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1" r:id="rId3"/>
    <p:sldId id="264" r:id="rId4"/>
    <p:sldId id="265" r:id="rId5"/>
    <p:sldId id="266" r:id="rId6"/>
    <p:sldId id="267" r:id="rId7"/>
    <p:sldId id="268" r:id="rId8"/>
    <p:sldId id="270" r:id="rId9"/>
    <p:sldId id="273" r:id="rId10"/>
    <p:sldId id="274" r:id="rId11"/>
    <p:sldId id="271" r:id="rId12"/>
    <p:sldId id="272"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3CECDD-AB08-4336-ADBF-9EDFD4958A7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B193F-195C-4829-8FFD-B543D32D746F}" type="slidenum">
              <a:rPr lang="en-IN" smtClean="0"/>
              <a:t>‹#›</a:t>
            </a:fld>
            <a:endParaRPr lang="en-IN"/>
          </a:p>
        </p:txBody>
      </p:sp>
    </p:spTree>
    <p:extLst>
      <p:ext uri="{BB962C8B-B14F-4D97-AF65-F5344CB8AC3E}">
        <p14:creationId xmlns:p14="http://schemas.microsoft.com/office/powerpoint/2010/main" val="194375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CECDD-AB08-4336-ADBF-9EDFD4958A7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B193F-195C-4829-8FFD-B543D32D746F}" type="slidenum">
              <a:rPr lang="en-IN" smtClean="0"/>
              <a:t>‹#›</a:t>
            </a:fld>
            <a:endParaRPr lang="en-IN"/>
          </a:p>
        </p:txBody>
      </p:sp>
    </p:spTree>
    <p:extLst>
      <p:ext uri="{BB962C8B-B14F-4D97-AF65-F5344CB8AC3E}">
        <p14:creationId xmlns:p14="http://schemas.microsoft.com/office/powerpoint/2010/main" val="3072022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CECDD-AB08-4336-ADBF-9EDFD4958A7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B193F-195C-4829-8FFD-B543D32D746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487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CECDD-AB08-4336-ADBF-9EDFD4958A7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B193F-195C-4829-8FFD-B543D32D746F}" type="slidenum">
              <a:rPr lang="en-IN" smtClean="0"/>
              <a:t>‹#›</a:t>
            </a:fld>
            <a:endParaRPr lang="en-IN"/>
          </a:p>
        </p:txBody>
      </p:sp>
    </p:spTree>
    <p:extLst>
      <p:ext uri="{BB962C8B-B14F-4D97-AF65-F5344CB8AC3E}">
        <p14:creationId xmlns:p14="http://schemas.microsoft.com/office/powerpoint/2010/main" val="3516912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CECDD-AB08-4336-ADBF-9EDFD4958A7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B193F-195C-4829-8FFD-B543D32D746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7184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CECDD-AB08-4336-ADBF-9EDFD4958A7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B193F-195C-4829-8FFD-B543D32D746F}" type="slidenum">
              <a:rPr lang="en-IN" smtClean="0"/>
              <a:t>‹#›</a:t>
            </a:fld>
            <a:endParaRPr lang="en-IN"/>
          </a:p>
        </p:txBody>
      </p:sp>
    </p:spTree>
    <p:extLst>
      <p:ext uri="{BB962C8B-B14F-4D97-AF65-F5344CB8AC3E}">
        <p14:creationId xmlns:p14="http://schemas.microsoft.com/office/powerpoint/2010/main" val="2762591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3CECDD-AB08-4336-ADBF-9EDFD4958A7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B193F-195C-4829-8FFD-B543D32D746F}" type="slidenum">
              <a:rPr lang="en-IN" smtClean="0"/>
              <a:t>‹#›</a:t>
            </a:fld>
            <a:endParaRPr lang="en-IN"/>
          </a:p>
        </p:txBody>
      </p:sp>
    </p:spTree>
    <p:extLst>
      <p:ext uri="{BB962C8B-B14F-4D97-AF65-F5344CB8AC3E}">
        <p14:creationId xmlns:p14="http://schemas.microsoft.com/office/powerpoint/2010/main" val="2436241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3CECDD-AB08-4336-ADBF-9EDFD4958A7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B193F-195C-4829-8FFD-B543D32D746F}" type="slidenum">
              <a:rPr lang="en-IN" smtClean="0"/>
              <a:t>‹#›</a:t>
            </a:fld>
            <a:endParaRPr lang="en-IN"/>
          </a:p>
        </p:txBody>
      </p:sp>
    </p:spTree>
    <p:extLst>
      <p:ext uri="{BB962C8B-B14F-4D97-AF65-F5344CB8AC3E}">
        <p14:creationId xmlns:p14="http://schemas.microsoft.com/office/powerpoint/2010/main" val="298995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3CECDD-AB08-4336-ADBF-9EDFD4958A7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B193F-195C-4829-8FFD-B543D32D746F}" type="slidenum">
              <a:rPr lang="en-IN" smtClean="0"/>
              <a:t>‹#›</a:t>
            </a:fld>
            <a:endParaRPr lang="en-IN"/>
          </a:p>
        </p:txBody>
      </p:sp>
    </p:spTree>
    <p:extLst>
      <p:ext uri="{BB962C8B-B14F-4D97-AF65-F5344CB8AC3E}">
        <p14:creationId xmlns:p14="http://schemas.microsoft.com/office/powerpoint/2010/main" val="325712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CECDD-AB08-4336-ADBF-9EDFD4958A7C}"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5B193F-195C-4829-8FFD-B543D32D746F}" type="slidenum">
              <a:rPr lang="en-IN" smtClean="0"/>
              <a:t>‹#›</a:t>
            </a:fld>
            <a:endParaRPr lang="en-IN"/>
          </a:p>
        </p:txBody>
      </p:sp>
    </p:spTree>
    <p:extLst>
      <p:ext uri="{BB962C8B-B14F-4D97-AF65-F5344CB8AC3E}">
        <p14:creationId xmlns:p14="http://schemas.microsoft.com/office/powerpoint/2010/main" val="103345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3CECDD-AB08-4336-ADBF-9EDFD4958A7C}"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5B193F-195C-4829-8FFD-B543D32D746F}" type="slidenum">
              <a:rPr lang="en-IN" smtClean="0"/>
              <a:t>‹#›</a:t>
            </a:fld>
            <a:endParaRPr lang="en-IN"/>
          </a:p>
        </p:txBody>
      </p:sp>
    </p:spTree>
    <p:extLst>
      <p:ext uri="{BB962C8B-B14F-4D97-AF65-F5344CB8AC3E}">
        <p14:creationId xmlns:p14="http://schemas.microsoft.com/office/powerpoint/2010/main" val="210524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3CECDD-AB08-4336-ADBF-9EDFD4958A7C}" type="datetimeFigureOut">
              <a:rPr lang="en-IN" smtClean="0"/>
              <a:t>04-11-2023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5B193F-195C-4829-8FFD-B543D32D746F}" type="slidenum">
              <a:rPr lang="en-IN" smtClean="0"/>
              <a:t>‹#›</a:t>
            </a:fld>
            <a:endParaRPr lang="en-IN"/>
          </a:p>
        </p:txBody>
      </p:sp>
    </p:spTree>
    <p:extLst>
      <p:ext uri="{BB962C8B-B14F-4D97-AF65-F5344CB8AC3E}">
        <p14:creationId xmlns:p14="http://schemas.microsoft.com/office/powerpoint/2010/main" val="311177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3CECDD-AB08-4336-ADBF-9EDFD4958A7C}" type="datetimeFigureOut">
              <a:rPr lang="en-IN" smtClean="0"/>
              <a:t>04-11-2023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5B193F-195C-4829-8FFD-B543D32D746F}" type="slidenum">
              <a:rPr lang="en-IN" smtClean="0"/>
              <a:t>‹#›</a:t>
            </a:fld>
            <a:endParaRPr lang="en-IN"/>
          </a:p>
        </p:txBody>
      </p:sp>
    </p:spTree>
    <p:extLst>
      <p:ext uri="{BB962C8B-B14F-4D97-AF65-F5344CB8AC3E}">
        <p14:creationId xmlns:p14="http://schemas.microsoft.com/office/powerpoint/2010/main" val="5769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CECDD-AB08-4336-ADBF-9EDFD4958A7C}" type="datetimeFigureOut">
              <a:rPr lang="en-IN" smtClean="0"/>
              <a:t>04-11-2023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5B193F-195C-4829-8FFD-B543D32D746F}" type="slidenum">
              <a:rPr lang="en-IN" smtClean="0"/>
              <a:t>‹#›</a:t>
            </a:fld>
            <a:endParaRPr lang="en-IN"/>
          </a:p>
        </p:txBody>
      </p:sp>
    </p:spTree>
    <p:extLst>
      <p:ext uri="{BB962C8B-B14F-4D97-AF65-F5344CB8AC3E}">
        <p14:creationId xmlns:p14="http://schemas.microsoft.com/office/powerpoint/2010/main" val="390052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3CECDD-AB08-4336-ADBF-9EDFD4958A7C}"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5B193F-195C-4829-8FFD-B543D32D746F}" type="slidenum">
              <a:rPr lang="en-IN" smtClean="0"/>
              <a:t>‹#›</a:t>
            </a:fld>
            <a:endParaRPr lang="en-IN"/>
          </a:p>
        </p:txBody>
      </p:sp>
    </p:spTree>
    <p:extLst>
      <p:ext uri="{BB962C8B-B14F-4D97-AF65-F5344CB8AC3E}">
        <p14:creationId xmlns:p14="http://schemas.microsoft.com/office/powerpoint/2010/main" val="251397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3CECDD-AB08-4336-ADBF-9EDFD4958A7C}"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5B193F-195C-4829-8FFD-B543D32D746F}" type="slidenum">
              <a:rPr lang="en-IN" smtClean="0"/>
              <a:t>‹#›</a:t>
            </a:fld>
            <a:endParaRPr lang="en-IN"/>
          </a:p>
        </p:txBody>
      </p:sp>
    </p:spTree>
    <p:extLst>
      <p:ext uri="{BB962C8B-B14F-4D97-AF65-F5344CB8AC3E}">
        <p14:creationId xmlns:p14="http://schemas.microsoft.com/office/powerpoint/2010/main" val="276410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3CECDD-AB08-4336-ADBF-9EDFD4958A7C}" type="datetimeFigureOut">
              <a:rPr lang="en-IN" smtClean="0"/>
              <a:t>04-11-2023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5B193F-195C-4829-8FFD-B543D32D746F}" type="slidenum">
              <a:rPr lang="en-IN" smtClean="0"/>
              <a:t>‹#›</a:t>
            </a:fld>
            <a:endParaRPr lang="en-IN"/>
          </a:p>
        </p:txBody>
      </p:sp>
    </p:spTree>
    <p:extLst>
      <p:ext uri="{BB962C8B-B14F-4D97-AF65-F5344CB8AC3E}">
        <p14:creationId xmlns:p14="http://schemas.microsoft.com/office/powerpoint/2010/main" val="3189425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06F3-ED3E-E797-0FB9-8AF493DD320D}"/>
              </a:ext>
            </a:extLst>
          </p:cNvPr>
          <p:cNvSpPr>
            <a:spLocks noGrp="1"/>
          </p:cNvSpPr>
          <p:nvPr>
            <p:ph type="title"/>
          </p:nvPr>
        </p:nvSpPr>
        <p:spPr>
          <a:xfrm>
            <a:off x="839788" y="457200"/>
            <a:ext cx="5256212" cy="921434"/>
          </a:xfrm>
        </p:spPr>
        <p:txBody>
          <a:bodyPr>
            <a:normAutofit/>
          </a:bodyPr>
          <a:lstStyle/>
          <a:p>
            <a:r>
              <a:rPr lang="en-US" sz="4000" b="1" u="sng" dirty="0">
                <a:latin typeface="Arial" panose="020B0604020202020204" pitchFamily="34" charset="0"/>
                <a:cs typeface="Arial" panose="020B0604020202020204" pitchFamily="34" charset="0"/>
              </a:rPr>
              <a:t>Sales CRM P261</a:t>
            </a:r>
            <a:endParaRPr lang="en-IN" sz="4000" b="1" u="sng"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4322B700-CDDA-6018-4015-D7C38C1B9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9275" y="1542773"/>
            <a:ext cx="5938150" cy="4351589"/>
          </a:xfrm>
        </p:spPr>
      </p:pic>
      <p:sp>
        <p:nvSpPr>
          <p:cNvPr id="4" name="Text Placeholder 3">
            <a:extLst>
              <a:ext uri="{FF2B5EF4-FFF2-40B4-BE49-F238E27FC236}">
                <a16:creationId xmlns:a16="http://schemas.microsoft.com/office/drawing/2014/main" id="{B1D676A9-781A-7CC9-7247-BEFB3744A2AA}"/>
              </a:ext>
            </a:extLst>
          </p:cNvPr>
          <p:cNvSpPr>
            <a:spLocks noGrp="1"/>
          </p:cNvSpPr>
          <p:nvPr>
            <p:ph type="body" sz="half" idx="2"/>
          </p:nvPr>
        </p:nvSpPr>
        <p:spPr>
          <a:xfrm>
            <a:off x="839788" y="2057399"/>
            <a:ext cx="4491867" cy="4104249"/>
          </a:xfrm>
        </p:spPr>
        <p:txBody>
          <a:bodyPr>
            <a:normAutofit lnSpcReduction="10000"/>
          </a:bodyPr>
          <a:lstStyle/>
          <a:p>
            <a:pPr algn="l"/>
            <a:r>
              <a:rPr lang="en-US" sz="2400" dirty="0">
                <a:latin typeface="Arial" panose="020B0604020202020204" pitchFamily="34" charset="0"/>
                <a:cs typeface="Arial" panose="020B0604020202020204" pitchFamily="34" charset="0"/>
              </a:rPr>
              <a:t>Project Members:</a:t>
            </a:r>
          </a:p>
          <a:p>
            <a:pPr algn="l"/>
            <a:endParaRPr lang="en-US" sz="2400" dirty="0">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en-US" sz="2400" dirty="0">
                <a:latin typeface="Arial" panose="020B0604020202020204" pitchFamily="34" charset="0"/>
                <a:cs typeface="Arial" panose="020B0604020202020204" pitchFamily="34" charset="0"/>
              </a:rPr>
              <a:t>Shahbaz Sayyed</a:t>
            </a:r>
          </a:p>
          <a:p>
            <a:pPr marL="457200" indent="-457200" algn="l">
              <a:buFont typeface="Wingdings" panose="05000000000000000000" pitchFamily="2" charset="2"/>
              <a:buChar char="Ø"/>
            </a:pPr>
            <a:r>
              <a:rPr lang="en-US" sz="2400" dirty="0">
                <a:latin typeface="Arial" panose="020B0604020202020204" pitchFamily="34" charset="0"/>
                <a:cs typeface="Arial" panose="020B0604020202020204" pitchFamily="34" charset="0"/>
              </a:rPr>
              <a:t>Santhosh B</a:t>
            </a:r>
          </a:p>
          <a:p>
            <a:pPr marL="457200" indent="-457200" algn="l">
              <a:buFont typeface="Wingdings" panose="05000000000000000000" pitchFamily="2" charset="2"/>
              <a:buChar char="Ø"/>
            </a:pPr>
            <a:r>
              <a:rPr lang="en-US" sz="2400" dirty="0">
                <a:latin typeface="Arial" panose="020B0604020202020204" pitchFamily="34" charset="0"/>
                <a:cs typeface="Arial" panose="020B0604020202020204" pitchFamily="34" charset="0"/>
              </a:rPr>
              <a:t>Sakshi Sanjay Verma</a:t>
            </a:r>
          </a:p>
          <a:p>
            <a:pPr marL="457200" indent="-457200" algn="l">
              <a:buFont typeface="Wingdings" panose="05000000000000000000" pitchFamily="2" charset="2"/>
              <a:buChar char="Ø"/>
            </a:pPr>
            <a:r>
              <a:rPr lang="en-US" sz="2400" dirty="0">
                <a:latin typeface="Arial" panose="020B0604020202020204" pitchFamily="34" charset="0"/>
                <a:cs typeface="Arial" panose="020B0604020202020204" pitchFamily="34" charset="0"/>
              </a:rPr>
              <a:t>Harsha </a:t>
            </a:r>
            <a:r>
              <a:rPr lang="en-US" sz="2400" dirty="0" err="1">
                <a:latin typeface="Arial" panose="020B0604020202020204" pitchFamily="34" charset="0"/>
                <a:cs typeface="Arial" panose="020B0604020202020204" pitchFamily="34" charset="0"/>
              </a:rPr>
              <a:t>Langote</a:t>
            </a:r>
            <a:endParaRPr lang="en-US" sz="2400" dirty="0">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en-US" sz="2400" dirty="0">
                <a:latin typeface="Arial" panose="020B0604020202020204" pitchFamily="34" charset="0"/>
                <a:cs typeface="Arial" panose="020B0604020202020204" pitchFamily="34" charset="0"/>
              </a:rPr>
              <a:t>Harshada Santosh Palande</a:t>
            </a:r>
          </a:p>
          <a:p>
            <a:pPr marL="457200" indent="-457200" algn="l">
              <a:buFont typeface="Wingdings" panose="05000000000000000000" pitchFamily="2" charset="2"/>
              <a:buChar char="Ø"/>
            </a:pPr>
            <a:r>
              <a:rPr lang="en-US" sz="2400" dirty="0">
                <a:latin typeface="Arial" panose="020B0604020202020204" pitchFamily="34" charset="0"/>
                <a:cs typeface="Arial" panose="020B0604020202020204" pitchFamily="34" charset="0"/>
              </a:rPr>
              <a:t>Pavan Kumar B R</a:t>
            </a:r>
          </a:p>
          <a:p>
            <a:pPr marL="457200" indent="-457200" algn="l">
              <a:buFont typeface="Wingdings" panose="05000000000000000000" pitchFamily="2" charset="2"/>
              <a:buChar char="Ø"/>
            </a:pPr>
            <a:r>
              <a:rPr lang="en-US" sz="2400" dirty="0">
                <a:latin typeface="Arial" panose="020B0604020202020204" pitchFamily="34" charset="0"/>
                <a:cs typeface="Arial" panose="020B0604020202020204" pitchFamily="34" charset="0"/>
              </a:rPr>
              <a:t>Rahul Umesh H S</a:t>
            </a:r>
          </a:p>
        </p:txBody>
      </p:sp>
    </p:spTree>
    <p:extLst>
      <p:ext uri="{BB962C8B-B14F-4D97-AF65-F5344CB8AC3E}">
        <p14:creationId xmlns:p14="http://schemas.microsoft.com/office/powerpoint/2010/main" val="1524957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619C-3296-7B80-5500-B082457CF811}"/>
              </a:ext>
            </a:extLst>
          </p:cNvPr>
          <p:cNvSpPr>
            <a:spLocks noGrp="1"/>
          </p:cNvSpPr>
          <p:nvPr>
            <p:ph type="title"/>
          </p:nvPr>
        </p:nvSpPr>
        <p:spPr>
          <a:xfrm>
            <a:off x="264425" y="240944"/>
            <a:ext cx="11663149" cy="440093"/>
          </a:xfrm>
        </p:spPr>
        <p:txBody>
          <a:bodyPr>
            <a:noAutofit/>
          </a:bodyPr>
          <a:lstStyle/>
          <a:p>
            <a:r>
              <a:rPr lang="en-US" sz="2400" b="1" u="sng" dirty="0">
                <a:latin typeface="Arial" panose="020B0604020202020204" pitchFamily="34" charset="0"/>
                <a:cs typeface="Arial" panose="020B0604020202020204" pitchFamily="34" charset="0"/>
              </a:rPr>
              <a:t>Tableau:</a:t>
            </a:r>
            <a:endParaRPr lang="en-IN" sz="2400" b="1" u="sng"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73DE307C-25FC-372C-85CE-1A4797FBD8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113" y="859809"/>
            <a:ext cx="11661775" cy="5757247"/>
          </a:xfrm>
        </p:spPr>
      </p:pic>
    </p:spTree>
    <p:extLst>
      <p:ext uri="{BB962C8B-B14F-4D97-AF65-F5344CB8AC3E}">
        <p14:creationId xmlns:p14="http://schemas.microsoft.com/office/powerpoint/2010/main" val="1587000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6EBA-902F-FE1B-64D5-EC16600FAE49}"/>
              </a:ext>
            </a:extLst>
          </p:cNvPr>
          <p:cNvSpPr>
            <a:spLocks noGrp="1"/>
          </p:cNvSpPr>
          <p:nvPr>
            <p:ph type="title"/>
          </p:nvPr>
        </p:nvSpPr>
        <p:spPr>
          <a:xfrm>
            <a:off x="278641" y="227296"/>
            <a:ext cx="10515600" cy="549275"/>
          </a:xfrm>
        </p:spPr>
        <p:txBody>
          <a:bodyPr>
            <a:normAutofit/>
          </a:bodyPr>
          <a:lstStyle/>
          <a:p>
            <a:r>
              <a:rPr lang="en-US" sz="2400" b="1" u="sng" dirty="0">
                <a:latin typeface="Arial" panose="020B0604020202020204" pitchFamily="34" charset="0"/>
                <a:cs typeface="Arial" panose="020B0604020202020204" pitchFamily="34" charset="0"/>
              </a:rPr>
              <a:t>Power BI:</a:t>
            </a:r>
            <a:endParaRPr lang="en-IN" sz="2400" b="1" u="sng"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7349D2-4F56-9485-1154-AA7B037EE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641" y="941696"/>
            <a:ext cx="11499377" cy="5554638"/>
          </a:xfrm>
        </p:spPr>
      </p:pic>
    </p:spTree>
    <p:extLst>
      <p:ext uri="{BB962C8B-B14F-4D97-AF65-F5344CB8AC3E}">
        <p14:creationId xmlns:p14="http://schemas.microsoft.com/office/powerpoint/2010/main" val="3712879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C363-864F-86D1-9743-28DD99F2A473}"/>
              </a:ext>
            </a:extLst>
          </p:cNvPr>
          <p:cNvSpPr>
            <a:spLocks noGrp="1"/>
          </p:cNvSpPr>
          <p:nvPr>
            <p:ph type="title"/>
          </p:nvPr>
        </p:nvSpPr>
        <p:spPr>
          <a:xfrm>
            <a:off x="264425" y="268240"/>
            <a:ext cx="11663149" cy="508331"/>
          </a:xfrm>
        </p:spPr>
        <p:txBody>
          <a:bodyPr>
            <a:normAutofit/>
          </a:bodyPr>
          <a:lstStyle/>
          <a:p>
            <a:r>
              <a:rPr lang="en-US" sz="2400" b="1" u="sng" dirty="0">
                <a:latin typeface="Arial" panose="020B0604020202020204" pitchFamily="34" charset="0"/>
                <a:cs typeface="Arial" panose="020B0604020202020204" pitchFamily="34" charset="0"/>
              </a:rPr>
              <a:t>Power BI:</a:t>
            </a:r>
            <a:endParaRPr lang="en-IN" sz="24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3A929570-FEB7-BCAE-56EA-1CAD8DAA97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425" y="979488"/>
            <a:ext cx="11663148" cy="5610272"/>
          </a:xfrm>
        </p:spPr>
      </p:pic>
    </p:spTree>
    <p:extLst>
      <p:ext uri="{BB962C8B-B14F-4D97-AF65-F5344CB8AC3E}">
        <p14:creationId xmlns:p14="http://schemas.microsoft.com/office/powerpoint/2010/main" val="254598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553C7F-CD55-6013-5014-CE257985CC78}"/>
              </a:ext>
            </a:extLst>
          </p:cNvPr>
          <p:cNvSpPr txBox="1"/>
          <p:nvPr/>
        </p:nvSpPr>
        <p:spPr>
          <a:xfrm>
            <a:off x="204717" y="245659"/>
            <a:ext cx="11536908" cy="523220"/>
          </a:xfrm>
          <a:prstGeom prst="rect">
            <a:avLst/>
          </a:prstGeom>
          <a:noFill/>
        </p:spPr>
        <p:txBody>
          <a:bodyPr wrap="square" rtlCol="0">
            <a:spAutoFit/>
          </a:bodyPr>
          <a:lstStyle/>
          <a:p>
            <a:r>
              <a:rPr lang="en-US" sz="2800" b="1" u="sng" dirty="0">
                <a:solidFill>
                  <a:srgbClr val="90C226"/>
                </a:solidFill>
                <a:latin typeface="Arial" panose="020B0604020202020204" pitchFamily="34" charset="0"/>
                <a:cs typeface="Arial" panose="020B0604020202020204" pitchFamily="34" charset="0"/>
              </a:rPr>
              <a:t>Key Takeaways:</a:t>
            </a:r>
            <a:endParaRPr lang="en-IN" sz="2800" b="1" u="sng" dirty="0">
              <a:solidFill>
                <a:srgbClr val="90C226"/>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99847FC-4B04-9B03-1C14-71CD5A11C90D}"/>
              </a:ext>
            </a:extLst>
          </p:cNvPr>
          <p:cNvSpPr txBox="1"/>
          <p:nvPr/>
        </p:nvSpPr>
        <p:spPr>
          <a:xfrm>
            <a:off x="204717" y="900752"/>
            <a:ext cx="11400431" cy="2246769"/>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Leads are potential customers who have shown interest in your offer but haven’t made a purchase yet.</a:t>
            </a:r>
          </a:p>
          <a:p>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Effective advertising is crucial for making potential customers aware of your business.</a:t>
            </a:r>
          </a:p>
          <a:p>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000" dirty="0">
                <a:latin typeface="Arial" panose="020B0604020202020204" pitchFamily="34" charset="0"/>
                <a:cs typeface="Arial" panose="020B0604020202020204" pitchFamily="34" charset="0"/>
              </a:rPr>
              <a:t>Understanding the ROI of your advertising efforts will help you optimize your lead generation strategy.</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982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7504FEB-8017-02E5-F5C5-C8F0574EDA07}"/>
              </a:ext>
            </a:extLst>
          </p:cNvPr>
          <p:cNvSpPr txBox="1"/>
          <p:nvPr/>
        </p:nvSpPr>
        <p:spPr>
          <a:xfrm>
            <a:off x="341193" y="313899"/>
            <a:ext cx="11546007" cy="2800767"/>
          </a:xfrm>
          <a:prstGeom prst="rect">
            <a:avLst/>
          </a:prstGeom>
          <a:noFill/>
        </p:spPr>
        <p:txBody>
          <a:bodyPr wrap="square" rtlCol="0">
            <a:spAutoFit/>
          </a:bodyPr>
          <a:lstStyle/>
          <a:p>
            <a:r>
              <a:rPr lang="en-US" sz="4400" b="1" u="sng" dirty="0">
                <a:solidFill>
                  <a:srgbClr val="90C226"/>
                </a:solidFill>
                <a:latin typeface="Arial" panose="020B0604020202020204" pitchFamily="34" charset="0"/>
                <a:cs typeface="Arial" panose="020B0604020202020204" pitchFamily="34" charset="0"/>
              </a:rPr>
              <a:t>Summary:</a:t>
            </a:r>
          </a:p>
          <a:p>
            <a:endParaRPr lang="en-US" sz="20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Salesforce is an American Cloud based Software Company. It provides Customer Relationship management (CRM) software and applications focused on Sales, automation, and Analytics. The main objective of salesforce management is a strategy to increase business sales by doing analysis. A Salesforce lead is a potential customer, potential sales contact, potential sales opportunity. Leads are generated in many ways like from existing customer, referrals, through web, through online advertisements, campaigns and direct customers. Lead management is one of the key Functionality to improve business. A lead can be converted into a contact, an account, or an opportunity. To create an opportunity we've to consider few stages: contacted, working, unqualified, Converted and few parameters: lead's product interest, budget, timeframe.</a:t>
            </a:r>
            <a:endParaRPr lang="en-IN" sz="16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8BE55D7-30A9-A5B2-ED90-C5CDA09FF1DC}"/>
              </a:ext>
            </a:extLst>
          </p:cNvPr>
          <p:cNvSpPr txBox="1"/>
          <p:nvPr/>
        </p:nvSpPr>
        <p:spPr>
          <a:xfrm>
            <a:off x="341193" y="3264791"/>
            <a:ext cx="11450472" cy="3293209"/>
          </a:xfrm>
          <a:prstGeom prst="rect">
            <a:avLst/>
          </a:prstGeom>
          <a:noFill/>
        </p:spPr>
        <p:txBody>
          <a:bodyPr wrap="square" rtlCol="0">
            <a:spAutoFit/>
          </a:bodyPr>
          <a:lstStyle/>
          <a:p>
            <a:pPr algn="l"/>
            <a:r>
              <a:rPr lang="en-US" sz="3200" b="1" i="0" u="sng" dirty="0">
                <a:solidFill>
                  <a:srgbClr val="90C226"/>
                </a:solidFill>
                <a:effectLst/>
                <a:latin typeface="Arial" panose="020B0604020202020204" pitchFamily="34" charset="0"/>
                <a:cs typeface="Arial" panose="020B0604020202020204" pitchFamily="34" charset="0"/>
              </a:rPr>
              <a:t>Tools used: MS Excel, Tableau &amp; Power BI.</a:t>
            </a:r>
          </a:p>
          <a:p>
            <a:pPr algn="l"/>
            <a:endParaRPr lang="en-US" sz="160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600" i="0" dirty="0">
                <a:effectLst/>
                <a:latin typeface="Arial" panose="020B0604020202020204" pitchFamily="34" charset="0"/>
                <a:cs typeface="Arial" panose="020B0604020202020204" pitchFamily="34" charset="0"/>
              </a:rPr>
              <a:t>SQL Server was used to write queries to create views by creating joins and SQL queries for other KPI’s.</a:t>
            </a:r>
          </a:p>
          <a:p>
            <a:pPr marL="285750" indent="-285750" algn="l">
              <a:buFont typeface="Wingdings" panose="05000000000000000000" pitchFamily="2" charset="2"/>
              <a:buChar char="Ø"/>
            </a:pPr>
            <a:r>
              <a:rPr lang="en-US" sz="1600" i="0" dirty="0">
                <a:effectLst/>
                <a:latin typeface="Arial" panose="020B0604020202020204" pitchFamily="34" charset="0"/>
                <a:cs typeface="Arial" panose="020B0604020202020204" pitchFamily="34" charset="0"/>
              </a:rPr>
              <a:t>Data was imported in Power BI by connecting to SQL Server.</a:t>
            </a:r>
          </a:p>
          <a:p>
            <a:pPr marL="285750" indent="-285750" algn="l">
              <a:buFont typeface="Wingdings" panose="05000000000000000000" pitchFamily="2" charset="2"/>
              <a:buChar char="Ø"/>
            </a:pPr>
            <a:r>
              <a:rPr lang="en-US" sz="1600" i="0" dirty="0">
                <a:effectLst/>
                <a:latin typeface="Arial" panose="020B0604020202020204" pitchFamily="34" charset="0"/>
                <a:cs typeface="Arial" panose="020B0604020202020204" pitchFamily="34" charset="0"/>
              </a:rPr>
              <a:t>Bar, Column and Combo Line Charts are used to create the visuals.</a:t>
            </a:r>
          </a:p>
          <a:p>
            <a:pPr marL="285750" indent="-285750" algn="l">
              <a:buFont typeface="Wingdings" panose="05000000000000000000" pitchFamily="2" charset="2"/>
              <a:buChar char="Ø"/>
            </a:pPr>
            <a:r>
              <a:rPr lang="en-US" sz="1600" i="0" dirty="0">
                <a:effectLst/>
                <a:latin typeface="Arial" panose="020B0604020202020204" pitchFamily="34" charset="0"/>
                <a:cs typeface="Arial" panose="020B0604020202020204" pitchFamily="34" charset="0"/>
              </a:rPr>
              <a:t>All the Score cards in both the Dashboards and Trend Analysis in opportunity Dashboard has been achieved by creating the measures using DAX functions like Calculate, Filter, Count, Sum and Quick measures were created to Calculated the Running Total for Trend Analysis.</a:t>
            </a:r>
          </a:p>
          <a:p>
            <a:pPr marL="285750" indent="-285750" algn="l">
              <a:buFont typeface="Wingdings" panose="05000000000000000000" pitchFamily="2" charset="2"/>
              <a:buChar char="Ø"/>
            </a:pPr>
            <a:r>
              <a:rPr lang="en-US" sz="1600" i="0" dirty="0">
                <a:effectLst/>
                <a:latin typeface="Arial" panose="020B0604020202020204" pitchFamily="34" charset="0"/>
                <a:cs typeface="Arial" panose="020B0604020202020204" pitchFamily="34" charset="0"/>
              </a:rPr>
              <a:t>Slicers like Year in opportunity dashboard and Lead Type and Industry in Leads Analysis Dashboard and are used that affects the visuals in both the dashboards when selected any value Navigation Buttons are added to navigate through both the Dashboards.</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7257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0A755-C639-E6E5-0EFE-87809448B536}"/>
              </a:ext>
            </a:extLst>
          </p:cNvPr>
          <p:cNvSpPr txBox="1"/>
          <p:nvPr/>
        </p:nvSpPr>
        <p:spPr>
          <a:xfrm>
            <a:off x="313899" y="323784"/>
            <a:ext cx="10809026" cy="461665"/>
          </a:xfrm>
          <a:prstGeom prst="rect">
            <a:avLst/>
          </a:prstGeom>
          <a:noFill/>
        </p:spPr>
        <p:txBody>
          <a:bodyPr wrap="square" rtlCol="0">
            <a:spAutoFit/>
          </a:bodyPr>
          <a:lstStyle/>
          <a:p>
            <a:r>
              <a:rPr lang="en-US" sz="2400" b="1" u="sng" dirty="0">
                <a:solidFill>
                  <a:srgbClr val="90C226"/>
                </a:solidFill>
                <a:latin typeface="Arial" panose="020B0604020202020204" pitchFamily="34" charset="0"/>
                <a:cs typeface="Arial" panose="020B0604020202020204" pitchFamily="34" charset="0"/>
              </a:rPr>
              <a:t>KPIs Found:</a:t>
            </a:r>
            <a:endParaRPr lang="en-IN" sz="2400" b="1" u="sng" dirty="0">
              <a:solidFill>
                <a:srgbClr val="90C226"/>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A0A7D96-43AF-5962-E29A-E65971048082}"/>
              </a:ext>
            </a:extLst>
          </p:cNvPr>
          <p:cNvSpPr txBox="1"/>
          <p:nvPr/>
        </p:nvSpPr>
        <p:spPr>
          <a:xfrm>
            <a:off x="313899" y="901905"/>
            <a:ext cx="11614244" cy="5632311"/>
          </a:xfrm>
          <a:prstGeom prst="rect">
            <a:avLst/>
          </a:prstGeom>
          <a:noFill/>
        </p:spPr>
        <p:txBody>
          <a:bodyPr wrap="square" rtlCol="0">
            <a:spAutoFit/>
          </a:bodyPr>
          <a:lstStyle/>
          <a:p>
            <a:pPr marL="342900" indent="-342900">
              <a:buAutoNum type="arabicPeriod"/>
            </a:pPr>
            <a:r>
              <a:rPr lang="en-US" sz="2000" dirty="0">
                <a:latin typeface="Arial" panose="020B0604020202020204" pitchFamily="34" charset="0"/>
                <a:cs typeface="Arial" panose="020B0604020202020204" pitchFamily="34" charset="0"/>
              </a:rPr>
              <a:t>We had Total 10k Leads out of which only 411 converted to Opportunities at the conversion Rate 10.33%.</a:t>
            </a:r>
          </a:p>
          <a:p>
            <a:pPr marL="342900" indent="-342900">
              <a:buAutoNum type="arabicPeriod"/>
            </a:pPr>
            <a:endParaRPr lang="en-US" sz="2000" dirty="0">
              <a:latin typeface="Arial" panose="020B0604020202020204" pitchFamily="34" charset="0"/>
              <a:cs typeface="Arial" panose="020B0604020202020204" pitchFamily="34" charset="0"/>
            </a:endParaRPr>
          </a:p>
          <a:p>
            <a:pPr marL="342900" indent="-342900">
              <a:buAutoNum type="arabicPeriod"/>
            </a:pPr>
            <a:r>
              <a:rPr lang="en-US" sz="2000" dirty="0">
                <a:latin typeface="Arial" panose="020B0604020202020204" pitchFamily="34" charset="0"/>
                <a:cs typeface="Arial" panose="020B0604020202020204" pitchFamily="34" charset="0"/>
              </a:rPr>
              <a:t>Highest Count of Leads by Lead Source came out to be 2786 to the Lead Source named "Inside Sales".</a:t>
            </a:r>
          </a:p>
          <a:p>
            <a:pPr marL="342900" indent="-342900">
              <a:buAutoNum type="arabicPeriod"/>
            </a:pPr>
            <a:endParaRPr lang="en-US" sz="2000" dirty="0">
              <a:latin typeface="Arial" panose="020B0604020202020204" pitchFamily="34" charset="0"/>
              <a:cs typeface="Arial" panose="020B0604020202020204" pitchFamily="34" charset="0"/>
            </a:endParaRPr>
          </a:p>
          <a:p>
            <a:pPr marL="342900" indent="-342900">
              <a:buAutoNum type="arabicPeriod"/>
            </a:pPr>
            <a:r>
              <a:rPr lang="en-US" sz="2000" dirty="0">
                <a:latin typeface="Arial" panose="020B0604020202020204" pitchFamily="34" charset="0"/>
                <a:cs typeface="Arial" panose="020B0604020202020204" pitchFamily="34" charset="0"/>
              </a:rPr>
              <a:t>Highest Count of Leads by Industry is 5357 which belongs to the industry "Safety and Security".</a:t>
            </a:r>
          </a:p>
          <a:p>
            <a:pPr marL="342900" indent="-342900">
              <a:buAutoNum type="arabicPeriod"/>
            </a:pPr>
            <a:endParaRPr lang="en-US" sz="2000" dirty="0">
              <a:latin typeface="Arial" panose="020B0604020202020204" pitchFamily="34" charset="0"/>
              <a:cs typeface="Arial" panose="020B0604020202020204" pitchFamily="34" charset="0"/>
            </a:endParaRPr>
          </a:p>
          <a:p>
            <a:pPr marL="342900" indent="-342900">
              <a:buAutoNum type="arabicPeriod"/>
            </a:pPr>
            <a:r>
              <a:rPr lang="en-US" sz="2000" dirty="0">
                <a:latin typeface="Arial" panose="020B0604020202020204" pitchFamily="34" charset="0"/>
                <a:cs typeface="Arial" panose="020B0604020202020204" pitchFamily="34" charset="0"/>
              </a:rPr>
              <a:t>Count of Total Active Opportunities is 1272.</a:t>
            </a:r>
          </a:p>
          <a:p>
            <a:pPr marL="342900" indent="-342900">
              <a:buAutoNum type="arabicPeriod"/>
            </a:pPr>
            <a:endParaRPr lang="en-US" sz="2000" dirty="0">
              <a:latin typeface="Arial" panose="020B0604020202020204" pitchFamily="34" charset="0"/>
              <a:cs typeface="Arial" panose="020B0604020202020204" pitchFamily="34" charset="0"/>
            </a:endParaRPr>
          </a:p>
          <a:p>
            <a:pPr marL="342900" indent="-342900">
              <a:buAutoNum type="arabicPeriod"/>
            </a:pPr>
            <a:r>
              <a:rPr lang="en-US" sz="2000" dirty="0">
                <a:latin typeface="Arial" panose="020B0604020202020204" pitchFamily="34" charset="0"/>
                <a:cs typeface="Arial" panose="020B0604020202020204" pitchFamily="34" charset="0"/>
              </a:rPr>
              <a:t>Win Rate at which the sales team measures the success rate of sales team in converting an Opportunity into a sale came out to be: 31.06% while Opportunity Conversion rate is 27.38%.</a:t>
            </a:r>
          </a:p>
          <a:p>
            <a:pPr marL="342900" indent="-342900">
              <a:buAutoNum type="arabicPeriod"/>
            </a:pPr>
            <a:endParaRPr lang="en-US" sz="2000" dirty="0">
              <a:latin typeface="Arial" panose="020B0604020202020204" pitchFamily="34" charset="0"/>
              <a:cs typeface="Arial" panose="020B0604020202020204" pitchFamily="34" charset="0"/>
            </a:endParaRPr>
          </a:p>
          <a:p>
            <a:pPr marL="342900" indent="-342900">
              <a:buAutoNum type="arabicPeriod"/>
            </a:pPr>
            <a:r>
              <a:rPr lang="en-US" sz="2000" dirty="0">
                <a:latin typeface="Arial" panose="020B0604020202020204" pitchFamily="34" charset="0"/>
                <a:cs typeface="Arial" panose="020B0604020202020204" pitchFamily="34" charset="0"/>
              </a:rPr>
              <a:t>Highest Count of Opportunities is 1143 for Biopharma/Pharmaceuticals Industry while highest Expected amount is 4.21M for Safety and Security Opportunity type.</a:t>
            </a:r>
          </a:p>
          <a:p>
            <a:pPr marL="342900" indent="-342900">
              <a:buAutoNum type="arabicPeriod"/>
            </a:pPr>
            <a:endParaRPr lang="en-US" sz="2000" dirty="0">
              <a:latin typeface="Arial" panose="020B0604020202020204" pitchFamily="34" charset="0"/>
              <a:cs typeface="Arial" panose="020B0604020202020204" pitchFamily="34" charset="0"/>
            </a:endParaRPr>
          </a:p>
          <a:p>
            <a:pPr marL="342900" indent="-342900">
              <a:buAutoNum type="arabicPeriod"/>
            </a:pPr>
            <a:r>
              <a:rPr lang="en-US" sz="2000" dirty="0">
                <a:latin typeface="Arial" panose="020B0604020202020204" pitchFamily="34" charset="0"/>
                <a:cs typeface="Arial" panose="020B0604020202020204" pitchFamily="34" charset="0"/>
              </a:rPr>
              <a:t>Total opportunities v/s closed won opportunities is increasing till 2020 and suddenly decreases in 2021 having the final values 711 and 241.</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524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F51ECD-9217-2916-D540-38A2C30B29E8}"/>
              </a:ext>
            </a:extLst>
          </p:cNvPr>
          <p:cNvSpPr txBox="1"/>
          <p:nvPr/>
        </p:nvSpPr>
        <p:spPr>
          <a:xfrm>
            <a:off x="327546" y="341193"/>
            <a:ext cx="11536908" cy="1200329"/>
          </a:xfrm>
          <a:prstGeom prst="rect">
            <a:avLst/>
          </a:prstGeom>
          <a:noFill/>
        </p:spPr>
        <p:txBody>
          <a:bodyPr wrap="square" rtlCol="0">
            <a:spAutoFit/>
          </a:bodyPr>
          <a:lstStyle/>
          <a:p>
            <a:pPr algn="l"/>
            <a:r>
              <a:rPr lang="en-US" sz="3200" b="1" i="0" dirty="0">
                <a:solidFill>
                  <a:srgbClr val="90C226"/>
                </a:solidFill>
                <a:effectLst/>
                <a:latin typeface="Arial" panose="020B0604020202020204" pitchFamily="34" charset="0"/>
                <a:cs typeface="Arial" panose="020B0604020202020204" pitchFamily="34" charset="0"/>
              </a:rPr>
              <a:t>This project is mainly focused to find KPI’s:</a:t>
            </a:r>
          </a:p>
          <a:p>
            <a:pPr algn="l"/>
            <a:endParaRPr lang="en-US" sz="2000" b="1" i="0" dirty="0">
              <a:solidFill>
                <a:srgbClr val="90C226"/>
              </a:solidFill>
              <a:effectLst/>
              <a:latin typeface="Arial" panose="020B0604020202020204" pitchFamily="34" charset="0"/>
              <a:cs typeface="Arial" panose="020B0604020202020204" pitchFamily="34" charset="0"/>
            </a:endParaRPr>
          </a:p>
          <a:p>
            <a:pPr algn="l"/>
            <a:r>
              <a:rPr lang="en-US" sz="2000" b="1" u="sng" dirty="0">
                <a:solidFill>
                  <a:srgbClr val="90C226"/>
                </a:solidFill>
                <a:effectLst/>
                <a:latin typeface="Arial" panose="020B0604020202020204" pitchFamily="34" charset="0"/>
                <a:cs typeface="Arial" panose="020B0604020202020204" pitchFamily="34" charset="0"/>
              </a:rPr>
              <a:t>LEADS:</a:t>
            </a:r>
          </a:p>
        </p:txBody>
      </p:sp>
      <p:sp>
        <p:nvSpPr>
          <p:cNvPr id="3" name="TextBox 2">
            <a:extLst>
              <a:ext uri="{FF2B5EF4-FFF2-40B4-BE49-F238E27FC236}">
                <a16:creationId xmlns:a16="http://schemas.microsoft.com/office/drawing/2014/main" id="{B9F6626E-20F9-FA66-D8DF-AD99D3E372C8}"/>
              </a:ext>
            </a:extLst>
          </p:cNvPr>
          <p:cNvSpPr txBox="1"/>
          <p:nvPr/>
        </p:nvSpPr>
        <p:spPr>
          <a:xfrm>
            <a:off x="327546" y="1815153"/>
            <a:ext cx="11273050" cy="409342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 Total Leads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2. Converted Accounts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3. Converted Opportunities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4. Conversion Rate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5. Expected amount from Converted Leads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6. Lead by Source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7. Lead by Industry</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1805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44F8B-C043-71AC-223D-5E92E351E35A}"/>
              </a:ext>
            </a:extLst>
          </p:cNvPr>
          <p:cNvSpPr txBox="1"/>
          <p:nvPr/>
        </p:nvSpPr>
        <p:spPr>
          <a:xfrm>
            <a:off x="464024" y="436725"/>
            <a:ext cx="10681421" cy="400110"/>
          </a:xfrm>
          <a:prstGeom prst="rect">
            <a:avLst/>
          </a:prstGeom>
          <a:noFill/>
        </p:spPr>
        <p:txBody>
          <a:bodyPr wrap="square" rtlCol="0">
            <a:spAutoFit/>
          </a:bodyPr>
          <a:lstStyle/>
          <a:p>
            <a:r>
              <a:rPr lang="en-US" sz="2000" b="1" u="sng" dirty="0">
                <a:solidFill>
                  <a:srgbClr val="90C226"/>
                </a:solidFill>
                <a:latin typeface="Arial" panose="020B0604020202020204" pitchFamily="34" charset="0"/>
                <a:cs typeface="Arial" panose="020B0604020202020204" pitchFamily="34" charset="0"/>
              </a:rPr>
              <a:t>OPPORTUNITY:</a:t>
            </a:r>
            <a:endParaRPr lang="en-IN" sz="2000" b="1" u="sng" dirty="0">
              <a:solidFill>
                <a:srgbClr val="90C226"/>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5A95A39-650D-8210-DE4F-728AA1B5B045}"/>
              </a:ext>
            </a:extLst>
          </p:cNvPr>
          <p:cNvSpPr txBox="1"/>
          <p:nvPr/>
        </p:nvSpPr>
        <p:spPr>
          <a:xfrm>
            <a:off x="464024" y="1187354"/>
            <a:ext cx="11003966" cy="409342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 Active Opportunities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2. Expected Amount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3. Conversion Rate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4. Win Rate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5. Loss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6. Expected Amount by Opportunity Type.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7. Opportunities by Industry</a:t>
            </a:r>
          </a:p>
        </p:txBody>
      </p:sp>
    </p:spTree>
    <p:extLst>
      <p:ext uri="{BB962C8B-B14F-4D97-AF65-F5344CB8AC3E}">
        <p14:creationId xmlns:p14="http://schemas.microsoft.com/office/powerpoint/2010/main" val="2966986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27D0D1-1C10-B8EC-7FAE-1B0385F65D54}"/>
              </a:ext>
            </a:extLst>
          </p:cNvPr>
          <p:cNvSpPr txBox="1"/>
          <p:nvPr/>
        </p:nvSpPr>
        <p:spPr>
          <a:xfrm>
            <a:off x="479946" y="491318"/>
            <a:ext cx="11232107" cy="400110"/>
          </a:xfrm>
          <a:prstGeom prst="rect">
            <a:avLst/>
          </a:prstGeom>
          <a:noFill/>
        </p:spPr>
        <p:txBody>
          <a:bodyPr wrap="square" rtlCol="0">
            <a:spAutoFit/>
          </a:bodyPr>
          <a:lstStyle/>
          <a:p>
            <a:r>
              <a:rPr lang="en-IN" sz="2000" b="0" i="0" dirty="0">
                <a:effectLst/>
                <a:latin typeface="Arial" panose="020B0604020202020204" pitchFamily="34" charset="0"/>
                <a:cs typeface="Arial" panose="020B0604020202020204" pitchFamily="34" charset="0"/>
              </a:rPr>
              <a:t>8. Trend Analysis:</a:t>
            </a:r>
            <a:endParaRPr lang="en-IN"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CF983BE-0E35-84D1-0710-EB467A96BF81}"/>
              </a:ext>
            </a:extLst>
          </p:cNvPr>
          <p:cNvSpPr txBox="1"/>
          <p:nvPr/>
        </p:nvSpPr>
        <p:spPr>
          <a:xfrm>
            <a:off x="832513" y="1105469"/>
            <a:ext cx="10549720" cy="2031325"/>
          </a:xfrm>
          <a:prstGeom prst="rect">
            <a:avLst/>
          </a:prstGeom>
          <a:noFill/>
        </p:spPr>
        <p:txBody>
          <a:bodyPr wrap="square" rtlCol="0">
            <a:spAutoFit/>
          </a:bodyPr>
          <a:lstStyle/>
          <a:p>
            <a:r>
              <a:rPr lang="en-US" dirty="0"/>
              <a:t>a) Running Total Expected Vs Commit Forecast Amount over Time</a:t>
            </a:r>
          </a:p>
          <a:p>
            <a:endParaRPr lang="en-US" dirty="0"/>
          </a:p>
          <a:p>
            <a:r>
              <a:rPr lang="en-US" dirty="0"/>
              <a:t>b) Running Total Active Vs Total Opportunities over Time</a:t>
            </a:r>
          </a:p>
          <a:p>
            <a:endParaRPr lang="en-US" dirty="0"/>
          </a:p>
          <a:p>
            <a:r>
              <a:rPr lang="en-US" dirty="0"/>
              <a:t>c) Closed Won Vs Total Opportunities over Time</a:t>
            </a:r>
          </a:p>
          <a:p>
            <a:endParaRPr lang="en-US" dirty="0"/>
          </a:p>
          <a:p>
            <a:r>
              <a:rPr lang="en-US" dirty="0"/>
              <a:t>d) Closed Won vs Total Closed over Time</a:t>
            </a:r>
            <a:endParaRPr lang="en-IN" dirty="0"/>
          </a:p>
        </p:txBody>
      </p:sp>
    </p:spTree>
    <p:extLst>
      <p:ext uri="{BB962C8B-B14F-4D97-AF65-F5344CB8AC3E}">
        <p14:creationId xmlns:p14="http://schemas.microsoft.com/office/powerpoint/2010/main" val="156880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119A-BD14-0077-A24B-74CED7B778D5}"/>
              </a:ext>
            </a:extLst>
          </p:cNvPr>
          <p:cNvSpPr>
            <a:spLocks noGrp="1"/>
          </p:cNvSpPr>
          <p:nvPr>
            <p:ph type="title"/>
          </p:nvPr>
        </p:nvSpPr>
        <p:spPr>
          <a:xfrm>
            <a:off x="320675" y="242296"/>
            <a:ext cx="9998122" cy="467388"/>
          </a:xfrm>
        </p:spPr>
        <p:txBody>
          <a:bodyPr>
            <a:normAutofit/>
          </a:bodyPr>
          <a:lstStyle/>
          <a:p>
            <a:r>
              <a:rPr lang="en-US" sz="2400" b="1" u="sng" dirty="0">
                <a:latin typeface="Arial" panose="020B0604020202020204" pitchFamily="34" charset="0"/>
                <a:cs typeface="Arial" panose="020B0604020202020204" pitchFamily="34" charset="0"/>
              </a:rPr>
              <a:t>MS Excel:</a:t>
            </a:r>
            <a:endParaRPr lang="en-IN" sz="2400" b="1" u="sng" dirty="0">
              <a:latin typeface="Arial" panose="020B0604020202020204" pitchFamily="34" charset="0"/>
              <a:cs typeface="Arial" panose="020B0604020202020204" pitchFamily="34" charset="0"/>
            </a:endParaRPr>
          </a:p>
        </p:txBody>
      </p:sp>
      <p:pic>
        <p:nvPicPr>
          <p:cNvPr id="13" name="Content Placeholder 12">
            <a:extLst>
              <a:ext uri="{FF2B5EF4-FFF2-40B4-BE49-F238E27FC236}">
                <a16:creationId xmlns:a16="http://schemas.microsoft.com/office/drawing/2014/main" id="{993443E6-5370-3130-84AB-EB54CF2D8A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675" y="941696"/>
            <a:ext cx="11525250" cy="5564826"/>
          </a:xfrm>
        </p:spPr>
      </p:pic>
    </p:spTree>
    <p:extLst>
      <p:ext uri="{BB962C8B-B14F-4D97-AF65-F5344CB8AC3E}">
        <p14:creationId xmlns:p14="http://schemas.microsoft.com/office/powerpoint/2010/main" val="3304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D227-5399-5EB5-1634-7CAADE0F48B2}"/>
              </a:ext>
            </a:extLst>
          </p:cNvPr>
          <p:cNvSpPr>
            <a:spLocks noGrp="1"/>
          </p:cNvSpPr>
          <p:nvPr>
            <p:ph type="title"/>
          </p:nvPr>
        </p:nvSpPr>
        <p:spPr>
          <a:xfrm>
            <a:off x="278641" y="228649"/>
            <a:ext cx="11526671" cy="549274"/>
          </a:xfrm>
        </p:spPr>
        <p:txBody>
          <a:bodyPr>
            <a:normAutofit/>
          </a:bodyPr>
          <a:lstStyle/>
          <a:p>
            <a:r>
              <a:rPr lang="en-US" sz="2400" b="1" u="sng" dirty="0">
                <a:latin typeface="Arial" panose="020B0604020202020204" pitchFamily="34" charset="0"/>
                <a:cs typeface="Arial" panose="020B0604020202020204" pitchFamily="34" charset="0"/>
              </a:rPr>
              <a:t>MS Excel:</a:t>
            </a:r>
            <a:endParaRPr lang="en-IN" sz="2400" b="1" dirty="0"/>
          </a:p>
        </p:txBody>
      </p:sp>
      <p:pic>
        <p:nvPicPr>
          <p:cNvPr id="5" name="Content Placeholder 4">
            <a:extLst>
              <a:ext uri="{FF2B5EF4-FFF2-40B4-BE49-F238E27FC236}">
                <a16:creationId xmlns:a16="http://schemas.microsoft.com/office/drawing/2014/main" id="{3FB97F62-A774-18F5-4A95-3C7A386D5F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640" y="897577"/>
            <a:ext cx="11526671" cy="5731774"/>
          </a:xfrm>
        </p:spPr>
      </p:pic>
    </p:spTree>
    <p:extLst>
      <p:ext uri="{BB962C8B-B14F-4D97-AF65-F5344CB8AC3E}">
        <p14:creationId xmlns:p14="http://schemas.microsoft.com/office/powerpoint/2010/main" val="1593935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F2AC-8CA4-4389-3BE2-A9652A206FFF}"/>
              </a:ext>
            </a:extLst>
          </p:cNvPr>
          <p:cNvSpPr>
            <a:spLocks noGrp="1"/>
          </p:cNvSpPr>
          <p:nvPr>
            <p:ph type="title"/>
          </p:nvPr>
        </p:nvSpPr>
        <p:spPr>
          <a:xfrm>
            <a:off x="251346" y="255944"/>
            <a:ext cx="11649502" cy="467388"/>
          </a:xfrm>
        </p:spPr>
        <p:txBody>
          <a:bodyPr>
            <a:normAutofit/>
          </a:bodyPr>
          <a:lstStyle/>
          <a:p>
            <a:r>
              <a:rPr lang="en-US" sz="2400" b="1" u="sng" dirty="0">
                <a:latin typeface="Arial" panose="020B0604020202020204" pitchFamily="34" charset="0"/>
                <a:cs typeface="Arial" panose="020B0604020202020204" pitchFamily="34" charset="0"/>
              </a:rPr>
              <a:t>Tableau:</a:t>
            </a:r>
            <a:endParaRPr lang="en-IN" sz="2400" b="1" u="sng"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B8A60239-7060-3716-3562-56AE90E31E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825" y="887104"/>
            <a:ext cx="11650663" cy="5714952"/>
          </a:xfrm>
        </p:spPr>
      </p:pic>
    </p:spTree>
    <p:extLst>
      <p:ext uri="{BB962C8B-B14F-4D97-AF65-F5344CB8AC3E}">
        <p14:creationId xmlns:p14="http://schemas.microsoft.com/office/powerpoint/2010/main" val="8908258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709</TotalTime>
  <Words>657</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Sales CRM P261</vt:lpstr>
      <vt:lpstr>PowerPoint Presentation</vt:lpstr>
      <vt:lpstr>PowerPoint Presentation</vt:lpstr>
      <vt:lpstr>PowerPoint Presentation</vt:lpstr>
      <vt:lpstr>PowerPoint Presentation</vt:lpstr>
      <vt:lpstr>PowerPoint Presentation</vt:lpstr>
      <vt:lpstr>MS Excel:</vt:lpstr>
      <vt:lpstr>MS Excel:</vt:lpstr>
      <vt:lpstr>Tableau:</vt:lpstr>
      <vt:lpstr>Tableau:</vt:lpstr>
      <vt:lpstr>Power BI:</vt:lpstr>
      <vt:lpstr>Power BI: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CRM P261</dc:title>
  <dc:creator>LENOVO</dc:creator>
  <cp:lastModifiedBy>LENOVO</cp:lastModifiedBy>
  <cp:revision>34</cp:revision>
  <dcterms:created xsi:type="dcterms:W3CDTF">2023-10-30T17:43:51Z</dcterms:created>
  <dcterms:modified xsi:type="dcterms:W3CDTF">2023-11-03T21:04:19Z</dcterms:modified>
</cp:coreProperties>
</file>