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6" d="100"/>
          <a:sy n="66" d="100"/>
        </p:scale>
        <p:origin x="-876" y="-16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arsha-theCodefriend/APSSDC-Keylogger-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95538" y="2071678"/>
            <a:ext cx="8858312" cy="50911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Golla</a:t>
            </a:r>
            <a:r>
              <a:rPr lang="en-IN" spc="15" dirty="0" smtClean="0"/>
              <a:t>.</a:t>
            </a:r>
            <a:r>
              <a:rPr lang="en-IN" spc="15" dirty="0" smtClean="0"/>
              <a:t>Harsha Saketh </a:t>
            </a:r>
            <a:endParaRPr spc="15" dirty="0"/>
          </a:p>
        </p:txBody>
      </p:sp>
      <p:sp>
        <p:nvSpPr>
          <p:cNvPr id="8" name="object 8"/>
          <p:cNvSpPr txBox="1"/>
          <p:nvPr/>
        </p:nvSpPr>
        <p:spPr>
          <a:xfrm>
            <a:off x="4024298" y="3143248"/>
            <a:ext cx="2071702" cy="382156"/>
          </a:xfrm>
          <a:prstGeom prst="rect">
            <a:avLst/>
          </a:prstGeom>
        </p:spPr>
        <p:txBody>
          <a:bodyPr vert="horz" wrap="square" lIns="0" tIns="12700" rIns="0" bIns="0" rtlCol="0">
            <a:spAutoFit/>
          </a:bodyPr>
          <a:lstStyle/>
          <a:p>
            <a:pPr marL="12700">
              <a:lnSpc>
                <a:spcPct val="100000"/>
              </a:lnSpc>
              <a:spcBef>
                <a:spcPts val="100"/>
              </a:spcBef>
            </a:pPr>
            <a:r>
              <a:rPr sz="2400" b="1" spc="10" smtClean="0">
                <a:solidFill>
                  <a:srgbClr val="2D936B"/>
                </a:solidFill>
                <a:latin typeface="Trebuchet MS"/>
                <a:cs typeface="Trebuchet MS"/>
              </a:rPr>
              <a:t>Final</a:t>
            </a:r>
            <a:r>
              <a:rPr sz="2400" b="1" spc="-165" smtClean="0">
                <a:solidFill>
                  <a:srgbClr val="2D936B"/>
                </a:solidFill>
                <a:latin typeface="Trebuchet MS"/>
                <a:cs typeface="Trebuchet MS"/>
              </a:rPr>
              <a:t> </a:t>
            </a:r>
            <a:r>
              <a:rPr sz="2400" b="1" spc="-5" smtClean="0">
                <a:solidFill>
                  <a:srgbClr val="2D936B"/>
                </a:solidFill>
                <a:latin typeface="Trebuchet MS"/>
                <a:cs typeface="Trebuchet MS"/>
              </a:rPr>
              <a:t>Project</a:t>
            </a:r>
            <a:r>
              <a:rPr lang="en-IN" sz="2400" b="1" spc="-5" dirty="0" smtClean="0">
                <a:solidFill>
                  <a:srgbClr val="2D936B"/>
                </a:solidFill>
                <a:latin typeface="Trebuchet MS"/>
                <a:cs typeface="Trebuchet MS"/>
              </a:rPr>
              <a: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4024298" y="3071810"/>
            <a:ext cx="6143668" cy="892552"/>
          </a:xfrm>
          <a:prstGeom prst="rect">
            <a:avLst/>
          </a:prstGeom>
          <a:noFill/>
        </p:spPr>
        <p:txBody>
          <a:bodyPr wrap="square" rtlCol="0">
            <a:spAutoFit/>
          </a:bodyPr>
          <a:lstStyle/>
          <a:p>
            <a:r>
              <a:rPr lang="en-IN" sz="2400" dirty="0" smtClean="0"/>
              <a:t>  </a:t>
            </a:r>
          </a:p>
          <a:p>
            <a:r>
              <a:rPr lang="en-IN" sz="2800" dirty="0" smtClean="0"/>
              <a:t>KEYLOGGER AND SECURITY</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238216" y="1285860"/>
            <a:ext cx="8358246" cy="1908215"/>
          </a:xfrm>
          <a:prstGeom prst="rect">
            <a:avLst/>
          </a:prstGeom>
          <a:noFill/>
        </p:spPr>
        <p:txBody>
          <a:bodyPr wrap="square" rtlCol="0">
            <a:spAutoFit/>
          </a:bodyPr>
          <a:lstStyle/>
          <a:p>
            <a:r>
              <a:rPr lang="en-US" sz="2000" dirty="0" smtClean="0"/>
              <a:t>The keylogger program is designed to listen for keypress and release events using the pynput library. It categorizes the keys as pressed, held, or released and saves this information in both a text file ('key_log.txt') and a JSON file ('key_log.json'). The GUI built with Tkinter includes buttons to start and stop the keylogger, along with a label to display the program's status.</a:t>
            </a:r>
          </a:p>
          <a:p>
            <a:endParaRPr lang="en-US" dirty="0"/>
          </a:p>
        </p:txBody>
      </p:sp>
      <p:pic>
        <p:nvPicPr>
          <p:cNvPr id="14" name="Picture 13" descr="Keylogger-Process-in-User-Activity.png"/>
          <p:cNvPicPr>
            <a:picLocks noChangeAspect="1"/>
          </p:cNvPicPr>
          <p:nvPr/>
        </p:nvPicPr>
        <p:blipFill>
          <a:blip r:embed="rId3"/>
          <a:stretch>
            <a:fillRect/>
          </a:stretch>
        </p:blipFill>
        <p:spPr>
          <a:xfrm>
            <a:off x="2738414" y="3000372"/>
            <a:ext cx="6291265" cy="3483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p:cNvSpPr txBox="1"/>
          <p:nvPr/>
        </p:nvSpPr>
        <p:spPr>
          <a:xfrm>
            <a:off x="738150" y="1285860"/>
            <a:ext cx="1500198" cy="461665"/>
          </a:xfrm>
          <a:prstGeom prst="rect">
            <a:avLst/>
          </a:prstGeom>
          <a:noFill/>
        </p:spPr>
        <p:txBody>
          <a:bodyPr wrap="square" rtlCol="0">
            <a:spAutoFit/>
          </a:bodyPr>
          <a:lstStyle/>
          <a:p>
            <a:r>
              <a:rPr lang="en-IN" sz="2400" b="1" dirty="0" smtClean="0"/>
              <a:t>output:</a:t>
            </a:r>
            <a:endParaRPr lang="en-US" sz="2400" b="1" dirty="0"/>
          </a:p>
        </p:txBody>
      </p:sp>
      <p:pic>
        <p:nvPicPr>
          <p:cNvPr id="11" name="Picture 10" descr="Screenshot 2024-06-14 162447.png"/>
          <p:cNvPicPr>
            <a:picLocks noChangeAspect="1"/>
          </p:cNvPicPr>
          <p:nvPr/>
        </p:nvPicPr>
        <p:blipFill>
          <a:blip r:embed="rId3"/>
          <a:stretch>
            <a:fillRect/>
          </a:stretch>
        </p:blipFill>
        <p:spPr>
          <a:xfrm>
            <a:off x="738150" y="2000240"/>
            <a:ext cx="3677163" cy="3667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srcRect/>
          <a:stretch>
            <a:fillRect/>
          </a:stretch>
        </p:blipFill>
        <p:spPr bwMode="auto">
          <a:xfrm>
            <a:off x="4810116" y="2428868"/>
            <a:ext cx="6375437" cy="30194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IN" sz="4000" dirty="0" smtClean="0">
                <a:latin typeface="Calibri" pitchFamily="34" charset="0"/>
                <a:cs typeface="Calibri" pitchFamily="34" charset="0"/>
              </a:rPr>
              <a:t>Project link</a:t>
            </a:r>
            <a:endParaRPr lang="en-US" sz="4000" dirty="0">
              <a:latin typeface="Calibri" pitchFamily="34" charset="0"/>
              <a:cs typeface="Calibri" pitchFamily="34" charset="0"/>
            </a:endParaRPr>
          </a:p>
        </p:txBody>
      </p:sp>
      <p:sp>
        <p:nvSpPr>
          <p:cNvPr id="3" name="Rectangle 2"/>
          <p:cNvSpPr/>
          <p:nvPr/>
        </p:nvSpPr>
        <p:spPr>
          <a:xfrm>
            <a:off x="1666844" y="2857496"/>
            <a:ext cx="7500990" cy="369332"/>
          </a:xfrm>
          <a:prstGeom prst="rect">
            <a:avLst/>
          </a:prstGeom>
        </p:spPr>
        <p:txBody>
          <a:bodyPr wrap="square">
            <a:spAutoFit/>
          </a:bodyPr>
          <a:lstStyle/>
          <a:p>
            <a:r>
              <a:rPr lang="en-US" dirty="0" smtClean="0">
                <a:hlinkClick r:id="rId2"/>
              </a:rPr>
              <a:t>https://github.com/Harsha-theCodefriend/APSSDC-Keylogger-project-.git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itle 23"/>
          <p:cNvSpPr>
            <a:spLocks noGrp="1"/>
          </p:cNvSpPr>
          <p:nvPr>
            <p:ph type="title"/>
          </p:nvPr>
        </p:nvSpPr>
        <p:spPr>
          <a:xfrm>
            <a:off x="380960" y="785794"/>
            <a:ext cx="10627079" cy="1231106"/>
          </a:xfrm>
        </p:spPr>
        <p:txBody>
          <a:bodyPr/>
          <a:lstStyle/>
          <a:p>
            <a:r>
              <a:rPr lang="en-IN" sz="4000" dirty="0" smtClean="0"/>
              <a:t>KEYLOGGER AND SECURITY (Intro)</a:t>
            </a:r>
            <a:br>
              <a:rPr lang="en-IN" sz="4000" dirty="0" smtClean="0"/>
            </a:br>
            <a:endParaRPr lang="en-US" sz="4000" dirty="0"/>
          </a:p>
        </p:txBody>
      </p:sp>
      <p:sp>
        <p:nvSpPr>
          <p:cNvPr id="26" name="TextBox 25"/>
          <p:cNvSpPr txBox="1"/>
          <p:nvPr/>
        </p:nvSpPr>
        <p:spPr>
          <a:xfrm>
            <a:off x="1095340" y="1500174"/>
            <a:ext cx="8786874" cy="4955203"/>
          </a:xfrm>
          <a:prstGeom prst="rect">
            <a:avLst/>
          </a:prstGeom>
          <a:noFill/>
        </p:spPr>
        <p:txBody>
          <a:bodyPr wrap="square" rtlCol="0">
            <a:spAutoFit/>
          </a:bodyPr>
          <a:lstStyle/>
          <a:p>
            <a:pPr>
              <a:buFont typeface="Wingdings" pitchFamily="2" charset="2"/>
              <a:buChar char="Ø"/>
            </a:pPr>
            <a:r>
              <a:rPr lang="en-US" sz="2000" dirty="0" smtClean="0">
                <a:latin typeface="Calibri" pitchFamily="34" charset="0"/>
                <a:cs typeface="Calibri" pitchFamily="34" charset="0"/>
              </a:rPr>
              <a:t>Definition : A </a:t>
            </a:r>
            <a:r>
              <a:rPr lang="en-US" sz="2000" dirty="0" smtClean="0">
                <a:latin typeface="Calibri" pitchFamily="34" charset="0"/>
                <a:cs typeface="Calibri" pitchFamily="34" charset="0"/>
              </a:rPr>
              <a:t>keylogger is a type of malware that records every keystroke made on a </a:t>
            </a:r>
            <a:r>
              <a:rPr lang="en-US" sz="2000" dirty="0" smtClean="0">
                <a:latin typeface="Calibri" pitchFamily="34" charset="0"/>
                <a:cs typeface="Calibri" pitchFamily="34" charset="0"/>
              </a:rPr>
              <a:t>computer</a:t>
            </a:r>
            <a:r>
              <a:rPr lang="en-US" sz="2000" dirty="0" smtClean="0">
                <a:latin typeface="Calibri" pitchFamily="34" charset="0"/>
                <a:cs typeface="Calibri" pitchFamily="34" charset="0"/>
              </a:rPr>
              <a:t>, often without the user's knowledge or consent. This can be a serious security risk, as keyloggers can capture sensitive information such as passwords, credit card numbers, and personal information</a:t>
            </a:r>
            <a:r>
              <a:rPr lang="en-US" sz="2000" dirty="0" smtClean="0">
                <a:latin typeface="Calibri" pitchFamily="34" charset="0"/>
                <a:cs typeface="Calibri" pitchFamily="34" charset="0"/>
              </a:rPr>
              <a:t>.</a:t>
            </a:r>
          </a:p>
          <a:p>
            <a:pPr>
              <a:buFont typeface="Wingdings" pitchFamily="2" charset="2"/>
              <a:buChar char="Ø"/>
            </a:pPr>
            <a:endParaRPr lang="en-US" sz="2000" dirty="0" smtClean="0">
              <a:latin typeface="Calibri" pitchFamily="34" charset="0"/>
              <a:cs typeface="Calibri" pitchFamily="34" charset="0"/>
            </a:endParaRPr>
          </a:p>
          <a:p>
            <a:pPr>
              <a:buFont typeface="Wingdings" pitchFamily="2" charset="2"/>
              <a:buChar char="Ø"/>
            </a:pPr>
            <a:r>
              <a:rPr lang="en-US" sz="2000" dirty="0" smtClean="0">
                <a:latin typeface="Calibri" pitchFamily="34" charset="0"/>
                <a:cs typeface="Calibri" pitchFamily="34" charset="0"/>
              </a:rPr>
              <a:t>A keylogger, short for keystroke logger, is a type of surveillance technology used to monitor and record each keystroke typed on a computer's keyboard. This data is then stored locally or transmitted to a remote server</a:t>
            </a:r>
            <a:r>
              <a:rPr lang="en-US" sz="2000" dirty="0" smtClean="0">
                <a:latin typeface="Calibri" pitchFamily="34" charset="0"/>
                <a:cs typeface="Calibri" pitchFamily="34" charset="0"/>
              </a:rPr>
              <a:t>.</a:t>
            </a:r>
          </a:p>
          <a:p>
            <a:pPr>
              <a:buFont typeface="Wingdings" pitchFamily="2" charset="2"/>
              <a:buChar char="Ø"/>
            </a:pPr>
            <a:endParaRPr lang="en-IN" sz="2000" dirty="0" smtClean="0">
              <a:latin typeface="Calibri" pitchFamily="34" charset="0"/>
              <a:cs typeface="Calibri" pitchFamily="34" charset="0"/>
            </a:endParaRPr>
          </a:p>
          <a:p>
            <a:pPr>
              <a:buFont typeface="Wingdings" pitchFamily="2" charset="2"/>
              <a:buChar char="Ø"/>
            </a:pPr>
            <a:r>
              <a:rPr lang="en-US" sz="2000" b="1" dirty="0" smtClean="0">
                <a:latin typeface="Calibri" pitchFamily="34" charset="0"/>
                <a:cs typeface="Calibri" pitchFamily="34" charset="0"/>
              </a:rPr>
              <a:t>Types of Keyloggers- </a:t>
            </a:r>
            <a:endParaRPr lang="en-US" sz="2000" b="1" dirty="0" smtClean="0">
              <a:latin typeface="Calibri" pitchFamily="34" charset="0"/>
              <a:cs typeface="Calibri" pitchFamily="34" charset="0"/>
            </a:endParaRPr>
          </a:p>
          <a:p>
            <a:pPr>
              <a:buFont typeface="Wingdings" pitchFamily="2" charset="2"/>
              <a:buChar char="§"/>
            </a:pPr>
            <a:r>
              <a:rPr lang="en-US" sz="2000" dirty="0" smtClean="0">
                <a:latin typeface="Calibri" pitchFamily="34" charset="0"/>
                <a:cs typeface="Calibri" pitchFamily="34" charset="0"/>
              </a:rPr>
              <a:t>Software </a:t>
            </a:r>
            <a:r>
              <a:rPr lang="en-US" sz="2000" dirty="0" smtClean="0">
                <a:latin typeface="Calibri" pitchFamily="34" charset="0"/>
                <a:cs typeface="Calibri" pitchFamily="34" charset="0"/>
              </a:rPr>
              <a:t>keyloggers: installed on a computer and records </a:t>
            </a:r>
            <a:r>
              <a:rPr lang="en-US" sz="2000" dirty="0" smtClean="0">
                <a:latin typeface="Calibri" pitchFamily="34" charset="0"/>
                <a:cs typeface="Calibri" pitchFamily="34" charset="0"/>
              </a:rPr>
              <a:t>keystrokes. </a:t>
            </a:r>
          </a:p>
          <a:p>
            <a:pPr>
              <a:buFont typeface="Wingdings" pitchFamily="2" charset="2"/>
              <a:buChar char="§"/>
            </a:pPr>
            <a:r>
              <a:rPr lang="en-US" sz="2000" dirty="0" smtClean="0">
                <a:latin typeface="Calibri" pitchFamily="34" charset="0"/>
                <a:cs typeface="Calibri" pitchFamily="34" charset="0"/>
              </a:rPr>
              <a:t>Hardware </a:t>
            </a:r>
            <a:r>
              <a:rPr lang="en-US" sz="2000" dirty="0" smtClean="0">
                <a:latin typeface="Calibri" pitchFamily="34" charset="0"/>
                <a:cs typeface="Calibri" pitchFamily="34" charset="0"/>
              </a:rPr>
              <a:t>keyloggers: physical devices that connect to a computer and records </a:t>
            </a:r>
            <a:r>
              <a:rPr lang="en-US" sz="2000" dirty="0" smtClean="0">
                <a:latin typeface="Calibri" pitchFamily="34" charset="0"/>
                <a:cs typeface="Calibri" pitchFamily="34" charset="0"/>
              </a:rPr>
              <a:t>keystrokes.</a:t>
            </a:r>
          </a:p>
          <a:p>
            <a:pPr>
              <a:buFont typeface="Wingdings" pitchFamily="2" charset="2"/>
              <a:buChar char="§"/>
            </a:pPr>
            <a:r>
              <a:rPr lang="en-US" sz="2000" dirty="0" smtClean="0">
                <a:latin typeface="Calibri" pitchFamily="34" charset="0"/>
                <a:cs typeface="Calibri" pitchFamily="34" charset="0"/>
              </a:rPr>
              <a:t>Hybrid </a:t>
            </a:r>
            <a:r>
              <a:rPr lang="en-US" sz="2000" dirty="0" smtClean="0">
                <a:latin typeface="Calibri" pitchFamily="34" charset="0"/>
                <a:cs typeface="Calibri" pitchFamily="34" charset="0"/>
              </a:rPr>
              <a:t>keyloggers: combination of software and hardware keyloggers</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solidFill>
                  <a:srgbClr val="FFFFFF"/>
                </a:solidFill>
                <a:latin typeface="Canva Sans Bold" panose="020B0803030501040103"/>
              </a:rPr>
              <a:t>A keylogger, short for keystroke logger, is a type of surveillance technology used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595406" y="1285860"/>
            <a:ext cx="7072362" cy="4524315"/>
          </a:xfrm>
          <a:prstGeom prst="rect">
            <a:avLst/>
          </a:prstGeom>
          <a:noFill/>
        </p:spPr>
        <p:txBody>
          <a:bodyPr wrap="square" rtlCol="0">
            <a:spAutoFit/>
          </a:bodyPr>
          <a:lstStyle/>
          <a:p>
            <a:pPr lvl="0">
              <a:buFont typeface="Wingdings" pitchFamily="2" charset="2"/>
              <a:buChar char="ü"/>
            </a:pPr>
            <a:r>
              <a:rPr lang="en-IN" sz="3200" dirty="0" smtClean="0">
                <a:latin typeface="Calibri" pitchFamily="34" charset="0"/>
                <a:cs typeface="Calibri" pitchFamily="34" charset="0"/>
              </a:rPr>
              <a:t>Problem statement</a:t>
            </a:r>
          </a:p>
          <a:p>
            <a:pPr lvl="0">
              <a:buFont typeface="Wingdings" pitchFamily="2" charset="2"/>
              <a:buChar char="ü"/>
            </a:pPr>
            <a:r>
              <a:rPr lang="en-IN" sz="3200" dirty="0" smtClean="0">
                <a:latin typeface="Calibri" pitchFamily="34" charset="0"/>
                <a:cs typeface="Calibri" pitchFamily="34" charset="0"/>
              </a:rPr>
              <a:t>Project overview</a:t>
            </a:r>
          </a:p>
          <a:p>
            <a:pPr lvl="0">
              <a:buFont typeface="Wingdings" pitchFamily="2" charset="2"/>
              <a:buChar char="ü"/>
            </a:pPr>
            <a:r>
              <a:rPr lang="en-IN" sz="3200" dirty="0" smtClean="0">
                <a:latin typeface="Calibri" pitchFamily="34" charset="0"/>
                <a:cs typeface="Calibri" pitchFamily="34" charset="0"/>
              </a:rPr>
              <a:t>Who are the end </a:t>
            </a:r>
            <a:r>
              <a:rPr lang="en-IN" sz="3200" dirty="0" smtClean="0">
                <a:latin typeface="Calibri" pitchFamily="34" charset="0"/>
                <a:cs typeface="Calibri" pitchFamily="34" charset="0"/>
              </a:rPr>
              <a:t>users?</a:t>
            </a:r>
            <a:endParaRPr lang="en-IN" sz="3200" dirty="0" smtClean="0">
              <a:latin typeface="Calibri" pitchFamily="34" charset="0"/>
              <a:cs typeface="Calibri" pitchFamily="34" charset="0"/>
            </a:endParaRPr>
          </a:p>
          <a:p>
            <a:pPr lvl="0">
              <a:buFont typeface="Wingdings" pitchFamily="2" charset="2"/>
              <a:buChar char="ü"/>
            </a:pPr>
            <a:r>
              <a:rPr lang="en-IN" sz="3200" dirty="0" smtClean="0">
                <a:latin typeface="Calibri" pitchFamily="34" charset="0"/>
                <a:cs typeface="Calibri" pitchFamily="34" charset="0"/>
              </a:rPr>
              <a:t>Your Solution </a:t>
            </a:r>
            <a:r>
              <a:rPr lang="en-IN" sz="3200" dirty="0" smtClean="0">
                <a:latin typeface="Calibri" pitchFamily="34" charset="0"/>
                <a:cs typeface="Calibri" pitchFamily="34" charset="0"/>
              </a:rPr>
              <a:t>and its </a:t>
            </a:r>
            <a:r>
              <a:rPr lang="en-IN" sz="3200" dirty="0" smtClean="0">
                <a:latin typeface="Calibri" pitchFamily="34" charset="0"/>
                <a:cs typeface="Calibri" pitchFamily="34" charset="0"/>
              </a:rPr>
              <a:t>value Proportion</a:t>
            </a:r>
          </a:p>
          <a:p>
            <a:pPr lvl="0">
              <a:buFont typeface="Wingdings" pitchFamily="2" charset="2"/>
              <a:buChar char="ü"/>
            </a:pPr>
            <a:r>
              <a:rPr lang="en-IN" sz="3200" dirty="0" smtClean="0">
                <a:latin typeface="Calibri" pitchFamily="34" charset="0"/>
                <a:cs typeface="Calibri" pitchFamily="34" charset="0"/>
              </a:rPr>
              <a:t>The wow in your solution</a:t>
            </a:r>
            <a:endParaRPr lang="en-IN" sz="3200" dirty="0" smtClean="0">
              <a:latin typeface="Calibri" pitchFamily="34" charset="0"/>
              <a:cs typeface="Calibri" pitchFamily="34" charset="0"/>
            </a:endParaRPr>
          </a:p>
          <a:p>
            <a:pPr lvl="0">
              <a:buFont typeface="Wingdings" pitchFamily="2" charset="2"/>
              <a:buChar char="ü"/>
            </a:pPr>
            <a:r>
              <a:rPr lang="en-IN" sz="3200" dirty="0" smtClean="0">
                <a:latin typeface="Calibri" pitchFamily="34" charset="0"/>
                <a:cs typeface="Calibri" pitchFamily="34" charset="0"/>
              </a:rPr>
              <a:t>Modelling</a:t>
            </a:r>
          </a:p>
          <a:p>
            <a:pPr lvl="0">
              <a:buFont typeface="Wingdings" pitchFamily="2" charset="2"/>
              <a:buChar char="ü"/>
            </a:pPr>
            <a:r>
              <a:rPr lang="en-IN" sz="3200" dirty="0" smtClean="0">
                <a:latin typeface="Calibri" pitchFamily="34" charset="0"/>
                <a:cs typeface="Calibri" pitchFamily="34" charset="0"/>
              </a:rPr>
              <a:t>Result</a:t>
            </a:r>
            <a:endParaRPr lang="en-US" sz="3200" dirty="0" smtClean="0">
              <a:latin typeface="Calibri" pitchFamily="34" charset="0"/>
              <a:cs typeface="Calibri" pitchFamily="34" charset="0"/>
            </a:endParaRPr>
          </a:p>
          <a:p>
            <a:pPr lvl="0">
              <a:buFont typeface="Wingdings" pitchFamily="2" charset="2"/>
              <a:buChar char="ü"/>
            </a:pPr>
            <a:r>
              <a:rPr lang="en-IN" sz="3200" dirty="0" smtClean="0">
                <a:latin typeface="Calibri" pitchFamily="34" charset="0"/>
                <a:cs typeface="Calibri" pitchFamily="34" charset="0"/>
              </a:rPr>
              <a:t>Project link</a:t>
            </a:r>
          </a:p>
          <a:p>
            <a:pPr lvl="0"/>
            <a:endParaRPr lang="en-US" sz="3200" dirty="0" smtClean="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292893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p:cNvSpPr txBox="1"/>
          <p:nvPr/>
        </p:nvSpPr>
        <p:spPr>
          <a:xfrm>
            <a:off x="809588" y="1357298"/>
            <a:ext cx="8501122" cy="1643074"/>
          </a:xfrm>
          <a:prstGeom prst="rect">
            <a:avLst/>
          </a:prstGeom>
          <a:noFill/>
        </p:spPr>
        <p:txBody>
          <a:bodyPr wrap="square" rtlCol="0">
            <a:spAutoFit/>
          </a:bodyPr>
          <a:lstStyle/>
          <a:p>
            <a:r>
              <a:rPr lang="en-US" sz="2000" dirty="0" smtClean="0">
                <a:latin typeface="Calibri" pitchFamily="34" charset="0"/>
                <a:cs typeface="Calibri" pitchFamily="34" charset="0"/>
              </a:rPr>
              <a:t>Keyloggers pose a significant threat to computer security and privacy.Current security measures may not be effective in detecting and preventing keylogger attacks.There is a need for a robust and efficient keylogger detection system.How can we design a reliable keylogger detection system to protect sensitive information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16" name="TextBox 15"/>
          <p:cNvSpPr txBox="1"/>
          <p:nvPr/>
        </p:nvSpPr>
        <p:spPr>
          <a:xfrm>
            <a:off x="738150" y="3071810"/>
            <a:ext cx="7858180" cy="3170099"/>
          </a:xfrm>
          <a:prstGeom prst="rect">
            <a:avLst/>
          </a:prstGeom>
          <a:noFill/>
        </p:spPr>
        <p:txBody>
          <a:bodyPr wrap="square" rtlCol="0">
            <a:spAutoFit/>
          </a:bodyPr>
          <a:lstStyle/>
          <a:p>
            <a:r>
              <a:rPr lang="en-US" sz="2000" b="1" dirty="0" smtClean="0"/>
              <a:t>Problem </a:t>
            </a:r>
            <a:r>
              <a:rPr lang="en-US" sz="2000" b="1" dirty="0" smtClean="0"/>
              <a:t>Definition</a:t>
            </a:r>
            <a:r>
              <a:rPr lang="en-US" sz="2000" dirty="0" smtClean="0"/>
              <a:t>: Keyloggers pose a significant threat to computer security and privacy</a:t>
            </a:r>
            <a:r>
              <a:rPr lang="en-US" sz="2000" dirty="0" smtClean="0"/>
              <a:t>. </a:t>
            </a:r>
          </a:p>
          <a:p>
            <a:r>
              <a:rPr lang="en-US" sz="2000" b="1" dirty="0" smtClean="0"/>
              <a:t>Context</a:t>
            </a:r>
            <a:r>
              <a:rPr lang="en-US" sz="2000" dirty="0" smtClean="0"/>
              <a:t>: With the rise of remote work and online transactions, keylogger attacks are becoming more common</a:t>
            </a:r>
            <a:r>
              <a:rPr lang="en-US" sz="2000" dirty="0" smtClean="0"/>
              <a:t>.</a:t>
            </a:r>
          </a:p>
          <a:p>
            <a:r>
              <a:rPr lang="en-US" sz="2000" b="1" dirty="0" smtClean="0"/>
              <a:t>Scope</a:t>
            </a:r>
            <a:r>
              <a:rPr lang="en-US" sz="2000" dirty="0" smtClean="0"/>
              <a:t>: This project focuses on </a:t>
            </a:r>
            <a:r>
              <a:rPr lang="en-US" sz="2000" dirty="0" smtClean="0"/>
              <a:t>designing and developing keylogger system  and test personal </a:t>
            </a:r>
            <a:r>
              <a:rPr lang="en-US" sz="2000" dirty="0" smtClean="0"/>
              <a:t>computers</a:t>
            </a:r>
            <a:r>
              <a:rPr lang="en-US" sz="2000" dirty="0" smtClean="0"/>
              <a:t>.</a:t>
            </a:r>
          </a:p>
          <a:p>
            <a:r>
              <a:rPr lang="en-US" sz="2000" b="1" dirty="0" smtClean="0"/>
              <a:t>Impact</a:t>
            </a:r>
            <a:r>
              <a:rPr lang="en-US" sz="2000" dirty="0" smtClean="0"/>
              <a:t>: If left unsolved, keylogger attacks can lead to identity theft, financial loss, and reputational damage</a:t>
            </a:r>
            <a:r>
              <a:rPr lang="en-US" sz="2000" dirty="0" smtClean="0"/>
              <a:t>. </a:t>
            </a:r>
          </a:p>
          <a:p>
            <a:r>
              <a:rPr lang="en-US" sz="2000" b="1" dirty="0" smtClean="0"/>
              <a:t>Goals</a:t>
            </a:r>
            <a:r>
              <a:rPr lang="en-US" sz="2000" dirty="0" smtClean="0"/>
              <a:t>: Design a reliable keylogger </a:t>
            </a:r>
            <a:r>
              <a:rPr lang="en-US" sz="2000" dirty="0" smtClean="0"/>
              <a:t>System for analysis and detection </a:t>
            </a:r>
            <a:r>
              <a:rPr lang="en-US" sz="2000" dirty="0" smtClean="0"/>
              <a:t>system to protect sensitive information.</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23836" y="21429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523836" y="4286256"/>
            <a:ext cx="9215502" cy="2246769"/>
          </a:xfrm>
          <a:prstGeom prst="rect">
            <a:avLst/>
          </a:prstGeom>
          <a:noFill/>
        </p:spPr>
        <p:txBody>
          <a:bodyPr wrap="square" rtlCol="0">
            <a:spAutoFit/>
          </a:bodyPr>
          <a:lstStyle/>
          <a:p>
            <a:r>
              <a:rPr lang="en-US" sz="2000" dirty="0" smtClean="0">
                <a:latin typeface="Calibri" pitchFamily="34" charset="0"/>
                <a:cs typeface="Calibri" pitchFamily="34" charset="0"/>
              </a:rPr>
              <a:t>This project aims to design and develop a Python-based keylogger script that detects and records keystrokes in real-time, posing a potential threat to computer security and privacy. The script will be capable of capturing sensitive information such as passwords and credit card numbers, highlighting the need for effective security measures. The goal is to demonstrate the risks associated with keylogger attacks and promote awareness about computer security. The script will be tested on various platforms to evaluate its efficacy and potential limitations."</a:t>
            </a:r>
            <a:endParaRPr lang="en-US" sz="2000" dirty="0">
              <a:latin typeface="Calibri" pitchFamily="34" charset="0"/>
              <a:cs typeface="Calibri" pitchFamily="34" charset="0"/>
            </a:endParaRPr>
          </a:p>
        </p:txBody>
      </p:sp>
      <p:sp>
        <p:nvSpPr>
          <p:cNvPr id="12" name="TextBox 11"/>
          <p:cNvSpPr txBox="1"/>
          <p:nvPr/>
        </p:nvSpPr>
        <p:spPr>
          <a:xfrm>
            <a:off x="595274" y="857232"/>
            <a:ext cx="10501386" cy="3477875"/>
          </a:xfrm>
          <a:prstGeom prst="rect">
            <a:avLst/>
          </a:prstGeom>
          <a:noFill/>
        </p:spPr>
        <p:txBody>
          <a:bodyPr wrap="square" rtlCol="0">
            <a:spAutoFit/>
          </a:bodyPr>
          <a:lstStyle/>
          <a:p>
            <a:pPr>
              <a:buFont typeface="Arial" pitchFamily="34" charset="0"/>
              <a:buChar char="•"/>
            </a:pPr>
            <a:r>
              <a:rPr lang="en-US" sz="2000" b="1" dirty="0" smtClean="0"/>
              <a:t>Title</a:t>
            </a:r>
            <a:r>
              <a:rPr lang="en-US" sz="2000" dirty="0" smtClean="0"/>
              <a:t>: Keylogger </a:t>
            </a:r>
            <a:r>
              <a:rPr lang="en-US" sz="2000" dirty="0" smtClean="0"/>
              <a:t>and Security. </a:t>
            </a:r>
          </a:p>
          <a:p>
            <a:pPr>
              <a:buFont typeface="Arial" pitchFamily="34" charset="0"/>
              <a:buChar char="•"/>
            </a:pPr>
            <a:r>
              <a:rPr lang="en-US" sz="2000" b="1" dirty="0" smtClean="0"/>
              <a:t>Tagline</a:t>
            </a:r>
            <a:r>
              <a:rPr lang="en-US" sz="2000" dirty="0" smtClean="0"/>
              <a:t>: </a:t>
            </a:r>
            <a:r>
              <a:rPr lang="en-US" sz="2000" dirty="0" smtClean="0"/>
              <a:t>Protecting </a:t>
            </a:r>
            <a:r>
              <a:rPr lang="en-US" sz="2000" dirty="0" smtClean="0"/>
              <a:t>sensitive information from keylogger </a:t>
            </a:r>
            <a:r>
              <a:rPr lang="en-US" sz="2000" dirty="0" smtClean="0"/>
              <a:t>attacks.</a:t>
            </a:r>
          </a:p>
          <a:p>
            <a:pPr>
              <a:buFont typeface="Arial" pitchFamily="34" charset="0"/>
              <a:buChar char="•"/>
            </a:pPr>
            <a:r>
              <a:rPr lang="en-US" sz="2000" dirty="0" smtClean="0"/>
              <a:t>Goal</a:t>
            </a:r>
            <a:r>
              <a:rPr lang="en-US" sz="2000" dirty="0" smtClean="0"/>
              <a:t>: Design a </a:t>
            </a:r>
            <a:r>
              <a:rPr lang="en-US" sz="2000" dirty="0" smtClean="0"/>
              <a:t>robust keylogger system </a:t>
            </a:r>
            <a:r>
              <a:rPr lang="en-US" sz="2000" dirty="0" smtClean="0"/>
              <a:t>for personal </a:t>
            </a:r>
            <a:r>
              <a:rPr lang="en-US" sz="2000" dirty="0" smtClean="0"/>
              <a:t>computers.</a:t>
            </a:r>
          </a:p>
          <a:p>
            <a:pPr>
              <a:buFont typeface="Arial" pitchFamily="34" charset="0"/>
              <a:buChar char="•"/>
            </a:pPr>
            <a:r>
              <a:rPr lang="en-US" sz="2000" b="1" dirty="0" smtClean="0"/>
              <a:t>Objectives</a:t>
            </a:r>
            <a:r>
              <a:rPr lang="en-US" sz="2000" dirty="0" smtClean="0"/>
              <a:t>:</a:t>
            </a:r>
          </a:p>
          <a:p>
            <a:r>
              <a:rPr lang="en-US" sz="2000" dirty="0" smtClean="0"/>
              <a:t> </a:t>
            </a:r>
            <a:r>
              <a:rPr lang="en-US" sz="2000" dirty="0" smtClean="0"/>
              <a:t>    -Observe </a:t>
            </a:r>
            <a:r>
              <a:rPr lang="en-US" sz="2000" dirty="0" smtClean="0"/>
              <a:t>keylogger attacks in </a:t>
            </a:r>
            <a:r>
              <a:rPr lang="en-US" sz="2000" dirty="0" smtClean="0"/>
              <a:t>real-time.</a:t>
            </a:r>
          </a:p>
          <a:p>
            <a:r>
              <a:rPr lang="en-US" sz="2000" dirty="0" smtClean="0"/>
              <a:t>     -Prevent </a:t>
            </a:r>
            <a:r>
              <a:rPr lang="en-US" sz="2000" dirty="0" smtClean="0"/>
              <a:t>sensitive information from being </a:t>
            </a:r>
            <a:r>
              <a:rPr lang="en-US" sz="2000" dirty="0" smtClean="0"/>
              <a:t>compromised by analysing the real time scenerios.</a:t>
            </a:r>
          </a:p>
          <a:p>
            <a:r>
              <a:rPr lang="en-US" sz="2000" dirty="0" smtClean="0"/>
              <a:t>     -Balance </a:t>
            </a:r>
            <a:r>
              <a:rPr lang="en-US" sz="2000" dirty="0" smtClean="0"/>
              <a:t>detection accuracy with system </a:t>
            </a:r>
            <a:r>
              <a:rPr lang="en-US" sz="2000" dirty="0" smtClean="0"/>
              <a:t>performance.</a:t>
            </a:r>
          </a:p>
          <a:p>
            <a:pPr>
              <a:buFont typeface="Arial" pitchFamily="34" charset="0"/>
              <a:buChar char="•"/>
            </a:pPr>
            <a:r>
              <a:rPr lang="en-US" sz="2000" b="1" dirty="0" smtClean="0"/>
              <a:t>Methodology</a:t>
            </a:r>
            <a:r>
              <a:rPr lang="en-US" sz="2000" dirty="0" smtClean="0"/>
              <a:t>:</a:t>
            </a:r>
          </a:p>
          <a:p>
            <a:r>
              <a:rPr lang="en-US" sz="2000" dirty="0" smtClean="0"/>
              <a:t> </a:t>
            </a:r>
            <a:r>
              <a:rPr lang="en-US" sz="2000" dirty="0" smtClean="0"/>
              <a:t>    -Research </a:t>
            </a:r>
            <a:r>
              <a:rPr lang="en-US" sz="2000" dirty="0" smtClean="0"/>
              <a:t>and analysis of keylogger </a:t>
            </a:r>
            <a:r>
              <a:rPr lang="en-US" sz="2000" dirty="0" smtClean="0"/>
              <a:t>attacks.</a:t>
            </a:r>
          </a:p>
          <a:p>
            <a:r>
              <a:rPr lang="en-US" sz="2000" dirty="0" smtClean="0"/>
              <a:t>     -Design and Development </a:t>
            </a:r>
            <a:r>
              <a:rPr lang="en-US" sz="2000" dirty="0" smtClean="0"/>
              <a:t>of a </a:t>
            </a:r>
            <a:r>
              <a:rPr lang="en-US" sz="2000" dirty="0" smtClean="0"/>
              <a:t>Keylogger system Script.</a:t>
            </a:r>
          </a:p>
          <a:p>
            <a:r>
              <a:rPr lang="en-US" sz="2000" dirty="0" smtClean="0"/>
              <a:t>     -Testing </a:t>
            </a:r>
            <a:r>
              <a:rPr lang="en-US" sz="2000" dirty="0" smtClean="0"/>
              <a:t>and evaluation of the system</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81422" y="1643050"/>
            <a:ext cx="7286676" cy="1323439"/>
          </a:xfrm>
          <a:prstGeom prst="rect">
            <a:avLst/>
          </a:prstGeom>
          <a:noFill/>
        </p:spPr>
        <p:txBody>
          <a:bodyPr wrap="square" rtlCol="0">
            <a:spAutoFit/>
          </a:bodyPr>
          <a:lstStyle/>
          <a:p>
            <a:r>
              <a:rPr lang="en-US" sz="2000" dirty="0" smtClean="0"/>
              <a:t>The end users of this keylogger program could be individuals or organizations looking to monitor and track keyboard activity for security or monitoring purposes. However, it is essential to use such tools responsibly and </a:t>
            </a:r>
            <a:r>
              <a:rPr lang="en-US" sz="2000" dirty="0" smtClean="0"/>
              <a:t>ethically.</a:t>
            </a:r>
            <a:endParaRPr lang="en-US" sz="2000" dirty="0"/>
          </a:p>
        </p:txBody>
      </p:sp>
      <p:sp>
        <p:nvSpPr>
          <p:cNvPr id="10" name="Freeform 2"/>
          <p:cNvSpPr/>
          <p:nvPr/>
        </p:nvSpPr>
        <p:spPr>
          <a:xfrm>
            <a:off x="238084" y="2071678"/>
            <a:ext cx="3620732" cy="2643206"/>
          </a:xfrm>
          <a:custGeom>
            <a:avLst/>
            <a:gdLst/>
            <a:ahLst/>
            <a:cxnLst/>
            <a:rect l="l" t="t" r="r" b="b"/>
            <a:pathLst>
              <a:path w="5192368" h="4459801">
                <a:moveTo>
                  <a:pt x="0" y="0"/>
                </a:moveTo>
                <a:lnTo>
                  <a:pt x="5192368" y="0"/>
                </a:lnTo>
                <a:lnTo>
                  <a:pt x="5192368" y="4459802"/>
                </a:lnTo>
                <a:lnTo>
                  <a:pt x="0" y="4459802"/>
                </a:lnTo>
                <a:lnTo>
                  <a:pt x="0" y="0"/>
                </a:lnTo>
                <a:close/>
              </a:path>
            </a:pathLst>
          </a:custGeom>
          <a:blipFill>
            <a:blip r:embed="rId3"/>
            <a:stretch>
              <a:fillRect/>
            </a:stretch>
          </a:blipFill>
        </p:spPr>
      </p:sp>
      <p:sp>
        <p:nvSpPr>
          <p:cNvPr id="11" name="TextBox 10"/>
          <p:cNvSpPr txBox="1"/>
          <p:nvPr/>
        </p:nvSpPr>
        <p:spPr>
          <a:xfrm>
            <a:off x="3952860" y="3071810"/>
            <a:ext cx="7643866" cy="3477875"/>
          </a:xfrm>
          <a:prstGeom prst="rect">
            <a:avLst/>
          </a:prstGeom>
          <a:noFill/>
        </p:spPr>
        <p:txBody>
          <a:bodyPr wrap="square" rtlCol="0">
            <a:spAutoFit/>
          </a:bodyPr>
          <a:lstStyle/>
          <a:p>
            <a:r>
              <a:rPr lang="en-US" sz="2000" b="1" dirty="0" smtClean="0"/>
              <a:t>User Categories</a:t>
            </a:r>
            <a:r>
              <a:rPr lang="en-US" sz="2000" dirty="0" smtClean="0"/>
              <a:t>:</a:t>
            </a:r>
          </a:p>
          <a:p>
            <a:pPr>
              <a:buFont typeface="Arial" pitchFamily="34" charset="0"/>
              <a:buChar char="•"/>
            </a:pPr>
            <a:r>
              <a:rPr lang="en-US" sz="2000" dirty="0" smtClean="0"/>
              <a:t>Parents </a:t>
            </a:r>
            <a:r>
              <a:rPr lang="en-US" sz="2000" dirty="0" smtClean="0"/>
              <a:t>monitoring their children's online activities </a:t>
            </a:r>
            <a:r>
              <a:rPr lang="en-US" sz="2000" dirty="0" smtClean="0"/>
              <a:t>.</a:t>
            </a:r>
          </a:p>
          <a:p>
            <a:pPr>
              <a:buFont typeface="Arial" pitchFamily="34" charset="0"/>
              <a:buChar char="•"/>
            </a:pPr>
            <a:r>
              <a:rPr lang="en-US" sz="2000" dirty="0" smtClean="0"/>
              <a:t>Employers </a:t>
            </a:r>
            <a:r>
              <a:rPr lang="en-US" sz="2000" dirty="0" smtClean="0"/>
              <a:t>monitoring employees' computer </a:t>
            </a:r>
            <a:r>
              <a:rPr lang="en-US" sz="2000" dirty="0" smtClean="0"/>
              <a:t>usage.</a:t>
            </a:r>
          </a:p>
          <a:p>
            <a:pPr>
              <a:buFont typeface="Arial" pitchFamily="34" charset="0"/>
              <a:buChar char="•"/>
            </a:pPr>
            <a:r>
              <a:rPr lang="en-US" sz="2000" dirty="0" smtClean="0"/>
              <a:t>Cybersecurity </a:t>
            </a:r>
            <a:r>
              <a:rPr lang="en-US" sz="2000" dirty="0" smtClean="0"/>
              <a:t>researchers studying keylogger </a:t>
            </a:r>
            <a:r>
              <a:rPr lang="en-US" sz="2000" dirty="0" smtClean="0"/>
              <a:t>behavior. </a:t>
            </a:r>
          </a:p>
          <a:p>
            <a:pPr>
              <a:buFont typeface="Arial" pitchFamily="34" charset="0"/>
              <a:buChar char="•"/>
            </a:pPr>
            <a:r>
              <a:rPr lang="en-US" sz="2000" dirty="0" smtClean="0"/>
              <a:t>Individuals </a:t>
            </a:r>
            <a:r>
              <a:rPr lang="en-US" sz="2000" dirty="0" smtClean="0"/>
              <a:t>monitoring their own computer activity for security </a:t>
            </a:r>
            <a:r>
              <a:rPr lang="en-US" sz="2000" dirty="0" smtClean="0"/>
              <a:t>purposes.</a:t>
            </a:r>
          </a:p>
          <a:p>
            <a:r>
              <a:rPr lang="en-US" sz="2000" b="1" dirty="0" smtClean="0"/>
              <a:t>User </a:t>
            </a:r>
            <a:r>
              <a:rPr lang="en-US" sz="2000" b="1" dirty="0" smtClean="0"/>
              <a:t>Roles</a:t>
            </a:r>
            <a:r>
              <a:rPr lang="en-US" sz="2000" dirty="0" smtClean="0"/>
              <a:t>: </a:t>
            </a:r>
            <a:endParaRPr lang="en-US" sz="2000" dirty="0" smtClean="0"/>
          </a:p>
          <a:p>
            <a:pPr>
              <a:buFont typeface="Arial" pitchFamily="34" charset="0"/>
              <a:buChar char="•"/>
            </a:pPr>
            <a:r>
              <a:rPr lang="en-US" sz="2000" dirty="0" smtClean="0"/>
              <a:t>Home users.</a:t>
            </a:r>
          </a:p>
          <a:p>
            <a:pPr>
              <a:buFont typeface="Arial" pitchFamily="34" charset="0"/>
              <a:buChar char="•"/>
            </a:pPr>
            <a:r>
              <a:rPr lang="en-US" sz="2000" dirty="0" smtClean="0"/>
              <a:t>Business owners.</a:t>
            </a:r>
          </a:p>
          <a:p>
            <a:pPr>
              <a:buFont typeface="Arial" pitchFamily="34" charset="0"/>
              <a:buChar char="•"/>
            </a:pPr>
            <a:r>
              <a:rPr lang="en-US" sz="2000" dirty="0" smtClean="0"/>
              <a:t>IT professionals.</a:t>
            </a:r>
          </a:p>
          <a:p>
            <a:pPr>
              <a:buFont typeface="Arial" pitchFamily="34" charset="0"/>
              <a:buChar char="•"/>
            </a:pPr>
            <a:r>
              <a:rPr lang="en-US" sz="2000" dirty="0" smtClean="0"/>
              <a:t>Researchers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643050"/>
            <a:ext cx="8429684" cy="3908762"/>
          </a:xfrm>
          <a:prstGeom prst="rect">
            <a:avLst/>
          </a:prstGeom>
          <a:noFill/>
        </p:spPr>
        <p:txBody>
          <a:bodyPr wrap="square" rtlCol="0">
            <a:spAutoFit/>
          </a:bodyPr>
          <a:lstStyle/>
          <a:p>
            <a:r>
              <a:rPr lang="en-US" sz="2400" b="1" dirty="0" smtClean="0"/>
              <a:t>Solution:-</a:t>
            </a:r>
          </a:p>
          <a:p>
            <a:r>
              <a:rPr lang="en-US" sz="2400" b="1" dirty="0" smtClean="0"/>
              <a:t> </a:t>
            </a:r>
          </a:p>
          <a:p>
            <a:pPr>
              <a:buFont typeface="Wingdings" pitchFamily="2" charset="2"/>
              <a:buChar char="Ø"/>
            </a:pPr>
            <a:r>
              <a:rPr lang="en-US" sz="2000" b="1" dirty="0" smtClean="0"/>
              <a:t>Product/System </a:t>
            </a:r>
            <a:r>
              <a:rPr lang="en-US" sz="2000" b="1" dirty="0" smtClean="0"/>
              <a:t>Name:</a:t>
            </a:r>
            <a:r>
              <a:rPr lang="en-US" sz="2000" dirty="0" smtClean="0"/>
              <a:t> Keylogger </a:t>
            </a:r>
            <a:r>
              <a:rPr lang="en-US" sz="2000" dirty="0" smtClean="0"/>
              <a:t>System.</a:t>
            </a:r>
          </a:p>
          <a:p>
            <a:pPr>
              <a:buFont typeface="Wingdings" pitchFamily="2" charset="2"/>
              <a:buChar char="Ø"/>
            </a:pPr>
            <a:r>
              <a:rPr lang="en-US" sz="2000" b="1" dirty="0" smtClean="0"/>
              <a:t>Description</a:t>
            </a:r>
            <a:r>
              <a:rPr lang="en-US" sz="2000" dirty="0" smtClean="0"/>
              <a:t>: </a:t>
            </a:r>
            <a:endParaRPr lang="en-US" sz="2000" dirty="0" smtClean="0"/>
          </a:p>
          <a:p>
            <a:r>
              <a:rPr lang="en-US" sz="2000" dirty="0" smtClean="0"/>
              <a:t>   A </a:t>
            </a:r>
            <a:r>
              <a:rPr lang="en-US" sz="2000" dirty="0" smtClean="0"/>
              <a:t>software-based keylogger that records and </a:t>
            </a:r>
            <a:r>
              <a:rPr lang="en-US" sz="2000" dirty="0" smtClean="0"/>
              <a:t>  tracks </a:t>
            </a:r>
            <a:r>
              <a:rPr lang="en-US" sz="2000" dirty="0" smtClean="0"/>
              <a:t>keystrokes </a:t>
            </a:r>
            <a:r>
              <a:rPr lang="en-US" sz="2000" dirty="0" smtClean="0"/>
              <a:t>in real-time.</a:t>
            </a:r>
          </a:p>
          <a:p>
            <a:pPr>
              <a:buFont typeface="Wingdings" pitchFamily="2" charset="2"/>
              <a:buChar char="Ø"/>
            </a:pPr>
            <a:r>
              <a:rPr lang="en-US" sz="2000" b="1" dirty="0" smtClean="0"/>
              <a:t>Key </a:t>
            </a:r>
            <a:r>
              <a:rPr lang="en-US" sz="2000" b="1" dirty="0" smtClean="0"/>
              <a:t>Features</a:t>
            </a:r>
            <a:r>
              <a:rPr lang="en-US" sz="2000" dirty="0" smtClean="0"/>
              <a:t>:  </a:t>
            </a:r>
            <a:endParaRPr lang="en-US" sz="2000" dirty="0" smtClean="0"/>
          </a:p>
          <a:p>
            <a:pPr>
              <a:buFont typeface="Wingdings" pitchFamily="2" charset="2"/>
              <a:buChar char="ü"/>
            </a:pPr>
            <a:r>
              <a:rPr lang="en-US" sz="2000" dirty="0" smtClean="0"/>
              <a:t>  </a:t>
            </a:r>
            <a:r>
              <a:rPr lang="en-US" sz="2000" dirty="0" smtClean="0"/>
              <a:t>Advanced </a:t>
            </a:r>
            <a:r>
              <a:rPr lang="en-US" sz="2000" dirty="0" smtClean="0"/>
              <a:t>filtering and search capabilities </a:t>
            </a:r>
            <a:r>
              <a:rPr lang="en-US" sz="2000" dirty="0" smtClean="0"/>
              <a:t>.</a:t>
            </a:r>
          </a:p>
          <a:p>
            <a:pPr>
              <a:buFont typeface="Wingdings" pitchFamily="2" charset="2"/>
              <a:buChar char="ü"/>
            </a:pPr>
            <a:r>
              <a:rPr lang="en-US" sz="2000" dirty="0" smtClean="0"/>
              <a:t>  User-friendly </a:t>
            </a:r>
            <a:r>
              <a:rPr lang="en-US" sz="2000" dirty="0" smtClean="0"/>
              <a:t>interface </a:t>
            </a:r>
            <a:r>
              <a:rPr lang="en-US" sz="2000" dirty="0" smtClean="0"/>
              <a:t>.</a:t>
            </a:r>
          </a:p>
          <a:p>
            <a:pPr>
              <a:buFont typeface="Wingdings" pitchFamily="2" charset="2"/>
              <a:buChar char="ü"/>
            </a:pPr>
            <a:r>
              <a:rPr lang="en-US" sz="2000" dirty="0" smtClean="0"/>
              <a:t>  Multi-device </a:t>
            </a:r>
            <a:r>
              <a:rPr lang="en-US" sz="2000" dirty="0" smtClean="0"/>
              <a:t>support </a:t>
            </a:r>
            <a:r>
              <a:rPr lang="en-US" sz="2000" dirty="0" smtClean="0"/>
              <a:t>.</a:t>
            </a:r>
          </a:p>
          <a:p>
            <a:pPr>
              <a:buFont typeface="Wingdings" pitchFamily="2" charset="2"/>
              <a:buChar char="ü"/>
            </a:pPr>
            <a:r>
              <a:rPr lang="en-US" sz="2000" dirty="0" smtClean="0"/>
              <a:t>  Real-time </a:t>
            </a:r>
            <a:r>
              <a:rPr lang="en-US" sz="2000" dirty="0" smtClean="0"/>
              <a:t>keystroke </a:t>
            </a:r>
            <a:r>
              <a:rPr lang="en-US" sz="2000" dirty="0" smtClean="0"/>
              <a:t>recording.</a:t>
            </a:r>
          </a:p>
          <a:p>
            <a:pPr>
              <a:buFont typeface="Wingdings" pitchFamily="2" charset="2"/>
              <a:buChar char="Ø"/>
            </a:pPr>
            <a:r>
              <a:rPr lang="en-US" sz="2000" b="1" dirty="0" smtClean="0"/>
              <a:t>Technology/Platform</a:t>
            </a:r>
            <a:r>
              <a:rPr lang="en-US" sz="2000" b="1" dirty="0" smtClean="0"/>
              <a:t>:</a:t>
            </a:r>
            <a:r>
              <a:rPr lang="en-US" sz="2000" dirty="0" smtClean="0"/>
              <a:t> </a:t>
            </a:r>
            <a:endParaRPr lang="en-US" sz="2000" dirty="0" smtClean="0"/>
          </a:p>
          <a:p>
            <a:r>
              <a:rPr lang="en-US" sz="2000" dirty="0" smtClean="0"/>
              <a:t> </a:t>
            </a:r>
            <a:r>
              <a:rPr lang="en-US" sz="2000" dirty="0" smtClean="0"/>
              <a:t>  Developed </a:t>
            </a:r>
            <a:r>
              <a:rPr lang="en-US" sz="2000" dirty="0" smtClean="0"/>
              <a:t>in Python, compatible with Windows, Mac, </a:t>
            </a:r>
            <a:r>
              <a:rPr lang="en-US" sz="2000" dirty="0" smtClean="0"/>
              <a:t>   and </a:t>
            </a:r>
            <a:r>
              <a:rPr lang="en-US" sz="2000" dirty="0" smtClean="0"/>
              <a:t>Linux</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398" y="500042"/>
            <a:ext cx="10001320" cy="6186309"/>
          </a:xfrm>
          <a:prstGeom prst="rect">
            <a:avLst/>
          </a:prstGeom>
          <a:noFill/>
        </p:spPr>
        <p:txBody>
          <a:bodyPr wrap="square" rtlCol="0">
            <a:spAutoFit/>
          </a:bodyPr>
          <a:lstStyle/>
          <a:p>
            <a:r>
              <a:rPr lang="en-US" sz="2800" dirty="0" smtClean="0"/>
              <a:t>Value </a:t>
            </a:r>
            <a:r>
              <a:rPr lang="en-US" sz="2800" dirty="0" smtClean="0"/>
              <a:t>Proposition:-</a:t>
            </a:r>
          </a:p>
          <a:p>
            <a:endParaRPr lang="en-US" sz="2800" dirty="0" smtClean="0"/>
          </a:p>
          <a:p>
            <a:pPr>
              <a:buFont typeface="Wingdings" pitchFamily="2" charset="2"/>
              <a:buChar char="Ø"/>
            </a:pPr>
            <a:r>
              <a:rPr lang="en-US" sz="2000" b="1" dirty="0" smtClean="0"/>
              <a:t>Problem </a:t>
            </a:r>
            <a:r>
              <a:rPr lang="en-US" sz="2000" b="1" dirty="0" smtClean="0"/>
              <a:t>Statement:</a:t>
            </a:r>
            <a:r>
              <a:rPr lang="en-US" sz="2000" dirty="0" smtClean="0"/>
              <a:t> </a:t>
            </a:r>
            <a:endParaRPr lang="en-US" sz="2000" dirty="0" smtClean="0"/>
          </a:p>
          <a:p>
            <a:r>
              <a:rPr lang="en-US" sz="2000" dirty="0" smtClean="0"/>
              <a:t> </a:t>
            </a:r>
            <a:r>
              <a:rPr lang="en-US" sz="2000" dirty="0" smtClean="0"/>
              <a:t>Parents </a:t>
            </a:r>
            <a:r>
              <a:rPr lang="en-US" sz="2000" dirty="0" smtClean="0"/>
              <a:t>and employers need a reliable and easy-to-use tool to </a:t>
            </a:r>
            <a:r>
              <a:rPr lang="en-US" sz="2000" dirty="0" smtClean="0"/>
              <a:t>  monitor </a:t>
            </a:r>
            <a:r>
              <a:rPr lang="en-US" sz="2000" dirty="0" smtClean="0"/>
              <a:t>computer  </a:t>
            </a:r>
            <a:r>
              <a:rPr lang="en-US" sz="2000" dirty="0" smtClean="0"/>
              <a:t>activity </a:t>
            </a:r>
            <a:r>
              <a:rPr lang="en-US" sz="2000" dirty="0" smtClean="0"/>
              <a:t>and ensure </a:t>
            </a:r>
            <a:r>
              <a:rPr lang="en-US" sz="2000" dirty="0" smtClean="0"/>
              <a:t>security.</a:t>
            </a:r>
          </a:p>
          <a:p>
            <a:pPr>
              <a:buFont typeface="Wingdings" pitchFamily="2" charset="2"/>
              <a:buChar char="Ø"/>
            </a:pPr>
            <a:r>
              <a:rPr lang="en-US" sz="2000" b="1" dirty="0" smtClean="0"/>
              <a:t>Solution </a:t>
            </a:r>
            <a:r>
              <a:rPr lang="en-US" sz="2000" b="1" dirty="0" smtClean="0"/>
              <a:t>Benefits: </a:t>
            </a:r>
          </a:p>
          <a:p>
            <a:pPr>
              <a:buFont typeface="Arial" pitchFamily="34" charset="0"/>
              <a:buChar char="•"/>
            </a:pPr>
            <a:r>
              <a:rPr lang="en-US" sz="2000" dirty="0" smtClean="0"/>
              <a:t>  Improved </a:t>
            </a:r>
            <a:r>
              <a:rPr lang="en-US" sz="2000" dirty="0" smtClean="0"/>
              <a:t>computer </a:t>
            </a:r>
            <a:r>
              <a:rPr lang="en-US" sz="2000" dirty="0" smtClean="0"/>
              <a:t>security.</a:t>
            </a:r>
          </a:p>
          <a:p>
            <a:pPr>
              <a:buFont typeface="Arial" pitchFamily="34" charset="0"/>
              <a:buChar char="•"/>
            </a:pPr>
            <a:r>
              <a:rPr lang="en-US" sz="2000" dirty="0" smtClean="0"/>
              <a:t> </a:t>
            </a:r>
            <a:r>
              <a:rPr lang="en-US" sz="2000" dirty="0" smtClean="0"/>
              <a:t> Enhanced </a:t>
            </a:r>
            <a:r>
              <a:rPr lang="en-US" sz="2000" dirty="0" smtClean="0"/>
              <a:t>monitoring and tracking capabilities </a:t>
            </a:r>
            <a:r>
              <a:rPr lang="en-US" sz="2000" dirty="0" smtClean="0"/>
              <a:t>.</a:t>
            </a:r>
          </a:p>
          <a:p>
            <a:pPr>
              <a:buFont typeface="Arial" pitchFamily="34" charset="0"/>
              <a:buChar char="•"/>
            </a:pPr>
            <a:r>
              <a:rPr lang="en-US" sz="2000" dirty="0" smtClean="0"/>
              <a:t> </a:t>
            </a:r>
            <a:r>
              <a:rPr lang="en-US" sz="2000" dirty="0" smtClean="0"/>
              <a:t> Increased </a:t>
            </a:r>
            <a:r>
              <a:rPr lang="en-US" sz="2000" dirty="0" smtClean="0"/>
              <a:t>productivity </a:t>
            </a:r>
            <a:r>
              <a:rPr lang="en-US" sz="2000" dirty="0" smtClean="0"/>
              <a:t>.</a:t>
            </a:r>
          </a:p>
          <a:p>
            <a:pPr>
              <a:buFont typeface="Arial" pitchFamily="34" charset="0"/>
              <a:buChar char="•"/>
            </a:pPr>
            <a:r>
              <a:rPr lang="en-US" sz="2000" dirty="0" smtClean="0"/>
              <a:t> </a:t>
            </a:r>
            <a:r>
              <a:rPr lang="en-US" sz="2000" dirty="0" smtClean="0"/>
              <a:t> Peace </a:t>
            </a:r>
            <a:r>
              <a:rPr lang="en-US" sz="2000" dirty="0" smtClean="0"/>
              <a:t>of mind for parents and </a:t>
            </a:r>
            <a:r>
              <a:rPr lang="en-US" sz="2000" dirty="0" smtClean="0"/>
              <a:t>employers.</a:t>
            </a:r>
          </a:p>
          <a:p>
            <a:pPr>
              <a:buFont typeface="Wingdings" pitchFamily="2" charset="2"/>
              <a:buChar char="Ø"/>
            </a:pPr>
            <a:r>
              <a:rPr lang="en-US" sz="2000" b="1" dirty="0" smtClean="0"/>
              <a:t>Unique </a:t>
            </a:r>
            <a:r>
              <a:rPr lang="en-US" sz="2000" b="1" dirty="0" smtClean="0"/>
              <a:t>Selling Points (USPs): </a:t>
            </a:r>
            <a:endParaRPr lang="en-US" sz="2000" b="1" dirty="0" smtClean="0"/>
          </a:p>
          <a:p>
            <a:pPr>
              <a:buFont typeface="Arial" pitchFamily="34" charset="0"/>
              <a:buChar char="•"/>
            </a:pPr>
            <a:r>
              <a:rPr lang="en-US" sz="2000" dirty="0" smtClean="0"/>
              <a:t>Advanced </a:t>
            </a:r>
            <a:r>
              <a:rPr lang="en-US" sz="2000" dirty="0" smtClean="0"/>
              <a:t>features </a:t>
            </a:r>
            <a:r>
              <a:rPr lang="en-US" sz="2000" dirty="0" smtClean="0"/>
              <a:t>.</a:t>
            </a:r>
          </a:p>
          <a:p>
            <a:pPr>
              <a:buFont typeface="Arial" pitchFamily="34" charset="0"/>
              <a:buChar char="•"/>
            </a:pPr>
            <a:r>
              <a:rPr lang="en-US" sz="2000" dirty="0" smtClean="0"/>
              <a:t> </a:t>
            </a:r>
            <a:r>
              <a:rPr lang="en-US" sz="2000" dirty="0" smtClean="0"/>
              <a:t>Ease </a:t>
            </a:r>
            <a:r>
              <a:rPr lang="en-US" sz="2000" dirty="0" smtClean="0"/>
              <a:t>of use </a:t>
            </a:r>
            <a:r>
              <a:rPr lang="en-US" sz="2000" dirty="0" smtClean="0"/>
              <a:t>.</a:t>
            </a:r>
          </a:p>
          <a:p>
            <a:pPr>
              <a:buFont typeface="Arial" pitchFamily="34" charset="0"/>
              <a:buChar char="•"/>
            </a:pPr>
            <a:r>
              <a:rPr lang="en-US" sz="2000" dirty="0" smtClean="0"/>
              <a:t>Cost-effective .</a:t>
            </a:r>
          </a:p>
          <a:p>
            <a:pPr>
              <a:buFont typeface="Arial" pitchFamily="34" charset="0"/>
              <a:buChar char="•"/>
            </a:pPr>
            <a:r>
              <a:rPr lang="en-US" sz="2000" dirty="0" smtClean="0"/>
              <a:t> </a:t>
            </a:r>
            <a:r>
              <a:rPr lang="en-US" sz="2000" dirty="0" smtClean="0"/>
              <a:t>Real-time monitoring .</a:t>
            </a:r>
          </a:p>
          <a:p>
            <a:pPr>
              <a:buFont typeface="Wingdings" pitchFamily="2" charset="2"/>
              <a:buChar char="Ø"/>
            </a:pPr>
            <a:r>
              <a:rPr lang="en-US" sz="2000" b="1" dirty="0" smtClean="0"/>
              <a:t>Competitive </a:t>
            </a:r>
            <a:r>
              <a:rPr lang="en-US" sz="2000" b="1" dirty="0" smtClean="0"/>
              <a:t>Advantage: </a:t>
            </a:r>
            <a:endParaRPr lang="en-US" sz="2000" b="1" dirty="0" smtClean="0"/>
          </a:p>
          <a:p>
            <a:r>
              <a:rPr lang="en-US" sz="2000" dirty="0" smtClean="0"/>
              <a:t> Our </a:t>
            </a:r>
            <a:r>
              <a:rPr lang="en-US" sz="2000" dirty="0" smtClean="0"/>
              <a:t>Keylogger System offers a comprehensive monitoring solution with advanced </a:t>
            </a:r>
            <a:r>
              <a:rPr lang="en-US" sz="2000" dirty="0" smtClean="0"/>
              <a:t>  features </a:t>
            </a:r>
            <a:r>
              <a:rPr lang="en-US" sz="2000" dirty="0" smtClean="0"/>
              <a:t>and ease of use, making it the go-to choice for parents and employers.</a:t>
            </a:r>
            <a:endParaRPr lang="en-US" sz="2000" dirty="0" smtClean="0"/>
          </a:p>
          <a:p>
            <a:pPr>
              <a:buFont typeface="Wingdings" pitchFamily="2" charset="2"/>
              <a:buChar char="Ø"/>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95274" y="3571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p:cNvSpPr txBox="1"/>
          <p:nvPr/>
        </p:nvSpPr>
        <p:spPr>
          <a:xfrm>
            <a:off x="2309786" y="1214422"/>
            <a:ext cx="9882214" cy="4832092"/>
          </a:xfrm>
          <a:prstGeom prst="rect">
            <a:avLst/>
          </a:prstGeom>
          <a:noFill/>
        </p:spPr>
        <p:txBody>
          <a:bodyPr wrap="square" rtlCol="0">
            <a:spAutoFit/>
          </a:bodyPr>
          <a:lstStyle/>
          <a:p>
            <a:r>
              <a:rPr lang="en-US" sz="2800" b="1" dirty="0" smtClean="0"/>
              <a:t>Wow Factor- </a:t>
            </a:r>
            <a:endParaRPr lang="en-US" sz="2800" b="1" dirty="0" smtClean="0"/>
          </a:p>
          <a:p>
            <a:pPr>
              <a:buFont typeface="Wingdings" pitchFamily="2" charset="2"/>
              <a:buChar char="ü"/>
            </a:pPr>
            <a:r>
              <a:rPr lang="en-US" sz="2000" b="1" dirty="0" smtClean="0"/>
              <a:t>Breakthrough </a:t>
            </a:r>
            <a:r>
              <a:rPr lang="en-US" sz="2000" b="1" dirty="0" smtClean="0"/>
              <a:t>Technology: </a:t>
            </a:r>
            <a:r>
              <a:rPr lang="en-US" sz="2000" dirty="0" smtClean="0"/>
              <a:t>Our Keylogger System utilizes advanced algorithms and machine learning to detect and record keystrokes with unprecedented accuracy and speed</a:t>
            </a:r>
            <a:r>
              <a:rPr lang="en-US" sz="2000" dirty="0" smtClean="0"/>
              <a:t>.</a:t>
            </a:r>
          </a:p>
          <a:p>
            <a:pPr>
              <a:buFont typeface="Wingdings" pitchFamily="2" charset="2"/>
              <a:buChar char="ü"/>
            </a:pPr>
            <a:r>
              <a:rPr lang="en-US" sz="2000" b="1" dirty="0" smtClean="0"/>
              <a:t>Real-Time Insights: </a:t>
            </a:r>
            <a:r>
              <a:rPr lang="en-US" sz="2000" dirty="0" smtClean="0"/>
              <a:t>Get instant access to keystroke data, allowing you to respond quickly to potential security threats or monitor activity as it happens</a:t>
            </a:r>
            <a:r>
              <a:rPr lang="en-US" sz="2000" dirty="0" smtClean="0"/>
              <a:t>.</a:t>
            </a:r>
          </a:p>
          <a:p>
            <a:pPr>
              <a:buFont typeface="Wingdings" pitchFamily="2" charset="2"/>
              <a:buChar char="ü"/>
            </a:pPr>
            <a:r>
              <a:rPr lang="en-US" sz="2000" b="1" dirty="0" smtClean="0"/>
              <a:t>Advanced Analytics: </a:t>
            </a:r>
            <a:r>
              <a:rPr lang="en-US" sz="2000" dirty="0" smtClean="0"/>
              <a:t>Our system provides in-depth analysis and visualization of keystroke data, helping you identify trends, patterns, and anomalies</a:t>
            </a:r>
            <a:r>
              <a:rPr lang="en-US" sz="2000" dirty="0" smtClean="0"/>
              <a:t>.</a:t>
            </a:r>
          </a:p>
          <a:p>
            <a:pPr>
              <a:buFont typeface="Wingdings" pitchFamily="2" charset="2"/>
              <a:buChar char="ü"/>
            </a:pPr>
            <a:r>
              <a:rPr lang="en-US" sz="2000" b="1" dirty="0" smtClean="0"/>
              <a:t>Ease of Use: </a:t>
            </a:r>
            <a:r>
              <a:rPr lang="en-US" sz="2000" dirty="0" smtClean="0"/>
              <a:t>Intuitive interface and user-friendly design make it easy to deploy, configure, and use our Keylogger System, even for non-technical users</a:t>
            </a:r>
            <a:r>
              <a:rPr lang="en-US" sz="2000" dirty="0" smtClean="0"/>
              <a:t>.</a:t>
            </a:r>
          </a:p>
          <a:p>
            <a:pPr>
              <a:buFont typeface="Wingdings" pitchFamily="2" charset="2"/>
              <a:buChar char="ü"/>
            </a:pPr>
            <a:r>
              <a:rPr lang="en-US" sz="2000" b="1" dirty="0" smtClean="0"/>
              <a:t>Scalability: </a:t>
            </a:r>
            <a:r>
              <a:rPr lang="en-US" sz="2000" dirty="0" smtClean="0"/>
              <a:t>Our solution is designed to handle large volumes of data and scale with your needs, making it perfect for large enterprises or small businesses alike</a:t>
            </a:r>
            <a:r>
              <a:rPr lang="en-US" sz="2000" dirty="0" smtClean="0"/>
              <a:t>.</a:t>
            </a:r>
          </a:p>
          <a:p>
            <a:pPr>
              <a:buFont typeface="Wingdings" pitchFamily="2" charset="2"/>
              <a:buChar char="ü"/>
            </a:pPr>
            <a:r>
              <a:rPr lang="en-US" sz="2000" b="1" dirty="0" smtClean="0"/>
              <a:t>Customization</a:t>
            </a:r>
            <a:r>
              <a:rPr lang="en-US" sz="2000" dirty="0" smtClean="0"/>
              <a:t>: </a:t>
            </a:r>
            <a:r>
              <a:rPr lang="en-US" sz="2000" dirty="0" smtClean="0"/>
              <a:t>Tailor our Keylogger System to fit your specific needs, with customizable alerts, filters, and reports</a:t>
            </a:r>
            <a:r>
              <a:rPr lang="en-US" sz="2000" dirty="0" smtClean="0"/>
              <a:t>.</a:t>
            </a:r>
          </a:p>
          <a:p>
            <a:pPr>
              <a:buFont typeface="Wingdings" pitchFamily="2" charset="2"/>
              <a:buChar char="ü"/>
            </a:pPr>
            <a:r>
              <a:rPr lang="en-US" sz="2000" b="1" dirty="0" smtClean="0"/>
              <a:t>Unparalleled Support: </a:t>
            </a:r>
            <a:r>
              <a:rPr lang="en-US" sz="2000" dirty="0" smtClean="0"/>
              <a:t>Our dedicated team provides top-notch support, ensuring you get the most out of our solution.</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1057</Words>
  <Application>Microsoft Office PowerPoint</Application>
  <PresentationFormat>Custom</PresentationFormat>
  <Paragraphs>120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Golla.Harsha Saketh </vt:lpstr>
      <vt:lpstr>KEYLOGGER AND SECURITY (Intro) </vt:lpstr>
      <vt:lpstr>AGENDA</vt:lpstr>
      <vt:lpstr>PROBLEM STATEMENT</vt:lpstr>
      <vt:lpstr>PROJECT OVERVIEW</vt:lpstr>
      <vt:lpstr>WHO ARE THE END USERS?</vt:lpstr>
      <vt:lpstr>YOUR SOLUTION AND ITS VALUE PROPOSITION</vt:lpstr>
      <vt:lpstr>Slide 8</vt:lpstr>
      <vt:lpstr>THE WOW IN YOUR SOLUTION</vt:lpstr>
      <vt:lpstr>Slide 10</vt:lpstr>
      <vt:lpstr>RESULTS</vt:lpstr>
      <vt:lpstr>Project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HarshaSaketh Golla</dc:title>
  <dc:creator>golla ramya</dc:creator>
  <cp:lastModifiedBy>Windows User</cp:lastModifiedBy>
  <cp:revision>22</cp:revision>
  <dcterms:created xsi:type="dcterms:W3CDTF">2024-06-03T05:48:59Z</dcterms:created>
  <dcterms:modified xsi:type="dcterms:W3CDTF">2024-06-15T20:58:43Z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