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6" r:id="rId2"/>
    <p:sldId id="262" r:id="rId3"/>
    <p:sldId id="296" r:id="rId4"/>
    <p:sldId id="307" r:id="rId5"/>
    <p:sldId id="269" r:id="rId6"/>
    <p:sldId id="268" r:id="rId7"/>
    <p:sldId id="286" r:id="rId8"/>
    <p:sldId id="283" r:id="rId9"/>
    <p:sldId id="284" r:id="rId10"/>
    <p:sldId id="285" r:id="rId11"/>
    <p:sldId id="291" r:id="rId12"/>
    <p:sldId id="288" r:id="rId13"/>
    <p:sldId id="289" r:id="rId14"/>
    <p:sldId id="292"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0" d="100"/>
          <a:sy n="70" d="100"/>
        </p:scale>
        <p:origin x="50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hosh kumar" userId="b739b61e104d4ff4" providerId="LiveId" clId="{C8459220-58A6-49EC-9DBC-8E51248FBC95}"/>
    <pc:docChg chg="delSld">
      <pc:chgData name="santhosh kumar" userId="b739b61e104d4ff4" providerId="LiveId" clId="{C8459220-58A6-49EC-9DBC-8E51248FBC95}" dt="2023-09-30T17:59:04.978" v="0" actId="2696"/>
      <pc:docMkLst>
        <pc:docMk/>
      </pc:docMkLst>
      <pc:sldChg chg="del">
        <pc:chgData name="santhosh kumar" userId="b739b61e104d4ff4" providerId="LiveId" clId="{C8459220-58A6-49EC-9DBC-8E51248FBC95}" dt="2023-09-30T17:59:04.978" v="0" actId="2696"/>
        <pc:sldMkLst>
          <pc:docMk/>
          <pc:sldMk cId="985175156"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666B4-C8C2-C825-7B0F-811B661CD6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384DEC-769D-3FAD-F909-9A792DB781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01D0B6-34A8-4502-F27C-1C9B768F5278}"/>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5" name="Footer Placeholder 4">
            <a:extLst>
              <a:ext uri="{FF2B5EF4-FFF2-40B4-BE49-F238E27FC236}">
                <a16:creationId xmlns:a16="http://schemas.microsoft.com/office/drawing/2014/main" id="{CC553A33-099E-8245-05F3-72B2C761DB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AE9392-BE0B-79B7-4035-6E2F2FA5DBF1}"/>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3602558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C6A4-4C63-DEBB-5952-EB94122089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BB16E0-9388-3EFB-F1B0-32F3F2B987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01692-3855-1F7E-302A-974C699A768E}"/>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5" name="Footer Placeholder 4">
            <a:extLst>
              <a:ext uri="{FF2B5EF4-FFF2-40B4-BE49-F238E27FC236}">
                <a16:creationId xmlns:a16="http://schemas.microsoft.com/office/drawing/2014/main" id="{0B307FCA-B3F9-A3EE-D459-1229EC52B7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32EAB-260D-724C-BF05-B8EF64BBC82E}"/>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428430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850B1B-C466-1134-CB20-82F13C9E79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3002D6-66A9-053E-BA3C-852FF5C108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7DB850-895D-03DB-20C2-6CAD6A665B8E}"/>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5" name="Footer Placeholder 4">
            <a:extLst>
              <a:ext uri="{FF2B5EF4-FFF2-40B4-BE49-F238E27FC236}">
                <a16:creationId xmlns:a16="http://schemas.microsoft.com/office/drawing/2014/main" id="{17B706AB-3A54-9B33-E01F-02B672205D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10F9A6-9E33-B1F6-D8D3-EC7C9BA7F93C}"/>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1515139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891E-FD5A-F43C-FDF9-701E55F3BA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76C0FD-BB2A-438E-09E3-19E82C8BD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F26BDC-7E02-DD64-8A89-593D301D6436}"/>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5" name="Footer Placeholder 4">
            <a:extLst>
              <a:ext uri="{FF2B5EF4-FFF2-40B4-BE49-F238E27FC236}">
                <a16:creationId xmlns:a16="http://schemas.microsoft.com/office/drawing/2014/main" id="{AED7C0EF-E85C-641A-0CD2-0F8C76007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8BB5EA-E54C-C383-0591-79247B881463}"/>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225821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BF1D7-DA7A-1428-3AF4-F8625B564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F6701D-E191-A851-2C51-96FCFD41B7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EC6DF4-0B27-A4CB-B1BB-71921453FE7A}"/>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5" name="Footer Placeholder 4">
            <a:extLst>
              <a:ext uri="{FF2B5EF4-FFF2-40B4-BE49-F238E27FC236}">
                <a16:creationId xmlns:a16="http://schemas.microsoft.com/office/drawing/2014/main" id="{99B534F4-A9BA-655B-D9D5-F43FFF122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45B448-4C3F-579A-895E-76F57ED2754C}"/>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416291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8EE91-7181-08C4-D3C9-71860D7982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74C590-6BCC-C092-10E3-0B92D59772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44FFE6-6A78-2C3F-C084-6BEE6BBFA0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6EE798-1D24-A57E-B441-65F774AFD72A}"/>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6" name="Footer Placeholder 5">
            <a:extLst>
              <a:ext uri="{FF2B5EF4-FFF2-40B4-BE49-F238E27FC236}">
                <a16:creationId xmlns:a16="http://schemas.microsoft.com/office/drawing/2014/main" id="{2CC70F61-D780-8DEB-5902-882FAC1348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C586D3-24DD-5CE6-9B74-5A68F9B19085}"/>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186579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47AB0-57D4-1385-7C6C-7B9B14EEE67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49573-4C59-3F54-EE82-AB29E851C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D5194C-B861-D579-B527-D7ADFE9CFF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B0AE5E-9431-C23D-9229-1B29EAE98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2241C-D8DA-F65E-A785-C6F97D4D3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59E58B-D1DF-0A1C-CE31-0A9D19D00865}"/>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8" name="Footer Placeholder 7">
            <a:extLst>
              <a:ext uri="{FF2B5EF4-FFF2-40B4-BE49-F238E27FC236}">
                <a16:creationId xmlns:a16="http://schemas.microsoft.com/office/drawing/2014/main" id="{D6D57B31-410D-611D-728F-320723D193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1E95D0-9ACA-3157-8668-9084F5069E67}"/>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2943059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2F54-D96C-076F-BB3B-F9EB397904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DE7EB7-4C07-12EB-1BAA-5FB5AE159491}"/>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4" name="Footer Placeholder 3">
            <a:extLst>
              <a:ext uri="{FF2B5EF4-FFF2-40B4-BE49-F238E27FC236}">
                <a16:creationId xmlns:a16="http://schemas.microsoft.com/office/drawing/2014/main" id="{9AB5AB6F-442C-E8C8-8098-55EE490912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583A79-92F7-D71C-8B34-092BBD84C1B0}"/>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4141108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20984C-698E-BA29-C6C2-8DE734817C8B}"/>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3" name="Footer Placeholder 2">
            <a:extLst>
              <a:ext uri="{FF2B5EF4-FFF2-40B4-BE49-F238E27FC236}">
                <a16:creationId xmlns:a16="http://schemas.microsoft.com/office/drawing/2014/main" id="{C8F8F7DC-4228-EB18-7AD6-90A70560E84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A20A82-789A-73E4-5BEF-A308A8824E95}"/>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212213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0529D-5E80-5262-C01A-5AF5729C46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3253C5-F952-564B-6CB2-A6762C3FAB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3DC2B4-CACC-EBFF-5FD2-3C33AF38E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BD999-7C86-B2D4-F6DB-D7DDBF231D67}"/>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6" name="Footer Placeholder 5">
            <a:extLst>
              <a:ext uri="{FF2B5EF4-FFF2-40B4-BE49-F238E27FC236}">
                <a16:creationId xmlns:a16="http://schemas.microsoft.com/office/drawing/2014/main" id="{6811915D-CAAC-DD1F-75DC-3ED140535B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D80749-A052-56B5-6CB4-53A2E7DB5F72}"/>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29543507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67FFB-C678-811E-D8F2-C30FC9DE0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4184EB-713F-5C49-5E89-9CCEC8B86B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56C690-8F3E-5970-9092-974B8AAABB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F3BFD-EE4D-2F5B-9478-BF0DB102791F}"/>
              </a:ext>
            </a:extLst>
          </p:cNvPr>
          <p:cNvSpPr>
            <a:spLocks noGrp="1"/>
          </p:cNvSpPr>
          <p:nvPr>
            <p:ph type="dt" sz="half" idx="10"/>
          </p:nvPr>
        </p:nvSpPr>
        <p:spPr/>
        <p:txBody>
          <a:bodyPr/>
          <a:lstStyle/>
          <a:p>
            <a:fld id="{85A45F2D-1AE8-41B8-AE64-A28BC35A8861}" type="datetimeFigureOut">
              <a:rPr lang="en-IN" smtClean="0"/>
              <a:t>14-11-2023</a:t>
            </a:fld>
            <a:endParaRPr lang="en-IN"/>
          </a:p>
        </p:txBody>
      </p:sp>
      <p:sp>
        <p:nvSpPr>
          <p:cNvPr id="6" name="Footer Placeholder 5">
            <a:extLst>
              <a:ext uri="{FF2B5EF4-FFF2-40B4-BE49-F238E27FC236}">
                <a16:creationId xmlns:a16="http://schemas.microsoft.com/office/drawing/2014/main" id="{DB967FF7-3B04-49EE-6C2F-D37972EB4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43AB56-64B5-0632-9F4B-3AE5140F95B5}"/>
              </a:ext>
            </a:extLst>
          </p:cNvPr>
          <p:cNvSpPr>
            <a:spLocks noGrp="1"/>
          </p:cNvSpPr>
          <p:nvPr>
            <p:ph type="sldNum" sz="quarter" idx="12"/>
          </p:nvPr>
        </p:nvSpPr>
        <p:spPr/>
        <p:txBody>
          <a:bodyPr/>
          <a:lstStyle/>
          <a:p>
            <a:fld id="{329592E3-C792-4599-9800-7E68363653AA}" type="slidenum">
              <a:rPr lang="en-IN" smtClean="0"/>
              <a:t>‹#›</a:t>
            </a:fld>
            <a:endParaRPr lang="en-IN"/>
          </a:p>
        </p:txBody>
      </p:sp>
    </p:spTree>
    <p:extLst>
      <p:ext uri="{BB962C8B-B14F-4D97-AF65-F5344CB8AC3E}">
        <p14:creationId xmlns:p14="http://schemas.microsoft.com/office/powerpoint/2010/main" val="899601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A3C23B-5944-DE21-D7EC-5AF3260897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EFC76F-4C1E-2E34-61C2-1A7CC5C6E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D76675-797E-BD37-B4D2-29AA9334A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45F2D-1AE8-41B8-AE64-A28BC35A8861}" type="datetimeFigureOut">
              <a:rPr lang="en-IN" smtClean="0"/>
              <a:t>14-11-2023</a:t>
            </a:fld>
            <a:endParaRPr lang="en-IN"/>
          </a:p>
        </p:txBody>
      </p:sp>
      <p:sp>
        <p:nvSpPr>
          <p:cNvPr id="5" name="Footer Placeholder 4">
            <a:extLst>
              <a:ext uri="{FF2B5EF4-FFF2-40B4-BE49-F238E27FC236}">
                <a16:creationId xmlns:a16="http://schemas.microsoft.com/office/drawing/2014/main" id="{4554057B-C206-BD0A-1405-EBC99E108E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54086D8-A1B4-7259-3015-49BC8B84A5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9592E3-C792-4599-9800-7E68363653AA}" type="slidenum">
              <a:rPr lang="en-IN" smtClean="0"/>
              <a:t>‹#›</a:t>
            </a:fld>
            <a:endParaRPr lang="en-IN"/>
          </a:p>
        </p:txBody>
      </p:sp>
    </p:spTree>
    <p:extLst>
      <p:ext uri="{BB962C8B-B14F-4D97-AF65-F5344CB8AC3E}">
        <p14:creationId xmlns:p14="http://schemas.microsoft.com/office/powerpoint/2010/main" val="1549770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20" descr="Spotlight on a dark foggy stage">
            <a:extLst>
              <a:ext uri="{FF2B5EF4-FFF2-40B4-BE49-F238E27FC236}">
                <a16:creationId xmlns:a16="http://schemas.microsoft.com/office/drawing/2014/main" id="{DCAEEA33-4F72-2826-597F-32DADCEBF6CD}"/>
              </a:ext>
            </a:extLst>
          </p:cNvPr>
          <p:cNvPicPr>
            <a:picLocks noChangeAspect="1"/>
          </p:cNvPicPr>
          <p:nvPr/>
        </p:nvPicPr>
        <p:blipFill rotWithShape="1">
          <a:blip r:embed="rId2"/>
          <a:srcRect b="15586"/>
          <a:stretch/>
        </p:blipFill>
        <p:spPr>
          <a:xfrm>
            <a:off x="20" y="-11728"/>
            <a:ext cx="12191980" cy="6869728"/>
          </a:xfrm>
          <a:prstGeom prst="rect">
            <a:avLst/>
          </a:prstGeom>
        </p:spPr>
      </p:pic>
      <p:sp>
        <p:nvSpPr>
          <p:cNvPr id="22" name="Rectangle 21">
            <a:extLst>
              <a:ext uri="{FF2B5EF4-FFF2-40B4-BE49-F238E27FC236}">
                <a16:creationId xmlns:a16="http://schemas.microsoft.com/office/drawing/2014/main" id="{53306540-870A-7346-8CFF-A1B08DE50C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51563" y="-1474817"/>
            <a:ext cx="4488873" cy="12192000"/>
          </a:xfrm>
          <a:prstGeom prst="rect">
            <a:avLst/>
          </a:prstGeom>
          <a:gradFill>
            <a:gsLst>
              <a:gs pos="0">
                <a:srgbClr val="000000">
                  <a:alpha val="0"/>
                </a:srgbClr>
              </a:gs>
              <a:gs pos="98739">
                <a:srgbClr val="000000">
                  <a:alpha val="61000"/>
                </a:srgbClr>
              </a:gs>
              <a:gs pos="72000">
                <a:srgbClr val="000000">
                  <a:alpha val="43000"/>
                </a:srgbClr>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CE48718-9CA6-8FB6-F813-2142C0FAFB31}"/>
              </a:ext>
            </a:extLst>
          </p:cNvPr>
          <p:cNvSpPr txBox="1"/>
          <p:nvPr/>
        </p:nvSpPr>
        <p:spPr>
          <a:xfrm>
            <a:off x="896111" y="3735248"/>
            <a:ext cx="8708241" cy="19140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a:solidFill>
                  <a:srgbClr val="FFFFFF"/>
                </a:solidFill>
                <a:latin typeface="+mj-lt"/>
                <a:ea typeface="+mj-ea"/>
                <a:cs typeface="+mj-cs"/>
              </a:rPr>
              <a:t>MOVIE RATING ANALYSIS</a:t>
            </a:r>
          </a:p>
        </p:txBody>
      </p:sp>
      <p:grpSp>
        <p:nvGrpSpPr>
          <p:cNvPr id="10" name="Group 9">
            <a:extLst>
              <a:ext uri="{FF2B5EF4-FFF2-40B4-BE49-F238E27FC236}">
                <a16:creationId xmlns:a16="http://schemas.microsoft.com/office/drawing/2014/main" id="{A6A79260-DC16-1E89-E412-78DBD431A1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84227" y="4514"/>
            <a:ext cx="2506801" cy="1683387"/>
            <a:chOff x="9534627" y="4514"/>
            <a:chExt cx="2884678" cy="1937143"/>
          </a:xfrm>
        </p:grpSpPr>
        <p:sp>
          <p:nvSpPr>
            <p:cNvPr id="11" name="Freeform: Shape 10">
              <a:extLst>
                <a:ext uri="{FF2B5EF4-FFF2-40B4-BE49-F238E27FC236}">
                  <a16:creationId xmlns:a16="http://schemas.microsoft.com/office/drawing/2014/main" id="{121D6409-0F5D-2C86-7C2D-CD581A700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248279" flipH="1">
              <a:off x="11002552" y="1096525"/>
              <a:ext cx="1416753" cy="845132"/>
            </a:xfrm>
            <a:custGeom>
              <a:avLst/>
              <a:gdLst>
                <a:gd name="connsiteX0" fmla="*/ 0 w 1416753"/>
                <a:gd name="connsiteY0" fmla="*/ 623770 h 845132"/>
                <a:gd name="connsiteX1" fmla="*/ 375766 w 1416753"/>
                <a:gd name="connsiteY1" fmla="*/ 720266 h 845132"/>
                <a:gd name="connsiteX2" fmla="*/ 979113 w 1416753"/>
                <a:gd name="connsiteY2" fmla="*/ 845132 h 845132"/>
                <a:gd name="connsiteX3" fmla="*/ 1416753 w 1416753"/>
                <a:gd name="connsiteY3" fmla="*/ 338205 h 845132"/>
                <a:gd name="connsiteX4" fmla="*/ 1382623 w 1416753"/>
                <a:gd name="connsiteY4" fmla="*/ 291276 h 845132"/>
                <a:gd name="connsiteX5" fmla="*/ 1205515 w 1416753"/>
                <a:gd name="connsiteY5" fmla="*/ 112415 h 845132"/>
                <a:gd name="connsiteX6" fmla="*/ 867275 w 1416753"/>
                <a:gd name="connsiteY6" fmla="*/ 157 h 845132"/>
                <a:gd name="connsiteX7" fmla="*/ 386071 w 1416753"/>
                <a:gd name="connsiteY7" fmla="*/ 95930 h 845132"/>
                <a:gd name="connsiteX8" fmla="*/ 107879 w 1416753"/>
                <a:gd name="connsiteY8" fmla="*/ 390877 h 845132"/>
                <a:gd name="connsiteX9" fmla="*/ 0 w 1416753"/>
                <a:gd name="connsiteY9" fmla="*/ 623770 h 84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6753" h="845132">
                  <a:moveTo>
                    <a:pt x="0" y="623770"/>
                  </a:moveTo>
                  <a:cubicBezTo>
                    <a:pt x="121532" y="654592"/>
                    <a:pt x="234160" y="689669"/>
                    <a:pt x="375766" y="720266"/>
                  </a:cubicBezTo>
                  <a:lnTo>
                    <a:pt x="979113" y="845132"/>
                  </a:lnTo>
                  <a:lnTo>
                    <a:pt x="1416753" y="338205"/>
                  </a:lnTo>
                  <a:lnTo>
                    <a:pt x="1382623" y="291276"/>
                  </a:lnTo>
                  <a:cubicBezTo>
                    <a:pt x="1332671" y="227450"/>
                    <a:pt x="1275038" y="165108"/>
                    <a:pt x="1205515" y="112415"/>
                  </a:cubicBezTo>
                  <a:cubicBezTo>
                    <a:pt x="1159167" y="77287"/>
                    <a:pt x="1003849" y="2905"/>
                    <a:pt x="867275" y="157"/>
                  </a:cubicBezTo>
                  <a:cubicBezTo>
                    <a:pt x="730700" y="-2591"/>
                    <a:pt x="512636" y="30810"/>
                    <a:pt x="386071" y="95930"/>
                  </a:cubicBezTo>
                  <a:cubicBezTo>
                    <a:pt x="259506" y="161051"/>
                    <a:pt x="165229" y="266255"/>
                    <a:pt x="107879" y="390877"/>
                  </a:cubicBezTo>
                  <a:cubicBezTo>
                    <a:pt x="85997" y="439158"/>
                    <a:pt x="10951" y="584952"/>
                    <a:pt x="0" y="623770"/>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27FEF39C-B200-AB91-50E5-AA69C04620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248279" flipH="1">
              <a:off x="11002552" y="1096525"/>
              <a:ext cx="1416753" cy="845132"/>
            </a:xfrm>
            <a:custGeom>
              <a:avLst/>
              <a:gdLst>
                <a:gd name="connsiteX0" fmla="*/ 0 w 1416753"/>
                <a:gd name="connsiteY0" fmla="*/ 623770 h 845132"/>
                <a:gd name="connsiteX1" fmla="*/ 375767 w 1416753"/>
                <a:gd name="connsiteY1" fmla="*/ 720266 h 845132"/>
                <a:gd name="connsiteX2" fmla="*/ 979113 w 1416753"/>
                <a:gd name="connsiteY2" fmla="*/ 845132 h 845132"/>
                <a:gd name="connsiteX3" fmla="*/ 1416753 w 1416753"/>
                <a:gd name="connsiteY3" fmla="*/ 338205 h 845132"/>
                <a:gd name="connsiteX4" fmla="*/ 1382623 w 1416753"/>
                <a:gd name="connsiteY4" fmla="*/ 291276 h 845132"/>
                <a:gd name="connsiteX5" fmla="*/ 1205515 w 1416753"/>
                <a:gd name="connsiteY5" fmla="*/ 112415 h 845132"/>
                <a:gd name="connsiteX6" fmla="*/ 867275 w 1416753"/>
                <a:gd name="connsiteY6" fmla="*/ 157 h 845132"/>
                <a:gd name="connsiteX7" fmla="*/ 386071 w 1416753"/>
                <a:gd name="connsiteY7" fmla="*/ 95930 h 845132"/>
                <a:gd name="connsiteX8" fmla="*/ 107879 w 1416753"/>
                <a:gd name="connsiteY8" fmla="*/ 390877 h 845132"/>
                <a:gd name="connsiteX9" fmla="*/ 0 w 1416753"/>
                <a:gd name="connsiteY9" fmla="*/ 623770 h 8451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16753" h="845132">
                  <a:moveTo>
                    <a:pt x="0" y="623770"/>
                  </a:moveTo>
                  <a:cubicBezTo>
                    <a:pt x="121532" y="654592"/>
                    <a:pt x="234160" y="689669"/>
                    <a:pt x="375767" y="720266"/>
                  </a:cubicBezTo>
                  <a:lnTo>
                    <a:pt x="979113" y="845132"/>
                  </a:lnTo>
                  <a:lnTo>
                    <a:pt x="1416753" y="338205"/>
                  </a:lnTo>
                  <a:lnTo>
                    <a:pt x="1382623" y="291276"/>
                  </a:lnTo>
                  <a:cubicBezTo>
                    <a:pt x="1332671" y="227450"/>
                    <a:pt x="1275038" y="165108"/>
                    <a:pt x="1205515" y="112415"/>
                  </a:cubicBezTo>
                  <a:cubicBezTo>
                    <a:pt x="1159167" y="77287"/>
                    <a:pt x="1003849" y="2905"/>
                    <a:pt x="867275" y="157"/>
                  </a:cubicBezTo>
                  <a:cubicBezTo>
                    <a:pt x="730700" y="-2591"/>
                    <a:pt x="512637" y="30809"/>
                    <a:pt x="386071" y="95930"/>
                  </a:cubicBezTo>
                  <a:cubicBezTo>
                    <a:pt x="259506" y="161051"/>
                    <a:pt x="165229" y="266254"/>
                    <a:pt x="107879" y="390877"/>
                  </a:cubicBezTo>
                  <a:cubicBezTo>
                    <a:pt x="85997" y="439158"/>
                    <a:pt x="10951" y="584952"/>
                    <a:pt x="0" y="623770"/>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C0F57CAB-3859-C6CD-2A74-2FE32FF2C5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5061467">
              <a:off x="10003253" y="-464112"/>
              <a:ext cx="1000157" cy="1937410"/>
            </a:xfrm>
            <a:custGeom>
              <a:avLst/>
              <a:gdLst>
                <a:gd name="connsiteX0" fmla="*/ 1000157 w 1000157"/>
                <a:gd name="connsiteY0" fmla="*/ 1102232 h 1937410"/>
                <a:gd name="connsiteX1" fmla="*/ 890809 w 1000157"/>
                <a:gd name="connsiteY1" fmla="*/ 1420244 h 1937410"/>
                <a:gd name="connsiteX2" fmla="*/ 830886 w 1000157"/>
                <a:gd name="connsiteY2" fmla="*/ 1430049 h 1937410"/>
                <a:gd name="connsiteX3" fmla="*/ 625381 w 1000157"/>
                <a:gd name="connsiteY3" fmla="*/ 1421725 h 1937410"/>
                <a:gd name="connsiteX4" fmla="*/ 394115 w 1000157"/>
                <a:gd name="connsiteY4" fmla="*/ 1353020 h 1937410"/>
                <a:gd name="connsiteX5" fmla="*/ 227806 w 1000157"/>
                <a:gd name="connsiteY5" fmla="*/ 1262595 h 1937410"/>
                <a:gd name="connsiteX6" fmla="*/ 222077 w 1000157"/>
                <a:gd name="connsiteY6" fmla="*/ 1293937 h 1937410"/>
                <a:gd name="connsiteX7" fmla="*/ 257021 w 1000157"/>
                <a:gd name="connsiteY7" fmla="*/ 1521425 h 1937410"/>
                <a:gd name="connsiteX8" fmla="*/ 329718 w 1000157"/>
                <a:gd name="connsiteY8" fmla="*/ 1788932 h 1937410"/>
                <a:gd name="connsiteX9" fmla="*/ 358171 w 1000157"/>
                <a:gd name="connsiteY9" fmla="*/ 1866810 h 1937410"/>
                <a:gd name="connsiteX10" fmla="*/ 162274 w 1000157"/>
                <a:gd name="connsiteY10" fmla="*/ 1937410 h 1937410"/>
                <a:gd name="connsiteX11" fmla="*/ 40999 w 1000157"/>
                <a:gd name="connsiteY11" fmla="*/ 1530780 h 1937410"/>
                <a:gd name="connsiteX12" fmla="*/ 130 w 1000157"/>
                <a:gd name="connsiteY12" fmla="*/ 1094879 h 1937410"/>
                <a:gd name="connsiteX13" fmla="*/ 77747 w 1000157"/>
                <a:gd name="connsiteY13" fmla="*/ 588060 h 1937410"/>
                <a:gd name="connsiteX14" fmla="*/ 199588 w 1000157"/>
                <a:gd name="connsiteY14" fmla="*/ 280523 h 1937410"/>
                <a:gd name="connsiteX15" fmla="*/ 306776 w 1000157"/>
                <a:gd name="connsiteY15" fmla="*/ 111727 h 1937410"/>
                <a:gd name="connsiteX16" fmla="*/ 416130 w 1000157"/>
                <a:gd name="connsiteY16" fmla="*/ 0 h 1937410"/>
                <a:gd name="connsiteX17" fmla="*/ 493343 w 1000157"/>
                <a:gd name="connsiteY17" fmla="*/ 215052 h 1937410"/>
                <a:gd name="connsiteX18" fmla="*/ 488736 w 1000157"/>
                <a:gd name="connsiteY18" fmla="*/ 439153 h 1937410"/>
                <a:gd name="connsiteX19" fmla="*/ 374038 w 1000157"/>
                <a:gd name="connsiteY19" fmla="*/ 651386 h 1937410"/>
                <a:gd name="connsiteX20" fmla="*/ 375640 w 1000157"/>
                <a:gd name="connsiteY20" fmla="*/ 679923 h 1937410"/>
                <a:gd name="connsiteX21" fmla="*/ 646830 w 1000157"/>
                <a:gd name="connsiteY21" fmla="*/ 526786 h 1937410"/>
                <a:gd name="connsiteX22" fmla="*/ 965722 w 1000157"/>
                <a:gd name="connsiteY22" fmla="*/ 454195 h 1937410"/>
                <a:gd name="connsiteX23" fmla="*/ 973884 w 1000157"/>
                <a:gd name="connsiteY23" fmla="*/ 458787 h 1937410"/>
                <a:gd name="connsiteX24" fmla="*/ 933346 w 1000157"/>
                <a:gd name="connsiteY24" fmla="*/ 595705 h 1937410"/>
                <a:gd name="connsiteX25" fmla="*/ 790087 w 1000157"/>
                <a:gd name="connsiteY25" fmla="*/ 785667 h 1937410"/>
                <a:gd name="connsiteX26" fmla="*/ 608178 w 1000157"/>
                <a:gd name="connsiteY26" fmla="*/ 939447 h 1937410"/>
                <a:gd name="connsiteX27" fmla="*/ 386518 w 1000157"/>
                <a:gd name="connsiteY27" fmla="*/ 1057102 h 1937410"/>
                <a:gd name="connsiteX28" fmla="*/ 496842 w 1000157"/>
                <a:gd name="connsiteY28" fmla="*/ 1070816 h 1937410"/>
                <a:gd name="connsiteX29" fmla="*/ 845020 w 1000157"/>
                <a:gd name="connsiteY29" fmla="*/ 1072001 h 1937410"/>
                <a:gd name="connsiteX30" fmla="*/ 985924 w 1000157"/>
                <a:gd name="connsiteY30" fmla="*/ 1097986 h 1937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000157" h="1937410">
                  <a:moveTo>
                    <a:pt x="1000157" y="1102232"/>
                  </a:moveTo>
                  <a:lnTo>
                    <a:pt x="890809" y="1420244"/>
                  </a:lnTo>
                  <a:lnTo>
                    <a:pt x="830886" y="1430049"/>
                  </a:lnTo>
                  <a:cubicBezTo>
                    <a:pt x="753449" y="1439654"/>
                    <a:pt x="698175" y="1434563"/>
                    <a:pt x="625381" y="1421725"/>
                  </a:cubicBezTo>
                  <a:cubicBezTo>
                    <a:pt x="552586" y="1408887"/>
                    <a:pt x="460377" y="1379541"/>
                    <a:pt x="394115" y="1353020"/>
                  </a:cubicBezTo>
                  <a:cubicBezTo>
                    <a:pt x="327853" y="1326498"/>
                    <a:pt x="238957" y="1270351"/>
                    <a:pt x="227806" y="1262595"/>
                  </a:cubicBezTo>
                  <a:cubicBezTo>
                    <a:pt x="216655" y="1254837"/>
                    <a:pt x="217208" y="1250799"/>
                    <a:pt x="222077" y="1293937"/>
                  </a:cubicBezTo>
                  <a:cubicBezTo>
                    <a:pt x="226946" y="1337076"/>
                    <a:pt x="239081" y="1438925"/>
                    <a:pt x="257021" y="1521425"/>
                  </a:cubicBezTo>
                  <a:cubicBezTo>
                    <a:pt x="274961" y="1603924"/>
                    <a:pt x="302922" y="1709752"/>
                    <a:pt x="329718" y="1788932"/>
                  </a:cubicBezTo>
                  <a:lnTo>
                    <a:pt x="358171" y="1866810"/>
                  </a:lnTo>
                  <a:cubicBezTo>
                    <a:pt x="306835" y="1903850"/>
                    <a:pt x="211687" y="1922195"/>
                    <a:pt x="162274" y="1937410"/>
                  </a:cubicBezTo>
                  <a:cubicBezTo>
                    <a:pt x="110713" y="1802684"/>
                    <a:pt x="68023" y="1671202"/>
                    <a:pt x="40999" y="1530780"/>
                  </a:cubicBezTo>
                  <a:cubicBezTo>
                    <a:pt x="13975" y="1390358"/>
                    <a:pt x="-1594" y="1249608"/>
                    <a:pt x="130" y="1094879"/>
                  </a:cubicBezTo>
                  <a:cubicBezTo>
                    <a:pt x="1852" y="940150"/>
                    <a:pt x="44504" y="723786"/>
                    <a:pt x="77747" y="588060"/>
                  </a:cubicBezTo>
                  <a:cubicBezTo>
                    <a:pt x="110990" y="452334"/>
                    <a:pt x="161416" y="359911"/>
                    <a:pt x="199588" y="280523"/>
                  </a:cubicBezTo>
                  <a:cubicBezTo>
                    <a:pt x="237760" y="201134"/>
                    <a:pt x="268654" y="158777"/>
                    <a:pt x="306776" y="111727"/>
                  </a:cubicBezTo>
                  <a:cubicBezTo>
                    <a:pt x="340133" y="70559"/>
                    <a:pt x="385416" y="11405"/>
                    <a:pt x="416130" y="0"/>
                  </a:cubicBezTo>
                  <a:cubicBezTo>
                    <a:pt x="459534" y="74707"/>
                    <a:pt x="477949" y="136046"/>
                    <a:pt x="493343" y="215052"/>
                  </a:cubicBezTo>
                  <a:cubicBezTo>
                    <a:pt x="505787" y="309500"/>
                    <a:pt x="505983" y="354742"/>
                    <a:pt x="488736" y="439153"/>
                  </a:cubicBezTo>
                  <a:cubicBezTo>
                    <a:pt x="471153" y="525202"/>
                    <a:pt x="392887" y="611257"/>
                    <a:pt x="374038" y="651386"/>
                  </a:cubicBezTo>
                  <a:cubicBezTo>
                    <a:pt x="355188" y="691514"/>
                    <a:pt x="330175" y="700690"/>
                    <a:pt x="375640" y="679923"/>
                  </a:cubicBezTo>
                  <a:cubicBezTo>
                    <a:pt x="421105" y="659158"/>
                    <a:pt x="548483" y="564408"/>
                    <a:pt x="646830" y="526786"/>
                  </a:cubicBezTo>
                  <a:cubicBezTo>
                    <a:pt x="745176" y="489165"/>
                    <a:pt x="936630" y="451491"/>
                    <a:pt x="965722" y="454195"/>
                  </a:cubicBezTo>
                  <a:cubicBezTo>
                    <a:pt x="969359" y="454533"/>
                    <a:pt x="972038" y="456135"/>
                    <a:pt x="973884" y="458787"/>
                  </a:cubicBezTo>
                  <a:cubicBezTo>
                    <a:pt x="986811" y="477348"/>
                    <a:pt x="958960" y="547365"/>
                    <a:pt x="933346" y="595705"/>
                  </a:cubicBezTo>
                  <a:cubicBezTo>
                    <a:pt x="904074" y="650950"/>
                    <a:pt x="844282" y="728377"/>
                    <a:pt x="790087" y="785667"/>
                  </a:cubicBezTo>
                  <a:cubicBezTo>
                    <a:pt x="735893" y="842958"/>
                    <a:pt x="675440" y="894207"/>
                    <a:pt x="608178" y="939447"/>
                  </a:cubicBezTo>
                  <a:cubicBezTo>
                    <a:pt x="540917" y="984686"/>
                    <a:pt x="392691" y="1049620"/>
                    <a:pt x="386518" y="1057102"/>
                  </a:cubicBezTo>
                  <a:cubicBezTo>
                    <a:pt x="380344" y="1064584"/>
                    <a:pt x="420424" y="1068334"/>
                    <a:pt x="496842" y="1070816"/>
                  </a:cubicBezTo>
                  <a:cubicBezTo>
                    <a:pt x="573259" y="1073299"/>
                    <a:pt x="743805" y="1061595"/>
                    <a:pt x="845020" y="1072001"/>
                  </a:cubicBezTo>
                  <a:cubicBezTo>
                    <a:pt x="895627" y="1077203"/>
                    <a:pt x="942667" y="1086821"/>
                    <a:pt x="985924" y="1097986"/>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647B7B6-B12B-DDFA-E170-0805D756F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0478977">
              <a:off x="10058270" y="1322265"/>
              <a:ext cx="351312" cy="354664"/>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760044"/>
                <a:gd name="connsiteY0" fmla="*/ 300 h 4964247"/>
                <a:gd name="connsiteX1" fmla="*/ 3813909 w 4760044"/>
                <a:gd name="connsiteY1" fmla="*/ 619239 h 4964247"/>
                <a:gd name="connsiteX2" fmla="*/ 4735908 w 4760044"/>
                <a:gd name="connsiteY2" fmla="*/ 1906206 h 4964247"/>
                <a:gd name="connsiteX3" fmla="*/ 4451030 w 4760044"/>
                <a:gd name="connsiteY3" fmla="*/ 3809387 h 4964247"/>
                <a:gd name="connsiteX4" fmla="*/ 3419865 w 4760044"/>
                <a:gd name="connsiteY4" fmla="*/ 4845155 h 4964247"/>
                <a:gd name="connsiteX5" fmla="*/ 1074535 w 4760044"/>
                <a:gd name="connsiteY5" fmla="*/ 4657536 h 4964247"/>
                <a:gd name="connsiteX6" fmla="*/ 33359 w 4760044"/>
                <a:gd name="connsiteY6" fmla="*/ 2995965 h 4964247"/>
                <a:gd name="connsiteX7" fmla="*/ 592137 w 4760044"/>
                <a:gd name="connsiteY7" fmla="*/ 806156 h 4964247"/>
                <a:gd name="connsiteX8" fmla="*/ 2649000 w 4760044"/>
                <a:gd name="connsiteY8" fmla="*/ 300 h 4964247"/>
                <a:gd name="connsiteX0" fmla="*/ 2649000 w 4849477"/>
                <a:gd name="connsiteY0" fmla="*/ -2 h 4963945"/>
                <a:gd name="connsiteX1" fmla="*/ 4735908 w 4849477"/>
                <a:gd name="connsiteY1" fmla="*/ 1905904 h 4963945"/>
                <a:gd name="connsiteX2" fmla="*/ 4451030 w 4849477"/>
                <a:gd name="connsiteY2" fmla="*/ 3809085 h 4963945"/>
                <a:gd name="connsiteX3" fmla="*/ 3419865 w 4849477"/>
                <a:gd name="connsiteY3" fmla="*/ 4844853 h 4963945"/>
                <a:gd name="connsiteX4" fmla="*/ 1074535 w 4849477"/>
                <a:gd name="connsiteY4" fmla="*/ 4657234 h 4963945"/>
                <a:gd name="connsiteX5" fmla="*/ 33359 w 4849477"/>
                <a:gd name="connsiteY5" fmla="*/ 2995663 h 4963945"/>
                <a:gd name="connsiteX6" fmla="*/ 592137 w 4849477"/>
                <a:gd name="connsiteY6" fmla="*/ 805854 h 4963945"/>
                <a:gd name="connsiteX7" fmla="*/ 2649000 w 4849477"/>
                <a:gd name="connsiteY7" fmla="*/ -2 h 4963945"/>
                <a:gd name="connsiteX0" fmla="*/ 2649000 w 4859466"/>
                <a:gd name="connsiteY0" fmla="*/ -2 h 5536260"/>
                <a:gd name="connsiteX1" fmla="*/ 4735908 w 4859466"/>
                <a:gd name="connsiteY1" fmla="*/ 1905904 h 5536260"/>
                <a:gd name="connsiteX2" fmla="*/ 4451030 w 4859466"/>
                <a:gd name="connsiteY2" fmla="*/ 3809085 h 5536260"/>
                <a:gd name="connsiteX3" fmla="*/ 3067466 w 4859466"/>
                <a:gd name="connsiteY3" fmla="*/ 5491001 h 5536260"/>
                <a:gd name="connsiteX4" fmla="*/ 1074535 w 4859466"/>
                <a:gd name="connsiteY4" fmla="*/ 4657234 h 5536260"/>
                <a:gd name="connsiteX5" fmla="*/ 33359 w 4859466"/>
                <a:gd name="connsiteY5" fmla="*/ 2995663 h 5536260"/>
                <a:gd name="connsiteX6" fmla="*/ 592137 w 4859466"/>
                <a:gd name="connsiteY6" fmla="*/ 805854 h 5536260"/>
                <a:gd name="connsiteX7" fmla="*/ 2649000 w 4859466"/>
                <a:gd name="connsiteY7" fmla="*/ -2 h 5536260"/>
                <a:gd name="connsiteX0" fmla="*/ 2780481 w 4861205"/>
                <a:gd name="connsiteY0" fmla="*/ -2 h 5864449"/>
                <a:gd name="connsiteX1" fmla="*/ 4737647 w 4861205"/>
                <a:gd name="connsiteY1" fmla="*/ 2234093 h 5864449"/>
                <a:gd name="connsiteX2" fmla="*/ 4452769 w 4861205"/>
                <a:gd name="connsiteY2" fmla="*/ 4137274 h 5864449"/>
                <a:gd name="connsiteX3" fmla="*/ 3069205 w 4861205"/>
                <a:gd name="connsiteY3" fmla="*/ 5819190 h 5864449"/>
                <a:gd name="connsiteX4" fmla="*/ 1076274 w 4861205"/>
                <a:gd name="connsiteY4" fmla="*/ 4985423 h 5864449"/>
                <a:gd name="connsiteX5" fmla="*/ 35098 w 4861205"/>
                <a:gd name="connsiteY5" fmla="*/ 3323852 h 5864449"/>
                <a:gd name="connsiteX6" fmla="*/ 593876 w 4861205"/>
                <a:gd name="connsiteY6" fmla="*/ 1134043 h 5864449"/>
                <a:gd name="connsiteX7" fmla="*/ 2780481 w 4861205"/>
                <a:gd name="connsiteY7" fmla="*/ -2 h 5864449"/>
                <a:gd name="connsiteX0" fmla="*/ 2289077 w 4369801"/>
                <a:gd name="connsiteY0" fmla="*/ -2 h 5893101"/>
                <a:gd name="connsiteX1" fmla="*/ 4246243 w 4369801"/>
                <a:gd name="connsiteY1" fmla="*/ 2234093 h 5893101"/>
                <a:gd name="connsiteX2" fmla="*/ 3961365 w 4369801"/>
                <a:gd name="connsiteY2" fmla="*/ 4137274 h 5893101"/>
                <a:gd name="connsiteX3" fmla="*/ 2577801 w 4369801"/>
                <a:gd name="connsiteY3" fmla="*/ 5819190 h 5893101"/>
                <a:gd name="connsiteX4" fmla="*/ 584870 w 4369801"/>
                <a:gd name="connsiteY4" fmla="*/ 4985423 h 5893101"/>
                <a:gd name="connsiteX5" fmla="*/ 102472 w 4369801"/>
                <a:gd name="connsiteY5" fmla="*/ 1134043 h 5893101"/>
                <a:gd name="connsiteX6" fmla="*/ 2289077 w 4369801"/>
                <a:gd name="connsiteY6" fmla="*/ -2 h 5893101"/>
                <a:gd name="connsiteX0" fmla="*/ 2352777 w 4433501"/>
                <a:gd name="connsiteY0" fmla="*/ -2 h 5854124"/>
                <a:gd name="connsiteX1" fmla="*/ 4309943 w 4433501"/>
                <a:gd name="connsiteY1" fmla="*/ 2234093 h 5854124"/>
                <a:gd name="connsiteX2" fmla="*/ 4025065 w 4433501"/>
                <a:gd name="connsiteY2" fmla="*/ 4137274 h 5854124"/>
                <a:gd name="connsiteX3" fmla="*/ 2641501 w 4433501"/>
                <a:gd name="connsiteY3" fmla="*/ 5819190 h 5854124"/>
                <a:gd name="connsiteX4" fmla="*/ 430809 w 4433501"/>
                <a:gd name="connsiteY4" fmla="*/ 4389642 h 5854124"/>
                <a:gd name="connsiteX5" fmla="*/ 166172 w 4433501"/>
                <a:gd name="connsiteY5" fmla="*/ 1134043 h 5854124"/>
                <a:gd name="connsiteX6" fmla="*/ 2352777 w 4433501"/>
                <a:gd name="connsiteY6" fmla="*/ -2 h 5854124"/>
                <a:gd name="connsiteX0" fmla="*/ 2193618 w 4274342"/>
                <a:gd name="connsiteY0" fmla="*/ -2 h 5850779"/>
                <a:gd name="connsiteX1" fmla="*/ 4150784 w 4274342"/>
                <a:gd name="connsiteY1" fmla="*/ 2234093 h 5850779"/>
                <a:gd name="connsiteX2" fmla="*/ 3865906 w 4274342"/>
                <a:gd name="connsiteY2" fmla="*/ 4137274 h 5850779"/>
                <a:gd name="connsiteX3" fmla="*/ 2482342 w 4274342"/>
                <a:gd name="connsiteY3" fmla="*/ 5819190 h 5850779"/>
                <a:gd name="connsiteX4" fmla="*/ 271650 w 4274342"/>
                <a:gd name="connsiteY4" fmla="*/ 4389642 h 5850779"/>
                <a:gd name="connsiteX5" fmla="*/ 247914 w 4274342"/>
                <a:gd name="connsiteY5" fmla="*/ 1846756 h 5850779"/>
                <a:gd name="connsiteX6" fmla="*/ 2193618 w 4274342"/>
                <a:gd name="connsiteY6" fmla="*/ -2 h 5850779"/>
                <a:gd name="connsiteX0" fmla="*/ 1967294 w 4267345"/>
                <a:gd name="connsiteY0" fmla="*/ -3 h 5416782"/>
                <a:gd name="connsiteX1" fmla="*/ 4137681 w 4267345"/>
                <a:gd name="connsiteY1" fmla="*/ 1800096 h 5416782"/>
                <a:gd name="connsiteX2" fmla="*/ 3852803 w 4267345"/>
                <a:gd name="connsiteY2" fmla="*/ 3703277 h 5416782"/>
                <a:gd name="connsiteX3" fmla="*/ 2469239 w 4267345"/>
                <a:gd name="connsiteY3" fmla="*/ 5385193 h 5416782"/>
                <a:gd name="connsiteX4" fmla="*/ 258547 w 4267345"/>
                <a:gd name="connsiteY4" fmla="*/ 3955645 h 5416782"/>
                <a:gd name="connsiteX5" fmla="*/ 234811 w 4267345"/>
                <a:gd name="connsiteY5" fmla="*/ 1412759 h 5416782"/>
                <a:gd name="connsiteX6" fmla="*/ 1967294 w 4267345"/>
                <a:gd name="connsiteY6" fmla="*/ -3 h 5416782"/>
                <a:gd name="connsiteX0" fmla="*/ 1967294 w 3964997"/>
                <a:gd name="connsiteY0" fmla="*/ -3 h 5416782"/>
                <a:gd name="connsiteX1" fmla="*/ 3668011 w 3964997"/>
                <a:gd name="connsiteY1" fmla="*/ 1478862 h 5416782"/>
                <a:gd name="connsiteX2" fmla="*/ 3852803 w 3964997"/>
                <a:gd name="connsiteY2" fmla="*/ 3703277 h 5416782"/>
                <a:gd name="connsiteX3" fmla="*/ 2469239 w 3964997"/>
                <a:gd name="connsiteY3" fmla="*/ 5385193 h 5416782"/>
                <a:gd name="connsiteX4" fmla="*/ 258547 w 3964997"/>
                <a:gd name="connsiteY4" fmla="*/ 3955645 h 5416782"/>
                <a:gd name="connsiteX5" fmla="*/ 234811 w 3964997"/>
                <a:gd name="connsiteY5" fmla="*/ 1412759 h 5416782"/>
                <a:gd name="connsiteX6" fmla="*/ 1967294 w 3964997"/>
                <a:gd name="connsiteY6" fmla="*/ -3 h 5416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4997" h="5416782">
                  <a:moveTo>
                    <a:pt x="1967294" y="-3"/>
                  </a:moveTo>
                  <a:cubicBezTo>
                    <a:pt x="2657922" y="183339"/>
                    <a:pt x="3353760" y="861649"/>
                    <a:pt x="3668011" y="1478862"/>
                  </a:cubicBezTo>
                  <a:cubicBezTo>
                    <a:pt x="3982262" y="2096075"/>
                    <a:pt x="4052598" y="3052222"/>
                    <a:pt x="3852803" y="3703277"/>
                  </a:cubicBezTo>
                  <a:cubicBezTo>
                    <a:pt x="3653008" y="4354332"/>
                    <a:pt x="2782065" y="5270224"/>
                    <a:pt x="2469239" y="5385193"/>
                  </a:cubicBezTo>
                  <a:cubicBezTo>
                    <a:pt x="1758393" y="5606258"/>
                    <a:pt x="630952" y="4617717"/>
                    <a:pt x="258547" y="3955645"/>
                  </a:cubicBezTo>
                  <a:cubicBezTo>
                    <a:pt x="-113858" y="3293573"/>
                    <a:pt x="-49980" y="2072034"/>
                    <a:pt x="234811" y="1412759"/>
                  </a:cubicBezTo>
                  <a:cubicBezTo>
                    <a:pt x="519602" y="753484"/>
                    <a:pt x="1314621" y="30745"/>
                    <a:pt x="1967294" y="-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025556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61147787-9FAB-65B7-5E90-5499651C7360}"/>
              </a:ext>
            </a:extLst>
          </p:cNvPr>
          <p:cNvSpPr txBox="1"/>
          <p:nvPr/>
        </p:nvSpPr>
        <p:spPr>
          <a:xfrm>
            <a:off x="868680" y="405575"/>
            <a:ext cx="5001768"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u="sng">
                <a:latin typeface="+mj-lt"/>
                <a:ea typeface="+mj-ea"/>
                <a:cs typeface="+mj-cs"/>
              </a:rPr>
              <a:t>Multivariate Analysis</a:t>
            </a:r>
          </a:p>
        </p:txBody>
      </p:sp>
      <p:sp>
        <p:nvSpPr>
          <p:cNvPr id="31" name="Rectangle 30">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2B69E42-0FF3-3B8A-D101-CB12BBEFCFE0}"/>
              </a:ext>
            </a:extLst>
          </p:cNvPr>
          <p:cNvPicPr>
            <a:picLocks noChangeAspect="1"/>
          </p:cNvPicPr>
          <p:nvPr/>
        </p:nvPicPr>
        <p:blipFill>
          <a:blip r:embed="rId2"/>
          <a:stretch>
            <a:fillRect/>
          </a:stretch>
        </p:blipFill>
        <p:spPr>
          <a:xfrm>
            <a:off x="6497344" y="2097913"/>
            <a:ext cx="5067759" cy="4206240"/>
          </a:xfrm>
          <a:prstGeom prst="rect">
            <a:avLst/>
          </a:prstGeom>
        </p:spPr>
      </p:pic>
      <p:pic>
        <p:nvPicPr>
          <p:cNvPr id="6" name="Picture 5">
            <a:extLst>
              <a:ext uri="{FF2B5EF4-FFF2-40B4-BE49-F238E27FC236}">
                <a16:creationId xmlns:a16="http://schemas.microsoft.com/office/drawing/2014/main" id="{A50AE23B-58C9-D8F3-1EBC-84CFDD5CA57C}"/>
              </a:ext>
            </a:extLst>
          </p:cNvPr>
          <p:cNvPicPr>
            <a:picLocks noChangeAspect="1"/>
          </p:cNvPicPr>
          <p:nvPr/>
        </p:nvPicPr>
        <p:blipFill>
          <a:blip r:embed="rId3"/>
          <a:stretch>
            <a:fillRect/>
          </a:stretch>
        </p:blipFill>
        <p:spPr>
          <a:xfrm>
            <a:off x="438912" y="3366146"/>
            <a:ext cx="5431536" cy="1385041"/>
          </a:xfrm>
          <a:prstGeom prst="rect">
            <a:avLst/>
          </a:prstGeom>
        </p:spPr>
      </p:pic>
    </p:spTree>
    <p:extLst>
      <p:ext uri="{BB962C8B-B14F-4D97-AF65-F5344CB8AC3E}">
        <p14:creationId xmlns:p14="http://schemas.microsoft.com/office/powerpoint/2010/main" val="173482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6B6167A-9C1E-7158-306C-FC4BD562079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u="sng" dirty="0">
                <a:solidFill>
                  <a:srgbClr val="FFFFFF"/>
                </a:solidFill>
                <a:latin typeface="+mj-lt"/>
                <a:ea typeface="+mj-ea"/>
                <a:cs typeface="+mj-cs"/>
              </a:rPr>
              <a:t>Limitations</a:t>
            </a:r>
          </a:p>
        </p:txBody>
      </p:sp>
      <p:sp>
        <p:nvSpPr>
          <p:cNvPr id="3" name="TextBox 2">
            <a:extLst>
              <a:ext uri="{FF2B5EF4-FFF2-40B4-BE49-F238E27FC236}">
                <a16:creationId xmlns:a16="http://schemas.microsoft.com/office/drawing/2014/main" id="{7A2569C8-F25A-47E5-7AF1-392AD69F6B9A}"/>
              </a:ext>
            </a:extLst>
          </p:cNvPr>
          <p:cNvSpPr txBox="1"/>
          <p:nvPr/>
        </p:nvSpPr>
        <p:spPr>
          <a:xfrm>
            <a:off x="356616" y="1965960"/>
            <a:ext cx="11475720" cy="3693319"/>
          </a:xfrm>
          <a:prstGeom prst="rect">
            <a:avLst/>
          </a:prstGeom>
          <a:noFill/>
        </p:spPr>
        <p:txBody>
          <a:bodyPr wrap="square" rtlCol="0">
            <a:spAutoFit/>
          </a:bodyPr>
          <a:lstStyle/>
          <a:p>
            <a:r>
              <a:rPr lang="en-US" dirty="0"/>
              <a:t>Genre Classification Challenges: Classifying movies into specific genres may be subjective or ambiguous. Some movies may belong to multiple genres, and inconsistencies in genre classification can impact genre-based analyses. </a:t>
            </a:r>
          </a:p>
          <a:p>
            <a:endParaRPr lang="en-US" dirty="0"/>
          </a:p>
          <a:p>
            <a:r>
              <a:rPr lang="en-US" dirty="0"/>
              <a:t>Outliers and Anomalies: Outliers or anomalies in the data, such as extreme gross revenue values or unusually long runtimes, may disproportionately influence analyses and predictions. Identifying and handling these outliers appropriately is crucial. </a:t>
            </a:r>
          </a:p>
          <a:p>
            <a:endParaRPr lang="en-US" dirty="0"/>
          </a:p>
          <a:p>
            <a:r>
              <a:rPr lang="en-US" dirty="0"/>
              <a:t>Data Collection Bias: IMDb ratings and gross revenue figures may be biased towards movies that are more popular or well-promoted. This bias can impact the generalizability of findings to less publicized or independent films. </a:t>
            </a:r>
          </a:p>
          <a:p>
            <a:endParaRPr lang="en-US" dirty="0"/>
          </a:p>
          <a:p>
            <a:r>
              <a:rPr lang="en-US" dirty="0"/>
              <a:t>Data Quality and Reliability: The dataset's overall quality and reliability depend on the accuracy of the data sources and the completeness of information. Inaccuracies or inconsistencies can affect the validity of conclusions drawn from the data. </a:t>
            </a:r>
            <a:endParaRPr lang="en-IN" dirty="0"/>
          </a:p>
        </p:txBody>
      </p:sp>
    </p:spTree>
    <p:extLst>
      <p:ext uri="{BB962C8B-B14F-4D97-AF65-F5344CB8AC3E}">
        <p14:creationId xmlns:p14="http://schemas.microsoft.com/office/powerpoint/2010/main" val="2888099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987BD7F-EE7A-8BA2-D1BC-2FDFD3D27EEE}"/>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solidFill>
                  <a:srgbClr val="FFFFFF"/>
                </a:solidFill>
                <a:latin typeface="+mj-lt"/>
                <a:ea typeface="+mj-ea"/>
                <a:cs typeface="+mj-cs"/>
              </a:rPr>
              <a:t>Recommendations:</a:t>
            </a:r>
          </a:p>
        </p:txBody>
      </p:sp>
      <p:sp>
        <p:nvSpPr>
          <p:cNvPr id="3" name="TextBox 2">
            <a:extLst>
              <a:ext uri="{FF2B5EF4-FFF2-40B4-BE49-F238E27FC236}">
                <a16:creationId xmlns:a16="http://schemas.microsoft.com/office/drawing/2014/main" id="{9A8C7A8D-8EFA-AFDE-4FCF-71F4373B6699}"/>
              </a:ext>
            </a:extLst>
          </p:cNvPr>
          <p:cNvSpPr txBox="1"/>
          <p:nvPr/>
        </p:nvSpPr>
        <p:spPr>
          <a:xfrm>
            <a:off x="466344" y="2066544"/>
            <a:ext cx="11036808" cy="4247317"/>
          </a:xfrm>
          <a:prstGeom prst="rect">
            <a:avLst/>
          </a:prstGeom>
          <a:noFill/>
        </p:spPr>
        <p:txBody>
          <a:bodyPr wrap="square" rtlCol="0">
            <a:spAutoFit/>
          </a:bodyPr>
          <a:lstStyle/>
          <a:p>
            <a:r>
              <a:rPr lang="en-US" dirty="0"/>
              <a:t>Genre Insights: </a:t>
            </a:r>
          </a:p>
          <a:p>
            <a:r>
              <a:rPr lang="en-US" dirty="0"/>
              <a:t>Conduct a detailed genre analysis. Determine the most prevalent genres, analyze their average ratings and gross earnings, and identify any emerging or declining trends in genre popularity over the years. </a:t>
            </a:r>
          </a:p>
          <a:p>
            <a:endParaRPr lang="en-US" dirty="0"/>
          </a:p>
          <a:p>
            <a:r>
              <a:rPr lang="en-US" dirty="0"/>
              <a:t>Directorial Impact: Investigate the influence of directors on movie success. Identify top directors based on factors like average ratings, gross earnings, or the number of movies in the top 1000. Explore patterns in the performance of movies directed by specific individuals. </a:t>
            </a:r>
          </a:p>
          <a:p>
            <a:endParaRPr lang="en-US" dirty="0"/>
          </a:p>
          <a:p>
            <a:r>
              <a:rPr lang="en-US" dirty="0"/>
              <a:t>Runtime Exploration: Analyze the distribution of movie runtimes. Identify the average runtime, explore trends in movie lengths over the years, and examine whether there's a correlation between runtime and ratings or gross earnings. </a:t>
            </a:r>
          </a:p>
          <a:p>
            <a:endParaRPr lang="en-US" dirty="0"/>
          </a:p>
          <a:p>
            <a:r>
              <a:rPr lang="en-US" dirty="0"/>
              <a:t>Rating and Revenue Relationship: Investigate the correlation between movie ratings and gross earnings. Create visualizations, such as scatter plots, to better understand the relationship. Check if higher-rated movies tend to have higher gross earnings. </a:t>
            </a:r>
            <a:endParaRPr lang="en-IN" dirty="0"/>
          </a:p>
        </p:txBody>
      </p:sp>
    </p:spTree>
    <p:extLst>
      <p:ext uri="{BB962C8B-B14F-4D97-AF65-F5344CB8AC3E}">
        <p14:creationId xmlns:p14="http://schemas.microsoft.com/office/powerpoint/2010/main" val="1385774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C243080-0F79-9E91-961A-6636A8C67009}"/>
              </a:ext>
            </a:extLst>
          </p:cNvPr>
          <p:cNvSpPr txBox="1"/>
          <p:nvPr/>
        </p:nvSpPr>
        <p:spPr>
          <a:xfrm>
            <a:off x="411480" y="1965960"/>
            <a:ext cx="11375136" cy="3139321"/>
          </a:xfrm>
          <a:prstGeom prst="rect">
            <a:avLst/>
          </a:prstGeom>
          <a:noFill/>
        </p:spPr>
        <p:txBody>
          <a:bodyPr wrap="square" rtlCol="0">
            <a:spAutoFit/>
          </a:bodyPr>
          <a:lstStyle/>
          <a:p>
            <a:r>
              <a:rPr lang="en-US" dirty="0"/>
              <a:t>Outlier Detection: Identify and explore outliers in the dataset. Examine movies with exceptionally high or low ratings compared to their gross earnings. Investigate the characteristics of these outliers for potential insights.</a:t>
            </a:r>
            <a:endParaRPr lang="en-IN" dirty="0"/>
          </a:p>
          <a:p>
            <a:endParaRPr lang="en-IN" dirty="0"/>
          </a:p>
          <a:p>
            <a:r>
              <a:rPr lang="en-US" dirty="0"/>
              <a:t>Correlation Matrix: Generate a correlation matrix to quantify relationships between different variables. Examine which factors (e.g., release year, genre) are most strongly correlated with ratings and gross earnings. </a:t>
            </a:r>
          </a:p>
          <a:p>
            <a:endParaRPr lang="en-US" dirty="0"/>
          </a:p>
          <a:p>
            <a:r>
              <a:rPr lang="en-US" dirty="0"/>
              <a:t>Budget and Profitability: If available, consider incorporating data on movie budgets. Analyze the relationship between budget, profitability, and success to understand the cost-effectiveness of filmmaking. </a:t>
            </a:r>
          </a:p>
          <a:p>
            <a:endParaRPr lang="en-US" dirty="0"/>
          </a:p>
          <a:p>
            <a:r>
              <a:rPr lang="en-US" dirty="0"/>
              <a:t>Market Trends: Investigate broader market trends that might impact movie success, such as changes in consumer behavior, advancements in technology, or shifts in genre preferences. </a:t>
            </a:r>
            <a:endParaRPr lang="en-IN" dirty="0"/>
          </a:p>
        </p:txBody>
      </p:sp>
    </p:spTree>
    <p:extLst>
      <p:ext uri="{BB962C8B-B14F-4D97-AF65-F5344CB8AC3E}">
        <p14:creationId xmlns:p14="http://schemas.microsoft.com/office/powerpoint/2010/main" val="637900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6B6167A-9C1E-7158-306C-FC4BD562079C}"/>
              </a:ext>
            </a:extLst>
          </p:cNvPr>
          <p:cNvSpPr txBox="1"/>
          <p:nvPr/>
        </p:nvSpPr>
        <p:spPr>
          <a:xfrm>
            <a:off x="699714" y="353160"/>
            <a:ext cx="7091300" cy="89858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u="sng" dirty="0">
                <a:solidFill>
                  <a:srgbClr val="FFFFFF"/>
                </a:solidFill>
                <a:latin typeface="+mj-lt"/>
                <a:ea typeface="+mj-ea"/>
                <a:cs typeface="+mj-cs"/>
              </a:rPr>
              <a:t>Conclusion</a:t>
            </a:r>
          </a:p>
        </p:txBody>
      </p:sp>
      <p:sp>
        <p:nvSpPr>
          <p:cNvPr id="3" name="TextBox 2">
            <a:extLst>
              <a:ext uri="{FF2B5EF4-FFF2-40B4-BE49-F238E27FC236}">
                <a16:creationId xmlns:a16="http://schemas.microsoft.com/office/drawing/2014/main" id="{DF216EDB-83EF-F4E2-5418-F1251EB07AC2}"/>
              </a:ext>
            </a:extLst>
          </p:cNvPr>
          <p:cNvSpPr txBox="1"/>
          <p:nvPr/>
        </p:nvSpPr>
        <p:spPr>
          <a:xfrm>
            <a:off x="438912" y="1975104"/>
            <a:ext cx="11329416" cy="3416320"/>
          </a:xfrm>
          <a:prstGeom prst="rect">
            <a:avLst/>
          </a:prstGeom>
          <a:noFill/>
        </p:spPr>
        <p:txBody>
          <a:bodyPr wrap="square" rtlCol="0">
            <a:spAutoFit/>
          </a:bodyPr>
          <a:lstStyle/>
          <a:p>
            <a:r>
              <a:rPr lang="en-US" dirty="0"/>
              <a:t>Ratings Distribution: The distribution of movie ratings spans a wide range, showcasing the diversity in audience preferences for these top-rated films.</a:t>
            </a:r>
          </a:p>
          <a:p>
            <a:endParaRPr lang="en-US" dirty="0"/>
          </a:p>
          <a:p>
            <a:r>
              <a:rPr lang="en-US" dirty="0"/>
              <a:t>Director Impact: Certain directors consistently produce movies with high ratings, indicating the influence of directorial styles on audience reception.</a:t>
            </a:r>
          </a:p>
          <a:p>
            <a:endParaRPr lang="en-US" dirty="0"/>
          </a:p>
          <a:p>
            <a:r>
              <a:rPr lang="en-US" dirty="0"/>
              <a:t>Financial Success: The gross revenue column provides insights into the financial success of these top-rated movies. Exploring correlations with ratings and genre could reveal trends in audience expectations and box office performance.</a:t>
            </a:r>
          </a:p>
          <a:p>
            <a:endParaRPr lang="en-US" dirty="0"/>
          </a:p>
          <a:p>
            <a:r>
              <a:rPr lang="en-US" dirty="0"/>
              <a:t>In summary, this analysis of the top 1000 movies rated by IMDb provides a holistic understanding of the factors influencing audience ratings, genre preferences, and financial success. The insights gained contribute valuable information for stakeholders in the film industry to make informed decisions for future movie productions.</a:t>
            </a:r>
            <a:endParaRPr lang="en-IN" dirty="0"/>
          </a:p>
        </p:txBody>
      </p:sp>
    </p:spTree>
    <p:extLst>
      <p:ext uri="{BB962C8B-B14F-4D97-AF65-F5344CB8AC3E}">
        <p14:creationId xmlns:p14="http://schemas.microsoft.com/office/powerpoint/2010/main" val="3632819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950AD4C-6AF3-49F8-94E1-DBCAFB394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sp>
        <p:nvSpPr>
          <p:cNvPr id="12" name="Freeform: Shape 11">
            <a:extLst>
              <a:ext uri="{FF2B5EF4-FFF2-40B4-BE49-F238E27FC236}">
                <a16:creationId xmlns:a16="http://schemas.microsoft.com/office/drawing/2014/main" id="{0ACBD85E-A404-45CB-B532-1039E479D4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B1626B1-BAC7-4893-A5AC-620597685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D64E9910-51FE-45BF-973D-9D2401FD3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A thank you card with flowers&#10;&#10;Description automatically generated">
            <a:extLst>
              <a:ext uri="{FF2B5EF4-FFF2-40B4-BE49-F238E27FC236}">
                <a16:creationId xmlns:a16="http://schemas.microsoft.com/office/drawing/2014/main" id="{4A6B45C3-5CF0-AC9E-1FF4-9DA7673B7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1696" y="847637"/>
            <a:ext cx="3908607" cy="3908607"/>
          </a:xfrm>
          <a:prstGeom prst="rect">
            <a:avLst/>
          </a:prstGeom>
        </p:spPr>
      </p:pic>
    </p:spTree>
    <p:extLst>
      <p:ext uri="{BB962C8B-B14F-4D97-AF65-F5344CB8AC3E}">
        <p14:creationId xmlns:p14="http://schemas.microsoft.com/office/powerpoint/2010/main" val="392022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1BAB00AA-0F10-80A4-212B-B6BDB7273FE3}"/>
              </a:ext>
            </a:extLst>
          </p:cNvPr>
          <p:cNvPicPr>
            <a:picLocks noChangeAspect="1"/>
          </p:cNvPicPr>
          <p:nvPr/>
        </p:nvPicPr>
        <p:blipFill rotWithShape="1">
          <a:blip r:embed="rId2"/>
          <a:srcRect l="10540" r="30194"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F2837D-5216-33AC-35DA-BB9E28915B23}"/>
              </a:ext>
            </a:extLst>
          </p:cNvPr>
          <p:cNvSpPr txBox="1"/>
          <p:nvPr/>
        </p:nvSpPr>
        <p:spPr>
          <a:xfrm>
            <a:off x="761801" y="328512"/>
            <a:ext cx="4778387" cy="162897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dirty="0">
                <a:latin typeface="+mj-lt"/>
                <a:ea typeface="+mj-ea"/>
                <a:cs typeface="+mj-cs"/>
              </a:rPr>
              <a:t>PROJECT</a:t>
            </a:r>
          </a:p>
        </p:txBody>
      </p:sp>
      <p:sp>
        <p:nvSpPr>
          <p:cNvPr id="3" name="TextBox 2">
            <a:extLst>
              <a:ext uri="{FF2B5EF4-FFF2-40B4-BE49-F238E27FC236}">
                <a16:creationId xmlns:a16="http://schemas.microsoft.com/office/drawing/2014/main" id="{8510DED4-3BCE-FF69-C9DA-33CF05399FD5}"/>
              </a:ext>
            </a:extLst>
          </p:cNvPr>
          <p:cNvSpPr txBox="1"/>
          <p:nvPr/>
        </p:nvSpPr>
        <p:spPr>
          <a:xfrm>
            <a:off x="401877" y="2213720"/>
            <a:ext cx="5011851" cy="4092031"/>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endParaRPr lang="en-US" sz="1200" dirty="0">
              <a:latin typeface="Aptos" panose="020B0004020202020204" pitchFamily="34" charset="0"/>
            </a:endParaRPr>
          </a:p>
          <a:p>
            <a:pPr indent="-228600">
              <a:lnSpc>
                <a:spcPct val="90000"/>
              </a:lnSpc>
              <a:spcAft>
                <a:spcPts val="600"/>
              </a:spcAft>
              <a:buFont typeface="Arial" panose="020B0604020202020204" pitchFamily="34" charset="0"/>
              <a:buChar char="•"/>
            </a:pPr>
            <a:r>
              <a:rPr lang="en-US" sz="1200" dirty="0">
                <a:latin typeface="Aptos" panose="020B0004020202020204" pitchFamily="34" charset="0"/>
              </a:rPr>
              <a:t>This study seeks to examine and characterize the obstacles faced by the top-rated 1000 movies on IMDb. IMDb's list of the highest-rated films serves as a benchmark for cinematic excellence, and comprehending the particular challenges these movies encounter can offer valuable insights into filmmaking techniques, artistic development, and the ever-evolving landscape of the film industry.</a:t>
            </a:r>
          </a:p>
          <a:p>
            <a:pPr indent="-228600">
              <a:lnSpc>
                <a:spcPct val="90000"/>
              </a:lnSpc>
              <a:spcAft>
                <a:spcPts val="600"/>
              </a:spcAft>
              <a:buFont typeface="Arial" panose="020B0604020202020204" pitchFamily="34" charset="0"/>
              <a:buChar char="•"/>
            </a:pPr>
            <a:r>
              <a:rPr lang="en-US" sz="1200" b="1" dirty="0">
                <a:latin typeface="Aptos" panose="020B0004020202020204" pitchFamily="34" charset="0"/>
              </a:rPr>
              <a:t>1. Problem Domain: </a:t>
            </a:r>
            <a:r>
              <a:rPr lang="en-US" sz="1200" dirty="0">
                <a:latin typeface="Aptos" panose="020B0004020202020204" pitchFamily="34" charset="0"/>
              </a:rPr>
              <a:t>The problem domain here revolves around the world of movies, specifically the top-rated films on IMDb. It involves analyzing a dataset related to the top 1000 rated movies on IMDb, with the aim of extracting insights and knowledge from the data.</a:t>
            </a:r>
          </a:p>
          <a:p>
            <a:pPr indent="-228600">
              <a:lnSpc>
                <a:spcPct val="90000"/>
              </a:lnSpc>
              <a:spcAft>
                <a:spcPts val="600"/>
              </a:spcAft>
              <a:buFont typeface="Arial" panose="020B0604020202020204" pitchFamily="34" charset="0"/>
              <a:buChar char="•"/>
            </a:pPr>
            <a:endParaRPr lang="en-US" sz="1200" b="1" dirty="0">
              <a:latin typeface="Aptos" panose="020B0004020202020204" pitchFamily="34" charset="0"/>
            </a:endParaRPr>
          </a:p>
          <a:p>
            <a:pPr indent="-228600">
              <a:lnSpc>
                <a:spcPct val="90000"/>
              </a:lnSpc>
              <a:spcAft>
                <a:spcPts val="600"/>
              </a:spcAft>
              <a:buFont typeface="Arial" panose="020B0604020202020204" pitchFamily="34" charset="0"/>
              <a:buChar char="•"/>
            </a:pPr>
            <a:r>
              <a:rPr lang="en-US" sz="1200" b="1" dirty="0">
                <a:latin typeface="Aptos" panose="020B0004020202020204" pitchFamily="34" charset="0"/>
              </a:rPr>
              <a:t>2. Dataset: </a:t>
            </a:r>
            <a:r>
              <a:rPr lang="en-US" sz="1200" dirty="0">
                <a:latin typeface="Aptos" panose="020B0004020202020204" pitchFamily="34" charset="0"/>
              </a:rPr>
              <a:t>The dataset comprises detailed information about these movies, including titles, directors, release years, user ratings, genres, and more.</a:t>
            </a:r>
          </a:p>
          <a:p>
            <a:pPr indent="-228600">
              <a:lnSpc>
                <a:spcPct val="90000"/>
              </a:lnSpc>
              <a:spcAft>
                <a:spcPts val="600"/>
              </a:spcAft>
              <a:buFont typeface="Arial" panose="020B0604020202020204" pitchFamily="34" charset="0"/>
              <a:buChar char="•"/>
            </a:pPr>
            <a:endParaRPr lang="en-US" sz="1200" b="1" dirty="0">
              <a:latin typeface="Aptos" panose="020B0004020202020204" pitchFamily="34" charset="0"/>
            </a:endParaRPr>
          </a:p>
          <a:p>
            <a:pPr indent="-228600">
              <a:lnSpc>
                <a:spcPct val="90000"/>
              </a:lnSpc>
              <a:spcAft>
                <a:spcPts val="600"/>
              </a:spcAft>
              <a:buFont typeface="Arial" panose="020B0604020202020204" pitchFamily="34" charset="0"/>
              <a:buChar char="•"/>
            </a:pPr>
            <a:r>
              <a:rPr lang="en-US" sz="1200" b="1" dirty="0">
                <a:latin typeface="Aptos" panose="020B0004020202020204" pitchFamily="34" charset="0"/>
              </a:rPr>
              <a:t>3. Objective: </a:t>
            </a:r>
            <a:r>
              <a:rPr lang="en-US" sz="1200" dirty="0">
                <a:latin typeface="Aptos" panose="020B0004020202020204" pitchFamily="34" charset="0"/>
              </a:rPr>
              <a:t>The objective is to perform exploratory data analysis (EDA) on the dataset to gain a deeper understanding of the top-rated movies' characteristics and performances. This analysis can provide valuable insights for movie enthusiasts, filmmakers, and industry professionals.</a:t>
            </a:r>
          </a:p>
        </p:txBody>
      </p:sp>
    </p:spTree>
    <p:extLst>
      <p:ext uri="{BB962C8B-B14F-4D97-AF65-F5344CB8AC3E}">
        <p14:creationId xmlns:p14="http://schemas.microsoft.com/office/powerpoint/2010/main" val="396774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ilm reel and slate">
            <a:extLst>
              <a:ext uri="{FF2B5EF4-FFF2-40B4-BE49-F238E27FC236}">
                <a16:creationId xmlns:a16="http://schemas.microsoft.com/office/drawing/2014/main" id="{1BAB00AA-0F10-80A4-212B-B6BDB7273FE3}"/>
              </a:ext>
            </a:extLst>
          </p:cNvPr>
          <p:cNvPicPr>
            <a:picLocks noChangeAspect="1"/>
          </p:cNvPicPr>
          <p:nvPr/>
        </p:nvPicPr>
        <p:blipFill rotWithShape="1">
          <a:blip r:embed="rId2"/>
          <a:srcRect l="10540" r="30194"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EF2837D-5216-33AC-35DA-BB9E28915B23}"/>
              </a:ext>
            </a:extLst>
          </p:cNvPr>
          <p:cNvSpPr txBox="1"/>
          <p:nvPr/>
        </p:nvSpPr>
        <p:spPr>
          <a:xfrm>
            <a:off x="761801" y="328512"/>
            <a:ext cx="4778387" cy="1628970"/>
          </a:xfrm>
          <a:prstGeom prst="rect">
            <a:avLst/>
          </a:prstGeom>
        </p:spPr>
        <p:txBody>
          <a:bodyPr vert="horz" lIns="91440" tIns="45720" rIns="91440" bIns="45720" rtlCol="0" anchor="ctr">
            <a:normAutofit/>
          </a:bodyPr>
          <a:lstStyle/>
          <a:p>
            <a:pPr>
              <a:lnSpc>
                <a:spcPct val="90000"/>
              </a:lnSpc>
              <a:spcBef>
                <a:spcPct val="0"/>
              </a:spcBef>
              <a:spcAft>
                <a:spcPts val="600"/>
              </a:spcAft>
            </a:pPr>
            <a:endParaRPr lang="en-US" sz="4000" dirty="0">
              <a:latin typeface="+mj-lt"/>
              <a:ea typeface="+mj-ea"/>
              <a:cs typeface="+mj-cs"/>
            </a:endParaRPr>
          </a:p>
        </p:txBody>
      </p:sp>
      <p:sp>
        <p:nvSpPr>
          <p:cNvPr id="3" name="TextBox 2">
            <a:extLst>
              <a:ext uri="{FF2B5EF4-FFF2-40B4-BE49-F238E27FC236}">
                <a16:creationId xmlns:a16="http://schemas.microsoft.com/office/drawing/2014/main" id="{8510DED4-3BCE-FF69-C9DA-33CF05399FD5}"/>
              </a:ext>
            </a:extLst>
          </p:cNvPr>
          <p:cNvSpPr txBox="1"/>
          <p:nvPr/>
        </p:nvSpPr>
        <p:spPr>
          <a:xfrm>
            <a:off x="14055" y="-87549"/>
            <a:ext cx="6088971" cy="7266561"/>
          </a:xfrm>
          <a:prstGeom prst="rect">
            <a:avLst/>
          </a:prstGeom>
        </p:spPr>
        <p:txBody>
          <a:bodyPr vert="horz" lIns="91440" tIns="45720" rIns="91440" bIns="45720" rtlCol="0" anchor="ctr">
            <a:normAutofit/>
          </a:bodyPr>
          <a:lstStyle/>
          <a:p>
            <a:r>
              <a:rPr lang="en-US" sz="1200" b="1" dirty="0">
                <a:latin typeface="Aptos" panose="020B0004020202020204" pitchFamily="34" charset="0"/>
              </a:rPr>
              <a:t>4. Exploratory Data Analysis (EDA): </a:t>
            </a:r>
            <a:r>
              <a:rPr lang="en-US" sz="1200" dirty="0">
                <a:latin typeface="Aptos" panose="020B0004020202020204" pitchFamily="34" charset="0"/>
              </a:rPr>
              <a:t>EDA for the top 1000 IMDb-rated movies involves analyzing statistical trends and patterns in various movie attributes, such as ratings, genres, and directors. Visualizations like bar charts, scatter plots, and word clouds can help identify popular genres, directors with the highest-rated films, and trends in movie ratings over the years.</a:t>
            </a:r>
            <a:endParaRPr lang="en-IN" sz="1200" dirty="0">
              <a:latin typeface="Aptos" panose="020B0004020202020204" pitchFamily="34" charset="0"/>
            </a:endParaRPr>
          </a:p>
          <a:p>
            <a:endParaRPr lang="en-US" sz="1200" b="1" dirty="0">
              <a:latin typeface="Aptos" panose="020B0004020202020204" pitchFamily="34" charset="0"/>
            </a:endParaRPr>
          </a:p>
          <a:p>
            <a:r>
              <a:rPr lang="en-US" sz="1200" b="1" dirty="0">
                <a:latin typeface="Aptos" panose="020B0004020202020204" pitchFamily="34" charset="0"/>
              </a:rPr>
              <a:t>5. Problem Statement:</a:t>
            </a:r>
          </a:p>
          <a:p>
            <a:r>
              <a:rPr lang="en-US" sz="1200" b="1" dirty="0">
                <a:latin typeface="Aptos" panose="020B0004020202020204" pitchFamily="34" charset="0"/>
              </a:rPr>
              <a:t>     </a:t>
            </a:r>
            <a:r>
              <a:rPr lang="en-US" sz="1200" dirty="0">
                <a:latin typeface="Aptos" panose="020B0004020202020204" pitchFamily="34" charset="0"/>
              </a:rPr>
              <a:t>Descriptive Analysis</a:t>
            </a:r>
          </a:p>
          <a:p>
            <a:r>
              <a:rPr lang="en-US" sz="1200" dirty="0">
                <a:latin typeface="Aptos" panose="020B0004020202020204" pitchFamily="34" charset="0"/>
              </a:rPr>
              <a:t>     Trend Analysis</a:t>
            </a:r>
          </a:p>
          <a:p>
            <a:r>
              <a:rPr lang="en-US" sz="1200" dirty="0">
                <a:latin typeface="Aptos" panose="020B0004020202020204" pitchFamily="34" charset="0"/>
              </a:rPr>
              <a:t>     Comparative Analysis</a:t>
            </a:r>
          </a:p>
          <a:p>
            <a:r>
              <a:rPr lang="en-US" sz="1200" dirty="0">
                <a:latin typeface="Aptos" panose="020B0004020202020204" pitchFamily="34" charset="0"/>
              </a:rPr>
              <a:t>     Predictive Analysis</a:t>
            </a:r>
          </a:p>
          <a:p>
            <a:r>
              <a:rPr lang="en-US" sz="1200" dirty="0">
                <a:latin typeface="Aptos" panose="020B0004020202020204" pitchFamily="34" charset="0"/>
              </a:rPr>
              <a:t>     User Engagement Analysis</a:t>
            </a:r>
          </a:p>
          <a:p>
            <a:endParaRPr lang="en-US" sz="1200" b="1" dirty="0">
              <a:latin typeface="Aptos" panose="020B0004020202020204" pitchFamily="34" charset="0"/>
            </a:endParaRPr>
          </a:p>
          <a:p>
            <a:r>
              <a:rPr lang="en-US" sz="1200" b="1" dirty="0">
                <a:latin typeface="Aptos" panose="020B0004020202020204" pitchFamily="34" charset="0"/>
              </a:rPr>
              <a:t>6. Challenges: </a:t>
            </a:r>
            <a:r>
              <a:rPr lang="en-US" sz="1200" dirty="0">
                <a:latin typeface="Aptos" panose="020B0004020202020204" pitchFamily="34" charset="0"/>
              </a:rPr>
              <a:t>Challenges in analyzing the top 1000 IMDb-rated movies dataset may include data inconsistencies, missing information, variations in user ratings, and changes in the rankings over time as new movies are released and reviewed.</a:t>
            </a:r>
            <a:endParaRPr lang="en-IN" sz="1200" dirty="0">
              <a:latin typeface="Aptos" panose="020B0004020202020204" pitchFamily="34" charset="0"/>
            </a:endParaRPr>
          </a:p>
          <a:p>
            <a:pPr indent="-228600">
              <a:lnSpc>
                <a:spcPct val="90000"/>
              </a:lnSpc>
              <a:spcAft>
                <a:spcPts val="600"/>
              </a:spcAft>
              <a:buFont typeface="Arial" panose="020B0604020202020204" pitchFamily="34" charset="0"/>
              <a:buChar char="•"/>
            </a:pPr>
            <a:endParaRPr lang="en-US" sz="1000" dirty="0"/>
          </a:p>
        </p:txBody>
      </p:sp>
    </p:spTree>
    <p:extLst>
      <p:ext uri="{BB962C8B-B14F-4D97-AF65-F5344CB8AC3E}">
        <p14:creationId xmlns:p14="http://schemas.microsoft.com/office/powerpoint/2010/main" val="331390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6816B08-C9BD-373A-7B51-2800D73C3BD4}"/>
              </a:ext>
            </a:extLst>
          </p:cNvPr>
          <p:cNvSpPr txBox="1"/>
          <p:nvPr/>
        </p:nvSpPr>
        <p:spPr>
          <a:xfrm>
            <a:off x="599608" y="2344365"/>
            <a:ext cx="4617243" cy="207190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000" b="1" u="sng" kern="1200" dirty="0">
                <a:solidFill>
                  <a:schemeClr val="tx1"/>
                </a:solidFill>
                <a:latin typeface="+mj-lt"/>
                <a:ea typeface="+mj-ea"/>
                <a:cs typeface="+mj-cs"/>
              </a:rPr>
              <a:t>Outlier Analysis</a:t>
            </a:r>
          </a:p>
        </p:txBody>
      </p:sp>
      <p:grpSp>
        <p:nvGrpSpPr>
          <p:cNvPr id="34" name="Group 33">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35" name="Straight Connector 34">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B1A4F03-FFE2-1747-7135-11CC8C4CAEA9}"/>
              </a:ext>
            </a:extLst>
          </p:cNvPr>
          <p:cNvPicPr>
            <a:picLocks noChangeAspect="1"/>
          </p:cNvPicPr>
          <p:nvPr/>
        </p:nvPicPr>
        <p:blipFill>
          <a:blip r:embed="rId2"/>
          <a:stretch>
            <a:fillRect/>
          </a:stretch>
        </p:blipFill>
        <p:spPr>
          <a:xfrm>
            <a:off x="5546035" y="855391"/>
            <a:ext cx="5703367" cy="4946051"/>
          </a:xfrm>
          <a:prstGeom prst="rect">
            <a:avLst/>
          </a:prstGeom>
        </p:spPr>
      </p:pic>
    </p:spTree>
    <p:extLst>
      <p:ext uri="{BB962C8B-B14F-4D97-AF65-F5344CB8AC3E}">
        <p14:creationId xmlns:p14="http://schemas.microsoft.com/office/powerpoint/2010/main" val="268456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F313C97-B56D-C247-A826-91BE60A8EDAC}"/>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u="sng" kern="1200" dirty="0">
                <a:solidFill>
                  <a:srgbClr val="FFFFFF"/>
                </a:solidFill>
                <a:latin typeface="+mj-lt"/>
                <a:ea typeface="+mj-ea"/>
                <a:cs typeface="+mj-cs"/>
              </a:rPr>
              <a:t>Box Plot</a:t>
            </a:r>
          </a:p>
        </p:txBody>
      </p:sp>
      <p:pic>
        <p:nvPicPr>
          <p:cNvPr id="9" name="Picture 8">
            <a:extLst>
              <a:ext uri="{FF2B5EF4-FFF2-40B4-BE49-F238E27FC236}">
                <a16:creationId xmlns:a16="http://schemas.microsoft.com/office/drawing/2014/main" id="{54DB6DFF-4FE1-DD8E-DB6D-F7198A6BF5A1}"/>
              </a:ext>
            </a:extLst>
          </p:cNvPr>
          <p:cNvPicPr>
            <a:picLocks noChangeAspect="1"/>
          </p:cNvPicPr>
          <p:nvPr/>
        </p:nvPicPr>
        <p:blipFill>
          <a:blip r:embed="rId2"/>
          <a:stretch>
            <a:fillRect/>
          </a:stretch>
        </p:blipFill>
        <p:spPr>
          <a:xfrm>
            <a:off x="4208906" y="673553"/>
            <a:ext cx="7447154" cy="5510893"/>
          </a:xfrm>
          <a:prstGeom prst="rect">
            <a:avLst/>
          </a:prstGeom>
        </p:spPr>
      </p:pic>
    </p:spTree>
    <p:extLst>
      <p:ext uri="{BB962C8B-B14F-4D97-AF65-F5344CB8AC3E}">
        <p14:creationId xmlns:p14="http://schemas.microsoft.com/office/powerpoint/2010/main" val="301537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2">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72CCA15-09AC-6791-C043-DA394890DA83}"/>
              </a:ext>
            </a:extLst>
          </p:cNvPr>
          <p:cNvPicPr>
            <a:picLocks noChangeAspect="1"/>
          </p:cNvPicPr>
          <p:nvPr/>
        </p:nvPicPr>
        <p:blipFill>
          <a:blip r:embed="rId2"/>
          <a:stretch>
            <a:fillRect/>
          </a:stretch>
        </p:blipFill>
        <p:spPr>
          <a:xfrm>
            <a:off x="545011" y="2413048"/>
            <a:ext cx="5361089" cy="2031902"/>
          </a:xfrm>
          <a:prstGeom prst="rect">
            <a:avLst/>
          </a:prstGeom>
        </p:spPr>
      </p:pic>
      <p:cxnSp>
        <p:nvCxnSpPr>
          <p:cNvPr id="25" name="Straight Connector 14">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015897C-FA15-51E2-E85D-1F4BFEBA632F}"/>
              </a:ext>
            </a:extLst>
          </p:cNvPr>
          <p:cNvPicPr>
            <a:picLocks noChangeAspect="1"/>
          </p:cNvPicPr>
          <p:nvPr/>
        </p:nvPicPr>
        <p:blipFill>
          <a:blip r:embed="rId3"/>
          <a:stretch>
            <a:fillRect/>
          </a:stretch>
        </p:blipFill>
        <p:spPr>
          <a:xfrm>
            <a:off x="6253817" y="1436863"/>
            <a:ext cx="5294715" cy="3984273"/>
          </a:xfrm>
          <a:prstGeom prst="rect">
            <a:avLst/>
          </a:prstGeom>
        </p:spPr>
      </p:pic>
    </p:spTree>
    <p:extLst>
      <p:ext uri="{BB962C8B-B14F-4D97-AF65-F5344CB8AC3E}">
        <p14:creationId xmlns:p14="http://schemas.microsoft.com/office/powerpoint/2010/main" val="393198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7CA5630-AC81-25E2-03F0-B9DDD7B2D81D}"/>
              </a:ext>
            </a:extLst>
          </p:cNvPr>
          <p:cNvSpPr txBox="1"/>
          <p:nvPr/>
        </p:nvSpPr>
        <p:spPr>
          <a:xfrm>
            <a:off x="868680" y="405575"/>
            <a:ext cx="5001768"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a:latin typeface="+mj-lt"/>
                <a:ea typeface="+mj-ea"/>
                <a:cs typeface="+mj-cs"/>
              </a:rPr>
              <a:t>Bivariate Analysis</a:t>
            </a:r>
          </a:p>
        </p:txBody>
      </p:sp>
      <p:sp>
        <p:nvSpPr>
          <p:cNvPr id="15" name="Rectangle 1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880CE248-1047-BC11-5181-9752BC345F66}"/>
              </a:ext>
            </a:extLst>
          </p:cNvPr>
          <p:cNvPicPr>
            <a:picLocks noChangeAspect="1"/>
          </p:cNvPicPr>
          <p:nvPr/>
        </p:nvPicPr>
        <p:blipFill>
          <a:blip r:embed="rId2"/>
          <a:stretch>
            <a:fillRect/>
          </a:stretch>
        </p:blipFill>
        <p:spPr>
          <a:xfrm>
            <a:off x="6211408" y="2307805"/>
            <a:ext cx="5431536" cy="3136713"/>
          </a:xfrm>
          <a:prstGeom prst="rect">
            <a:avLst/>
          </a:prstGeom>
        </p:spPr>
      </p:pic>
      <p:pic>
        <p:nvPicPr>
          <p:cNvPr id="4" name="Picture 3">
            <a:extLst>
              <a:ext uri="{FF2B5EF4-FFF2-40B4-BE49-F238E27FC236}">
                <a16:creationId xmlns:a16="http://schemas.microsoft.com/office/drawing/2014/main" id="{897F31B9-D6F3-BE81-79CF-231C40641810}"/>
              </a:ext>
            </a:extLst>
          </p:cNvPr>
          <p:cNvPicPr>
            <a:picLocks noChangeAspect="1"/>
          </p:cNvPicPr>
          <p:nvPr/>
        </p:nvPicPr>
        <p:blipFill>
          <a:blip r:embed="rId3"/>
          <a:stretch>
            <a:fillRect/>
          </a:stretch>
        </p:blipFill>
        <p:spPr>
          <a:xfrm>
            <a:off x="269464" y="2722114"/>
            <a:ext cx="5672481" cy="1774897"/>
          </a:xfrm>
          <a:prstGeom prst="rect">
            <a:avLst/>
          </a:prstGeom>
        </p:spPr>
      </p:pic>
    </p:spTree>
    <p:extLst>
      <p:ext uri="{BB962C8B-B14F-4D97-AF65-F5344CB8AC3E}">
        <p14:creationId xmlns:p14="http://schemas.microsoft.com/office/powerpoint/2010/main" val="225875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56A1529-8F1B-36D0-D97B-0D0288B4844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u="sng" kern="1200">
                <a:solidFill>
                  <a:srgbClr val="FFFFFF"/>
                </a:solidFill>
                <a:latin typeface="+mj-lt"/>
                <a:ea typeface="+mj-ea"/>
                <a:cs typeface="+mj-cs"/>
              </a:rPr>
              <a:t>Scatter Plot</a:t>
            </a:r>
          </a:p>
        </p:txBody>
      </p:sp>
      <p:pic>
        <p:nvPicPr>
          <p:cNvPr id="4" name="Picture 3">
            <a:extLst>
              <a:ext uri="{FF2B5EF4-FFF2-40B4-BE49-F238E27FC236}">
                <a16:creationId xmlns:a16="http://schemas.microsoft.com/office/drawing/2014/main" id="{F183B436-87A3-D584-DB64-7587CCE444DA}"/>
              </a:ext>
            </a:extLst>
          </p:cNvPr>
          <p:cNvPicPr>
            <a:picLocks noChangeAspect="1"/>
          </p:cNvPicPr>
          <p:nvPr/>
        </p:nvPicPr>
        <p:blipFill>
          <a:blip r:embed="rId2"/>
          <a:stretch>
            <a:fillRect/>
          </a:stretch>
        </p:blipFill>
        <p:spPr>
          <a:xfrm>
            <a:off x="4777316" y="783362"/>
            <a:ext cx="6780700" cy="5288946"/>
          </a:xfrm>
          <a:prstGeom prst="rect">
            <a:avLst/>
          </a:prstGeom>
        </p:spPr>
      </p:pic>
    </p:spTree>
    <p:extLst>
      <p:ext uri="{BB962C8B-B14F-4D97-AF65-F5344CB8AC3E}">
        <p14:creationId xmlns:p14="http://schemas.microsoft.com/office/powerpoint/2010/main" val="242443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F20C854-4B99-E617-CCBD-F03D482D5F28}"/>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b="1" u="sng" kern="1200">
                <a:solidFill>
                  <a:srgbClr val="FFFFFF"/>
                </a:solidFill>
                <a:latin typeface="+mj-lt"/>
                <a:ea typeface="+mj-ea"/>
                <a:cs typeface="+mj-cs"/>
              </a:rPr>
              <a:t>Violin Plot</a:t>
            </a:r>
          </a:p>
        </p:txBody>
      </p:sp>
      <p:pic>
        <p:nvPicPr>
          <p:cNvPr id="4" name="Picture 3">
            <a:extLst>
              <a:ext uri="{FF2B5EF4-FFF2-40B4-BE49-F238E27FC236}">
                <a16:creationId xmlns:a16="http://schemas.microsoft.com/office/drawing/2014/main" id="{77352970-85C4-5E3E-2B9F-46A667A0B084}"/>
              </a:ext>
            </a:extLst>
          </p:cNvPr>
          <p:cNvPicPr>
            <a:picLocks noChangeAspect="1"/>
          </p:cNvPicPr>
          <p:nvPr/>
        </p:nvPicPr>
        <p:blipFill>
          <a:blip r:embed="rId2"/>
          <a:stretch>
            <a:fillRect/>
          </a:stretch>
        </p:blipFill>
        <p:spPr>
          <a:xfrm>
            <a:off x="4920589" y="643466"/>
            <a:ext cx="6494154" cy="5568739"/>
          </a:xfrm>
          <a:prstGeom prst="rect">
            <a:avLst/>
          </a:prstGeom>
        </p:spPr>
      </p:pic>
    </p:spTree>
    <p:extLst>
      <p:ext uri="{BB962C8B-B14F-4D97-AF65-F5344CB8AC3E}">
        <p14:creationId xmlns:p14="http://schemas.microsoft.com/office/powerpoint/2010/main" val="1738244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911</Words>
  <Application>Microsoft Office PowerPoint</Application>
  <PresentationFormat>Widescreen</PresentationFormat>
  <Paragraphs>57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Meiryo</vt:lpstr>
      <vt:lpstr>Aptos</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Jarugu Mukesh Sai</dc:creator>
  <cp:lastModifiedBy>Sai Kishore V</cp:lastModifiedBy>
  <cp:revision>10</cp:revision>
  <dcterms:created xsi:type="dcterms:W3CDTF">2023-09-21T15:37:45Z</dcterms:created>
  <dcterms:modified xsi:type="dcterms:W3CDTF">2023-11-14T11:17:54Z</dcterms:modified>
</cp:coreProperties>
</file>