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311" r:id="rId12"/>
    <p:sldId id="312" r:id="rId13"/>
    <p:sldId id="313" r:id="rId14"/>
    <p:sldId id="267" r:id="rId15"/>
    <p:sldId id="268" r:id="rId16"/>
    <p:sldId id="269" r:id="rId17"/>
    <p:sldId id="270" r:id="rId18"/>
    <p:sldId id="271" r:id="rId19"/>
    <p:sldId id="272" r:id="rId20"/>
    <p:sldId id="274" r:id="rId21"/>
    <p:sldId id="276" r:id="rId22"/>
    <p:sldId id="278" r:id="rId23"/>
    <p:sldId id="279" r:id="rId24"/>
    <p:sldId id="280" r:id="rId25"/>
    <p:sldId id="277" r:id="rId26"/>
    <p:sldId id="281" r:id="rId27"/>
    <p:sldId id="282" r:id="rId28"/>
    <p:sldId id="283" r:id="rId29"/>
    <p:sldId id="284" r:id="rId30"/>
    <p:sldId id="285" r:id="rId31"/>
    <p:sldId id="286" r:id="rId32"/>
    <p:sldId id="290" r:id="rId33"/>
    <p:sldId id="291" r:id="rId34"/>
    <p:sldId id="287" r:id="rId35"/>
    <p:sldId id="288" r:id="rId36"/>
    <p:sldId id="289" r:id="rId37"/>
    <p:sldId id="292" r:id="rId38"/>
    <p:sldId id="293" r:id="rId39"/>
    <p:sldId id="305" r:id="rId40"/>
    <p:sldId id="306" r:id="rId41"/>
    <p:sldId id="307" r:id="rId42"/>
    <p:sldId id="308" r:id="rId43"/>
    <p:sldId id="294" r:id="rId44"/>
    <p:sldId id="295" r:id="rId45"/>
    <p:sldId id="296" r:id="rId46"/>
    <p:sldId id="297" r:id="rId47"/>
    <p:sldId id="298" r:id="rId48"/>
    <p:sldId id="299" r:id="rId49"/>
    <p:sldId id="300" r:id="rId50"/>
    <p:sldId id="301" r:id="rId51"/>
    <p:sldId id="302" r:id="rId52"/>
    <p:sldId id="309" r:id="rId53"/>
    <p:sldId id="310"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0BDA676-A9DD-4A46-A940-4393DC917F22}"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8EB4BCD-E32E-42DE-BC6F-53F90E6EDE1B}"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BDA676-A9DD-4A46-A940-4393DC917F22}"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8EB4BCD-E32E-42DE-BC6F-53F90E6EDE1B}"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BDA676-A9DD-4A46-A940-4393DC917F22}"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8EB4BCD-E32E-42DE-BC6F-53F90E6EDE1B}"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0BDA676-A9DD-4A46-A940-4393DC917F22}"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8EB4BCD-E32E-42DE-BC6F-53F90E6EDE1B}"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BDA676-A9DD-4A46-A940-4393DC917F22}" type="datetimeFigureOut">
              <a:rPr lang="en-US" smtClean="0"/>
              <a:pPr/>
              <a:t>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8EB4BCD-E32E-42DE-BC6F-53F90E6EDE1B}" type="slidenum">
              <a:rPr lang="en-IN" smtClean="0"/>
              <a:pPr/>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0BDA676-A9DD-4A46-A940-4393DC917F22}"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8EB4BCD-E32E-42DE-BC6F-53F90E6EDE1B}"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0BDA676-A9DD-4A46-A940-4393DC917F22}" type="datetimeFigureOut">
              <a:rPr lang="en-US" smtClean="0"/>
              <a:pPr/>
              <a:t>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8EB4BCD-E32E-42DE-BC6F-53F90E6EDE1B}"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0BDA676-A9DD-4A46-A940-4393DC917F22}" type="datetimeFigureOut">
              <a:rPr lang="en-US" smtClean="0"/>
              <a:pPr/>
              <a:t>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8EB4BCD-E32E-42DE-BC6F-53F90E6EDE1B}"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DA676-A9DD-4A46-A940-4393DC917F22}" type="datetimeFigureOut">
              <a:rPr lang="en-US" smtClean="0"/>
              <a:pPr/>
              <a:t>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8EB4BCD-E32E-42DE-BC6F-53F90E6EDE1B}"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BDA676-A9DD-4A46-A940-4393DC917F22}"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8EB4BCD-E32E-42DE-BC6F-53F90E6EDE1B}"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BDA676-A9DD-4A46-A940-4393DC917F22}" type="datetimeFigureOut">
              <a:rPr lang="en-US" smtClean="0"/>
              <a:pPr/>
              <a:t>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8EB4BCD-E32E-42DE-BC6F-53F90E6EDE1B}" type="slidenum">
              <a:rPr lang="en-IN" smtClean="0"/>
              <a:pPr/>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DA676-A9DD-4A46-A940-4393DC917F22}" type="datetimeFigureOut">
              <a:rPr lang="en-US" smtClean="0"/>
              <a:pPr/>
              <a:t>1/2/2024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B4BCD-E32E-42DE-BC6F-53F90E6EDE1B}"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642919"/>
            <a:ext cx="8215370" cy="4524315"/>
          </a:xfrm>
          <a:prstGeom prst="rect">
            <a:avLst/>
          </a:prstGeom>
        </p:spPr>
        <p:txBody>
          <a:bodyPr wrap="square">
            <a:spAutoFit/>
          </a:bodyPr>
          <a:lstStyle/>
          <a:p>
            <a:r>
              <a:rPr lang="en-IN" sz="2400" b="1" dirty="0"/>
              <a:t>Introduction</a:t>
            </a:r>
          </a:p>
          <a:p>
            <a:pPr algn="just"/>
            <a:r>
              <a:rPr lang="en-IN" sz="2400" dirty="0">
                <a:latin typeface="Times New Roman" pitchFamily="18" charset="0"/>
                <a:cs typeface="Times New Roman" pitchFamily="18" charset="0"/>
              </a:rPr>
              <a:t>A simple variable can store one value at a time. An array can store a number of variables of the same type. For example, marks obtained by a student in five subjects can be stored in an array marks[5]. marks[0], marks[1], etc, will store student information like the marks obtained in various subjects. Suppose we want to store student information in array name, </a:t>
            </a:r>
            <a:r>
              <a:rPr lang="en-IN" sz="2400" dirty="0" err="1">
                <a:latin typeface="Times New Roman" pitchFamily="18" charset="0"/>
                <a:cs typeface="Times New Roman" pitchFamily="18" charset="0"/>
              </a:rPr>
              <a:t>htno</a:t>
            </a: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address,marks</a:t>
            </a:r>
            <a:r>
              <a:rPr lang="en-IN" sz="2400" dirty="0">
                <a:latin typeface="Times New Roman" pitchFamily="18" charset="0"/>
                <a:cs typeface="Times New Roman" pitchFamily="18" charset="0"/>
              </a:rPr>
              <a:t> obtained. We cannot store this information in an array because name, </a:t>
            </a:r>
            <a:r>
              <a:rPr lang="en-IN" sz="2400" dirty="0" err="1">
                <a:latin typeface="Times New Roman" pitchFamily="18" charset="0"/>
                <a:cs typeface="Times New Roman" pitchFamily="18" charset="0"/>
              </a:rPr>
              <a:t>htno</a:t>
            </a:r>
            <a:r>
              <a:rPr lang="en-IN" sz="2400" dirty="0">
                <a:latin typeface="Times New Roman" pitchFamily="18" charset="0"/>
                <a:cs typeface="Times New Roman" pitchFamily="18" charset="0"/>
              </a:rPr>
              <a:t>, address are of character type and marks obtained is of integer type. So arrays are used to store homogeneous data. To store heterogeneous data elements in a single group, C language provides a facility called the structure.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285728"/>
            <a:ext cx="7500990" cy="6370975"/>
          </a:xfrm>
          <a:prstGeom prst="rect">
            <a:avLst/>
          </a:prstGeom>
        </p:spPr>
        <p:txBody>
          <a:bodyPr wrap="square">
            <a:spAutoFit/>
          </a:bodyPr>
          <a:lstStyle/>
          <a:p>
            <a:r>
              <a:rPr lang="en-IN" sz="2000" b="1" dirty="0"/>
              <a:t>Nested Structure</a:t>
            </a:r>
          </a:p>
          <a:p>
            <a:r>
              <a:rPr lang="en-IN" dirty="0"/>
              <a:t>We can take any structure as a member of structure. i.e. called structure with in structure or nested structure.</a:t>
            </a:r>
          </a:p>
          <a:p>
            <a:r>
              <a:rPr lang="en-IN" dirty="0"/>
              <a:t>For example:</a:t>
            </a:r>
          </a:p>
          <a:p>
            <a:r>
              <a:rPr lang="en-IN" sz="2000" b="1" dirty="0"/>
              <a:t>struct</a:t>
            </a:r>
          </a:p>
          <a:p>
            <a:r>
              <a:rPr lang="en-IN" sz="2000" b="1" dirty="0"/>
              <a:t>{</a:t>
            </a:r>
          </a:p>
          <a:p>
            <a:r>
              <a:rPr lang="en-IN" sz="2000" b="1" dirty="0"/>
              <a:t>member 1;</a:t>
            </a:r>
          </a:p>
          <a:p>
            <a:r>
              <a:rPr lang="en-IN" sz="2000" b="1" dirty="0"/>
              <a:t>member 2;</a:t>
            </a:r>
          </a:p>
          <a:p>
            <a:r>
              <a:rPr lang="en-IN" sz="2000" b="1" dirty="0"/>
              <a:t>... ...</a:t>
            </a:r>
          </a:p>
          <a:p>
            <a:r>
              <a:rPr lang="en-IN" sz="2000" b="1" dirty="0"/>
              <a:t>... ...</a:t>
            </a:r>
          </a:p>
          <a:p>
            <a:r>
              <a:rPr lang="en-IN" sz="2000" b="1" dirty="0"/>
              <a:t>struct</a:t>
            </a:r>
          </a:p>
          <a:p>
            <a:r>
              <a:rPr lang="en-IN" sz="2000" b="1" dirty="0"/>
              <a:t>{</a:t>
            </a:r>
          </a:p>
          <a:p>
            <a:r>
              <a:rPr lang="en-IN" sz="2000" b="1" dirty="0"/>
              <a:t>member 1;</a:t>
            </a:r>
          </a:p>
          <a:p>
            <a:r>
              <a:rPr lang="en-IN" sz="2000" b="1" dirty="0"/>
              <a:t>member 2;</a:t>
            </a:r>
          </a:p>
          <a:p>
            <a:r>
              <a:rPr lang="en-IN" sz="2000" b="1" dirty="0"/>
              <a:t>}s_var2;</a:t>
            </a:r>
          </a:p>
          <a:p>
            <a:r>
              <a:rPr lang="en-IN" sz="2000" b="1" dirty="0"/>
              <a:t>... ...</a:t>
            </a:r>
          </a:p>
          <a:p>
            <a:r>
              <a:rPr lang="en-IN" sz="2000" b="1" dirty="0"/>
              <a:t>member m;</a:t>
            </a:r>
          </a:p>
          <a:p>
            <a:r>
              <a:rPr lang="en-IN" sz="2000" b="1" dirty="0"/>
              <a:t>}s_var1;</a:t>
            </a:r>
          </a:p>
          <a:p>
            <a:endParaRPr lang="en-IN" sz="2000" dirty="0"/>
          </a:p>
          <a:p>
            <a:r>
              <a:rPr lang="en-IN" sz="2000" dirty="0"/>
              <a:t>For accessing the member 1 of inner structure we write as:</a:t>
            </a:r>
          </a:p>
          <a:p>
            <a:r>
              <a:rPr lang="en-IN" b="1" dirty="0"/>
              <a:t>s_var1.s_var2.member1;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34D5CC-929E-486D-B6AE-8EC17C65D741}"/>
              </a:ext>
            </a:extLst>
          </p:cNvPr>
          <p:cNvPicPr>
            <a:picLocks noChangeAspect="1"/>
          </p:cNvPicPr>
          <p:nvPr/>
        </p:nvPicPr>
        <p:blipFill>
          <a:blip r:embed="rId2"/>
          <a:stretch>
            <a:fillRect/>
          </a:stretch>
        </p:blipFill>
        <p:spPr>
          <a:xfrm>
            <a:off x="539552" y="116632"/>
            <a:ext cx="7194922" cy="6408712"/>
          </a:xfrm>
          <a:prstGeom prst="rect">
            <a:avLst/>
          </a:prstGeom>
        </p:spPr>
      </p:pic>
    </p:spTree>
    <p:extLst>
      <p:ext uri="{BB962C8B-B14F-4D97-AF65-F5344CB8AC3E}">
        <p14:creationId xmlns:p14="http://schemas.microsoft.com/office/powerpoint/2010/main" val="4014734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C69ED9-7A38-43EC-A382-047B402B2046}"/>
              </a:ext>
            </a:extLst>
          </p:cNvPr>
          <p:cNvPicPr>
            <a:picLocks noChangeAspect="1"/>
          </p:cNvPicPr>
          <p:nvPr/>
        </p:nvPicPr>
        <p:blipFill>
          <a:blip r:embed="rId2"/>
          <a:stretch>
            <a:fillRect/>
          </a:stretch>
        </p:blipFill>
        <p:spPr>
          <a:xfrm>
            <a:off x="251520" y="332656"/>
            <a:ext cx="8200368" cy="5904656"/>
          </a:xfrm>
          <a:prstGeom prst="rect">
            <a:avLst/>
          </a:prstGeom>
        </p:spPr>
      </p:pic>
    </p:spTree>
    <p:extLst>
      <p:ext uri="{BB962C8B-B14F-4D97-AF65-F5344CB8AC3E}">
        <p14:creationId xmlns:p14="http://schemas.microsoft.com/office/powerpoint/2010/main" val="1770482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541794-20C6-4AF7-85D0-906F802645DF}"/>
              </a:ext>
            </a:extLst>
          </p:cNvPr>
          <p:cNvPicPr>
            <a:picLocks noChangeAspect="1"/>
          </p:cNvPicPr>
          <p:nvPr/>
        </p:nvPicPr>
        <p:blipFill>
          <a:blip r:embed="rId2"/>
          <a:stretch>
            <a:fillRect/>
          </a:stretch>
        </p:blipFill>
        <p:spPr>
          <a:xfrm>
            <a:off x="809582" y="260648"/>
            <a:ext cx="6138682" cy="6048672"/>
          </a:xfrm>
          <a:prstGeom prst="rect">
            <a:avLst/>
          </a:prstGeom>
        </p:spPr>
      </p:pic>
    </p:spTree>
    <p:extLst>
      <p:ext uri="{BB962C8B-B14F-4D97-AF65-F5344CB8AC3E}">
        <p14:creationId xmlns:p14="http://schemas.microsoft.com/office/powerpoint/2010/main" val="3993562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srcRect/>
          <a:stretch>
            <a:fillRect/>
          </a:stretch>
        </p:blipFill>
        <p:spPr bwMode="auto">
          <a:xfrm>
            <a:off x="285720" y="476672"/>
            <a:ext cx="8643998" cy="5738410"/>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956BFE7F-1E08-41B2-BCD8-037330C0D694}"/>
              </a:ext>
            </a:extLst>
          </p:cNvPr>
          <p:cNvSpPr txBox="1"/>
          <p:nvPr/>
        </p:nvSpPr>
        <p:spPr>
          <a:xfrm rot="21282557">
            <a:off x="3616049" y="48869"/>
            <a:ext cx="831782" cy="369332"/>
          </a:xfrm>
          <a:prstGeom prst="rect">
            <a:avLst/>
          </a:prstGeom>
          <a:noFill/>
        </p:spPr>
        <p:txBody>
          <a:bodyPr wrap="square" rtlCol="0">
            <a:spAutoFit/>
          </a:bodyPr>
          <a:lstStyle/>
          <a:p>
            <a:r>
              <a:rPr lang="en-US" dirty="0"/>
              <a:t>or</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214282" y="285728"/>
            <a:ext cx="8501122" cy="5500726"/>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57158" y="428604"/>
            <a:ext cx="7786742" cy="200026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57158" y="2928934"/>
            <a:ext cx="5643602" cy="192882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285729"/>
            <a:ext cx="8072494" cy="5601533"/>
          </a:xfrm>
          <a:prstGeom prst="rect">
            <a:avLst/>
          </a:prstGeom>
        </p:spPr>
        <p:txBody>
          <a:bodyPr wrap="square">
            <a:spAutoFit/>
          </a:bodyPr>
          <a:lstStyle/>
          <a:p>
            <a:r>
              <a:rPr lang="en-IN" sz="2400" b="1" dirty="0"/>
              <a:t>Array of structures :</a:t>
            </a:r>
          </a:p>
          <a:p>
            <a:endParaRPr lang="en-IN" dirty="0"/>
          </a:p>
          <a:p>
            <a:endParaRPr lang="en-IN" dirty="0"/>
          </a:p>
          <a:p>
            <a:r>
              <a:rPr lang="en-IN" dirty="0"/>
              <a:t> </a:t>
            </a:r>
            <a:r>
              <a:rPr lang="en-IN" sz="2000" dirty="0"/>
              <a:t>An array of structures is declared in the same way as we declare an array of a predefined data type.</a:t>
            </a:r>
          </a:p>
          <a:p>
            <a:endParaRPr lang="en-IN" dirty="0"/>
          </a:p>
          <a:p>
            <a:r>
              <a:rPr lang="en-IN" sz="2400" dirty="0"/>
              <a:t>Syntax :</a:t>
            </a:r>
          </a:p>
          <a:p>
            <a:endParaRPr lang="en-IN" sz="2400" dirty="0"/>
          </a:p>
          <a:p>
            <a:r>
              <a:rPr lang="en-IN" sz="2400" b="1" dirty="0"/>
              <a:t>struct struct_name</a:t>
            </a:r>
          </a:p>
          <a:p>
            <a:r>
              <a:rPr lang="en-IN" sz="2400" b="1" dirty="0"/>
              <a:t>{</a:t>
            </a:r>
          </a:p>
          <a:p>
            <a:r>
              <a:rPr lang="en-IN" sz="2400" b="1" dirty="0"/>
              <a:t>data_type member;</a:t>
            </a:r>
          </a:p>
          <a:p>
            <a:r>
              <a:rPr lang="en-IN" sz="2400" b="1" dirty="0"/>
              <a:t>.....................</a:t>
            </a:r>
          </a:p>
          <a:p>
            <a:r>
              <a:rPr lang="en-IN" sz="2400" b="1" dirty="0"/>
              <a:t>.......................</a:t>
            </a:r>
          </a:p>
          <a:p>
            <a:r>
              <a:rPr lang="en-IN" sz="2400" b="1" dirty="0"/>
              <a:t>.......................</a:t>
            </a:r>
          </a:p>
          <a:p>
            <a:r>
              <a:rPr lang="en-IN" sz="2400" b="1" dirty="0"/>
              <a:t>}</a:t>
            </a:r>
          </a:p>
          <a:p>
            <a:r>
              <a:rPr lang="en-IN" sz="2400" b="1" dirty="0"/>
              <a:t>struct struct_name struct_var[index];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7158" y="203268"/>
            <a:ext cx="8286808" cy="622612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85720" y="285728"/>
            <a:ext cx="7906424" cy="2714644"/>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214282" y="3214686"/>
            <a:ext cx="3929090" cy="1500198"/>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214282" y="4786322"/>
            <a:ext cx="3929090" cy="785818"/>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4357686" y="3071810"/>
            <a:ext cx="4214842" cy="1643074"/>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4357686" y="4786322"/>
            <a:ext cx="4357718" cy="171451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357158" y="214290"/>
            <a:ext cx="8286808" cy="385765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000100" y="4071942"/>
            <a:ext cx="5429288" cy="257176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28596" y="112608"/>
            <a:ext cx="7786741" cy="624535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8358246" cy="830997"/>
          </a:xfrm>
          <a:prstGeom prst="rect">
            <a:avLst/>
          </a:prstGeom>
        </p:spPr>
        <p:txBody>
          <a:bodyPr wrap="square">
            <a:spAutoFit/>
          </a:bodyPr>
          <a:lstStyle/>
          <a:p>
            <a:r>
              <a:rPr lang="en-IN" sz="2800" b="1" dirty="0"/>
              <a:t>Structures to Functions:-</a:t>
            </a:r>
          </a:p>
          <a:p>
            <a:r>
              <a:rPr lang="en-IN" dirty="0"/>
              <a:t> </a:t>
            </a:r>
            <a:r>
              <a:rPr lang="en-IN" sz="2000" dirty="0"/>
              <a:t>A function may access the members of a structure in three ways.</a:t>
            </a:r>
          </a:p>
        </p:txBody>
      </p:sp>
      <p:pic>
        <p:nvPicPr>
          <p:cNvPr id="1026" name="Picture 2"/>
          <p:cNvPicPr>
            <a:picLocks noChangeAspect="1" noChangeArrowheads="1"/>
          </p:cNvPicPr>
          <p:nvPr/>
        </p:nvPicPr>
        <p:blipFill>
          <a:blip r:embed="rId2"/>
          <a:srcRect/>
          <a:stretch>
            <a:fillRect/>
          </a:stretch>
        </p:blipFill>
        <p:spPr bwMode="auto">
          <a:xfrm>
            <a:off x="1142976" y="1071546"/>
            <a:ext cx="6643734" cy="2643206"/>
          </a:xfrm>
          <a:prstGeom prst="rect">
            <a:avLst/>
          </a:prstGeom>
          <a:noFill/>
          <a:ln w="9525">
            <a:noFill/>
            <a:miter lim="800000"/>
            <a:headEnd/>
            <a:tailEnd/>
          </a:ln>
          <a:effectLst/>
        </p:spPr>
      </p:pic>
      <p:sp>
        <p:nvSpPr>
          <p:cNvPr id="4" name="Rectangle 3"/>
          <p:cNvSpPr/>
          <p:nvPr/>
        </p:nvSpPr>
        <p:spPr>
          <a:xfrm>
            <a:off x="571472" y="3857628"/>
            <a:ext cx="8072494" cy="2000548"/>
          </a:xfrm>
          <a:prstGeom prst="rect">
            <a:avLst/>
          </a:prstGeom>
        </p:spPr>
        <p:txBody>
          <a:bodyPr wrap="square">
            <a:spAutoFit/>
          </a:bodyPr>
          <a:lstStyle/>
          <a:p>
            <a:r>
              <a:rPr lang="en-IN" sz="2400" b="1" dirty="0"/>
              <a:t>1.Passing individual member:</a:t>
            </a:r>
          </a:p>
          <a:p>
            <a:pPr algn="just"/>
            <a:r>
              <a:rPr lang="en-IN" sz="2000" dirty="0"/>
              <a:t> To pass any individual members of the structure to a function we must use the direct selection operator to refer to the individual member for the actual parameters.</a:t>
            </a:r>
          </a:p>
          <a:p>
            <a:pPr algn="just"/>
            <a:r>
              <a:rPr lang="en-IN" sz="2000" dirty="0"/>
              <a:t> The called function does not know it the two variable are ordinary variable or structure member.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500034" y="214290"/>
            <a:ext cx="6286544" cy="6215106"/>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0"/>
            <a:ext cx="8715436" cy="1785104"/>
          </a:xfrm>
          <a:prstGeom prst="rect">
            <a:avLst/>
          </a:prstGeom>
        </p:spPr>
        <p:txBody>
          <a:bodyPr wrap="square">
            <a:spAutoFit/>
          </a:bodyPr>
          <a:lstStyle/>
          <a:p>
            <a:r>
              <a:rPr lang="en-IN" sz="2000" b="1" dirty="0"/>
              <a:t>2.Passing entire structure :</a:t>
            </a:r>
          </a:p>
          <a:p>
            <a:r>
              <a:rPr lang="en-IN" dirty="0"/>
              <a:t> We can pass an entire structure as a function argument when a structure is passed as an</a:t>
            </a:r>
          </a:p>
          <a:p>
            <a:r>
              <a:rPr lang="en-IN" dirty="0"/>
              <a:t>argument. It is using call by value method.</a:t>
            </a:r>
          </a:p>
          <a:p>
            <a:r>
              <a:rPr lang="en-IN" dirty="0"/>
              <a:t> A copy of each member of structure is made. This is a very complicated especially when</a:t>
            </a:r>
          </a:p>
          <a:p>
            <a:r>
              <a:rPr lang="en-IN" dirty="0"/>
              <a:t>structure is very big or the function is called frequently.</a:t>
            </a:r>
          </a:p>
          <a:p>
            <a:r>
              <a:rPr lang="en-IN" dirty="0"/>
              <a:t> In such a situation passing and working with pointers may be more efficient.</a:t>
            </a:r>
          </a:p>
        </p:txBody>
      </p:sp>
      <p:pic>
        <p:nvPicPr>
          <p:cNvPr id="3074" name="Picture 2"/>
          <p:cNvPicPr>
            <a:picLocks noChangeAspect="1" noChangeArrowheads="1"/>
          </p:cNvPicPr>
          <p:nvPr/>
        </p:nvPicPr>
        <p:blipFill>
          <a:blip r:embed="rId2"/>
          <a:srcRect/>
          <a:stretch>
            <a:fillRect/>
          </a:stretch>
        </p:blipFill>
        <p:spPr bwMode="auto">
          <a:xfrm>
            <a:off x="785786" y="1928802"/>
            <a:ext cx="6786610" cy="4714908"/>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8572560" cy="1292662"/>
          </a:xfrm>
          <a:prstGeom prst="rect">
            <a:avLst/>
          </a:prstGeom>
        </p:spPr>
        <p:txBody>
          <a:bodyPr wrap="square">
            <a:spAutoFit/>
          </a:bodyPr>
          <a:lstStyle/>
          <a:p>
            <a:r>
              <a:rPr lang="en-IN" sz="2400" b="1" dirty="0"/>
              <a:t>3.Passing structures through pointers (pointers to structures):-</a:t>
            </a:r>
          </a:p>
          <a:p>
            <a:r>
              <a:rPr lang="en-IN" dirty="0"/>
              <a:t> Passing large structures to function using the call by value method is very inefficient.</a:t>
            </a:r>
          </a:p>
          <a:p>
            <a:r>
              <a:rPr lang="en-IN" dirty="0"/>
              <a:t> It is professional to run structure through pointer.</a:t>
            </a:r>
          </a:p>
          <a:p>
            <a:r>
              <a:rPr lang="en-IN" dirty="0"/>
              <a:t> It is possible to create a pointer to almost any type in C ,including user defined types</a:t>
            </a:r>
          </a:p>
        </p:txBody>
      </p:sp>
      <p:pic>
        <p:nvPicPr>
          <p:cNvPr id="4098" name="Picture 2"/>
          <p:cNvPicPr>
            <a:picLocks noChangeAspect="1" noChangeArrowheads="1"/>
          </p:cNvPicPr>
          <p:nvPr/>
        </p:nvPicPr>
        <p:blipFill>
          <a:blip r:embed="rId2"/>
          <a:srcRect/>
          <a:stretch>
            <a:fillRect/>
          </a:stretch>
        </p:blipFill>
        <p:spPr bwMode="auto">
          <a:xfrm>
            <a:off x="1614466" y="1785926"/>
            <a:ext cx="6172243" cy="4143404"/>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00034" y="319256"/>
            <a:ext cx="7929617" cy="618157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214290"/>
            <a:ext cx="8572560" cy="6186309"/>
          </a:xfrm>
          <a:prstGeom prst="rect">
            <a:avLst/>
          </a:prstGeom>
        </p:spPr>
        <p:txBody>
          <a:bodyPr wrap="square">
            <a:spAutoFit/>
          </a:bodyPr>
          <a:lstStyle/>
          <a:p>
            <a:r>
              <a:rPr lang="en-IN" sz="2400" b="1" dirty="0"/>
              <a:t>SELF-REFERENTIAL STRUCTURES: </a:t>
            </a:r>
          </a:p>
          <a:p>
            <a:pPr algn="just"/>
            <a:r>
              <a:rPr lang="en-IN" sz="2000" dirty="0"/>
              <a:t> Self-referential structures are those structures that have one or more pointers which point to the same type of structure, as their member.</a:t>
            </a:r>
          </a:p>
          <a:p>
            <a:pPr algn="just"/>
            <a:r>
              <a:rPr lang="en-IN" sz="2000" dirty="0"/>
              <a:t>  In other words, structures pointing to the same type of structures are self-referential in nature.</a:t>
            </a:r>
          </a:p>
          <a:p>
            <a:pPr algn="just"/>
            <a:r>
              <a:rPr lang="en-IN" sz="2000" dirty="0"/>
              <a:t>  A self-referential structure is used to create data structures like linked lists, stacks, etc. </a:t>
            </a:r>
          </a:p>
          <a:p>
            <a:endParaRPr lang="en-IN" dirty="0"/>
          </a:p>
          <a:p>
            <a:r>
              <a:rPr lang="en-IN" sz="2400" b="1" dirty="0"/>
              <a:t>Syntax: </a:t>
            </a:r>
          </a:p>
          <a:p>
            <a:r>
              <a:rPr lang="en-IN" sz="2400" b="1" dirty="0"/>
              <a:t>struct struct_name</a:t>
            </a:r>
          </a:p>
          <a:p>
            <a:r>
              <a:rPr lang="en-IN" sz="2400" b="1" dirty="0"/>
              <a:t> { </a:t>
            </a:r>
          </a:p>
          <a:p>
            <a:r>
              <a:rPr lang="en-IN" sz="2400" b="1" dirty="0"/>
              <a:t>datatype datatypename; </a:t>
            </a:r>
          </a:p>
          <a:p>
            <a:r>
              <a:rPr lang="en-IN" sz="2400" b="1" dirty="0"/>
              <a:t>struct_name *pointer_name;</a:t>
            </a:r>
          </a:p>
          <a:p>
            <a:r>
              <a:rPr lang="en-IN" sz="2400" b="1" dirty="0"/>
              <a:t> }; </a:t>
            </a:r>
          </a:p>
          <a:p>
            <a:endParaRPr lang="en-IN" dirty="0"/>
          </a:p>
          <a:p>
            <a:r>
              <a:rPr lang="en-IN" b="1" dirty="0"/>
              <a:t>Self-referential Structure with Single Link: </a:t>
            </a:r>
            <a:r>
              <a:rPr lang="en-IN" dirty="0"/>
              <a:t>These structures can have only one self-pointer as their member. The following example will show us how to connect the objects of a self-referential structure with the single link and access the corresponding data members. The connection formed is shown in the following figure. </a:t>
            </a:r>
          </a:p>
        </p:txBody>
      </p:sp>
      <p:pic>
        <p:nvPicPr>
          <p:cNvPr id="7170" name="Picture 2"/>
          <p:cNvPicPr>
            <a:picLocks noChangeAspect="1" noChangeArrowheads="1"/>
          </p:cNvPicPr>
          <p:nvPr/>
        </p:nvPicPr>
        <p:blipFill>
          <a:blip r:embed="rId2"/>
          <a:srcRect/>
          <a:stretch>
            <a:fillRect/>
          </a:stretch>
        </p:blipFill>
        <p:spPr bwMode="auto">
          <a:xfrm>
            <a:off x="4929190" y="2857496"/>
            <a:ext cx="3814766" cy="1714512"/>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14282" y="0"/>
            <a:ext cx="8429684" cy="6858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1378904" cy="461665"/>
          </a:xfrm>
          <a:prstGeom prst="rect">
            <a:avLst/>
          </a:prstGeom>
        </p:spPr>
        <p:txBody>
          <a:bodyPr wrap="none">
            <a:spAutoFit/>
          </a:bodyPr>
          <a:lstStyle/>
          <a:p>
            <a:r>
              <a:rPr lang="en-IN" sz="2400" b="1" dirty="0"/>
              <a:t>UNIONS: </a:t>
            </a:r>
          </a:p>
        </p:txBody>
      </p:sp>
      <p:sp>
        <p:nvSpPr>
          <p:cNvPr id="3" name="Rectangle 2"/>
          <p:cNvSpPr/>
          <p:nvPr/>
        </p:nvSpPr>
        <p:spPr>
          <a:xfrm>
            <a:off x="214282" y="928671"/>
            <a:ext cx="8572560" cy="2800767"/>
          </a:xfrm>
          <a:prstGeom prst="rect">
            <a:avLst/>
          </a:prstGeom>
        </p:spPr>
        <p:txBody>
          <a:bodyPr wrap="square">
            <a:spAutoFit/>
          </a:bodyPr>
          <a:lstStyle/>
          <a:p>
            <a:pPr algn="just"/>
            <a:r>
              <a:rPr lang="en-IN" sz="2000" dirty="0"/>
              <a:t>A union is a special data type available in C that allows to store different data types in the same memory location. You can define a union with many members, but only one member can contain a value at any given time. Unions provide an efficient way of using the same memory location for multiple-purpose</a:t>
            </a:r>
            <a:r>
              <a:rPr lang="en-IN" dirty="0"/>
              <a:t>. </a:t>
            </a:r>
          </a:p>
          <a:p>
            <a:endParaRPr lang="en-IN" b="1" dirty="0"/>
          </a:p>
          <a:p>
            <a:r>
              <a:rPr lang="en-IN" b="1" dirty="0"/>
              <a:t>Defining a Union: </a:t>
            </a:r>
          </a:p>
          <a:p>
            <a:pPr algn="just"/>
            <a:r>
              <a:rPr lang="en-IN" sz="2000" dirty="0"/>
              <a:t>To define a union, you must use the union statement in the same way as you did while defining a structure. The union statement defines a new data type with more than one member for your program. </a:t>
            </a:r>
          </a:p>
        </p:txBody>
      </p:sp>
      <p:sp>
        <p:nvSpPr>
          <p:cNvPr id="4" name="Rectangle 3"/>
          <p:cNvSpPr/>
          <p:nvPr/>
        </p:nvSpPr>
        <p:spPr>
          <a:xfrm>
            <a:off x="285720" y="3857628"/>
            <a:ext cx="4643454" cy="2215991"/>
          </a:xfrm>
          <a:prstGeom prst="rect">
            <a:avLst/>
          </a:prstGeom>
        </p:spPr>
        <p:txBody>
          <a:bodyPr wrap="square">
            <a:spAutoFit/>
          </a:bodyPr>
          <a:lstStyle/>
          <a:p>
            <a:r>
              <a:rPr lang="en-IN" b="1" dirty="0"/>
              <a:t>Syntax: </a:t>
            </a:r>
          </a:p>
          <a:p>
            <a:r>
              <a:rPr lang="en-IN" sz="2000" dirty="0"/>
              <a:t>union [union tag] </a:t>
            </a:r>
          </a:p>
          <a:p>
            <a:r>
              <a:rPr lang="en-IN" sz="2000" dirty="0"/>
              <a:t>{ </a:t>
            </a:r>
          </a:p>
          <a:p>
            <a:r>
              <a:rPr lang="en-IN" sz="2000" dirty="0"/>
              <a:t>member definition; member definition; </a:t>
            </a:r>
          </a:p>
          <a:p>
            <a:r>
              <a:rPr lang="en-IN" sz="2000" dirty="0"/>
              <a:t>……. </a:t>
            </a:r>
          </a:p>
          <a:p>
            <a:r>
              <a:rPr lang="en-IN" sz="2000" dirty="0"/>
              <a:t>member definition; </a:t>
            </a:r>
          </a:p>
          <a:p>
            <a:r>
              <a:rPr lang="en-IN" sz="2000"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285728"/>
            <a:ext cx="8501122" cy="5355312"/>
          </a:xfrm>
          <a:prstGeom prst="rect">
            <a:avLst/>
          </a:prstGeom>
        </p:spPr>
        <p:txBody>
          <a:bodyPr wrap="square">
            <a:spAutoFit/>
          </a:bodyPr>
          <a:lstStyle/>
          <a:p>
            <a:pPr algn="just"/>
            <a:r>
              <a:rPr lang="en-IN" dirty="0"/>
              <a:t>The union tag is optional and each member definition is a normal variable definition, such as int </a:t>
            </a:r>
            <a:r>
              <a:rPr lang="en-IN" dirty="0" err="1"/>
              <a:t>i</a:t>
            </a:r>
            <a:r>
              <a:rPr lang="en-IN" dirty="0"/>
              <a:t>; or float f; or any other valid variable definition. At the end of the union's definition, before the final semicolon, you can specify one or more union variables but it is optional. </a:t>
            </a:r>
          </a:p>
          <a:p>
            <a:endParaRPr lang="en-IN" b="1" dirty="0"/>
          </a:p>
          <a:p>
            <a:r>
              <a:rPr lang="en-IN" b="1" dirty="0"/>
              <a:t>Example: </a:t>
            </a:r>
          </a:p>
          <a:p>
            <a:endParaRPr lang="en-IN" b="1" dirty="0"/>
          </a:p>
          <a:p>
            <a:r>
              <a:rPr lang="en-IN" sz="2000" dirty="0"/>
              <a:t>union Employee </a:t>
            </a:r>
          </a:p>
          <a:p>
            <a:r>
              <a:rPr lang="en-IN" sz="2000" dirty="0"/>
              <a:t>{ </a:t>
            </a:r>
          </a:p>
          <a:p>
            <a:r>
              <a:rPr lang="en-IN" sz="2000" dirty="0"/>
              <a:t>int eno; </a:t>
            </a:r>
          </a:p>
          <a:p>
            <a:r>
              <a:rPr lang="en-IN" sz="2000" dirty="0"/>
              <a:t>char name[20]; </a:t>
            </a:r>
          </a:p>
          <a:p>
            <a:r>
              <a:rPr lang="en-IN" sz="2000" dirty="0"/>
              <a:t>float salary; </a:t>
            </a:r>
          </a:p>
          <a:p>
            <a:r>
              <a:rPr lang="en-IN" sz="2000" dirty="0"/>
              <a:t>}; </a:t>
            </a:r>
          </a:p>
          <a:p>
            <a:endParaRPr lang="en-IN" dirty="0"/>
          </a:p>
          <a:p>
            <a:r>
              <a:rPr lang="en-IN" b="1" dirty="0"/>
              <a:t>Accessing Union Members: </a:t>
            </a:r>
          </a:p>
          <a:p>
            <a:pPr algn="just"/>
            <a:r>
              <a:rPr lang="en-IN" sz="2000" dirty="0"/>
              <a:t>To access any member of a union, we use the member access operator (.). The member access operator is coded as a period between the union variable name and the union member that we wish to access.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10" y="214290"/>
            <a:ext cx="8072494" cy="5016758"/>
          </a:xfrm>
          <a:prstGeom prst="rect">
            <a:avLst/>
          </a:prstGeom>
        </p:spPr>
        <p:txBody>
          <a:bodyPr wrap="square">
            <a:spAutoFit/>
          </a:bodyPr>
          <a:lstStyle/>
          <a:p>
            <a:r>
              <a:rPr lang="en-IN" sz="2800" dirty="0"/>
              <a:t>Points remember</a:t>
            </a:r>
          </a:p>
          <a:p>
            <a:endParaRPr lang="en-IN" sz="2800" dirty="0"/>
          </a:p>
          <a:p>
            <a:pPr algn="just"/>
            <a:r>
              <a:rPr lang="en-IN" dirty="0"/>
              <a:t> </a:t>
            </a:r>
            <a:r>
              <a:rPr lang="en-IN" sz="2400" dirty="0"/>
              <a:t>The members of the structure may be any of the common data type, pointers, arrays or even the other structures.</a:t>
            </a:r>
          </a:p>
          <a:p>
            <a:pPr algn="just"/>
            <a:endParaRPr lang="en-IN" sz="2400" dirty="0"/>
          </a:p>
          <a:p>
            <a:pPr algn="just"/>
            <a:r>
              <a:rPr lang="en-IN" sz="2400" dirty="0"/>
              <a:t> Member names with in a structure must be different.</a:t>
            </a:r>
          </a:p>
          <a:p>
            <a:pPr algn="just"/>
            <a:endParaRPr lang="en-IN" sz="2400" dirty="0"/>
          </a:p>
          <a:p>
            <a:pPr algn="just"/>
            <a:r>
              <a:rPr lang="en-IN" sz="2400" dirty="0"/>
              <a:t> Structure definition starts with the open brace({) and ends with closing brace(}) followed by a semicolon.</a:t>
            </a:r>
          </a:p>
          <a:p>
            <a:pPr algn="just"/>
            <a:endParaRPr lang="en-IN" sz="2400" dirty="0"/>
          </a:p>
          <a:p>
            <a:pPr algn="just"/>
            <a:r>
              <a:rPr lang="en-IN" sz="2400" dirty="0"/>
              <a:t> The compiler does not reserve  any memory when structure is defined. We have to define the variable to store its information.</a:t>
            </a:r>
          </a:p>
          <a:p>
            <a:endParaRPr lang="en-IN"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2844" y="214290"/>
            <a:ext cx="5286412" cy="6357982"/>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643570" y="500042"/>
            <a:ext cx="3286148" cy="185738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38567" y="428604"/>
            <a:ext cx="8405399" cy="5286412"/>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14282" y="1285860"/>
            <a:ext cx="8501122" cy="4786346"/>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14282" y="428604"/>
            <a:ext cx="8761868" cy="557216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8572560" cy="5929354"/>
          </a:xfrm>
          <a:prstGeom prst="rect">
            <a:avLst/>
          </a:prstGeom>
        </p:spPr>
        <p:txBody>
          <a:bodyPr wrap="square">
            <a:spAutoFit/>
          </a:bodyPr>
          <a:lstStyle/>
          <a:p>
            <a:r>
              <a:rPr lang="en-IN" sz="2000" b="1" dirty="0"/>
              <a:t>typedef in C </a:t>
            </a:r>
          </a:p>
          <a:p>
            <a:pPr algn="just"/>
            <a:r>
              <a:rPr lang="en-IN" sz="2000" dirty="0"/>
              <a:t>The typedef is a keyword used in C programming to provide some meaningful names to the already existing variable in the C program. It behaves similarly as we define the alias for the commands. In short, we can say that this keyword is used to redefine the name of an already existing variable. </a:t>
            </a:r>
          </a:p>
          <a:p>
            <a:r>
              <a:rPr lang="en-IN" b="1" dirty="0"/>
              <a:t>Syntax </a:t>
            </a:r>
          </a:p>
          <a:p>
            <a:endParaRPr lang="en-IN" dirty="0"/>
          </a:p>
          <a:p>
            <a:r>
              <a:rPr lang="en-IN" b="1" dirty="0"/>
              <a:t>typedef &lt;</a:t>
            </a:r>
            <a:r>
              <a:rPr lang="en-IN" b="1" dirty="0" err="1"/>
              <a:t>existing_name</a:t>
            </a:r>
            <a:r>
              <a:rPr lang="en-IN" b="1" dirty="0"/>
              <a:t>&gt; &lt;</a:t>
            </a:r>
            <a:r>
              <a:rPr lang="en-IN" b="1" dirty="0" err="1"/>
              <a:t>alias_name</a:t>
            </a:r>
            <a:r>
              <a:rPr lang="en-IN" b="1" dirty="0"/>
              <a:t>&gt; ;</a:t>
            </a:r>
          </a:p>
          <a:p>
            <a:endParaRPr lang="en-IN" dirty="0"/>
          </a:p>
          <a:p>
            <a:r>
              <a:rPr lang="en-IN" dirty="0"/>
              <a:t>In the above syntax, '</a:t>
            </a:r>
            <a:r>
              <a:rPr lang="en-IN" dirty="0" err="1"/>
              <a:t>existing_name</a:t>
            </a:r>
            <a:r>
              <a:rPr lang="en-IN" dirty="0"/>
              <a:t>' is the name of an already existing variable while 'alias name' is another name given to the existing variable. </a:t>
            </a:r>
          </a:p>
          <a:p>
            <a:r>
              <a:rPr lang="en-IN" b="1" dirty="0"/>
              <a:t>Example: </a:t>
            </a:r>
          </a:p>
          <a:p>
            <a:r>
              <a:rPr lang="en-IN" dirty="0"/>
              <a:t>void main() </a:t>
            </a:r>
          </a:p>
          <a:p>
            <a:r>
              <a:rPr lang="en-IN" dirty="0"/>
              <a:t>{ </a:t>
            </a:r>
          </a:p>
          <a:p>
            <a:r>
              <a:rPr lang="en-IN" dirty="0"/>
              <a:t>typedef int cse; </a:t>
            </a:r>
          </a:p>
          <a:p>
            <a:r>
              <a:rPr lang="en-IN" dirty="0"/>
              <a:t>cse a=5,b=6,c; </a:t>
            </a:r>
          </a:p>
          <a:p>
            <a:r>
              <a:rPr lang="en-IN" dirty="0"/>
              <a:t>c=</a:t>
            </a:r>
            <a:r>
              <a:rPr lang="en-IN" dirty="0" err="1"/>
              <a:t>a+b</a:t>
            </a:r>
            <a:r>
              <a:rPr lang="en-IN" dirty="0"/>
              <a:t>; </a:t>
            </a:r>
          </a:p>
          <a:p>
            <a:r>
              <a:rPr lang="en-IN" dirty="0" err="1"/>
              <a:t>printf</a:t>
            </a:r>
            <a:r>
              <a:rPr lang="en-IN" dirty="0"/>
              <a:t>("%d",c); </a:t>
            </a:r>
          </a:p>
          <a:p>
            <a:r>
              <a:rPr lang="en-IN" dirty="0"/>
              <a:t>getch(); </a:t>
            </a:r>
          </a:p>
          <a:p>
            <a:r>
              <a:rPr lang="en-IN"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85728"/>
            <a:ext cx="8501122" cy="2554545"/>
          </a:xfrm>
          <a:prstGeom prst="rect">
            <a:avLst/>
          </a:prstGeom>
        </p:spPr>
        <p:txBody>
          <a:bodyPr wrap="square">
            <a:spAutoFit/>
          </a:bodyPr>
          <a:lstStyle/>
          <a:p>
            <a:r>
              <a:rPr lang="en-IN" sz="2000" b="1" dirty="0"/>
              <a:t>Enumerated Data type:-</a:t>
            </a:r>
          </a:p>
          <a:p>
            <a:r>
              <a:rPr lang="en-IN" sz="2000" dirty="0"/>
              <a:t> User defined data type based on standard integer.</a:t>
            </a:r>
          </a:p>
          <a:p>
            <a:r>
              <a:rPr lang="en-IN" sz="2000" dirty="0"/>
              <a:t> Working with a set of elements using constant integer values.</a:t>
            </a:r>
          </a:p>
          <a:p>
            <a:r>
              <a:rPr lang="en-IN" sz="2000" dirty="0"/>
              <a:t> The functionality of a particular element we are accessing just with help of constant integer value called as enum.</a:t>
            </a:r>
          </a:p>
          <a:p>
            <a:r>
              <a:rPr lang="en-IN" sz="2000" dirty="0"/>
              <a:t> It contains set of named integer constant. Each integer value is assigned an identifier.</a:t>
            </a:r>
          </a:p>
          <a:p>
            <a:r>
              <a:rPr lang="en-IN" sz="2000" dirty="0"/>
              <a:t> It provide symbolic name to make the program more readable</a:t>
            </a:r>
            <a:r>
              <a:rPr lang="en-IN" dirty="0"/>
              <a:t>.</a:t>
            </a:r>
          </a:p>
        </p:txBody>
      </p:sp>
      <p:sp>
        <p:nvSpPr>
          <p:cNvPr id="3" name="Rectangle 2"/>
          <p:cNvSpPr/>
          <p:nvPr/>
        </p:nvSpPr>
        <p:spPr>
          <a:xfrm>
            <a:off x="428596" y="3071810"/>
            <a:ext cx="8072494" cy="2646878"/>
          </a:xfrm>
          <a:prstGeom prst="rect">
            <a:avLst/>
          </a:prstGeom>
        </p:spPr>
        <p:txBody>
          <a:bodyPr wrap="square">
            <a:spAutoFit/>
          </a:bodyPr>
          <a:lstStyle/>
          <a:p>
            <a:r>
              <a:rPr lang="en-IN" sz="2000" b="1" dirty="0"/>
              <a:t>Syntax:-</a:t>
            </a:r>
          </a:p>
          <a:p>
            <a:r>
              <a:rPr lang="en-IN" sz="2000" dirty="0"/>
              <a:t>enum enumeration_name {identifier1,------ , identifier n};</a:t>
            </a:r>
          </a:p>
          <a:p>
            <a:endParaRPr lang="en-IN" dirty="0"/>
          </a:p>
          <a:p>
            <a:r>
              <a:rPr lang="en-IN" dirty="0"/>
              <a:t> The enum keyword basically used to declare and initialize a sequence of integer</a:t>
            </a:r>
          </a:p>
          <a:p>
            <a:r>
              <a:rPr lang="en-IN" dirty="0"/>
              <a:t>constants. Here enumeration name is optional.</a:t>
            </a:r>
          </a:p>
          <a:p>
            <a:endParaRPr lang="en-IN" dirty="0"/>
          </a:p>
          <a:p>
            <a:r>
              <a:rPr lang="en-IN" dirty="0"/>
              <a:t>Ex:-</a:t>
            </a:r>
          </a:p>
          <a:p>
            <a:r>
              <a:rPr lang="en-IN" dirty="0"/>
              <a:t>enum E1CSE{CSE1, CSE2, CSE3, CSE4, CSE5}; output : 1,2,3,4,5</a:t>
            </a:r>
          </a:p>
          <a:p>
            <a:r>
              <a:rPr lang="en-IN" dirty="0"/>
              <a:t>enum E1CSE{CSE1=2, CSE2, CSE3=10, CSE4, CSE5=24}; output : 2,3,10,11,24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5720" y="285728"/>
            <a:ext cx="7143800" cy="4524315"/>
          </a:xfrm>
          <a:prstGeom prst="rect">
            <a:avLst/>
          </a:prstGeom>
        </p:spPr>
        <p:txBody>
          <a:bodyPr wrap="square">
            <a:spAutoFit/>
          </a:bodyPr>
          <a:lstStyle/>
          <a:p>
            <a:r>
              <a:rPr lang="en-IN" sz="2400" b="1" dirty="0"/>
              <a:t>Ex:-</a:t>
            </a:r>
          </a:p>
          <a:p>
            <a:r>
              <a:rPr lang="en-IN" sz="2400" dirty="0"/>
              <a:t>#include&lt;</a:t>
            </a:r>
            <a:r>
              <a:rPr lang="en-IN" sz="2400" dirty="0" err="1"/>
              <a:t>stdio.h</a:t>
            </a:r>
            <a:r>
              <a:rPr lang="en-IN" sz="2400" dirty="0"/>
              <a:t>&gt;</a:t>
            </a:r>
          </a:p>
          <a:p>
            <a:r>
              <a:rPr lang="en-IN" sz="2400" dirty="0"/>
              <a:t>int main()</a:t>
            </a:r>
          </a:p>
          <a:p>
            <a:r>
              <a:rPr lang="en-IN" sz="2400" dirty="0"/>
              <a:t>{</a:t>
            </a:r>
          </a:p>
          <a:p>
            <a:r>
              <a:rPr lang="en-IN" sz="2400" dirty="0"/>
              <a:t>enum E1CSE{CSE1=2, CSE2, CSE3=10, CSE4, CSE5=24};</a:t>
            </a:r>
          </a:p>
          <a:p>
            <a:r>
              <a:rPr lang="en-IN" sz="2400" dirty="0" err="1"/>
              <a:t>printf</a:t>
            </a:r>
            <a:r>
              <a:rPr lang="en-IN" sz="2400" dirty="0"/>
              <a:t>(“\n CSE1=%d”,CSE1);</a:t>
            </a:r>
          </a:p>
          <a:p>
            <a:r>
              <a:rPr lang="en-IN" sz="2400" dirty="0" err="1"/>
              <a:t>printf</a:t>
            </a:r>
            <a:r>
              <a:rPr lang="en-IN" sz="2400" dirty="0"/>
              <a:t>(“\n CSE2=%d”,CSE2);</a:t>
            </a:r>
          </a:p>
          <a:p>
            <a:r>
              <a:rPr lang="en-IN" sz="2400" dirty="0" err="1"/>
              <a:t>printf</a:t>
            </a:r>
            <a:r>
              <a:rPr lang="en-IN" sz="2400" dirty="0"/>
              <a:t>(“\n CSE3=%d”,CSE3);</a:t>
            </a:r>
          </a:p>
          <a:p>
            <a:r>
              <a:rPr lang="pt-BR" sz="2400" dirty="0"/>
              <a:t>prinnf(“\n CSE4=%d”,CSE4);</a:t>
            </a:r>
          </a:p>
          <a:p>
            <a:r>
              <a:rPr lang="pt-BR" sz="2400" dirty="0"/>
              <a:t>prinnf(“\n CSE5=%d”,CSE5);</a:t>
            </a:r>
          </a:p>
          <a:p>
            <a:r>
              <a:rPr lang="pt-BR" sz="2400" dirty="0"/>
              <a:t>return 0;</a:t>
            </a:r>
          </a:p>
          <a:p>
            <a:r>
              <a:rPr lang="pt-BR" sz="2400" dirty="0"/>
              <a:t>}</a:t>
            </a:r>
            <a:endParaRPr lang="en-IN" sz="2400" dirty="0"/>
          </a:p>
        </p:txBody>
      </p:sp>
      <p:pic>
        <p:nvPicPr>
          <p:cNvPr id="3074" name="Picture 2"/>
          <p:cNvPicPr>
            <a:picLocks noChangeAspect="1" noChangeArrowheads="1"/>
          </p:cNvPicPr>
          <p:nvPr/>
        </p:nvPicPr>
        <p:blipFill>
          <a:blip r:embed="rId2"/>
          <a:srcRect/>
          <a:stretch>
            <a:fillRect/>
          </a:stretch>
        </p:blipFill>
        <p:spPr bwMode="auto">
          <a:xfrm>
            <a:off x="6500826" y="4500570"/>
            <a:ext cx="2143140" cy="207170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214290"/>
            <a:ext cx="2571768" cy="461665"/>
          </a:xfrm>
          <a:prstGeom prst="rect">
            <a:avLst/>
          </a:prstGeom>
        </p:spPr>
        <p:txBody>
          <a:bodyPr wrap="square">
            <a:spAutoFit/>
          </a:bodyPr>
          <a:lstStyle/>
          <a:p>
            <a:pPr fontAlgn="base"/>
            <a:r>
              <a:rPr lang="en-IN" sz="2400" b="1" dirty="0"/>
              <a:t>Bit Fields in C</a:t>
            </a:r>
          </a:p>
        </p:txBody>
      </p:sp>
      <p:sp>
        <p:nvSpPr>
          <p:cNvPr id="3" name="Rectangle 2"/>
          <p:cNvSpPr/>
          <p:nvPr/>
        </p:nvSpPr>
        <p:spPr>
          <a:xfrm>
            <a:off x="214282" y="642918"/>
            <a:ext cx="8715436" cy="1200329"/>
          </a:xfrm>
          <a:prstGeom prst="rect">
            <a:avLst/>
          </a:prstGeom>
        </p:spPr>
        <p:txBody>
          <a:bodyPr wrap="square">
            <a:spAutoFit/>
          </a:bodyPr>
          <a:lstStyle/>
          <a:p>
            <a:pPr algn="just"/>
            <a:r>
              <a:rPr lang="en-IN" dirty="0"/>
              <a:t>In C, we can specify the size (in bits) of the structure and union members. The idea of bit-field is to use memory efficiently when we know that the value of a field or group of fields will never exceed a limit or is within a small range. C Bit fields are used when the storage of our program is limited.</a:t>
            </a:r>
          </a:p>
        </p:txBody>
      </p:sp>
      <p:sp>
        <p:nvSpPr>
          <p:cNvPr id="4" name="Rectangle 3"/>
          <p:cNvSpPr/>
          <p:nvPr/>
        </p:nvSpPr>
        <p:spPr>
          <a:xfrm>
            <a:off x="285720" y="1928802"/>
            <a:ext cx="4572000" cy="1631216"/>
          </a:xfrm>
          <a:prstGeom prst="rect">
            <a:avLst/>
          </a:prstGeom>
        </p:spPr>
        <p:txBody>
          <a:bodyPr>
            <a:spAutoFit/>
          </a:bodyPr>
          <a:lstStyle/>
          <a:p>
            <a:pPr fontAlgn="base"/>
            <a:r>
              <a:rPr lang="en-IN" sz="2000" b="1" i="1" dirty="0"/>
              <a:t>Need of Bit Fields in C</a:t>
            </a:r>
          </a:p>
          <a:p>
            <a:pPr fontAlgn="base">
              <a:buFont typeface="Arial" pitchFamily="34" charset="0"/>
              <a:buChar char="•"/>
            </a:pPr>
            <a:r>
              <a:rPr lang="en-IN" sz="2000" i="1" dirty="0"/>
              <a:t>Reduces memory consumption.</a:t>
            </a:r>
          </a:p>
          <a:p>
            <a:pPr fontAlgn="base">
              <a:buFont typeface="Arial" pitchFamily="34" charset="0"/>
              <a:buChar char="•"/>
            </a:pPr>
            <a:r>
              <a:rPr lang="en-IN" sz="2000" i="1" dirty="0"/>
              <a:t>To make our program more efficient and flexible.</a:t>
            </a:r>
          </a:p>
          <a:p>
            <a:pPr fontAlgn="base">
              <a:buFont typeface="Arial" pitchFamily="34" charset="0"/>
              <a:buChar char="•"/>
            </a:pPr>
            <a:r>
              <a:rPr lang="en-IN" sz="2000" i="1" dirty="0"/>
              <a:t>Easy to Implement.</a:t>
            </a:r>
          </a:p>
        </p:txBody>
      </p:sp>
      <p:sp>
        <p:nvSpPr>
          <p:cNvPr id="4097" name="Rectangle 1"/>
          <p:cNvSpPr>
            <a:spLocks noChangeArrowheads="1"/>
          </p:cNvSpPr>
          <p:nvPr/>
        </p:nvSpPr>
        <p:spPr bwMode="auto">
          <a:xfrm>
            <a:off x="285720" y="3643314"/>
            <a:ext cx="8643998" cy="2616101"/>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273239"/>
                </a:solidFill>
                <a:effectLst/>
                <a:latin typeface="Nunito"/>
                <a:cs typeface="Arial" pitchFamily="34" charset="0"/>
              </a:rPr>
              <a:t>Syntax of C Bit Fields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273239"/>
                </a:solidFill>
                <a:effectLst/>
                <a:latin typeface="Consolas" pitchFamily="49" charset="0"/>
                <a:cs typeface="Consolas" pitchFamily="49" charset="0"/>
              </a:rPr>
              <a:t>struct { data_type </a:t>
            </a:r>
            <a:r>
              <a:rPr kumimoji="0" lang="en-US" b="1" i="1" u="none" strike="noStrike" cap="none" normalizeH="0" baseline="0" dirty="0">
                <a:ln>
                  <a:noFill/>
                </a:ln>
                <a:solidFill>
                  <a:srgbClr val="273239"/>
                </a:solidFill>
                <a:effectLst/>
                <a:latin typeface="Consolas" pitchFamily="49" charset="0"/>
                <a:cs typeface="Consolas" pitchFamily="49" charset="0"/>
              </a:rPr>
              <a:t>member_name</a:t>
            </a:r>
            <a:r>
              <a:rPr kumimoji="0" lang="en-US" b="1" i="0" u="none" strike="noStrike" cap="none" normalizeH="0" baseline="0" dirty="0">
                <a:ln>
                  <a:noFill/>
                </a:ln>
                <a:solidFill>
                  <a:srgbClr val="273239"/>
                </a:solidFill>
                <a:effectLst/>
                <a:latin typeface="Consolas" pitchFamily="49" charset="0"/>
                <a:cs typeface="Consolas" pitchFamily="49" charset="0"/>
              </a:rPr>
              <a:t> : </a:t>
            </a:r>
            <a:r>
              <a:rPr kumimoji="0" lang="en-US" b="1" i="1" u="none" strike="noStrike" cap="none" normalizeH="0" baseline="0" dirty="0">
                <a:ln>
                  <a:noFill/>
                </a:ln>
                <a:solidFill>
                  <a:srgbClr val="273239"/>
                </a:solidFill>
                <a:effectLst/>
                <a:latin typeface="Consolas" pitchFamily="49" charset="0"/>
                <a:cs typeface="Consolas" pitchFamily="49" charset="0"/>
              </a:rPr>
              <a:t>width_of_bit-field</a:t>
            </a:r>
            <a:r>
              <a:rPr kumimoji="0" lang="en-US" b="1" i="0" u="none" strike="noStrike" cap="none" normalizeH="0" baseline="0" dirty="0">
                <a:ln>
                  <a:noFill/>
                </a:ln>
                <a:solidFill>
                  <a:srgbClr val="273239"/>
                </a:solidFill>
                <a:effectLst/>
                <a:latin typeface="Consolas" pitchFamily="49" charset="0"/>
                <a:cs typeface="Consolas"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73239"/>
                </a:solidFill>
                <a:effectLst/>
                <a:latin typeface="Nunito"/>
                <a:cs typeface="Arial" pitchFamily="34" charset="0"/>
              </a:rPr>
              <a:t>where,</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a:ln>
                  <a:noFill/>
                </a:ln>
                <a:solidFill>
                  <a:srgbClr val="273239"/>
                </a:solidFill>
                <a:effectLst/>
                <a:latin typeface="Nunito"/>
                <a:cs typeface="Arial" pitchFamily="34" charset="0"/>
              </a:rPr>
              <a:t>data_type:</a:t>
            </a:r>
            <a:r>
              <a:rPr kumimoji="0" lang="en-US" b="0" i="0" u="none" strike="noStrike" cap="none" normalizeH="0" baseline="0" dirty="0">
                <a:ln>
                  <a:noFill/>
                </a:ln>
                <a:solidFill>
                  <a:srgbClr val="273239"/>
                </a:solidFill>
                <a:effectLst/>
                <a:latin typeface="Nunito"/>
                <a:cs typeface="Arial" pitchFamily="34" charset="0"/>
              </a:rPr>
              <a:t> It is an integer type that determines the bit-field value which is to be interpreted. The type may be int, signed int, or unsigned int.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a:ln>
                  <a:noFill/>
                </a:ln>
                <a:solidFill>
                  <a:srgbClr val="273239"/>
                </a:solidFill>
                <a:effectLst/>
                <a:latin typeface="Nunito"/>
                <a:cs typeface="Arial" pitchFamily="34" charset="0"/>
              </a:rPr>
              <a:t>member_name:</a:t>
            </a:r>
            <a:r>
              <a:rPr kumimoji="0" lang="en-US" b="1" i="1" u="none" strike="noStrike" cap="none" normalizeH="0" baseline="0" dirty="0">
                <a:ln>
                  <a:noFill/>
                </a:ln>
                <a:solidFill>
                  <a:srgbClr val="273239"/>
                </a:solidFill>
                <a:effectLst/>
                <a:latin typeface="Nunito"/>
                <a:cs typeface="Arial" pitchFamily="34" charset="0"/>
              </a:rPr>
              <a:t> </a:t>
            </a:r>
            <a:r>
              <a:rPr kumimoji="0" lang="en-US" b="0" i="0" u="none" strike="noStrike" cap="none" normalizeH="0" baseline="0" dirty="0">
                <a:ln>
                  <a:noFill/>
                </a:ln>
                <a:solidFill>
                  <a:srgbClr val="273239"/>
                </a:solidFill>
                <a:effectLst/>
                <a:latin typeface="Nunito"/>
                <a:cs typeface="Arial" pitchFamily="34" charset="0"/>
              </a:rPr>
              <a:t>The member name is the name of the bit field.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a:ln>
                  <a:noFill/>
                </a:ln>
                <a:solidFill>
                  <a:srgbClr val="273239"/>
                </a:solidFill>
                <a:effectLst/>
                <a:latin typeface="Nunito"/>
                <a:cs typeface="Arial" pitchFamily="34" charset="0"/>
              </a:rPr>
              <a:t>width_of_bit-field:</a:t>
            </a:r>
            <a:r>
              <a:rPr kumimoji="0" lang="en-US" b="0" i="0" u="none" strike="noStrike" cap="none" normalizeH="0" baseline="0" dirty="0">
                <a:ln>
                  <a:noFill/>
                </a:ln>
                <a:solidFill>
                  <a:srgbClr val="273239"/>
                </a:solidFill>
                <a:effectLst/>
                <a:latin typeface="Nunito"/>
                <a:cs typeface="Arial" pitchFamily="34" charset="0"/>
              </a:rPr>
              <a:t> The number of bits in the bit-field. The width must be less than or equal to the bit width of the specified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1"/>
          <p:cNvPicPr>
            <a:picLocks noChangeAspect="1" noChangeArrowheads="1"/>
          </p:cNvPicPr>
          <p:nvPr/>
        </p:nvPicPr>
        <p:blipFill>
          <a:blip r:embed="rId2"/>
          <a:srcRect/>
          <a:stretch>
            <a:fillRect/>
          </a:stretch>
        </p:blipFill>
        <p:spPr bwMode="auto">
          <a:xfrm>
            <a:off x="214282" y="928670"/>
            <a:ext cx="3933825" cy="22002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357158" y="285728"/>
            <a:ext cx="4210050" cy="4667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214282" y="3571876"/>
            <a:ext cx="4829175" cy="29622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6357950" y="5000636"/>
            <a:ext cx="2000264" cy="1143008"/>
          </a:xfrm>
          <a:prstGeom prst="rect">
            <a:avLst/>
          </a:prstGeom>
          <a:noFill/>
          <a:ln w="9525">
            <a:noFill/>
            <a:miter lim="800000"/>
            <a:headEnd/>
            <a:tailEnd/>
          </a:ln>
          <a:effectLst/>
        </p:spPr>
      </p:pic>
      <p:sp>
        <p:nvSpPr>
          <p:cNvPr id="6" name="TextBox 5"/>
          <p:cNvSpPr txBox="1"/>
          <p:nvPr/>
        </p:nvSpPr>
        <p:spPr>
          <a:xfrm>
            <a:off x="214282" y="3214686"/>
            <a:ext cx="1000100" cy="369332"/>
          </a:xfrm>
          <a:prstGeom prst="rect">
            <a:avLst/>
          </a:prstGeom>
          <a:noFill/>
        </p:spPr>
        <p:txBody>
          <a:bodyPr wrap="square" rtlCol="0">
            <a:spAutoFit/>
          </a:bodyPr>
          <a:lstStyle/>
          <a:p>
            <a:r>
              <a:rPr lang="en-US" dirty="0"/>
              <a:t>Ex:</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0"/>
            <a:ext cx="8643998" cy="2062103"/>
          </a:xfrm>
          <a:prstGeom prst="rect">
            <a:avLst/>
          </a:prstGeom>
        </p:spPr>
        <p:txBody>
          <a:bodyPr wrap="square">
            <a:spAutoFit/>
          </a:bodyPr>
          <a:lstStyle/>
          <a:p>
            <a:r>
              <a:rPr lang="en-IN" b="1" dirty="0"/>
              <a:t>FILES </a:t>
            </a:r>
          </a:p>
          <a:p>
            <a:r>
              <a:rPr lang="en-IN" dirty="0"/>
              <a:t>In C programming, file is a place on your physical disk where information is stored. </a:t>
            </a:r>
          </a:p>
          <a:p>
            <a:pPr algn="just"/>
            <a:r>
              <a:rPr lang="en-IN" b="1" dirty="0"/>
              <a:t>WHY FILES ARE NEEDED? </a:t>
            </a:r>
          </a:p>
          <a:p>
            <a:pPr algn="just"/>
            <a:r>
              <a:rPr lang="en-IN" sz="1400" dirty="0"/>
              <a:t> When a program is terminated, the entire data is lost. Storing in a file will preserve your data even if the program terminates. </a:t>
            </a:r>
          </a:p>
          <a:p>
            <a:pPr algn="just"/>
            <a:r>
              <a:rPr lang="en-IN" sz="1400" dirty="0"/>
              <a:t> If you have to enter a large number of data, it will take a lot of time to enter them all. However, if you have a file containing all the data, you can easily access the contents of the file using few commands in C. </a:t>
            </a:r>
          </a:p>
          <a:p>
            <a:pPr algn="just"/>
            <a:r>
              <a:rPr lang="en-IN" sz="1400" dirty="0"/>
              <a:t> You can easily move your data from one computer to another without any changes</a:t>
            </a:r>
            <a:r>
              <a:rPr lang="en-IN" dirty="0"/>
              <a:t>. </a:t>
            </a:r>
          </a:p>
        </p:txBody>
      </p:sp>
      <p:sp>
        <p:nvSpPr>
          <p:cNvPr id="3" name="Rectangle 2"/>
          <p:cNvSpPr/>
          <p:nvPr/>
        </p:nvSpPr>
        <p:spPr>
          <a:xfrm>
            <a:off x="214282" y="2071679"/>
            <a:ext cx="8643998" cy="3877985"/>
          </a:xfrm>
          <a:prstGeom prst="rect">
            <a:avLst/>
          </a:prstGeom>
        </p:spPr>
        <p:txBody>
          <a:bodyPr wrap="square">
            <a:spAutoFit/>
          </a:bodyPr>
          <a:lstStyle/>
          <a:p>
            <a:r>
              <a:rPr lang="en-IN" b="1" dirty="0"/>
              <a:t>TYPES OF FILES: </a:t>
            </a:r>
          </a:p>
          <a:p>
            <a:r>
              <a:rPr lang="en-IN" sz="1600" dirty="0"/>
              <a:t>When dealing with files, there are two types of files you should know about: </a:t>
            </a:r>
          </a:p>
          <a:p>
            <a:r>
              <a:rPr lang="en-IN" sz="1600" dirty="0"/>
              <a:t> Text files </a:t>
            </a:r>
          </a:p>
          <a:p>
            <a:r>
              <a:rPr lang="en-IN" sz="1600" dirty="0"/>
              <a:t> Binary files </a:t>
            </a:r>
          </a:p>
          <a:p>
            <a:r>
              <a:rPr lang="en-IN" b="1" dirty="0"/>
              <a:t>Text files: </a:t>
            </a:r>
          </a:p>
          <a:p>
            <a:pPr algn="just"/>
            <a:r>
              <a:rPr lang="en-IN" sz="1600" dirty="0"/>
              <a:t> Text files are the normal .txt files that you can easily create using Notepad or any simple text editors. </a:t>
            </a:r>
          </a:p>
          <a:p>
            <a:pPr algn="just"/>
            <a:r>
              <a:rPr lang="en-IN" sz="1600" dirty="0"/>
              <a:t> When you open those files, you'll see all the contents within the file as plain text. You can easily edit or delete the contents. </a:t>
            </a:r>
          </a:p>
          <a:p>
            <a:pPr algn="just"/>
            <a:r>
              <a:rPr lang="en-IN" sz="1600" dirty="0"/>
              <a:t> They take minimum effort to maintain, are easily readable, and provide least security and takes bigger storage space. </a:t>
            </a:r>
          </a:p>
          <a:p>
            <a:r>
              <a:rPr lang="en-IN" b="1" dirty="0"/>
              <a:t>Binary files: </a:t>
            </a:r>
          </a:p>
          <a:p>
            <a:r>
              <a:rPr lang="en-IN" sz="1600" dirty="0"/>
              <a:t> Binary files are mostly the .bin files in your computer. </a:t>
            </a:r>
          </a:p>
          <a:p>
            <a:r>
              <a:rPr lang="en-IN" sz="1600" dirty="0"/>
              <a:t> Instead of storing data in plain text, they store it in the binary form (0's and 1's). </a:t>
            </a:r>
          </a:p>
          <a:p>
            <a:r>
              <a:rPr lang="en-IN" sz="1600" dirty="0"/>
              <a:t> They can hold higher amount of data, are not readable easily and provides a better security than text files.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28596" y="285728"/>
            <a:ext cx="8572560" cy="2786082"/>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500034" y="2786058"/>
            <a:ext cx="8286808" cy="3429024"/>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5786" y="428605"/>
            <a:ext cx="7643866" cy="5816977"/>
          </a:xfrm>
          <a:prstGeom prst="rect">
            <a:avLst/>
          </a:prstGeom>
        </p:spPr>
        <p:txBody>
          <a:bodyPr wrap="square">
            <a:spAutoFit/>
          </a:bodyPr>
          <a:lstStyle/>
          <a:p>
            <a:r>
              <a:rPr lang="en-IN" dirty="0"/>
              <a:t>C provides a number of functions that helps to perform basic file operations. Following are the functions,</a:t>
            </a:r>
          </a:p>
          <a:p>
            <a:endParaRPr lang="en-IN" dirty="0"/>
          </a:p>
          <a:p>
            <a:r>
              <a:rPr lang="en-IN" dirty="0"/>
              <a:t> </a:t>
            </a:r>
            <a:r>
              <a:rPr lang="en-IN" b="1" dirty="0"/>
              <a:t>Function 	description 	</a:t>
            </a:r>
          </a:p>
          <a:p>
            <a:r>
              <a:rPr lang="en-IN" sz="2000" dirty="0"/>
              <a:t>fopen() 	create a new file or open a existing file 	</a:t>
            </a:r>
          </a:p>
          <a:p>
            <a:r>
              <a:rPr lang="en-IN" sz="2000" dirty="0"/>
              <a:t>fclose() 	closes a file </a:t>
            </a:r>
          </a:p>
          <a:p>
            <a:r>
              <a:rPr lang="en-IN" sz="2000" dirty="0"/>
              <a:t>	</a:t>
            </a:r>
          </a:p>
          <a:p>
            <a:r>
              <a:rPr lang="en-IN" sz="2000" dirty="0" err="1"/>
              <a:t>getc</a:t>
            </a:r>
            <a:r>
              <a:rPr lang="en-IN" sz="2000" dirty="0"/>
              <a:t>() 	reads a character from a file 	</a:t>
            </a:r>
          </a:p>
          <a:p>
            <a:r>
              <a:rPr lang="en-IN" sz="2000" dirty="0" err="1"/>
              <a:t>putc</a:t>
            </a:r>
            <a:r>
              <a:rPr lang="en-IN" sz="2000" dirty="0"/>
              <a:t>() 	writes a character to a file 	</a:t>
            </a:r>
          </a:p>
          <a:p>
            <a:endParaRPr lang="en-IN" sz="2000" dirty="0"/>
          </a:p>
          <a:p>
            <a:r>
              <a:rPr lang="en-IN" sz="2000" dirty="0" err="1"/>
              <a:t>fscanf</a:t>
            </a:r>
            <a:r>
              <a:rPr lang="en-IN" sz="2000" dirty="0"/>
              <a:t>() 	reads a set of data from a file 	</a:t>
            </a:r>
          </a:p>
          <a:p>
            <a:r>
              <a:rPr lang="en-IN" sz="2000" dirty="0" err="1"/>
              <a:t>fprintf</a:t>
            </a:r>
            <a:r>
              <a:rPr lang="en-IN" sz="2000" dirty="0"/>
              <a:t>() 	writes a set of data to a file </a:t>
            </a:r>
          </a:p>
          <a:p>
            <a:r>
              <a:rPr lang="en-IN" sz="2000" dirty="0"/>
              <a:t>	</a:t>
            </a:r>
          </a:p>
          <a:p>
            <a:r>
              <a:rPr lang="en-IN" sz="2000" dirty="0" err="1"/>
              <a:t>getw</a:t>
            </a:r>
            <a:r>
              <a:rPr lang="en-IN" sz="2000" dirty="0"/>
              <a:t>() 	reads a integer from a file 	</a:t>
            </a:r>
          </a:p>
          <a:p>
            <a:r>
              <a:rPr lang="en-IN" sz="2000" dirty="0" err="1"/>
              <a:t>putw</a:t>
            </a:r>
            <a:r>
              <a:rPr lang="en-IN" sz="2000" dirty="0"/>
              <a:t>() 	writes a integer to a file </a:t>
            </a:r>
          </a:p>
          <a:p>
            <a:r>
              <a:rPr lang="en-IN" sz="2000" dirty="0"/>
              <a:t>	</a:t>
            </a:r>
          </a:p>
          <a:p>
            <a:r>
              <a:rPr lang="en-IN" sz="2000" dirty="0" err="1"/>
              <a:t>fseek</a:t>
            </a:r>
            <a:r>
              <a:rPr lang="en-IN" sz="2000" dirty="0"/>
              <a:t>() 	set the position to desire point 	</a:t>
            </a:r>
          </a:p>
          <a:p>
            <a:r>
              <a:rPr lang="en-IN" sz="2000" dirty="0"/>
              <a:t>ftell() 	  gives current position in the file 	</a:t>
            </a:r>
          </a:p>
          <a:p>
            <a:r>
              <a:rPr lang="en-IN" sz="2000" dirty="0"/>
              <a:t>rewind()     s et the position to the </a:t>
            </a:r>
            <a:r>
              <a:rPr lang="en-IN" sz="2000" dirty="0" err="1"/>
              <a:t>begining</a:t>
            </a:r>
            <a:r>
              <a:rPr lang="en-IN" sz="2000" dirty="0"/>
              <a:t> point </a:t>
            </a:r>
            <a:r>
              <a:rPr lang="en-IN"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0"/>
            <a:ext cx="8643998" cy="6709529"/>
          </a:xfrm>
          <a:prstGeom prst="rect">
            <a:avLst/>
          </a:prstGeom>
        </p:spPr>
        <p:txBody>
          <a:bodyPr wrap="square">
            <a:spAutoFit/>
          </a:bodyPr>
          <a:lstStyle/>
          <a:p>
            <a:pPr>
              <a:buFont typeface="Arial" pitchFamily="34" charset="0"/>
              <a:buChar char="•"/>
            </a:pPr>
            <a:r>
              <a:rPr lang="en-IN" b="1" dirty="0"/>
              <a:t>FILE OPERATIONS: </a:t>
            </a:r>
          </a:p>
          <a:p>
            <a:r>
              <a:rPr lang="en-IN" sz="1600" dirty="0"/>
              <a:t>In C, you can perform four major operations on the file, either text or binary: </a:t>
            </a:r>
          </a:p>
          <a:p>
            <a:r>
              <a:rPr lang="en-IN" sz="1600" dirty="0"/>
              <a:t> Creating a new file </a:t>
            </a:r>
          </a:p>
          <a:p>
            <a:r>
              <a:rPr lang="en-IN" sz="1600" dirty="0"/>
              <a:t> Opening an existing file </a:t>
            </a:r>
          </a:p>
          <a:p>
            <a:r>
              <a:rPr lang="en-IN" sz="1600" dirty="0"/>
              <a:t> Closing a file </a:t>
            </a:r>
          </a:p>
          <a:p>
            <a:r>
              <a:rPr lang="en-IN" sz="1600" dirty="0"/>
              <a:t> Reading from and writing information to a file </a:t>
            </a:r>
          </a:p>
          <a:p>
            <a:pPr>
              <a:buFont typeface="Arial" pitchFamily="34" charset="0"/>
              <a:buChar char="•"/>
            </a:pPr>
            <a:r>
              <a:rPr lang="en-IN" b="1" dirty="0"/>
              <a:t>DECLARATION: </a:t>
            </a:r>
          </a:p>
          <a:p>
            <a:r>
              <a:rPr lang="en-IN" sz="1600" dirty="0"/>
              <a:t>When working with files, you need to declare a pointer of type file. This declaration is needed for communication between the file and program. </a:t>
            </a:r>
          </a:p>
          <a:p>
            <a:r>
              <a:rPr lang="en-IN" b="1" dirty="0"/>
              <a:t>                                       FILE *fptr; </a:t>
            </a:r>
          </a:p>
          <a:p>
            <a:pPr>
              <a:buFont typeface="Arial" pitchFamily="34" charset="0"/>
              <a:buChar char="•"/>
            </a:pPr>
            <a:r>
              <a:rPr lang="en-IN" b="1" dirty="0"/>
              <a:t>OPENING A FILE: </a:t>
            </a:r>
          </a:p>
          <a:p>
            <a:r>
              <a:rPr lang="en-IN" sz="1600" dirty="0"/>
              <a:t>Opening a file is performed using the library function in the "stdio.h" header file: fopen(</a:t>
            </a:r>
            <a:r>
              <a:rPr lang="en-IN" dirty="0"/>
              <a:t>). </a:t>
            </a:r>
          </a:p>
          <a:p>
            <a:r>
              <a:rPr lang="en-IN" b="1" dirty="0"/>
              <a:t>Syntax: </a:t>
            </a:r>
          </a:p>
          <a:p>
            <a:r>
              <a:rPr lang="en-IN" b="1" dirty="0"/>
              <a:t>                            fptr=fopen(“filename/path”, “mode”); </a:t>
            </a:r>
          </a:p>
          <a:p>
            <a:r>
              <a:rPr lang="en-IN" b="1" dirty="0"/>
              <a:t>Examples: </a:t>
            </a:r>
          </a:p>
          <a:p>
            <a:r>
              <a:rPr lang="en-IN" b="1" dirty="0"/>
              <a:t>                         fopen("E:\\cprogram\\newprogram.txt","w"); </a:t>
            </a:r>
          </a:p>
          <a:p>
            <a:r>
              <a:rPr lang="en-IN" b="1" dirty="0"/>
              <a:t>                          fopen("file1.txt","w"); </a:t>
            </a:r>
          </a:p>
          <a:p>
            <a:r>
              <a:rPr lang="en-IN" sz="1600" dirty="0"/>
              <a:t> Let's suppose the file newprogram.txt doesn't exist in the location E:\cprogram. The first function creates a new file named newprogram.txt and opens it for writing as per the mode 'w'.The writing mode allows you to create and edit (overwrite) the contents of the file. </a:t>
            </a:r>
          </a:p>
          <a:p>
            <a:pPr>
              <a:buFont typeface="Arial" pitchFamily="34" charset="0"/>
              <a:buChar char="•"/>
            </a:pPr>
            <a:r>
              <a:rPr lang="en-IN" b="1" dirty="0"/>
              <a:t>CLOSING A FILE: </a:t>
            </a:r>
          </a:p>
          <a:p>
            <a:r>
              <a:rPr lang="en-IN" sz="1600" dirty="0"/>
              <a:t>The file (both text and binary) should be closed after reading/</a:t>
            </a:r>
            <a:r>
              <a:rPr lang="en-IN" sz="1600" dirty="0" err="1"/>
              <a:t>writing.Closing</a:t>
            </a:r>
            <a:r>
              <a:rPr lang="en-IN" sz="1600" dirty="0"/>
              <a:t> a file is performed using library function fclose().</a:t>
            </a:r>
            <a:r>
              <a:rPr lang="en-IN" dirty="0"/>
              <a:t> </a:t>
            </a:r>
          </a:p>
          <a:p>
            <a:r>
              <a:rPr lang="en-IN" b="1" dirty="0"/>
              <a:t>Syntax: </a:t>
            </a:r>
          </a:p>
          <a:p>
            <a:r>
              <a:rPr lang="en-IN" b="1" dirty="0"/>
              <a:t>                         fclose(fptr);</a:t>
            </a:r>
            <a:r>
              <a:rPr lang="en-IN" dirty="0"/>
              <a:t> //fptr is the file pointer associated with file to be closed.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571472" y="571480"/>
            <a:ext cx="8286808" cy="5429288"/>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42910" y="214290"/>
            <a:ext cx="7629525" cy="625792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428596" y="214290"/>
            <a:ext cx="8153429" cy="6391275"/>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00034" y="428604"/>
            <a:ext cx="8395394" cy="5572164"/>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391286" y="357166"/>
            <a:ext cx="8466994" cy="571504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2571736" y="3857628"/>
            <a:ext cx="6143625" cy="2676525"/>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srcRect/>
          <a:stretch>
            <a:fillRect/>
          </a:stretch>
        </p:blipFill>
        <p:spPr bwMode="auto">
          <a:xfrm>
            <a:off x="3571868" y="4857760"/>
            <a:ext cx="4267200" cy="1643074"/>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14282" y="214290"/>
            <a:ext cx="8255476" cy="4500594"/>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14282" y="285728"/>
            <a:ext cx="7786742" cy="4714908"/>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428597" y="357166"/>
            <a:ext cx="8429684" cy="526734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357158" y="285728"/>
            <a:ext cx="8572560" cy="4929222"/>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14282" y="214290"/>
            <a:ext cx="8429684" cy="5857916"/>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2285984" y="5214950"/>
            <a:ext cx="6429420" cy="164305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6702" y="357166"/>
            <a:ext cx="8833016" cy="6072230"/>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28662" y="500042"/>
            <a:ext cx="6858048" cy="6143668"/>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282" y="142852"/>
            <a:ext cx="8429684" cy="6463308"/>
          </a:xfrm>
          <a:prstGeom prst="rect">
            <a:avLst/>
          </a:prstGeom>
        </p:spPr>
        <p:txBody>
          <a:bodyPr wrap="square">
            <a:spAutoFit/>
          </a:bodyPr>
          <a:lstStyle/>
          <a:p>
            <a:pPr>
              <a:buFont typeface="Arial" pitchFamily="34" charset="0"/>
              <a:buChar char="•"/>
            </a:pPr>
            <a:r>
              <a:rPr lang="en-IN" b="1" dirty="0"/>
              <a:t>ftell(): </a:t>
            </a:r>
          </a:p>
          <a:p>
            <a:r>
              <a:rPr lang="en-IN" dirty="0"/>
              <a:t>This function returns the value of the current pointer position in the file. The value is count from the beginning of the file.</a:t>
            </a:r>
          </a:p>
          <a:p>
            <a:r>
              <a:rPr lang="en-IN" dirty="0"/>
              <a:t>                                              </a:t>
            </a:r>
            <a:r>
              <a:rPr lang="en-IN" b="1" dirty="0"/>
              <a:t>Syntax: ftell(fptr); Where fptr is a file pointer. </a:t>
            </a:r>
          </a:p>
          <a:p>
            <a:pPr>
              <a:buFont typeface="Arial" pitchFamily="34" charset="0"/>
              <a:buChar char="•"/>
            </a:pPr>
            <a:r>
              <a:rPr lang="en-IN" b="1" dirty="0"/>
              <a:t>rewind(): </a:t>
            </a:r>
          </a:p>
          <a:p>
            <a:r>
              <a:rPr lang="en-IN" dirty="0"/>
              <a:t>This function is used to move the file pointer to the beginning of the given file. </a:t>
            </a:r>
          </a:p>
          <a:p>
            <a:r>
              <a:rPr lang="en-IN" b="1" dirty="0"/>
              <a:t>                                            Syntax: rewind( fptr); // Where fptr is a file pointer. </a:t>
            </a:r>
          </a:p>
          <a:p>
            <a:r>
              <a:rPr lang="en-IN" b="1" dirty="0"/>
              <a:t>Example: </a:t>
            </a:r>
          </a:p>
          <a:p>
            <a:r>
              <a:rPr lang="en-IN" dirty="0"/>
              <a:t>#include&lt;stdio.h&gt; </a:t>
            </a:r>
          </a:p>
          <a:p>
            <a:r>
              <a:rPr lang="en-IN" dirty="0"/>
              <a:t>#include&lt;</a:t>
            </a:r>
            <a:r>
              <a:rPr lang="en-IN" dirty="0" err="1"/>
              <a:t>conio.h</a:t>
            </a:r>
            <a:r>
              <a:rPr lang="en-IN" dirty="0"/>
              <a:t>&gt; </a:t>
            </a:r>
          </a:p>
          <a:p>
            <a:r>
              <a:rPr lang="en-IN" dirty="0"/>
              <a:t>void main() </a:t>
            </a:r>
          </a:p>
          <a:p>
            <a:r>
              <a:rPr lang="en-IN" dirty="0"/>
              <a:t>{ </a:t>
            </a:r>
          </a:p>
          <a:p>
            <a:r>
              <a:rPr lang="en-IN" dirty="0"/>
              <a:t>FILE *fp; </a:t>
            </a:r>
          </a:p>
          <a:p>
            <a:r>
              <a:rPr lang="en-IN" dirty="0"/>
              <a:t>char ch; </a:t>
            </a:r>
          </a:p>
          <a:p>
            <a:r>
              <a:rPr lang="en-IN" dirty="0"/>
              <a:t>int n; </a:t>
            </a:r>
          </a:p>
          <a:p>
            <a:r>
              <a:rPr lang="en-IN" dirty="0"/>
              <a:t>fp=fopen("file1.c", "r"); </a:t>
            </a:r>
          </a:p>
          <a:p>
            <a:r>
              <a:rPr lang="en-IN" dirty="0"/>
              <a:t>n=ftell(fp); </a:t>
            </a:r>
          </a:p>
          <a:p>
            <a:r>
              <a:rPr lang="en-IN" dirty="0" err="1"/>
              <a:t>printf</a:t>
            </a:r>
            <a:r>
              <a:rPr lang="en-IN" dirty="0"/>
              <a:t>(“Current position: %d”,n); </a:t>
            </a:r>
          </a:p>
          <a:p>
            <a:r>
              <a:rPr lang="en-IN" dirty="0"/>
              <a:t>rewind(fp); </a:t>
            </a:r>
          </a:p>
          <a:p>
            <a:r>
              <a:rPr lang="en-IN" dirty="0" err="1"/>
              <a:t>printf</a:t>
            </a:r>
            <a:r>
              <a:rPr lang="en-IN" dirty="0"/>
              <a:t>(“Current position: %d”,ftell(</a:t>
            </a:r>
            <a:r>
              <a:rPr lang="en-IN" dirty="0" err="1"/>
              <a:t>fp</a:t>
            </a:r>
            <a:r>
              <a:rPr lang="en-IN" dirty="0"/>
              <a:t>)); </a:t>
            </a:r>
          </a:p>
          <a:p>
            <a:r>
              <a:rPr lang="en-IN" dirty="0"/>
              <a:t>fclose(</a:t>
            </a:r>
            <a:r>
              <a:rPr lang="en-IN" dirty="0" err="1"/>
              <a:t>fp</a:t>
            </a:r>
            <a:r>
              <a:rPr lang="en-IN" dirty="0"/>
              <a:t>); </a:t>
            </a:r>
          </a:p>
          <a:p>
            <a:r>
              <a:rPr lang="en-IN" dirty="0"/>
              <a:t>getch(); </a:t>
            </a:r>
          </a:p>
          <a:p>
            <a:r>
              <a:rPr lang="en-IN"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158" y="285729"/>
            <a:ext cx="8358246" cy="5663089"/>
          </a:xfrm>
          <a:prstGeom prst="rect">
            <a:avLst/>
          </a:prstGeom>
        </p:spPr>
        <p:txBody>
          <a:bodyPr wrap="square">
            <a:spAutoFit/>
          </a:bodyPr>
          <a:lstStyle/>
          <a:p>
            <a:r>
              <a:rPr lang="en-IN" sz="2400" b="1" dirty="0"/>
              <a:t>Initialization of structure</a:t>
            </a:r>
          </a:p>
          <a:p>
            <a:endParaRPr lang="en-IN" dirty="0"/>
          </a:p>
          <a:p>
            <a:r>
              <a:rPr lang="en-IN" dirty="0"/>
              <a:t>We can initialize the values to the members of the structure as:</a:t>
            </a:r>
          </a:p>
          <a:p>
            <a:r>
              <a:rPr lang="en-IN" dirty="0"/>
              <a:t>struct structure_name structure_variable={value1, value2, ... , valueN};</a:t>
            </a:r>
          </a:p>
          <a:p>
            <a:endParaRPr lang="en-IN" dirty="0"/>
          </a:p>
          <a:p>
            <a:r>
              <a:rPr lang="en-IN" dirty="0"/>
              <a:t> There is a one-to-one correspondence between the members and their initializing values.</a:t>
            </a:r>
          </a:p>
          <a:p>
            <a:endParaRPr lang="en-IN" dirty="0"/>
          </a:p>
          <a:p>
            <a:r>
              <a:rPr lang="en-IN" dirty="0"/>
              <a:t> C does not allow the initialization of individual structure members within the</a:t>
            </a:r>
          </a:p>
          <a:p>
            <a:r>
              <a:rPr lang="en-IN" dirty="0"/>
              <a:t>structure definition template.</a:t>
            </a:r>
          </a:p>
          <a:p>
            <a:endParaRPr lang="en-IN" dirty="0"/>
          </a:p>
          <a:p>
            <a:r>
              <a:rPr lang="en-IN" sz="2000" b="1" dirty="0"/>
              <a:t>struct date</a:t>
            </a:r>
          </a:p>
          <a:p>
            <a:r>
              <a:rPr lang="en-IN" sz="2000" b="1" dirty="0"/>
              <a:t>{</a:t>
            </a:r>
          </a:p>
          <a:p>
            <a:r>
              <a:rPr lang="en-IN" sz="2000" b="1" dirty="0"/>
              <a:t>int dat;</a:t>
            </a:r>
          </a:p>
          <a:p>
            <a:r>
              <a:rPr lang="en-IN" sz="2000" b="1" dirty="0"/>
              <a:t>int month;</a:t>
            </a:r>
          </a:p>
          <a:p>
            <a:r>
              <a:rPr lang="en-IN" sz="2000" b="1" dirty="0"/>
              <a:t>int year;</a:t>
            </a:r>
          </a:p>
          <a:p>
            <a:r>
              <a:rPr lang="en-IN" sz="2000" b="1" dirty="0"/>
              <a:t>};</a:t>
            </a:r>
          </a:p>
          <a:p>
            <a:r>
              <a:rPr lang="en-IN" sz="2000" b="1" dirty="0"/>
              <a:t>struct date dob={25,12,1998}; or ={.month=9,.year=2019,.dat=19};</a:t>
            </a:r>
          </a:p>
          <a:p>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57158" y="357166"/>
            <a:ext cx="8215370" cy="63724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357166"/>
            <a:ext cx="8286808" cy="3939540"/>
          </a:xfrm>
          <a:prstGeom prst="rect">
            <a:avLst/>
          </a:prstGeom>
        </p:spPr>
        <p:txBody>
          <a:bodyPr wrap="square">
            <a:spAutoFit/>
          </a:bodyPr>
          <a:lstStyle/>
          <a:p>
            <a:r>
              <a:rPr lang="en-IN" sz="2400" b="1" dirty="0"/>
              <a:t>Accessing members of structure</a:t>
            </a:r>
          </a:p>
          <a:p>
            <a:endParaRPr lang="en-IN" dirty="0"/>
          </a:p>
          <a:p>
            <a:r>
              <a:rPr lang="en-IN" sz="2000" dirty="0"/>
              <a:t>For accessing any member of the structure, we use dot (.) operator or period operator. We can also use      operator also. when we are accessing structure members through pointers then we use arrow operator.</a:t>
            </a:r>
          </a:p>
          <a:p>
            <a:endParaRPr lang="en-IN" dirty="0"/>
          </a:p>
          <a:p>
            <a:r>
              <a:rPr lang="en-IN" sz="2400" b="1" dirty="0"/>
              <a:t>Syntax:</a:t>
            </a:r>
          </a:p>
          <a:p>
            <a:endParaRPr lang="en-IN" sz="2400" b="1" dirty="0"/>
          </a:p>
          <a:p>
            <a:r>
              <a:rPr lang="en-IN" sz="2400" b="1" dirty="0"/>
              <a:t>structure_variable.membername</a:t>
            </a:r>
          </a:p>
          <a:p>
            <a:endParaRPr lang="en-IN" dirty="0"/>
          </a:p>
          <a:p>
            <a:r>
              <a:rPr lang="en-IN" sz="2000" dirty="0"/>
              <a:t>Here, structure_variable refers to the name of a structure type variable and member refers to the name of a member within the structure.</a:t>
            </a:r>
          </a:p>
        </p:txBody>
      </p:sp>
      <p:pic>
        <p:nvPicPr>
          <p:cNvPr id="6146" name="Picture 2"/>
          <p:cNvPicPr>
            <a:picLocks noChangeAspect="1" noChangeArrowheads="1"/>
          </p:cNvPicPr>
          <p:nvPr/>
        </p:nvPicPr>
        <p:blipFill>
          <a:blip r:embed="rId2"/>
          <a:srcRect/>
          <a:stretch>
            <a:fillRect/>
          </a:stretch>
        </p:blipFill>
        <p:spPr bwMode="auto">
          <a:xfrm>
            <a:off x="3286116" y="1428736"/>
            <a:ext cx="228600" cy="1524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14282" y="65574"/>
            <a:ext cx="8643998" cy="657813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TotalTime>
  <Words>2499</Words>
  <Application>Microsoft Office PowerPoint</Application>
  <PresentationFormat>On-screen Show (4:3)</PresentationFormat>
  <Paragraphs>262</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Consolas</vt:lpstr>
      <vt:lpstr>Nunito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INDIA</dc:creator>
  <cp:lastModifiedBy>VIGNAN</cp:lastModifiedBy>
  <cp:revision>65</cp:revision>
  <dcterms:created xsi:type="dcterms:W3CDTF">2023-12-22T14:57:23Z</dcterms:created>
  <dcterms:modified xsi:type="dcterms:W3CDTF">2024-01-02T07:14:10Z</dcterms:modified>
</cp:coreProperties>
</file>