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4"/>
  </p:sldMasterIdLst>
  <p:notesMasterIdLst>
    <p:notesMasterId r:id="rId21"/>
  </p:notesMasterIdLst>
  <p:handoutMasterIdLst>
    <p:handoutMasterId r:id="rId22"/>
  </p:handoutMasterIdLst>
  <p:sldIdLst>
    <p:sldId id="264" r:id="rId5"/>
    <p:sldId id="330" r:id="rId6"/>
    <p:sldId id="331" r:id="rId7"/>
    <p:sldId id="335" r:id="rId8"/>
    <p:sldId id="338" r:id="rId9"/>
    <p:sldId id="339" r:id="rId10"/>
    <p:sldId id="341" r:id="rId11"/>
    <p:sldId id="337" r:id="rId12"/>
    <p:sldId id="332" r:id="rId13"/>
    <p:sldId id="348" r:id="rId14"/>
    <p:sldId id="347" r:id="rId15"/>
    <p:sldId id="349" r:id="rId16"/>
    <p:sldId id="350" r:id="rId17"/>
    <p:sldId id="351" r:id="rId18"/>
    <p:sldId id="343" r:id="rId19"/>
    <p:sldId id="344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133C5"/>
    <a:srgbClr val="E1ECF5"/>
    <a:srgbClr val="A8106A"/>
    <a:srgbClr val="E9F1F7"/>
    <a:srgbClr val="DFECF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280" autoAdjust="0"/>
  </p:normalViewPr>
  <p:slideViewPr>
    <p:cSldViewPr showGuides="1">
      <p:cViewPr varScale="1">
        <p:scale>
          <a:sx n="85" d="100"/>
          <a:sy n="85" d="100"/>
        </p:scale>
        <p:origin x="509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4/7/2024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126BF754-515F-40B9-8D24-D54D5825B3D0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1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4012" y="1447800"/>
            <a:ext cx="7008574" cy="21304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Engineering Physics Course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54843" y="3804327"/>
            <a:ext cx="840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Dr. Dhanalakshmi B </a:t>
            </a:r>
            <a:r>
              <a:rPr lang="en-US" sz="1600" b="1" dirty="0">
                <a:solidFill>
                  <a:srgbClr val="C00000"/>
                </a:solidFill>
              </a:rPr>
              <a:t>M.Sc., Ph.D.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DB826D-3346-91AB-2635-768B18205727}"/>
              </a:ext>
            </a:extLst>
          </p:cNvPr>
          <p:cNvGrpSpPr/>
          <p:nvPr/>
        </p:nvGrpSpPr>
        <p:grpSpPr>
          <a:xfrm>
            <a:off x="374541" y="533400"/>
            <a:ext cx="11336256" cy="5262979"/>
            <a:chOff x="227012" y="533400"/>
            <a:chExt cx="11336256" cy="52629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43EBAC-8C5C-64DC-6B3D-7E27623EEA76}"/>
                </a:ext>
              </a:extLst>
            </p:cNvPr>
            <p:cNvSpPr txBox="1"/>
            <p:nvPr/>
          </p:nvSpPr>
          <p:spPr>
            <a:xfrm>
              <a:off x="227012" y="533400"/>
              <a:ext cx="11201400" cy="5262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u="sng" dirty="0">
                  <a:solidFill>
                    <a:srgbClr val="FF0000"/>
                  </a:solidFill>
                </a:rPr>
                <a:t>MILLER INDICES</a:t>
              </a:r>
            </a:p>
            <a:p>
              <a:endParaRPr lang="en-IN" sz="2400" u="sng" dirty="0">
                <a:solidFill>
                  <a:srgbClr val="FF0000"/>
                </a:solidFill>
              </a:endParaRPr>
            </a:p>
            <a:p>
              <a:r>
                <a:rPr lang="en-IN" sz="2400" dirty="0"/>
                <a:t>Miller indices are the smallest integers (h k l) that represent a plane.</a:t>
              </a:r>
            </a:p>
            <a:p>
              <a:r>
                <a:rPr lang="en-IN" sz="2400" u="sng" dirty="0">
                  <a:solidFill>
                    <a:srgbClr val="0070C0"/>
                  </a:solidFill>
                </a:rPr>
                <a:t>Obtaining or finding Miller indices </a:t>
              </a:r>
            </a:p>
            <a:p>
              <a:r>
                <a:rPr lang="en-IN" sz="2400" dirty="0"/>
                <a:t>	First determine the intercepts on crystallographic axis</a:t>
              </a:r>
            </a:p>
            <a:p>
              <a:r>
                <a:rPr lang="en-IN" sz="2400" dirty="0"/>
                <a:t>	Take reciprocals</a:t>
              </a:r>
            </a:p>
            <a:p>
              <a:r>
                <a:rPr lang="en-IN" sz="2400" dirty="0"/>
                <a:t>	Multiply with L.C.M of denominators</a:t>
              </a:r>
            </a:p>
            <a:p>
              <a:r>
                <a:rPr lang="en-IN" sz="2400" dirty="0"/>
                <a:t>	Place them in close curved brackets as (h k l)</a:t>
              </a:r>
            </a:p>
            <a:p>
              <a:endParaRPr lang="en-IN" sz="2400" dirty="0"/>
            </a:p>
            <a:p>
              <a:r>
                <a:rPr lang="en-IN" sz="2400" u="sng" dirty="0">
                  <a:solidFill>
                    <a:srgbClr val="0070C0"/>
                  </a:solidFill>
                </a:rPr>
                <a:t>Important features of Miller indices</a:t>
              </a:r>
            </a:p>
            <a:p>
              <a:r>
                <a:rPr lang="en-IN" sz="2400" dirty="0"/>
                <a:t>	Family of planes has same Miller indices</a:t>
              </a:r>
            </a:p>
            <a:p>
              <a:r>
                <a:rPr lang="en-IN" sz="2400" dirty="0"/>
                <a:t>	Plane parallel to any one of the axis, its intercept is infinity and Miller index is zero.</a:t>
              </a:r>
            </a:p>
            <a:p>
              <a:r>
                <a:rPr lang="en-IN" sz="2400" dirty="0"/>
                <a:t>	Any Miller index is negative represent by putting bar on it (ex : -3 as 3 ̅ )</a:t>
              </a:r>
            </a:p>
            <a:p>
              <a:r>
                <a:rPr lang="en-IN" sz="2400" dirty="0"/>
                <a:t>	For same Miller indices, plane and direction are always perpendicular.</a:t>
              </a:r>
            </a:p>
          </p:txBody>
        </p:sp>
        <p:pic>
          <p:nvPicPr>
            <p:cNvPr id="3074" name="Picture 2" descr="Determination of Miller Indices ...">
              <a:extLst>
                <a:ext uri="{FF2B5EF4-FFF2-40B4-BE49-F238E27FC236}">
                  <a16:creationId xmlns:a16="http://schemas.microsoft.com/office/drawing/2014/main" id="{8DCD51AD-FF25-5791-6BC4-D7B3E1E93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1920582"/>
              <a:ext cx="3335256" cy="2488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06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E76D4-3433-8F5E-9AF8-85E53E92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7929"/>
            <a:ext cx="11428413" cy="61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26C70-6016-832A-E274-8ED13B80B09F}"/>
              </a:ext>
            </a:extLst>
          </p:cNvPr>
          <p:cNvGrpSpPr/>
          <p:nvPr/>
        </p:nvGrpSpPr>
        <p:grpSpPr>
          <a:xfrm>
            <a:off x="599047" y="76200"/>
            <a:ext cx="11049000" cy="6705600"/>
            <a:chOff x="599047" y="76200"/>
            <a:chExt cx="11049000" cy="67056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C91C5-15BF-D678-EDBA-9138A5DA8612}"/>
                </a:ext>
              </a:extLst>
            </p:cNvPr>
            <p:cNvGrpSpPr/>
            <p:nvPr/>
          </p:nvGrpSpPr>
          <p:grpSpPr>
            <a:xfrm>
              <a:off x="599047" y="76200"/>
              <a:ext cx="11049000" cy="6705600"/>
              <a:chOff x="861978" y="228600"/>
              <a:chExt cx="10472244" cy="6400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BB07092-193D-2801-B354-914AAD411F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435" b="2262"/>
              <a:stretch/>
            </p:blipFill>
            <p:spPr>
              <a:xfrm>
                <a:off x="861978" y="228600"/>
                <a:ext cx="10464867" cy="64008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F89B-D9E0-5E37-D1F6-A01E164B2C30}"/>
                  </a:ext>
                </a:extLst>
              </p:cNvPr>
              <p:cNvSpPr txBox="1"/>
              <p:nvPr/>
            </p:nvSpPr>
            <p:spPr>
              <a:xfrm>
                <a:off x="1522412" y="304800"/>
                <a:ext cx="5715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34E79F-6D7C-13EB-1932-EB9F7B6461F1}"/>
                  </a:ext>
                </a:extLst>
              </p:cNvPr>
              <p:cNvSpPr txBox="1"/>
              <p:nvPr/>
            </p:nvSpPr>
            <p:spPr>
              <a:xfrm>
                <a:off x="7466012" y="39624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6CE2B-175A-FE7E-F217-3CA30EDFD933}"/>
                  </a:ext>
                </a:extLst>
              </p:cNvPr>
              <p:cNvSpPr txBox="1"/>
              <p:nvPr/>
            </p:nvSpPr>
            <p:spPr>
              <a:xfrm>
                <a:off x="7694612" y="3810000"/>
                <a:ext cx="1143000" cy="521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CDB708-814F-15BD-2F51-9F186816261C}"/>
                  </a:ext>
                </a:extLst>
              </p:cNvPr>
              <p:cNvSpPr txBox="1"/>
              <p:nvPr/>
            </p:nvSpPr>
            <p:spPr>
              <a:xfrm>
                <a:off x="10191222" y="5334000"/>
                <a:ext cx="1143000" cy="521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F2D7F7-A20D-AA8B-6A32-7DA43FCD9803}"/>
                </a:ext>
              </a:extLst>
            </p:cNvPr>
            <p:cNvSpPr txBox="1"/>
            <p:nvPr/>
          </p:nvSpPr>
          <p:spPr>
            <a:xfrm>
              <a:off x="1141412" y="542948"/>
              <a:ext cx="990600" cy="5238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81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BFF46A-44AD-B00A-92C6-1A608178D7C2}"/>
              </a:ext>
            </a:extLst>
          </p:cNvPr>
          <p:cNvGrpSpPr/>
          <p:nvPr/>
        </p:nvGrpSpPr>
        <p:grpSpPr>
          <a:xfrm>
            <a:off x="569912" y="273424"/>
            <a:ext cx="11049000" cy="6584576"/>
            <a:chOff x="1380965" y="152400"/>
            <a:chExt cx="9866660" cy="65845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8CAB7A-94CD-3CA9-A1F3-8CEA484A1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686"/>
            <a:stretch/>
          </p:blipFill>
          <p:spPr>
            <a:xfrm>
              <a:off x="1380965" y="649941"/>
              <a:ext cx="9866660" cy="60870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72D045-E43E-E8E4-9529-60592B198B97}"/>
                </a:ext>
              </a:extLst>
            </p:cNvPr>
            <p:cNvSpPr txBox="1"/>
            <p:nvPr/>
          </p:nvSpPr>
          <p:spPr>
            <a:xfrm>
              <a:off x="4113212" y="152400"/>
              <a:ext cx="440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Using the law of direction cosines</a:t>
              </a:r>
              <a:endParaRPr lang="en-IN" sz="2400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7ABC13-DBD4-DE54-2C03-9D72C23C69CA}"/>
                </a:ext>
              </a:extLst>
            </p:cNvPr>
            <p:cNvSpPr txBox="1"/>
            <p:nvPr/>
          </p:nvSpPr>
          <p:spPr>
            <a:xfrm>
              <a:off x="9980612" y="1600200"/>
              <a:ext cx="990600" cy="1600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9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985B20-2C17-C27D-B203-3E1576064C64}"/>
              </a:ext>
            </a:extLst>
          </p:cNvPr>
          <p:cNvSpPr txBox="1"/>
          <p:nvPr/>
        </p:nvSpPr>
        <p:spPr>
          <a:xfrm>
            <a:off x="760412" y="381000"/>
            <a:ext cx="6100482" cy="499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BRAGG’S LAW</a:t>
            </a:r>
          </a:p>
          <a:p>
            <a:pPr>
              <a:lnSpc>
                <a:spcPct val="200000"/>
              </a:lnSpc>
            </a:pPr>
            <a:r>
              <a:rPr lang="en-IN" dirty="0"/>
              <a:t>Statement:  Diffracted X-rays from a crystal give bright spot on screen if path difference of X-rays</a:t>
            </a:r>
          </a:p>
          <a:p>
            <a:pPr>
              <a:lnSpc>
                <a:spcPct val="200000"/>
              </a:lnSpc>
            </a:pPr>
            <a:r>
              <a:rPr lang="en-IN" dirty="0"/>
              <a:t>2dsinθ = </a:t>
            </a:r>
            <a:r>
              <a:rPr lang="en-IN" dirty="0" err="1"/>
              <a:t>nλ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Proof:</a:t>
            </a:r>
          </a:p>
          <a:p>
            <a:pPr>
              <a:lnSpc>
                <a:spcPct val="200000"/>
              </a:lnSpc>
            </a:pPr>
            <a:r>
              <a:rPr lang="en-IN" dirty="0"/>
              <a:t>From triangle ABC and ACD</a:t>
            </a:r>
          </a:p>
          <a:p>
            <a:pPr>
              <a:lnSpc>
                <a:spcPct val="200000"/>
              </a:lnSpc>
            </a:pPr>
            <a:r>
              <a:rPr lang="en-IN" dirty="0"/>
              <a:t>Path difference (BC+CD) = </a:t>
            </a:r>
            <a:r>
              <a:rPr lang="en-IN" dirty="0" err="1"/>
              <a:t>nλ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= </a:t>
            </a:r>
            <a:r>
              <a:rPr lang="en-IN" dirty="0" err="1"/>
              <a:t>dsinθ</a:t>
            </a:r>
            <a:r>
              <a:rPr lang="en-IN" dirty="0"/>
              <a:t> + </a:t>
            </a:r>
            <a:r>
              <a:rPr lang="en-IN" dirty="0" err="1"/>
              <a:t>dsinθ</a:t>
            </a:r>
            <a:r>
              <a:rPr lang="en-IN" dirty="0"/>
              <a:t> = </a:t>
            </a:r>
            <a:r>
              <a:rPr lang="en-IN" dirty="0" err="1"/>
              <a:t>nλ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= 2dsinθ = </a:t>
            </a:r>
            <a:r>
              <a:rPr lang="en-IN" dirty="0" err="1"/>
              <a:t>nλ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ED92E1-D415-C2A5-9B79-16BFCC52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6012" y="762000"/>
            <a:ext cx="417742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6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740" y="468610"/>
            <a:ext cx="647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Laue’s Method</a:t>
            </a:r>
          </a:p>
          <a:p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/>
          <a:stretch/>
        </p:blipFill>
        <p:spPr>
          <a:xfrm>
            <a:off x="753187" y="2362200"/>
            <a:ext cx="6244144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362200"/>
            <a:ext cx="2676525" cy="320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6027" y="1176496"/>
            <a:ext cx="10181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Laue method is often used to determine the orientation of single crystals </a:t>
            </a:r>
            <a:r>
              <a:rPr lang="en-US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identification of crystal structure.</a:t>
            </a:r>
            <a:endParaRPr 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609600"/>
            <a:ext cx="4022725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5412" y="2057400"/>
            <a:ext cx="429736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dirty="0"/>
              <a:t>Photograph of a</a:t>
            </a:r>
            <a:endParaRPr lang="en-US" altLang="en-US" b="1" dirty="0"/>
          </a:p>
          <a:p>
            <a:pPr algn="ctr">
              <a:spcBef>
                <a:spcPts val="1200"/>
              </a:spcBef>
            </a:pPr>
            <a:r>
              <a:rPr lang="en-US" altLang="en-US" sz="3600" b="1" dirty="0">
                <a:solidFill>
                  <a:srgbClr val="CC0000"/>
                </a:solidFill>
              </a:rPr>
              <a:t>XRD Diffractometer</a:t>
            </a:r>
            <a:r>
              <a:rPr lang="en-US" alt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9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828800"/>
            <a:ext cx="7696200" cy="170041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Unit-II (</a:t>
            </a:r>
            <a:r>
              <a:rPr lang="en-US" sz="4000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Cotn</a:t>
            </a:r>
            <a:r>
              <a:rPr lang="en-US" sz="4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.)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Crystal Planes &amp; </a:t>
            </a:r>
            <a:br>
              <a:rPr lang="en-US" sz="4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X-ray Diffraction</a:t>
            </a:r>
            <a:endParaRPr lang="en-US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5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9"/>
          <a:stretch/>
        </p:blipFill>
        <p:spPr>
          <a:xfrm>
            <a:off x="1903412" y="152400"/>
            <a:ext cx="825952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r="3738"/>
          <a:stretch/>
        </p:blipFill>
        <p:spPr>
          <a:xfrm>
            <a:off x="379411" y="1066800"/>
            <a:ext cx="11353801" cy="35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751012" y="457200"/>
            <a:ext cx="7443536" cy="4938189"/>
            <a:chOff x="1470276" y="304800"/>
            <a:chExt cx="7443536" cy="4938189"/>
          </a:xfrm>
        </p:grpSpPr>
        <p:grpSp>
          <p:nvGrpSpPr>
            <p:cNvPr id="12" name="Group 11"/>
            <p:cNvGrpSpPr/>
            <p:nvPr/>
          </p:nvGrpSpPr>
          <p:grpSpPr>
            <a:xfrm>
              <a:off x="1470276" y="304800"/>
              <a:ext cx="7443536" cy="4938189"/>
              <a:chOff x="1470276" y="304800"/>
              <a:chExt cx="7443536" cy="493818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4746876" y="304800"/>
                <a:ext cx="0" cy="2667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70276" y="2971800"/>
                <a:ext cx="3276600" cy="227118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746876" y="3007896"/>
                <a:ext cx="4166936" cy="1143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746876" y="838200"/>
              <a:ext cx="2414336" cy="2819400"/>
              <a:chOff x="4746876" y="838200"/>
              <a:chExt cx="2414336" cy="28194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746876" y="838200"/>
                <a:ext cx="2414336" cy="6096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161212" y="1447800"/>
                <a:ext cx="0" cy="22098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2764883" y="838200"/>
              <a:ext cx="2005264" cy="1050304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139908" y="1462292"/>
              <a:ext cx="2005264" cy="1050304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753644" y="1905000"/>
              <a:ext cx="2414336" cy="3156286"/>
              <a:chOff x="4746876" y="838200"/>
              <a:chExt cx="2414336" cy="315628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746876" y="838200"/>
                <a:ext cx="2414336" cy="6096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161212" y="1447800"/>
                <a:ext cx="0" cy="2546686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V="1">
              <a:off x="2764883" y="1924600"/>
              <a:ext cx="0" cy="2418800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65676" y="4367464"/>
              <a:ext cx="2402304" cy="658957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144709" y="3649582"/>
              <a:ext cx="1993232" cy="1411704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201174" y="4263192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64208" y="3141705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74841" y="-192595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95023" y="3121872"/>
            <a:ext cx="39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05172" y="2016893"/>
            <a:ext cx="39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1948" y="534617"/>
            <a:ext cx="39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16272" y="1003013"/>
            <a:ext cx="488070" cy="24335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11572" y="990600"/>
            <a:ext cx="1363662" cy="25449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8483" y="3448981"/>
            <a:ext cx="1843736" cy="621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7264878" y="3695700"/>
            <a:ext cx="277334" cy="2446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34117" y="4371020"/>
            <a:ext cx="277334" cy="2446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88942" y="902367"/>
            <a:ext cx="277334" cy="2446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34090" y="-110297"/>
            <a:ext cx="9236565" cy="6105998"/>
            <a:chOff x="1134090" y="-110297"/>
            <a:chExt cx="9236565" cy="6105998"/>
          </a:xfrm>
        </p:grpSpPr>
        <p:grpSp>
          <p:nvGrpSpPr>
            <p:cNvPr id="45" name="Group 44"/>
            <p:cNvGrpSpPr/>
            <p:nvPr/>
          </p:nvGrpSpPr>
          <p:grpSpPr>
            <a:xfrm>
              <a:off x="1751012" y="457200"/>
              <a:ext cx="7443536" cy="4938189"/>
              <a:chOff x="1470276" y="304800"/>
              <a:chExt cx="7443536" cy="493818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70276" y="304800"/>
                <a:ext cx="7443536" cy="4938189"/>
                <a:chOff x="1470276" y="304800"/>
                <a:chExt cx="7443536" cy="4938189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4746876" y="304800"/>
                  <a:ext cx="0" cy="2667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70276" y="2971800"/>
                  <a:ext cx="3276600" cy="227118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746876" y="3007896"/>
                  <a:ext cx="4166936" cy="1143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746876" y="838200"/>
                <a:ext cx="2414336" cy="2819400"/>
                <a:chOff x="4746876" y="838200"/>
                <a:chExt cx="2414336" cy="28194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746876" y="838200"/>
                  <a:ext cx="2414336" cy="609600"/>
                </a:xfrm>
                <a:prstGeom prst="line">
                  <a:avLst/>
                </a:prstGeom>
                <a:ln w="38100">
                  <a:solidFill>
                    <a:srgbClr val="0133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161212" y="1447800"/>
                  <a:ext cx="0" cy="2209800"/>
                </a:xfrm>
                <a:prstGeom prst="line">
                  <a:avLst/>
                </a:prstGeom>
                <a:ln w="38100">
                  <a:solidFill>
                    <a:srgbClr val="0133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H="1">
                <a:off x="2764883" y="838200"/>
                <a:ext cx="2005264" cy="1050304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5139908" y="1462292"/>
                <a:ext cx="2005264" cy="1050304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2753644" y="1905000"/>
                <a:ext cx="2414336" cy="3156286"/>
                <a:chOff x="4746876" y="838200"/>
                <a:chExt cx="2414336" cy="3156286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746876" y="838200"/>
                  <a:ext cx="2414336" cy="609600"/>
                </a:xfrm>
                <a:prstGeom prst="line">
                  <a:avLst/>
                </a:prstGeom>
                <a:ln w="38100">
                  <a:solidFill>
                    <a:srgbClr val="0133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7161212" y="1447800"/>
                  <a:ext cx="0" cy="2546686"/>
                </a:xfrm>
                <a:prstGeom prst="line">
                  <a:avLst/>
                </a:prstGeom>
                <a:ln w="38100">
                  <a:solidFill>
                    <a:srgbClr val="0133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2764883" y="1924600"/>
                <a:ext cx="0" cy="24188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65676" y="4367464"/>
                <a:ext cx="2402304" cy="658957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144709" y="3649582"/>
                <a:ext cx="1993232" cy="1411704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134090" y="4887705"/>
              <a:ext cx="1295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75255" y="3638550"/>
              <a:ext cx="1295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rgbClr val="FF0000"/>
                  </a:solidFill>
                </a:rPr>
                <a:t>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72932" y="-110297"/>
              <a:ext cx="1295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rgbClr val="FF0000"/>
                  </a:solidFill>
                </a:rPr>
                <a:t>Z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5656004" y="3366839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02132" y="3593565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490238" y="3895301"/>
              <a:ext cx="307597" cy="2366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22021" y="3524250"/>
              <a:ext cx="304800" cy="114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79541" y="3981450"/>
              <a:ext cx="304800" cy="114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5734" y="4382363"/>
              <a:ext cx="304800" cy="114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27612" y="2438400"/>
              <a:ext cx="306805" cy="370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27610" y="1703471"/>
              <a:ext cx="306805" cy="370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27610" y="1005136"/>
              <a:ext cx="306805" cy="370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8388500" y="4169994"/>
              <a:ext cx="307597" cy="2366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360612" y="4991100"/>
              <a:ext cx="304800" cy="114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403545" y="2846398"/>
            <a:ext cx="1914511" cy="971623"/>
            <a:chOff x="7403545" y="2846398"/>
            <a:chExt cx="1914511" cy="971623"/>
          </a:xfrm>
        </p:grpSpPr>
        <p:cxnSp>
          <p:nvCxnSpPr>
            <p:cNvPr id="62" name="Curved Connector 61"/>
            <p:cNvCxnSpPr/>
            <p:nvPr/>
          </p:nvCxnSpPr>
          <p:spPr>
            <a:xfrm flipV="1">
              <a:off x="7403545" y="3200400"/>
              <a:ext cx="824467" cy="617621"/>
            </a:xfrm>
            <a:prstGeom prst="curvedConnector3">
              <a:avLst/>
            </a:prstGeom>
            <a:ln w="57150">
              <a:solidFill>
                <a:srgbClr val="013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210360" y="2846398"/>
              <a:ext cx="11076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q*</a:t>
              </a:r>
              <a:r>
                <a:rPr lang="en-US" sz="2800" b="1" dirty="0">
                  <a:solidFill>
                    <a:srgbClr val="00B050"/>
                  </a:solidFill>
                </a:rPr>
                <a:t>b</a:t>
              </a:r>
              <a:endParaRPr lang="en-US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21379" y="3421667"/>
            <a:ext cx="1553354" cy="985180"/>
            <a:chOff x="1421379" y="3421667"/>
            <a:chExt cx="1553354" cy="985180"/>
          </a:xfrm>
        </p:grpSpPr>
        <p:sp>
          <p:nvSpPr>
            <p:cNvPr id="67" name="TextBox 66"/>
            <p:cNvSpPr txBox="1"/>
            <p:nvPr/>
          </p:nvSpPr>
          <p:spPr>
            <a:xfrm>
              <a:off x="1421379" y="3421667"/>
              <a:ext cx="11076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p*</a:t>
              </a:r>
              <a:r>
                <a:rPr lang="en-US" sz="2800" b="1" dirty="0">
                  <a:solidFill>
                    <a:srgbClr val="00B050"/>
                  </a:solidFill>
                </a:rPr>
                <a:t>a</a:t>
              </a:r>
              <a:endParaRPr lang="en-US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  <p:cxnSp>
          <p:nvCxnSpPr>
            <p:cNvPr id="70" name="Curved Connector 69"/>
            <p:cNvCxnSpPr>
              <a:stCxn id="41" idx="1"/>
            </p:cNvCxnSpPr>
            <p:nvPr/>
          </p:nvCxnSpPr>
          <p:spPr>
            <a:xfrm rot="16200000" flipV="1">
              <a:off x="2217837" y="3649951"/>
              <a:ext cx="604865" cy="908927"/>
            </a:xfrm>
            <a:prstGeom prst="curvedConnector2">
              <a:avLst/>
            </a:prstGeom>
            <a:ln w="57150">
              <a:solidFill>
                <a:srgbClr val="013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027609" y="165573"/>
            <a:ext cx="2686449" cy="892552"/>
            <a:chOff x="5027609" y="165573"/>
            <a:chExt cx="2686449" cy="892552"/>
          </a:xfrm>
        </p:grpSpPr>
        <p:cxnSp>
          <p:nvCxnSpPr>
            <p:cNvPr id="72" name="Curved Connector 71"/>
            <p:cNvCxnSpPr/>
            <p:nvPr/>
          </p:nvCxnSpPr>
          <p:spPr>
            <a:xfrm flipV="1">
              <a:off x="5027609" y="533400"/>
              <a:ext cx="1524003" cy="490284"/>
            </a:xfrm>
            <a:prstGeom prst="curvedConnector3">
              <a:avLst/>
            </a:prstGeom>
            <a:ln w="57150">
              <a:solidFill>
                <a:srgbClr val="013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06362" y="165573"/>
              <a:ext cx="11076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r*</a:t>
              </a:r>
              <a:r>
                <a:rPr lang="en-US" sz="2800" b="1" dirty="0">
                  <a:solidFill>
                    <a:srgbClr val="00B050"/>
                  </a:solidFill>
                </a:rPr>
                <a:t>c</a:t>
              </a:r>
              <a:endParaRPr lang="en-US" b="1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606362" y="4991100"/>
            <a:ext cx="474585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 of X-axis = pa</a:t>
            </a:r>
          </a:p>
          <a:p>
            <a:r>
              <a:rPr lang="en-US" dirty="0"/>
              <a:t>Intercept of Y-axis = </a:t>
            </a:r>
            <a:r>
              <a:rPr lang="en-US" dirty="0" err="1"/>
              <a:t>qb</a:t>
            </a:r>
            <a:endParaRPr lang="en-US" dirty="0"/>
          </a:p>
          <a:p>
            <a:r>
              <a:rPr lang="en-US" dirty="0"/>
              <a:t>Intercept of Z-axis =  </a:t>
            </a:r>
            <a:r>
              <a:rPr lang="en-US" dirty="0" err="1"/>
              <a:t>rc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167661" y="2542674"/>
            <a:ext cx="811479" cy="975844"/>
            <a:chOff x="11123612" y="2120325"/>
            <a:chExt cx="811479" cy="975844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3612" y="2359388"/>
              <a:ext cx="811479" cy="736781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1157097" y="2120325"/>
              <a:ext cx="390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a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76084" y="2545764"/>
            <a:ext cx="945790" cy="947758"/>
            <a:chOff x="10010540" y="646442"/>
            <a:chExt cx="774820" cy="947758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169982">
              <a:off x="9971263" y="780103"/>
              <a:ext cx="853374" cy="77482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0267280" y="646442"/>
              <a:ext cx="39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b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27638" y="1678594"/>
            <a:ext cx="864083" cy="839035"/>
            <a:chOff x="9163279" y="1396606"/>
            <a:chExt cx="864083" cy="839035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410338">
              <a:off x="9226944" y="1435224"/>
              <a:ext cx="839035" cy="7618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9163279" y="1411083"/>
              <a:ext cx="390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c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751012" y="457200"/>
            <a:ext cx="7443536" cy="4938189"/>
            <a:chOff x="1470276" y="304800"/>
            <a:chExt cx="7443536" cy="4938189"/>
          </a:xfrm>
        </p:grpSpPr>
        <p:grpSp>
          <p:nvGrpSpPr>
            <p:cNvPr id="12" name="Group 11"/>
            <p:cNvGrpSpPr/>
            <p:nvPr/>
          </p:nvGrpSpPr>
          <p:grpSpPr>
            <a:xfrm>
              <a:off x="1470276" y="304800"/>
              <a:ext cx="7443536" cy="4938189"/>
              <a:chOff x="1470276" y="304800"/>
              <a:chExt cx="7443536" cy="493818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4746876" y="304800"/>
                <a:ext cx="0" cy="2667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70276" y="2971800"/>
                <a:ext cx="3276600" cy="227118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746876" y="3007896"/>
                <a:ext cx="4166936" cy="1143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746876" y="838200"/>
              <a:ext cx="2414336" cy="2819400"/>
              <a:chOff x="4746876" y="838200"/>
              <a:chExt cx="2414336" cy="28194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746876" y="838200"/>
                <a:ext cx="2414336" cy="6096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161212" y="1447800"/>
                <a:ext cx="0" cy="22098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2764883" y="838200"/>
              <a:ext cx="2005264" cy="1050304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139908" y="1462292"/>
              <a:ext cx="2005264" cy="1050304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753644" y="1905000"/>
              <a:ext cx="2414336" cy="3156286"/>
              <a:chOff x="4746876" y="838200"/>
              <a:chExt cx="2414336" cy="315628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746876" y="838200"/>
                <a:ext cx="2414336" cy="609600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161212" y="1447800"/>
                <a:ext cx="0" cy="2546686"/>
              </a:xfrm>
              <a:prstGeom prst="line">
                <a:avLst/>
              </a:prstGeom>
              <a:ln w="38100">
                <a:solidFill>
                  <a:srgbClr val="0133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V="1">
              <a:off x="2764883" y="1924600"/>
              <a:ext cx="0" cy="2418800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65676" y="4367464"/>
              <a:ext cx="2402304" cy="658957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144709" y="3649582"/>
              <a:ext cx="1993232" cy="1411704"/>
            </a:xfrm>
            <a:prstGeom prst="line">
              <a:avLst/>
            </a:prstGeom>
            <a:ln w="38100">
              <a:solidFill>
                <a:srgbClr val="013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201174" y="4263192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64208" y="3141705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74841" y="-192595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7279" y="4331798"/>
            <a:ext cx="39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164" y="2934442"/>
            <a:ext cx="39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25908" y="2095500"/>
            <a:ext cx="39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08342" y="2133600"/>
            <a:ext cx="2466411" cy="2950036"/>
            <a:chOff x="3034380" y="2209800"/>
            <a:chExt cx="2466411" cy="2950036"/>
          </a:xfrm>
        </p:grpSpPr>
        <p:grpSp>
          <p:nvGrpSpPr>
            <p:cNvPr id="11" name="Group 10"/>
            <p:cNvGrpSpPr/>
            <p:nvPr/>
          </p:nvGrpSpPr>
          <p:grpSpPr>
            <a:xfrm>
              <a:off x="3034380" y="2209800"/>
              <a:ext cx="2450432" cy="1694740"/>
              <a:chOff x="3034380" y="2209800"/>
              <a:chExt cx="2450432" cy="169474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034380" y="22098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046412" y="23622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046412" y="25146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6412" y="26670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46412" y="28194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070476" y="29718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046412" y="31242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046412" y="32766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050359" y="3465096"/>
              <a:ext cx="2450432" cy="1694740"/>
              <a:chOff x="3034380" y="2209800"/>
              <a:chExt cx="2450432" cy="16947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034380" y="22098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046412" y="23622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046412" y="25146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046412" y="26670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046412" y="28194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070476" y="29718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046412" y="3124200"/>
                <a:ext cx="2414336" cy="627940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046412" y="3276600"/>
                <a:ext cx="2414336" cy="62794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824643" y="4495800"/>
            <a:ext cx="1600993" cy="1445527"/>
            <a:chOff x="2824643" y="4495800"/>
            <a:chExt cx="1600993" cy="1445527"/>
          </a:xfrm>
        </p:grpSpPr>
        <p:cxnSp>
          <p:nvCxnSpPr>
            <p:cNvPr id="21" name="Curved Connector 20"/>
            <p:cNvCxnSpPr/>
            <p:nvPr/>
          </p:nvCxnSpPr>
          <p:spPr>
            <a:xfrm rot="5400000">
              <a:off x="3439433" y="4559980"/>
              <a:ext cx="899589" cy="771229"/>
            </a:xfrm>
            <a:prstGeom prst="curvedConnector3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24643" y="5356552"/>
              <a:ext cx="160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2060"/>
                  </a:solidFill>
                </a:rPr>
                <a:t>(1 0 0)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9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237" y="1556534"/>
            <a:ext cx="2879191" cy="25908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03212" y="152400"/>
            <a:ext cx="9067800" cy="5943600"/>
            <a:chOff x="379412" y="533400"/>
            <a:chExt cx="8897114" cy="5705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533400"/>
              <a:ext cx="8877300" cy="570547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789362" y="1752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5884" y="1600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1675" y="117601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8398" y="1752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03953" y="1675603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9465" y="4329156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624" y="4230126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70812" y="4753346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33042" y="4468109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89362" y="4455877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20294" y="4339336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83290" y="12293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90726" y="4082208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94287" y="4182872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03474" y="4106671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1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0"/>
            <a:ext cx="7543799" cy="61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1661</TotalTime>
  <Words>301</Words>
  <Application>Microsoft Office PowerPoint</Application>
  <PresentationFormat>Custom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Engineering Physics Course</vt:lpstr>
      <vt:lpstr>        Unit-II (Cotn.)  Crystal Planes &amp;  X-ray Diffraction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</dc:title>
  <dc:creator>Santhosh Kumar Alla</dc:creator>
  <cp:lastModifiedBy>917989006719</cp:lastModifiedBy>
  <cp:revision>158</cp:revision>
  <dcterms:created xsi:type="dcterms:W3CDTF">2018-12-16T07:46:55Z</dcterms:created>
  <dcterms:modified xsi:type="dcterms:W3CDTF">2024-04-07T06:11:37Z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