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96" r:id="rId2"/>
    <p:sldId id="257" r:id="rId3"/>
    <p:sldId id="258" r:id="rId4"/>
    <p:sldId id="259" r:id="rId5"/>
    <p:sldId id="260" r:id="rId6"/>
    <p:sldId id="261" r:id="rId7"/>
    <p:sldId id="262" r:id="rId8"/>
    <p:sldId id="263" r:id="rId9"/>
    <p:sldId id="264" r:id="rId10"/>
    <p:sldId id="274" r:id="rId11"/>
    <p:sldId id="275" r:id="rId12"/>
    <p:sldId id="278" r:id="rId13"/>
    <p:sldId id="277" r:id="rId14"/>
    <p:sldId id="279" r:id="rId15"/>
    <p:sldId id="280" r:id="rId16"/>
    <p:sldId id="281" r:id="rId17"/>
    <p:sldId id="289" r:id="rId18"/>
    <p:sldId id="293" r:id="rId19"/>
    <p:sldId id="282" r:id="rId20"/>
    <p:sldId id="294" r:id="rId21"/>
    <p:sldId id="298" r:id="rId22"/>
    <p:sldId id="299" r:id="rId23"/>
    <p:sldId id="300" r:id="rId24"/>
    <p:sldId id="283" r:id="rId25"/>
    <p:sldId id="284" r:id="rId26"/>
    <p:sldId id="285" r:id="rId27"/>
    <p:sldId id="287" r:id="rId28"/>
    <p:sldId id="290" r:id="rId29"/>
    <p:sldId id="291" r:id="rId30"/>
    <p:sldId id="297" r:id="rId31"/>
    <p:sldId id="295" r:id="rId32"/>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066" y="72"/>
      </p:cViewPr>
      <p:guideLst>
        <p:guide orient="horz" pos="180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8FD717-CEA2-4890-9D82-6D48DACD3AC7}" type="datetimeFigureOut">
              <a:rPr lang="en-US" smtClean="0"/>
              <a:t>3/22/2024</a:t>
            </a:fld>
            <a:endParaRPr lang="en-IN"/>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89EADD-7BAE-4B9A-91E8-74047773F53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4F7F6B49-2DA2-4AE1-B083-56D09FE9BE05}" type="slidenum">
              <a:rPr lang="en-US"/>
              <a:pPr/>
              <a:t>1</a:t>
            </a:fld>
            <a:endParaRPr lang="en-US"/>
          </a:p>
        </p:txBody>
      </p:sp>
      <p:sp>
        <p:nvSpPr>
          <p:cNvPr id="656386" name="Rectangle 2"/>
          <p:cNvSpPr>
            <a:spLocks noGrp="1" noRot="1" noChangeAspect="1" noChangeArrowheads="1"/>
          </p:cNvSpPr>
          <p:nvPr>
            <p:ph type="sldImg"/>
          </p:nvPr>
        </p:nvSpPr>
        <p:spPr bwMode="auto">
          <a:xfrm>
            <a:off x="685800" y="685800"/>
            <a:ext cx="5486400" cy="3429000"/>
          </a:xfrm>
          <a:prstGeom prst="rect">
            <a:avLst/>
          </a:prstGeom>
          <a:solidFill>
            <a:srgbClr val="FFFFFF"/>
          </a:solidFill>
          <a:ln>
            <a:solidFill>
              <a:srgbClr val="000000"/>
            </a:solidFill>
            <a:miter lim="800000"/>
            <a:headEnd/>
            <a:tailEnd/>
          </a:ln>
        </p:spPr>
      </p:sp>
      <p:sp>
        <p:nvSpPr>
          <p:cNvPr id="6563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3C9208-E0CC-4322-96BF-9CE07022958E}" type="slidenum">
              <a:rPr lang="en-US"/>
              <a:pPr/>
              <a:t>28</a:t>
            </a:fld>
            <a:endParaRPr lang="en-US"/>
          </a:p>
        </p:txBody>
      </p:sp>
      <p:sp>
        <p:nvSpPr>
          <p:cNvPr id="986114" name="Rectangle 2"/>
          <p:cNvSpPr>
            <a:spLocks noGrp="1" noRot="1" noChangeAspect="1" noChangeArrowheads="1" noTextEdit="1"/>
          </p:cNvSpPr>
          <p:nvPr>
            <p:ph type="sldImg"/>
          </p:nvPr>
        </p:nvSpPr>
        <p:spPr>
          <a:ln/>
        </p:spPr>
      </p:sp>
      <p:sp>
        <p:nvSpPr>
          <p:cNvPr id="98611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886789"/>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460501"/>
            <a:ext cx="7772400" cy="152480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009673"/>
            <a:ext cx="7772400" cy="999753"/>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127500"/>
            <a:ext cx="9147765" cy="1593407"/>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3/22/2024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234441"/>
            <a:ext cx="8229600" cy="3655059"/>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28867"/>
            <a:ext cx="1777470" cy="466063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28868"/>
            <a:ext cx="6324600" cy="466063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883093"/>
            <a:ext cx="7772400" cy="15240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443093"/>
            <a:ext cx="4572000" cy="1212407"/>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2504560"/>
            <a:ext cx="182880" cy="1905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2504560"/>
            <a:ext cx="182880" cy="1905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34440"/>
            <a:ext cx="4038600" cy="3771636"/>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34440"/>
            <a:ext cx="4038600" cy="3771636"/>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7542"/>
            <a:ext cx="8229600" cy="9525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4508500"/>
            <a:ext cx="4040188" cy="635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4508500"/>
            <a:ext cx="4041775" cy="635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203579"/>
            <a:ext cx="4040188" cy="328480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203579"/>
            <a:ext cx="4041775" cy="328480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3/22/2024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064000"/>
            <a:ext cx="7481776" cy="3810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4462585"/>
            <a:ext cx="3974592" cy="7620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28600"/>
            <a:ext cx="7479792" cy="3810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5339953"/>
            <a:ext cx="1920240" cy="304800"/>
          </a:xfrm>
        </p:spPr>
        <p:txBody>
          <a:bodyPr/>
          <a:lstStyle/>
          <a:p>
            <a:fld id="{1D8BD707-D9CF-40AE-B4C6-C98DA3205C09}" type="datetimeFigureOut">
              <a:rPr lang="en-US" smtClean="0"/>
              <a:pPr/>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536169"/>
            <a:ext cx="7162800" cy="540193"/>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58307"/>
            <a:ext cx="8686800" cy="365760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3/22/2024</a:t>
            </a:fld>
            <a:endParaRPr lang="en-US"/>
          </a:p>
        </p:txBody>
      </p:sp>
      <p:sp>
        <p:nvSpPr>
          <p:cNvPr id="6" name="Footer Placeholder 5"/>
          <p:cNvSpPr>
            <a:spLocks noGrp="1"/>
          </p:cNvSpPr>
          <p:nvPr>
            <p:ph type="ftr" sz="quarter" idx="11"/>
          </p:nvPr>
        </p:nvSpPr>
        <p:spPr>
          <a:xfrm>
            <a:off x="4380073" y="5339954"/>
            <a:ext cx="2350681" cy="304271"/>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054269"/>
            <a:ext cx="8075432" cy="468893"/>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7" y="4168328"/>
            <a:ext cx="3802003" cy="120259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4820853"/>
            <a:ext cx="3802003" cy="6985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4826044"/>
            <a:ext cx="3402314" cy="900723"/>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4823115"/>
            <a:ext cx="3405509" cy="90365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157033"/>
            <a:ext cx="182880" cy="1905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157033"/>
            <a:ext cx="182880" cy="1905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7" y="4168328"/>
            <a:ext cx="3802003" cy="120259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4820853"/>
            <a:ext cx="3802003" cy="6985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4826044"/>
            <a:ext cx="3402314" cy="900723"/>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4823115"/>
            <a:ext cx="3405509" cy="90365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28865"/>
            <a:ext cx="8229600" cy="9525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234440"/>
            <a:ext cx="8229600" cy="377163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5339953"/>
            <a:ext cx="1920240" cy="30480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3/22/2024</a:t>
            </a:fld>
            <a:endParaRPr lang="en-US"/>
          </a:p>
        </p:txBody>
      </p:sp>
      <p:sp>
        <p:nvSpPr>
          <p:cNvPr id="22" name="Footer Placeholder 21"/>
          <p:cNvSpPr>
            <a:spLocks noGrp="1"/>
          </p:cNvSpPr>
          <p:nvPr>
            <p:ph type="ftr" sz="quarter" idx="3"/>
          </p:nvPr>
        </p:nvSpPr>
        <p:spPr>
          <a:xfrm>
            <a:off x="4380073" y="5339954"/>
            <a:ext cx="2350681" cy="304271"/>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5339954"/>
            <a:ext cx="365760" cy="304271"/>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image" Target="../media/image18.png" /><Relationship Id="rId1" Type="http://schemas.openxmlformats.org/officeDocument/2006/relationships/slideLayout" Target="../slideLayouts/slideLayout2.xml" /><Relationship Id="rId5" Type="http://schemas.openxmlformats.org/officeDocument/2006/relationships/image" Target="../media/image39.png" /><Relationship Id="rId4" Type="http://schemas.openxmlformats.org/officeDocument/2006/relationships/image" Target="../media/image38.png" /></Relationships>
</file>

<file path=ppt/slides/_rels/slide17.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image" Target="../media/image20.png" /><Relationship Id="rId1" Type="http://schemas.openxmlformats.org/officeDocument/2006/relationships/slideLayout" Target="../slideLayouts/slideLayout7.xml" /><Relationship Id="rId4" Type="http://schemas.openxmlformats.org/officeDocument/2006/relationships/image" Target="../media/image22.png" /></Relationships>
</file>

<file path=ppt/slides/_rels/slide19.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png" /><Relationship Id="rId1" Type="http://schemas.openxmlformats.org/officeDocument/2006/relationships/slideLayout" Target="../slideLayouts/slideLayout2.xml" /><Relationship Id="rId4" Type="http://schemas.openxmlformats.org/officeDocument/2006/relationships/image" Target="../media/image2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27.jpeg" /><Relationship Id="rId2" Type="http://schemas.openxmlformats.org/officeDocument/2006/relationships/image" Target="../media/image26.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3" Type="http://schemas.openxmlformats.org/officeDocument/2006/relationships/hyperlink" Target="https://www.britannica.com/topic/Canada-balsam" TargetMode="External" /><Relationship Id="rId2" Type="http://schemas.openxmlformats.org/officeDocument/2006/relationships/hyperlink" Target="https://www.britannica.com/science/calcite" TargetMode="External" /><Relationship Id="rId1" Type="http://schemas.openxmlformats.org/officeDocument/2006/relationships/slideLayout" Target="../slideLayouts/slideLayout2.xml" /><Relationship Id="rId6" Type="http://schemas.openxmlformats.org/officeDocument/2006/relationships/hyperlink" Target="https://www.britannica.com/dictionary/axis" TargetMode="External" /><Relationship Id="rId5" Type="http://schemas.openxmlformats.org/officeDocument/2006/relationships/hyperlink" Target="https://www.britannica.com/technology/lens-optics" TargetMode="External" /><Relationship Id="rId4" Type="http://schemas.openxmlformats.org/officeDocument/2006/relationships/hyperlink" Target="https://www.britannica.com/science/polarization-physics" TargetMode="External" /></Relationships>
</file>

<file path=ppt/slides/_rels/slide22.xml.rels><?xml version="1.0" encoding="UTF-8" standalone="yes"?>
<Relationships xmlns="http://schemas.openxmlformats.org/package/2006/relationships"><Relationship Id="rId2" Type="http://schemas.openxmlformats.org/officeDocument/2006/relationships/image" Target="../media/image28.jpe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29.jpe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3" Type="http://schemas.openxmlformats.org/officeDocument/2006/relationships/image" Target="../media/image50.png" /><Relationship Id="rId2" Type="http://schemas.openxmlformats.org/officeDocument/2006/relationships/image" Target="../media/image49.png" /><Relationship Id="rId1" Type="http://schemas.openxmlformats.org/officeDocument/2006/relationships/slideLayout" Target="../slideLayouts/slideLayout2.xml" /><Relationship Id="rId4" Type="http://schemas.openxmlformats.org/officeDocument/2006/relationships/image" Target="../media/image51.png" /></Relationships>
</file>

<file path=ppt/slides/_rels/slide25.xml.rels><?xml version="1.0" encoding="UTF-8" standalone="yes"?>
<Relationships xmlns="http://schemas.openxmlformats.org/package/2006/relationships"><Relationship Id="rId2" Type="http://schemas.openxmlformats.org/officeDocument/2006/relationships/image" Target="../media/image52.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53.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image" Target="../media/image31.png" /><Relationship Id="rId2" Type="http://schemas.openxmlformats.org/officeDocument/2006/relationships/image" Target="../media/image30.png" /><Relationship Id="rId1" Type="http://schemas.openxmlformats.org/officeDocument/2006/relationships/slideLayout" Target="../slideLayouts/slideLayout7.xml" /><Relationship Id="rId4" Type="http://schemas.openxmlformats.org/officeDocument/2006/relationships/image" Target="../media/image32.jpeg" /></Relationships>
</file>

<file path=ppt/slides/_rels/slide28.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3" Type="http://schemas.openxmlformats.org/officeDocument/2006/relationships/image" Target="../media/image35.jpeg" /><Relationship Id="rId2" Type="http://schemas.openxmlformats.org/officeDocument/2006/relationships/image" Target="../media/image34.jpeg" /><Relationship Id="rId1" Type="http://schemas.openxmlformats.org/officeDocument/2006/relationships/slideLayout" Target="../slideLayouts/slideLayout7.xml" /><Relationship Id="rId4" Type="http://schemas.openxmlformats.org/officeDocument/2006/relationships/image" Target="../media/image36.jpe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38.jpeg" /><Relationship Id="rId2" Type="http://schemas.openxmlformats.org/officeDocument/2006/relationships/image" Target="../media/image37.jpeg"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2" Type="http://schemas.openxmlformats.org/officeDocument/2006/relationships/image" Target="../media/image39.jpe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8" Type="http://schemas.openxmlformats.org/officeDocument/2006/relationships/image" Target="../media/image14.png" /><Relationship Id="rId3" Type="http://schemas.openxmlformats.org/officeDocument/2006/relationships/image" Target="../media/image9.png" /><Relationship Id="rId7" Type="http://schemas.openxmlformats.org/officeDocument/2006/relationships/image" Target="../media/image13.png" /><Relationship Id="rId2" Type="http://schemas.openxmlformats.org/officeDocument/2006/relationships/image" Target="../media/image7.png" /><Relationship Id="rId1" Type="http://schemas.openxmlformats.org/officeDocument/2006/relationships/slideLayout" Target="../slideLayouts/slideLayout2.xml" /><Relationship Id="rId6" Type="http://schemas.openxmlformats.org/officeDocument/2006/relationships/image" Target="../media/image12.png" /><Relationship Id="rId5" Type="http://schemas.openxmlformats.org/officeDocument/2006/relationships/image" Target="../media/image11.png" /><Relationship Id="rId4" Type="http://schemas.openxmlformats.org/officeDocument/2006/relationships/image" Target="../media/image10.png"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62" name="Rectangle 2"/>
          <p:cNvSpPr>
            <a:spLocks noGrp="1" noChangeArrowheads="1"/>
          </p:cNvSpPr>
          <p:nvPr>
            <p:ph type="ctrTitle"/>
          </p:nvPr>
        </p:nvSpPr>
        <p:spPr>
          <a:xfrm>
            <a:off x="685800" y="723900"/>
            <a:ext cx="7391400" cy="952500"/>
          </a:xfrm>
        </p:spPr>
        <p:txBody>
          <a:bodyPr>
            <a:noAutofit/>
          </a:bodyPr>
          <a:lstStyle/>
          <a:p>
            <a:r>
              <a:rPr lang="en-US" sz="3200" cap="all" dirty="0">
                <a:latin typeface="Arial Rounded MT Bold" pitchFamily="34" charset="0"/>
              </a:rPr>
              <a:t>Diffraction &amp; Polarization </a:t>
            </a:r>
          </a:p>
        </p:txBody>
      </p:sp>
      <p:sp>
        <p:nvSpPr>
          <p:cNvPr id="655363" name="Rectangle 3"/>
          <p:cNvSpPr>
            <a:spLocks noGrp="1" noChangeArrowheads="1"/>
          </p:cNvSpPr>
          <p:nvPr>
            <p:ph type="subTitle" idx="1"/>
          </p:nvPr>
        </p:nvSpPr>
        <p:spPr>
          <a:xfrm>
            <a:off x="990600" y="1943100"/>
            <a:ext cx="6781800" cy="1664229"/>
          </a:xfrm>
        </p:spPr>
        <p:txBody>
          <a:bodyPr>
            <a:noAutofit/>
          </a:bodyPr>
          <a:lstStyle/>
          <a:p>
            <a:pPr algn="ctr"/>
            <a:r>
              <a:rPr lang="en-US" sz="1400" b="1" dirty="0">
                <a:solidFill>
                  <a:srgbClr val="7030A0"/>
                </a:solidFill>
                <a:latin typeface="Georgia" pitchFamily="18" charset="0"/>
                <a:cs typeface="Times New Roman" pitchFamily="18" charset="0"/>
              </a:rPr>
              <a:t>Presentation by</a:t>
            </a:r>
          </a:p>
          <a:p>
            <a:pPr algn="ctr"/>
            <a:endParaRPr lang="en-US" sz="1400" b="1" dirty="0">
              <a:solidFill>
                <a:srgbClr val="7030A0"/>
              </a:solidFill>
              <a:latin typeface="Georgia" pitchFamily="18" charset="0"/>
              <a:cs typeface="Times New Roman" pitchFamily="18" charset="0"/>
            </a:endParaRPr>
          </a:p>
          <a:p>
            <a:pPr algn="ctr"/>
            <a:r>
              <a:rPr lang="en-US" sz="1800" b="1" dirty="0">
                <a:solidFill>
                  <a:srgbClr val="C00000"/>
                </a:solidFill>
                <a:latin typeface="Georgia" pitchFamily="18" charset="0"/>
                <a:cs typeface="Times New Roman" pitchFamily="18" charset="0"/>
              </a:rPr>
              <a:t>Dr. B. Dhana Lakshmi</a:t>
            </a:r>
            <a:r>
              <a:rPr lang="en-US" sz="1800" b="1" dirty="0">
                <a:solidFill>
                  <a:srgbClr val="7030A0"/>
                </a:solidFill>
                <a:latin typeface="Georgia" pitchFamily="18" charset="0"/>
                <a:cs typeface="Times New Roman" pitchFamily="18" charset="0"/>
              </a:rPr>
              <a:t> </a:t>
            </a:r>
            <a:r>
              <a:rPr lang="en-US" sz="1400" b="1" dirty="0">
                <a:solidFill>
                  <a:srgbClr val="7030A0"/>
                </a:solidFill>
                <a:latin typeface="Georgia" pitchFamily="18" charset="0"/>
                <a:cs typeface="Times New Roman" pitchFamily="18" charset="0"/>
              </a:rPr>
              <a:t>, </a:t>
            </a:r>
            <a:r>
              <a:rPr lang="en-US" sz="1400" b="1" dirty="0">
                <a:solidFill>
                  <a:srgbClr val="0066CC"/>
                </a:solidFill>
                <a:latin typeface="Georgia" pitchFamily="18" charset="0"/>
              </a:rPr>
              <a:t>M.Sc, Ph.D</a:t>
            </a:r>
          </a:p>
          <a:p>
            <a:pPr algn="ctr"/>
            <a:endParaRPr lang="en-US" sz="1400" b="1" dirty="0">
              <a:solidFill>
                <a:srgbClr val="7030A0"/>
              </a:solidFill>
              <a:latin typeface="Georgia" pitchFamily="18" charset="0"/>
              <a:cs typeface="Times New Roman" pitchFamily="18" charset="0"/>
            </a:endParaRPr>
          </a:p>
          <a:p>
            <a:pPr algn="ctr"/>
            <a:r>
              <a:rPr lang="en-US" sz="1400" b="1" dirty="0">
                <a:solidFill>
                  <a:srgbClr val="7030A0"/>
                </a:solidFill>
                <a:latin typeface="Georgia" pitchFamily="18" charset="0"/>
                <a:cs typeface="Times New Roman" pitchFamily="18" charset="0"/>
              </a:rPr>
              <a:t>Associate Professor in Physics</a:t>
            </a:r>
          </a:p>
          <a:p>
            <a:pPr algn="ctr"/>
            <a:endParaRPr lang="en-US" sz="1400" b="1" dirty="0">
              <a:solidFill>
                <a:srgbClr val="7030A0"/>
              </a:solidFill>
              <a:latin typeface="Georgia" pitchFamily="18" charset="0"/>
              <a:cs typeface="Times New Roman" pitchFamily="18" charset="0"/>
            </a:endParaRPr>
          </a:p>
          <a:p>
            <a:pPr algn="ctr"/>
            <a:r>
              <a:rPr lang="en-US" sz="1400" b="1" dirty="0">
                <a:solidFill>
                  <a:srgbClr val="7030A0"/>
                </a:solidFill>
                <a:latin typeface="Georgia" pitchFamily="18" charset="0"/>
                <a:cs typeface="Times New Roman" pitchFamily="18" charset="0"/>
              </a:rPr>
              <a:t>VIIT (A), Duvvada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1000"/>
                                  </p:stCondLst>
                                  <p:childTnLst>
                                    <p:set>
                                      <p:cBhvr>
                                        <p:cTn id="6" dur="1" fill="hold">
                                          <p:stCondLst>
                                            <p:cond delay="0"/>
                                          </p:stCondLst>
                                        </p:cTn>
                                        <p:tgtEl>
                                          <p:spTgt spid="655362">
                                            <p:txEl>
                                              <p:pRg st="0" end="0"/>
                                            </p:txEl>
                                          </p:spTgt>
                                        </p:tgtEl>
                                        <p:attrNameLst>
                                          <p:attrName>style.visibility</p:attrName>
                                        </p:attrNameLst>
                                      </p:cBhvr>
                                      <p:to>
                                        <p:strVal val="visible"/>
                                      </p:to>
                                    </p:set>
                                    <p:animEffect transition="in" filter="box(out)">
                                      <p:cBhvr>
                                        <p:cTn id="7" dur="500"/>
                                        <p:tgtEl>
                                          <p:spTgt spid="65536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8" fill="hold">
                            <p:stCondLst>
                              <p:cond delay="1500"/>
                            </p:stCondLst>
                            <p:childTnLst>
                              <p:par>
                                <p:cTn id="9" presetID="4" presetClass="entr" presetSubtype="32" fill="hold" grpId="0" nodeType="afterEffect">
                                  <p:stCondLst>
                                    <p:cond delay="0"/>
                                  </p:stCondLst>
                                  <p:childTnLst>
                                    <p:set>
                                      <p:cBhvr>
                                        <p:cTn id="10" dur="1" fill="hold">
                                          <p:stCondLst>
                                            <p:cond delay="0"/>
                                          </p:stCondLst>
                                        </p:cTn>
                                        <p:tgtEl>
                                          <p:spTgt spid="655363">
                                            <p:txEl>
                                              <p:pRg st="0" end="0"/>
                                            </p:txEl>
                                          </p:spTgt>
                                        </p:tgtEl>
                                        <p:attrNameLst>
                                          <p:attrName>style.visibility</p:attrName>
                                        </p:attrNameLst>
                                      </p:cBhvr>
                                      <p:to>
                                        <p:strVal val="visible"/>
                                      </p:to>
                                    </p:set>
                                    <p:animEffect transition="in" filter="box(out)">
                                      <p:cBhvr>
                                        <p:cTn id="11" dur="500"/>
                                        <p:tgtEl>
                                          <p:spTgt spid="655363">
                                            <p:txEl>
                                              <p:pRg st="0" end="0"/>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par>
                          <p:cTn id="12" fill="hold">
                            <p:stCondLst>
                              <p:cond delay="2000"/>
                            </p:stCondLst>
                            <p:childTnLst>
                              <p:par>
                                <p:cTn id="13" presetID="4" presetClass="entr" presetSubtype="32" fill="hold" grpId="0" nodeType="afterEffect">
                                  <p:stCondLst>
                                    <p:cond delay="0"/>
                                  </p:stCondLst>
                                  <p:childTnLst>
                                    <p:set>
                                      <p:cBhvr>
                                        <p:cTn id="14" dur="1" fill="hold">
                                          <p:stCondLst>
                                            <p:cond delay="0"/>
                                          </p:stCondLst>
                                        </p:cTn>
                                        <p:tgtEl>
                                          <p:spTgt spid="655363">
                                            <p:txEl>
                                              <p:pRg st="2" end="2"/>
                                            </p:txEl>
                                          </p:spTgt>
                                        </p:tgtEl>
                                        <p:attrNameLst>
                                          <p:attrName>style.visibility</p:attrName>
                                        </p:attrNameLst>
                                      </p:cBhvr>
                                      <p:to>
                                        <p:strVal val="visible"/>
                                      </p:to>
                                    </p:set>
                                    <p:animEffect transition="in" filter="box(out)">
                                      <p:cBhvr>
                                        <p:cTn id="15" dur="500"/>
                                        <p:tgtEl>
                                          <p:spTgt spid="655363">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par>
                          <p:cTn id="16" fill="hold">
                            <p:stCondLst>
                              <p:cond delay="2500"/>
                            </p:stCondLst>
                            <p:childTnLst>
                              <p:par>
                                <p:cTn id="17" presetID="4" presetClass="entr" presetSubtype="32" fill="hold" grpId="0" nodeType="afterEffect">
                                  <p:stCondLst>
                                    <p:cond delay="0"/>
                                  </p:stCondLst>
                                  <p:childTnLst>
                                    <p:set>
                                      <p:cBhvr>
                                        <p:cTn id="18" dur="1" fill="hold">
                                          <p:stCondLst>
                                            <p:cond delay="0"/>
                                          </p:stCondLst>
                                        </p:cTn>
                                        <p:tgtEl>
                                          <p:spTgt spid="655363">
                                            <p:txEl>
                                              <p:pRg st="4" end="4"/>
                                            </p:txEl>
                                          </p:spTgt>
                                        </p:tgtEl>
                                        <p:attrNameLst>
                                          <p:attrName>style.visibility</p:attrName>
                                        </p:attrNameLst>
                                      </p:cBhvr>
                                      <p:to>
                                        <p:strVal val="visible"/>
                                      </p:to>
                                    </p:set>
                                    <p:animEffect transition="in" filter="box(out)">
                                      <p:cBhvr>
                                        <p:cTn id="19" dur="500"/>
                                        <p:tgtEl>
                                          <p:spTgt spid="655363">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par>
                          <p:cTn id="20" fill="hold">
                            <p:stCondLst>
                              <p:cond delay="3000"/>
                            </p:stCondLst>
                            <p:childTnLst>
                              <p:par>
                                <p:cTn id="21" presetID="4" presetClass="entr" presetSubtype="32" fill="hold" grpId="0" nodeType="afterEffect">
                                  <p:stCondLst>
                                    <p:cond delay="0"/>
                                  </p:stCondLst>
                                  <p:childTnLst>
                                    <p:set>
                                      <p:cBhvr>
                                        <p:cTn id="22" dur="1" fill="hold">
                                          <p:stCondLst>
                                            <p:cond delay="0"/>
                                          </p:stCondLst>
                                        </p:cTn>
                                        <p:tgtEl>
                                          <p:spTgt spid="655363">
                                            <p:txEl>
                                              <p:pRg st="6" end="6"/>
                                            </p:txEl>
                                          </p:spTgt>
                                        </p:tgtEl>
                                        <p:attrNameLst>
                                          <p:attrName>style.visibility</p:attrName>
                                        </p:attrNameLst>
                                      </p:cBhvr>
                                      <p:to>
                                        <p:strVal val="visible"/>
                                      </p:to>
                                    </p:set>
                                    <p:animEffect transition="in" filter="box(out)">
                                      <p:cBhvr>
                                        <p:cTn id="23" dur="500"/>
                                        <p:tgtEl>
                                          <p:spTgt spid="655363">
                                            <p:txEl>
                                              <p:pRg st="6" end="6"/>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2" grpId="0" build="p" autoUpdateAnimBg="0" advAuto="1000"/>
      <p:bldP spid="655363" grpId="0" build="p" autoUpdateAnimBg="0"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ordArt 4"/>
          <p:cNvSpPr>
            <a:spLocks noChangeArrowheads="1" noChangeShapeType="1" noTextEdit="1"/>
          </p:cNvSpPr>
          <p:nvPr/>
        </p:nvSpPr>
        <p:spPr bwMode="auto">
          <a:xfrm>
            <a:off x="2286000" y="1943100"/>
            <a:ext cx="4572000" cy="1257300"/>
          </a:xfrm>
          <a:prstGeom prst="rect">
            <a:avLst/>
          </a:prstGeom>
        </p:spPr>
        <p:txBody>
          <a:bodyPr wrap="none" fromWordArt="1">
            <a:prstTxWarp prst="textPlain">
              <a:avLst>
                <a:gd name="adj" fmla="val 50000"/>
              </a:avLst>
            </a:prstTxWarp>
          </a:bodyPr>
          <a:lstStyle/>
          <a:p>
            <a:pPr algn="ctr"/>
            <a:r>
              <a:rPr lang="en-IN" sz="3600"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a:rPr>
              <a:t>Polarisation</a:t>
            </a:r>
          </a:p>
        </p:txBody>
      </p:sp>
    </p:spTree>
    <p:extLst>
      <p:ext uri="{BB962C8B-B14F-4D97-AF65-F5344CB8AC3E}">
        <p14:creationId xmlns:p14="http://schemas.microsoft.com/office/powerpoint/2010/main" val="20894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409700"/>
            <a:ext cx="4806124" cy="2227726"/>
          </a:xfrm>
          <a:prstGeom prst="rect">
            <a:avLst/>
          </a:prstGeom>
          <a:noFill/>
        </p:spPr>
        <p:txBody>
          <a:bodyPr wrap="none" rtlCol="0">
            <a:spAutoFit/>
          </a:bodyPr>
          <a:lstStyle/>
          <a:p>
            <a:pPr marL="342900" indent="-342900">
              <a:lnSpc>
                <a:spcPct val="200000"/>
              </a:lnSpc>
              <a:buFont typeface="Wingdings" pitchFamily="2" charset="2"/>
              <a:buChar char="Ø"/>
            </a:pPr>
            <a:r>
              <a:rPr lang="en-US" dirty="0">
                <a:latin typeface="Comic Sans MS" pitchFamily="66" charset="0"/>
              </a:rPr>
              <a:t>Types of polarization</a:t>
            </a:r>
          </a:p>
          <a:p>
            <a:pPr marL="342900" indent="-342900">
              <a:lnSpc>
                <a:spcPct val="200000"/>
              </a:lnSpc>
              <a:buFont typeface="Wingdings" pitchFamily="2" charset="2"/>
              <a:buChar char="Ø"/>
            </a:pPr>
            <a:r>
              <a:rPr lang="en-US" dirty="0">
                <a:latin typeface="Comic Sans MS" pitchFamily="66" charset="0"/>
              </a:rPr>
              <a:t>Double refraction</a:t>
            </a:r>
          </a:p>
          <a:p>
            <a:pPr marL="342900" indent="-342900">
              <a:lnSpc>
                <a:spcPct val="200000"/>
              </a:lnSpc>
              <a:buFont typeface="Wingdings" pitchFamily="2" charset="2"/>
              <a:buChar char="Ø"/>
            </a:pPr>
            <a:r>
              <a:rPr lang="en-US" dirty="0">
                <a:latin typeface="Comic Sans MS" pitchFamily="66" charset="0"/>
              </a:rPr>
              <a:t>Nicols Prism</a:t>
            </a:r>
          </a:p>
          <a:p>
            <a:pPr marL="342900" indent="-342900">
              <a:lnSpc>
                <a:spcPct val="200000"/>
              </a:lnSpc>
              <a:buFont typeface="Wingdings" pitchFamily="2" charset="2"/>
              <a:buChar char="Ø"/>
            </a:pPr>
            <a:r>
              <a:rPr lang="en-US" dirty="0">
                <a:latin typeface="Comic Sans MS" pitchFamily="66" charset="0"/>
              </a:rPr>
              <a:t>Quarter wave plate and Half wave plate</a:t>
            </a:r>
          </a:p>
        </p:txBody>
      </p:sp>
    </p:spTree>
    <p:extLst>
      <p:ext uri="{BB962C8B-B14F-4D97-AF65-F5344CB8AC3E}">
        <p14:creationId xmlns:p14="http://schemas.microsoft.com/office/powerpoint/2010/main" val="3163798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26400" y="1485900"/>
            <a:ext cx="4176000" cy="296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400" y="266700"/>
            <a:ext cx="8550000" cy="1477328"/>
          </a:xfrm>
          <a:prstGeom prst="rect">
            <a:avLst/>
          </a:prstGeom>
        </p:spPr>
        <p:txBody>
          <a:bodyPr wrap="square">
            <a:spAutoFit/>
          </a:bodyPr>
          <a:lstStyle/>
          <a:p>
            <a:r>
              <a:rPr lang="en-US" dirty="0">
                <a:solidFill>
                  <a:srgbClr val="FF0000"/>
                </a:solidFill>
                <a:latin typeface="Comic Sans MS" pitchFamily="66" charset="0"/>
              </a:rPr>
              <a:t>What is polarization?</a:t>
            </a:r>
          </a:p>
          <a:p>
            <a:endParaRPr lang="en-US" dirty="0">
              <a:solidFill>
                <a:srgbClr val="FF0000"/>
              </a:solidFill>
              <a:latin typeface="Comic Sans MS" pitchFamily="66" charset="0"/>
            </a:endParaRPr>
          </a:p>
          <a:p>
            <a:pPr algn="just"/>
            <a:r>
              <a:rPr lang="en-US" dirty="0">
                <a:solidFill>
                  <a:schemeClr val="tx1">
                    <a:lumMod val="95000"/>
                    <a:lumOff val="5000"/>
                  </a:schemeClr>
                </a:solidFill>
                <a:latin typeface="Comic Sans MS" pitchFamily="66" charset="0"/>
              </a:rPr>
              <a:t>Light is an electromagnetic wave, so both electric and magnetic fields associated with it. Both of this are vector quantities so t</a:t>
            </a:r>
            <a:r>
              <a:rPr lang="en-IN" dirty="0">
                <a:solidFill>
                  <a:schemeClr val="tx1">
                    <a:lumMod val="95000"/>
                    <a:lumOff val="5000"/>
                  </a:schemeClr>
                </a:solidFill>
                <a:latin typeface="Comic Sans MS" pitchFamily="66" charset="0"/>
              </a:rPr>
              <a:t>hey have a magnitude and direction</a:t>
            </a:r>
            <a:endParaRPr lang="en-IN" dirty="0"/>
          </a:p>
        </p:txBody>
      </p:sp>
      <p:sp>
        <p:nvSpPr>
          <p:cNvPr id="5" name="Rectangle 4"/>
          <p:cNvSpPr/>
          <p:nvPr/>
        </p:nvSpPr>
        <p:spPr>
          <a:xfrm>
            <a:off x="152400" y="2419171"/>
            <a:ext cx="4374000" cy="1200329"/>
          </a:xfrm>
          <a:prstGeom prst="rect">
            <a:avLst/>
          </a:prstGeom>
        </p:spPr>
        <p:txBody>
          <a:bodyPr wrap="square">
            <a:spAutoFit/>
          </a:bodyPr>
          <a:lstStyle/>
          <a:p>
            <a:pPr algn="just"/>
            <a:r>
              <a:rPr lang="en-US" dirty="0">
                <a:solidFill>
                  <a:srgbClr val="C00000"/>
                </a:solidFill>
                <a:latin typeface="Comic Sans MS" pitchFamily="66" charset="0"/>
              </a:rPr>
              <a:t>Polarization of the light </a:t>
            </a:r>
            <a:r>
              <a:rPr lang="en-US" dirty="0">
                <a:solidFill>
                  <a:schemeClr val="tx1">
                    <a:lumMod val="95000"/>
                    <a:lumOff val="5000"/>
                  </a:schemeClr>
                </a:solidFill>
                <a:latin typeface="Comic Sans MS" pitchFamily="66" charset="0"/>
              </a:rPr>
              <a:t>is the direction of the electric field. It is always perpendicular to the direction of the light is travelling.</a:t>
            </a:r>
          </a:p>
        </p:txBody>
      </p:sp>
      <p:sp>
        <p:nvSpPr>
          <p:cNvPr id="6" name="Rectangle 5"/>
          <p:cNvSpPr/>
          <p:nvPr/>
        </p:nvSpPr>
        <p:spPr>
          <a:xfrm>
            <a:off x="140970" y="4372570"/>
            <a:ext cx="8561430" cy="646331"/>
          </a:xfrm>
          <a:prstGeom prst="rect">
            <a:avLst/>
          </a:prstGeom>
        </p:spPr>
        <p:txBody>
          <a:bodyPr wrap="square">
            <a:spAutoFit/>
          </a:bodyPr>
          <a:lstStyle/>
          <a:p>
            <a:pPr algn="just"/>
            <a:r>
              <a:rPr lang="en-IN" dirty="0">
                <a:solidFill>
                  <a:schemeClr val="tx1">
                    <a:lumMod val="95000"/>
                    <a:lumOff val="5000"/>
                  </a:schemeClr>
                </a:solidFill>
                <a:latin typeface="Comic Sans MS" pitchFamily="66" charset="0"/>
              </a:rPr>
              <a:t>A light wave that is vibrating in more than one plane is referred to as </a:t>
            </a:r>
            <a:r>
              <a:rPr lang="en-IN" dirty="0">
                <a:solidFill>
                  <a:srgbClr val="C00000"/>
                </a:solidFill>
                <a:latin typeface="Comic Sans MS" pitchFamily="66" charset="0"/>
              </a:rPr>
              <a:t>unpolarized light.</a:t>
            </a:r>
          </a:p>
        </p:txBody>
      </p:sp>
    </p:spTree>
    <p:extLst>
      <p:ext uri="{BB962C8B-B14F-4D97-AF65-F5344CB8AC3E}">
        <p14:creationId xmlns:p14="http://schemas.microsoft.com/office/powerpoint/2010/main" val="1129961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821143"/>
            <a:ext cx="8317048" cy="646331"/>
          </a:xfrm>
          <a:prstGeom prst="rect">
            <a:avLst/>
          </a:prstGeom>
        </p:spPr>
        <p:txBody>
          <a:bodyPr wrap="square">
            <a:spAutoFit/>
          </a:bodyPr>
          <a:lstStyle/>
          <a:p>
            <a:pPr algn="just"/>
            <a:r>
              <a:rPr lang="en-IN" dirty="0">
                <a:solidFill>
                  <a:schemeClr val="tx1">
                    <a:lumMod val="95000"/>
                    <a:lumOff val="5000"/>
                  </a:schemeClr>
                </a:solidFill>
                <a:latin typeface="Comic Sans MS" pitchFamily="66" charset="0"/>
              </a:rPr>
              <a:t>The process of transforming unpolarized light into polarized light is known as polarization of light.</a:t>
            </a:r>
          </a:p>
        </p:txBody>
      </p:sp>
      <p:sp>
        <p:nvSpPr>
          <p:cNvPr id="5" name="Rectangle 4"/>
          <p:cNvSpPr/>
          <p:nvPr/>
        </p:nvSpPr>
        <p:spPr>
          <a:xfrm>
            <a:off x="304800" y="266700"/>
            <a:ext cx="2579552" cy="369332"/>
          </a:xfrm>
          <a:prstGeom prst="rect">
            <a:avLst/>
          </a:prstGeom>
        </p:spPr>
        <p:txBody>
          <a:bodyPr wrap="none">
            <a:spAutoFit/>
          </a:bodyPr>
          <a:lstStyle/>
          <a:p>
            <a:r>
              <a:rPr lang="en-US" dirty="0">
                <a:solidFill>
                  <a:srgbClr val="FF0000"/>
                </a:solidFill>
                <a:latin typeface="Comic Sans MS" pitchFamily="66" charset="0"/>
              </a:rPr>
              <a:t>Types of polarization?</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254" y="1638301"/>
            <a:ext cx="2756746" cy="335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2" name="Group 41"/>
          <p:cNvGrpSpPr/>
          <p:nvPr/>
        </p:nvGrpSpPr>
        <p:grpSpPr>
          <a:xfrm>
            <a:off x="4495800" y="1257929"/>
            <a:ext cx="3745048" cy="1904371"/>
            <a:chOff x="1116013" y="2133600"/>
            <a:chExt cx="6264275" cy="3466841"/>
          </a:xfrm>
        </p:grpSpPr>
        <p:grpSp>
          <p:nvGrpSpPr>
            <p:cNvPr id="43" name="Group 15"/>
            <p:cNvGrpSpPr>
              <a:grpSpLocks/>
            </p:cNvGrpSpPr>
            <p:nvPr/>
          </p:nvGrpSpPr>
          <p:grpSpPr bwMode="auto">
            <a:xfrm>
              <a:off x="6156325" y="2349500"/>
              <a:ext cx="0" cy="2592388"/>
              <a:chOff x="4059" y="1434"/>
              <a:chExt cx="0" cy="1633"/>
            </a:xfrm>
          </p:grpSpPr>
          <p:sp>
            <p:nvSpPr>
              <p:cNvPr id="56" name="Line 12"/>
              <p:cNvSpPr>
                <a:spLocks noChangeShapeType="1"/>
              </p:cNvSpPr>
              <p:nvPr/>
            </p:nvSpPr>
            <p:spPr bwMode="auto">
              <a:xfrm>
                <a:off x="4059" y="2251"/>
                <a:ext cx="0" cy="816"/>
              </a:xfrm>
              <a:prstGeom prst="line">
                <a:avLst/>
              </a:prstGeom>
              <a:noFill/>
              <a:ln w="5715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 name="Line 13"/>
              <p:cNvSpPr>
                <a:spLocks noChangeShapeType="1"/>
              </p:cNvSpPr>
              <p:nvPr/>
            </p:nvSpPr>
            <p:spPr bwMode="auto">
              <a:xfrm flipV="1">
                <a:off x="4059" y="1434"/>
                <a:ext cx="0" cy="816"/>
              </a:xfrm>
              <a:prstGeom prst="line">
                <a:avLst/>
              </a:prstGeom>
              <a:noFill/>
              <a:ln w="5715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44" name="Group 17"/>
            <p:cNvGrpSpPr>
              <a:grpSpLocks/>
            </p:cNvGrpSpPr>
            <p:nvPr/>
          </p:nvGrpSpPr>
          <p:grpSpPr bwMode="auto">
            <a:xfrm>
              <a:off x="1258888" y="2349500"/>
              <a:ext cx="2590800" cy="2592388"/>
              <a:chOff x="1383" y="1434"/>
              <a:chExt cx="1632" cy="1633"/>
            </a:xfrm>
          </p:grpSpPr>
          <p:sp>
            <p:nvSpPr>
              <p:cNvPr id="51" name="Line 7"/>
              <p:cNvSpPr>
                <a:spLocks noChangeShapeType="1"/>
              </p:cNvSpPr>
              <p:nvPr/>
            </p:nvSpPr>
            <p:spPr bwMode="auto">
              <a:xfrm rot="2683813" flipV="1">
                <a:off x="2200" y="1434"/>
                <a:ext cx="0" cy="1632"/>
              </a:xfrm>
              <a:prstGeom prst="line">
                <a:avLst/>
              </a:prstGeom>
              <a:noFill/>
              <a:ln w="57150">
                <a:solidFill>
                  <a:srgbClr val="FFFF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 name="Line 9"/>
              <p:cNvSpPr>
                <a:spLocks noChangeShapeType="1"/>
              </p:cNvSpPr>
              <p:nvPr/>
            </p:nvSpPr>
            <p:spPr bwMode="auto">
              <a:xfrm rot="16200000" flipV="1">
                <a:off x="2199" y="1435"/>
                <a:ext cx="0" cy="1632"/>
              </a:xfrm>
              <a:prstGeom prst="line">
                <a:avLst/>
              </a:prstGeom>
              <a:noFill/>
              <a:ln w="57150">
                <a:solidFill>
                  <a:srgbClr val="FFFF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 name="Line 10"/>
              <p:cNvSpPr>
                <a:spLocks noChangeShapeType="1"/>
              </p:cNvSpPr>
              <p:nvPr/>
            </p:nvSpPr>
            <p:spPr bwMode="auto">
              <a:xfrm>
                <a:off x="2200" y="2251"/>
                <a:ext cx="0" cy="816"/>
              </a:xfrm>
              <a:prstGeom prst="line">
                <a:avLst/>
              </a:prstGeom>
              <a:noFill/>
              <a:ln w="5715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 name="Line 11"/>
              <p:cNvSpPr>
                <a:spLocks noChangeShapeType="1"/>
              </p:cNvSpPr>
              <p:nvPr/>
            </p:nvSpPr>
            <p:spPr bwMode="auto">
              <a:xfrm flipV="1">
                <a:off x="2200" y="1434"/>
                <a:ext cx="0" cy="816"/>
              </a:xfrm>
              <a:prstGeom prst="line">
                <a:avLst/>
              </a:prstGeom>
              <a:noFill/>
              <a:ln w="5715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 name="Line 16"/>
              <p:cNvSpPr>
                <a:spLocks noChangeShapeType="1"/>
              </p:cNvSpPr>
              <p:nvPr/>
            </p:nvSpPr>
            <p:spPr bwMode="auto">
              <a:xfrm rot="18900000" flipH="1" flipV="1">
                <a:off x="2200" y="1435"/>
                <a:ext cx="0" cy="1632"/>
              </a:xfrm>
              <a:prstGeom prst="line">
                <a:avLst/>
              </a:prstGeom>
              <a:noFill/>
              <a:ln w="57150">
                <a:solidFill>
                  <a:srgbClr val="FFFF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45" name="Text Box 18"/>
            <p:cNvSpPr txBox="1">
              <a:spLocks noChangeArrowheads="1"/>
            </p:cNvSpPr>
            <p:nvPr/>
          </p:nvSpPr>
          <p:spPr bwMode="auto">
            <a:xfrm>
              <a:off x="1116013" y="5157788"/>
              <a:ext cx="2447925" cy="442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dirty="0">
                  <a:solidFill>
                    <a:schemeClr val="tx1">
                      <a:lumMod val="95000"/>
                      <a:lumOff val="5000"/>
                    </a:schemeClr>
                  </a:solidFill>
                  <a:latin typeface="Comic Sans MS" pitchFamily="66" charset="0"/>
                </a:rPr>
                <a:t>Unpolarized</a:t>
              </a:r>
            </a:p>
          </p:txBody>
        </p:sp>
        <p:sp>
          <p:nvSpPr>
            <p:cNvPr id="46" name="Text Box 19"/>
            <p:cNvSpPr txBox="1">
              <a:spLocks noChangeArrowheads="1"/>
            </p:cNvSpPr>
            <p:nvPr/>
          </p:nvSpPr>
          <p:spPr bwMode="auto">
            <a:xfrm>
              <a:off x="4932363" y="5157788"/>
              <a:ext cx="2447925" cy="442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dirty="0">
                  <a:solidFill>
                    <a:schemeClr val="tx1">
                      <a:lumMod val="95000"/>
                      <a:lumOff val="5000"/>
                    </a:schemeClr>
                  </a:solidFill>
                  <a:latin typeface="Comic Sans MS" pitchFamily="66" charset="0"/>
                </a:rPr>
                <a:t>Polarized</a:t>
              </a:r>
            </a:p>
          </p:txBody>
        </p:sp>
        <p:sp>
          <p:nvSpPr>
            <p:cNvPr id="47" name="Text Box 20"/>
            <p:cNvSpPr txBox="1">
              <a:spLocks noChangeArrowheads="1"/>
            </p:cNvSpPr>
            <p:nvPr/>
          </p:nvSpPr>
          <p:spPr bwMode="auto">
            <a:xfrm>
              <a:off x="6227763" y="2133600"/>
              <a:ext cx="576263" cy="442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dirty="0">
                  <a:solidFill>
                    <a:schemeClr val="tx1">
                      <a:lumMod val="95000"/>
                      <a:lumOff val="5000"/>
                    </a:schemeClr>
                  </a:solidFill>
                  <a:latin typeface="Comic Sans MS" pitchFamily="66" charset="0"/>
                </a:rPr>
                <a:t>E</a:t>
              </a:r>
            </a:p>
          </p:txBody>
        </p:sp>
        <p:sp>
          <p:nvSpPr>
            <p:cNvPr id="48" name="Text Box 21"/>
            <p:cNvSpPr txBox="1">
              <a:spLocks noChangeArrowheads="1"/>
            </p:cNvSpPr>
            <p:nvPr/>
          </p:nvSpPr>
          <p:spPr bwMode="auto">
            <a:xfrm>
              <a:off x="2627313" y="2133600"/>
              <a:ext cx="576263" cy="442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a:spcBef>
                  <a:spcPct val="50000"/>
                </a:spcBef>
                <a:defRPr>
                  <a:solidFill>
                    <a:schemeClr val="tx1">
                      <a:lumMod val="95000"/>
                      <a:lumOff val="5000"/>
                    </a:schemeClr>
                  </a:solidFill>
                  <a:latin typeface="Comic Sans MS" pitchFamily="66" charset="0"/>
                </a:defRPr>
              </a:lvl1pPr>
            </a:lstStyle>
            <a:p>
              <a:r>
                <a:rPr lang="en-US" altLang="zh-TW" dirty="0"/>
                <a:t>E</a:t>
              </a:r>
            </a:p>
          </p:txBody>
        </p:sp>
        <p:sp>
          <p:nvSpPr>
            <p:cNvPr id="49" name="Line 22"/>
            <p:cNvSpPr>
              <a:spLocks noChangeShapeType="1"/>
            </p:cNvSpPr>
            <p:nvPr/>
          </p:nvSpPr>
          <p:spPr bwMode="auto">
            <a:xfrm>
              <a:off x="6156325" y="3652838"/>
              <a:ext cx="0" cy="73025"/>
            </a:xfrm>
            <a:prstGeom prst="line">
              <a:avLst/>
            </a:prstGeom>
            <a:noFill/>
            <a:ln w="76200">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 name="Line 23"/>
            <p:cNvSpPr>
              <a:spLocks noChangeShapeType="1"/>
            </p:cNvSpPr>
            <p:nvPr/>
          </p:nvSpPr>
          <p:spPr bwMode="auto">
            <a:xfrm>
              <a:off x="2555875" y="3643313"/>
              <a:ext cx="0" cy="73025"/>
            </a:xfrm>
            <a:prstGeom prst="line">
              <a:avLst/>
            </a:prstGeom>
            <a:noFill/>
            <a:ln w="76200">
              <a:solidFill>
                <a:srgbClr val="FF33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85" name="Group 84"/>
          <p:cNvGrpSpPr/>
          <p:nvPr/>
        </p:nvGrpSpPr>
        <p:grpSpPr>
          <a:xfrm>
            <a:off x="4111761" y="3434771"/>
            <a:ext cx="4510087" cy="1778054"/>
            <a:chOff x="900113" y="1916113"/>
            <a:chExt cx="7200900" cy="4091562"/>
          </a:xfrm>
        </p:grpSpPr>
        <p:sp>
          <p:nvSpPr>
            <p:cNvPr id="86" name="Line 33"/>
            <p:cNvSpPr>
              <a:spLocks noChangeShapeType="1"/>
            </p:cNvSpPr>
            <p:nvPr/>
          </p:nvSpPr>
          <p:spPr bwMode="auto">
            <a:xfrm>
              <a:off x="900113" y="3644900"/>
              <a:ext cx="2879725"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 name="Line 9"/>
            <p:cNvSpPr>
              <a:spLocks noChangeShapeType="1"/>
            </p:cNvSpPr>
            <p:nvPr/>
          </p:nvSpPr>
          <p:spPr bwMode="auto">
            <a:xfrm>
              <a:off x="2916238" y="3646488"/>
              <a:ext cx="0" cy="1295400"/>
            </a:xfrm>
            <a:prstGeom prst="line">
              <a:avLst/>
            </a:prstGeom>
            <a:noFill/>
            <a:ln w="5715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 name="Line 10"/>
            <p:cNvSpPr>
              <a:spLocks noChangeShapeType="1"/>
            </p:cNvSpPr>
            <p:nvPr/>
          </p:nvSpPr>
          <p:spPr bwMode="auto">
            <a:xfrm flipV="1">
              <a:off x="2916238" y="2349500"/>
              <a:ext cx="0" cy="1295400"/>
            </a:xfrm>
            <a:prstGeom prst="line">
              <a:avLst/>
            </a:prstGeom>
            <a:noFill/>
            <a:ln w="5715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9" name="Text Box 12"/>
            <p:cNvSpPr txBox="1">
              <a:spLocks noChangeArrowheads="1"/>
            </p:cNvSpPr>
            <p:nvPr/>
          </p:nvSpPr>
          <p:spPr bwMode="auto">
            <a:xfrm>
              <a:off x="1116013" y="5157788"/>
              <a:ext cx="2447925" cy="84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dirty="0">
                  <a:solidFill>
                    <a:schemeClr val="tx1">
                      <a:lumMod val="95000"/>
                      <a:lumOff val="5000"/>
                    </a:schemeClr>
                  </a:solidFill>
                  <a:latin typeface="Comic Sans MS" pitchFamily="66" charset="0"/>
                </a:rPr>
                <a:t>Unpolarized</a:t>
              </a:r>
            </a:p>
          </p:txBody>
        </p:sp>
        <p:sp>
          <p:nvSpPr>
            <p:cNvPr id="90" name="Line 17"/>
            <p:cNvSpPr>
              <a:spLocks noChangeShapeType="1"/>
            </p:cNvSpPr>
            <p:nvPr/>
          </p:nvSpPr>
          <p:spPr bwMode="auto">
            <a:xfrm>
              <a:off x="2916238" y="3643313"/>
              <a:ext cx="0" cy="73025"/>
            </a:xfrm>
            <a:prstGeom prst="line">
              <a:avLst/>
            </a:prstGeom>
            <a:noFill/>
            <a:ln w="76200">
              <a:solidFill>
                <a:srgbClr val="0033CC"/>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91" name="Group 40"/>
            <p:cNvGrpSpPr>
              <a:grpSpLocks/>
            </p:cNvGrpSpPr>
            <p:nvPr/>
          </p:nvGrpSpPr>
          <p:grpSpPr bwMode="auto">
            <a:xfrm>
              <a:off x="5221288" y="1916113"/>
              <a:ext cx="2879725" cy="4090987"/>
              <a:chOff x="2880" y="1207"/>
              <a:chExt cx="1814" cy="2577"/>
            </a:xfrm>
          </p:grpSpPr>
          <p:grpSp>
            <p:nvGrpSpPr>
              <p:cNvPr id="98" name="Group 3"/>
              <p:cNvGrpSpPr>
                <a:grpSpLocks/>
              </p:cNvGrpSpPr>
              <p:nvPr/>
            </p:nvGrpSpPr>
            <p:grpSpPr bwMode="auto">
              <a:xfrm flipH="1">
                <a:off x="3607" y="1217"/>
                <a:ext cx="44" cy="1225"/>
                <a:chOff x="4059" y="1434"/>
                <a:chExt cx="0" cy="1633"/>
              </a:xfrm>
            </p:grpSpPr>
            <p:sp>
              <p:nvSpPr>
                <p:cNvPr id="111" name="Line 4"/>
                <p:cNvSpPr>
                  <a:spLocks noChangeShapeType="1"/>
                </p:cNvSpPr>
                <p:nvPr/>
              </p:nvSpPr>
              <p:spPr bwMode="auto">
                <a:xfrm>
                  <a:off x="4059" y="2251"/>
                  <a:ext cx="0" cy="816"/>
                </a:xfrm>
                <a:prstGeom prst="line">
                  <a:avLst/>
                </a:prstGeom>
                <a:noFill/>
                <a:ln w="571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 name="Line 5"/>
                <p:cNvSpPr>
                  <a:spLocks noChangeShapeType="1"/>
                </p:cNvSpPr>
                <p:nvPr/>
              </p:nvSpPr>
              <p:spPr bwMode="auto">
                <a:xfrm flipV="1">
                  <a:off x="4059" y="1434"/>
                  <a:ext cx="0" cy="816"/>
                </a:xfrm>
                <a:prstGeom prst="line">
                  <a:avLst/>
                </a:prstGeom>
                <a:noFill/>
                <a:ln w="571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99" name="Text Box 13"/>
              <p:cNvSpPr txBox="1">
                <a:spLocks noChangeArrowheads="1"/>
              </p:cNvSpPr>
              <p:nvPr/>
            </p:nvSpPr>
            <p:spPr bwMode="auto">
              <a:xfrm>
                <a:off x="3107" y="3249"/>
                <a:ext cx="1542" cy="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dirty="0">
                    <a:solidFill>
                      <a:schemeClr val="tx1">
                        <a:lumMod val="95000"/>
                        <a:lumOff val="5000"/>
                      </a:schemeClr>
                    </a:solidFill>
                    <a:latin typeface="Comic Sans MS" pitchFamily="66" charset="0"/>
                  </a:rPr>
                  <a:t>Polarized</a:t>
                </a:r>
              </a:p>
            </p:txBody>
          </p:sp>
          <p:sp>
            <p:nvSpPr>
              <p:cNvPr id="100" name="Line 18"/>
              <p:cNvSpPr>
                <a:spLocks noChangeShapeType="1"/>
              </p:cNvSpPr>
              <p:nvPr/>
            </p:nvSpPr>
            <p:spPr bwMode="auto">
              <a:xfrm>
                <a:off x="2880" y="1842"/>
                <a:ext cx="1814"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1" name="Line 23"/>
              <p:cNvSpPr>
                <a:spLocks noChangeShapeType="1"/>
              </p:cNvSpPr>
              <p:nvPr/>
            </p:nvSpPr>
            <p:spPr bwMode="auto">
              <a:xfrm>
                <a:off x="2880" y="2976"/>
                <a:ext cx="1814"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 name="Line 24"/>
              <p:cNvSpPr>
                <a:spLocks noChangeShapeType="1"/>
              </p:cNvSpPr>
              <p:nvPr/>
            </p:nvSpPr>
            <p:spPr bwMode="auto">
              <a:xfrm>
                <a:off x="3610" y="2976"/>
                <a:ext cx="0" cy="46"/>
              </a:xfrm>
              <a:prstGeom prst="line">
                <a:avLst/>
              </a:prstGeom>
              <a:noFill/>
              <a:ln w="76200">
                <a:solidFill>
                  <a:srgbClr val="0033CC"/>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 name="Line 25"/>
              <p:cNvSpPr>
                <a:spLocks noChangeShapeType="1"/>
              </p:cNvSpPr>
              <p:nvPr/>
            </p:nvSpPr>
            <p:spPr bwMode="auto">
              <a:xfrm>
                <a:off x="4014" y="2976"/>
                <a:ext cx="0" cy="46"/>
              </a:xfrm>
              <a:prstGeom prst="line">
                <a:avLst/>
              </a:prstGeom>
              <a:noFill/>
              <a:ln w="76200">
                <a:solidFill>
                  <a:srgbClr val="0033CC"/>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4" name="Line 26"/>
              <p:cNvSpPr>
                <a:spLocks noChangeShapeType="1"/>
              </p:cNvSpPr>
              <p:nvPr/>
            </p:nvSpPr>
            <p:spPr bwMode="auto">
              <a:xfrm>
                <a:off x="3198" y="2976"/>
                <a:ext cx="0" cy="46"/>
              </a:xfrm>
              <a:prstGeom prst="line">
                <a:avLst/>
              </a:prstGeom>
              <a:noFill/>
              <a:ln w="76200">
                <a:solidFill>
                  <a:srgbClr val="0033CC"/>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05" name="Group 27"/>
              <p:cNvGrpSpPr>
                <a:grpSpLocks/>
              </p:cNvGrpSpPr>
              <p:nvPr/>
            </p:nvGrpSpPr>
            <p:grpSpPr bwMode="auto">
              <a:xfrm flipH="1">
                <a:off x="4011" y="1207"/>
                <a:ext cx="44" cy="1225"/>
                <a:chOff x="4059" y="1434"/>
                <a:chExt cx="0" cy="1633"/>
              </a:xfrm>
            </p:grpSpPr>
            <p:sp>
              <p:nvSpPr>
                <p:cNvPr id="109" name="Line 28"/>
                <p:cNvSpPr>
                  <a:spLocks noChangeShapeType="1"/>
                </p:cNvSpPr>
                <p:nvPr/>
              </p:nvSpPr>
              <p:spPr bwMode="auto">
                <a:xfrm>
                  <a:off x="4059" y="2251"/>
                  <a:ext cx="0" cy="816"/>
                </a:xfrm>
                <a:prstGeom prst="line">
                  <a:avLst/>
                </a:prstGeom>
                <a:noFill/>
                <a:ln w="571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 name="Line 29"/>
                <p:cNvSpPr>
                  <a:spLocks noChangeShapeType="1"/>
                </p:cNvSpPr>
                <p:nvPr/>
              </p:nvSpPr>
              <p:spPr bwMode="auto">
                <a:xfrm flipV="1">
                  <a:off x="4059" y="1434"/>
                  <a:ext cx="0" cy="816"/>
                </a:xfrm>
                <a:prstGeom prst="line">
                  <a:avLst/>
                </a:prstGeom>
                <a:noFill/>
                <a:ln w="571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06" name="Group 30"/>
              <p:cNvGrpSpPr>
                <a:grpSpLocks/>
              </p:cNvGrpSpPr>
              <p:nvPr/>
            </p:nvGrpSpPr>
            <p:grpSpPr bwMode="auto">
              <a:xfrm flipH="1">
                <a:off x="3199" y="1217"/>
                <a:ext cx="44" cy="1225"/>
                <a:chOff x="4059" y="1434"/>
                <a:chExt cx="0" cy="1633"/>
              </a:xfrm>
            </p:grpSpPr>
            <p:sp>
              <p:nvSpPr>
                <p:cNvPr id="107" name="Line 31"/>
                <p:cNvSpPr>
                  <a:spLocks noChangeShapeType="1"/>
                </p:cNvSpPr>
                <p:nvPr/>
              </p:nvSpPr>
              <p:spPr bwMode="auto">
                <a:xfrm>
                  <a:off x="4059" y="2251"/>
                  <a:ext cx="0" cy="816"/>
                </a:xfrm>
                <a:prstGeom prst="line">
                  <a:avLst/>
                </a:prstGeom>
                <a:noFill/>
                <a:ln w="571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 name="Line 32"/>
                <p:cNvSpPr>
                  <a:spLocks noChangeShapeType="1"/>
                </p:cNvSpPr>
                <p:nvPr/>
              </p:nvSpPr>
              <p:spPr bwMode="auto">
                <a:xfrm flipV="1">
                  <a:off x="4059" y="1434"/>
                  <a:ext cx="0" cy="816"/>
                </a:xfrm>
                <a:prstGeom prst="line">
                  <a:avLst/>
                </a:prstGeom>
                <a:noFill/>
                <a:ln w="571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92" name="Line 34"/>
            <p:cNvSpPr>
              <a:spLocks noChangeShapeType="1"/>
            </p:cNvSpPr>
            <p:nvPr/>
          </p:nvSpPr>
          <p:spPr bwMode="auto">
            <a:xfrm>
              <a:off x="1476375" y="3646488"/>
              <a:ext cx="0" cy="1295400"/>
            </a:xfrm>
            <a:prstGeom prst="line">
              <a:avLst/>
            </a:prstGeom>
            <a:noFill/>
            <a:ln w="5715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3" name="Line 35"/>
            <p:cNvSpPr>
              <a:spLocks noChangeShapeType="1"/>
            </p:cNvSpPr>
            <p:nvPr/>
          </p:nvSpPr>
          <p:spPr bwMode="auto">
            <a:xfrm flipV="1">
              <a:off x="1476375" y="2349500"/>
              <a:ext cx="0" cy="1295400"/>
            </a:xfrm>
            <a:prstGeom prst="line">
              <a:avLst/>
            </a:prstGeom>
            <a:noFill/>
            <a:ln w="5715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4" name="Line 36"/>
            <p:cNvSpPr>
              <a:spLocks noChangeShapeType="1"/>
            </p:cNvSpPr>
            <p:nvPr/>
          </p:nvSpPr>
          <p:spPr bwMode="auto">
            <a:xfrm>
              <a:off x="1476375" y="3643313"/>
              <a:ext cx="0" cy="73025"/>
            </a:xfrm>
            <a:prstGeom prst="line">
              <a:avLst/>
            </a:prstGeom>
            <a:noFill/>
            <a:ln w="76200">
              <a:solidFill>
                <a:srgbClr val="0033CC"/>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 name="Line 37"/>
            <p:cNvSpPr>
              <a:spLocks noChangeShapeType="1"/>
            </p:cNvSpPr>
            <p:nvPr/>
          </p:nvSpPr>
          <p:spPr bwMode="auto">
            <a:xfrm>
              <a:off x="2195513" y="3646488"/>
              <a:ext cx="0" cy="1295400"/>
            </a:xfrm>
            <a:prstGeom prst="line">
              <a:avLst/>
            </a:prstGeom>
            <a:noFill/>
            <a:ln w="5715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6" name="Line 38"/>
            <p:cNvSpPr>
              <a:spLocks noChangeShapeType="1"/>
            </p:cNvSpPr>
            <p:nvPr/>
          </p:nvSpPr>
          <p:spPr bwMode="auto">
            <a:xfrm flipV="1">
              <a:off x="2195513" y="2349500"/>
              <a:ext cx="0" cy="1295400"/>
            </a:xfrm>
            <a:prstGeom prst="line">
              <a:avLst/>
            </a:prstGeom>
            <a:noFill/>
            <a:ln w="57150">
              <a:solidFill>
                <a:srgbClr val="FFFF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7" name="Line 39"/>
            <p:cNvSpPr>
              <a:spLocks noChangeShapeType="1"/>
            </p:cNvSpPr>
            <p:nvPr/>
          </p:nvSpPr>
          <p:spPr bwMode="auto">
            <a:xfrm>
              <a:off x="2195513" y="3643313"/>
              <a:ext cx="0" cy="73025"/>
            </a:xfrm>
            <a:prstGeom prst="line">
              <a:avLst/>
            </a:prstGeom>
            <a:noFill/>
            <a:ln w="76200">
              <a:solidFill>
                <a:srgbClr val="0033CC"/>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3959839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71600" y="419100"/>
            <a:ext cx="6624000" cy="4446268"/>
            <a:chOff x="2462850" y="419100"/>
            <a:chExt cx="6624000" cy="4446268"/>
          </a:xfrm>
        </p:grpSpPr>
        <p:pic>
          <p:nvPicPr>
            <p:cNvPr id="3080" name="Picture 8"/>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4256" b="30941"/>
            <a:stretch/>
          </p:blipFill>
          <p:spPr bwMode="auto">
            <a:xfrm>
              <a:off x="2462850" y="3162300"/>
              <a:ext cx="6624000" cy="170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9400" y="419100"/>
              <a:ext cx="5796000" cy="2764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Rectangle 10"/>
          <p:cNvSpPr/>
          <p:nvPr/>
        </p:nvSpPr>
        <p:spPr>
          <a:xfrm>
            <a:off x="304800" y="266700"/>
            <a:ext cx="2459328" cy="369332"/>
          </a:xfrm>
          <a:prstGeom prst="rect">
            <a:avLst/>
          </a:prstGeom>
        </p:spPr>
        <p:txBody>
          <a:bodyPr wrap="none">
            <a:spAutoFit/>
          </a:bodyPr>
          <a:lstStyle/>
          <a:p>
            <a:r>
              <a:rPr lang="en-US" dirty="0">
                <a:solidFill>
                  <a:srgbClr val="FF0000"/>
                </a:solidFill>
                <a:latin typeface="Comic Sans MS" pitchFamily="66" charset="0"/>
              </a:rPr>
              <a:t>Types of polarization</a:t>
            </a:r>
          </a:p>
        </p:txBody>
      </p:sp>
    </p:spTree>
    <p:extLst>
      <p:ext uri="{BB962C8B-B14F-4D97-AF65-F5344CB8AC3E}">
        <p14:creationId xmlns:p14="http://schemas.microsoft.com/office/powerpoint/2010/main" val="3701186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1" y="266700"/>
            <a:ext cx="8534400" cy="5078313"/>
          </a:xfrm>
          <a:prstGeom prst="rect">
            <a:avLst/>
          </a:prstGeom>
        </p:spPr>
        <p:txBody>
          <a:bodyPr wrap="square">
            <a:spAutoFit/>
          </a:bodyPr>
          <a:lstStyle/>
          <a:p>
            <a:r>
              <a:rPr lang="en-US" u="sng" dirty="0">
                <a:solidFill>
                  <a:srgbClr val="FF0000"/>
                </a:solidFill>
                <a:latin typeface="Comic Sans MS" pitchFamily="66" charset="0"/>
              </a:rPr>
              <a:t>Types of polarization</a:t>
            </a:r>
          </a:p>
          <a:p>
            <a:endParaRPr lang="en-US" dirty="0">
              <a:solidFill>
                <a:srgbClr val="FF0000"/>
              </a:solidFill>
              <a:latin typeface="Comic Sans MS" pitchFamily="66" charset="0"/>
            </a:endParaRPr>
          </a:p>
          <a:p>
            <a:r>
              <a:rPr lang="en-US" dirty="0">
                <a:solidFill>
                  <a:srgbClr val="C00000"/>
                </a:solidFill>
                <a:latin typeface="Comic Sans MS" pitchFamily="66" charset="0"/>
              </a:rPr>
              <a:t>Linearly plane polarized light: </a:t>
            </a:r>
            <a:r>
              <a:rPr lang="en-US" dirty="0">
                <a:solidFill>
                  <a:schemeClr val="tx1">
                    <a:lumMod val="95000"/>
                    <a:lumOff val="5000"/>
                  </a:schemeClr>
                </a:solidFill>
                <a:latin typeface="Comic Sans MS" pitchFamily="66" charset="0"/>
              </a:rPr>
              <a:t>If the vibrations of electric vectors are parallel and follows the same plane perpendicular to the direction of the propagation. The wave is said to be plane polarized</a:t>
            </a:r>
          </a:p>
          <a:p>
            <a:endParaRPr lang="en-US" dirty="0">
              <a:solidFill>
                <a:srgbClr val="FF0000"/>
              </a:solidFill>
              <a:latin typeface="Comic Sans MS" pitchFamily="66" charset="0"/>
            </a:endParaRPr>
          </a:p>
          <a:p>
            <a:pPr algn="just"/>
            <a:r>
              <a:rPr lang="en-US" dirty="0">
                <a:solidFill>
                  <a:srgbClr val="C00000"/>
                </a:solidFill>
                <a:latin typeface="Comic Sans MS" pitchFamily="66" charset="0"/>
              </a:rPr>
              <a:t>Circularly polarized light: </a:t>
            </a:r>
            <a:r>
              <a:rPr lang="en-US" dirty="0">
                <a:solidFill>
                  <a:schemeClr val="tx1">
                    <a:lumMod val="95000"/>
                    <a:lumOff val="5000"/>
                  </a:schemeClr>
                </a:solidFill>
                <a:latin typeface="Comic Sans MS" pitchFamily="66" charset="0"/>
              </a:rPr>
              <a:t>Two coherent light waves of equal magnitude and perpendicular to each other superpose the magnitude of the resultant electric vector remains constant, This electric vector rotates about the direction of the propagation such that it goes on sweeping a circular helix.</a:t>
            </a:r>
          </a:p>
          <a:p>
            <a:endParaRPr lang="en-US" dirty="0">
              <a:solidFill>
                <a:schemeClr val="tx1">
                  <a:lumMod val="95000"/>
                  <a:lumOff val="5000"/>
                </a:schemeClr>
              </a:solidFill>
              <a:latin typeface="Comic Sans MS" pitchFamily="66" charset="0"/>
            </a:endParaRPr>
          </a:p>
          <a:p>
            <a:pPr algn="just"/>
            <a:r>
              <a:rPr lang="en-US" dirty="0">
                <a:solidFill>
                  <a:srgbClr val="C00000"/>
                </a:solidFill>
                <a:latin typeface="Comic Sans MS" pitchFamily="66" charset="0"/>
              </a:rPr>
              <a:t>Elliptically polarized light: </a:t>
            </a:r>
            <a:r>
              <a:rPr lang="en-US" dirty="0">
                <a:solidFill>
                  <a:schemeClr val="tx1">
                    <a:lumMod val="95000"/>
                    <a:lumOff val="5000"/>
                  </a:schemeClr>
                </a:solidFill>
                <a:latin typeface="Comic Sans MS" pitchFamily="66" charset="0"/>
              </a:rPr>
              <a:t>Two coherent light waves of unequal magnitudes and difference in phase superpose, the magnitude of the resultant vector changes with time and this vector also rotates about the direction of propagation such that it traces an ellipse in the plane perpendicular to the direction of ray.</a:t>
            </a:r>
          </a:p>
          <a:p>
            <a:pPr algn="just"/>
            <a:endParaRPr lang="en-US" dirty="0">
              <a:solidFill>
                <a:schemeClr val="tx1">
                  <a:lumMod val="95000"/>
                  <a:lumOff val="5000"/>
                </a:schemeClr>
              </a:solidFill>
              <a:latin typeface="Comic Sans MS" pitchFamily="66" charset="0"/>
            </a:endParaRPr>
          </a:p>
          <a:p>
            <a:pPr algn="just"/>
            <a:r>
              <a:rPr lang="en-US" dirty="0">
                <a:solidFill>
                  <a:srgbClr val="7030A0"/>
                </a:solidFill>
                <a:latin typeface="Comic Sans MS" pitchFamily="66" charset="0"/>
              </a:rPr>
              <a:t>			</a:t>
            </a:r>
          </a:p>
        </p:txBody>
      </p:sp>
    </p:spTree>
    <p:extLst>
      <p:ext uri="{BB962C8B-B14F-4D97-AF65-F5344CB8AC3E}">
        <p14:creationId xmlns:p14="http://schemas.microsoft.com/office/powerpoint/2010/main" val="608875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555277"/>
            <a:ext cx="7200000" cy="298802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8024" y="109745"/>
            <a:ext cx="4676280" cy="369332"/>
          </a:xfrm>
          <a:prstGeom prst="rect">
            <a:avLst/>
          </a:prstGeom>
        </p:spPr>
        <p:txBody>
          <a:bodyPr wrap="none">
            <a:spAutoFit/>
          </a:bodyPr>
          <a:lstStyle/>
          <a:p>
            <a:r>
              <a:rPr lang="en-US" dirty="0">
                <a:solidFill>
                  <a:srgbClr val="FF0000"/>
                </a:solidFill>
                <a:latin typeface="Comic Sans MS" pitchFamily="66" charset="0"/>
              </a:rPr>
              <a:t>Brewster’s Law: Polarization by reflection</a:t>
            </a:r>
          </a:p>
        </p:txBody>
      </p:sp>
      <mc:AlternateContent xmlns:mc="http://schemas.openxmlformats.org/markup-compatibility/2006" xmlns:a14="http://schemas.microsoft.com/office/drawing/2010/main">
        <mc:Choice Requires="a14">
          <p:sp>
            <p:nvSpPr>
              <p:cNvPr id="6" name="TextBox 5"/>
              <p:cNvSpPr txBox="1"/>
              <p:nvPr/>
            </p:nvSpPr>
            <p:spPr>
              <a:xfrm>
                <a:off x="3613905" y="4076700"/>
                <a:ext cx="1354730" cy="423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a:rPr>
                            <m:t>tan</m:t>
                          </m:r>
                        </m:fName>
                        <m:e>
                          <m:sSub>
                            <m:sSubPr>
                              <m:ctrlPr>
                                <a:rPr lang="en-US" sz="2000" b="0" i="1" smtClean="0">
                                  <a:latin typeface="Cambria Math" panose="02040503050406030204" pitchFamily="18" charset="0"/>
                                </a:rPr>
                              </m:ctrlPr>
                            </m:sSubPr>
                            <m:e>
                              <m:r>
                                <a:rPr lang="en-US" sz="2000" b="0" i="1" smtClean="0">
                                  <a:latin typeface="Cambria Math"/>
                                </a:rPr>
                                <m:t>𝑖</m:t>
                              </m:r>
                            </m:e>
                            <m:sub>
                              <m:r>
                                <a:rPr lang="en-US" sz="2000" b="0" i="1" smtClean="0">
                                  <a:latin typeface="Cambria Math"/>
                                </a:rPr>
                                <m:t>𝑝</m:t>
                              </m:r>
                            </m:sub>
                          </m:sSub>
                        </m:e>
                      </m:func>
                      <m:r>
                        <a:rPr lang="en-US" sz="2000" b="0" i="1" smtClean="0">
                          <a:latin typeface="Cambria Math"/>
                        </a:rPr>
                        <m:t>=</m:t>
                      </m:r>
                      <m:r>
                        <a:rPr lang="en-US" sz="2000" b="0" i="1" smtClean="0">
                          <a:latin typeface="Cambria Math"/>
                          <a:ea typeface="Cambria Math"/>
                        </a:rPr>
                        <m:t>𝜇</m:t>
                      </m:r>
                    </m:oMath>
                  </m:oMathPara>
                </a14:m>
                <a:endParaRPr lang="en-IN" sz="2000" dirty="0">
                  <a:latin typeface="Comic Sans MS" pitchFamily="66"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613905" y="4076700"/>
                <a:ext cx="1354730" cy="423770"/>
              </a:xfrm>
              <a:prstGeom prst="rect">
                <a:avLst/>
              </a:prstGeom>
              <a:blipFill rotWithShape="1">
                <a:blip r:embed="rId3"/>
                <a:stretch>
                  <a:fillRect t="-7246" r="-7207" b="-20290"/>
                </a:stretch>
              </a:blipFill>
            </p:spPr>
            <p:txBody>
              <a:bodyPr/>
              <a:lstStyle/>
              <a:p>
                <a:r>
                  <a:rPr lang="en-IN">
                    <a:noFill/>
                  </a:rPr>
                  <a:t> </a:t>
                </a:r>
              </a:p>
            </p:txBody>
          </p:sp>
        </mc:Fallback>
      </mc:AlternateContent>
      <p:sp>
        <p:nvSpPr>
          <p:cNvPr id="7" name="TextBox 6"/>
          <p:cNvSpPr txBox="1"/>
          <p:nvPr/>
        </p:nvSpPr>
        <p:spPr>
          <a:xfrm>
            <a:off x="762000" y="3467100"/>
            <a:ext cx="8327921" cy="369332"/>
          </a:xfrm>
          <a:prstGeom prst="rect">
            <a:avLst/>
          </a:prstGeom>
          <a:noFill/>
        </p:spPr>
        <p:txBody>
          <a:bodyPr wrap="none" rtlCol="0">
            <a:spAutoFit/>
          </a:bodyPr>
          <a:lstStyle/>
          <a:p>
            <a:r>
              <a:rPr lang="en-US" dirty="0">
                <a:solidFill>
                  <a:srgbClr val="7030A0"/>
                </a:solidFill>
                <a:latin typeface="Comic Sans MS" pitchFamily="66" charset="0"/>
              </a:rPr>
              <a:t>The tangent of angle of polarization is numerically equal to refractive index</a:t>
            </a:r>
            <a:endParaRPr lang="en-IN" dirty="0">
              <a:solidFill>
                <a:srgbClr val="7030A0"/>
              </a:solidFill>
              <a:latin typeface="Comic Sans MS" pitchFamily="66" charset="0"/>
            </a:endParaRPr>
          </a:p>
        </p:txBody>
      </p:sp>
      <mc:AlternateContent xmlns:mc="http://schemas.openxmlformats.org/markup-compatibility/2006" xmlns:a14="http://schemas.microsoft.com/office/drawing/2010/main">
        <mc:Choice Requires="a14">
          <p:sp>
            <p:nvSpPr>
              <p:cNvPr id="8" name="Rectangle 7"/>
              <p:cNvSpPr/>
              <p:nvPr/>
            </p:nvSpPr>
            <p:spPr>
              <a:xfrm>
                <a:off x="2971800" y="1485900"/>
                <a:ext cx="428707"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𝑖</m:t>
                          </m:r>
                        </m:e>
                        <m:sub>
                          <m:r>
                            <a:rPr lang="en-US" i="1">
                              <a:latin typeface="Cambria Math"/>
                            </a:rPr>
                            <m:t>𝑝</m:t>
                          </m:r>
                        </m:sub>
                      </m:sSub>
                    </m:oMath>
                  </m:oMathPara>
                </a14:m>
                <a:endParaRPr lang="en-IN" dirty="0"/>
              </a:p>
            </p:txBody>
          </p:sp>
        </mc:Choice>
        <mc:Fallback xmlns="">
          <p:sp>
            <p:nvSpPr>
              <p:cNvPr id="8" name="Rectangle 7"/>
              <p:cNvSpPr>
                <a:spLocks noRot="1" noChangeAspect="1" noMove="1" noResize="1" noEditPoints="1" noAdjustHandles="1" noChangeArrowheads="1" noChangeShapeType="1" noTextEdit="1"/>
              </p:cNvSpPr>
              <p:nvPr/>
            </p:nvSpPr>
            <p:spPr>
              <a:xfrm>
                <a:off x="2971800" y="1485900"/>
                <a:ext cx="428707" cy="390748"/>
              </a:xfrm>
              <a:prstGeom prst="rect">
                <a:avLst/>
              </a:prstGeom>
              <a:blipFill rotWithShape="1">
                <a:blip r:embed="rId4"/>
                <a:stretch>
                  <a:fillRect t="-6250" r="-18571" b="-2031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200400" y="1476152"/>
                <a:ext cx="428707"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𝑖</m:t>
                          </m:r>
                        </m:e>
                        <m:sub>
                          <m:r>
                            <a:rPr lang="en-US" i="1">
                              <a:latin typeface="Cambria Math"/>
                            </a:rPr>
                            <m:t>𝑝</m:t>
                          </m:r>
                        </m:sub>
                      </m:sSub>
                    </m:oMath>
                  </m:oMathPara>
                </a14:m>
                <a:endParaRPr lang="en-IN" dirty="0"/>
              </a:p>
            </p:txBody>
          </p:sp>
        </mc:Choice>
        <mc:Fallback xmlns="">
          <p:sp>
            <p:nvSpPr>
              <p:cNvPr id="9" name="Rectangle 8"/>
              <p:cNvSpPr>
                <a:spLocks noRot="1" noChangeAspect="1" noMove="1" noResize="1" noEditPoints="1" noAdjustHandles="1" noChangeArrowheads="1" noChangeShapeType="1" noTextEdit="1"/>
              </p:cNvSpPr>
              <p:nvPr/>
            </p:nvSpPr>
            <p:spPr>
              <a:xfrm>
                <a:off x="3200400" y="1476152"/>
                <a:ext cx="428707" cy="390748"/>
              </a:xfrm>
              <a:prstGeom prst="rect">
                <a:avLst/>
              </a:prstGeom>
              <a:blipFill rotWithShape="1">
                <a:blip r:embed="rId5"/>
                <a:stretch>
                  <a:fillRect t="-6250" r="-18571" b="-20313"/>
                </a:stretch>
              </a:blipFill>
            </p:spPr>
            <p:txBody>
              <a:bodyPr/>
              <a:lstStyle/>
              <a:p>
                <a:r>
                  <a:rPr lang="en-IN">
                    <a:noFill/>
                  </a:rPr>
                  <a:t> </a:t>
                </a:r>
              </a:p>
            </p:txBody>
          </p:sp>
        </mc:Fallback>
      </mc:AlternateContent>
    </p:spTree>
    <p:extLst>
      <p:ext uri="{BB962C8B-B14F-4D97-AF65-F5344CB8AC3E}">
        <p14:creationId xmlns:p14="http://schemas.microsoft.com/office/powerpoint/2010/main" val="2606094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5" name="Picture 3" descr="polarizedlightfigure1"/>
          <p:cNvPicPr>
            <a:picLocks noGrp="1" noChangeAspect="1" noChangeArrowheads="1"/>
          </p:cNvPicPr>
          <p:nvPr>
            <p:ph idx="1"/>
          </p:nvPr>
        </p:nvPicPr>
        <p:blipFill>
          <a:blip r:embed="rId2"/>
          <a:srcRect t="10320"/>
          <a:stretch>
            <a:fillRect/>
          </a:stretch>
        </p:blipFill>
        <p:spPr>
          <a:xfrm>
            <a:off x="914400" y="1460500"/>
            <a:ext cx="7775356" cy="3422340"/>
          </a:xfrm>
          <a:noFill/>
          <a:ln/>
        </p:spPr>
      </p:pic>
      <p:sp>
        <p:nvSpPr>
          <p:cNvPr id="59396" name="Rectangle 4"/>
          <p:cNvSpPr>
            <a:spLocks noGrp="1" noChangeArrowheads="1"/>
          </p:cNvSpPr>
          <p:nvPr>
            <p:ph type="title"/>
          </p:nvPr>
        </p:nvSpPr>
        <p:spPr/>
        <p:txBody>
          <a:bodyPr/>
          <a:lstStyle/>
          <a:p>
            <a:r>
              <a:rPr lang="en-US" altLang="zh-TW" b="1" dirty="0">
                <a:solidFill>
                  <a:schemeClr val="accent3"/>
                </a:solidFill>
              </a:rPr>
              <a:t>Polarization of Light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p:nvPr/>
        </p:nvGrpSpPr>
        <p:grpSpPr>
          <a:xfrm>
            <a:off x="762000" y="317501"/>
            <a:ext cx="7722186" cy="4826000"/>
            <a:chOff x="685800" y="381000"/>
            <a:chExt cx="7798386" cy="5847107"/>
          </a:xfrm>
        </p:grpSpPr>
        <p:grpSp>
          <p:nvGrpSpPr>
            <p:cNvPr id="10" name="Group 11"/>
            <p:cNvGrpSpPr>
              <a:grpSpLocks/>
            </p:cNvGrpSpPr>
            <p:nvPr/>
          </p:nvGrpSpPr>
          <p:grpSpPr bwMode="auto">
            <a:xfrm>
              <a:off x="1447800" y="1143000"/>
              <a:ext cx="6400800" cy="1828800"/>
              <a:chOff x="816" y="1392"/>
              <a:chExt cx="4416" cy="1152"/>
            </a:xfrm>
          </p:grpSpPr>
          <p:pic>
            <p:nvPicPr>
              <p:cNvPr id="3" name="Picture 5" descr="C:\Documents and Settings\manset\My Documents\CFHT_AND_SCIENCE\PolarizationOfLight\DoubleRefraction.gif"/>
              <p:cNvPicPr>
                <a:picLocks noChangeAspect="1" noChangeArrowheads="1"/>
              </p:cNvPicPr>
              <p:nvPr/>
            </p:nvPicPr>
            <p:blipFill>
              <a:blip r:embed="rId2"/>
              <a:srcRect/>
              <a:stretch>
                <a:fillRect/>
              </a:stretch>
            </p:blipFill>
            <p:spPr bwMode="auto">
              <a:xfrm>
                <a:off x="1776" y="1392"/>
                <a:ext cx="2210" cy="1152"/>
              </a:xfrm>
              <a:prstGeom prst="rect">
                <a:avLst/>
              </a:prstGeom>
              <a:noFill/>
            </p:spPr>
          </p:pic>
          <p:sp>
            <p:nvSpPr>
              <p:cNvPr id="4" name="Text Box 8"/>
              <p:cNvSpPr txBox="1">
                <a:spLocks noChangeArrowheads="1"/>
              </p:cNvSpPr>
              <p:nvPr/>
            </p:nvSpPr>
            <p:spPr bwMode="auto">
              <a:xfrm>
                <a:off x="816" y="1488"/>
                <a:ext cx="912" cy="803"/>
              </a:xfrm>
              <a:prstGeom prst="rect">
                <a:avLst/>
              </a:prstGeom>
              <a:noFill/>
              <a:ln w="9525">
                <a:noFill/>
                <a:miter lim="800000"/>
                <a:headEnd/>
                <a:tailEnd/>
              </a:ln>
              <a:effectLst/>
            </p:spPr>
            <p:txBody>
              <a:bodyPr>
                <a:spAutoFit/>
              </a:bodyPr>
              <a:lstStyle/>
              <a:p>
                <a:pPr>
                  <a:lnSpc>
                    <a:spcPct val="50000"/>
                  </a:lnSpc>
                  <a:spcBef>
                    <a:spcPct val="50000"/>
                  </a:spcBef>
                </a:pPr>
                <a:r>
                  <a:rPr lang="en-US" dirty="0">
                    <a:solidFill>
                      <a:srgbClr val="C00000"/>
                    </a:solidFill>
                  </a:rPr>
                  <a:t>isotropic</a:t>
                </a:r>
              </a:p>
              <a:p>
                <a:pPr>
                  <a:lnSpc>
                    <a:spcPct val="50000"/>
                  </a:lnSpc>
                  <a:spcBef>
                    <a:spcPct val="50000"/>
                  </a:spcBef>
                </a:pPr>
                <a:r>
                  <a:rPr lang="en-US" dirty="0">
                    <a:solidFill>
                      <a:srgbClr val="C00000"/>
                    </a:solidFill>
                  </a:rPr>
                  <a:t>crystal </a:t>
                </a:r>
              </a:p>
              <a:p>
                <a:pPr>
                  <a:lnSpc>
                    <a:spcPct val="50000"/>
                  </a:lnSpc>
                  <a:spcBef>
                    <a:spcPct val="50000"/>
                  </a:spcBef>
                </a:pPr>
                <a:r>
                  <a:rPr lang="en-US" dirty="0"/>
                  <a:t>(sodium</a:t>
                </a:r>
              </a:p>
              <a:p>
                <a:pPr>
                  <a:lnSpc>
                    <a:spcPct val="50000"/>
                  </a:lnSpc>
                  <a:spcBef>
                    <a:spcPct val="50000"/>
                  </a:spcBef>
                </a:pPr>
                <a:r>
                  <a:rPr lang="en-US" dirty="0"/>
                  <a:t>chloride)</a:t>
                </a:r>
              </a:p>
            </p:txBody>
          </p:sp>
          <p:sp>
            <p:nvSpPr>
              <p:cNvPr id="5" name="Text Box 9"/>
              <p:cNvSpPr txBox="1">
                <a:spLocks noChangeArrowheads="1"/>
              </p:cNvSpPr>
              <p:nvPr/>
            </p:nvSpPr>
            <p:spPr bwMode="auto">
              <a:xfrm>
                <a:off x="4128" y="1584"/>
                <a:ext cx="1104" cy="593"/>
              </a:xfrm>
              <a:prstGeom prst="rect">
                <a:avLst/>
              </a:prstGeom>
              <a:noFill/>
              <a:ln w="9525">
                <a:noFill/>
                <a:miter lim="800000"/>
                <a:headEnd/>
                <a:tailEnd/>
              </a:ln>
              <a:effectLst/>
            </p:spPr>
            <p:txBody>
              <a:bodyPr>
                <a:spAutoFit/>
              </a:bodyPr>
              <a:lstStyle/>
              <a:p>
                <a:pPr>
                  <a:lnSpc>
                    <a:spcPct val="50000"/>
                  </a:lnSpc>
                  <a:spcBef>
                    <a:spcPct val="50000"/>
                  </a:spcBef>
                </a:pPr>
                <a:r>
                  <a:rPr lang="en-US">
                    <a:solidFill>
                      <a:srgbClr val="FF0000"/>
                    </a:solidFill>
                  </a:rPr>
                  <a:t>anisotropic</a:t>
                </a:r>
              </a:p>
              <a:p>
                <a:pPr>
                  <a:lnSpc>
                    <a:spcPct val="50000"/>
                  </a:lnSpc>
                  <a:spcBef>
                    <a:spcPct val="50000"/>
                  </a:spcBef>
                </a:pPr>
                <a:r>
                  <a:rPr lang="en-US">
                    <a:solidFill>
                      <a:srgbClr val="FF0000"/>
                    </a:solidFill>
                  </a:rPr>
                  <a:t>crystal</a:t>
                </a:r>
              </a:p>
              <a:p>
                <a:pPr>
                  <a:lnSpc>
                    <a:spcPct val="50000"/>
                  </a:lnSpc>
                  <a:spcBef>
                    <a:spcPct val="50000"/>
                  </a:spcBef>
                </a:pPr>
                <a:r>
                  <a:rPr lang="en-US"/>
                  <a:t>(calcite)</a:t>
                </a:r>
              </a:p>
            </p:txBody>
          </p:sp>
        </p:grpSp>
        <p:sp>
          <p:nvSpPr>
            <p:cNvPr id="6" name="Text Box 6"/>
            <p:cNvSpPr txBox="1">
              <a:spLocks noChangeArrowheads="1"/>
            </p:cNvSpPr>
            <p:nvPr/>
          </p:nvSpPr>
          <p:spPr bwMode="auto">
            <a:xfrm>
              <a:off x="1905000" y="3124200"/>
              <a:ext cx="6248400" cy="457200"/>
            </a:xfrm>
            <a:prstGeom prst="rect">
              <a:avLst/>
            </a:prstGeom>
            <a:noFill/>
            <a:ln w="9525">
              <a:noFill/>
              <a:miter lim="800000"/>
              <a:headEnd/>
              <a:tailEnd/>
            </a:ln>
            <a:effectLst/>
          </p:spPr>
          <p:txBody>
            <a:bodyPr>
              <a:spAutoFit/>
            </a:bodyPr>
            <a:lstStyle/>
            <a:p>
              <a:pPr>
                <a:spcBef>
                  <a:spcPct val="50000"/>
                </a:spcBef>
              </a:pPr>
              <a:r>
                <a:rPr lang="en-US" dirty="0"/>
                <a:t>The 2 output beams are polarized (orthogonally).</a:t>
              </a:r>
            </a:p>
          </p:txBody>
        </p:sp>
        <p:sp>
          <p:nvSpPr>
            <p:cNvPr id="7" name="Rectangle 2"/>
            <p:cNvSpPr txBox="1">
              <a:spLocks noChangeArrowheads="1"/>
            </p:cNvSpPr>
            <p:nvPr/>
          </p:nvSpPr>
          <p:spPr>
            <a:xfrm>
              <a:off x="685800" y="381000"/>
              <a:ext cx="77724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mj-lt"/>
                  <a:ea typeface="+mj-ea"/>
                  <a:cs typeface="+mj-cs"/>
                </a:rPr>
                <a:t>Crystal polarizers [birefringence]</a:t>
              </a:r>
            </a:p>
          </p:txBody>
        </p:sp>
        <p:pic>
          <p:nvPicPr>
            <p:cNvPr id="8" name="Picture 4" descr="C:\CWINNT\Profiles\witang\Personal\My Pictures\crystalpencil.jpg"/>
            <p:cNvPicPr>
              <a:picLocks noChangeAspect="1" noChangeArrowheads="1"/>
            </p:cNvPicPr>
            <p:nvPr/>
          </p:nvPicPr>
          <p:blipFill>
            <a:blip r:embed="rId3"/>
            <a:srcRect b="11949"/>
            <a:stretch>
              <a:fillRect/>
            </a:stretch>
          </p:blipFill>
          <p:spPr bwMode="auto">
            <a:xfrm>
              <a:off x="4572000" y="3886200"/>
              <a:ext cx="3912186" cy="2341907"/>
            </a:xfrm>
            <a:prstGeom prst="rect">
              <a:avLst/>
            </a:prstGeom>
            <a:noFill/>
          </p:spPr>
        </p:pic>
        <p:pic>
          <p:nvPicPr>
            <p:cNvPr id="9" name="Picture 4" descr="C:\My Documents\polarization by refraction.gif"/>
            <p:cNvPicPr>
              <a:picLocks noChangeAspect="1" noChangeArrowheads="1"/>
            </p:cNvPicPr>
            <p:nvPr/>
          </p:nvPicPr>
          <p:blipFill>
            <a:blip r:embed="rId4"/>
            <a:srcRect b="19429"/>
            <a:stretch>
              <a:fillRect/>
            </a:stretch>
          </p:blipFill>
          <p:spPr bwMode="auto">
            <a:xfrm>
              <a:off x="990600" y="3977640"/>
              <a:ext cx="3124200" cy="2148840"/>
            </a:xfrm>
            <a:prstGeom prst="rect">
              <a:avLst/>
            </a:prstGeom>
            <a:noFill/>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8024" y="109745"/>
            <a:ext cx="3509294" cy="369332"/>
          </a:xfrm>
          <a:prstGeom prst="rect">
            <a:avLst/>
          </a:prstGeom>
        </p:spPr>
        <p:txBody>
          <a:bodyPr wrap="none">
            <a:spAutoFit/>
          </a:bodyPr>
          <a:lstStyle/>
          <a:p>
            <a:pPr algn="ctr"/>
            <a:r>
              <a:rPr lang="en-US" b="1" u="sng" dirty="0">
                <a:solidFill>
                  <a:schemeClr val="accent4">
                    <a:lumMod val="75000"/>
                  </a:schemeClr>
                </a:solidFill>
                <a:latin typeface="Aharoni" pitchFamily="2" charset="-79"/>
                <a:cs typeface="Aharoni" pitchFamily="2" charset="-79"/>
              </a:rPr>
              <a:t>Double refraction (</a:t>
            </a:r>
            <a:r>
              <a:rPr lang="en-US" b="1" u="sng" dirty="0" err="1">
                <a:solidFill>
                  <a:schemeClr val="accent4">
                    <a:lumMod val="75000"/>
                  </a:schemeClr>
                </a:solidFill>
                <a:latin typeface="Aharoni" pitchFamily="2" charset="-79"/>
                <a:cs typeface="Aharoni" pitchFamily="2" charset="-79"/>
              </a:rPr>
              <a:t>bifringence</a:t>
            </a:r>
            <a:r>
              <a:rPr lang="en-US" b="1" u="sng" dirty="0">
                <a:solidFill>
                  <a:schemeClr val="accent4">
                    <a:lumMod val="75000"/>
                  </a:schemeClr>
                </a:solidFill>
                <a:latin typeface="Aharoni" pitchFamily="2" charset="-79"/>
                <a:cs typeface="Aharoni" pitchFamily="2" charset="-79"/>
              </a:rPr>
              <a:t>)</a:t>
            </a:r>
          </a:p>
        </p:txBody>
      </p:sp>
      <p:sp>
        <p:nvSpPr>
          <p:cNvPr id="5" name="TextBox 4"/>
          <p:cNvSpPr txBox="1"/>
          <p:nvPr/>
        </p:nvSpPr>
        <p:spPr>
          <a:xfrm>
            <a:off x="310425" y="2476500"/>
            <a:ext cx="8604975" cy="3323987"/>
          </a:xfrm>
          <a:prstGeom prst="rect">
            <a:avLst/>
          </a:prstGeom>
          <a:noFill/>
        </p:spPr>
        <p:txBody>
          <a:bodyPr wrap="square" rtlCol="0">
            <a:spAutoFit/>
          </a:bodyPr>
          <a:lstStyle/>
          <a:p>
            <a:r>
              <a:rPr lang="en-US" dirty="0">
                <a:latin typeface="Comic Sans MS" pitchFamily="66" charset="0"/>
              </a:rPr>
              <a:t>When a beam of ordinary light is passes through a transparent anisotropic crystal like calcite ,</a:t>
            </a:r>
            <a:r>
              <a:rPr lang="en-US" dirty="0">
                <a:solidFill>
                  <a:srgbClr val="FF0000"/>
                </a:solidFill>
                <a:latin typeface="Comic Sans MS" pitchFamily="66" charset="0"/>
              </a:rPr>
              <a:t>CaCO</a:t>
            </a:r>
            <a:r>
              <a:rPr lang="en-US" baseline="-25000" dirty="0">
                <a:solidFill>
                  <a:srgbClr val="FF0000"/>
                </a:solidFill>
                <a:latin typeface="Comic Sans MS" pitchFamily="66" charset="0"/>
              </a:rPr>
              <a:t>3,</a:t>
            </a:r>
            <a:r>
              <a:rPr lang="en-US" dirty="0">
                <a:solidFill>
                  <a:srgbClr val="FF0000"/>
                </a:solidFill>
                <a:latin typeface="Comic Sans MS" pitchFamily="66" charset="0"/>
              </a:rPr>
              <a:t>or quartz</a:t>
            </a:r>
            <a:r>
              <a:rPr lang="en-US" dirty="0">
                <a:latin typeface="Comic Sans MS" pitchFamily="66" charset="0"/>
              </a:rPr>
              <a:t>. It splits into two refracted rays. This means that the material exhibits two different refractive indices. </a:t>
            </a:r>
          </a:p>
          <a:p>
            <a:endParaRPr lang="en-US" dirty="0">
              <a:latin typeface="Comic Sans MS" pitchFamily="66" charset="0"/>
            </a:endParaRPr>
          </a:p>
          <a:p>
            <a:r>
              <a:rPr lang="en-US" dirty="0">
                <a:latin typeface="Comic Sans MS" pitchFamily="66" charset="0"/>
              </a:rPr>
              <a:t>Light passes through the crystal in a direction different from the optic axis. It is split in two rays; ordinary ray(o) and extraordinary ray.</a:t>
            </a:r>
          </a:p>
          <a:p>
            <a:r>
              <a:rPr lang="en-US" dirty="0">
                <a:latin typeface="Comic Sans MS" pitchFamily="66" charset="0"/>
              </a:rPr>
              <a:t>	O-ray and e-ray have different velocities with in the crystal accept at optic axis. At optic axis- both rays will have same velocities.</a:t>
            </a:r>
          </a:p>
          <a:p>
            <a:r>
              <a:rPr lang="en-US" dirty="0" err="1">
                <a:latin typeface="Comic Sans MS" pitchFamily="66" charset="0"/>
              </a:rPr>
              <a:t>Eg</a:t>
            </a:r>
            <a:r>
              <a:rPr lang="en-US" dirty="0">
                <a:latin typeface="Comic Sans MS" pitchFamily="66" charset="0"/>
              </a:rPr>
              <a:t>: for sodium light </a:t>
            </a:r>
            <a:r>
              <a:rPr lang="el-GR" dirty="0">
                <a:solidFill>
                  <a:srgbClr val="FF0000"/>
                </a:solidFill>
                <a:latin typeface="Comic Sans MS" pitchFamily="66" charset="0"/>
              </a:rPr>
              <a:t>λ</a:t>
            </a:r>
            <a:r>
              <a:rPr lang="en-US" dirty="0">
                <a:solidFill>
                  <a:srgbClr val="FF0000"/>
                </a:solidFill>
                <a:latin typeface="Comic Sans MS" pitchFamily="66" charset="0"/>
              </a:rPr>
              <a:t> =5893Ǻ             </a:t>
            </a:r>
            <a:r>
              <a:rPr lang="en-US" dirty="0">
                <a:latin typeface="Comic Sans MS" pitchFamily="66" charset="0"/>
              </a:rPr>
              <a:t>refractive index of 	</a:t>
            </a:r>
            <a:r>
              <a:rPr lang="en-US" dirty="0">
                <a:solidFill>
                  <a:srgbClr val="00B050"/>
                </a:solidFill>
                <a:latin typeface="Comic Sans MS" pitchFamily="66" charset="0"/>
              </a:rPr>
              <a:t>O-ray is 1.6584</a:t>
            </a:r>
          </a:p>
          <a:p>
            <a:r>
              <a:rPr lang="en-US" dirty="0">
                <a:solidFill>
                  <a:srgbClr val="00B050"/>
                </a:solidFill>
                <a:latin typeface="Comic Sans MS" pitchFamily="66" charset="0"/>
              </a:rPr>
              <a:t>						              E ray is 1.4864</a:t>
            </a:r>
          </a:p>
          <a:p>
            <a:endParaRPr lang="en-US" dirty="0">
              <a:latin typeface="Comic Sans MS" pitchFamily="66" charset="0"/>
            </a:endParaRPr>
          </a:p>
          <a:p>
            <a:endParaRPr lang="en-IN" baseline="-25000" dirty="0">
              <a:latin typeface="Comic Sans MS" pitchFamily="66" charset="0"/>
            </a:endParaRPr>
          </a:p>
        </p:txBody>
      </p:sp>
      <p:grpSp>
        <p:nvGrpSpPr>
          <p:cNvPr id="13" name="Group 12"/>
          <p:cNvGrpSpPr/>
          <p:nvPr/>
        </p:nvGrpSpPr>
        <p:grpSpPr>
          <a:xfrm>
            <a:off x="2138728" y="386834"/>
            <a:ext cx="4490672" cy="2013466"/>
            <a:chOff x="1943128" y="386834"/>
            <a:chExt cx="4490672" cy="2013466"/>
          </a:xfrm>
        </p:grpSpPr>
        <p:pic>
          <p:nvPicPr>
            <p:cNvPr id="614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8247" b="32013"/>
            <a:stretch/>
          </p:blipFill>
          <p:spPr bwMode="auto">
            <a:xfrm>
              <a:off x="1943128" y="713696"/>
              <a:ext cx="4490672" cy="1686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912002" y="702266"/>
              <a:ext cx="317716" cy="369332"/>
            </a:xfrm>
            <a:prstGeom prst="rect">
              <a:avLst/>
            </a:prstGeom>
            <a:noFill/>
          </p:spPr>
          <p:txBody>
            <a:bodyPr wrap="none" rtlCol="0">
              <a:spAutoFit/>
            </a:bodyPr>
            <a:lstStyle/>
            <a:p>
              <a:r>
                <a:rPr lang="en-US" dirty="0"/>
                <a:t>A</a:t>
              </a:r>
              <a:endParaRPr lang="en-IN" dirty="0"/>
            </a:p>
          </p:txBody>
        </p:sp>
        <p:cxnSp>
          <p:nvCxnSpPr>
            <p:cNvPr id="8" name="Straight Connector 7"/>
            <p:cNvCxnSpPr>
              <a:stCxn id="6" idx="3"/>
            </p:cNvCxnSpPr>
            <p:nvPr/>
          </p:nvCxnSpPr>
          <p:spPr>
            <a:xfrm>
              <a:off x="3229718" y="886932"/>
              <a:ext cx="1360968" cy="1360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70860" y="571500"/>
              <a:ext cx="510540" cy="985498"/>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915812" y="386834"/>
              <a:ext cx="1088824" cy="369332"/>
            </a:xfrm>
            <a:prstGeom prst="rect">
              <a:avLst/>
            </a:prstGeom>
            <a:noFill/>
          </p:spPr>
          <p:txBody>
            <a:bodyPr wrap="none" rtlCol="0">
              <a:spAutoFit/>
            </a:bodyPr>
            <a:lstStyle/>
            <a:p>
              <a:r>
                <a:rPr lang="en-US" dirty="0"/>
                <a:t>Optic axis</a:t>
              </a:r>
              <a:endParaRPr lang="en-IN" dirty="0"/>
            </a:p>
          </p:txBody>
        </p:sp>
      </p:grpSp>
      <p:sp>
        <p:nvSpPr>
          <p:cNvPr id="14" name="Parallelogram 13"/>
          <p:cNvSpPr/>
          <p:nvPr/>
        </p:nvSpPr>
        <p:spPr>
          <a:xfrm rot="2483474">
            <a:off x="228600" y="886932"/>
            <a:ext cx="1333528" cy="1031251"/>
          </a:xfrm>
          <a:prstGeom prst="parallelogram">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4363" y="636456"/>
            <a:ext cx="1836000" cy="1763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600" y="723900"/>
            <a:ext cx="144000" cy="754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838804" y="1256697"/>
            <a:ext cx="144000" cy="754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549724" y="982897"/>
            <a:ext cx="296876" cy="369332"/>
          </a:xfrm>
          <a:prstGeom prst="rect">
            <a:avLst/>
          </a:prstGeom>
          <a:noFill/>
        </p:spPr>
        <p:txBody>
          <a:bodyPr wrap="none" rtlCol="0">
            <a:spAutoFit/>
          </a:bodyPr>
          <a:lstStyle/>
          <a:p>
            <a:r>
              <a:rPr lang="en-US" dirty="0"/>
              <a:t>E</a:t>
            </a:r>
            <a:endParaRPr lang="en-IN" dirty="0"/>
          </a:p>
        </p:txBody>
      </p:sp>
      <p:sp>
        <p:nvSpPr>
          <p:cNvPr id="18" name="TextBox 17"/>
          <p:cNvSpPr txBox="1"/>
          <p:nvPr/>
        </p:nvSpPr>
        <p:spPr>
          <a:xfrm>
            <a:off x="726888" y="1601513"/>
            <a:ext cx="336952" cy="369332"/>
          </a:xfrm>
          <a:prstGeom prst="rect">
            <a:avLst/>
          </a:prstGeom>
          <a:noFill/>
        </p:spPr>
        <p:txBody>
          <a:bodyPr wrap="none" rtlCol="0">
            <a:spAutoFit/>
          </a:bodyPr>
          <a:lstStyle/>
          <a:p>
            <a:r>
              <a:rPr lang="en-US" dirty="0"/>
              <a:t>O</a:t>
            </a:r>
            <a:endParaRPr lang="en-IN" dirty="0"/>
          </a:p>
        </p:txBody>
      </p:sp>
    </p:spTree>
    <p:extLst>
      <p:ext uri="{BB962C8B-B14F-4D97-AF65-F5344CB8AC3E}">
        <p14:creationId xmlns:p14="http://schemas.microsoft.com/office/powerpoint/2010/main" val="321416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723900"/>
            <a:ext cx="8610600" cy="3554819"/>
          </a:xfrm>
          <a:prstGeom prst="rect">
            <a:avLst/>
          </a:prstGeom>
          <a:noFill/>
        </p:spPr>
        <p:txBody>
          <a:bodyPr wrap="square" rtlCol="0">
            <a:spAutoFit/>
          </a:bodyPr>
          <a:lstStyle/>
          <a:p>
            <a:r>
              <a:rPr lang="en-US" b="1" dirty="0">
                <a:latin typeface="Times New Roman" pitchFamily="18" charset="0"/>
                <a:cs typeface="Times New Roman" pitchFamily="18" charset="0"/>
              </a:rPr>
              <a:t>Course Outcome:</a:t>
            </a:r>
          </a:p>
          <a:p>
            <a:endParaRPr lang="en-US" b="1" dirty="0">
              <a:latin typeface="Times New Roman" pitchFamily="18" charset="0"/>
              <a:cs typeface="Times New Roman" pitchFamily="18" charset="0"/>
            </a:endParaRPr>
          </a:p>
          <a:p>
            <a:pPr marL="285750" indent="-285750">
              <a:lnSpc>
                <a:spcPct val="150000"/>
              </a:lnSpc>
              <a:buFont typeface="Arial" pitchFamily="34" charset="0"/>
              <a:buChar char="•"/>
            </a:pPr>
            <a:r>
              <a:rPr lang="en-US" dirty="0">
                <a:latin typeface="Times New Roman" pitchFamily="18" charset="0"/>
                <a:cs typeface="Times New Roman" pitchFamily="18" charset="0"/>
              </a:rPr>
              <a:t>Splitting of white light into constituent colours</a:t>
            </a:r>
          </a:p>
          <a:p>
            <a:pPr marL="285750" indent="-285750">
              <a:lnSpc>
                <a:spcPct val="150000"/>
              </a:lnSpc>
              <a:buFont typeface="Arial" pitchFamily="34" charset="0"/>
              <a:buChar char="•"/>
            </a:pPr>
            <a:r>
              <a:rPr lang="en-US" dirty="0">
                <a:latin typeface="Times New Roman" pitchFamily="18" charset="0"/>
                <a:cs typeface="Times New Roman" pitchFamily="18" charset="0"/>
              </a:rPr>
              <a:t>Working details of Telescope and microscope</a:t>
            </a:r>
          </a:p>
          <a:p>
            <a:pPr marL="285750" indent="-285750">
              <a:lnSpc>
                <a:spcPct val="150000"/>
              </a:lnSpc>
              <a:buFont typeface="Arial" pitchFamily="34" charset="0"/>
              <a:buChar char="•"/>
            </a:pPr>
            <a:r>
              <a:rPr lang="en-US" dirty="0">
                <a:latin typeface="Times New Roman" pitchFamily="18" charset="0"/>
                <a:cs typeface="Times New Roman" pitchFamily="18" charset="0"/>
              </a:rPr>
              <a:t>Optical activity of certain materials</a:t>
            </a:r>
          </a:p>
          <a:p>
            <a:pPr marL="285750" indent="-285750">
              <a:lnSpc>
                <a:spcPct val="150000"/>
              </a:lnSpc>
              <a:buFont typeface="Arial" pitchFamily="34" charset="0"/>
              <a:buChar char="•"/>
            </a:pPr>
            <a:r>
              <a:rPr lang="en-US" dirty="0">
                <a:latin typeface="Times New Roman" pitchFamily="18" charset="0"/>
                <a:cs typeface="Times New Roman" pitchFamily="18" charset="0"/>
              </a:rPr>
              <a:t>Construction and working details of interferometer and polarimeter</a:t>
            </a:r>
          </a:p>
          <a:p>
            <a:pPr>
              <a:lnSpc>
                <a:spcPct val="150000"/>
              </a:lnSpc>
            </a:pPr>
            <a:endParaRPr lang="en-US" dirty="0">
              <a:latin typeface="Times New Roman" pitchFamily="18" charset="0"/>
              <a:cs typeface="Times New Roman" pitchFamily="18" charset="0"/>
            </a:endParaRPr>
          </a:p>
          <a:p>
            <a:pPr>
              <a:lnSpc>
                <a:spcPct val="150000"/>
              </a:lnSpc>
            </a:pPr>
            <a:r>
              <a:rPr lang="en-US" b="1" dirty="0">
                <a:latin typeface="Times New Roman" pitchFamily="18" charset="0"/>
                <a:cs typeface="Times New Roman" pitchFamily="18" charset="0"/>
              </a:rPr>
              <a:t>Activity:</a:t>
            </a:r>
          </a:p>
          <a:p>
            <a:pPr marL="285750" indent="-285750">
              <a:lnSpc>
                <a:spcPct val="150000"/>
              </a:lnSpc>
              <a:buFont typeface="Arial" pitchFamily="34" charset="0"/>
              <a:buChar char="•"/>
            </a:pPr>
            <a:r>
              <a:rPr lang="en-US" dirty="0">
                <a:latin typeface="Times New Roman" pitchFamily="18" charset="0"/>
                <a:cs typeface="Times New Roman" pitchFamily="18" charset="0"/>
              </a:rPr>
              <a:t>Estimation of wavelength of a monochromatic light from various sources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25524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descr="Image result for calcite crystal polarization"/>
          <p:cNvSpPr>
            <a:spLocks noChangeAspect="1" noChangeArrowheads="1"/>
          </p:cNvSpPr>
          <p:nvPr/>
        </p:nvSpPr>
        <p:spPr bwMode="auto">
          <a:xfrm>
            <a:off x="155575" y="-120386"/>
            <a:ext cx="304800" cy="2540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895600" y="317500"/>
            <a:ext cx="3793026" cy="523220"/>
          </a:xfrm>
          <a:prstGeom prst="rect">
            <a:avLst/>
          </a:prstGeom>
          <a:noFill/>
        </p:spPr>
        <p:txBody>
          <a:bodyPr wrap="none" rtlCol="0">
            <a:spAutoFit/>
          </a:bodyPr>
          <a:lstStyle/>
          <a:p>
            <a:r>
              <a:rPr lang="en-US" sz="2800" b="1" dirty="0">
                <a:solidFill>
                  <a:srgbClr val="FF0000"/>
                </a:solidFill>
                <a:latin typeface="Algerian" pitchFamily="82" charset="0"/>
              </a:rPr>
              <a:t>Double refraction </a:t>
            </a:r>
          </a:p>
        </p:txBody>
      </p:sp>
      <p:grpSp>
        <p:nvGrpSpPr>
          <p:cNvPr id="2" name="Group 7"/>
          <p:cNvGrpSpPr/>
          <p:nvPr/>
        </p:nvGrpSpPr>
        <p:grpSpPr>
          <a:xfrm>
            <a:off x="457200" y="952500"/>
            <a:ext cx="8305800" cy="3924299"/>
            <a:chOff x="304800" y="1371600"/>
            <a:chExt cx="8534400" cy="4810103"/>
          </a:xfrm>
        </p:grpSpPr>
        <p:pic>
          <p:nvPicPr>
            <p:cNvPr id="36868" name="Picture 4" descr="C:\Users\VIGNAN-03\Desktop\calcite01.png"/>
            <p:cNvPicPr>
              <a:picLocks noChangeAspect="1" noChangeArrowheads="1"/>
            </p:cNvPicPr>
            <p:nvPr/>
          </p:nvPicPr>
          <p:blipFill>
            <a:blip r:embed="rId2"/>
            <a:srcRect/>
            <a:stretch>
              <a:fillRect/>
            </a:stretch>
          </p:blipFill>
          <p:spPr bwMode="auto">
            <a:xfrm>
              <a:off x="762000" y="3886200"/>
              <a:ext cx="7867650" cy="2295503"/>
            </a:xfrm>
            <a:prstGeom prst="rect">
              <a:avLst/>
            </a:prstGeom>
            <a:noFill/>
          </p:spPr>
        </p:pic>
        <p:pic>
          <p:nvPicPr>
            <p:cNvPr id="36869" name="Picture 5" descr="C:\Users\VIGNAN-03\Desktop\63.jpg"/>
            <p:cNvPicPr>
              <a:picLocks noChangeAspect="1" noChangeArrowheads="1"/>
            </p:cNvPicPr>
            <p:nvPr/>
          </p:nvPicPr>
          <p:blipFill>
            <a:blip r:embed="rId3"/>
            <a:srcRect/>
            <a:stretch>
              <a:fillRect/>
            </a:stretch>
          </p:blipFill>
          <p:spPr bwMode="auto">
            <a:xfrm>
              <a:off x="304800" y="1371600"/>
              <a:ext cx="8534400" cy="2228850"/>
            </a:xfrm>
            <a:prstGeom prst="rect">
              <a:avLst/>
            </a:prstGeom>
            <a:noFill/>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55A366-544F-401C-82E1-2FCCF251EE01}"/>
              </a:ext>
            </a:extLst>
          </p:cNvPr>
          <p:cNvSpPr>
            <a:spLocks noGrp="1"/>
          </p:cNvSpPr>
          <p:nvPr>
            <p:ph idx="1"/>
          </p:nvPr>
        </p:nvSpPr>
        <p:spPr>
          <a:xfrm>
            <a:off x="457200" y="1187660"/>
            <a:ext cx="8229600" cy="4324218"/>
          </a:xfrm>
        </p:spPr>
        <p:txBody>
          <a:bodyPr>
            <a:normAutofit/>
          </a:bodyPr>
          <a:lstStyle/>
          <a:p>
            <a:r>
              <a:rPr lang="en-US" sz="1600" b="0" i="0" dirty="0">
                <a:solidFill>
                  <a:srgbClr val="4D5156"/>
                </a:solidFill>
                <a:effectLst/>
                <a:latin typeface="Times New Roman" panose="02020603050405020304" pitchFamily="18" charset="0"/>
                <a:cs typeface="Times New Roman" panose="02020603050405020304" pitchFamily="18" charset="0"/>
              </a:rPr>
              <a:t>A </a:t>
            </a:r>
            <a:r>
              <a:rPr lang="en-US" sz="1600" b="1" i="0" dirty="0">
                <a:solidFill>
                  <a:srgbClr val="5F6368"/>
                </a:solidFill>
                <a:effectLst/>
                <a:latin typeface="Times New Roman" panose="02020603050405020304" pitchFamily="18" charset="0"/>
                <a:cs typeface="Times New Roman" panose="02020603050405020304" pitchFamily="18" charset="0"/>
              </a:rPr>
              <a:t>Nicol prism</a:t>
            </a:r>
            <a:r>
              <a:rPr lang="en-US" sz="1600" b="0" i="0" dirty="0">
                <a:solidFill>
                  <a:srgbClr val="4D5156"/>
                </a:solidFill>
                <a:effectLst/>
                <a:latin typeface="Times New Roman" panose="02020603050405020304" pitchFamily="18" charset="0"/>
                <a:cs typeface="Times New Roman" panose="02020603050405020304" pitchFamily="18" charset="0"/>
              </a:rPr>
              <a:t> is a type of polarizer. It is an optical device made from calcite crystal used to convert ordinary light into plane polarized light.</a:t>
            </a:r>
          </a:p>
          <a:p>
            <a:endParaRPr lang="en-US" sz="1600" b="0" i="0" dirty="0">
              <a:solidFill>
                <a:srgbClr val="4D5156"/>
              </a:solidFill>
              <a:effectLst/>
              <a:latin typeface="Times New Roman" panose="02020603050405020304" pitchFamily="18" charset="0"/>
              <a:cs typeface="Times New Roman" panose="02020603050405020304" pitchFamily="18" charset="0"/>
            </a:endParaRPr>
          </a:p>
          <a:p>
            <a:pPr marL="109728" indent="0">
              <a:buNone/>
            </a:pPr>
            <a:r>
              <a:rPr lang="en-US" sz="1600" b="1" i="0" u="sng" dirty="0">
                <a:solidFill>
                  <a:srgbClr val="1A1A1A"/>
                </a:solidFill>
                <a:effectLst/>
                <a:latin typeface="Georgia" panose="02040502050405020303" pitchFamily="18" charset="0"/>
              </a:rPr>
              <a:t>Construction: </a:t>
            </a:r>
          </a:p>
          <a:p>
            <a:pPr>
              <a:lnSpc>
                <a:spcPct val="150000"/>
              </a:lnSpc>
            </a:pPr>
            <a:r>
              <a:rPr lang="en-US" sz="1400" b="0" i="0" dirty="0">
                <a:solidFill>
                  <a:srgbClr val="1A1A1A"/>
                </a:solidFill>
                <a:effectLst/>
                <a:latin typeface="Georgia" panose="02040502050405020303" pitchFamily="18" charset="0"/>
              </a:rPr>
              <a:t>The Nicol prism consists of two specially cut </a:t>
            </a:r>
            <a:r>
              <a:rPr lang="en-US" sz="1400" b="0" i="0" u="sng" dirty="0">
                <a:effectLst/>
                <a:latin typeface="Georgia" panose="02040502050405020303" pitchFamily="18" charset="0"/>
                <a:hlinkClick r:id="rId2"/>
              </a:rPr>
              <a:t>calcite</a:t>
            </a:r>
            <a:r>
              <a:rPr lang="en-US" sz="1400" b="0" i="0" dirty="0">
                <a:solidFill>
                  <a:srgbClr val="1A1A1A"/>
                </a:solidFill>
                <a:effectLst/>
                <a:latin typeface="Georgia" panose="02040502050405020303" pitchFamily="18" charset="0"/>
              </a:rPr>
              <a:t> prisms bonded together with an adhesive known as </a:t>
            </a:r>
            <a:r>
              <a:rPr lang="en-US" sz="1400" b="0" i="0" u="sng" dirty="0">
                <a:effectLst/>
                <a:latin typeface="Georgia" panose="02040502050405020303" pitchFamily="18" charset="0"/>
                <a:hlinkClick r:id="rId3"/>
              </a:rPr>
              <a:t>Canada balsam</a:t>
            </a:r>
            <a:r>
              <a:rPr lang="en-US" sz="1400" b="0" i="0" dirty="0">
                <a:solidFill>
                  <a:srgbClr val="1A1A1A"/>
                </a:solidFill>
                <a:effectLst/>
                <a:latin typeface="Georgia" panose="02040502050405020303" pitchFamily="18" charset="0"/>
              </a:rPr>
              <a:t>. This prism transmits waves vibrating in one direction only and thus produces a plane-</a:t>
            </a:r>
            <a:r>
              <a:rPr lang="en-US" sz="1400" b="0" i="0" u="sng" dirty="0">
                <a:effectLst/>
                <a:latin typeface="Georgia" panose="02040502050405020303" pitchFamily="18" charset="0"/>
                <a:hlinkClick r:id="rId4"/>
              </a:rPr>
              <a:t>polarized</a:t>
            </a:r>
            <a:r>
              <a:rPr lang="en-US" sz="1400" b="0" i="0" dirty="0">
                <a:solidFill>
                  <a:srgbClr val="1A1A1A"/>
                </a:solidFill>
                <a:effectLst/>
                <a:latin typeface="Georgia" panose="02040502050405020303" pitchFamily="18" charset="0"/>
              </a:rPr>
              <a:t> beam from ordinary light.</a:t>
            </a:r>
          </a:p>
          <a:p>
            <a:pPr>
              <a:lnSpc>
                <a:spcPct val="150000"/>
              </a:lnSpc>
            </a:pPr>
            <a:r>
              <a:rPr lang="en-US" sz="1400" b="1" i="0" dirty="0">
                <a:solidFill>
                  <a:srgbClr val="1A1A1A"/>
                </a:solidFill>
                <a:effectLst/>
                <a:latin typeface="Georgia" panose="02040502050405020303" pitchFamily="18" charset="0"/>
              </a:rPr>
              <a:t>Optical axis</a:t>
            </a:r>
            <a:r>
              <a:rPr lang="en-US" sz="1400" b="0" i="0" dirty="0">
                <a:solidFill>
                  <a:srgbClr val="1A1A1A"/>
                </a:solidFill>
                <a:effectLst/>
                <a:latin typeface="Georgia" panose="02040502050405020303" pitchFamily="18" charset="0"/>
              </a:rPr>
              <a:t>, the straight line passing through the geometrical </a:t>
            </a:r>
            <a:r>
              <a:rPr lang="en-US" sz="1400" b="0" i="0" dirty="0" err="1">
                <a:solidFill>
                  <a:srgbClr val="1A1A1A"/>
                </a:solidFill>
                <a:effectLst/>
                <a:latin typeface="Georgia" panose="02040502050405020303" pitchFamily="18" charset="0"/>
              </a:rPr>
              <a:t>centre</a:t>
            </a:r>
            <a:r>
              <a:rPr lang="en-US" sz="1400" b="0" i="0" dirty="0">
                <a:solidFill>
                  <a:srgbClr val="1A1A1A"/>
                </a:solidFill>
                <a:effectLst/>
                <a:latin typeface="Georgia" panose="02040502050405020303" pitchFamily="18" charset="0"/>
              </a:rPr>
              <a:t> of a </a:t>
            </a:r>
            <a:r>
              <a:rPr lang="en-US" sz="1400" b="0" i="0" u="sng" dirty="0">
                <a:effectLst/>
                <a:latin typeface="Georgia" panose="02040502050405020303" pitchFamily="18" charset="0"/>
                <a:hlinkClick r:id="rId5"/>
              </a:rPr>
              <a:t>lens</a:t>
            </a:r>
            <a:r>
              <a:rPr lang="en-US" sz="1400" b="0" i="0" dirty="0">
                <a:solidFill>
                  <a:srgbClr val="1A1A1A"/>
                </a:solidFill>
                <a:effectLst/>
                <a:latin typeface="Georgia" panose="02040502050405020303" pitchFamily="18" charset="0"/>
              </a:rPr>
              <a:t> and joining the two </a:t>
            </a:r>
            <a:r>
              <a:rPr lang="en-US" sz="1400" b="0" i="0" dirty="0" err="1">
                <a:solidFill>
                  <a:srgbClr val="1A1A1A"/>
                </a:solidFill>
                <a:effectLst/>
                <a:latin typeface="Georgia" panose="02040502050405020303" pitchFamily="18" charset="0"/>
              </a:rPr>
              <a:t>centres</a:t>
            </a:r>
            <a:r>
              <a:rPr lang="en-US" sz="1400" b="0" i="0" dirty="0">
                <a:solidFill>
                  <a:srgbClr val="1A1A1A"/>
                </a:solidFill>
                <a:effectLst/>
                <a:latin typeface="Georgia" panose="02040502050405020303" pitchFamily="18" charset="0"/>
              </a:rPr>
              <a:t> of curvature of its surfaces. Sometimes the optical </a:t>
            </a:r>
            <a:r>
              <a:rPr lang="en-US" sz="1400" b="0" i="0" u="none" strike="noStrike" dirty="0">
                <a:effectLst/>
                <a:latin typeface="Georgia" panose="02040502050405020303" pitchFamily="18" charset="0"/>
                <a:hlinkClick r:id="rId6"/>
              </a:rPr>
              <a:t>axis</a:t>
            </a:r>
            <a:r>
              <a:rPr lang="en-US" sz="1400" b="0" i="0" dirty="0">
                <a:solidFill>
                  <a:srgbClr val="1A1A1A"/>
                </a:solidFill>
                <a:effectLst/>
                <a:latin typeface="Georgia" panose="02040502050405020303" pitchFamily="18" charset="0"/>
              </a:rPr>
              <a:t> of a lens is called its principal axis. The path of a light ray along this axis is perpendicular to the surfaces and, as such, will be unchanged. </a:t>
            </a:r>
            <a:endParaRPr lang="en-IN" sz="1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6F7F3932-A482-7E0E-5C46-0F1BD9F63757}"/>
              </a:ext>
            </a:extLst>
          </p:cNvPr>
          <p:cNvSpPr>
            <a:spLocks noGrp="1"/>
          </p:cNvSpPr>
          <p:nvPr>
            <p:ph type="title"/>
          </p:nvPr>
        </p:nvSpPr>
        <p:spPr/>
        <p:txBody>
          <a:bodyPr>
            <a:normAutofit/>
          </a:bodyPr>
          <a:lstStyle/>
          <a:p>
            <a:pPr algn="ctr"/>
            <a:r>
              <a:rPr lang="en-US" sz="3200" dirty="0">
                <a:solidFill>
                  <a:srgbClr val="FF0000"/>
                </a:solidFill>
                <a:latin typeface="Comic Sans MS" panose="030F0702030302020204" pitchFamily="66" charset="0"/>
                <a:cs typeface="Times New Roman" panose="02020603050405020304" pitchFamily="18" charset="0"/>
              </a:rPr>
              <a:t>Nicols Prism</a:t>
            </a:r>
            <a:endParaRPr lang="en-IN" sz="3200" dirty="0">
              <a:solidFill>
                <a:srgbClr val="FF0000"/>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1079254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escribe the construction and working of nicol prism. - Brainly.in">
            <a:extLst>
              <a:ext uri="{FF2B5EF4-FFF2-40B4-BE49-F238E27FC236}">
                <a16:creationId xmlns:a16="http://schemas.microsoft.com/office/drawing/2014/main" id="{6076EBA4-8C76-C535-818F-27FF18FFA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52500"/>
            <a:ext cx="5925615"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173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e Phenomenon of Double Refraction and the Construction and Working of the  Nicol Prism as a Polarizer and Analyzer | PDF | Polarization (Waves) |  Electromagnetic Radiation">
            <a:extLst>
              <a:ext uri="{FF2B5EF4-FFF2-40B4-BE49-F238E27FC236}">
                <a16:creationId xmlns:a16="http://schemas.microsoft.com/office/drawing/2014/main" id="{846F62C0-AF2D-8C88-4213-4F16997BBB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51" t="8668" r="9374" b="8666"/>
          <a:stretch/>
        </p:blipFill>
        <p:spPr bwMode="auto">
          <a:xfrm>
            <a:off x="304800" y="228600"/>
            <a:ext cx="82296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822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283630" y="530214"/>
            <a:ext cx="8555570" cy="4079886"/>
            <a:chOff x="158024" y="109745"/>
            <a:chExt cx="8555570" cy="4079886"/>
          </a:xfrm>
        </p:grpSpPr>
        <p:sp>
          <p:nvSpPr>
            <p:cNvPr id="4" name="Rectangle 3"/>
            <p:cNvSpPr/>
            <p:nvPr/>
          </p:nvSpPr>
          <p:spPr>
            <a:xfrm>
              <a:off x="158024" y="109745"/>
              <a:ext cx="4725974" cy="369332"/>
            </a:xfrm>
            <a:prstGeom prst="rect">
              <a:avLst/>
            </a:prstGeom>
          </p:spPr>
          <p:txBody>
            <a:bodyPr wrap="none">
              <a:spAutoFit/>
            </a:bodyPr>
            <a:lstStyle/>
            <a:p>
              <a:pPr algn="ctr"/>
              <a:r>
                <a:rPr lang="en-US" b="1" dirty="0">
                  <a:solidFill>
                    <a:srgbClr val="FF0000"/>
                  </a:solidFill>
                  <a:latin typeface="Comic Sans MS" pitchFamily="66" charset="0"/>
                </a:rPr>
                <a:t>Quarter wave plate and Half wave plate</a:t>
              </a:r>
            </a:p>
          </p:txBody>
        </p:sp>
        <p:grpSp>
          <p:nvGrpSpPr>
            <p:cNvPr id="25" name="Group 24"/>
            <p:cNvGrpSpPr/>
            <p:nvPr/>
          </p:nvGrpSpPr>
          <p:grpSpPr>
            <a:xfrm>
              <a:off x="762000" y="571500"/>
              <a:ext cx="3659266" cy="2658980"/>
              <a:chOff x="4107915" y="906510"/>
              <a:chExt cx="3659266" cy="2658980"/>
            </a:xfrm>
          </p:grpSpPr>
          <p:sp>
            <p:nvSpPr>
              <p:cNvPr id="5" name="Rectangle 4"/>
              <p:cNvSpPr/>
              <p:nvPr/>
            </p:nvSpPr>
            <p:spPr>
              <a:xfrm>
                <a:off x="4419600" y="1455300"/>
                <a:ext cx="16002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mic Sans MS" pitchFamily="66" charset="0"/>
                </a:endParaRPr>
              </a:p>
            </p:txBody>
          </p:sp>
          <p:sp>
            <p:nvSpPr>
              <p:cNvPr id="7" name="Arc 6"/>
              <p:cNvSpPr/>
              <p:nvPr/>
            </p:nvSpPr>
            <p:spPr>
              <a:xfrm rot="5400000" flipV="1">
                <a:off x="4531800" y="870510"/>
                <a:ext cx="1332000" cy="1404000"/>
              </a:xfrm>
              <a:prstGeom prst="arc">
                <a:avLst>
                  <a:gd name="adj1" fmla="val 16200000"/>
                  <a:gd name="adj2" fmla="val 5259043"/>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Comic Sans MS" pitchFamily="66" charset="0"/>
                </a:endParaRPr>
              </a:p>
            </p:txBody>
          </p:sp>
          <p:sp>
            <p:nvSpPr>
              <p:cNvPr id="8" name="Arc 7"/>
              <p:cNvSpPr/>
              <p:nvPr/>
            </p:nvSpPr>
            <p:spPr>
              <a:xfrm rot="5400000" flipV="1">
                <a:off x="4675800" y="741900"/>
                <a:ext cx="1044000" cy="1404000"/>
              </a:xfrm>
              <a:prstGeom prst="arc">
                <a:avLst>
                  <a:gd name="adj1" fmla="val 16200000"/>
                  <a:gd name="adj2" fmla="val 525904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Comic Sans MS" pitchFamily="66" charset="0"/>
                </a:endParaRPr>
              </a:p>
            </p:txBody>
          </p:sp>
          <p:cxnSp>
            <p:nvCxnSpPr>
              <p:cNvPr id="10" name="Straight Arrow Connector 9"/>
              <p:cNvCxnSpPr/>
              <p:nvPr/>
            </p:nvCxnSpPr>
            <p:spPr>
              <a:xfrm>
                <a:off x="5791200" y="17145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638800" y="20955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69405" y="1529834"/>
                <a:ext cx="814647" cy="369332"/>
              </a:xfrm>
              <a:prstGeom prst="rect">
                <a:avLst/>
              </a:prstGeom>
              <a:noFill/>
            </p:spPr>
            <p:txBody>
              <a:bodyPr wrap="none" rtlCol="0">
                <a:spAutoFit/>
              </a:bodyPr>
              <a:lstStyle/>
              <a:p>
                <a:r>
                  <a:rPr lang="en-US" dirty="0">
                    <a:latin typeface="Comic Sans MS" pitchFamily="66" charset="0"/>
                  </a:rPr>
                  <a:t>O-ray</a:t>
                </a:r>
                <a:endParaRPr lang="en-IN" dirty="0">
                  <a:latin typeface="Comic Sans MS" pitchFamily="66" charset="0"/>
                </a:endParaRPr>
              </a:p>
            </p:txBody>
          </p:sp>
          <p:sp>
            <p:nvSpPr>
              <p:cNvPr id="14" name="TextBox 13"/>
              <p:cNvSpPr txBox="1"/>
              <p:nvPr/>
            </p:nvSpPr>
            <p:spPr>
              <a:xfrm>
                <a:off x="6400800" y="1878568"/>
                <a:ext cx="774571" cy="369332"/>
              </a:xfrm>
              <a:prstGeom prst="rect">
                <a:avLst/>
              </a:prstGeom>
              <a:noFill/>
            </p:spPr>
            <p:txBody>
              <a:bodyPr wrap="none" rtlCol="0">
                <a:spAutoFit/>
              </a:bodyPr>
              <a:lstStyle/>
              <a:p>
                <a:r>
                  <a:rPr lang="en-US" dirty="0">
                    <a:latin typeface="Comic Sans MS" pitchFamily="66" charset="0"/>
                  </a:rPr>
                  <a:t>E-ray</a:t>
                </a:r>
                <a:endParaRPr lang="en-IN" dirty="0">
                  <a:latin typeface="Comic Sans MS" pitchFamily="66" charset="0"/>
                </a:endParaRPr>
              </a:p>
            </p:txBody>
          </p:sp>
          <p:cxnSp>
            <p:nvCxnSpPr>
              <p:cNvPr id="16" name="Straight Arrow Connector 15"/>
              <p:cNvCxnSpPr/>
              <p:nvPr/>
            </p:nvCxnSpPr>
            <p:spPr>
              <a:xfrm>
                <a:off x="5197800" y="1161300"/>
                <a:ext cx="23611" cy="147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953000" y="1443900"/>
                <a:ext cx="1371600" cy="11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324600" y="1268968"/>
                <a:ext cx="1284326" cy="369332"/>
              </a:xfrm>
              <a:prstGeom prst="rect">
                <a:avLst/>
              </a:prstGeom>
              <a:noFill/>
            </p:spPr>
            <p:txBody>
              <a:bodyPr wrap="none" rtlCol="0">
                <a:spAutoFit/>
              </a:bodyPr>
              <a:lstStyle/>
              <a:p>
                <a:r>
                  <a:rPr lang="en-US" dirty="0">
                    <a:latin typeface="Comic Sans MS" pitchFamily="66" charset="0"/>
                  </a:rPr>
                  <a:t>Optic axis</a:t>
                </a:r>
                <a:endParaRPr lang="en-IN" dirty="0">
                  <a:latin typeface="Comic Sans MS" pitchFamily="66" charset="0"/>
                </a:endParaRPr>
              </a:p>
            </p:txBody>
          </p:sp>
          <p:sp>
            <p:nvSpPr>
              <p:cNvPr id="23" name="TextBox 22"/>
              <p:cNvSpPr txBox="1"/>
              <p:nvPr/>
            </p:nvSpPr>
            <p:spPr>
              <a:xfrm>
                <a:off x="4107915" y="1773539"/>
                <a:ext cx="261610" cy="369332"/>
              </a:xfrm>
              <a:prstGeom prst="rect">
                <a:avLst/>
              </a:prstGeom>
              <a:noFill/>
            </p:spPr>
            <p:txBody>
              <a:bodyPr wrap="none" rtlCol="0">
                <a:spAutoFit/>
              </a:bodyPr>
              <a:lstStyle/>
              <a:p>
                <a:r>
                  <a:rPr lang="en-US" dirty="0">
                    <a:latin typeface="Tahoma" pitchFamily="34" charset="0"/>
                    <a:ea typeface="Tahoma" pitchFamily="34" charset="0"/>
                    <a:cs typeface="Tahoma" pitchFamily="34" charset="0"/>
                  </a:rPr>
                  <a:t>t</a:t>
                </a:r>
                <a:endParaRPr lang="en-IN" dirty="0">
                  <a:latin typeface="Tahoma" pitchFamily="34" charset="0"/>
                  <a:ea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24" name="TextBox 23"/>
                  <p:cNvSpPr txBox="1"/>
                  <p:nvPr/>
                </p:nvSpPr>
                <p:spPr>
                  <a:xfrm>
                    <a:off x="4222621" y="2642160"/>
                    <a:ext cx="3544560"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a:rPr>
                                <m:t>𝑛𝑒𝑔𝑎𝑡𝑖𝑣𝑒</m:t>
                              </m:r>
                              <m:r>
                                <a:rPr lang="en-US" b="0" i="1" smtClean="0">
                                  <a:latin typeface="Cambria Math"/>
                                </a:rPr>
                                <m:t> </m:t>
                              </m:r>
                              <m:r>
                                <a:rPr lang="en-US" b="0" i="1" smtClean="0">
                                  <a:latin typeface="Cambria Math"/>
                                </a:rPr>
                                <m:t>𝑐𝑟𝑦𝑠𝑡𝑎𝑙</m:t>
                              </m:r>
                              <m:r>
                                <a:rPr lang="en-US" b="0" i="1" smtClean="0">
                                  <a:latin typeface="Cambria Math"/>
                                </a:rPr>
                                <m:t> </m:t>
                              </m:r>
                              <m:r>
                                <a:rPr lang="en-IN" i="1" smtClean="0">
                                  <a:latin typeface="Cambria Math"/>
                                  <a:ea typeface="Cambria Math"/>
                                </a:rPr>
                                <m:t>𝜇</m:t>
                              </m:r>
                            </m:e>
                            <m:sub>
                              <m:r>
                                <a:rPr lang="en-US" b="0" i="1" smtClean="0">
                                  <a:latin typeface="Cambria Math"/>
                                </a:rPr>
                                <m:t>𝑒</m:t>
                              </m:r>
                            </m:sub>
                          </m:sSub>
                          <m:r>
                            <a:rPr lang="en-IN" i="1" smtClean="0">
                              <a:latin typeface="Cambria Math"/>
                              <a:ea typeface="Cambria Math"/>
                            </a:rPr>
                            <m:t>&lt;</m:t>
                          </m:r>
                          <m:sSub>
                            <m:sSubPr>
                              <m:ctrlPr>
                                <a:rPr lang="en-IN" i="1" smtClean="0">
                                  <a:latin typeface="Cambria Math" panose="02040503050406030204" pitchFamily="18" charset="0"/>
                                  <a:ea typeface="Cambria Math"/>
                                </a:rPr>
                              </m:ctrlPr>
                            </m:sSubPr>
                            <m:e>
                              <m:r>
                                <a:rPr lang="en-IN" i="1" smtClean="0">
                                  <a:latin typeface="Cambria Math"/>
                                  <a:ea typeface="Cambria Math"/>
                                </a:rPr>
                                <m:t>𝜇</m:t>
                              </m:r>
                            </m:e>
                            <m:sub>
                              <m:r>
                                <a:rPr lang="en-US" b="0" i="1" smtClean="0">
                                  <a:latin typeface="Cambria Math"/>
                                  <a:ea typeface="Cambria Math"/>
                                </a:rPr>
                                <m:t>𝑜</m:t>
                              </m:r>
                            </m:sub>
                          </m:sSub>
                        </m:oMath>
                      </m:oMathPara>
                    </a14:m>
                    <a:endParaRPr lang="en-US" dirty="0">
                      <a:latin typeface="Comic Sans MS" pitchFamily="66" charset="0"/>
                      <a:ea typeface="Cambria Math"/>
                    </a:endParaRPr>
                  </a:p>
                  <a:p>
                    <a:r>
                      <a:rPr lang="en-US" dirty="0">
                        <a:latin typeface="Comic Sans MS" pitchFamily="66" charset="0"/>
                      </a:rPr>
                      <a:t>E-ray travels faster than o-ray</a:t>
                    </a:r>
                  </a:p>
                  <a:p>
                    <a:pPr algn="ctr"/>
                    <a:r>
                      <a:rPr lang="en-US" dirty="0" err="1">
                        <a:latin typeface="Comic Sans MS" pitchFamily="66" charset="0"/>
                      </a:rPr>
                      <a:t>Eg</a:t>
                    </a:r>
                    <a:r>
                      <a:rPr lang="en-US" dirty="0">
                        <a:latin typeface="Comic Sans MS" pitchFamily="66" charset="0"/>
                      </a:rPr>
                      <a:t>: Calcite</a:t>
                    </a:r>
                    <a:endParaRPr lang="en-IN" dirty="0">
                      <a:latin typeface="Comic Sans MS" pitchFamily="66"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222621" y="2642160"/>
                    <a:ext cx="3544560" cy="923330"/>
                  </a:xfrm>
                  <a:prstGeom prst="rect">
                    <a:avLst/>
                  </a:prstGeom>
                  <a:blipFill rotWithShape="1">
                    <a:blip r:embed="rId2"/>
                    <a:stretch>
                      <a:fillRect l="-1375" t="-2632" r="-2062" b="-9868"/>
                    </a:stretch>
                  </a:blipFill>
                </p:spPr>
                <p:txBody>
                  <a:bodyPr/>
                  <a:lstStyle/>
                  <a:p>
                    <a:r>
                      <a:rPr lang="en-IN">
                        <a:noFill/>
                      </a:rPr>
                      <a:t> </a:t>
                    </a:r>
                  </a:p>
                </p:txBody>
              </p:sp>
            </mc:Fallback>
          </mc:AlternateContent>
        </p:grpSp>
        <p:grpSp>
          <p:nvGrpSpPr>
            <p:cNvPr id="27" name="Group 26"/>
            <p:cNvGrpSpPr/>
            <p:nvPr/>
          </p:nvGrpSpPr>
          <p:grpSpPr>
            <a:xfrm>
              <a:off x="4686530" y="571500"/>
              <a:ext cx="4027064" cy="2669240"/>
              <a:chOff x="4060624" y="906510"/>
              <a:chExt cx="4027064" cy="2669240"/>
            </a:xfrm>
          </p:grpSpPr>
          <p:sp>
            <p:nvSpPr>
              <p:cNvPr id="28" name="Rectangle 27"/>
              <p:cNvSpPr/>
              <p:nvPr/>
            </p:nvSpPr>
            <p:spPr>
              <a:xfrm>
                <a:off x="4419600" y="1455300"/>
                <a:ext cx="16002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omic Sans MS" pitchFamily="66" charset="0"/>
                </a:endParaRPr>
              </a:p>
            </p:txBody>
          </p:sp>
          <p:sp>
            <p:nvSpPr>
              <p:cNvPr id="29" name="Arc 28"/>
              <p:cNvSpPr/>
              <p:nvPr/>
            </p:nvSpPr>
            <p:spPr>
              <a:xfrm rot="5400000" flipV="1">
                <a:off x="4531800" y="870510"/>
                <a:ext cx="1332000" cy="1404000"/>
              </a:xfrm>
              <a:prstGeom prst="arc">
                <a:avLst>
                  <a:gd name="adj1" fmla="val 16200000"/>
                  <a:gd name="adj2" fmla="val 5259043"/>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Comic Sans MS" pitchFamily="66" charset="0"/>
                </a:endParaRPr>
              </a:p>
            </p:txBody>
          </p:sp>
          <p:sp>
            <p:nvSpPr>
              <p:cNvPr id="30" name="Arc 29"/>
              <p:cNvSpPr/>
              <p:nvPr/>
            </p:nvSpPr>
            <p:spPr>
              <a:xfrm rot="5400000" flipV="1">
                <a:off x="4675800" y="741900"/>
                <a:ext cx="1044000" cy="1404000"/>
              </a:xfrm>
              <a:prstGeom prst="arc">
                <a:avLst>
                  <a:gd name="adj1" fmla="val 16200000"/>
                  <a:gd name="adj2" fmla="val 525904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Comic Sans MS" pitchFamily="66" charset="0"/>
                </a:endParaRPr>
              </a:p>
            </p:txBody>
          </p:sp>
          <p:cxnSp>
            <p:nvCxnSpPr>
              <p:cNvPr id="31" name="Straight Arrow Connector 30"/>
              <p:cNvCxnSpPr/>
              <p:nvPr/>
            </p:nvCxnSpPr>
            <p:spPr>
              <a:xfrm>
                <a:off x="5791200" y="17145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38800" y="20955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469405" y="1529834"/>
                <a:ext cx="774571" cy="369332"/>
              </a:xfrm>
              <a:prstGeom prst="rect">
                <a:avLst/>
              </a:prstGeom>
              <a:noFill/>
            </p:spPr>
            <p:txBody>
              <a:bodyPr wrap="none" rtlCol="0">
                <a:spAutoFit/>
              </a:bodyPr>
              <a:lstStyle/>
              <a:p>
                <a:r>
                  <a:rPr lang="en-US" dirty="0">
                    <a:latin typeface="Comic Sans MS" pitchFamily="66" charset="0"/>
                  </a:rPr>
                  <a:t>E-ray</a:t>
                </a:r>
                <a:endParaRPr lang="en-IN" dirty="0">
                  <a:latin typeface="Comic Sans MS" pitchFamily="66" charset="0"/>
                </a:endParaRPr>
              </a:p>
            </p:txBody>
          </p:sp>
          <p:sp>
            <p:nvSpPr>
              <p:cNvPr id="34" name="TextBox 33"/>
              <p:cNvSpPr txBox="1"/>
              <p:nvPr/>
            </p:nvSpPr>
            <p:spPr>
              <a:xfrm>
                <a:off x="6400800" y="1878568"/>
                <a:ext cx="814647" cy="369332"/>
              </a:xfrm>
              <a:prstGeom prst="rect">
                <a:avLst/>
              </a:prstGeom>
              <a:noFill/>
            </p:spPr>
            <p:txBody>
              <a:bodyPr wrap="none" rtlCol="0">
                <a:spAutoFit/>
              </a:bodyPr>
              <a:lstStyle/>
              <a:p>
                <a:r>
                  <a:rPr lang="en-US" dirty="0">
                    <a:latin typeface="Comic Sans MS" pitchFamily="66" charset="0"/>
                  </a:rPr>
                  <a:t>O-ray</a:t>
                </a:r>
                <a:endParaRPr lang="en-IN" dirty="0">
                  <a:latin typeface="Comic Sans MS" pitchFamily="66" charset="0"/>
                </a:endParaRPr>
              </a:p>
            </p:txBody>
          </p:sp>
          <p:cxnSp>
            <p:nvCxnSpPr>
              <p:cNvPr id="35" name="Straight Arrow Connector 34"/>
              <p:cNvCxnSpPr/>
              <p:nvPr/>
            </p:nvCxnSpPr>
            <p:spPr>
              <a:xfrm>
                <a:off x="5197800" y="1161300"/>
                <a:ext cx="23611" cy="147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953000" y="1443900"/>
                <a:ext cx="1371600" cy="11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324600" y="1268968"/>
                <a:ext cx="1284326" cy="369332"/>
              </a:xfrm>
              <a:prstGeom prst="rect">
                <a:avLst/>
              </a:prstGeom>
              <a:noFill/>
            </p:spPr>
            <p:txBody>
              <a:bodyPr wrap="none" rtlCol="0">
                <a:spAutoFit/>
              </a:bodyPr>
              <a:lstStyle/>
              <a:p>
                <a:r>
                  <a:rPr lang="en-US" dirty="0">
                    <a:latin typeface="Comic Sans MS" pitchFamily="66" charset="0"/>
                  </a:rPr>
                  <a:t>Optic axis</a:t>
                </a:r>
                <a:endParaRPr lang="en-IN" dirty="0">
                  <a:latin typeface="Comic Sans MS" pitchFamily="66" charset="0"/>
                </a:endParaRPr>
              </a:p>
            </p:txBody>
          </p:sp>
          <p:sp>
            <p:nvSpPr>
              <p:cNvPr id="38" name="TextBox 37"/>
              <p:cNvSpPr txBox="1"/>
              <p:nvPr/>
            </p:nvSpPr>
            <p:spPr>
              <a:xfrm>
                <a:off x="4107915" y="1773539"/>
                <a:ext cx="261610" cy="369332"/>
              </a:xfrm>
              <a:prstGeom prst="rect">
                <a:avLst/>
              </a:prstGeom>
              <a:noFill/>
            </p:spPr>
            <p:txBody>
              <a:bodyPr wrap="none" rtlCol="0">
                <a:spAutoFit/>
              </a:bodyPr>
              <a:lstStyle/>
              <a:p>
                <a:r>
                  <a:rPr lang="en-US" dirty="0">
                    <a:latin typeface="Tahoma" pitchFamily="34" charset="0"/>
                    <a:ea typeface="Tahoma" pitchFamily="34" charset="0"/>
                    <a:cs typeface="Tahoma" pitchFamily="34" charset="0"/>
                  </a:rPr>
                  <a:t>t</a:t>
                </a:r>
                <a:endParaRPr lang="en-IN" dirty="0">
                  <a:latin typeface="Tahoma" pitchFamily="34" charset="0"/>
                  <a:ea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39" name="TextBox 38"/>
                  <p:cNvSpPr txBox="1"/>
                  <p:nvPr/>
                </p:nvSpPr>
                <p:spPr>
                  <a:xfrm>
                    <a:off x="4060624" y="2652420"/>
                    <a:ext cx="4027064" cy="923330"/>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a:rPr>
                                <m:t>𝑝𝑜𝑠𝑖𝑡𝑖𝑣𝑒</m:t>
                              </m:r>
                              <m:r>
                                <a:rPr lang="en-US" b="0" i="1" smtClean="0">
                                  <a:latin typeface="Cambria Math"/>
                                </a:rPr>
                                <m:t> </m:t>
                              </m:r>
                              <m:r>
                                <a:rPr lang="en-US" b="0" i="1" smtClean="0">
                                  <a:latin typeface="Cambria Math"/>
                                </a:rPr>
                                <m:t>𝑐𝑟𝑦𝑠𝑡𝑎𝑙</m:t>
                              </m:r>
                              <m:r>
                                <a:rPr lang="en-US" b="0" i="1" smtClean="0">
                                  <a:latin typeface="Cambria Math"/>
                                </a:rPr>
                                <m:t> </m:t>
                              </m:r>
                              <m:r>
                                <a:rPr lang="en-IN" i="1" smtClean="0">
                                  <a:latin typeface="Cambria Math"/>
                                  <a:ea typeface="Cambria Math"/>
                                </a:rPr>
                                <m:t>𝜇</m:t>
                              </m:r>
                            </m:e>
                            <m:sub>
                              <m:r>
                                <a:rPr lang="en-US" b="0" i="1" smtClean="0">
                                  <a:latin typeface="Cambria Math"/>
                                </a:rPr>
                                <m:t>𝑒</m:t>
                              </m:r>
                            </m:sub>
                          </m:sSub>
                          <m:r>
                            <a:rPr lang="en-IN" i="1" smtClean="0">
                              <a:latin typeface="Cambria Math"/>
                              <a:ea typeface="Cambria Math"/>
                            </a:rPr>
                            <m:t>&gt;</m:t>
                          </m:r>
                          <m:sSub>
                            <m:sSubPr>
                              <m:ctrlPr>
                                <a:rPr lang="en-IN" i="1" smtClean="0">
                                  <a:latin typeface="Cambria Math" panose="02040503050406030204" pitchFamily="18" charset="0"/>
                                  <a:ea typeface="Cambria Math"/>
                                </a:rPr>
                              </m:ctrlPr>
                            </m:sSubPr>
                            <m:e>
                              <m:r>
                                <a:rPr lang="en-IN" i="1" smtClean="0">
                                  <a:latin typeface="Cambria Math"/>
                                  <a:ea typeface="Cambria Math"/>
                                </a:rPr>
                                <m:t>𝜇</m:t>
                              </m:r>
                            </m:e>
                            <m:sub>
                              <m:r>
                                <a:rPr lang="en-US" b="0" i="1" smtClean="0">
                                  <a:latin typeface="Cambria Math"/>
                                  <a:ea typeface="Cambria Math"/>
                                </a:rPr>
                                <m:t>𝑜</m:t>
                              </m:r>
                            </m:sub>
                          </m:sSub>
                        </m:oMath>
                      </m:oMathPara>
                    </a14:m>
                    <a:endParaRPr lang="en-IN" dirty="0">
                      <a:latin typeface="Comic Sans MS" pitchFamily="66" charset="0"/>
                    </a:endParaRPr>
                  </a:p>
                  <a:p>
                    <a:pPr algn="ctr"/>
                    <a:r>
                      <a:rPr lang="en-US" dirty="0">
                        <a:latin typeface="Comic Sans MS" pitchFamily="66" charset="0"/>
                      </a:rPr>
                      <a:t>O-ray travels faster than the e-ray</a:t>
                    </a:r>
                  </a:p>
                  <a:p>
                    <a:pPr algn="ctr"/>
                    <a:r>
                      <a:rPr lang="en-US" dirty="0" err="1">
                        <a:latin typeface="Comic Sans MS" pitchFamily="66" charset="0"/>
                      </a:rPr>
                      <a:t>Eg</a:t>
                    </a:r>
                    <a:r>
                      <a:rPr lang="en-US" dirty="0">
                        <a:latin typeface="Comic Sans MS" pitchFamily="66" charset="0"/>
                      </a:rPr>
                      <a:t>: Quartz</a:t>
                    </a:r>
                    <a:endParaRPr lang="en-IN" dirty="0">
                      <a:latin typeface="Comic Sans MS" pitchFamily="66" charset="0"/>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4060624" y="2652420"/>
                    <a:ext cx="4027064" cy="923330"/>
                  </a:xfrm>
                  <a:prstGeom prst="rect">
                    <a:avLst/>
                  </a:prstGeom>
                  <a:blipFill rotWithShape="1">
                    <a:blip r:embed="rId3"/>
                    <a:stretch>
                      <a:fillRect l="-605" t="-2632" r="-2269" b="-9868"/>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41" name="TextBox 40"/>
                <p:cNvSpPr txBox="1"/>
                <p:nvPr/>
              </p:nvSpPr>
              <p:spPr>
                <a:xfrm>
                  <a:off x="1046891" y="3543300"/>
                  <a:ext cx="5918608" cy="646331"/>
                </a:xfrm>
                <a:prstGeom prst="rect">
                  <a:avLst/>
                </a:prstGeom>
                <a:noFill/>
              </p:spPr>
              <p:txBody>
                <a:bodyPr wrap="none" rtlCol="0">
                  <a:spAutoFit/>
                </a:bodyPr>
                <a:lstStyle/>
                <a:p>
                  <a:r>
                    <a:rPr lang="en-US" dirty="0">
                      <a:latin typeface="Comic Sans MS" pitchFamily="66" charset="0"/>
                    </a:rPr>
                    <a:t>The path difference between the o-ray and e rays is </a:t>
                  </a:r>
                </a:p>
                <a:p>
                  <a:pPr/>
                  <a14:m>
                    <m:oMathPara xmlns:m="http://schemas.openxmlformats.org/officeDocument/2006/math">
                      <m:oMathParaPr>
                        <m:jc m:val="centerGroup"/>
                      </m:oMathParaPr>
                      <m:oMath xmlns:m="http://schemas.openxmlformats.org/officeDocument/2006/math">
                        <m:r>
                          <a:rPr lang="en-IN" i="1" smtClean="0">
                            <a:latin typeface="Cambria Math"/>
                            <a:ea typeface="Cambria Math"/>
                          </a:rPr>
                          <m:t>∆</m:t>
                        </m:r>
                        <m:r>
                          <a:rPr lang="en-US" b="0" i="1" smtClean="0">
                            <a:latin typeface="Cambria Math"/>
                            <a:ea typeface="Cambria Math"/>
                          </a:rPr>
                          <m:t> =</m:t>
                        </m:r>
                        <m:d>
                          <m:dPr>
                            <m:ctrlPr>
                              <a:rPr lang="en-US" b="0" i="1" smtClean="0">
                                <a:latin typeface="Cambria Math" panose="02040503050406030204" pitchFamily="18" charset="0"/>
                                <a:ea typeface="Cambria Math"/>
                              </a:rPr>
                            </m:ctrlPr>
                          </m:dPr>
                          <m:e>
                            <m:sSub>
                              <m:sSubPr>
                                <m:ctrlPr>
                                  <a:rPr lang="en-IN" i="1">
                                    <a:latin typeface="Cambria Math" panose="02040503050406030204" pitchFamily="18" charset="0"/>
                                  </a:rPr>
                                </m:ctrlPr>
                              </m:sSubPr>
                              <m:e>
                                <m:r>
                                  <a:rPr lang="en-US" i="1">
                                    <a:latin typeface="Cambria Math"/>
                                  </a:rPr>
                                  <m:t> </m:t>
                                </m:r>
                                <m:r>
                                  <a:rPr lang="en-IN" i="1">
                                    <a:latin typeface="Cambria Math"/>
                                    <a:ea typeface="Cambria Math"/>
                                  </a:rPr>
                                  <m:t>𝜇</m:t>
                                </m:r>
                              </m:e>
                              <m:sub>
                                <m:r>
                                  <a:rPr lang="en-US" i="1">
                                    <a:latin typeface="Cambria Math"/>
                                  </a:rPr>
                                  <m:t>𝑒</m:t>
                                </m:r>
                              </m:sub>
                            </m:sSub>
                            <m:r>
                              <a:rPr lang="en-IN" i="1" smtClean="0">
                                <a:latin typeface="Cambria Math"/>
                                <a:ea typeface="Cambria Math"/>
                              </a:rPr>
                              <m:t>~</m:t>
                            </m:r>
                            <m:sSub>
                              <m:sSubPr>
                                <m:ctrlPr>
                                  <a:rPr lang="en-IN" i="1">
                                    <a:latin typeface="Cambria Math" panose="02040503050406030204" pitchFamily="18" charset="0"/>
                                    <a:ea typeface="Cambria Math"/>
                                  </a:rPr>
                                </m:ctrlPr>
                              </m:sSubPr>
                              <m:e>
                                <m:r>
                                  <a:rPr lang="en-IN" i="1">
                                    <a:latin typeface="Cambria Math"/>
                                    <a:ea typeface="Cambria Math"/>
                                  </a:rPr>
                                  <m:t>𝜇</m:t>
                                </m:r>
                              </m:e>
                              <m:sub>
                                <m:r>
                                  <a:rPr lang="en-US" i="1">
                                    <a:latin typeface="Cambria Math"/>
                                    <a:ea typeface="Cambria Math"/>
                                  </a:rPr>
                                  <m:t>𝑜</m:t>
                                </m:r>
                              </m:sub>
                            </m:sSub>
                            <m:r>
                              <m:rPr>
                                <m:nor/>
                              </m:rPr>
                              <a:rPr lang="en-US" dirty="0">
                                <a:latin typeface="Comic Sans MS" pitchFamily="66" charset="0"/>
                                <a:ea typeface="Cambria Math"/>
                              </a:rPr>
                              <m:t> </m:t>
                            </m:r>
                          </m:e>
                        </m:d>
                        <m:r>
                          <a:rPr lang="en-US" b="0" i="1" smtClean="0">
                            <a:latin typeface="Cambria Math"/>
                            <a:ea typeface="Cambria Math"/>
                          </a:rPr>
                          <m:t>𝑡</m:t>
                        </m:r>
                      </m:oMath>
                    </m:oMathPara>
                  </a14:m>
                  <a:endParaRPr lang="en-IN" dirty="0">
                    <a:latin typeface="Comic Sans MS" pitchFamily="66" charset="0"/>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1046891" y="3543300"/>
                  <a:ext cx="5918608" cy="646331"/>
                </a:xfrm>
                <a:prstGeom prst="rect">
                  <a:avLst/>
                </a:prstGeom>
                <a:blipFill rotWithShape="1">
                  <a:blip r:embed="rId4"/>
                  <a:stretch>
                    <a:fillRect l="-927" t="-3774" r="-927" b="-15094"/>
                  </a:stretch>
                </a:blipFill>
              </p:spPr>
              <p:txBody>
                <a:bodyPr/>
                <a:lstStyle/>
                <a:p>
                  <a:r>
                    <a:rPr lang="en-IN">
                      <a:noFill/>
                    </a:rPr>
                    <a:t> </a:t>
                  </a:r>
                </a:p>
              </p:txBody>
            </p:sp>
          </mc:Fallback>
        </mc:AlternateContent>
      </p:grpSp>
    </p:spTree>
    <p:extLst>
      <p:ext uri="{BB962C8B-B14F-4D97-AF65-F5344CB8AC3E}">
        <p14:creationId xmlns:p14="http://schemas.microsoft.com/office/powerpoint/2010/main" val="2054777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p:cNvSpPr/>
              <p:nvPr/>
            </p:nvSpPr>
            <p:spPr>
              <a:xfrm>
                <a:off x="152401" y="109745"/>
                <a:ext cx="8839200" cy="4713085"/>
              </a:xfrm>
              <a:prstGeom prst="rect">
                <a:avLst/>
              </a:prstGeom>
            </p:spPr>
            <p:txBody>
              <a:bodyPr wrap="square">
                <a:spAutoFit/>
              </a:bodyPr>
              <a:lstStyle/>
              <a:p>
                <a:r>
                  <a:rPr lang="en-US" dirty="0">
                    <a:solidFill>
                      <a:srgbClr val="FF0000"/>
                    </a:solidFill>
                    <a:latin typeface="Comic Sans MS" pitchFamily="66" charset="0"/>
                  </a:rPr>
                  <a:t>Quarter wave plate </a:t>
                </a:r>
              </a:p>
              <a:p>
                <a:r>
                  <a:rPr lang="en-US" dirty="0">
                    <a:solidFill>
                      <a:schemeClr val="tx1">
                        <a:lumMod val="95000"/>
                        <a:lumOff val="5000"/>
                      </a:schemeClr>
                    </a:solidFill>
                    <a:latin typeface="Comic Sans MS" pitchFamily="66" charset="0"/>
                  </a:rPr>
                  <a:t> thickness of the plate such that it introduce a path difference of </a:t>
                </a:r>
                <a14:m>
                  <m:oMath xmlns:m="http://schemas.openxmlformats.org/officeDocument/2006/math">
                    <m:f>
                      <m:fPr>
                        <m:type m:val="skw"/>
                        <m:ctrlPr>
                          <a:rPr lang="en-US" i="1" smtClean="0">
                            <a:solidFill>
                              <a:schemeClr val="tx1">
                                <a:lumMod val="95000"/>
                                <a:lumOff val="5000"/>
                              </a:schemeClr>
                            </a:solidFill>
                            <a:latin typeface="Cambria Math" panose="02040503050406030204" pitchFamily="18" charset="0"/>
                          </a:rPr>
                        </m:ctrlPr>
                      </m:fPr>
                      <m:num>
                        <m:r>
                          <m:rPr>
                            <m:nor/>
                          </m:rPr>
                          <a:rPr lang="el-GR" dirty="0">
                            <a:solidFill>
                              <a:schemeClr val="tx1">
                                <a:lumMod val="95000"/>
                                <a:lumOff val="5000"/>
                              </a:schemeClr>
                            </a:solidFill>
                          </a:rPr>
                          <m:t>λ</m:t>
                        </m:r>
                      </m:num>
                      <m:den>
                        <m:r>
                          <a:rPr lang="en-US" b="0" i="1" smtClean="0">
                            <a:solidFill>
                              <a:schemeClr val="tx1">
                                <a:lumMod val="95000"/>
                                <a:lumOff val="5000"/>
                              </a:schemeClr>
                            </a:solidFill>
                            <a:latin typeface="Cambria Math"/>
                          </a:rPr>
                          <m:t>4</m:t>
                        </m:r>
                      </m:den>
                    </m:f>
                  </m:oMath>
                </a14:m>
                <a:r>
                  <a:rPr lang="en-US" dirty="0">
                    <a:solidFill>
                      <a:schemeClr val="tx1">
                        <a:lumMod val="95000"/>
                        <a:lumOff val="5000"/>
                      </a:schemeClr>
                    </a:solidFill>
                    <a:latin typeface="Comic Sans MS" pitchFamily="66" charset="0"/>
                  </a:rPr>
                  <a:t> than it is called a quarter wave plate</a:t>
                </a:r>
              </a:p>
              <a:p>
                <a:pPr/>
                <a14:m>
                  <m:oMathPara xmlns:m="http://schemas.openxmlformats.org/officeDocument/2006/math">
                    <m:oMathParaPr>
                      <m:jc m:val="centerGroup"/>
                    </m:oMathParaPr>
                    <m:oMath xmlns:m="http://schemas.openxmlformats.org/officeDocument/2006/math">
                      <m:d>
                        <m:dPr>
                          <m:ctrlPr>
                            <a:rPr lang="en-US" i="1">
                              <a:solidFill>
                                <a:schemeClr val="tx1">
                                  <a:lumMod val="95000"/>
                                  <a:lumOff val="5000"/>
                                </a:schemeClr>
                              </a:solidFill>
                              <a:latin typeface="Cambria Math" panose="02040503050406030204" pitchFamily="18" charset="0"/>
                            </a:rPr>
                          </m:ctrlPr>
                        </m:dPr>
                        <m:e>
                          <m:sSub>
                            <m:sSubPr>
                              <m:ctrlPr>
                                <a:rPr lang="en-IN" i="1">
                                  <a:solidFill>
                                    <a:schemeClr val="tx1">
                                      <a:lumMod val="95000"/>
                                      <a:lumOff val="5000"/>
                                    </a:schemeClr>
                                  </a:solidFill>
                                  <a:latin typeface="Cambria Math" panose="02040503050406030204" pitchFamily="18" charset="0"/>
                                </a:rPr>
                              </m:ctrlPr>
                            </m:sSubPr>
                            <m:e>
                              <m:r>
                                <a:rPr lang="en-US">
                                  <a:solidFill>
                                    <a:schemeClr val="tx1">
                                      <a:lumMod val="95000"/>
                                      <a:lumOff val="5000"/>
                                    </a:schemeClr>
                                  </a:solidFill>
                                  <a:latin typeface="Cambria Math" panose="02040503050406030204" pitchFamily="18" charset="0"/>
                                </a:rPr>
                                <m:t> </m:t>
                              </m:r>
                              <m:r>
                                <a:rPr lang="en-IN">
                                  <a:solidFill>
                                    <a:schemeClr val="tx1">
                                      <a:lumMod val="95000"/>
                                      <a:lumOff val="5000"/>
                                    </a:schemeClr>
                                  </a:solidFill>
                                  <a:latin typeface="Cambria Math" panose="02040503050406030204" pitchFamily="18" charset="0"/>
                                </a:rPr>
                                <m:t>𝜇</m:t>
                              </m:r>
                            </m:e>
                            <m:sub>
                              <m:r>
                                <a:rPr lang="en-US">
                                  <a:solidFill>
                                    <a:schemeClr val="tx1">
                                      <a:lumMod val="95000"/>
                                      <a:lumOff val="5000"/>
                                    </a:schemeClr>
                                  </a:solidFill>
                                  <a:latin typeface="Cambria Math" panose="02040503050406030204" pitchFamily="18" charset="0"/>
                                </a:rPr>
                                <m:t>𝑒</m:t>
                              </m:r>
                            </m:sub>
                          </m:sSub>
                          <m:r>
                            <a:rPr lang="en-IN">
                              <a:solidFill>
                                <a:schemeClr val="tx1">
                                  <a:lumMod val="95000"/>
                                  <a:lumOff val="5000"/>
                                </a:schemeClr>
                              </a:solidFill>
                              <a:latin typeface="Cambria Math" panose="02040503050406030204" pitchFamily="18" charset="0"/>
                            </a:rPr>
                            <m:t>~</m:t>
                          </m:r>
                          <m:sSub>
                            <m:sSubPr>
                              <m:ctrlPr>
                                <a:rPr lang="en-IN" i="1">
                                  <a:solidFill>
                                    <a:schemeClr val="tx1">
                                      <a:lumMod val="95000"/>
                                      <a:lumOff val="5000"/>
                                    </a:schemeClr>
                                  </a:solidFill>
                                  <a:latin typeface="Cambria Math" panose="02040503050406030204" pitchFamily="18" charset="0"/>
                                </a:rPr>
                              </m:ctrlPr>
                            </m:sSubPr>
                            <m:e>
                              <m:r>
                                <a:rPr lang="en-IN">
                                  <a:solidFill>
                                    <a:schemeClr val="tx1">
                                      <a:lumMod val="95000"/>
                                      <a:lumOff val="5000"/>
                                    </a:schemeClr>
                                  </a:solidFill>
                                  <a:latin typeface="Cambria Math" panose="02040503050406030204" pitchFamily="18" charset="0"/>
                                </a:rPr>
                                <m:t>𝜇</m:t>
                              </m:r>
                            </m:e>
                            <m:sub>
                              <m:r>
                                <a:rPr lang="en-US">
                                  <a:solidFill>
                                    <a:schemeClr val="tx1">
                                      <a:lumMod val="95000"/>
                                      <a:lumOff val="5000"/>
                                    </a:schemeClr>
                                  </a:solidFill>
                                  <a:latin typeface="Cambria Math" panose="02040503050406030204" pitchFamily="18" charset="0"/>
                                </a:rPr>
                                <m:t>𝑜</m:t>
                              </m:r>
                            </m:sub>
                          </m:sSub>
                          <m:r>
                            <m:rPr>
                              <m:nor/>
                            </m:rPr>
                            <a:rPr lang="en-US" dirty="0">
                              <a:solidFill>
                                <a:schemeClr val="tx1">
                                  <a:lumMod val="95000"/>
                                  <a:lumOff val="5000"/>
                                </a:schemeClr>
                              </a:solidFill>
                              <a:latin typeface="Comic Sans MS" pitchFamily="66" charset="0"/>
                            </a:rPr>
                            <m:t> </m:t>
                          </m:r>
                        </m:e>
                      </m:d>
                      <m:r>
                        <a:rPr lang="en-US">
                          <a:solidFill>
                            <a:schemeClr val="tx1">
                              <a:lumMod val="95000"/>
                              <a:lumOff val="5000"/>
                            </a:schemeClr>
                          </a:solidFill>
                          <a:latin typeface="Cambria Math" panose="02040503050406030204" pitchFamily="18" charset="0"/>
                        </a:rPr>
                        <m:t>𝑡</m:t>
                      </m:r>
                      <m:r>
                        <a:rPr lang="en-US">
                          <a:solidFill>
                            <a:schemeClr val="tx1">
                              <a:lumMod val="95000"/>
                              <a:lumOff val="5000"/>
                            </a:schemeClr>
                          </a:solidFill>
                          <a:latin typeface="Cambria Math" panose="02040503050406030204" pitchFamily="18" charset="0"/>
                        </a:rPr>
                        <m:t>=</m:t>
                      </m:r>
                      <m:f>
                        <m:fPr>
                          <m:ctrlPr>
                            <a:rPr lang="en-US" i="1">
                              <a:solidFill>
                                <a:schemeClr val="tx1">
                                  <a:lumMod val="95000"/>
                                  <a:lumOff val="5000"/>
                                </a:schemeClr>
                              </a:solidFill>
                              <a:latin typeface="Cambria Math" panose="02040503050406030204" pitchFamily="18" charset="0"/>
                            </a:rPr>
                          </m:ctrlPr>
                        </m:fPr>
                        <m:num>
                          <m:r>
                            <m:rPr>
                              <m:nor/>
                            </m:rPr>
                            <a:rPr lang="el-GR" dirty="0">
                              <a:solidFill>
                                <a:schemeClr val="tx1">
                                  <a:lumMod val="95000"/>
                                  <a:lumOff val="5000"/>
                                </a:schemeClr>
                              </a:solidFill>
                              <a:latin typeface="Comic Sans MS" pitchFamily="66" charset="0"/>
                            </a:rPr>
                            <m:t>λ</m:t>
                          </m:r>
                        </m:num>
                        <m:den>
                          <m:r>
                            <a:rPr lang="en-US">
                              <a:solidFill>
                                <a:schemeClr val="tx1">
                                  <a:lumMod val="95000"/>
                                  <a:lumOff val="5000"/>
                                </a:schemeClr>
                              </a:solidFill>
                              <a:latin typeface="Cambria Math" panose="02040503050406030204" pitchFamily="18" charset="0"/>
                            </a:rPr>
                            <m:t>4</m:t>
                          </m:r>
                        </m:den>
                      </m:f>
                    </m:oMath>
                  </m:oMathPara>
                </a14:m>
                <a:endParaRPr lang="en-IN" dirty="0">
                  <a:solidFill>
                    <a:schemeClr val="tx1">
                      <a:lumMod val="95000"/>
                      <a:lumOff val="5000"/>
                    </a:schemeClr>
                  </a:solidFill>
                  <a:latin typeface="Comic Sans MS" pitchFamily="66" charset="0"/>
                </a:endParaRPr>
              </a:p>
              <a:p>
                <a:r>
                  <a:rPr lang="en-US" dirty="0">
                    <a:solidFill>
                      <a:schemeClr val="tx1">
                        <a:lumMod val="95000"/>
                        <a:lumOff val="5000"/>
                      </a:schemeClr>
                    </a:solidFill>
                    <a:latin typeface="Comic Sans MS" pitchFamily="66" charset="0"/>
                  </a:rPr>
                  <a:t>For positive crystals </a:t>
                </a:r>
                <a14:m>
                  <m:oMath xmlns:m="http://schemas.openxmlformats.org/officeDocument/2006/math">
                    <m:sSub>
                      <m:sSubPr>
                        <m:ctrlPr>
                          <a:rPr lang="en-IN" i="1">
                            <a:solidFill>
                              <a:schemeClr val="tx1">
                                <a:lumMod val="95000"/>
                                <a:lumOff val="5000"/>
                              </a:schemeClr>
                            </a:solidFill>
                            <a:latin typeface="Cambria Math" panose="02040503050406030204" pitchFamily="18" charset="0"/>
                          </a:rPr>
                        </m:ctrlPr>
                      </m:sSubPr>
                      <m:e>
                        <m:r>
                          <a:rPr lang="en-US">
                            <a:solidFill>
                              <a:schemeClr val="tx1">
                                <a:lumMod val="95000"/>
                                <a:lumOff val="5000"/>
                              </a:schemeClr>
                            </a:solidFill>
                            <a:latin typeface="Cambria Math" panose="02040503050406030204" pitchFamily="18" charset="0"/>
                          </a:rPr>
                          <m:t> </m:t>
                        </m:r>
                        <m:r>
                          <a:rPr lang="en-IN">
                            <a:solidFill>
                              <a:schemeClr val="tx1">
                                <a:lumMod val="95000"/>
                                <a:lumOff val="5000"/>
                              </a:schemeClr>
                            </a:solidFill>
                            <a:latin typeface="Cambria Math" panose="02040503050406030204" pitchFamily="18" charset="0"/>
                          </a:rPr>
                          <m:t>𝜇</m:t>
                        </m:r>
                      </m:e>
                      <m:sub>
                        <m:r>
                          <a:rPr lang="en-US">
                            <a:solidFill>
                              <a:schemeClr val="tx1">
                                <a:lumMod val="95000"/>
                                <a:lumOff val="5000"/>
                              </a:schemeClr>
                            </a:solidFill>
                            <a:latin typeface="Cambria Math" panose="02040503050406030204" pitchFamily="18" charset="0"/>
                          </a:rPr>
                          <m:t>𝑒</m:t>
                        </m:r>
                      </m:sub>
                    </m:sSub>
                    <m:r>
                      <a:rPr lang="en-US">
                        <a:solidFill>
                          <a:schemeClr val="tx1">
                            <a:lumMod val="95000"/>
                            <a:lumOff val="5000"/>
                          </a:schemeClr>
                        </a:solidFill>
                        <a:latin typeface="Cambria Math" panose="02040503050406030204" pitchFamily="18" charset="0"/>
                      </a:rPr>
                      <m:t>&gt;</m:t>
                    </m:r>
                    <m:sSub>
                      <m:sSubPr>
                        <m:ctrlPr>
                          <a:rPr lang="en-IN" i="1">
                            <a:solidFill>
                              <a:schemeClr val="tx1">
                                <a:lumMod val="95000"/>
                                <a:lumOff val="5000"/>
                              </a:schemeClr>
                            </a:solidFill>
                            <a:latin typeface="Cambria Math" panose="02040503050406030204" pitchFamily="18" charset="0"/>
                          </a:rPr>
                        </m:ctrlPr>
                      </m:sSubPr>
                      <m:e>
                        <m:r>
                          <a:rPr lang="en-IN">
                            <a:solidFill>
                              <a:schemeClr val="tx1">
                                <a:lumMod val="95000"/>
                                <a:lumOff val="5000"/>
                              </a:schemeClr>
                            </a:solidFill>
                            <a:latin typeface="Cambria Math" panose="02040503050406030204" pitchFamily="18" charset="0"/>
                          </a:rPr>
                          <m:t>𝜇</m:t>
                        </m:r>
                      </m:e>
                      <m:sub>
                        <m:r>
                          <a:rPr lang="en-US">
                            <a:solidFill>
                              <a:schemeClr val="tx1">
                                <a:lumMod val="95000"/>
                                <a:lumOff val="5000"/>
                              </a:schemeClr>
                            </a:solidFill>
                            <a:latin typeface="Cambria Math" panose="02040503050406030204" pitchFamily="18" charset="0"/>
                          </a:rPr>
                          <m:t>𝑜</m:t>
                        </m:r>
                      </m:sub>
                    </m:sSub>
                  </m:oMath>
                </a14:m>
                <a:r>
                  <a:rPr lang="en-IN" dirty="0">
                    <a:solidFill>
                      <a:schemeClr val="tx1">
                        <a:lumMod val="95000"/>
                        <a:lumOff val="5000"/>
                      </a:schemeClr>
                    </a:solidFill>
                    <a:latin typeface="Comic Sans MS" pitchFamily="66" charset="0"/>
                  </a:rPr>
                  <a:t> , </a:t>
                </a:r>
              </a:p>
              <a:p>
                <a:pPr/>
                <a14:m>
                  <m:oMathPara xmlns:m="http://schemas.openxmlformats.org/officeDocument/2006/math">
                    <m:oMathParaPr>
                      <m:jc m:val="centerGroup"/>
                    </m:oMathParaPr>
                    <m:oMath xmlns:m="http://schemas.openxmlformats.org/officeDocument/2006/math">
                      <m:r>
                        <a:rPr lang="en-US">
                          <a:solidFill>
                            <a:schemeClr val="tx1">
                              <a:lumMod val="95000"/>
                              <a:lumOff val="5000"/>
                            </a:schemeClr>
                          </a:solidFill>
                          <a:latin typeface="Cambria Math" panose="02040503050406030204" pitchFamily="18" charset="0"/>
                        </a:rPr>
                        <m:t>𝑡</m:t>
                      </m:r>
                      <m:r>
                        <a:rPr lang="en-US">
                          <a:solidFill>
                            <a:schemeClr val="tx1">
                              <a:lumMod val="95000"/>
                              <a:lumOff val="5000"/>
                            </a:schemeClr>
                          </a:solidFill>
                          <a:latin typeface="Cambria Math" panose="02040503050406030204" pitchFamily="18" charset="0"/>
                        </a:rPr>
                        <m:t>=</m:t>
                      </m:r>
                      <m:f>
                        <m:fPr>
                          <m:ctrlPr>
                            <a:rPr lang="en-US" i="1">
                              <a:solidFill>
                                <a:schemeClr val="tx1">
                                  <a:lumMod val="95000"/>
                                  <a:lumOff val="5000"/>
                                </a:schemeClr>
                              </a:solidFill>
                              <a:latin typeface="Cambria Math" panose="02040503050406030204" pitchFamily="18" charset="0"/>
                            </a:rPr>
                          </m:ctrlPr>
                        </m:fPr>
                        <m:num>
                          <m:r>
                            <m:rPr>
                              <m:nor/>
                            </m:rPr>
                            <a:rPr lang="el-GR" dirty="0">
                              <a:solidFill>
                                <a:schemeClr val="tx1">
                                  <a:lumMod val="95000"/>
                                  <a:lumOff val="5000"/>
                                </a:schemeClr>
                              </a:solidFill>
                              <a:latin typeface="Comic Sans MS" pitchFamily="66" charset="0"/>
                            </a:rPr>
                            <m:t>λ</m:t>
                          </m:r>
                        </m:num>
                        <m:den>
                          <m:r>
                            <a:rPr lang="en-US">
                              <a:solidFill>
                                <a:schemeClr val="tx1">
                                  <a:lumMod val="95000"/>
                                  <a:lumOff val="5000"/>
                                </a:schemeClr>
                              </a:solidFill>
                              <a:latin typeface="Cambria Math" panose="02040503050406030204" pitchFamily="18" charset="0"/>
                            </a:rPr>
                            <m:t>4</m:t>
                          </m:r>
                          <m:r>
                            <m:rPr>
                              <m:nor/>
                            </m:rPr>
                            <a:rPr lang="en-IN" dirty="0">
                              <a:solidFill>
                                <a:schemeClr val="tx1">
                                  <a:lumMod val="95000"/>
                                  <a:lumOff val="5000"/>
                                </a:schemeClr>
                              </a:solidFill>
                              <a:latin typeface="Comic Sans MS" pitchFamily="66" charset="0"/>
                            </a:rPr>
                            <m:t> </m:t>
                          </m:r>
                          <m:d>
                            <m:dPr>
                              <m:ctrlPr>
                                <a:rPr lang="en-US" i="1">
                                  <a:solidFill>
                                    <a:schemeClr val="tx1">
                                      <a:lumMod val="95000"/>
                                      <a:lumOff val="5000"/>
                                    </a:schemeClr>
                                  </a:solidFill>
                                  <a:latin typeface="Cambria Math" panose="02040503050406030204" pitchFamily="18" charset="0"/>
                                </a:rPr>
                              </m:ctrlPr>
                            </m:dPr>
                            <m:e>
                              <m:sSub>
                                <m:sSubPr>
                                  <m:ctrlPr>
                                    <a:rPr lang="en-IN" i="1">
                                      <a:solidFill>
                                        <a:schemeClr val="tx1">
                                          <a:lumMod val="95000"/>
                                          <a:lumOff val="5000"/>
                                        </a:schemeClr>
                                      </a:solidFill>
                                      <a:latin typeface="Cambria Math" panose="02040503050406030204" pitchFamily="18" charset="0"/>
                                    </a:rPr>
                                  </m:ctrlPr>
                                </m:sSubPr>
                                <m:e>
                                  <m:r>
                                    <a:rPr lang="en-US">
                                      <a:solidFill>
                                        <a:schemeClr val="tx1">
                                          <a:lumMod val="95000"/>
                                          <a:lumOff val="5000"/>
                                        </a:schemeClr>
                                      </a:solidFill>
                                      <a:latin typeface="Cambria Math" panose="02040503050406030204" pitchFamily="18" charset="0"/>
                                    </a:rPr>
                                    <m:t> </m:t>
                                  </m:r>
                                  <m:r>
                                    <a:rPr lang="en-IN">
                                      <a:solidFill>
                                        <a:schemeClr val="tx1">
                                          <a:lumMod val="95000"/>
                                          <a:lumOff val="5000"/>
                                        </a:schemeClr>
                                      </a:solidFill>
                                      <a:latin typeface="Cambria Math" panose="02040503050406030204" pitchFamily="18" charset="0"/>
                                    </a:rPr>
                                    <m:t>𝜇</m:t>
                                  </m:r>
                                </m:e>
                                <m:sub>
                                  <m:r>
                                    <a:rPr lang="en-US">
                                      <a:solidFill>
                                        <a:schemeClr val="tx1">
                                          <a:lumMod val="95000"/>
                                          <a:lumOff val="5000"/>
                                        </a:schemeClr>
                                      </a:solidFill>
                                      <a:latin typeface="Cambria Math" panose="02040503050406030204" pitchFamily="18" charset="0"/>
                                    </a:rPr>
                                    <m:t>𝑒</m:t>
                                  </m:r>
                                </m:sub>
                              </m:sSub>
                              <m:r>
                                <a:rPr lang="en-US">
                                  <a:solidFill>
                                    <a:schemeClr val="tx1">
                                      <a:lumMod val="95000"/>
                                      <a:lumOff val="5000"/>
                                    </a:schemeClr>
                                  </a:solidFill>
                                  <a:latin typeface="Cambria Math" panose="02040503050406030204" pitchFamily="18" charset="0"/>
                                </a:rPr>
                                <m:t>−</m:t>
                              </m:r>
                              <m:sSub>
                                <m:sSubPr>
                                  <m:ctrlPr>
                                    <a:rPr lang="en-IN" i="1">
                                      <a:solidFill>
                                        <a:schemeClr val="tx1">
                                          <a:lumMod val="95000"/>
                                          <a:lumOff val="5000"/>
                                        </a:schemeClr>
                                      </a:solidFill>
                                      <a:latin typeface="Cambria Math" panose="02040503050406030204" pitchFamily="18" charset="0"/>
                                    </a:rPr>
                                  </m:ctrlPr>
                                </m:sSubPr>
                                <m:e>
                                  <m:r>
                                    <a:rPr lang="en-IN">
                                      <a:solidFill>
                                        <a:schemeClr val="tx1">
                                          <a:lumMod val="95000"/>
                                          <a:lumOff val="5000"/>
                                        </a:schemeClr>
                                      </a:solidFill>
                                      <a:latin typeface="Cambria Math" panose="02040503050406030204" pitchFamily="18" charset="0"/>
                                    </a:rPr>
                                    <m:t>𝜇</m:t>
                                  </m:r>
                                </m:e>
                                <m:sub>
                                  <m:r>
                                    <a:rPr lang="en-US">
                                      <a:solidFill>
                                        <a:schemeClr val="tx1">
                                          <a:lumMod val="95000"/>
                                          <a:lumOff val="5000"/>
                                        </a:schemeClr>
                                      </a:solidFill>
                                      <a:latin typeface="Cambria Math" panose="02040503050406030204" pitchFamily="18" charset="0"/>
                                    </a:rPr>
                                    <m:t>𝑜</m:t>
                                  </m:r>
                                </m:sub>
                              </m:sSub>
                              <m:r>
                                <m:rPr>
                                  <m:nor/>
                                </m:rPr>
                                <a:rPr lang="en-US" dirty="0">
                                  <a:solidFill>
                                    <a:schemeClr val="tx1">
                                      <a:lumMod val="95000"/>
                                      <a:lumOff val="5000"/>
                                    </a:schemeClr>
                                  </a:solidFill>
                                  <a:latin typeface="Comic Sans MS" pitchFamily="66" charset="0"/>
                                </a:rPr>
                                <m:t> </m:t>
                              </m:r>
                            </m:e>
                          </m:d>
                        </m:den>
                      </m:f>
                    </m:oMath>
                  </m:oMathPara>
                </a14:m>
                <a:endParaRPr lang="en-IN" dirty="0">
                  <a:solidFill>
                    <a:schemeClr val="tx1">
                      <a:lumMod val="95000"/>
                      <a:lumOff val="5000"/>
                    </a:schemeClr>
                  </a:solidFill>
                  <a:latin typeface="Comic Sans MS" pitchFamily="66" charset="0"/>
                </a:endParaRPr>
              </a:p>
              <a:p>
                <a:r>
                  <a:rPr lang="en-US" dirty="0">
                    <a:solidFill>
                      <a:schemeClr val="tx1">
                        <a:lumMod val="95000"/>
                        <a:lumOff val="5000"/>
                      </a:schemeClr>
                    </a:solidFill>
                    <a:latin typeface="Comic Sans MS" pitchFamily="66" charset="0"/>
                  </a:rPr>
                  <a:t>For negative crystals </a:t>
                </a:r>
                <a14:m>
                  <m:oMath xmlns:m="http://schemas.openxmlformats.org/officeDocument/2006/math">
                    <m:sSub>
                      <m:sSubPr>
                        <m:ctrlPr>
                          <a:rPr lang="en-IN" i="1">
                            <a:solidFill>
                              <a:schemeClr val="tx1">
                                <a:lumMod val="95000"/>
                                <a:lumOff val="5000"/>
                              </a:schemeClr>
                            </a:solidFill>
                            <a:latin typeface="Cambria Math" panose="02040503050406030204" pitchFamily="18" charset="0"/>
                          </a:rPr>
                        </m:ctrlPr>
                      </m:sSubPr>
                      <m:e>
                        <m:r>
                          <a:rPr lang="en-US">
                            <a:solidFill>
                              <a:schemeClr val="tx1">
                                <a:lumMod val="95000"/>
                                <a:lumOff val="5000"/>
                              </a:schemeClr>
                            </a:solidFill>
                            <a:latin typeface="Cambria Math" panose="02040503050406030204" pitchFamily="18" charset="0"/>
                          </a:rPr>
                          <m:t> </m:t>
                        </m:r>
                        <m:r>
                          <a:rPr lang="en-IN">
                            <a:solidFill>
                              <a:schemeClr val="tx1">
                                <a:lumMod val="95000"/>
                                <a:lumOff val="5000"/>
                              </a:schemeClr>
                            </a:solidFill>
                            <a:latin typeface="Cambria Math" panose="02040503050406030204" pitchFamily="18" charset="0"/>
                          </a:rPr>
                          <m:t>𝜇</m:t>
                        </m:r>
                      </m:e>
                      <m:sub>
                        <m:r>
                          <a:rPr lang="en-US">
                            <a:solidFill>
                              <a:schemeClr val="tx1">
                                <a:lumMod val="95000"/>
                                <a:lumOff val="5000"/>
                              </a:schemeClr>
                            </a:solidFill>
                            <a:latin typeface="Cambria Math" panose="02040503050406030204" pitchFamily="18" charset="0"/>
                          </a:rPr>
                          <m:t>𝑒</m:t>
                        </m:r>
                      </m:sub>
                    </m:sSub>
                    <m:r>
                      <a:rPr lang="en-US">
                        <a:solidFill>
                          <a:schemeClr val="tx1">
                            <a:lumMod val="95000"/>
                            <a:lumOff val="5000"/>
                          </a:schemeClr>
                        </a:solidFill>
                        <a:latin typeface="Cambria Math" panose="02040503050406030204" pitchFamily="18" charset="0"/>
                      </a:rPr>
                      <m:t>&lt;</m:t>
                    </m:r>
                    <m:sSub>
                      <m:sSubPr>
                        <m:ctrlPr>
                          <a:rPr lang="en-IN" i="1">
                            <a:solidFill>
                              <a:schemeClr val="tx1">
                                <a:lumMod val="95000"/>
                                <a:lumOff val="5000"/>
                              </a:schemeClr>
                            </a:solidFill>
                            <a:latin typeface="Cambria Math" panose="02040503050406030204" pitchFamily="18" charset="0"/>
                          </a:rPr>
                        </m:ctrlPr>
                      </m:sSubPr>
                      <m:e>
                        <m:r>
                          <a:rPr lang="en-IN">
                            <a:solidFill>
                              <a:schemeClr val="tx1">
                                <a:lumMod val="95000"/>
                                <a:lumOff val="5000"/>
                              </a:schemeClr>
                            </a:solidFill>
                            <a:latin typeface="Cambria Math" panose="02040503050406030204" pitchFamily="18" charset="0"/>
                          </a:rPr>
                          <m:t>𝜇</m:t>
                        </m:r>
                      </m:e>
                      <m:sub>
                        <m:r>
                          <a:rPr lang="en-US">
                            <a:solidFill>
                              <a:schemeClr val="tx1">
                                <a:lumMod val="95000"/>
                                <a:lumOff val="5000"/>
                              </a:schemeClr>
                            </a:solidFill>
                            <a:latin typeface="Cambria Math" panose="02040503050406030204" pitchFamily="18" charset="0"/>
                          </a:rPr>
                          <m:t>𝑜</m:t>
                        </m:r>
                      </m:sub>
                    </m:sSub>
                  </m:oMath>
                </a14:m>
                <a:endParaRPr lang="en-IN" dirty="0">
                  <a:solidFill>
                    <a:schemeClr val="tx1">
                      <a:lumMod val="95000"/>
                      <a:lumOff val="5000"/>
                    </a:schemeClr>
                  </a:solidFill>
                  <a:latin typeface="Comic Sans MS" pitchFamily="66" charset="0"/>
                </a:endParaRPr>
              </a:p>
              <a:p>
                <a:pPr/>
                <a14:m>
                  <m:oMathPara xmlns:m="http://schemas.openxmlformats.org/officeDocument/2006/math">
                    <m:oMathParaPr>
                      <m:jc m:val="centerGroup"/>
                    </m:oMathParaPr>
                    <m:oMath xmlns:m="http://schemas.openxmlformats.org/officeDocument/2006/math">
                      <m:r>
                        <a:rPr lang="en-US">
                          <a:solidFill>
                            <a:schemeClr val="tx1">
                              <a:lumMod val="95000"/>
                              <a:lumOff val="5000"/>
                            </a:schemeClr>
                          </a:solidFill>
                          <a:latin typeface="Cambria Math" panose="02040503050406030204" pitchFamily="18" charset="0"/>
                        </a:rPr>
                        <m:t>𝑡</m:t>
                      </m:r>
                      <m:r>
                        <a:rPr lang="en-US">
                          <a:solidFill>
                            <a:schemeClr val="tx1">
                              <a:lumMod val="95000"/>
                              <a:lumOff val="5000"/>
                            </a:schemeClr>
                          </a:solidFill>
                          <a:latin typeface="Cambria Math" panose="02040503050406030204" pitchFamily="18" charset="0"/>
                        </a:rPr>
                        <m:t>=</m:t>
                      </m:r>
                      <m:f>
                        <m:fPr>
                          <m:ctrlPr>
                            <a:rPr lang="en-US" i="1">
                              <a:solidFill>
                                <a:schemeClr val="tx1">
                                  <a:lumMod val="95000"/>
                                  <a:lumOff val="5000"/>
                                </a:schemeClr>
                              </a:solidFill>
                              <a:latin typeface="Cambria Math" panose="02040503050406030204" pitchFamily="18" charset="0"/>
                            </a:rPr>
                          </m:ctrlPr>
                        </m:fPr>
                        <m:num>
                          <m:r>
                            <m:rPr>
                              <m:nor/>
                            </m:rPr>
                            <a:rPr lang="el-GR" dirty="0">
                              <a:solidFill>
                                <a:schemeClr val="tx1">
                                  <a:lumMod val="95000"/>
                                  <a:lumOff val="5000"/>
                                </a:schemeClr>
                              </a:solidFill>
                              <a:latin typeface="Comic Sans MS" pitchFamily="66" charset="0"/>
                            </a:rPr>
                            <m:t>λ</m:t>
                          </m:r>
                        </m:num>
                        <m:den>
                          <m:r>
                            <a:rPr lang="en-US">
                              <a:solidFill>
                                <a:schemeClr val="tx1">
                                  <a:lumMod val="95000"/>
                                  <a:lumOff val="5000"/>
                                </a:schemeClr>
                              </a:solidFill>
                              <a:latin typeface="Cambria Math" panose="02040503050406030204" pitchFamily="18" charset="0"/>
                            </a:rPr>
                            <m:t>4</m:t>
                          </m:r>
                          <m:r>
                            <m:rPr>
                              <m:nor/>
                            </m:rPr>
                            <a:rPr lang="en-IN" dirty="0">
                              <a:solidFill>
                                <a:schemeClr val="tx1">
                                  <a:lumMod val="95000"/>
                                  <a:lumOff val="5000"/>
                                </a:schemeClr>
                              </a:solidFill>
                              <a:latin typeface="Comic Sans MS" pitchFamily="66" charset="0"/>
                            </a:rPr>
                            <m:t> </m:t>
                          </m:r>
                          <m:d>
                            <m:dPr>
                              <m:ctrlPr>
                                <a:rPr lang="en-US" i="1">
                                  <a:solidFill>
                                    <a:schemeClr val="tx1">
                                      <a:lumMod val="95000"/>
                                      <a:lumOff val="5000"/>
                                    </a:schemeClr>
                                  </a:solidFill>
                                  <a:latin typeface="Cambria Math" panose="02040503050406030204" pitchFamily="18" charset="0"/>
                                </a:rPr>
                              </m:ctrlPr>
                            </m:dPr>
                            <m:e>
                              <m:sSub>
                                <m:sSubPr>
                                  <m:ctrlPr>
                                    <a:rPr lang="en-IN" i="1">
                                      <a:solidFill>
                                        <a:schemeClr val="tx1">
                                          <a:lumMod val="95000"/>
                                          <a:lumOff val="5000"/>
                                        </a:schemeClr>
                                      </a:solidFill>
                                      <a:latin typeface="Cambria Math" panose="02040503050406030204" pitchFamily="18" charset="0"/>
                                    </a:rPr>
                                  </m:ctrlPr>
                                </m:sSubPr>
                                <m:e>
                                  <m:r>
                                    <a:rPr lang="en-US">
                                      <a:solidFill>
                                        <a:schemeClr val="tx1">
                                          <a:lumMod val="95000"/>
                                          <a:lumOff val="5000"/>
                                        </a:schemeClr>
                                      </a:solidFill>
                                      <a:latin typeface="Cambria Math" panose="02040503050406030204" pitchFamily="18" charset="0"/>
                                    </a:rPr>
                                    <m:t> </m:t>
                                  </m:r>
                                  <m:r>
                                    <a:rPr lang="en-IN">
                                      <a:solidFill>
                                        <a:schemeClr val="tx1">
                                          <a:lumMod val="95000"/>
                                          <a:lumOff val="5000"/>
                                        </a:schemeClr>
                                      </a:solidFill>
                                      <a:latin typeface="Cambria Math" panose="02040503050406030204" pitchFamily="18" charset="0"/>
                                    </a:rPr>
                                    <m:t>𝜇</m:t>
                                  </m:r>
                                </m:e>
                                <m:sub>
                                  <m:r>
                                    <a:rPr lang="en-US">
                                      <a:solidFill>
                                        <a:schemeClr val="tx1">
                                          <a:lumMod val="95000"/>
                                          <a:lumOff val="5000"/>
                                        </a:schemeClr>
                                      </a:solidFill>
                                      <a:latin typeface="Cambria Math" panose="02040503050406030204" pitchFamily="18" charset="0"/>
                                    </a:rPr>
                                    <m:t>𝑜</m:t>
                                  </m:r>
                                </m:sub>
                              </m:sSub>
                              <m:r>
                                <a:rPr lang="en-US">
                                  <a:solidFill>
                                    <a:schemeClr val="tx1">
                                      <a:lumMod val="95000"/>
                                      <a:lumOff val="5000"/>
                                    </a:schemeClr>
                                  </a:solidFill>
                                  <a:latin typeface="Cambria Math" panose="02040503050406030204" pitchFamily="18" charset="0"/>
                                </a:rPr>
                                <m:t>−</m:t>
                              </m:r>
                              <m:sSub>
                                <m:sSubPr>
                                  <m:ctrlPr>
                                    <a:rPr lang="en-IN" i="1">
                                      <a:solidFill>
                                        <a:schemeClr val="tx1">
                                          <a:lumMod val="95000"/>
                                          <a:lumOff val="5000"/>
                                        </a:schemeClr>
                                      </a:solidFill>
                                      <a:latin typeface="Cambria Math" panose="02040503050406030204" pitchFamily="18" charset="0"/>
                                    </a:rPr>
                                  </m:ctrlPr>
                                </m:sSubPr>
                                <m:e>
                                  <m:r>
                                    <a:rPr lang="en-IN">
                                      <a:solidFill>
                                        <a:schemeClr val="tx1">
                                          <a:lumMod val="95000"/>
                                          <a:lumOff val="5000"/>
                                        </a:schemeClr>
                                      </a:solidFill>
                                      <a:latin typeface="Cambria Math" panose="02040503050406030204" pitchFamily="18" charset="0"/>
                                    </a:rPr>
                                    <m:t>𝜇</m:t>
                                  </m:r>
                                </m:e>
                                <m:sub>
                                  <m:r>
                                    <a:rPr lang="en-US">
                                      <a:solidFill>
                                        <a:schemeClr val="tx1">
                                          <a:lumMod val="95000"/>
                                          <a:lumOff val="5000"/>
                                        </a:schemeClr>
                                      </a:solidFill>
                                      <a:latin typeface="Cambria Math" panose="02040503050406030204" pitchFamily="18" charset="0"/>
                                    </a:rPr>
                                    <m:t>𝑒</m:t>
                                  </m:r>
                                </m:sub>
                              </m:sSub>
                              <m:r>
                                <m:rPr>
                                  <m:nor/>
                                </m:rPr>
                                <a:rPr lang="en-US" dirty="0">
                                  <a:solidFill>
                                    <a:schemeClr val="tx1">
                                      <a:lumMod val="95000"/>
                                      <a:lumOff val="5000"/>
                                    </a:schemeClr>
                                  </a:solidFill>
                                  <a:latin typeface="Comic Sans MS" pitchFamily="66" charset="0"/>
                                </a:rPr>
                                <m:t> </m:t>
                              </m:r>
                            </m:e>
                          </m:d>
                        </m:den>
                      </m:f>
                    </m:oMath>
                  </m:oMathPara>
                </a14:m>
                <a:endParaRPr lang="en-IN" dirty="0">
                  <a:solidFill>
                    <a:schemeClr val="tx1">
                      <a:lumMod val="95000"/>
                      <a:lumOff val="5000"/>
                    </a:schemeClr>
                  </a:solidFill>
                  <a:latin typeface="Comic Sans MS" pitchFamily="66" charset="0"/>
                </a:endParaRPr>
              </a:p>
              <a:p>
                <a:endParaRPr lang="en-US" dirty="0">
                  <a:solidFill>
                    <a:schemeClr val="tx1">
                      <a:lumMod val="95000"/>
                      <a:lumOff val="5000"/>
                    </a:schemeClr>
                  </a:solidFill>
                  <a:latin typeface="Comic Sans MS" pitchFamily="66" charset="0"/>
                </a:endParaRPr>
              </a:p>
              <a:p>
                <a:endParaRPr lang="en-US" dirty="0">
                  <a:solidFill>
                    <a:schemeClr val="tx1">
                      <a:lumMod val="95000"/>
                      <a:lumOff val="5000"/>
                    </a:schemeClr>
                  </a:solidFill>
                  <a:latin typeface="Comic Sans MS" pitchFamily="66" charset="0"/>
                </a:endParaRPr>
              </a:p>
              <a:p>
                <a:r>
                  <a:rPr lang="en-US" dirty="0">
                    <a:solidFill>
                      <a:schemeClr val="tx1">
                        <a:lumMod val="95000"/>
                        <a:lumOff val="5000"/>
                      </a:schemeClr>
                    </a:solidFill>
                    <a:latin typeface="Comic Sans MS" pitchFamily="66" charset="0"/>
                  </a:rPr>
                  <a:t>This plate is used to produce circularly and elliptically polarized lights</a:t>
                </a:r>
                <a:endParaRPr lang="en-IN" dirty="0">
                  <a:solidFill>
                    <a:schemeClr val="tx1">
                      <a:lumMod val="95000"/>
                      <a:lumOff val="5000"/>
                    </a:schemeClr>
                  </a:solidFill>
                  <a:latin typeface="Comic Sans MS" pitchFamily="66" charset="0"/>
                </a:endParaRPr>
              </a:p>
              <a:p>
                <a:endParaRPr lang="en-US" dirty="0">
                  <a:solidFill>
                    <a:schemeClr val="tx1">
                      <a:lumMod val="95000"/>
                      <a:lumOff val="5000"/>
                    </a:schemeClr>
                  </a:solidFill>
                  <a:latin typeface="Comic Sans MS" pitchFamily="66" charset="0"/>
                </a:endParaRPr>
              </a:p>
              <a:p>
                <a:endParaRPr lang="en-US" dirty="0">
                  <a:solidFill>
                    <a:schemeClr val="tx1">
                      <a:lumMod val="95000"/>
                      <a:lumOff val="5000"/>
                    </a:schemeClr>
                  </a:solidFill>
                  <a:latin typeface="Comic Sans MS" pitchFamily="66"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52401" y="109745"/>
                <a:ext cx="8839200" cy="4713085"/>
              </a:xfrm>
              <a:prstGeom prst="rect">
                <a:avLst/>
              </a:prstGeom>
              <a:blipFill rotWithShape="1">
                <a:blip r:embed="rId2"/>
                <a:stretch>
                  <a:fillRect l="-552" t="-6339" b="-1164"/>
                </a:stretch>
              </a:blipFill>
            </p:spPr>
            <p:txBody>
              <a:bodyPr/>
              <a:lstStyle/>
              <a:p>
                <a:r>
                  <a:rPr lang="en-IN">
                    <a:noFill/>
                  </a:rPr>
                  <a:t> </a:t>
                </a:r>
              </a:p>
            </p:txBody>
          </p:sp>
        </mc:Fallback>
      </mc:AlternateContent>
    </p:spTree>
    <p:extLst>
      <p:ext uri="{BB962C8B-B14F-4D97-AF65-F5344CB8AC3E}">
        <p14:creationId xmlns:p14="http://schemas.microsoft.com/office/powerpoint/2010/main" val="3376378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28600" y="354215"/>
            <a:ext cx="8839200" cy="4713085"/>
            <a:chOff x="152401" y="109745"/>
            <a:chExt cx="8839200" cy="4713085"/>
          </a:xfrm>
        </p:grpSpPr>
        <mc:AlternateContent xmlns:mc="http://schemas.openxmlformats.org/markup-compatibility/2006" xmlns:a14="http://schemas.microsoft.com/office/drawing/2010/main">
          <mc:Choice Requires="a14">
            <p:sp>
              <p:nvSpPr>
                <p:cNvPr id="5" name="Rectangle 4"/>
                <p:cNvSpPr/>
                <p:nvPr/>
              </p:nvSpPr>
              <p:spPr>
                <a:xfrm>
                  <a:off x="152401" y="109745"/>
                  <a:ext cx="8839200" cy="4713085"/>
                </a:xfrm>
                <a:prstGeom prst="rect">
                  <a:avLst/>
                </a:prstGeom>
              </p:spPr>
              <p:txBody>
                <a:bodyPr wrap="square">
                  <a:spAutoFit/>
                </a:bodyPr>
                <a:lstStyle/>
                <a:p>
                  <a:r>
                    <a:rPr lang="en-US" dirty="0">
                      <a:solidFill>
                        <a:srgbClr val="FF0000"/>
                      </a:solidFill>
                      <a:latin typeface="Comic Sans MS" pitchFamily="66" charset="0"/>
                    </a:rPr>
                    <a:t>Half wave plate </a:t>
                  </a:r>
                </a:p>
                <a:p>
                  <a:r>
                    <a:rPr lang="en-US" dirty="0">
                      <a:solidFill>
                        <a:schemeClr val="tx1">
                          <a:lumMod val="95000"/>
                          <a:lumOff val="5000"/>
                        </a:schemeClr>
                      </a:solidFill>
                      <a:latin typeface="Comic Sans MS" pitchFamily="66" charset="0"/>
                    </a:rPr>
                    <a:t> thickness of the plate such that it introduce a path difference of </a:t>
                  </a:r>
                  <a14:m>
                    <m:oMath xmlns:m="http://schemas.openxmlformats.org/officeDocument/2006/math">
                      <m:f>
                        <m:fPr>
                          <m:type m:val="skw"/>
                          <m:ctrlPr>
                            <a:rPr lang="en-US" i="1" smtClean="0">
                              <a:solidFill>
                                <a:schemeClr val="tx1">
                                  <a:lumMod val="95000"/>
                                  <a:lumOff val="5000"/>
                                </a:schemeClr>
                              </a:solidFill>
                              <a:latin typeface="Cambria Math" panose="02040503050406030204" pitchFamily="18" charset="0"/>
                            </a:rPr>
                          </m:ctrlPr>
                        </m:fPr>
                        <m:num>
                          <m:r>
                            <m:rPr>
                              <m:nor/>
                            </m:rPr>
                            <a:rPr lang="el-GR" dirty="0">
                              <a:solidFill>
                                <a:schemeClr val="tx1">
                                  <a:lumMod val="95000"/>
                                  <a:lumOff val="5000"/>
                                </a:schemeClr>
                              </a:solidFill>
                            </a:rPr>
                            <m:t>λ</m:t>
                          </m:r>
                        </m:num>
                        <m:den>
                          <m:r>
                            <a:rPr lang="en-US" b="0" i="1" smtClean="0">
                              <a:solidFill>
                                <a:schemeClr val="tx1">
                                  <a:lumMod val="95000"/>
                                  <a:lumOff val="5000"/>
                                </a:schemeClr>
                              </a:solidFill>
                              <a:latin typeface="Cambria Math"/>
                            </a:rPr>
                            <m:t>2</m:t>
                          </m:r>
                        </m:den>
                      </m:f>
                    </m:oMath>
                  </a14:m>
                  <a:r>
                    <a:rPr lang="en-US" dirty="0">
                      <a:solidFill>
                        <a:schemeClr val="tx1">
                          <a:lumMod val="95000"/>
                          <a:lumOff val="5000"/>
                        </a:schemeClr>
                      </a:solidFill>
                      <a:latin typeface="Comic Sans MS" pitchFamily="66" charset="0"/>
                    </a:rPr>
                    <a:t> than it is called a quarter wave plate</a:t>
                  </a:r>
                </a:p>
                <a:p>
                  <a:pPr/>
                  <a14:m>
                    <m:oMathPara xmlns:m="http://schemas.openxmlformats.org/officeDocument/2006/math">
                      <m:oMathParaPr>
                        <m:jc m:val="centerGroup"/>
                      </m:oMathParaPr>
                      <m:oMath xmlns:m="http://schemas.openxmlformats.org/officeDocument/2006/math">
                        <m:d>
                          <m:dPr>
                            <m:ctrlPr>
                              <a:rPr lang="en-US" i="1">
                                <a:solidFill>
                                  <a:schemeClr val="tx1">
                                    <a:lumMod val="95000"/>
                                    <a:lumOff val="5000"/>
                                  </a:schemeClr>
                                </a:solidFill>
                                <a:latin typeface="Cambria Math" panose="02040503050406030204" pitchFamily="18" charset="0"/>
                              </a:rPr>
                            </m:ctrlPr>
                          </m:dPr>
                          <m:e>
                            <m:sSub>
                              <m:sSubPr>
                                <m:ctrlPr>
                                  <a:rPr lang="en-IN" i="1">
                                    <a:solidFill>
                                      <a:schemeClr val="tx1">
                                        <a:lumMod val="95000"/>
                                        <a:lumOff val="5000"/>
                                      </a:schemeClr>
                                    </a:solidFill>
                                    <a:latin typeface="Cambria Math" panose="02040503050406030204" pitchFamily="18" charset="0"/>
                                  </a:rPr>
                                </m:ctrlPr>
                              </m:sSubPr>
                              <m:e>
                                <m:r>
                                  <a:rPr lang="en-US">
                                    <a:solidFill>
                                      <a:schemeClr val="tx1">
                                        <a:lumMod val="95000"/>
                                        <a:lumOff val="5000"/>
                                      </a:schemeClr>
                                    </a:solidFill>
                                    <a:latin typeface="Cambria Math" panose="02040503050406030204" pitchFamily="18" charset="0"/>
                                  </a:rPr>
                                  <m:t> </m:t>
                                </m:r>
                                <m:r>
                                  <a:rPr lang="en-IN">
                                    <a:solidFill>
                                      <a:schemeClr val="tx1">
                                        <a:lumMod val="95000"/>
                                        <a:lumOff val="5000"/>
                                      </a:schemeClr>
                                    </a:solidFill>
                                    <a:latin typeface="Cambria Math" panose="02040503050406030204" pitchFamily="18" charset="0"/>
                                  </a:rPr>
                                  <m:t>𝜇</m:t>
                                </m:r>
                              </m:e>
                              <m:sub>
                                <m:r>
                                  <a:rPr lang="en-US">
                                    <a:solidFill>
                                      <a:schemeClr val="tx1">
                                        <a:lumMod val="95000"/>
                                        <a:lumOff val="5000"/>
                                      </a:schemeClr>
                                    </a:solidFill>
                                    <a:latin typeface="Cambria Math" panose="02040503050406030204" pitchFamily="18" charset="0"/>
                                  </a:rPr>
                                  <m:t>𝑒</m:t>
                                </m:r>
                              </m:sub>
                            </m:sSub>
                            <m:r>
                              <a:rPr lang="en-IN">
                                <a:solidFill>
                                  <a:schemeClr val="tx1">
                                    <a:lumMod val="95000"/>
                                    <a:lumOff val="5000"/>
                                  </a:schemeClr>
                                </a:solidFill>
                                <a:latin typeface="Cambria Math" panose="02040503050406030204" pitchFamily="18" charset="0"/>
                              </a:rPr>
                              <m:t>~</m:t>
                            </m:r>
                            <m:sSub>
                              <m:sSubPr>
                                <m:ctrlPr>
                                  <a:rPr lang="en-IN" i="1">
                                    <a:solidFill>
                                      <a:schemeClr val="tx1">
                                        <a:lumMod val="95000"/>
                                        <a:lumOff val="5000"/>
                                      </a:schemeClr>
                                    </a:solidFill>
                                    <a:latin typeface="Cambria Math" panose="02040503050406030204" pitchFamily="18" charset="0"/>
                                  </a:rPr>
                                </m:ctrlPr>
                              </m:sSubPr>
                              <m:e>
                                <m:r>
                                  <a:rPr lang="en-IN">
                                    <a:solidFill>
                                      <a:schemeClr val="tx1">
                                        <a:lumMod val="95000"/>
                                        <a:lumOff val="5000"/>
                                      </a:schemeClr>
                                    </a:solidFill>
                                    <a:latin typeface="Cambria Math" panose="02040503050406030204" pitchFamily="18" charset="0"/>
                                  </a:rPr>
                                  <m:t>𝜇</m:t>
                                </m:r>
                              </m:e>
                              <m:sub>
                                <m:r>
                                  <a:rPr lang="en-US">
                                    <a:solidFill>
                                      <a:schemeClr val="tx1">
                                        <a:lumMod val="95000"/>
                                        <a:lumOff val="5000"/>
                                      </a:schemeClr>
                                    </a:solidFill>
                                    <a:latin typeface="Cambria Math" panose="02040503050406030204" pitchFamily="18" charset="0"/>
                                  </a:rPr>
                                  <m:t>𝑜</m:t>
                                </m:r>
                              </m:sub>
                            </m:sSub>
                            <m:r>
                              <m:rPr>
                                <m:nor/>
                              </m:rPr>
                              <a:rPr lang="en-US" dirty="0">
                                <a:solidFill>
                                  <a:schemeClr val="tx1">
                                    <a:lumMod val="95000"/>
                                    <a:lumOff val="5000"/>
                                  </a:schemeClr>
                                </a:solidFill>
                                <a:latin typeface="Comic Sans MS" pitchFamily="66" charset="0"/>
                              </a:rPr>
                              <m:t> </m:t>
                            </m:r>
                          </m:e>
                        </m:d>
                        <m:r>
                          <a:rPr lang="en-US">
                            <a:solidFill>
                              <a:schemeClr val="tx1">
                                <a:lumMod val="95000"/>
                                <a:lumOff val="5000"/>
                              </a:schemeClr>
                            </a:solidFill>
                            <a:latin typeface="Cambria Math" panose="02040503050406030204" pitchFamily="18" charset="0"/>
                          </a:rPr>
                          <m:t>𝑡</m:t>
                        </m:r>
                        <m:r>
                          <a:rPr lang="en-US">
                            <a:solidFill>
                              <a:schemeClr val="tx1">
                                <a:lumMod val="95000"/>
                                <a:lumOff val="5000"/>
                              </a:schemeClr>
                            </a:solidFill>
                            <a:latin typeface="Cambria Math" panose="02040503050406030204" pitchFamily="18" charset="0"/>
                          </a:rPr>
                          <m:t>=</m:t>
                        </m:r>
                        <m:f>
                          <m:fPr>
                            <m:ctrlPr>
                              <a:rPr lang="en-US" i="1">
                                <a:solidFill>
                                  <a:schemeClr val="tx1">
                                    <a:lumMod val="95000"/>
                                    <a:lumOff val="5000"/>
                                  </a:schemeClr>
                                </a:solidFill>
                                <a:latin typeface="Cambria Math" panose="02040503050406030204" pitchFamily="18" charset="0"/>
                              </a:rPr>
                            </m:ctrlPr>
                          </m:fPr>
                          <m:num>
                            <m:r>
                              <m:rPr>
                                <m:nor/>
                              </m:rPr>
                              <a:rPr lang="el-GR" dirty="0">
                                <a:solidFill>
                                  <a:schemeClr val="tx1">
                                    <a:lumMod val="95000"/>
                                    <a:lumOff val="5000"/>
                                  </a:schemeClr>
                                </a:solidFill>
                                <a:latin typeface="Comic Sans MS" pitchFamily="66" charset="0"/>
                              </a:rPr>
                              <m:t>λ</m:t>
                            </m:r>
                          </m:num>
                          <m:den>
                            <m:r>
                              <a:rPr lang="en-US" b="0" i="0" smtClean="0">
                                <a:solidFill>
                                  <a:schemeClr val="tx1">
                                    <a:lumMod val="95000"/>
                                    <a:lumOff val="5000"/>
                                  </a:schemeClr>
                                </a:solidFill>
                                <a:latin typeface="Cambria Math"/>
                              </a:rPr>
                              <m:t>2</m:t>
                            </m:r>
                          </m:den>
                        </m:f>
                      </m:oMath>
                    </m:oMathPara>
                  </a14:m>
                  <a:endParaRPr lang="en-IN" dirty="0">
                    <a:solidFill>
                      <a:schemeClr val="tx1">
                        <a:lumMod val="95000"/>
                        <a:lumOff val="5000"/>
                      </a:schemeClr>
                    </a:solidFill>
                    <a:latin typeface="Comic Sans MS" pitchFamily="66" charset="0"/>
                  </a:endParaRPr>
                </a:p>
                <a:p>
                  <a:r>
                    <a:rPr lang="en-US" dirty="0">
                      <a:solidFill>
                        <a:schemeClr val="tx1">
                          <a:lumMod val="95000"/>
                          <a:lumOff val="5000"/>
                        </a:schemeClr>
                      </a:solidFill>
                      <a:latin typeface="Comic Sans MS" pitchFamily="66" charset="0"/>
                    </a:rPr>
                    <a:t>For positive crystals </a:t>
                  </a:r>
                  <a14:m>
                    <m:oMath xmlns:m="http://schemas.openxmlformats.org/officeDocument/2006/math">
                      <m:sSub>
                        <m:sSubPr>
                          <m:ctrlPr>
                            <a:rPr lang="en-IN" i="1">
                              <a:solidFill>
                                <a:schemeClr val="tx1">
                                  <a:lumMod val="95000"/>
                                  <a:lumOff val="5000"/>
                                </a:schemeClr>
                              </a:solidFill>
                              <a:latin typeface="Cambria Math" panose="02040503050406030204" pitchFamily="18" charset="0"/>
                            </a:rPr>
                          </m:ctrlPr>
                        </m:sSubPr>
                        <m:e>
                          <m:r>
                            <a:rPr lang="en-US">
                              <a:solidFill>
                                <a:schemeClr val="tx1">
                                  <a:lumMod val="95000"/>
                                  <a:lumOff val="5000"/>
                                </a:schemeClr>
                              </a:solidFill>
                              <a:latin typeface="Cambria Math" panose="02040503050406030204" pitchFamily="18" charset="0"/>
                            </a:rPr>
                            <m:t> </m:t>
                          </m:r>
                          <m:r>
                            <a:rPr lang="en-IN">
                              <a:solidFill>
                                <a:schemeClr val="tx1">
                                  <a:lumMod val="95000"/>
                                  <a:lumOff val="5000"/>
                                </a:schemeClr>
                              </a:solidFill>
                              <a:latin typeface="Cambria Math" panose="02040503050406030204" pitchFamily="18" charset="0"/>
                            </a:rPr>
                            <m:t>𝜇</m:t>
                          </m:r>
                        </m:e>
                        <m:sub>
                          <m:r>
                            <a:rPr lang="en-US">
                              <a:solidFill>
                                <a:schemeClr val="tx1">
                                  <a:lumMod val="95000"/>
                                  <a:lumOff val="5000"/>
                                </a:schemeClr>
                              </a:solidFill>
                              <a:latin typeface="Cambria Math" panose="02040503050406030204" pitchFamily="18" charset="0"/>
                            </a:rPr>
                            <m:t>𝑒</m:t>
                          </m:r>
                        </m:sub>
                      </m:sSub>
                      <m:r>
                        <a:rPr lang="en-US">
                          <a:solidFill>
                            <a:schemeClr val="tx1">
                              <a:lumMod val="95000"/>
                              <a:lumOff val="5000"/>
                            </a:schemeClr>
                          </a:solidFill>
                          <a:latin typeface="Cambria Math" panose="02040503050406030204" pitchFamily="18" charset="0"/>
                        </a:rPr>
                        <m:t>&gt;</m:t>
                      </m:r>
                      <m:sSub>
                        <m:sSubPr>
                          <m:ctrlPr>
                            <a:rPr lang="en-IN" i="1">
                              <a:solidFill>
                                <a:schemeClr val="tx1">
                                  <a:lumMod val="95000"/>
                                  <a:lumOff val="5000"/>
                                </a:schemeClr>
                              </a:solidFill>
                              <a:latin typeface="Cambria Math" panose="02040503050406030204" pitchFamily="18" charset="0"/>
                            </a:rPr>
                          </m:ctrlPr>
                        </m:sSubPr>
                        <m:e>
                          <m:r>
                            <a:rPr lang="en-IN">
                              <a:solidFill>
                                <a:schemeClr val="tx1">
                                  <a:lumMod val="95000"/>
                                  <a:lumOff val="5000"/>
                                </a:schemeClr>
                              </a:solidFill>
                              <a:latin typeface="Cambria Math" panose="02040503050406030204" pitchFamily="18" charset="0"/>
                            </a:rPr>
                            <m:t>𝜇</m:t>
                          </m:r>
                        </m:e>
                        <m:sub>
                          <m:r>
                            <a:rPr lang="en-US">
                              <a:solidFill>
                                <a:schemeClr val="tx1">
                                  <a:lumMod val="95000"/>
                                  <a:lumOff val="5000"/>
                                </a:schemeClr>
                              </a:solidFill>
                              <a:latin typeface="Cambria Math" panose="02040503050406030204" pitchFamily="18" charset="0"/>
                            </a:rPr>
                            <m:t>𝑜</m:t>
                          </m:r>
                        </m:sub>
                      </m:sSub>
                    </m:oMath>
                  </a14:m>
                  <a:r>
                    <a:rPr lang="en-IN" dirty="0">
                      <a:solidFill>
                        <a:schemeClr val="tx1">
                          <a:lumMod val="95000"/>
                          <a:lumOff val="5000"/>
                        </a:schemeClr>
                      </a:solidFill>
                      <a:latin typeface="Comic Sans MS" pitchFamily="66" charset="0"/>
                    </a:rPr>
                    <a:t> , </a:t>
                  </a:r>
                </a:p>
                <a:p>
                  <a:pPr/>
                  <a14:m>
                    <m:oMathPara xmlns:m="http://schemas.openxmlformats.org/officeDocument/2006/math">
                      <m:oMathParaPr>
                        <m:jc m:val="centerGroup"/>
                      </m:oMathParaPr>
                      <m:oMath xmlns:m="http://schemas.openxmlformats.org/officeDocument/2006/math">
                        <m:r>
                          <a:rPr lang="en-US">
                            <a:solidFill>
                              <a:schemeClr val="tx1">
                                <a:lumMod val="95000"/>
                                <a:lumOff val="5000"/>
                              </a:schemeClr>
                            </a:solidFill>
                            <a:latin typeface="Cambria Math" panose="02040503050406030204" pitchFamily="18" charset="0"/>
                          </a:rPr>
                          <m:t>𝑡</m:t>
                        </m:r>
                        <m:r>
                          <a:rPr lang="en-US">
                            <a:solidFill>
                              <a:schemeClr val="tx1">
                                <a:lumMod val="95000"/>
                                <a:lumOff val="5000"/>
                              </a:schemeClr>
                            </a:solidFill>
                            <a:latin typeface="Cambria Math" panose="02040503050406030204" pitchFamily="18" charset="0"/>
                          </a:rPr>
                          <m:t>=</m:t>
                        </m:r>
                        <m:f>
                          <m:fPr>
                            <m:ctrlPr>
                              <a:rPr lang="en-US" i="1">
                                <a:solidFill>
                                  <a:schemeClr val="tx1">
                                    <a:lumMod val="95000"/>
                                    <a:lumOff val="5000"/>
                                  </a:schemeClr>
                                </a:solidFill>
                                <a:latin typeface="Cambria Math" panose="02040503050406030204" pitchFamily="18" charset="0"/>
                              </a:rPr>
                            </m:ctrlPr>
                          </m:fPr>
                          <m:num>
                            <m:r>
                              <m:rPr>
                                <m:nor/>
                              </m:rPr>
                              <a:rPr lang="el-GR" dirty="0">
                                <a:solidFill>
                                  <a:schemeClr val="tx1">
                                    <a:lumMod val="95000"/>
                                    <a:lumOff val="5000"/>
                                  </a:schemeClr>
                                </a:solidFill>
                                <a:latin typeface="Comic Sans MS" pitchFamily="66" charset="0"/>
                              </a:rPr>
                              <m:t>λ</m:t>
                            </m:r>
                          </m:num>
                          <m:den>
                            <m:r>
                              <a:rPr lang="en-US" b="0" i="0" dirty="0" smtClean="0">
                                <a:solidFill>
                                  <a:schemeClr val="tx1">
                                    <a:lumMod val="95000"/>
                                    <a:lumOff val="5000"/>
                                  </a:schemeClr>
                                </a:solidFill>
                                <a:latin typeface="Cambria Math"/>
                              </a:rPr>
                              <m:t>2</m:t>
                            </m:r>
                            <m:r>
                              <m:rPr>
                                <m:nor/>
                              </m:rPr>
                              <a:rPr lang="en-IN" dirty="0">
                                <a:solidFill>
                                  <a:schemeClr val="tx1">
                                    <a:lumMod val="95000"/>
                                    <a:lumOff val="5000"/>
                                  </a:schemeClr>
                                </a:solidFill>
                                <a:latin typeface="Comic Sans MS" pitchFamily="66" charset="0"/>
                              </a:rPr>
                              <m:t> </m:t>
                            </m:r>
                            <m:d>
                              <m:dPr>
                                <m:ctrlPr>
                                  <a:rPr lang="en-US" i="1">
                                    <a:solidFill>
                                      <a:schemeClr val="tx1">
                                        <a:lumMod val="95000"/>
                                        <a:lumOff val="5000"/>
                                      </a:schemeClr>
                                    </a:solidFill>
                                    <a:latin typeface="Cambria Math" panose="02040503050406030204" pitchFamily="18" charset="0"/>
                                  </a:rPr>
                                </m:ctrlPr>
                              </m:dPr>
                              <m:e>
                                <m:sSub>
                                  <m:sSubPr>
                                    <m:ctrlPr>
                                      <a:rPr lang="en-IN" i="1">
                                        <a:solidFill>
                                          <a:schemeClr val="tx1">
                                            <a:lumMod val="95000"/>
                                            <a:lumOff val="5000"/>
                                          </a:schemeClr>
                                        </a:solidFill>
                                        <a:latin typeface="Cambria Math" panose="02040503050406030204" pitchFamily="18" charset="0"/>
                                      </a:rPr>
                                    </m:ctrlPr>
                                  </m:sSubPr>
                                  <m:e>
                                    <m:r>
                                      <a:rPr lang="en-US">
                                        <a:solidFill>
                                          <a:schemeClr val="tx1">
                                            <a:lumMod val="95000"/>
                                            <a:lumOff val="5000"/>
                                          </a:schemeClr>
                                        </a:solidFill>
                                        <a:latin typeface="Cambria Math" panose="02040503050406030204" pitchFamily="18" charset="0"/>
                                      </a:rPr>
                                      <m:t> </m:t>
                                    </m:r>
                                    <m:r>
                                      <a:rPr lang="en-IN">
                                        <a:solidFill>
                                          <a:schemeClr val="tx1">
                                            <a:lumMod val="95000"/>
                                            <a:lumOff val="5000"/>
                                          </a:schemeClr>
                                        </a:solidFill>
                                        <a:latin typeface="Cambria Math" panose="02040503050406030204" pitchFamily="18" charset="0"/>
                                      </a:rPr>
                                      <m:t>𝜇</m:t>
                                    </m:r>
                                  </m:e>
                                  <m:sub>
                                    <m:r>
                                      <a:rPr lang="en-US">
                                        <a:solidFill>
                                          <a:schemeClr val="tx1">
                                            <a:lumMod val="95000"/>
                                            <a:lumOff val="5000"/>
                                          </a:schemeClr>
                                        </a:solidFill>
                                        <a:latin typeface="Cambria Math" panose="02040503050406030204" pitchFamily="18" charset="0"/>
                                      </a:rPr>
                                      <m:t>𝑒</m:t>
                                    </m:r>
                                  </m:sub>
                                </m:sSub>
                                <m:r>
                                  <a:rPr lang="en-US">
                                    <a:solidFill>
                                      <a:schemeClr val="tx1">
                                        <a:lumMod val="95000"/>
                                        <a:lumOff val="5000"/>
                                      </a:schemeClr>
                                    </a:solidFill>
                                    <a:latin typeface="Cambria Math" panose="02040503050406030204" pitchFamily="18" charset="0"/>
                                  </a:rPr>
                                  <m:t>−</m:t>
                                </m:r>
                                <m:sSub>
                                  <m:sSubPr>
                                    <m:ctrlPr>
                                      <a:rPr lang="en-IN" i="1">
                                        <a:solidFill>
                                          <a:schemeClr val="tx1">
                                            <a:lumMod val="95000"/>
                                            <a:lumOff val="5000"/>
                                          </a:schemeClr>
                                        </a:solidFill>
                                        <a:latin typeface="Cambria Math" panose="02040503050406030204" pitchFamily="18" charset="0"/>
                                      </a:rPr>
                                    </m:ctrlPr>
                                  </m:sSubPr>
                                  <m:e>
                                    <m:r>
                                      <a:rPr lang="en-IN">
                                        <a:solidFill>
                                          <a:schemeClr val="tx1">
                                            <a:lumMod val="95000"/>
                                            <a:lumOff val="5000"/>
                                          </a:schemeClr>
                                        </a:solidFill>
                                        <a:latin typeface="Cambria Math" panose="02040503050406030204" pitchFamily="18" charset="0"/>
                                      </a:rPr>
                                      <m:t>𝜇</m:t>
                                    </m:r>
                                  </m:e>
                                  <m:sub>
                                    <m:r>
                                      <a:rPr lang="en-US">
                                        <a:solidFill>
                                          <a:schemeClr val="tx1">
                                            <a:lumMod val="95000"/>
                                            <a:lumOff val="5000"/>
                                          </a:schemeClr>
                                        </a:solidFill>
                                        <a:latin typeface="Cambria Math" panose="02040503050406030204" pitchFamily="18" charset="0"/>
                                      </a:rPr>
                                      <m:t>𝑜</m:t>
                                    </m:r>
                                  </m:sub>
                                </m:sSub>
                                <m:r>
                                  <m:rPr>
                                    <m:nor/>
                                  </m:rPr>
                                  <a:rPr lang="en-US" dirty="0">
                                    <a:solidFill>
                                      <a:schemeClr val="tx1">
                                        <a:lumMod val="95000"/>
                                        <a:lumOff val="5000"/>
                                      </a:schemeClr>
                                    </a:solidFill>
                                    <a:latin typeface="Comic Sans MS" pitchFamily="66" charset="0"/>
                                  </a:rPr>
                                  <m:t> </m:t>
                                </m:r>
                              </m:e>
                            </m:d>
                          </m:den>
                        </m:f>
                      </m:oMath>
                    </m:oMathPara>
                  </a14:m>
                  <a:endParaRPr lang="en-IN" dirty="0">
                    <a:solidFill>
                      <a:schemeClr val="tx1">
                        <a:lumMod val="95000"/>
                        <a:lumOff val="5000"/>
                      </a:schemeClr>
                    </a:solidFill>
                    <a:latin typeface="Comic Sans MS" pitchFamily="66" charset="0"/>
                  </a:endParaRPr>
                </a:p>
                <a:p>
                  <a:r>
                    <a:rPr lang="en-US" dirty="0">
                      <a:solidFill>
                        <a:schemeClr val="tx1">
                          <a:lumMod val="95000"/>
                          <a:lumOff val="5000"/>
                        </a:schemeClr>
                      </a:solidFill>
                      <a:latin typeface="Comic Sans MS" pitchFamily="66" charset="0"/>
                    </a:rPr>
                    <a:t>For negative crystals </a:t>
                  </a:r>
                  <a14:m>
                    <m:oMath xmlns:m="http://schemas.openxmlformats.org/officeDocument/2006/math">
                      <m:sSub>
                        <m:sSubPr>
                          <m:ctrlPr>
                            <a:rPr lang="en-IN" i="1">
                              <a:solidFill>
                                <a:schemeClr val="tx1">
                                  <a:lumMod val="95000"/>
                                  <a:lumOff val="5000"/>
                                </a:schemeClr>
                              </a:solidFill>
                              <a:latin typeface="Cambria Math" panose="02040503050406030204" pitchFamily="18" charset="0"/>
                            </a:rPr>
                          </m:ctrlPr>
                        </m:sSubPr>
                        <m:e>
                          <m:r>
                            <a:rPr lang="en-US">
                              <a:solidFill>
                                <a:schemeClr val="tx1">
                                  <a:lumMod val="95000"/>
                                  <a:lumOff val="5000"/>
                                </a:schemeClr>
                              </a:solidFill>
                              <a:latin typeface="Cambria Math" panose="02040503050406030204" pitchFamily="18" charset="0"/>
                            </a:rPr>
                            <m:t> </m:t>
                          </m:r>
                          <m:r>
                            <a:rPr lang="en-IN">
                              <a:solidFill>
                                <a:schemeClr val="tx1">
                                  <a:lumMod val="95000"/>
                                  <a:lumOff val="5000"/>
                                </a:schemeClr>
                              </a:solidFill>
                              <a:latin typeface="Cambria Math" panose="02040503050406030204" pitchFamily="18" charset="0"/>
                            </a:rPr>
                            <m:t>𝜇</m:t>
                          </m:r>
                        </m:e>
                        <m:sub>
                          <m:r>
                            <a:rPr lang="en-US">
                              <a:solidFill>
                                <a:schemeClr val="tx1">
                                  <a:lumMod val="95000"/>
                                  <a:lumOff val="5000"/>
                                </a:schemeClr>
                              </a:solidFill>
                              <a:latin typeface="Cambria Math" panose="02040503050406030204" pitchFamily="18" charset="0"/>
                            </a:rPr>
                            <m:t>𝑒</m:t>
                          </m:r>
                        </m:sub>
                      </m:sSub>
                      <m:r>
                        <a:rPr lang="en-US">
                          <a:solidFill>
                            <a:schemeClr val="tx1">
                              <a:lumMod val="95000"/>
                              <a:lumOff val="5000"/>
                            </a:schemeClr>
                          </a:solidFill>
                          <a:latin typeface="Cambria Math" panose="02040503050406030204" pitchFamily="18" charset="0"/>
                        </a:rPr>
                        <m:t>&lt;</m:t>
                      </m:r>
                      <m:sSub>
                        <m:sSubPr>
                          <m:ctrlPr>
                            <a:rPr lang="en-IN" i="1">
                              <a:solidFill>
                                <a:schemeClr val="tx1">
                                  <a:lumMod val="95000"/>
                                  <a:lumOff val="5000"/>
                                </a:schemeClr>
                              </a:solidFill>
                              <a:latin typeface="Cambria Math" panose="02040503050406030204" pitchFamily="18" charset="0"/>
                            </a:rPr>
                          </m:ctrlPr>
                        </m:sSubPr>
                        <m:e>
                          <m:r>
                            <a:rPr lang="en-IN">
                              <a:solidFill>
                                <a:schemeClr val="tx1">
                                  <a:lumMod val="95000"/>
                                  <a:lumOff val="5000"/>
                                </a:schemeClr>
                              </a:solidFill>
                              <a:latin typeface="Cambria Math" panose="02040503050406030204" pitchFamily="18" charset="0"/>
                            </a:rPr>
                            <m:t>𝜇</m:t>
                          </m:r>
                        </m:e>
                        <m:sub>
                          <m:r>
                            <a:rPr lang="en-US">
                              <a:solidFill>
                                <a:schemeClr val="tx1">
                                  <a:lumMod val="95000"/>
                                  <a:lumOff val="5000"/>
                                </a:schemeClr>
                              </a:solidFill>
                              <a:latin typeface="Cambria Math" panose="02040503050406030204" pitchFamily="18" charset="0"/>
                            </a:rPr>
                            <m:t>𝑜</m:t>
                          </m:r>
                        </m:sub>
                      </m:sSub>
                    </m:oMath>
                  </a14:m>
                  <a:endParaRPr lang="en-IN" dirty="0">
                    <a:solidFill>
                      <a:schemeClr val="tx1">
                        <a:lumMod val="95000"/>
                        <a:lumOff val="5000"/>
                      </a:schemeClr>
                    </a:solidFill>
                    <a:latin typeface="Comic Sans MS" pitchFamily="66" charset="0"/>
                  </a:endParaRPr>
                </a:p>
                <a:p>
                  <a:pPr/>
                  <a14:m>
                    <m:oMathPara xmlns:m="http://schemas.openxmlformats.org/officeDocument/2006/math">
                      <m:oMathParaPr>
                        <m:jc m:val="centerGroup"/>
                      </m:oMathParaPr>
                      <m:oMath xmlns:m="http://schemas.openxmlformats.org/officeDocument/2006/math">
                        <m:r>
                          <a:rPr lang="en-US">
                            <a:solidFill>
                              <a:schemeClr val="tx1">
                                <a:lumMod val="95000"/>
                                <a:lumOff val="5000"/>
                              </a:schemeClr>
                            </a:solidFill>
                            <a:latin typeface="Cambria Math" panose="02040503050406030204" pitchFamily="18" charset="0"/>
                          </a:rPr>
                          <m:t>𝑡</m:t>
                        </m:r>
                        <m:r>
                          <a:rPr lang="en-US">
                            <a:solidFill>
                              <a:schemeClr val="tx1">
                                <a:lumMod val="95000"/>
                                <a:lumOff val="5000"/>
                              </a:schemeClr>
                            </a:solidFill>
                            <a:latin typeface="Cambria Math" panose="02040503050406030204" pitchFamily="18" charset="0"/>
                          </a:rPr>
                          <m:t>=</m:t>
                        </m:r>
                        <m:f>
                          <m:fPr>
                            <m:ctrlPr>
                              <a:rPr lang="en-US" i="1">
                                <a:solidFill>
                                  <a:schemeClr val="tx1">
                                    <a:lumMod val="95000"/>
                                    <a:lumOff val="5000"/>
                                  </a:schemeClr>
                                </a:solidFill>
                                <a:latin typeface="Cambria Math" panose="02040503050406030204" pitchFamily="18" charset="0"/>
                              </a:rPr>
                            </m:ctrlPr>
                          </m:fPr>
                          <m:num>
                            <m:r>
                              <m:rPr>
                                <m:nor/>
                              </m:rPr>
                              <a:rPr lang="el-GR" dirty="0">
                                <a:solidFill>
                                  <a:schemeClr val="tx1">
                                    <a:lumMod val="95000"/>
                                    <a:lumOff val="5000"/>
                                  </a:schemeClr>
                                </a:solidFill>
                                <a:latin typeface="Comic Sans MS" pitchFamily="66" charset="0"/>
                              </a:rPr>
                              <m:t>λ</m:t>
                            </m:r>
                          </m:num>
                          <m:den>
                            <m:r>
                              <m:rPr>
                                <m:nor/>
                              </m:rPr>
                              <a:rPr lang="en-US" b="0" i="0" dirty="0" smtClean="0">
                                <a:solidFill>
                                  <a:schemeClr val="tx1">
                                    <a:lumMod val="95000"/>
                                    <a:lumOff val="5000"/>
                                  </a:schemeClr>
                                </a:solidFill>
                                <a:latin typeface="Comic Sans MS" pitchFamily="66" charset="0"/>
                              </a:rPr>
                              <m:t>2</m:t>
                            </m:r>
                            <m:r>
                              <m:rPr>
                                <m:nor/>
                              </m:rPr>
                              <a:rPr lang="en-IN" dirty="0">
                                <a:solidFill>
                                  <a:schemeClr val="tx1">
                                    <a:lumMod val="95000"/>
                                    <a:lumOff val="5000"/>
                                  </a:schemeClr>
                                </a:solidFill>
                                <a:latin typeface="Comic Sans MS" pitchFamily="66" charset="0"/>
                              </a:rPr>
                              <m:t> </m:t>
                            </m:r>
                            <m:d>
                              <m:dPr>
                                <m:ctrlPr>
                                  <a:rPr lang="en-US" i="1">
                                    <a:solidFill>
                                      <a:schemeClr val="tx1">
                                        <a:lumMod val="95000"/>
                                        <a:lumOff val="5000"/>
                                      </a:schemeClr>
                                    </a:solidFill>
                                    <a:latin typeface="Cambria Math" panose="02040503050406030204" pitchFamily="18" charset="0"/>
                                  </a:rPr>
                                </m:ctrlPr>
                              </m:dPr>
                              <m:e>
                                <m:sSub>
                                  <m:sSubPr>
                                    <m:ctrlPr>
                                      <a:rPr lang="en-IN" i="1">
                                        <a:solidFill>
                                          <a:schemeClr val="tx1">
                                            <a:lumMod val="95000"/>
                                            <a:lumOff val="5000"/>
                                          </a:schemeClr>
                                        </a:solidFill>
                                        <a:latin typeface="Cambria Math" panose="02040503050406030204" pitchFamily="18" charset="0"/>
                                      </a:rPr>
                                    </m:ctrlPr>
                                  </m:sSubPr>
                                  <m:e>
                                    <m:r>
                                      <a:rPr lang="en-US">
                                        <a:solidFill>
                                          <a:schemeClr val="tx1">
                                            <a:lumMod val="95000"/>
                                            <a:lumOff val="5000"/>
                                          </a:schemeClr>
                                        </a:solidFill>
                                        <a:latin typeface="Cambria Math" panose="02040503050406030204" pitchFamily="18" charset="0"/>
                                      </a:rPr>
                                      <m:t> </m:t>
                                    </m:r>
                                    <m:r>
                                      <a:rPr lang="en-IN">
                                        <a:solidFill>
                                          <a:schemeClr val="tx1">
                                            <a:lumMod val="95000"/>
                                            <a:lumOff val="5000"/>
                                          </a:schemeClr>
                                        </a:solidFill>
                                        <a:latin typeface="Cambria Math" panose="02040503050406030204" pitchFamily="18" charset="0"/>
                                      </a:rPr>
                                      <m:t>𝜇</m:t>
                                    </m:r>
                                  </m:e>
                                  <m:sub>
                                    <m:r>
                                      <a:rPr lang="en-US">
                                        <a:solidFill>
                                          <a:schemeClr val="tx1">
                                            <a:lumMod val="95000"/>
                                            <a:lumOff val="5000"/>
                                          </a:schemeClr>
                                        </a:solidFill>
                                        <a:latin typeface="Cambria Math" panose="02040503050406030204" pitchFamily="18" charset="0"/>
                                      </a:rPr>
                                      <m:t>𝑜</m:t>
                                    </m:r>
                                  </m:sub>
                                </m:sSub>
                                <m:r>
                                  <a:rPr lang="en-US">
                                    <a:solidFill>
                                      <a:schemeClr val="tx1">
                                        <a:lumMod val="95000"/>
                                        <a:lumOff val="5000"/>
                                      </a:schemeClr>
                                    </a:solidFill>
                                    <a:latin typeface="Cambria Math" panose="02040503050406030204" pitchFamily="18" charset="0"/>
                                  </a:rPr>
                                  <m:t>−</m:t>
                                </m:r>
                                <m:sSub>
                                  <m:sSubPr>
                                    <m:ctrlPr>
                                      <a:rPr lang="en-IN" i="1">
                                        <a:solidFill>
                                          <a:schemeClr val="tx1">
                                            <a:lumMod val="95000"/>
                                            <a:lumOff val="5000"/>
                                          </a:schemeClr>
                                        </a:solidFill>
                                        <a:latin typeface="Cambria Math" panose="02040503050406030204" pitchFamily="18" charset="0"/>
                                      </a:rPr>
                                    </m:ctrlPr>
                                  </m:sSubPr>
                                  <m:e>
                                    <m:r>
                                      <a:rPr lang="en-IN">
                                        <a:solidFill>
                                          <a:schemeClr val="tx1">
                                            <a:lumMod val="95000"/>
                                            <a:lumOff val="5000"/>
                                          </a:schemeClr>
                                        </a:solidFill>
                                        <a:latin typeface="Cambria Math" panose="02040503050406030204" pitchFamily="18" charset="0"/>
                                      </a:rPr>
                                      <m:t>𝜇</m:t>
                                    </m:r>
                                  </m:e>
                                  <m:sub>
                                    <m:r>
                                      <a:rPr lang="en-US">
                                        <a:solidFill>
                                          <a:schemeClr val="tx1">
                                            <a:lumMod val="95000"/>
                                            <a:lumOff val="5000"/>
                                          </a:schemeClr>
                                        </a:solidFill>
                                        <a:latin typeface="Cambria Math" panose="02040503050406030204" pitchFamily="18" charset="0"/>
                                      </a:rPr>
                                      <m:t>𝑒</m:t>
                                    </m:r>
                                  </m:sub>
                                </m:sSub>
                                <m:r>
                                  <m:rPr>
                                    <m:nor/>
                                  </m:rPr>
                                  <a:rPr lang="en-US" dirty="0">
                                    <a:solidFill>
                                      <a:schemeClr val="tx1">
                                        <a:lumMod val="95000"/>
                                        <a:lumOff val="5000"/>
                                      </a:schemeClr>
                                    </a:solidFill>
                                    <a:latin typeface="Comic Sans MS" pitchFamily="66" charset="0"/>
                                  </a:rPr>
                                  <m:t> </m:t>
                                </m:r>
                              </m:e>
                            </m:d>
                          </m:den>
                        </m:f>
                      </m:oMath>
                    </m:oMathPara>
                  </a14:m>
                  <a:endParaRPr lang="en-IN" dirty="0">
                    <a:solidFill>
                      <a:schemeClr val="tx1">
                        <a:lumMod val="95000"/>
                        <a:lumOff val="5000"/>
                      </a:schemeClr>
                    </a:solidFill>
                    <a:latin typeface="Comic Sans MS" pitchFamily="66" charset="0"/>
                  </a:endParaRPr>
                </a:p>
                <a:p>
                  <a:endParaRPr lang="en-US" dirty="0">
                    <a:solidFill>
                      <a:schemeClr val="tx1">
                        <a:lumMod val="95000"/>
                        <a:lumOff val="5000"/>
                      </a:schemeClr>
                    </a:solidFill>
                    <a:latin typeface="Comic Sans MS" pitchFamily="66" charset="0"/>
                  </a:endParaRPr>
                </a:p>
                <a:p>
                  <a:endParaRPr lang="en-US" dirty="0">
                    <a:solidFill>
                      <a:schemeClr val="tx1">
                        <a:lumMod val="95000"/>
                        <a:lumOff val="5000"/>
                      </a:schemeClr>
                    </a:solidFill>
                    <a:latin typeface="Comic Sans MS" pitchFamily="66" charset="0"/>
                  </a:endParaRPr>
                </a:p>
                <a:p>
                  <a:r>
                    <a:rPr lang="en-US" dirty="0">
                      <a:solidFill>
                        <a:schemeClr val="tx1">
                          <a:lumMod val="95000"/>
                          <a:lumOff val="5000"/>
                        </a:schemeClr>
                      </a:solidFill>
                      <a:latin typeface="Comic Sans MS" pitchFamily="66" charset="0"/>
                    </a:rPr>
                    <a:t>This plate is used to produce plane polarized lights</a:t>
                  </a:r>
                  <a:endParaRPr lang="en-IN" dirty="0">
                    <a:solidFill>
                      <a:schemeClr val="tx1">
                        <a:lumMod val="95000"/>
                        <a:lumOff val="5000"/>
                      </a:schemeClr>
                    </a:solidFill>
                    <a:latin typeface="Comic Sans MS" pitchFamily="66" charset="0"/>
                  </a:endParaRPr>
                </a:p>
                <a:p>
                  <a:endParaRPr lang="en-US" dirty="0">
                    <a:solidFill>
                      <a:schemeClr val="tx1">
                        <a:lumMod val="95000"/>
                        <a:lumOff val="5000"/>
                      </a:schemeClr>
                    </a:solidFill>
                    <a:latin typeface="Comic Sans MS" pitchFamily="66" charset="0"/>
                  </a:endParaRPr>
                </a:p>
                <a:p>
                  <a:endParaRPr lang="en-US" dirty="0">
                    <a:solidFill>
                      <a:schemeClr val="tx1">
                        <a:lumMod val="95000"/>
                        <a:lumOff val="5000"/>
                      </a:schemeClr>
                    </a:solidFill>
                    <a:latin typeface="Comic Sans MS" pitchFamily="66"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152401" y="109745"/>
                  <a:ext cx="8839200" cy="4713085"/>
                </a:xfrm>
                <a:prstGeom prst="rect">
                  <a:avLst/>
                </a:prstGeom>
                <a:blipFill rotWithShape="1">
                  <a:blip r:embed="rId2"/>
                  <a:stretch>
                    <a:fillRect l="-552" t="-6339" b="-1164"/>
                  </a:stretch>
                </a:blipFill>
              </p:spPr>
              <p:txBody>
                <a:bodyPr/>
                <a:lstStyle/>
                <a:p>
                  <a:r>
                    <a:rPr lang="en-IN" dirty="0">
                      <a:noFill/>
                    </a:rPr>
                    <a:t> </a:t>
                  </a:r>
                </a:p>
              </p:txBody>
            </p:sp>
          </mc:Fallback>
        </mc:AlternateContent>
        <p:sp>
          <p:nvSpPr>
            <p:cNvPr id="11" name="Rectangle 10"/>
            <p:cNvSpPr/>
            <p:nvPr/>
          </p:nvSpPr>
          <p:spPr>
            <a:xfrm>
              <a:off x="1066800" y="723900"/>
              <a:ext cx="914400" cy="3048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omic Sans MS" pitchFamily="66" charset="0"/>
                </a:rPr>
                <a:t>Half</a:t>
              </a:r>
            </a:p>
          </p:txBody>
        </p:sp>
      </p:grpSp>
    </p:spTree>
    <p:extLst>
      <p:ext uri="{BB962C8B-B14F-4D97-AF65-F5344CB8AC3E}">
        <p14:creationId xmlns:p14="http://schemas.microsoft.com/office/powerpoint/2010/main" val="602173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a:xfrm>
            <a:off x="838200" y="190500"/>
            <a:ext cx="7924800" cy="5087938"/>
            <a:chOff x="838200" y="228600"/>
            <a:chExt cx="7924800" cy="6105526"/>
          </a:xfrm>
        </p:grpSpPr>
        <p:grpSp>
          <p:nvGrpSpPr>
            <p:cNvPr id="3" name="Group 5"/>
            <p:cNvGrpSpPr/>
            <p:nvPr/>
          </p:nvGrpSpPr>
          <p:grpSpPr>
            <a:xfrm>
              <a:off x="838200" y="228600"/>
              <a:ext cx="7924800" cy="6105526"/>
              <a:chOff x="838200" y="228600"/>
              <a:chExt cx="7924800" cy="6105526"/>
            </a:xfrm>
          </p:grpSpPr>
          <p:pic>
            <p:nvPicPr>
              <p:cNvPr id="72706" name="Picture 2" descr="Image result for polarimeter experiment formula"/>
              <p:cNvPicPr>
                <a:picLocks noChangeAspect="1" noChangeArrowheads="1"/>
              </p:cNvPicPr>
              <p:nvPr/>
            </p:nvPicPr>
            <p:blipFill>
              <a:blip r:embed="rId2"/>
              <a:srcRect/>
              <a:stretch>
                <a:fillRect/>
              </a:stretch>
            </p:blipFill>
            <p:spPr bwMode="auto">
              <a:xfrm>
                <a:off x="838200" y="647064"/>
                <a:ext cx="7924800" cy="4391661"/>
              </a:xfrm>
              <a:prstGeom prst="rect">
                <a:avLst/>
              </a:prstGeom>
              <a:noFill/>
            </p:spPr>
          </p:pic>
          <p:pic>
            <p:nvPicPr>
              <p:cNvPr id="72708" name="Picture 4" descr="Image result for polarimeter experiment formula"/>
              <p:cNvPicPr>
                <a:picLocks noChangeAspect="1" noChangeArrowheads="1"/>
              </p:cNvPicPr>
              <p:nvPr/>
            </p:nvPicPr>
            <p:blipFill>
              <a:blip r:embed="rId3"/>
              <a:srcRect r="34815"/>
              <a:stretch>
                <a:fillRect/>
              </a:stretch>
            </p:blipFill>
            <p:spPr bwMode="auto">
              <a:xfrm>
                <a:off x="4724400" y="5105400"/>
                <a:ext cx="3352800" cy="1228726"/>
              </a:xfrm>
              <a:prstGeom prst="rect">
                <a:avLst/>
              </a:prstGeom>
              <a:noFill/>
            </p:spPr>
          </p:pic>
          <p:sp>
            <p:nvSpPr>
              <p:cNvPr id="4" name="TextBox 3"/>
              <p:cNvSpPr txBox="1"/>
              <p:nvPr/>
            </p:nvSpPr>
            <p:spPr>
              <a:xfrm>
                <a:off x="1430835" y="5486400"/>
                <a:ext cx="2630207" cy="627864"/>
              </a:xfrm>
              <a:prstGeom prst="rect">
                <a:avLst/>
              </a:prstGeom>
              <a:noFill/>
            </p:spPr>
            <p:txBody>
              <a:bodyPr wrap="none" rtlCol="0">
                <a:spAutoFit/>
              </a:bodyPr>
              <a:lstStyle/>
              <a:p>
                <a:r>
                  <a:rPr lang="en-US" sz="2800" dirty="0"/>
                  <a:t>Specific rotation </a:t>
                </a:r>
              </a:p>
            </p:txBody>
          </p:sp>
          <p:sp>
            <p:nvSpPr>
              <p:cNvPr id="5" name="TextBox 4"/>
              <p:cNvSpPr txBox="1"/>
              <p:nvPr/>
            </p:nvSpPr>
            <p:spPr>
              <a:xfrm>
                <a:off x="3438415" y="228600"/>
                <a:ext cx="2276585" cy="553998"/>
              </a:xfrm>
              <a:prstGeom prst="rect">
                <a:avLst/>
              </a:prstGeom>
              <a:noFill/>
            </p:spPr>
            <p:txBody>
              <a:bodyPr wrap="none" rtlCol="0">
                <a:spAutoFit/>
              </a:bodyPr>
              <a:lstStyle/>
              <a:p>
                <a:r>
                  <a:rPr lang="en-US" sz="2400" b="1" u="sng" dirty="0">
                    <a:solidFill>
                      <a:schemeClr val="accent3"/>
                    </a:solidFill>
                    <a:latin typeface="Aharoni" pitchFamily="2" charset="-79"/>
                    <a:cs typeface="Aharoni" pitchFamily="2" charset="-79"/>
                  </a:rPr>
                  <a:t>POLARIMETER </a:t>
                </a:r>
              </a:p>
            </p:txBody>
          </p:sp>
        </p:grpSp>
        <p:pic>
          <p:nvPicPr>
            <p:cNvPr id="7" name="Picture 1" descr="C:\Users\VIGNAN-03\Documents\all png images AP i,ii,iii\polarimeter.jpg"/>
            <p:cNvPicPr>
              <a:picLocks noChangeAspect="1" noChangeArrowheads="1"/>
            </p:cNvPicPr>
            <p:nvPr/>
          </p:nvPicPr>
          <p:blipFill>
            <a:blip r:embed="rId4"/>
            <a:srcRect/>
            <a:stretch>
              <a:fillRect/>
            </a:stretch>
          </p:blipFill>
          <p:spPr bwMode="auto">
            <a:xfrm>
              <a:off x="6553200" y="2819400"/>
              <a:ext cx="2133600" cy="2143125"/>
            </a:xfrm>
            <a:prstGeom prst="rect">
              <a:avLst/>
            </a:prstGeom>
            <a:noFill/>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Text Box 2"/>
          <p:cNvSpPr txBox="1">
            <a:spLocks noChangeArrowheads="1"/>
          </p:cNvSpPr>
          <p:nvPr/>
        </p:nvSpPr>
        <p:spPr bwMode="auto">
          <a:xfrm>
            <a:off x="2514600" y="1115080"/>
            <a:ext cx="3760966" cy="523220"/>
          </a:xfrm>
          <a:prstGeom prst="rect">
            <a:avLst/>
          </a:prstGeom>
          <a:noFill/>
          <a:ln w="9525">
            <a:noFill/>
            <a:miter lim="800000"/>
            <a:headEnd/>
            <a:tailEnd/>
          </a:ln>
          <a:effectLst/>
        </p:spPr>
        <p:txBody>
          <a:bodyPr wrap="none">
            <a:spAutoFit/>
          </a:bodyPr>
          <a:lstStyle/>
          <a:p>
            <a:r>
              <a:rPr lang="en-US" sz="2800" b="1" dirty="0">
                <a:solidFill>
                  <a:srgbClr val="0070C0"/>
                </a:solidFill>
                <a:latin typeface="Aharoni" pitchFamily="2" charset="-79"/>
                <a:cs typeface="Aharoni" pitchFamily="2" charset="-79"/>
              </a:rPr>
              <a:t>Polarized Sunglasses</a:t>
            </a:r>
          </a:p>
        </p:txBody>
      </p:sp>
      <p:pic>
        <p:nvPicPr>
          <p:cNvPr id="985096" name="Picture 8"/>
          <p:cNvPicPr>
            <a:picLocks noChangeAspect="1" noChangeArrowheads="1"/>
          </p:cNvPicPr>
          <p:nvPr/>
        </p:nvPicPr>
        <p:blipFill>
          <a:blip r:embed="rId3"/>
          <a:srcRect/>
          <a:stretch>
            <a:fillRect/>
          </a:stretch>
        </p:blipFill>
        <p:spPr bwMode="auto">
          <a:xfrm>
            <a:off x="1371600" y="1943100"/>
            <a:ext cx="6324600" cy="2619929"/>
          </a:xfrm>
          <a:prstGeom prst="rect">
            <a:avLst/>
          </a:prstGeom>
          <a:noFill/>
          <a:ln w="9525">
            <a:noFill/>
            <a:miter lim="800000"/>
            <a:headEnd/>
            <a:tailEnd/>
          </a:ln>
          <a:effectLst/>
        </p:spPr>
      </p:pic>
      <p:sp>
        <p:nvSpPr>
          <p:cNvPr id="985097" name="Text Box 9"/>
          <p:cNvSpPr txBox="1">
            <a:spLocks noChangeArrowheads="1"/>
          </p:cNvSpPr>
          <p:nvPr/>
        </p:nvSpPr>
        <p:spPr bwMode="auto">
          <a:xfrm>
            <a:off x="2438400" y="4971521"/>
            <a:ext cx="4313938" cy="400110"/>
          </a:xfrm>
          <a:prstGeom prst="rect">
            <a:avLst/>
          </a:prstGeom>
          <a:noFill/>
          <a:ln w="9525">
            <a:noFill/>
            <a:miter lim="800000"/>
            <a:headEnd/>
            <a:tailEnd/>
          </a:ln>
          <a:effectLst/>
        </p:spPr>
        <p:txBody>
          <a:bodyPr wrap="none">
            <a:spAutoFit/>
          </a:bodyPr>
          <a:lstStyle/>
          <a:p>
            <a:r>
              <a:rPr lang="en-US" sz="2000" dirty="0"/>
              <a:t>Reduce glare off the roads while driving</a:t>
            </a:r>
          </a:p>
        </p:txBody>
      </p:sp>
      <p:sp>
        <p:nvSpPr>
          <p:cNvPr id="5" name="TextBox 4"/>
          <p:cNvSpPr txBox="1"/>
          <p:nvPr/>
        </p:nvSpPr>
        <p:spPr>
          <a:xfrm>
            <a:off x="2133600" y="419100"/>
            <a:ext cx="4682692" cy="461665"/>
          </a:xfrm>
          <a:prstGeom prst="rect">
            <a:avLst/>
          </a:prstGeom>
          <a:noFill/>
        </p:spPr>
        <p:txBody>
          <a:bodyPr wrap="none" rtlCol="0">
            <a:spAutoFit/>
          </a:bodyPr>
          <a:lstStyle/>
          <a:p>
            <a:pPr algn="ctr"/>
            <a:r>
              <a:rPr lang="en-US" sz="2400" b="1" u="sng" dirty="0">
                <a:solidFill>
                  <a:srgbClr val="C00000"/>
                </a:solidFill>
                <a:latin typeface="Georgia" pitchFamily="18" charset="0"/>
              </a:rPr>
              <a:t>Applications of Polarization </a:t>
            </a:r>
            <a:endParaRPr lang="en-IN" sz="2400" b="1" u="sng" dirty="0">
              <a:solidFill>
                <a:srgbClr val="C00000"/>
              </a:solidFill>
              <a:latin typeface="Georgia"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284872" y="635000"/>
            <a:ext cx="8559800" cy="4318000"/>
            <a:chOff x="-357" y="336"/>
            <a:chExt cx="6117" cy="2784"/>
          </a:xfrm>
        </p:grpSpPr>
        <p:pic>
          <p:nvPicPr>
            <p:cNvPr id="4" name="Picture 7" descr="Cut-Glare-top_05"/>
            <p:cNvPicPr>
              <a:picLocks noChangeAspect="1" noChangeArrowheads="1"/>
            </p:cNvPicPr>
            <p:nvPr/>
          </p:nvPicPr>
          <p:blipFill>
            <a:blip r:embed="rId2"/>
            <a:srcRect r="1620"/>
            <a:stretch>
              <a:fillRect/>
            </a:stretch>
          </p:blipFill>
          <p:spPr bwMode="auto">
            <a:xfrm>
              <a:off x="1584" y="336"/>
              <a:ext cx="2100" cy="2784"/>
            </a:xfrm>
            <a:prstGeom prst="rect">
              <a:avLst/>
            </a:prstGeom>
            <a:noFill/>
          </p:spPr>
        </p:pic>
        <p:pic>
          <p:nvPicPr>
            <p:cNvPr id="5" name="Picture 8" descr="Cut-Glare-top_06"/>
            <p:cNvPicPr>
              <a:picLocks noChangeAspect="1" noChangeArrowheads="1"/>
            </p:cNvPicPr>
            <p:nvPr/>
          </p:nvPicPr>
          <p:blipFill>
            <a:blip r:embed="rId3"/>
            <a:srcRect/>
            <a:stretch>
              <a:fillRect/>
            </a:stretch>
          </p:blipFill>
          <p:spPr bwMode="auto">
            <a:xfrm>
              <a:off x="3675" y="336"/>
              <a:ext cx="2085" cy="2784"/>
            </a:xfrm>
            <a:prstGeom prst="rect">
              <a:avLst/>
            </a:prstGeom>
            <a:noFill/>
          </p:spPr>
        </p:pic>
        <p:pic>
          <p:nvPicPr>
            <p:cNvPr id="6" name="Picture 9" descr="Cut-Glare-top_04"/>
            <p:cNvPicPr>
              <a:picLocks noChangeAspect="1" noChangeArrowheads="1"/>
            </p:cNvPicPr>
            <p:nvPr/>
          </p:nvPicPr>
          <p:blipFill>
            <a:blip r:embed="rId4"/>
            <a:srcRect/>
            <a:stretch>
              <a:fillRect/>
            </a:stretch>
          </p:blipFill>
          <p:spPr bwMode="auto">
            <a:xfrm>
              <a:off x="-357" y="336"/>
              <a:ext cx="1953" cy="2688"/>
            </a:xfrm>
            <a:prstGeom prst="rect">
              <a:avLst/>
            </a:prstGeom>
            <a:noFill/>
          </p:spPr>
        </p:pic>
      </p:grpSp>
      <p:sp>
        <p:nvSpPr>
          <p:cNvPr id="18434" name="AutoShape 2" descr="Image result for applications of polarization"/>
          <p:cNvSpPr>
            <a:spLocks noChangeAspect="1" noChangeArrowheads="1"/>
          </p:cNvSpPr>
          <p:nvPr/>
        </p:nvSpPr>
        <p:spPr bwMode="auto">
          <a:xfrm>
            <a:off x="63500" y="-136525"/>
            <a:ext cx="3810000" cy="324802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36827" y="419100"/>
            <a:ext cx="1997663" cy="400110"/>
          </a:xfrm>
          <a:prstGeom prst="rect">
            <a:avLst/>
          </a:prstGeom>
        </p:spPr>
        <p:txBody>
          <a:bodyPr wrap="none">
            <a:spAutoFit/>
          </a:bodyPr>
          <a:lstStyle/>
          <a:p>
            <a:pPr algn="ctr"/>
            <a:r>
              <a:rPr lang="en-US" sz="2000" b="1" dirty="0">
                <a:latin typeface="Times New Roman" pitchFamily="18" charset="0"/>
                <a:cs typeface="Times New Roman" pitchFamily="18" charset="0"/>
              </a:rPr>
              <a:t>DIFFRACTION</a:t>
            </a:r>
          </a:p>
        </p:txBody>
      </p:sp>
      <p:sp>
        <p:nvSpPr>
          <p:cNvPr id="5" name="TextBox 4"/>
          <p:cNvSpPr txBox="1"/>
          <p:nvPr/>
        </p:nvSpPr>
        <p:spPr>
          <a:xfrm>
            <a:off x="609600" y="1333500"/>
            <a:ext cx="5794150" cy="2308324"/>
          </a:xfrm>
          <a:prstGeom prst="rect">
            <a:avLst/>
          </a:prstGeom>
          <a:noFill/>
        </p:spPr>
        <p:txBody>
          <a:bodyPr wrap="none" rtlCol="0">
            <a:spAutoFit/>
          </a:bodyPr>
          <a:lstStyle/>
          <a:p>
            <a:r>
              <a:rPr lang="en-US" b="1" dirty="0">
                <a:latin typeface="Times New Roman" pitchFamily="18" charset="0"/>
                <a:cs typeface="Times New Roman" pitchFamily="18" charset="0"/>
              </a:rPr>
              <a:t>Syllabus:</a:t>
            </a:r>
          </a:p>
          <a:p>
            <a:endParaRPr lang="en-US" b="1" dirty="0">
              <a:latin typeface="Times New Roman" pitchFamily="18" charset="0"/>
              <a:cs typeface="Times New Roman" pitchFamily="18" charset="0"/>
            </a:endParaRPr>
          </a:p>
          <a:p>
            <a:pPr marL="285750" indent="-285750">
              <a:lnSpc>
                <a:spcPct val="150000"/>
              </a:lnSpc>
              <a:buFont typeface="Wingdings" pitchFamily="2" charset="2"/>
              <a:buChar char="Ø"/>
            </a:pPr>
            <a:r>
              <a:rPr lang="en-US" dirty="0">
                <a:latin typeface="Times New Roman" pitchFamily="18" charset="0"/>
                <a:cs typeface="Times New Roman" pitchFamily="18" charset="0"/>
              </a:rPr>
              <a:t>Fraunhofer diffraction at single slit cases</a:t>
            </a:r>
          </a:p>
          <a:p>
            <a:pPr marL="285750" indent="-285750">
              <a:lnSpc>
                <a:spcPct val="150000"/>
              </a:lnSpc>
              <a:buFont typeface="Wingdings" pitchFamily="2" charset="2"/>
              <a:buChar char="Ø"/>
            </a:pPr>
            <a:r>
              <a:rPr lang="en-US" dirty="0">
                <a:latin typeface="Times New Roman" pitchFamily="18" charset="0"/>
                <a:cs typeface="Times New Roman" pitchFamily="18" charset="0"/>
              </a:rPr>
              <a:t>Circular aperture (Qualitative treatment only)</a:t>
            </a:r>
          </a:p>
          <a:p>
            <a:pPr marL="285750" indent="-285750">
              <a:lnSpc>
                <a:spcPct val="150000"/>
              </a:lnSpc>
              <a:buFont typeface="Wingdings" pitchFamily="2" charset="2"/>
              <a:buChar char="Ø"/>
            </a:pPr>
            <a:r>
              <a:rPr lang="en-US" dirty="0">
                <a:latin typeface="Times New Roman" pitchFamily="18" charset="0"/>
                <a:cs typeface="Times New Roman" pitchFamily="18" charset="0"/>
              </a:rPr>
              <a:t>Grating equation</a:t>
            </a:r>
          </a:p>
          <a:p>
            <a:pPr marL="285750" indent="-285750">
              <a:lnSpc>
                <a:spcPct val="150000"/>
              </a:lnSpc>
              <a:buFont typeface="Wingdings" pitchFamily="2" charset="2"/>
              <a:buChar char="Ø"/>
            </a:pPr>
            <a:r>
              <a:rPr lang="en-US" dirty="0">
                <a:latin typeface="Times New Roman" pitchFamily="18" charset="0"/>
                <a:cs typeface="Times New Roman" pitchFamily="18" charset="0"/>
              </a:rPr>
              <a:t>Resolving power of a grating, Telescope and Microscope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976567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2" descr="Image result for applications of polarization"/>
          <p:cNvSpPr>
            <a:spLocks noChangeAspect="1" noChangeArrowheads="1"/>
          </p:cNvSpPr>
          <p:nvPr/>
        </p:nvSpPr>
        <p:spPr bwMode="auto">
          <a:xfrm>
            <a:off x="155575" y="-1554163"/>
            <a:ext cx="3810000" cy="3248026"/>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1204" name="Picture 4" descr="Related image"/>
          <p:cNvPicPr>
            <a:picLocks noChangeAspect="1" noChangeArrowheads="1"/>
          </p:cNvPicPr>
          <p:nvPr/>
        </p:nvPicPr>
        <p:blipFill>
          <a:blip r:embed="rId2"/>
          <a:srcRect/>
          <a:stretch>
            <a:fillRect/>
          </a:stretch>
        </p:blipFill>
        <p:spPr bwMode="auto">
          <a:xfrm>
            <a:off x="4939829" y="1181100"/>
            <a:ext cx="3762963" cy="3276600"/>
          </a:xfrm>
          <a:prstGeom prst="rect">
            <a:avLst/>
          </a:prstGeom>
          <a:noFill/>
        </p:spPr>
      </p:pic>
      <p:pic>
        <p:nvPicPr>
          <p:cNvPr id="51206" name="Picture 6" descr="Related image"/>
          <p:cNvPicPr>
            <a:picLocks noChangeAspect="1" noChangeArrowheads="1"/>
          </p:cNvPicPr>
          <p:nvPr/>
        </p:nvPicPr>
        <p:blipFill>
          <a:blip r:embed="rId3"/>
          <a:srcRect b="4692"/>
          <a:stretch>
            <a:fillRect/>
          </a:stretch>
        </p:blipFill>
        <p:spPr bwMode="auto">
          <a:xfrm>
            <a:off x="381000" y="1285874"/>
            <a:ext cx="4114800" cy="3343276"/>
          </a:xfrm>
          <a:prstGeom prst="rect">
            <a:avLst/>
          </a:prstGeom>
          <a:noFill/>
        </p:spPr>
      </p:pic>
      <p:sp>
        <p:nvSpPr>
          <p:cNvPr id="5" name="TextBox 4"/>
          <p:cNvSpPr txBox="1"/>
          <p:nvPr/>
        </p:nvSpPr>
        <p:spPr>
          <a:xfrm>
            <a:off x="2601992" y="342900"/>
            <a:ext cx="3938899" cy="400110"/>
          </a:xfrm>
          <a:prstGeom prst="rect">
            <a:avLst/>
          </a:prstGeom>
          <a:noFill/>
        </p:spPr>
        <p:txBody>
          <a:bodyPr wrap="none" rtlCol="0">
            <a:spAutoFit/>
          </a:bodyPr>
          <a:lstStyle/>
          <a:p>
            <a:pPr algn="ctr"/>
            <a:r>
              <a:rPr lang="en-US" sz="2000" b="1" dirty="0">
                <a:solidFill>
                  <a:srgbClr val="C00000"/>
                </a:solidFill>
                <a:latin typeface="Georgia" pitchFamily="18" charset="0"/>
              </a:rPr>
              <a:t>Applications of Polarization </a:t>
            </a:r>
            <a:endParaRPr lang="en-IN" sz="2000" b="1" dirty="0">
              <a:solidFill>
                <a:srgbClr val="C00000"/>
              </a:solidFill>
              <a:latin typeface="Georgia"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descr="Image result for thank you with flowers"/>
          <p:cNvSpPr>
            <a:spLocks noChangeAspect="1" noChangeArrowheads="1"/>
          </p:cNvSpPr>
          <p:nvPr/>
        </p:nvSpPr>
        <p:spPr bwMode="auto">
          <a:xfrm>
            <a:off x="155575" y="-1309688"/>
            <a:ext cx="3962400" cy="27432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5364" name="AutoShape 4" descr="Image result for thank you with flowers"/>
          <p:cNvSpPr>
            <a:spLocks noChangeAspect="1" noChangeArrowheads="1"/>
          </p:cNvSpPr>
          <p:nvPr/>
        </p:nvSpPr>
        <p:spPr bwMode="auto">
          <a:xfrm>
            <a:off x="155575" y="-1309688"/>
            <a:ext cx="3962400" cy="27432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5366" name="Picture 6" descr="Image result for thank you with flowers"/>
          <p:cNvPicPr>
            <a:picLocks noChangeAspect="1" noChangeArrowheads="1"/>
          </p:cNvPicPr>
          <p:nvPr/>
        </p:nvPicPr>
        <p:blipFill>
          <a:blip r:embed="rId2"/>
          <a:srcRect/>
          <a:stretch>
            <a:fillRect/>
          </a:stretch>
        </p:blipFill>
        <p:spPr bwMode="auto">
          <a:xfrm>
            <a:off x="1383654" y="800100"/>
            <a:ext cx="6605292" cy="4026878"/>
          </a:xfrm>
          <a:prstGeom prst="rect">
            <a:avLst/>
          </a:prstGeom>
          <a:noFill/>
        </p:spPr>
      </p:pic>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36827" y="419100"/>
            <a:ext cx="1997663" cy="400110"/>
          </a:xfrm>
          <a:prstGeom prst="rect">
            <a:avLst/>
          </a:prstGeom>
        </p:spPr>
        <p:txBody>
          <a:bodyPr wrap="none">
            <a:spAutoFit/>
          </a:bodyPr>
          <a:lstStyle/>
          <a:p>
            <a:pPr algn="ctr"/>
            <a:r>
              <a:rPr lang="en-US" sz="2000" b="1" dirty="0">
                <a:latin typeface="Times New Roman" pitchFamily="18" charset="0"/>
                <a:cs typeface="Times New Roman" pitchFamily="18" charset="0"/>
              </a:rPr>
              <a:t>DIFFRACTION</a:t>
            </a:r>
          </a:p>
        </p:txBody>
      </p:sp>
      <p:sp>
        <p:nvSpPr>
          <p:cNvPr id="5" name="TextBox 4"/>
          <p:cNvSpPr txBox="1"/>
          <p:nvPr/>
        </p:nvSpPr>
        <p:spPr>
          <a:xfrm>
            <a:off x="609600" y="1333500"/>
            <a:ext cx="5794150" cy="2308324"/>
          </a:xfrm>
          <a:prstGeom prst="rect">
            <a:avLst/>
          </a:prstGeom>
          <a:noFill/>
        </p:spPr>
        <p:txBody>
          <a:bodyPr wrap="none" rtlCol="0">
            <a:spAutoFit/>
          </a:bodyPr>
          <a:lstStyle/>
          <a:p>
            <a:r>
              <a:rPr lang="en-US" b="1" dirty="0">
                <a:latin typeface="Times New Roman" pitchFamily="18" charset="0"/>
                <a:cs typeface="Times New Roman" pitchFamily="18" charset="0"/>
              </a:rPr>
              <a:t>Syllabus:</a:t>
            </a:r>
          </a:p>
          <a:p>
            <a:endParaRPr lang="en-US" b="1" dirty="0">
              <a:latin typeface="Times New Roman" pitchFamily="18" charset="0"/>
              <a:cs typeface="Times New Roman" pitchFamily="18" charset="0"/>
            </a:endParaRPr>
          </a:p>
          <a:p>
            <a:pPr marL="285750" indent="-285750">
              <a:lnSpc>
                <a:spcPct val="150000"/>
              </a:lnSpc>
              <a:buFont typeface="Wingdings" pitchFamily="2" charset="2"/>
              <a:buChar char="Ø"/>
            </a:pPr>
            <a:r>
              <a:rPr lang="en-US" dirty="0">
                <a:solidFill>
                  <a:srgbClr val="FF0000"/>
                </a:solidFill>
                <a:latin typeface="Times New Roman" pitchFamily="18" charset="0"/>
                <a:cs typeface="Times New Roman" pitchFamily="18" charset="0"/>
              </a:rPr>
              <a:t>Fraunhofer diffraction at single slit cases</a:t>
            </a:r>
          </a:p>
          <a:p>
            <a:pPr marL="285750" indent="-285750">
              <a:lnSpc>
                <a:spcPct val="150000"/>
              </a:lnSpc>
              <a:buFont typeface="Wingdings" pitchFamily="2" charset="2"/>
              <a:buChar char="Ø"/>
            </a:pPr>
            <a:r>
              <a:rPr lang="en-US" dirty="0">
                <a:latin typeface="Times New Roman" pitchFamily="18" charset="0"/>
                <a:cs typeface="Times New Roman" pitchFamily="18" charset="0"/>
              </a:rPr>
              <a:t>Circular aperture (Qualitative treatment only)</a:t>
            </a:r>
          </a:p>
          <a:p>
            <a:pPr marL="285750" indent="-285750">
              <a:lnSpc>
                <a:spcPct val="150000"/>
              </a:lnSpc>
              <a:buFont typeface="Wingdings" pitchFamily="2" charset="2"/>
              <a:buChar char="Ø"/>
            </a:pPr>
            <a:r>
              <a:rPr lang="en-US" dirty="0">
                <a:latin typeface="Times New Roman" pitchFamily="18" charset="0"/>
                <a:cs typeface="Times New Roman" pitchFamily="18" charset="0"/>
              </a:rPr>
              <a:t>Grating equation</a:t>
            </a:r>
          </a:p>
          <a:p>
            <a:pPr marL="285750" indent="-285750">
              <a:lnSpc>
                <a:spcPct val="150000"/>
              </a:lnSpc>
              <a:buFont typeface="Wingdings" pitchFamily="2" charset="2"/>
              <a:buChar char="Ø"/>
            </a:pPr>
            <a:r>
              <a:rPr lang="en-US" dirty="0">
                <a:latin typeface="Times New Roman" pitchFamily="18" charset="0"/>
                <a:cs typeface="Times New Roman" pitchFamily="18" charset="0"/>
              </a:rPr>
              <a:t>Resolving power of a grating, Telescope and Microscope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3498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90500"/>
            <a:ext cx="8915400" cy="1754326"/>
          </a:xfrm>
          <a:prstGeom prst="rect">
            <a:avLst/>
          </a:prstGeom>
          <a:noFill/>
        </p:spPr>
        <p:txBody>
          <a:bodyPr wrap="square" rtlCol="0">
            <a:spAutoFit/>
          </a:bodyPr>
          <a:lstStyle/>
          <a:p>
            <a:r>
              <a:rPr lang="en-US" b="1" dirty="0">
                <a:latin typeface="Times New Roman" pitchFamily="18" charset="0"/>
                <a:cs typeface="Times New Roman" pitchFamily="18" charset="0"/>
              </a:rPr>
              <a:t>Introduction to diffraction</a:t>
            </a:r>
          </a:p>
          <a:p>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Definition: </a:t>
            </a:r>
          </a:p>
          <a:p>
            <a:pPr algn="just">
              <a:lnSpc>
                <a:spcPct val="150000"/>
              </a:lnSpc>
            </a:pPr>
            <a:r>
              <a:rPr lang="en-US" dirty="0">
                <a:solidFill>
                  <a:srgbClr val="7030A0"/>
                </a:solidFill>
                <a:latin typeface="Times New Roman" pitchFamily="18" charset="0"/>
                <a:cs typeface="Times New Roman" pitchFamily="18" charset="0"/>
              </a:rPr>
              <a:t>The bending of the light wave around the corners of obstacles and the spreading of light waves into geometrical shadow of an obstacle is called diffraction </a:t>
            </a:r>
            <a:endParaRPr lang="en-IN" dirty="0">
              <a:solidFill>
                <a:srgbClr val="7030A0"/>
              </a:solidFill>
              <a:latin typeface="Times New Roman" pitchFamily="18" charset="0"/>
              <a:cs typeface="Times New Roman" pitchFamily="18"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8724"/>
          <a:stretch/>
        </p:blipFill>
        <p:spPr bwMode="auto">
          <a:xfrm>
            <a:off x="1965960" y="2095500"/>
            <a:ext cx="5472000" cy="3335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8722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36220"/>
            <a:ext cx="8458200" cy="646331"/>
          </a:xfrm>
          <a:prstGeom prst="rect">
            <a:avLst/>
          </a:prstGeom>
        </p:spPr>
        <p:txBody>
          <a:bodyPr wrap="square">
            <a:spAutoFit/>
          </a:bodyPr>
          <a:lstStyle/>
          <a:p>
            <a:pPr algn="ctr"/>
            <a:r>
              <a:rPr lang="en-US" b="1" dirty="0">
                <a:solidFill>
                  <a:srgbClr val="002060"/>
                </a:solidFill>
                <a:latin typeface="Times New Roman" pitchFamily="18" charset="0"/>
                <a:cs typeface="Times New Roman" pitchFamily="18" charset="0"/>
              </a:rPr>
              <a:t>Differences between interference and diffraction</a:t>
            </a:r>
          </a:p>
          <a:p>
            <a:pPr algn="ctr"/>
            <a:endParaRPr lang="en-US" b="1" dirty="0">
              <a:solidFill>
                <a:srgbClr val="002060"/>
              </a:solidFill>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734370034"/>
              </p:ext>
            </p:extLst>
          </p:nvPr>
        </p:nvGraphicFramePr>
        <p:xfrm>
          <a:off x="457200" y="825500"/>
          <a:ext cx="8077200" cy="4242816"/>
        </p:xfrm>
        <a:graphic>
          <a:graphicData uri="http://schemas.openxmlformats.org/drawingml/2006/table">
            <a:tbl>
              <a:tblPr firstRow="1" bandRow="1">
                <a:tableStyleId>{2D5ABB26-0587-4C30-8999-92F81FD0307C}</a:tableStyleId>
              </a:tblPr>
              <a:tblGrid>
                <a:gridCol w="40386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70840">
                <a:tc>
                  <a:txBody>
                    <a:bodyPr/>
                    <a:lstStyle/>
                    <a:p>
                      <a:pPr algn="ctr"/>
                      <a:r>
                        <a:rPr lang="en-US" b="0" dirty="0">
                          <a:solidFill>
                            <a:srgbClr val="FF0000"/>
                          </a:solidFill>
                          <a:latin typeface="Times New Roman" pitchFamily="18" charset="0"/>
                          <a:cs typeface="Times New Roman" pitchFamily="18" charset="0"/>
                        </a:rPr>
                        <a:t>Interference</a:t>
                      </a:r>
                      <a:endParaRPr lang="en-IN" b="0" dirty="0">
                        <a:solidFill>
                          <a:srgbClr val="FF0000"/>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solidFill>
                            <a:srgbClr val="FF0000"/>
                          </a:solidFill>
                          <a:latin typeface="Times New Roman" pitchFamily="18" charset="0"/>
                          <a:cs typeface="Times New Roman" pitchFamily="18" charset="0"/>
                        </a:rPr>
                        <a:t>Diffraction</a:t>
                      </a:r>
                      <a:endParaRPr lang="en-IN" b="0" dirty="0">
                        <a:solidFill>
                          <a:srgbClr val="FF0000"/>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285750" indent="-285750">
                        <a:lnSpc>
                          <a:spcPct val="150000"/>
                        </a:lnSpc>
                        <a:buFont typeface="Wingdings" pitchFamily="2" charset="2"/>
                        <a:buChar char="ü"/>
                      </a:pPr>
                      <a:r>
                        <a:rPr lang="en-IN" b="0" dirty="0">
                          <a:latin typeface="Times New Roman" pitchFamily="18" charset="0"/>
                          <a:cs typeface="Times New Roman" pitchFamily="18" charset="0"/>
                        </a:rPr>
                        <a:t>Two separate wave fronts originating from two coherent sources produce interference.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nSpc>
                          <a:spcPct val="150000"/>
                        </a:lnSpc>
                        <a:buFont typeface="Wingdings" pitchFamily="2" charset="2"/>
                        <a:buChar char="ü"/>
                      </a:pPr>
                      <a:r>
                        <a:rPr lang="en-IN" b="0" dirty="0">
                          <a:latin typeface="Times New Roman" pitchFamily="18" charset="0"/>
                          <a:cs typeface="Times New Roman" pitchFamily="18" charset="0"/>
                        </a:rPr>
                        <a:t>Secondary wavelets originating from different parts of the same wave front constitute diffraction.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285750" indent="-285750">
                        <a:lnSpc>
                          <a:spcPct val="150000"/>
                        </a:lnSpc>
                        <a:buFont typeface="Wingdings" pitchFamily="2" charset="2"/>
                        <a:buChar char="ü"/>
                      </a:pPr>
                      <a:r>
                        <a:rPr lang="en-US" b="0" dirty="0">
                          <a:latin typeface="Times New Roman" pitchFamily="18" charset="0"/>
                          <a:cs typeface="Times New Roman" pitchFamily="18" charset="0"/>
                        </a:rPr>
                        <a:t>The fringe width may or may</a:t>
                      </a:r>
                      <a:r>
                        <a:rPr lang="en-US" b="0" baseline="0" dirty="0">
                          <a:latin typeface="Times New Roman" pitchFamily="18" charset="0"/>
                          <a:cs typeface="Times New Roman" pitchFamily="18" charset="0"/>
                        </a:rPr>
                        <a:t> not be equal</a:t>
                      </a:r>
                      <a:endParaRPr lang="en-IN" b="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nSpc>
                          <a:spcPct val="150000"/>
                        </a:lnSpc>
                        <a:buFont typeface="Wingdings" pitchFamily="2" charset="2"/>
                        <a:buChar char="ü"/>
                      </a:pPr>
                      <a:r>
                        <a:rPr lang="en-US" b="0" dirty="0">
                          <a:latin typeface="Times New Roman" pitchFamily="18" charset="0"/>
                          <a:cs typeface="Times New Roman" pitchFamily="18" charset="0"/>
                        </a:rPr>
                        <a:t>The fringe width of various fringes are never equal</a:t>
                      </a:r>
                      <a:endParaRPr lang="en-IN" b="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marL="285750" indent="-285750">
                        <a:lnSpc>
                          <a:spcPct val="150000"/>
                        </a:lnSpc>
                        <a:buFont typeface="Wingdings" pitchFamily="2" charset="2"/>
                        <a:buChar char="ü"/>
                      </a:pPr>
                      <a:r>
                        <a:rPr lang="en-US" b="0" dirty="0">
                          <a:latin typeface="Times New Roman" pitchFamily="18" charset="0"/>
                          <a:cs typeface="Times New Roman" pitchFamily="18" charset="0"/>
                        </a:rPr>
                        <a:t>All the bright fringes have</a:t>
                      </a:r>
                      <a:r>
                        <a:rPr lang="en-US" b="0" baseline="0" dirty="0">
                          <a:latin typeface="Times New Roman" pitchFamily="18" charset="0"/>
                          <a:cs typeface="Times New Roman" pitchFamily="18" charset="0"/>
                        </a:rPr>
                        <a:t> same intensity</a:t>
                      </a:r>
                      <a:endParaRPr lang="en-IN" b="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nSpc>
                          <a:spcPct val="150000"/>
                        </a:lnSpc>
                        <a:buFont typeface="Wingdings" pitchFamily="2" charset="2"/>
                        <a:buChar char="ü"/>
                      </a:pPr>
                      <a:r>
                        <a:rPr lang="en-US" b="0" dirty="0">
                          <a:latin typeface="Times New Roman" pitchFamily="18" charset="0"/>
                          <a:cs typeface="Times New Roman" pitchFamily="18" charset="0"/>
                        </a:rPr>
                        <a:t>The bright fringes</a:t>
                      </a:r>
                      <a:r>
                        <a:rPr lang="en-US" b="0" baseline="0" dirty="0">
                          <a:latin typeface="Times New Roman" pitchFamily="18" charset="0"/>
                          <a:cs typeface="Times New Roman" pitchFamily="18" charset="0"/>
                        </a:rPr>
                        <a:t> are of varying intensity</a:t>
                      </a:r>
                      <a:endParaRPr lang="en-IN" b="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marL="285750" indent="-285750">
                        <a:lnSpc>
                          <a:spcPct val="150000"/>
                        </a:lnSpc>
                        <a:buFont typeface="Wingdings" pitchFamily="2" charset="2"/>
                        <a:buChar char="ü"/>
                      </a:pPr>
                      <a:r>
                        <a:rPr lang="en-US" b="0" dirty="0">
                          <a:latin typeface="Times New Roman" pitchFamily="18" charset="0"/>
                          <a:cs typeface="Times New Roman" pitchFamily="18" charset="0"/>
                        </a:rPr>
                        <a:t>The region of minimum</a:t>
                      </a:r>
                      <a:r>
                        <a:rPr lang="en-US" b="0" baseline="0" dirty="0">
                          <a:latin typeface="Times New Roman" pitchFamily="18" charset="0"/>
                          <a:cs typeface="Times New Roman" pitchFamily="18" charset="0"/>
                        </a:rPr>
                        <a:t> intensity is perfectly dark</a:t>
                      </a:r>
                      <a:endParaRPr lang="en-IN" b="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nSpc>
                          <a:spcPct val="150000"/>
                        </a:lnSpc>
                        <a:buFont typeface="Wingdings" pitchFamily="2" charset="2"/>
                        <a:buChar char="ü"/>
                      </a:pPr>
                      <a:r>
                        <a:rPr lang="en-US" b="0" dirty="0">
                          <a:latin typeface="Times New Roman" pitchFamily="18" charset="0"/>
                          <a:cs typeface="Times New Roman" pitchFamily="18" charset="0"/>
                        </a:rPr>
                        <a:t>The regions of</a:t>
                      </a:r>
                      <a:r>
                        <a:rPr lang="en-US" b="0" baseline="0" dirty="0">
                          <a:latin typeface="Times New Roman" pitchFamily="18" charset="0"/>
                          <a:cs typeface="Times New Roman" pitchFamily="18" charset="0"/>
                        </a:rPr>
                        <a:t> minimum intensity are not perfectly dark</a:t>
                      </a:r>
                      <a:endParaRPr lang="en-IN" b="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1253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727212682"/>
              </p:ext>
            </p:extLst>
          </p:nvPr>
        </p:nvGraphicFramePr>
        <p:xfrm>
          <a:off x="156527" y="114300"/>
          <a:ext cx="8686800" cy="3810000"/>
        </p:xfrm>
        <a:graphic>
          <a:graphicData uri="http://schemas.openxmlformats.org/drawingml/2006/table">
            <a:tbl>
              <a:tblPr firstRow="1" bandRow="1">
                <a:tableStyleId>{2D5ABB26-0587-4C30-8999-92F81FD0307C}</a:tableStyleId>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0">
                <a:tc>
                  <a:txBody>
                    <a:bodyPr/>
                    <a:lstStyle/>
                    <a:p>
                      <a:pPr algn="ctr"/>
                      <a:r>
                        <a:rPr lang="en-US" sz="1600" b="1" dirty="0">
                          <a:latin typeface="Times New Roman" pitchFamily="18" charset="0"/>
                          <a:cs typeface="Times New Roman" pitchFamily="18" charset="0"/>
                        </a:rPr>
                        <a:t>Fresnel diffraction</a:t>
                      </a:r>
                      <a:endParaRPr lang="en-IN" sz="1600" b="1"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a:latin typeface="Times New Roman" pitchFamily="18" charset="0"/>
                          <a:cs typeface="Times New Roman" pitchFamily="18" charset="0"/>
                        </a:rPr>
                        <a:t>Fraunhofer diffraction</a:t>
                      </a:r>
                      <a:endParaRPr lang="en-IN" sz="1600" b="1"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285750" indent="-285750" algn="just">
                        <a:buFont typeface="Wingdings" pitchFamily="2" charset="2"/>
                        <a:buChar char="ü"/>
                      </a:pPr>
                      <a:r>
                        <a:rPr lang="en-US" sz="1600" dirty="0">
                          <a:latin typeface="Times New Roman" pitchFamily="18" charset="0"/>
                          <a:cs typeface="Times New Roman" pitchFamily="18" charset="0"/>
                        </a:rPr>
                        <a:t>A point source </a:t>
                      </a:r>
                      <a:r>
                        <a:rPr lang="en-US" sz="1600" baseline="0" dirty="0">
                          <a:latin typeface="Times New Roman" pitchFamily="18" charset="0"/>
                          <a:cs typeface="Times New Roman" pitchFamily="18" charset="0"/>
                        </a:rPr>
                        <a:t> or illuminated narrow slit is used</a:t>
                      </a:r>
                      <a:endParaRPr lang="en-IN" sz="160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just">
                        <a:buFont typeface="Wingdings" pitchFamily="2" charset="2"/>
                        <a:buChar char="ü"/>
                      </a:pPr>
                      <a:r>
                        <a:rPr lang="en-US" sz="1600" dirty="0">
                          <a:latin typeface="Times New Roman" pitchFamily="18" charset="0"/>
                          <a:cs typeface="Times New Roman" pitchFamily="18" charset="0"/>
                        </a:rPr>
                        <a:t>An extended</a:t>
                      </a:r>
                      <a:r>
                        <a:rPr lang="en-US" sz="1600" baseline="0" dirty="0">
                          <a:latin typeface="Times New Roman" pitchFamily="18" charset="0"/>
                          <a:cs typeface="Times New Roman" pitchFamily="18" charset="0"/>
                        </a:rPr>
                        <a:t> source at infinite distance is used</a:t>
                      </a:r>
                      <a:endParaRPr lang="en-IN" sz="160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285750" indent="-285750" algn="just">
                        <a:buFont typeface="Wingdings" pitchFamily="2" charset="2"/>
                        <a:buChar char="ü"/>
                      </a:pPr>
                      <a:r>
                        <a:rPr lang="en-US" sz="1600" dirty="0">
                          <a:latin typeface="Times New Roman" pitchFamily="18" charset="0"/>
                          <a:cs typeface="Times New Roman" pitchFamily="18" charset="0"/>
                        </a:rPr>
                        <a:t>The source</a:t>
                      </a:r>
                      <a:r>
                        <a:rPr lang="en-US" sz="1600" baseline="0" dirty="0">
                          <a:latin typeface="Times New Roman" pitchFamily="18" charset="0"/>
                          <a:cs typeface="Times New Roman" pitchFamily="18" charset="0"/>
                        </a:rPr>
                        <a:t> and screen are placed at finite distance from the obstacle for producing diffraction pattern</a:t>
                      </a:r>
                      <a:endParaRPr lang="en-US" sz="160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just">
                        <a:buFont typeface="Wingdings" pitchFamily="2" charset="2"/>
                        <a:buChar char="ü"/>
                      </a:pPr>
                      <a:r>
                        <a:rPr lang="en-US" sz="1600" dirty="0">
                          <a:latin typeface="Times New Roman" pitchFamily="18" charset="0"/>
                          <a:cs typeface="Times New Roman" pitchFamily="18" charset="0"/>
                        </a:rPr>
                        <a:t>The source</a:t>
                      </a:r>
                      <a:r>
                        <a:rPr lang="en-US" sz="1600" baseline="0" dirty="0">
                          <a:latin typeface="Times New Roman" pitchFamily="18" charset="0"/>
                          <a:cs typeface="Times New Roman" pitchFamily="18" charset="0"/>
                        </a:rPr>
                        <a:t> and screen are placed at infinite distance from the obstacle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285750" indent="-285750" algn="just">
                        <a:buFont typeface="Wingdings" pitchFamily="2" charset="2"/>
                        <a:buChar char="ü"/>
                      </a:pPr>
                      <a:r>
                        <a:rPr lang="en-US" sz="1600" dirty="0">
                          <a:latin typeface="Times New Roman" pitchFamily="18" charset="0"/>
                          <a:cs typeface="Times New Roman" pitchFamily="18" charset="0"/>
                        </a:rPr>
                        <a:t>No lenses are used</a:t>
                      </a:r>
                      <a:r>
                        <a:rPr lang="en-US" sz="1600" baseline="0" dirty="0">
                          <a:latin typeface="Times New Roman" pitchFamily="18" charset="0"/>
                          <a:cs typeface="Times New Roman" pitchFamily="18" charset="0"/>
                        </a:rPr>
                        <a:t> to focus the rays</a:t>
                      </a:r>
                      <a:endParaRPr lang="en-US" sz="160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just">
                        <a:buFont typeface="Wingdings" pitchFamily="2" charset="2"/>
                        <a:buChar char="ü"/>
                      </a:pPr>
                      <a:r>
                        <a:rPr lang="en-US" sz="1600" baseline="0" dirty="0">
                          <a:latin typeface="Times New Roman" pitchFamily="18" charset="0"/>
                          <a:cs typeface="Times New Roman" pitchFamily="18" charset="0"/>
                        </a:rPr>
                        <a:t>Converging lens is used to focus the parallel rays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285750" indent="-285750" algn="just">
                        <a:buFont typeface="Wingdings" pitchFamily="2" charset="2"/>
                        <a:buChar char="ü"/>
                      </a:pPr>
                      <a:r>
                        <a:rPr lang="en-US" sz="1600" dirty="0">
                          <a:latin typeface="Times New Roman" pitchFamily="18" charset="0"/>
                          <a:cs typeface="Times New Roman" pitchFamily="18" charset="0"/>
                        </a:rPr>
                        <a:t>Wave front is spherical</a:t>
                      </a:r>
                      <a:r>
                        <a:rPr lang="en-US" sz="1600" baseline="0" dirty="0">
                          <a:latin typeface="Times New Roman" pitchFamily="18" charset="0"/>
                          <a:cs typeface="Times New Roman" pitchFamily="18" charset="0"/>
                        </a:rPr>
                        <a:t> or cylindrical</a:t>
                      </a:r>
                      <a:endParaRPr lang="en-US" sz="160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just">
                        <a:buFont typeface="Wingdings" pitchFamily="2" charset="2"/>
                        <a:buChar char="ü"/>
                      </a:pPr>
                      <a:r>
                        <a:rPr lang="en-US" sz="1600" baseline="0" dirty="0">
                          <a:latin typeface="Times New Roman" pitchFamily="18" charset="0"/>
                          <a:cs typeface="Times New Roman" pitchFamily="18" charset="0"/>
                        </a:rPr>
                        <a:t>Wavefront is a plane wave front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42592">
                <a:tc>
                  <a:txBody>
                    <a:bodyPr/>
                    <a:lstStyle/>
                    <a:p>
                      <a:pPr marL="285750" indent="-285750" algn="just">
                        <a:buFont typeface="Wingdings" pitchFamily="2" charset="2"/>
                        <a:buChar char="ü"/>
                      </a:pPr>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centre</a:t>
                      </a:r>
                      <a:r>
                        <a:rPr lang="en-US" sz="1600" dirty="0">
                          <a:latin typeface="Times New Roman" pitchFamily="18" charset="0"/>
                          <a:cs typeface="Times New Roman" pitchFamily="18" charset="0"/>
                        </a:rPr>
                        <a:t> of diffraction pattern may be</a:t>
                      </a:r>
                      <a:r>
                        <a:rPr lang="en-US" sz="1600" baseline="0" dirty="0">
                          <a:latin typeface="Times New Roman" pitchFamily="18" charset="0"/>
                          <a:cs typeface="Times New Roman" pitchFamily="18" charset="0"/>
                        </a:rPr>
                        <a:t> dark or bright depending upon the  number of Fresnel zones</a:t>
                      </a:r>
                      <a:endParaRPr lang="en-US" sz="160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just">
                        <a:buFont typeface="Wingdings" pitchFamily="2" charset="2"/>
                        <a:buChar char="ü"/>
                      </a:pPr>
                      <a:r>
                        <a:rPr lang="en-US" sz="1600" baseline="0" dirty="0">
                          <a:latin typeface="Times New Roman" pitchFamily="18" charset="0"/>
                          <a:cs typeface="Times New Roman" pitchFamily="18" charset="0"/>
                        </a:rPr>
                        <a:t>The </a:t>
                      </a:r>
                      <a:r>
                        <a:rPr lang="en-US" sz="1600" baseline="0" dirty="0" err="1">
                          <a:latin typeface="Times New Roman" pitchFamily="18" charset="0"/>
                          <a:cs typeface="Times New Roman" pitchFamily="18" charset="0"/>
                        </a:rPr>
                        <a:t>centre</a:t>
                      </a:r>
                      <a:r>
                        <a:rPr lang="en-US" sz="1600" baseline="0" dirty="0">
                          <a:latin typeface="Times New Roman" pitchFamily="18" charset="0"/>
                          <a:cs typeface="Times New Roman" pitchFamily="18" charset="0"/>
                        </a:rPr>
                        <a:t> of diffraction pattern is always bright for all paths parallel to the axis of the length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285750" indent="-285750" algn="just">
                        <a:buFont typeface="Wingdings" pitchFamily="2" charset="2"/>
                        <a:buChar char="ü"/>
                      </a:pPr>
                      <a:r>
                        <a:rPr lang="en-US" sz="1600" dirty="0">
                          <a:latin typeface="Times New Roman" pitchFamily="18" charset="0"/>
                          <a:cs typeface="Times New Roman" pitchFamily="18" charset="0"/>
                        </a:rPr>
                        <a:t>Mathematical investigations</a:t>
                      </a:r>
                      <a:r>
                        <a:rPr lang="en-US" sz="1600" baseline="0" dirty="0">
                          <a:latin typeface="Times New Roman" pitchFamily="18" charset="0"/>
                          <a:cs typeface="Times New Roman" pitchFamily="18" charset="0"/>
                        </a:rPr>
                        <a:t> are complicated</a:t>
                      </a:r>
                      <a:endParaRPr lang="en-US" sz="1600" dirty="0">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just">
                        <a:buFont typeface="Wingdings" pitchFamily="2" charset="2"/>
                        <a:buChar char="ü"/>
                      </a:pPr>
                      <a:r>
                        <a:rPr lang="en-US" sz="1600" baseline="0" dirty="0">
                          <a:latin typeface="Times New Roman" pitchFamily="18" charset="0"/>
                          <a:cs typeface="Times New Roman" pitchFamily="18" charset="0"/>
                        </a:rPr>
                        <a:t>Mathematical investigations are easy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pic>
        <p:nvPicPr>
          <p:cNvPr id="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990975"/>
            <a:ext cx="343852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097" y="4000500"/>
            <a:ext cx="4060825" cy="162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2897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52400" y="114300"/>
                <a:ext cx="8991600" cy="5631093"/>
              </a:xfrm>
              <a:prstGeom prst="rect">
                <a:avLst/>
              </a:prstGeom>
              <a:noFill/>
            </p:spPr>
            <p:txBody>
              <a:bodyPr wrap="square" rtlCol="0">
                <a:spAutoFit/>
              </a:bodyPr>
              <a:lstStyle/>
              <a:p>
                <a:r>
                  <a:rPr lang="en-US" b="1" dirty="0">
                    <a:latin typeface="Times New Roman" pitchFamily="18" charset="0"/>
                    <a:cs typeface="Times New Roman" pitchFamily="18" charset="0"/>
                  </a:rPr>
                  <a:t>Diffraction due to N slits (plane transmission grating</a:t>
                </a:r>
                <a:r>
                  <a:rPr lang="en-US" dirty="0">
                    <a:latin typeface="Times New Roman" pitchFamily="18" charset="0"/>
                    <a:cs typeface="Times New Roman" pitchFamily="18" charset="0"/>
                  </a:rPr>
                  <a:t>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Diffraction grating: </a:t>
                </a:r>
                <a:r>
                  <a:rPr lang="en-IN" dirty="0">
                    <a:latin typeface="Times New Roman" pitchFamily="18" charset="0"/>
                    <a:cs typeface="Times New Roman" pitchFamily="18" charset="0"/>
                  </a:rPr>
                  <a:t>An arrangement consists of a large number of parallel slits on a plane glass plate is called diffraction grating. </a:t>
                </a:r>
                <a:r>
                  <a:rPr lang="en-US" dirty="0">
                    <a:latin typeface="Times New Roman" pitchFamily="18" charset="0"/>
                    <a:cs typeface="Times New Roman" pitchFamily="18" charset="0"/>
                  </a:rPr>
                  <a:t>The corresponding diffraction is known as grating spectrum</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If there are 15000 lines per inch on the grating surface, the spacing between the lines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is </a:t>
                </a:r>
                <a14:m>
                  <m:oMath xmlns:m="http://schemas.openxmlformats.org/officeDocument/2006/math">
                    <m:r>
                      <a:rPr lang="en-US" b="0" i="0" smtClean="0">
                        <a:latin typeface="Cambria Math"/>
                        <a:cs typeface="Times New Roman" pitchFamily="18" charset="0"/>
                      </a:rPr>
                      <m:t>     </m:t>
                    </m:r>
                    <m:r>
                      <a:rPr lang="en-US" b="0" i="1" smtClean="0">
                        <a:latin typeface="Cambria Math"/>
                        <a:cs typeface="Times New Roman" pitchFamily="18" charset="0"/>
                      </a:rPr>
                      <m:t>      </m:t>
                    </m:r>
                    <m:r>
                      <a:rPr lang="en-US" b="0" i="1" smtClean="0">
                        <a:latin typeface="Cambria Math"/>
                        <a:cs typeface="Times New Roman" pitchFamily="18" charset="0"/>
                      </a:rPr>
                      <m:t>𝑑</m:t>
                    </m:r>
                    <m:r>
                      <a:rPr lang="en-US" b="0" i="1" smtClean="0">
                        <a:latin typeface="Cambria Math"/>
                        <a:ea typeface="Cambria Math"/>
                        <a:cs typeface="Times New Roman" pitchFamily="18" charset="0"/>
                      </a:rPr>
                      <m:t>=</m:t>
                    </m:r>
                    <m:f>
                      <m:fPr>
                        <m:ctrlPr>
                          <a:rPr lang="en-US" b="0" i="1" smtClean="0">
                            <a:latin typeface="Cambria Math" panose="02040503050406030204" pitchFamily="18" charset="0"/>
                            <a:ea typeface="Cambria Math"/>
                            <a:cs typeface="Times New Roman" pitchFamily="18" charset="0"/>
                          </a:rPr>
                        </m:ctrlPr>
                      </m:fPr>
                      <m:num>
                        <m:r>
                          <a:rPr lang="en-US" b="0" i="1" smtClean="0">
                            <a:latin typeface="Cambria Math"/>
                            <a:ea typeface="Cambria Math"/>
                            <a:cs typeface="Times New Roman" pitchFamily="18" charset="0"/>
                          </a:rPr>
                          <m:t>2.54</m:t>
                        </m:r>
                      </m:num>
                      <m:den>
                        <m:r>
                          <a:rPr lang="en-US" b="0" i="1" smtClean="0">
                            <a:latin typeface="Cambria Math"/>
                            <a:ea typeface="Cambria Math"/>
                            <a:cs typeface="Times New Roman" pitchFamily="18" charset="0"/>
                          </a:rPr>
                          <m:t>15000</m:t>
                        </m:r>
                      </m:den>
                    </m:f>
                    <m:r>
                      <a:rPr lang="en-US" b="0" i="1" smtClean="0">
                        <a:latin typeface="Cambria Math"/>
                        <a:ea typeface="Cambria Math"/>
                        <a:cs typeface="Times New Roman" pitchFamily="18" charset="0"/>
                      </a:rPr>
                      <m:t> =1.693×</m:t>
                    </m:r>
                    <m:sSup>
                      <m:sSupPr>
                        <m:ctrlPr>
                          <a:rPr lang="en-US" b="0" i="1" smtClean="0">
                            <a:latin typeface="Cambria Math" panose="02040503050406030204" pitchFamily="18" charset="0"/>
                            <a:ea typeface="Cambria Math"/>
                            <a:cs typeface="Times New Roman" pitchFamily="18" charset="0"/>
                          </a:rPr>
                        </m:ctrlPr>
                      </m:sSupPr>
                      <m:e>
                        <m:r>
                          <a:rPr lang="en-US" b="0" i="1" smtClean="0">
                            <a:latin typeface="Cambria Math"/>
                            <a:ea typeface="Cambria Math"/>
                            <a:cs typeface="Times New Roman" pitchFamily="18" charset="0"/>
                          </a:rPr>
                          <m:t>10</m:t>
                        </m:r>
                      </m:e>
                      <m:sup>
                        <m:r>
                          <a:rPr lang="en-US" b="0" i="1" smtClean="0">
                            <a:latin typeface="Cambria Math"/>
                            <a:ea typeface="Cambria Math"/>
                            <a:cs typeface="Times New Roman" pitchFamily="18" charset="0"/>
                          </a:rPr>
                          <m:t>−4</m:t>
                        </m:r>
                      </m:sup>
                    </m:sSup>
                  </m:oMath>
                </a14:m>
                <a:r>
                  <a:rPr lang="en-US" dirty="0">
                    <a:latin typeface="Times New Roman" pitchFamily="18" charset="0"/>
                    <a:cs typeface="Times New Roman" pitchFamily="18" charset="0"/>
                  </a:rPr>
                  <a:t>  cm</a:t>
                </a:r>
              </a:p>
              <a:p>
                <a:endParaRPr lang="en-US" dirty="0">
                  <a:latin typeface="Times New Roman" pitchFamily="18" charset="0"/>
                  <a:cs typeface="Times New Roman" pitchFamily="18" charset="0"/>
                </a:endParaRPr>
              </a:p>
              <a:p>
                <a:r>
                  <a:rPr lang="en-US" b="1" i="1" dirty="0">
                    <a:latin typeface="Times New Roman" pitchFamily="18" charset="0"/>
                    <a:cs typeface="Times New Roman" pitchFamily="18" charset="0"/>
                  </a:rPr>
                  <a:t>Grating Equation:</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Bright condition   </a:t>
                </a:r>
                <a14:m>
                  <m:oMath xmlns:m="http://schemas.openxmlformats.org/officeDocument/2006/math">
                    <m:d>
                      <m:dPr>
                        <m:ctrlPr>
                          <a:rPr lang="en-US" b="0" i="1" smtClean="0">
                            <a:latin typeface="Cambria Math" panose="02040503050406030204" pitchFamily="18" charset="0"/>
                            <a:cs typeface="Times New Roman" pitchFamily="18" charset="0"/>
                          </a:rPr>
                        </m:ctrlPr>
                      </m:dPr>
                      <m:e>
                        <m:r>
                          <a:rPr lang="en-US" b="0" i="1" smtClean="0">
                            <a:latin typeface="Cambria Math"/>
                            <a:cs typeface="Times New Roman" pitchFamily="18" charset="0"/>
                          </a:rPr>
                          <m:t>𝑒</m:t>
                        </m:r>
                        <m:r>
                          <a:rPr lang="en-US" b="0" i="1" smtClean="0">
                            <a:latin typeface="Cambria Math"/>
                            <a:cs typeface="Times New Roman" pitchFamily="18" charset="0"/>
                          </a:rPr>
                          <m:t>+</m:t>
                        </m:r>
                        <m:r>
                          <a:rPr lang="en-US" b="0" i="1" smtClean="0">
                            <a:latin typeface="Cambria Math"/>
                            <a:cs typeface="Times New Roman" pitchFamily="18" charset="0"/>
                          </a:rPr>
                          <m:t>𝑑</m:t>
                        </m:r>
                      </m:e>
                    </m:d>
                    <m:r>
                      <a:rPr lang="en-US" b="0" i="1" smtClean="0">
                        <a:latin typeface="Cambria Math"/>
                        <a:cs typeface="Times New Roman" pitchFamily="18" charset="0"/>
                      </a:rPr>
                      <m:t>𝑠𝑖𝑛</m:t>
                    </m:r>
                    <m:r>
                      <a:rPr lang="en-US" b="0" i="1" smtClean="0">
                        <a:latin typeface="Cambria Math"/>
                        <a:ea typeface="Cambria Math"/>
                        <a:cs typeface="Times New Roman" pitchFamily="18" charset="0"/>
                      </a:rPr>
                      <m:t>𝜃</m:t>
                    </m:r>
                    <m:r>
                      <a:rPr lang="en-US" b="0" i="1" smtClean="0">
                        <a:latin typeface="Cambria Math"/>
                        <a:ea typeface="Cambria Math"/>
                        <a:cs typeface="Times New Roman" pitchFamily="18" charset="0"/>
                      </a:rPr>
                      <m:t>=±</m:t>
                    </m:r>
                    <m:r>
                      <a:rPr lang="en-US" b="0" i="1" smtClean="0">
                        <a:latin typeface="Cambria Math"/>
                        <a:ea typeface="Cambria Math"/>
                        <a:cs typeface="Times New Roman" pitchFamily="18" charset="0"/>
                      </a:rPr>
                      <m:t>𝑛</m:t>
                    </m:r>
                    <m:r>
                      <m:rPr>
                        <m:sty m:val="p"/>
                      </m:rPr>
                      <a:rPr lang="el-GR" b="0" i="1" smtClean="0">
                        <a:latin typeface="Cambria Math"/>
                        <a:ea typeface="Cambria Math"/>
                        <a:cs typeface="Times New Roman" pitchFamily="18" charset="0"/>
                      </a:rPr>
                      <m:t>λ</m:t>
                    </m:r>
                  </m:oMath>
                </a14:m>
                <a:r>
                  <a:rPr lang="en-US" dirty="0">
                    <a:latin typeface="Times New Roman" pitchFamily="18" charset="0"/>
                    <a:cs typeface="Times New Roman" pitchFamily="18" charset="0"/>
                  </a:rPr>
                  <a:t>,  where n =0,1,2,3….</a:t>
                </a:r>
              </a:p>
              <a:p>
                <a:pPr/>
                <a14:m>
                  <m:oMathPara xmlns:m="http://schemas.openxmlformats.org/officeDocument/2006/math">
                    <m:oMathParaPr>
                      <m:jc m:val="left"/>
                    </m:oMathParaPr>
                    <m:oMath xmlns:m="http://schemas.openxmlformats.org/officeDocument/2006/math">
                      <m:r>
                        <a:rPr lang="en-US" b="0" i="1" smtClean="0">
                          <a:latin typeface="Cambria Math"/>
                          <a:cs typeface="Times New Roman" pitchFamily="18" charset="0"/>
                        </a:rPr>
                        <m:t>                                    </m:t>
                      </m:r>
                      <m:r>
                        <a:rPr lang="en-US" i="1">
                          <a:latin typeface="Cambria Math"/>
                          <a:cs typeface="Times New Roman" pitchFamily="18" charset="0"/>
                        </a:rPr>
                        <m:t>𝑠𝑖𝑛</m:t>
                      </m:r>
                      <m:r>
                        <a:rPr lang="en-US" i="1">
                          <a:latin typeface="Cambria Math"/>
                          <a:ea typeface="Cambria Math"/>
                          <a:cs typeface="Times New Roman" pitchFamily="18" charset="0"/>
                        </a:rPr>
                        <m:t>𝜃</m:t>
                      </m:r>
                      <m:r>
                        <a:rPr lang="en-US" i="1">
                          <a:latin typeface="Cambria Math"/>
                          <a:ea typeface="Cambria Math"/>
                          <a:cs typeface="Times New Roman" pitchFamily="18" charset="0"/>
                        </a:rPr>
                        <m:t>=±</m:t>
                      </m:r>
                      <m:r>
                        <a:rPr lang="en-US" i="1">
                          <a:latin typeface="Cambria Math"/>
                          <a:ea typeface="Cambria Math"/>
                          <a:cs typeface="Times New Roman" pitchFamily="18" charset="0"/>
                        </a:rPr>
                        <m:t>𝑛</m:t>
                      </m:r>
                      <m:f>
                        <m:fPr>
                          <m:ctrlPr>
                            <a:rPr lang="en-US" i="1" smtClean="0">
                              <a:latin typeface="Cambria Math" panose="02040503050406030204" pitchFamily="18" charset="0"/>
                              <a:ea typeface="Cambria Math"/>
                              <a:cs typeface="Times New Roman" pitchFamily="18" charset="0"/>
                            </a:rPr>
                          </m:ctrlPr>
                        </m:fPr>
                        <m:num>
                          <m:r>
                            <m:rPr>
                              <m:sty m:val="p"/>
                            </m:rPr>
                            <a:rPr lang="el-GR" i="1">
                              <a:latin typeface="Cambria Math"/>
                              <a:ea typeface="Cambria Math"/>
                              <a:cs typeface="Times New Roman" pitchFamily="18" charset="0"/>
                            </a:rPr>
                            <m:t>λ</m:t>
                          </m:r>
                          <m:r>
                            <m:rPr>
                              <m:nor/>
                            </m:rPr>
                            <a:rPr lang="en-US" dirty="0">
                              <a:latin typeface="Times New Roman" pitchFamily="18" charset="0"/>
                              <a:cs typeface="Times New Roman" pitchFamily="18" charset="0"/>
                            </a:rPr>
                            <m:t> </m:t>
                          </m:r>
                        </m:num>
                        <m:den>
                          <m:d>
                            <m:dPr>
                              <m:ctrlPr>
                                <a:rPr lang="en-US" i="1">
                                  <a:latin typeface="Cambria Math" panose="02040503050406030204" pitchFamily="18" charset="0"/>
                                  <a:cs typeface="Times New Roman" pitchFamily="18" charset="0"/>
                                </a:rPr>
                              </m:ctrlPr>
                            </m:dPr>
                            <m:e>
                              <m:r>
                                <a:rPr lang="en-US" i="1">
                                  <a:latin typeface="Cambria Math"/>
                                  <a:cs typeface="Times New Roman" pitchFamily="18" charset="0"/>
                                </a:rPr>
                                <m:t>𝑒</m:t>
                              </m:r>
                              <m:r>
                                <a:rPr lang="en-US" i="1">
                                  <a:latin typeface="Cambria Math"/>
                                  <a:cs typeface="Times New Roman" pitchFamily="18" charset="0"/>
                                </a:rPr>
                                <m:t>+</m:t>
                              </m:r>
                              <m:r>
                                <a:rPr lang="en-US" i="1">
                                  <a:latin typeface="Cambria Math"/>
                                  <a:cs typeface="Times New Roman" pitchFamily="18" charset="0"/>
                                </a:rPr>
                                <m:t>𝑑</m:t>
                              </m:r>
                            </m:e>
                          </m:d>
                        </m:den>
                      </m:f>
                    </m:oMath>
                  </m:oMathPara>
                </a14:m>
                <a:endParaRPr lang="en-US" i="1" dirty="0">
                  <a:latin typeface="Cambria Math"/>
                  <a:ea typeface="Cambria Math"/>
                  <a:cs typeface="Times New Roman" pitchFamily="18" charset="0"/>
                </a:endParaRPr>
              </a:p>
              <a:p>
                <a14:m>
                  <m:oMath xmlns:m="http://schemas.openxmlformats.org/officeDocument/2006/math">
                    <m:r>
                      <a:rPr lang="en-US" i="1">
                        <a:latin typeface="Cambria Math"/>
                        <a:cs typeface="Times New Roman" pitchFamily="18" charset="0"/>
                      </a:rPr>
                      <m:t>𝑠𝑖𝑛</m:t>
                    </m:r>
                    <m:r>
                      <a:rPr lang="en-US" i="1">
                        <a:latin typeface="Cambria Math"/>
                        <a:ea typeface="Cambria Math"/>
                        <a:cs typeface="Times New Roman" pitchFamily="18" charset="0"/>
                      </a:rPr>
                      <m:t>𝜃</m:t>
                    </m:r>
                    <m:r>
                      <a:rPr lang="en-US" i="1">
                        <a:latin typeface="Cambria Math"/>
                        <a:ea typeface="Cambria Math"/>
                        <a:cs typeface="Times New Roman" pitchFamily="18" charset="0"/>
                      </a:rPr>
                      <m:t>=±</m:t>
                    </m:r>
                    <m:r>
                      <a:rPr lang="en-US" i="1">
                        <a:latin typeface="Cambria Math"/>
                        <a:ea typeface="Cambria Math"/>
                        <a:cs typeface="Times New Roman" pitchFamily="18" charset="0"/>
                      </a:rPr>
                      <m:t>𝑛𝑁</m:t>
                    </m:r>
                    <m:r>
                      <m:rPr>
                        <m:sty m:val="p"/>
                      </m:rPr>
                      <a:rPr lang="el-GR" i="1">
                        <a:latin typeface="Cambria Math"/>
                        <a:ea typeface="Cambria Math"/>
                        <a:cs typeface="Times New Roman" pitchFamily="18" charset="0"/>
                      </a:rPr>
                      <m:t>λ</m:t>
                    </m:r>
                  </m:oMath>
                </a14:m>
                <a:r>
                  <a:rPr lang="en-US" dirty="0">
                    <a:latin typeface="Times New Roman" pitchFamily="18" charset="0"/>
                    <a:cs typeface="Times New Roman" pitchFamily="18" charset="0"/>
                  </a:rPr>
                  <a:t>                   here N=</a:t>
                </a:r>
                <a14:m>
                  <m:oMath xmlns:m="http://schemas.openxmlformats.org/officeDocument/2006/math">
                    <m:f>
                      <m:fPr>
                        <m:ctrlPr>
                          <a:rPr lang="en-US" i="1">
                            <a:latin typeface="Cambria Math" panose="02040503050406030204" pitchFamily="18" charset="0"/>
                            <a:ea typeface="Cambria Math"/>
                            <a:cs typeface="Times New Roman" pitchFamily="18" charset="0"/>
                          </a:rPr>
                        </m:ctrlPr>
                      </m:fPr>
                      <m:num>
                        <m:r>
                          <a:rPr lang="en-US" b="0" i="1" smtClean="0">
                            <a:latin typeface="Cambria Math"/>
                            <a:ea typeface="Cambria Math"/>
                            <a:cs typeface="Times New Roman" pitchFamily="18" charset="0"/>
                          </a:rPr>
                          <m:t>1</m:t>
                        </m:r>
                        <m:r>
                          <m:rPr>
                            <m:nor/>
                          </m:rPr>
                          <a:rPr lang="en-US" dirty="0">
                            <a:latin typeface="Times New Roman" pitchFamily="18" charset="0"/>
                            <a:cs typeface="Times New Roman" pitchFamily="18" charset="0"/>
                          </a:rPr>
                          <m:t> </m:t>
                        </m:r>
                      </m:num>
                      <m:den>
                        <m:d>
                          <m:dPr>
                            <m:ctrlPr>
                              <a:rPr lang="en-US" i="1">
                                <a:latin typeface="Cambria Math" panose="02040503050406030204" pitchFamily="18" charset="0"/>
                                <a:cs typeface="Times New Roman" pitchFamily="18" charset="0"/>
                              </a:rPr>
                            </m:ctrlPr>
                          </m:dPr>
                          <m:e>
                            <m:r>
                              <a:rPr lang="en-US" i="1">
                                <a:latin typeface="Cambria Math"/>
                                <a:cs typeface="Times New Roman" pitchFamily="18" charset="0"/>
                              </a:rPr>
                              <m:t>𝑒</m:t>
                            </m:r>
                            <m:r>
                              <a:rPr lang="en-US" i="1">
                                <a:latin typeface="Cambria Math"/>
                                <a:cs typeface="Times New Roman" pitchFamily="18" charset="0"/>
                              </a:rPr>
                              <m:t>+</m:t>
                            </m:r>
                            <m:r>
                              <a:rPr lang="en-US" i="1">
                                <a:latin typeface="Cambria Math"/>
                                <a:cs typeface="Times New Roman" pitchFamily="18" charset="0"/>
                              </a:rPr>
                              <m:t>𝑑</m:t>
                            </m:r>
                          </m:e>
                        </m:d>
                      </m:den>
                    </m:f>
                  </m:oMath>
                </a14:m>
                <a:r>
                  <a:rPr lang="en-US" dirty="0">
                    <a:latin typeface="Times New Roman" pitchFamily="18" charset="0"/>
                    <a:cs typeface="Times New Roman" pitchFamily="18" charset="0"/>
                  </a:rPr>
                  <a:t>  is the number of grating 					elements (or lines) per unit width of the grating</a:t>
                </a:r>
              </a:p>
              <a:p>
                <a:r>
                  <a:rPr lang="en-US" dirty="0">
                    <a:latin typeface="Times New Roman" pitchFamily="18" charset="0"/>
                    <a:cs typeface="Times New Roman" pitchFamily="18" charset="0"/>
                  </a:rPr>
                  <a:t>For minimum bands:</a:t>
                </a:r>
              </a:p>
              <a:p>
                <a:r>
                  <a:rPr lang="en-US" dirty="0">
                    <a:cs typeface="Times New Roman" pitchFamily="18" charset="0"/>
                  </a:rPr>
                  <a:t>N</a:t>
                </a:r>
                <a14:m>
                  <m:oMath xmlns:m="http://schemas.openxmlformats.org/officeDocument/2006/math">
                    <m:d>
                      <m:dPr>
                        <m:ctrlPr>
                          <a:rPr lang="en-US" i="1">
                            <a:latin typeface="Cambria Math" panose="02040503050406030204" pitchFamily="18" charset="0"/>
                            <a:cs typeface="Times New Roman" pitchFamily="18" charset="0"/>
                          </a:rPr>
                        </m:ctrlPr>
                      </m:dPr>
                      <m:e>
                        <m:r>
                          <a:rPr lang="en-US" i="1">
                            <a:latin typeface="Cambria Math"/>
                            <a:cs typeface="Times New Roman" pitchFamily="18" charset="0"/>
                          </a:rPr>
                          <m:t>𝑒</m:t>
                        </m:r>
                        <m:r>
                          <a:rPr lang="en-US" i="1">
                            <a:latin typeface="Cambria Math"/>
                            <a:cs typeface="Times New Roman" pitchFamily="18" charset="0"/>
                          </a:rPr>
                          <m:t>+</m:t>
                        </m:r>
                        <m:r>
                          <a:rPr lang="en-US" i="1">
                            <a:latin typeface="Cambria Math"/>
                            <a:cs typeface="Times New Roman" pitchFamily="18" charset="0"/>
                          </a:rPr>
                          <m:t>𝑑</m:t>
                        </m:r>
                      </m:e>
                    </m:d>
                    <m:r>
                      <a:rPr lang="en-US" i="1">
                        <a:latin typeface="Cambria Math"/>
                        <a:cs typeface="Times New Roman" pitchFamily="18" charset="0"/>
                      </a:rPr>
                      <m:t>𝑠𝑖𝑛</m:t>
                    </m:r>
                    <m:r>
                      <a:rPr lang="en-US" i="1">
                        <a:latin typeface="Cambria Math"/>
                        <a:ea typeface="Cambria Math"/>
                        <a:cs typeface="Times New Roman" pitchFamily="18" charset="0"/>
                      </a:rPr>
                      <m:t>𝜃</m:t>
                    </m:r>
                    <m:r>
                      <a:rPr lang="en-US" i="1">
                        <a:latin typeface="Cambria Math"/>
                        <a:ea typeface="Cambria Math"/>
                        <a:cs typeface="Times New Roman" pitchFamily="18" charset="0"/>
                      </a:rPr>
                      <m:t>=±</m:t>
                    </m:r>
                    <m:r>
                      <a:rPr lang="en-US" b="0" i="1" smtClean="0">
                        <a:latin typeface="Cambria Math"/>
                        <a:ea typeface="Cambria Math"/>
                        <a:cs typeface="Times New Roman" pitchFamily="18" charset="0"/>
                      </a:rPr>
                      <m:t>𝑚</m:t>
                    </m:r>
                    <m:r>
                      <m:rPr>
                        <m:sty m:val="p"/>
                      </m:rPr>
                      <a:rPr lang="el-GR" i="1">
                        <a:latin typeface="Cambria Math"/>
                        <a:ea typeface="Cambria Math"/>
                        <a:cs typeface="Times New Roman" pitchFamily="18" charset="0"/>
                      </a:rPr>
                      <m:t>λ</m:t>
                    </m:r>
                  </m:oMath>
                </a14:m>
                <a:r>
                  <a:rPr lang="en-US" dirty="0">
                    <a:latin typeface="Times New Roman" pitchFamily="18" charset="0"/>
                    <a:cs typeface="Times New Roman" pitchFamily="18" charset="0"/>
                  </a:rPr>
                  <a:t>   m should not have the values of 0, N, 2N……….</a:t>
                </a:r>
                <a:r>
                  <a:rPr lang="en-US" dirty="0" err="1">
                    <a:latin typeface="Times New Roman" pitchFamily="18" charset="0"/>
                    <a:cs typeface="Times New Roman" pitchFamily="18" charset="0"/>
                  </a:rPr>
                  <a:t>nN</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52400" y="114300"/>
                <a:ext cx="8991600" cy="5631093"/>
              </a:xfrm>
              <a:prstGeom prst="rect">
                <a:avLst/>
              </a:prstGeom>
              <a:blipFill rotWithShape="1">
                <a:blip r:embed="rId2"/>
                <a:stretch>
                  <a:fillRect l="-542" t="-542" b="-867"/>
                </a:stretch>
              </a:blipFill>
            </p:spPr>
            <p:txBody>
              <a:bodyPr/>
              <a:lstStyle/>
              <a:p>
                <a:r>
                  <a:rPr lang="en-IN">
                    <a:noFill/>
                  </a:rPr>
                  <a:t> </a:t>
                </a:r>
              </a:p>
            </p:txBody>
          </p:sp>
        </mc:Fallback>
      </mc:AlternateContent>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261" t="7124" r="3652" b="10684"/>
          <a:stretch/>
        </p:blipFill>
        <p:spPr bwMode="auto">
          <a:xfrm>
            <a:off x="6149340" y="2171700"/>
            <a:ext cx="296037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0663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2362200" y="241856"/>
            <a:ext cx="4752000" cy="3162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667000" y="1638300"/>
            <a:ext cx="1107996" cy="369332"/>
          </a:xfrm>
          <a:prstGeom prst="rect">
            <a:avLst/>
          </a:prstGeom>
          <a:noFill/>
        </p:spPr>
        <p:txBody>
          <a:bodyPr wrap="none" rtlCol="0">
            <a:spAutoFit/>
          </a:bodyPr>
          <a:lstStyle/>
          <a:p>
            <a:r>
              <a:rPr lang="en-US" dirty="0"/>
              <a:t>	</a:t>
            </a:r>
            <a:endParaRPr lang="en-IN" dirty="0"/>
          </a:p>
        </p:txBody>
      </p:sp>
      <mc:AlternateContent xmlns:mc="http://schemas.openxmlformats.org/markup-compatibility/2006" xmlns:a14="http://schemas.microsoft.com/office/drawing/2010/main">
        <mc:Choice Requires="a14">
          <p:sp>
            <p:nvSpPr>
              <p:cNvPr id="5" name="Rectangle 4"/>
              <p:cNvSpPr/>
              <p:nvPr/>
            </p:nvSpPr>
            <p:spPr>
              <a:xfrm>
                <a:off x="4953000" y="3431201"/>
                <a:ext cx="836639"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𝑛</m:t>
                      </m:r>
                      <m:r>
                        <a:rPr lang="en-US" b="0" i="1" smtClean="0">
                          <a:latin typeface="Cambria Math"/>
                        </a:rPr>
                        <m:t>=</m:t>
                      </m:r>
                      <m:r>
                        <a:rPr lang="en-US" i="1">
                          <a:latin typeface="Cambria Math"/>
                        </a:rPr>
                        <m:t>1</m:t>
                      </m:r>
                    </m:oMath>
                  </m:oMathPara>
                </a14:m>
                <a:endParaRPr lang="en-IN" dirty="0"/>
              </a:p>
              <a:p>
                <a:r>
                  <a:rPr lang="en-IN" dirty="0"/>
                  <a:t> V-R</a:t>
                </a:r>
              </a:p>
              <a:p>
                <a:endParaRPr lang="en-IN" dirty="0"/>
              </a:p>
            </p:txBody>
          </p:sp>
        </mc:Choice>
        <mc:Fallback xmlns="">
          <p:sp>
            <p:nvSpPr>
              <p:cNvPr id="5" name="Rectangle 4"/>
              <p:cNvSpPr>
                <a:spLocks noRot="1" noChangeAspect="1" noMove="1" noResize="1" noEditPoints="1" noAdjustHandles="1" noChangeArrowheads="1" noChangeShapeType="1" noTextEdit="1"/>
              </p:cNvSpPr>
              <p:nvPr/>
            </p:nvSpPr>
            <p:spPr>
              <a:xfrm>
                <a:off x="4953000" y="3431201"/>
                <a:ext cx="836639" cy="923330"/>
              </a:xfrm>
              <a:prstGeom prst="rect">
                <a:avLst/>
              </a:prstGeom>
              <a:blipFill rotWithShape="1">
                <a:blip r:embed="rId3"/>
                <a:stretch>
                  <a:fillRect l="-6569" t="-3311" r="-6569" b="-993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715000" y="3431201"/>
                <a:ext cx="932819"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𝑛</m:t>
                      </m:r>
                      <m:r>
                        <a:rPr lang="en-US" i="1" smtClean="0">
                          <a:latin typeface="Cambria Math"/>
                        </a:rPr>
                        <m:t>=2</m:t>
                      </m:r>
                    </m:oMath>
                  </m:oMathPara>
                </a14:m>
                <a:endParaRPr lang="en-IN" dirty="0"/>
              </a:p>
              <a:p>
                <a:pPr algn="ctr"/>
                <a:r>
                  <a:rPr lang="en-IN" dirty="0"/>
                  <a:t> V-R</a:t>
                </a:r>
              </a:p>
              <a:p>
                <a:endParaRPr lang="en-IN" dirty="0"/>
              </a:p>
            </p:txBody>
          </p:sp>
        </mc:Choice>
        <mc:Fallback xmlns="">
          <p:sp>
            <p:nvSpPr>
              <p:cNvPr id="6" name="Rectangle 5"/>
              <p:cNvSpPr>
                <a:spLocks noRot="1" noChangeAspect="1" noMove="1" noResize="1" noEditPoints="1" noAdjustHandles="1" noChangeArrowheads="1" noChangeShapeType="1" noTextEdit="1"/>
              </p:cNvSpPr>
              <p:nvPr/>
            </p:nvSpPr>
            <p:spPr>
              <a:xfrm>
                <a:off x="5715000" y="3431201"/>
                <a:ext cx="932819" cy="923330"/>
              </a:xfrm>
              <a:prstGeom prst="rect">
                <a:avLst/>
              </a:prstGeom>
              <a:blipFill rotWithShape="1">
                <a:blip r:embed="rId4"/>
                <a:stretch>
                  <a:fillRect l="-5882" t="-3311" r="-654" b="-993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560535" y="3449297"/>
                <a:ext cx="804195"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𝑛</m:t>
                      </m:r>
                      <m:r>
                        <a:rPr lang="en-US" i="1" smtClean="0">
                          <a:latin typeface="Cambria Math"/>
                        </a:rPr>
                        <m:t>=3</m:t>
                      </m:r>
                    </m:oMath>
                  </m:oMathPara>
                </a14:m>
                <a:endParaRPr lang="en-IN" dirty="0"/>
              </a:p>
              <a:p>
                <a:pPr algn="ctr"/>
                <a:r>
                  <a:rPr lang="en-IN" dirty="0"/>
                  <a:t>V-R</a:t>
                </a:r>
              </a:p>
            </p:txBody>
          </p:sp>
        </mc:Choice>
        <mc:Fallback xmlns="">
          <p:sp>
            <p:nvSpPr>
              <p:cNvPr id="7" name="Rectangle 6"/>
              <p:cNvSpPr>
                <a:spLocks noRot="1" noChangeAspect="1" noMove="1" noResize="1" noEditPoints="1" noAdjustHandles="1" noChangeArrowheads="1" noChangeShapeType="1" noTextEdit="1"/>
              </p:cNvSpPr>
              <p:nvPr/>
            </p:nvSpPr>
            <p:spPr>
              <a:xfrm>
                <a:off x="6560535" y="3449297"/>
                <a:ext cx="804195" cy="646331"/>
              </a:xfrm>
              <a:prstGeom prst="rect">
                <a:avLst/>
              </a:prstGeom>
              <a:blipFill rotWithShape="1">
                <a:blip r:embed="rId5"/>
                <a:stretch>
                  <a:fillRect t="-4717" r="-9848" b="-1415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639181" y="3391792"/>
                <a:ext cx="932819"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𝑛</m:t>
                      </m:r>
                      <m:r>
                        <a:rPr lang="en-US" i="1" smtClean="0">
                          <a:latin typeface="Cambria Math"/>
                        </a:rPr>
                        <m:t>=1</m:t>
                      </m:r>
                    </m:oMath>
                  </m:oMathPara>
                </a14:m>
                <a:endParaRPr lang="en-US" dirty="0"/>
              </a:p>
              <a:p>
                <a:pPr algn="ctr"/>
                <a:r>
                  <a:rPr lang="en-IN" dirty="0"/>
                  <a:t>R-V</a:t>
                </a:r>
              </a:p>
              <a:p>
                <a:endParaRPr lang="en-IN" dirty="0"/>
              </a:p>
            </p:txBody>
          </p:sp>
        </mc:Choice>
        <mc:Fallback xmlns="">
          <p:sp>
            <p:nvSpPr>
              <p:cNvPr id="10" name="Rectangle 9"/>
              <p:cNvSpPr>
                <a:spLocks noRot="1" noChangeAspect="1" noMove="1" noResize="1" noEditPoints="1" noAdjustHandles="1" noChangeArrowheads="1" noChangeShapeType="1" noTextEdit="1"/>
              </p:cNvSpPr>
              <p:nvPr/>
            </p:nvSpPr>
            <p:spPr>
              <a:xfrm>
                <a:off x="3639181" y="3391792"/>
                <a:ext cx="932819" cy="923330"/>
              </a:xfrm>
              <a:prstGeom prst="rect">
                <a:avLst/>
              </a:prstGeom>
              <a:blipFill rotWithShape="1">
                <a:blip r:embed="rId6"/>
                <a:stretch>
                  <a:fillRect l="-5882" t="-3289" r="-654" b="-92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2191381" y="3390900"/>
                <a:ext cx="833433"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𝑛</m:t>
                      </m:r>
                      <m:r>
                        <a:rPr lang="en-US" i="1" smtClean="0">
                          <a:latin typeface="Cambria Math"/>
                        </a:rPr>
                        <m:t>=3</m:t>
                      </m:r>
                    </m:oMath>
                  </m:oMathPara>
                </a14:m>
                <a:endParaRPr lang="en-US" dirty="0"/>
              </a:p>
              <a:p>
                <a:pPr algn="ctr"/>
                <a:r>
                  <a:rPr lang="en-IN" dirty="0"/>
                  <a:t>R-V</a:t>
                </a:r>
              </a:p>
              <a:p>
                <a:endParaRPr lang="en-IN" dirty="0"/>
              </a:p>
            </p:txBody>
          </p:sp>
        </mc:Choice>
        <mc:Fallback xmlns="">
          <p:sp>
            <p:nvSpPr>
              <p:cNvPr id="11" name="Rectangle 10"/>
              <p:cNvSpPr>
                <a:spLocks noRot="1" noChangeAspect="1" noMove="1" noResize="1" noEditPoints="1" noAdjustHandles="1" noChangeArrowheads="1" noChangeShapeType="1" noTextEdit="1"/>
              </p:cNvSpPr>
              <p:nvPr/>
            </p:nvSpPr>
            <p:spPr>
              <a:xfrm>
                <a:off x="2191381" y="3390900"/>
                <a:ext cx="833433" cy="923330"/>
              </a:xfrm>
              <a:prstGeom prst="rect">
                <a:avLst/>
              </a:prstGeom>
              <a:blipFill rotWithShape="1">
                <a:blip r:embed="rId7"/>
                <a:stretch>
                  <a:fillRect l="-5839" t="-3289" r="-7299" b="-92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2976567" y="3390900"/>
                <a:ext cx="833433"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𝑛</m:t>
                      </m:r>
                      <m:r>
                        <a:rPr lang="en-US" i="1" smtClean="0">
                          <a:latin typeface="Cambria Math"/>
                        </a:rPr>
                        <m:t>=2</m:t>
                      </m:r>
                    </m:oMath>
                  </m:oMathPara>
                </a14:m>
                <a:endParaRPr lang="en-US" dirty="0"/>
              </a:p>
              <a:p>
                <a:pPr algn="ctr"/>
                <a:r>
                  <a:rPr lang="en-IN" dirty="0"/>
                  <a:t> V-R</a:t>
                </a:r>
              </a:p>
              <a:p>
                <a:endParaRPr lang="en-IN" dirty="0"/>
              </a:p>
            </p:txBody>
          </p:sp>
        </mc:Choice>
        <mc:Fallback xmlns="">
          <p:sp>
            <p:nvSpPr>
              <p:cNvPr id="12" name="Rectangle 11"/>
              <p:cNvSpPr>
                <a:spLocks noRot="1" noChangeAspect="1" noMove="1" noResize="1" noEditPoints="1" noAdjustHandles="1" noChangeArrowheads="1" noChangeShapeType="1" noTextEdit="1"/>
              </p:cNvSpPr>
              <p:nvPr/>
            </p:nvSpPr>
            <p:spPr>
              <a:xfrm>
                <a:off x="2976567" y="3390900"/>
                <a:ext cx="833433" cy="923330"/>
              </a:xfrm>
              <a:prstGeom prst="rect">
                <a:avLst/>
              </a:prstGeom>
              <a:blipFill rotWithShape="1">
                <a:blip r:embed="rId8"/>
                <a:stretch>
                  <a:fillRect l="-5839" t="-3289" r="-7299" b="-9211"/>
                </a:stretch>
              </a:blipFill>
            </p:spPr>
            <p:txBody>
              <a:bodyPr/>
              <a:lstStyle/>
              <a:p>
                <a:r>
                  <a:rPr lang="en-IN">
                    <a:noFill/>
                  </a:rPr>
                  <a:t> </a:t>
                </a:r>
              </a:p>
            </p:txBody>
          </p:sp>
        </mc:Fallback>
      </mc:AlternateContent>
      <p:sp>
        <p:nvSpPr>
          <p:cNvPr id="8" name="TextBox 7"/>
          <p:cNvSpPr txBox="1"/>
          <p:nvPr/>
        </p:nvSpPr>
        <p:spPr>
          <a:xfrm>
            <a:off x="241608" y="241856"/>
            <a:ext cx="1885003" cy="369332"/>
          </a:xfrm>
          <a:prstGeom prst="rect">
            <a:avLst/>
          </a:prstGeom>
          <a:noFill/>
        </p:spPr>
        <p:txBody>
          <a:bodyPr wrap="none" rtlCol="0">
            <a:spAutoFit/>
          </a:bodyPr>
          <a:lstStyle/>
          <a:p>
            <a:r>
              <a:rPr lang="en-US" dirty="0"/>
              <a:t>Grating  Spectrum</a:t>
            </a:r>
            <a:endParaRPr lang="en-IN" dirty="0"/>
          </a:p>
        </p:txBody>
      </p:sp>
      <p:sp>
        <p:nvSpPr>
          <p:cNvPr id="9" name="TextBox 8"/>
          <p:cNvSpPr txBox="1"/>
          <p:nvPr/>
        </p:nvSpPr>
        <p:spPr>
          <a:xfrm>
            <a:off x="4062945" y="4280294"/>
            <a:ext cx="1652055" cy="369332"/>
          </a:xfrm>
          <a:prstGeom prst="rect">
            <a:avLst/>
          </a:prstGeom>
          <a:noFill/>
        </p:spPr>
        <p:txBody>
          <a:bodyPr wrap="none" rtlCol="0">
            <a:spAutoFit/>
          </a:bodyPr>
          <a:lstStyle/>
          <a:p>
            <a:r>
              <a:rPr lang="en-US" dirty="0"/>
              <a:t>Central maxima</a:t>
            </a:r>
            <a:endParaRPr lang="en-IN" dirty="0"/>
          </a:p>
        </p:txBody>
      </p:sp>
      <p:cxnSp>
        <p:nvCxnSpPr>
          <p:cNvPr id="14" name="Straight Arrow Connector 13"/>
          <p:cNvCxnSpPr/>
          <p:nvPr/>
        </p:nvCxnSpPr>
        <p:spPr>
          <a:xfrm>
            <a:off x="4738200" y="3449297"/>
            <a:ext cx="0" cy="6463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26189" y="4762500"/>
            <a:ext cx="2597249" cy="369332"/>
          </a:xfrm>
          <a:prstGeom prst="rect">
            <a:avLst/>
          </a:prstGeom>
          <a:noFill/>
        </p:spPr>
        <p:txBody>
          <a:bodyPr wrap="none" rtlCol="0">
            <a:spAutoFit/>
          </a:bodyPr>
          <a:lstStyle/>
          <a:p>
            <a:r>
              <a:rPr lang="en-US" dirty="0"/>
              <a:t>n = order of the spectrum</a:t>
            </a:r>
            <a:endParaRPr lang="en-IN" dirty="0"/>
          </a:p>
        </p:txBody>
      </p:sp>
    </p:spTree>
    <p:extLst>
      <p:ext uri="{BB962C8B-B14F-4D97-AF65-F5344CB8AC3E}">
        <p14:creationId xmlns:p14="http://schemas.microsoft.com/office/powerpoint/2010/main" val="1637474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4142</TotalTime>
  <Words>1303</Words>
  <Application>Microsoft Office PowerPoint</Application>
  <PresentationFormat>On-screen Show (16:10)</PresentationFormat>
  <Paragraphs>197</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Concourse</vt:lpstr>
      <vt:lpstr>Diffraction &amp; Polarization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Polarization of Light</vt:lpstr>
      <vt:lpstr>PowerPoint Presentation</vt:lpstr>
      <vt:lpstr>PowerPoint Presentation</vt:lpstr>
      <vt:lpstr>PowerPoint Presentation</vt:lpstr>
      <vt:lpstr>Nicols Prism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dc:creator>
  <cp:lastModifiedBy>917989006719</cp:lastModifiedBy>
  <cp:revision>117</cp:revision>
  <dcterms:created xsi:type="dcterms:W3CDTF">2006-08-16T00:00:00Z</dcterms:created>
  <dcterms:modified xsi:type="dcterms:W3CDTF">2024-03-22T05:30:48Z</dcterms:modified>
</cp:coreProperties>
</file>