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68" r:id="rId6"/>
    <p:sldId id="262" r:id="rId7"/>
    <p:sldId id="260" r:id="rId8"/>
    <p:sldId id="258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0998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61995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42993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23990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04988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285985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666983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047980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9E0400-3D87-409D-9A4E-1BFA91800452}">
          <p14:sldIdLst>
            <p14:sldId id="256"/>
            <p14:sldId id="257"/>
            <p14:sldId id="259"/>
            <p14:sldId id="261"/>
            <p14:sldId id="268"/>
            <p14:sldId id="262"/>
            <p14:sldId id="260"/>
            <p14:sldId id="258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A62CDB-9FC6-4C74-AB28-78C515DE7180}" type="datetimeFigureOut">
              <a:rPr lang="en-IN" smtClean="0"/>
              <a:t>26/04/2025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C9FA66-B140-4D9D-89FA-0EC8F5CB797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dev/" TargetMode="External"/><Relationship Id="rId3" Type="http://schemas.openxmlformats.org/officeDocument/2006/relationships/hyperlink" Target="https://www.w3schools.com/MySQL/default.asp" TargetMode="External"/><Relationship Id="rId7" Type="http://schemas.openxmlformats.org/officeDocument/2006/relationships/hyperlink" Target="https://docs.npmjs.com/cli/v8/using-npm/registry" TargetMode="External"/><Relationship Id="rId2" Type="http://schemas.openxmlformats.org/officeDocument/2006/relationships/hyperlink" Target="https://www.nsf.gov/awardsearch/download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learn/getting-started/introduction-to-nodejs" TargetMode="External"/><Relationship Id="rId5" Type="http://schemas.openxmlformats.org/officeDocument/2006/relationships/hyperlink" Target="https://www.npmjs.com/" TargetMode="External"/><Relationship Id="rId4" Type="http://schemas.openxmlformats.org/officeDocument/2006/relationships/hyperlink" Target="https://nodejs.org/e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3306/" TargetMode="External"/><Relationship Id="rId3" Type="http://schemas.openxmlformats.org/officeDocument/2006/relationships/hyperlink" Target="https://www.youtube.com/watch?v=Hgm2V_zqGqM" TargetMode="External"/><Relationship Id="rId7" Type="http://schemas.openxmlformats.org/officeDocument/2006/relationships/hyperlink" Target="http://localhost:3000/upload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000/awards/search" TargetMode="External"/><Relationship Id="rId5" Type="http://schemas.openxmlformats.org/officeDocument/2006/relationships/hyperlink" Target="http://localhost:3000/awards" TargetMode="External"/><Relationship Id="rId4" Type="http://schemas.openxmlformats.org/officeDocument/2006/relationships/hyperlink" Target="http://localhost:410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7" y="357506"/>
            <a:ext cx="7704856" cy="15661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CSCI 6991</a:t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Data Engineering Capstone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291830"/>
            <a:ext cx="4464496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F2728"/>
                </a:solidFill>
                <a:latin typeface="Roboto" panose="02000000000000000000" pitchFamily="2" charset="0"/>
              </a:rPr>
              <a:t>Done By :</a:t>
            </a:r>
            <a:endParaRPr lang="en-US" sz="1200" i="0" dirty="0" smtClean="0">
              <a:solidFill>
                <a:srgbClr val="1F2728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 err="1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Harsha</a:t>
            </a:r>
            <a:r>
              <a:rPr lang="en-US" b="1" i="0" dirty="0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Vardhan</a:t>
            </a:r>
            <a:r>
              <a:rPr lang="en-US" b="1" i="0" dirty="0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Munari</a:t>
            </a:r>
            <a:endParaRPr lang="en-US" b="1" dirty="0" smtClean="0">
              <a:solidFill>
                <a:srgbClr val="1F2728"/>
              </a:solidFill>
              <a:latin typeface="Roboto" panose="02000000000000000000" pitchFamily="2" charset="0"/>
            </a:endParaRPr>
          </a:p>
          <a:p>
            <a:r>
              <a:rPr lang="en-US" b="1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Parveen</a:t>
            </a:r>
            <a:r>
              <a:rPr lang="en-US" b="1" dirty="0" smtClean="0">
                <a:solidFill>
                  <a:srgbClr val="1F2728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Shaik</a:t>
            </a:r>
            <a:r>
              <a:rPr lang="en-US" b="1" dirty="0" smtClean="0">
                <a:solidFill>
                  <a:srgbClr val="1F2728"/>
                </a:solidFill>
                <a:latin typeface="Roboto" panose="02000000000000000000" pitchFamily="2" charset="0"/>
              </a:rPr>
              <a:t> </a:t>
            </a:r>
            <a:endParaRPr lang="en-US" b="1" dirty="0">
              <a:solidFill>
                <a:srgbClr val="1F2728"/>
              </a:solidFill>
              <a:latin typeface="Roboto" panose="02000000000000000000" pitchFamily="2" charset="0"/>
            </a:endParaRPr>
          </a:p>
          <a:p>
            <a:r>
              <a:rPr lang="en-US" b="1" i="0" dirty="0" err="1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Buvana</a:t>
            </a:r>
            <a:r>
              <a:rPr lang="en-US" b="1" i="0" dirty="0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Yalam</a:t>
            </a:r>
            <a:endParaRPr lang="en-US" b="1" i="0" dirty="0" smtClean="0">
              <a:solidFill>
                <a:srgbClr val="1F2728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2715766"/>
            <a:ext cx="20585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0" i="0" dirty="0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Guided By :</a:t>
            </a:r>
          </a:p>
          <a:p>
            <a:r>
              <a:rPr lang="en-US" b="1" i="0" dirty="0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Dr. </a:t>
            </a:r>
            <a:r>
              <a:rPr lang="en-US" b="1" i="0" dirty="0" err="1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Feng</a:t>
            </a:r>
            <a:r>
              <a:rPr lang="en-US" b="1" i="0" dirty="0" smtClean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 George Yu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22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95486"/>
            <a:ext cx="2128280" cy="493563"/>
          </a:xfrm>
        </p:spPr>
        <p:txBody>
          <a:bodyPr/>
          <a:lstStyle/>
          <a:p>
            <a:r>
              <a:rPr lang="en-IN" sz="2400" b="1" dirty="0">
                <a:latin typeface="Arial Rounded MT Bold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43558"/>
            <a:ext cx="7498080" cy="3842742"/>
          </a:xfrm>
        </p:spPr>
        <p:txBody>
          <a:bodyPr>
            <a:normAutofit lnSpcReduction="10000"/>
          </a:bodyPr>
          <a:lstStyle/>
          <a:p>
            <a:r>
              <a:rPr lang="en-US" sz="1600" b="1" dirty="0" smtClean="0">
                <a:latin typeface="Roboto"/>
              </a:rPr>
              <a:t>Project Status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Achieved a fully functional end to end full stack application with database configuration, With upload, fetch and search features.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Commands : </a:t>
            </a:r>
            <a:r>
              <a:rPr lang="en-US" sz="1400" b="1" dirty="0" err="1" smtClean="0">
                <a:latin typeface="Roboto"/>
              </a:rPr>
              <a:t>npm</a:t>
            </a:r>
            <a:r>
              <a:rPr lang="en-US" sz="1400" b="1" dirty="0" smtClean="0">
                <a:latin typeface="Roboto"/>
              </a:rPr>
              <a:t> start,  pm2 start index</a:t>
            </a:r>
          </a:p>
          <a:p>
            <a:pPr marL="82296" indent="0">
              <a:buNone/>
            </a:pPr>
            <a:r>
              <a:rPr lang="en-US" sz="1400" dirty="0" err="1" smtClean="0">
                <a:latin typeface="Roboto"/>
              </a:rPr>
              <a:t>Utilised</a:t>
            </a:r>
            <a:r>
              <a:rPr lang="en-US" sz="1400" dirty="0" smtClean="0">
                <a:latin typeface="Roboto"/>
              </a:rPr>
              <a:t> most of the resources and modern tools at the time of developments and enhancements </a:t>
            </a:r>
          </a:p>
          <a:p>
            <a:endParaRPr lang="en-US" sz="1400" dirty="0" smtClean="0">
              <a:latin typeface="Roboto"/>
            </a:endParaRPr>
          </a:p>
          <a:p>
            <a:r>
              <a:rPr lang="en-US" sz="1600" b="1" dirty="0" smtClean="0">
                <a:latin typeface="Roboto"/>
              </a:rPr>
              <a:t>Future Work 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Will enhance the application with most advanced security features like implementing </a:t>
            </a:r>
            <a:r>
              <a:rPr lang="en-US" sz="1400" dirty="0" err="1" smtClean="0">
                <a:latin typeface="Roboto"/>
              </a:rPr>
              <a:t>jwt</a:t>
            </a:r>
            <a:r>
              <a:rPr lang="en-US" sz="1400" dirty="0" smtClean="0">
                <a:latin typeface="Roboto"/>
              </a:rPr>
              <a:t>(</a:t>
            </a:r>
            <a:r>
              <a:rPr lang="en-US" sz="1400" dirty="0" err="1" smtClean="0">
                <a:latin typeface="Roboto"/>
              </a:rPr>
              <a:t>jsonwebtoken</a:t>
            </a:r>
            <a:r>
              <a:rPr lang="en-US" sz="1400" dirty="0" smtClean="0">
                <a:latin typeface="Roboto"/>
              </a:rPr>
              <a:t>), validation, authorization, authentication, </a:t>
            </a:r>
            <a:r>
              <a:rPr lang="en-US" sz="1400" dirty="0" err="1" smtClean="0">
                <a:latin typeface="Roboto"/>
              </a:rPr>
              <a:t>cors</a:t>
            </a:r>
            <a:r>
              <a:rPr lang="en-US" sz="1400" dirty="0" smtClean="0">
                <a:latin typeface="Roboto"/>
              </a:rPr>
              <a:t>, ..etc.</a:t>
            </a:r>
          </a:p>
          <a:p>
            <a:endParaRPr lang="en-US" sz="1400" dirty="0" smtClean="0">
              <a:latin typeface="Roboto"/>
            </a:endParaRPr>
          </a:p>
          <a:p>
            <a:r>
              <a:rPr lang="en-US" sz="1600" b="1" dirty="0">
                <a:solidFill>
                  <a:srgbClr val="1F2728"/>
                </a:solidFill>
                <a:latin typeface="Roboto" panose="02000000000000000000" pitchFamily="2" charset="0"/>
              </a:rPr>
              <a:t>Learning </a:t>
            </a:r>
            <a:r>
              <a:rPr lang="en-US" sz="1600" b="1" dirty="0" smtClean="0">
                <a:solidFill>
                  <a:srgbClr val="1F2728"/>
                </a:solidFill>
                <a:latin typeface="Roboto" panose="02000000000000000000" pitchFamily="2" charset="0"/>
              </a:rPr>
              <a:t>Outcomes </a:t>
            </a:r>
          </a:p>
          <a:p>
            <a:pPr marL="82296" indent="0">
              <a:buNone/>
            </a:pPr>
            <a:r>
              <a:rPr lang="en-US" sz="1400" dirty="0">
                <a:solidFill>
                  <a:srgbClr val="1F2728"/>
                </a:solidFill>
                <a:latin typeface="Roboto" panose="02000000000000000000" pitchFamily="2" charset="0"/>
              </a:rPr>
              <a:t>E</a:t>
            </a:r>
            <a:r>
              <a:rPr lang="en-US" sz="1400" dirty="0" smtClean="0">
                <a:solidFill>
                  <a:srgbClr val="1F2728"/>
                </a:solidFill>
                <a:latin typeface="Roboto" panose="02000000000000000000" pitchFamily="2" charset="0"/>
              </a:rPr>
              <a:t>nhanced skills in developing Full stack application using JS frameworks like Angular, </a:t>
            </a:r>
            <a:r>
              <a:rPr lang="en-US" sz="14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NodeJS</a:t>
            </a:r>
            <a:r>
              <a:rPr lang="en-US" sz="1400" dirty="0" smtClean="0">
                <a:solidFill>
                  <a:srgbClr val="1F2728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Mysql</a:t>
            </a:r>
            <a:r>
              <a:rPr lang="en-US" sz="1600" dirty="0">
                <a:solidFill>
                  <a:srgbClr val="1F2728"/>
                </a:solidFill>
                <a:latin typeface="Roboto" panose="02000000000000000000" pitchFamily="2" charset="0"/>
              </a:rPr>
              <a:t>.</a:t>
            </a:r>
            <a:endParaRPr lang="en-IN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22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23478"/>
            <a:ext cx="2376264" cy="576064"/>
          </a:xfrm>
        </p:spPr>
        <p:txBody>
          <a:bodyPr/>
          <a:lstStyle/>
          <a:p>
            <a:r>
              <a:rPr lang="en-US" sz="2400" b="1" dirty="0" smtClean="0">
                <a:latin typeface="Arial Rounded MT Bold" pitchFamily="34" charset="0"/>
              </a:rPr>
              <a:t>References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99542"/>
            <a:ext cx="7498080" cy="3600450"/>
          </a:xfrm>
        </p:spPr>
        <p:txBody>
          <a:bodyPr>
            <a:normAutofit/>
          </a:bodyPr>
          <a:lstStyle/>
          <a:p>
            <a:endParaRPr lang="en-US" sz="1600" dirty="0" smtClean="0">
              <a:latin typeface="Roboto"/>
            </a:endParaRPr>
          </a:p>
          <a:p>
            <a:r>
              <a:rPr lang="en-US" sz="1600" dirty="0" smtClean="0">
                <a:latin typeface="Roboto"/>
              </a:rPr>
              <a:t>Data and </a:t>
            </a:r>
            <a:r>
              <a:rPr lang="en-US" sz="1600" dirty="0" err="1" smtClean="0">
                <a:latin typeface="Roboto"/>
              </a:rPr>
              <a:t>db</a:t>
            </a:r>
            <a:r>
              <a:rPr lang="en-US" sz="1600" dirty="0" smtClean="0">
                <a:latin typeface="Roboto"/>
              </a:rPr>
              <a:t> structure </a:t>
            </a:r>
          </a:p>
          <a:p>
            <a:pPr marL="82296" indent="0">
              <a:buNone/>
            </a:pPr>
            <a:r>
              <a:rPr lang="en-US" sz="1200" dirty="0" smtClean="0">
                <a:latin typeface="Roboto"/>
              </a:rPr>
              <a:t>NSF </a:t>
            </a:r>
            <a:r>
              <a:rPr lang="en-US" sz="1200" dirty="0">
                <a:latin typeface="Roboto"/>
              </a:rPr>
              <a:t>- </a:t>
            </a:r>
            <a:r>
              <a:rPr lang="en-US" sz="1200" dirty="0">
                <a:latin typeface="Roboto"/>
                <a:hlinkClick r:id="rId2"/>
              </a:rPr>
              <a:t>https://</a:t>
            </a:r>
            <a:r>
              <a:rPr lang="en-US" sz="1200" dirty="0" smtClean="0">
                <a:latin typeface="Roboto"/>
                <a:hlinkClick r:id="rId2"/>
              </a:rPr>
              <a:t>www.nsf.gov/awardsearch/download.jsp</a:t>
            </a:r>
            <a:endParaRPr lang="en-US" sz="1200" dirty="0" smtClean="0">
              <a:latin typeface="Roboto"/>
            </a:endParaRPr>
          </a:p>
          <a:p>
            <a:pPr marL="82296" indent="0">
              <a:buNone/>
            </a:pPr>
            <a:r>
              <a:rPr lang="en-US" sz="1200" dirty="0" err="1" smtClean="0">
                <a:latin typeface="Roboto"/>
              </a:rPr>
              <a:t>DataBase</a:t>
            </a:r>
            <a:r>
              <a:rPr lang="en-US" sz="1200" dirty="0" smtClean="0">
                <a:latin typeface="Roboto"/>
              </a:rPr>
              <a:t> </a:t>
            </a:r>
            <a:r>
              <a:rPr lang="en-US" sz="1200" dirty="0">
                <a:latin typeface="Roboto"/>
              </a:rPr>
              <a:t>- </a:t>
            </a:r>
            <a:r>
              <a:rPr lang="en-US" sz="1200" dirty="0">
                <a:latin typeface="Roboto"/>
                <a:hlinkClick r:id="rId3"/>
              </a:rPr>
              <a:t>https://</a:t>
            </a:r>
            <a:r>
              <a:rPr lang="en-US" sz="1200" dirty="0" smtClean="0">
                <a:latin typeface="Roboto"/>
                <a:hlinkClick r:id="rId3"/>
              </a:rPr>
              <a:t>www.w3schools.com/MySQL/default.asp</a:t>
            </a:r>
            <a:endParaRPr lang="en-US" sz="1200" dirty="0" smtClean="0">
              <a:latin typeface="Roboto"/>
            </a:endParaRPr>
          </a:p>
          <a:p>
            <a:r>
              <a:rPr lang="en-US" sz="1600" dirty="0" smtClean="0">
                <a:latin typeface="Roboto"/>
              </a:rPr>
              <a:t>Developments 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Backend </a:t>
            </a:r>
            <a:r>
              <a:rPr lang="en-US" sz="1400" dirty="0" err="1" smtClean="0">
                <a:latin typeface="Roboto"/>
              </a:rPr>
              <a:t>Nodejs</a:t>
            </a:r>
            <a:endParaRPr lang="en-US" sz="1400" dirty="0" smtClean="0">
              <a:latin typeface="Roboto"/>
            </a:endParaRP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(1) </a:t>
            </a:r>
            <a:r>
              <a:rPr lang="en-US" sz="1400" dirty="0" smtClean="0">
                <a:latin typeface="Roboto"/>
                <a:hlinkClick r:id="rId4"/>
              </a:rPr>
              <a:t>https</a:t>
            </a:r>
            <a:r>
              <a:rPr lang="en-US" sz="1400" dirty="0">
                <a:latin typeface="Roboto"/>
                <a:hlinkClick r:id="rId4"/>
              </a:rPr>
              <a:t>://</a:t>
            </a:r>
            <a:r>
              <a:rPr lang="en-US" sz="1400" dirty="0" smtClean="0">
                <a:latin typeface="Roboto"/>
                <a:hlinkClick r:id="rId4"/>
              </a:rPr>
              <a:t>nodejs.org/en</a:t>
            </a:r>
            <a:endParaRPr lang="en-US" sz="1400" dirty="0" smtClean="0">
              <a:latin typeface="Roboto"/>
            </a:endParaRP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</a:t>
            </a:r>
            <a:r>
              <a:rPr lang="en-US" sz="1400" dirty="0">
                <a:latin typeface="Roboto"/>
              </a:rPr>
              <a:t>2) </a:t>
            </a:r>
            <a:r>
              <a:rPr lang="en-US" sz="1400" dirty="0">
                <a:latin typeface="Roboto"/>
                <a:hlinkClick r:id="rId5"/>
              </a:rPr>
              <a:t>https://www.npmjs.com</a:t>
            </a:r>
            <a:r>
              <a:rPr lang="en-US" sz="1400" dirty="0" smtClean="0">
                <a:latin typeface="Roboto"/>
                <a:hlinkClick r:id="rId5"/>
              </a:rPr>
              <a:t>/</a:t>
            </a:r>
            <a:endParaRPr lang="en-US" sz="1400" dirty="0" smtClean="0">
              <a:latin typeface="Roboto"/>
            </a:endParaRPr>
          </a:p>
          <a:p>
            <a:pPr marL="82296" indent="0">
              <a:buNone/>
            </a:pPr>
            <a:r>
              <a:rPr lang="en-US" sz="1400" dirty="0">
                <a:latin typeface="Roboto"/>
              </a:rPr>
              <a:t>(3) </a:t>
            </a:r>
            <a:r>
              <a:rPr lang="en-US" sz="1400" dirty="0">
                <a:latin typeface="Roboto"/>
                <a:hlinkClick r:id="rId6"/>
              </a:rPr>
              <a:t>https://</a:t>
            </a:r>
            <a:r>
              <a:rPr lang="en-US" sz="1400" dirty="0" smtClean="0">
                <a:latin typeface="Roboto"/>
                <a:hlinkClick r:id="rId6"/>
              </a:rPr>
              <a:t>nodejs.org/en/learn/getting-started/introduction-to-nodejs</a:t>
            </a:r>
            <a:endParaRPr lang="en-US" sz="1400" dirty="0" smtClean="0">
              <a:latin typeface="Roboto"/>
            </a:endParaRP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(4) </a:t>
            </a:r>
            <a:r>
              <a:rPr lang="en-US" sz="1400" dirty="0">
                <a:latin typeface="Roboto"/>
                <a:hlinkClick r:id="rId7"/>
              </a:rPr>
              <a:t>https://</a:t>
            </a:r>
            <a:r>
              <a:rPr lang="en-US" sz="1400" dirty="0" smtClean="0">
                <a:latin typeface="Roboto"/>
                <a:hlinkClick r:id="rId7"/>
              </a:rPr>
              <a:t>docs.npmjs.com/cli/v8/using-npm/registry</a:t>
            </a:r>
            <a:endParaRPr lang="en-US" sz="1400" dirty="0" smtClean="0">
              <a:latin typeface="Roboto"/>
            </a:endParaRPr>
          </a:p>
          <a:p>
            <a:r>
              <a:rPr lang="en-US" sz="1400" dirty="0" smtClean="0">
                <a:latin typeface="Roboto"/>
              </a:rPr>
              <a:t>Frontend Angular</a:t>
            </a:r>
          </a:p>
          <a:p>
            <a:pPr marL="82296" indent="0">
              <a:buNone/>
            </a:pPr>
            <a:r>
              <a:rPr lang="en-US" sz="1400" dirty="0">
                <a:latin typeface="Roboto"/>
                <a:hlinkClick r:id="rId8"/>
              </a:rPr>
              <a:t>https://angular.dev</a:t>
            </a:r>
            <a:r>
              <a:rPr lang="en-US" sz="1400" dirty="0" smtClean="0">
                <a:latin typeface="Roboto"/>
                <a:hlinkClick r:id="rId8"/>
              </a:rPr>
              <a:t>/</a:t>
            </a:r>
            <a:endParaRPr lang="en-US" sz="1400" dirty="0" smtClean="0">
              <a:latin typeface="Roboto"/>
            </a:endParaRPr>
          </a:p>
          <a:p>
            <a:pPr marL="82296" indent="0">
              <a:buNone/>
            </a:pPr>
            <a:endParaRPr lang="en-IN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360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23478"/>
            <a:ext cx="1800200" cy="5040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Appendix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699542"/>
            <a:ext cx="7746064" cy="398675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Arial Rounded MT Bold" pitchFamily="34" charset="0"/>
              </a:rPr>
              <a:t>Source code </a:t>
            </a:r>
            <a:r>
              <a:rPr lang="en-US" sz="1400" dirty="0">
                <a:latin typeface="Arial Rounded MT Bold" pitchFamily="34" charset="0"/>
              </a:rPr>
              <a:t>- </a:t>
            </a:r>
            <a:r>
              <a:rPr lang="en-US" sz="1400" dirty="0">
                <a:latin typeface="Arial Rounded MT Bold" pitchFamily="34" charset="0"/>
                <a:hlinkClick r:id="rId2"/>
              </a:rPr>
              <a:t>https://github.com</a:t>
            </a:r>
            <a:r>
              <a:rPr lang="en-US" sz="1400" dirty="0" smtClean="0">
                <a:latin typeface="Arial Rounded MT Bold" pitchFamily="34" charset="0"/>
                <a:hlinkClick r:id="rId2"/>
              </a:rPr>
              <a:t>/</a:t>
            </a:r>
            <a:endParaRPr lang="en-US" sz="1400" dirty="0" smtClean="0">
              <a:latin typeface="Arial Rounded MT Bold" pitchFamily="34" charset="0"/>
            </a:endParaRPr>
          </a:p>
          <a:p>
            <a:r>
              <a:rPr lang="en-US" sz="1400" dirty="0">
                <a:latin typeface="Arial Rounded MT Bold" pitchFamily="34" charset="0"/>
              </a:rPr>
              <a:t>Video link - </a:t>
            </a:r>
            <a:r>
              <a:rPr lang="en-US" sz="1400" dirty="0">
                <a:latin typeface="Arial Rounded MT Bold" pitchFamily="34" charset="0"/>
                <a:hlinkClick r:id="rId3"/>
              </a:rPr>
              <a:t>https://</a:t>
            </a:r>
            <a:r>
              <a:rPr lang="en-US" sz="1400" dirty="0" smtClean="0">
                <a:latin typeface="Arial Rounded MT Bold" pitchFamily="34" charset="0"/>
                <a:hlinkClick r:id="rId3"/>
              </a:rPr>
              <a:t>www.youtube.com/watch?v=Hgm2V_zqGqM</a:t>
            </a:r>
            <a:endParaRPr lang="en-US" sz="1400" dirty="0">
              <a:latin typeface="Arial Rounded MT Bold" pitchFamily="34" charset="0"/>
            </a:endParaRPr>
          </a:p>
          <a:p>
            <a:r>
              <a:rPr lang="en-US" sz="1400" dirty="0" smtClean="0">
                <a:latin typeface="Arial Rounded MT Bold" pitchFamily="34" charset="0"/>
              </a:rPr>
              <a:t>Frontend client </a:t>
            </a:r>
            <a:r>
              <a:rPr lang="en-US" sz="1400" dirty="0" err="1" smtClean="0">
                <a:latin typeface="Arial Rounded MT Bold" pitchFamily="34" charset="0"/>
              </a:rPr>
              <a:t>Url</a:t>
            </a:r>
            <a:r>
              <a:rPr lang="en-US" sz="1400" dirty="0" smtClean="0">
                <a:latin typeface="Arial Rounded MT Bold" pitchFamily="34" charset="0"/>
              </a:rPr>
              <a:t> </a:t>
            </a:r>
            <a:r>
              <a:rPr lang="en-US" sz="1400" dirty="0">
                <a:latin typeface="Arial Rounded MT Bold" pitchFamily="34" charset="0"/>
              </a:rPr>
              <a:t>- </a:t>
            </a:r>
            <a:r>
              <a:rPr lang="en-US" sz="1400" dirty="0">
                <a:latin typeface="Arial Rounded MT Bold" pitchFamily="34" charset="0"/>
                <a:hlinkClick r:id="rId4"/>
              </a:rPr>
              <a:t>http://localhost:4100</a:t>
            </a:r>
            <a:r>
              <a:rPr lang="en-US" sz="1400" dirty="0" smtClean="0">
                <a:latin typeface="Arial Rounded MT Bold" pitchFamily="34" charset="0"/>
                <a:hlinkClick r:id="rId4"/>
              </a:rPr>
              <a:t>/</a:t>
            </a:r>
            <a:endParaRPr lang="en-US" sz="1400" dirty="0">
              <a:latin typeface="Arial Rounded MT Bold" pitchFamily="34" charset="0"/>
            </a:endParaRPr>
          </a:p>
          <a:p>
            <a:r>
              <a:rPr lang="en-US" sz="1400" dirty="0" smtClean="0">
                <a:latin typeface="Arial Rounded MT Bold" pitchFamily="34" charset="0"/>
              </a:rPr>
              <a:t>Backend server/</a:t>
            </a:r>
            <a:r>
              <a:rPr lang="en-US" sz="1400" dirty="0" err="1">
                <a:latin typeface="Arial Rounded MT Bold" pitchFamily="34" charset="0"/>
              </a:rPr>
              <a:t>A</a:t>
            </a:r>
            <a:r>
              <a:rPr lang="en-US" sz="1400" dirty="0" err="1" smtClean="0">
                <a:latin typeface="Arial Rounded MT Bold" pitchFamily="34" charset="0"/>
              </a:rPr>
              <a:t>pi</a:t>
            </a:r>
            <a:r>
              <a:rPr lang="en-US" sz="1400" dirty="0" smtClean="0">
                <a:latin typeface="Arial Rounded MT Bold" pitchFamily="34" charset="0"/>
              </a:rPr>
              <a:t> </a:t>
            </a:r>
            <a:r>
              <a:rPr lang="en-US" sz="1400" dirty="0" err="1" smtClean="0">
                <a:latin typeface="Arial Rounded MT Bold" pitchFamily="34" charset="0"/>
              </a:rPr>
              <a:t>Url</a:t>
            </a:r>
            <a:r>
              <a:rPr lang="en-US" sz="1400" dirty="0" err="1">
                <a:latin typeface="Arial Rounded MT Bold" pitchFamily="34" charset="0"/>
              </a:rPr>
              <a:t>s</a:t>
            </a:r>
            <a:endParaRPr lang="en-US" sz="1400" dirty="0" smtClean="0">
              <a:latin typeface="Arial Rounded MT Bold" pitchFamily="34" charset="0"/>
            </a:endParaRPr>
          </a:p>
          <a:p>
            <a:pPr latinLnBrk="1"/>
            <a:r>
              <a:rPr lang="en-IN" sz="1400" dirty="0">
                <a:hlinkClick r:id="rId5"/>
              </a:rPr>
              <a:t>http://</a:t>
            </a:r>
            <a:r>
              <a:rPr lang="en-IN" sz="1400" dirty="0" smtClean="0">
                <a:hlinkClick r:id="rId5"/>
              </a:rPr>
              <a:t>localhost:3000/awards</a:t>
            </a:r>
            <a:endParaRPr lang="en-IN" sz="1400" dirty="0" smtClean="0"/>
          </a:p>
          <a:p>
            <a:pPr latinLnBrk="1"/>
            <a:r>
              <a:rPr lang="en-IN" sz="1400" dirty="0">
                <a:hlinkClick r:id="rId6"/>
              </a:rPr>
              <a:t>http://</a:t>
            </a:r>
            <a:r>
              <a:rPr lang="en-IN" sz="1400" dirty="0" smtClean="0">
                <a:hlinkClick r:id="rId6"/>
              </a:rPr>
              <a:t>localhost:3000/awards/search</a:t>
            </a:r>
            <a:endParaRPr lang="en-IN" sz="1400" dirty="0" smtClean="0"/>
          </a:p>
          <a:p>
            <a:pPr latinLnBrk="1"/>
            <a:r>
              <a:rPr lang="en-IN" sz="1400" dirty="0">
                <a:hlinkClick r:id="rId7"/>
              </a:rPr>
              <a:t>http://</a:t>
            </a:r>
            <a:r>
              <a:rPr lang="en-IN" sz="1400" dirty="0" smtClean="0">
                <a:hlinkClick r:id="rId7"/>
              </a:rPr>
              <a:t>localhost:3000/upload</a:t>
            </a:r>
            <a:endParaRPr lang="en-US" sz="1400" dirty="0">
              <a:latin typeface="Arial Rounded MT Bold" pitchFamily="34" charset="0"/>
            </a:endParaRPr>
          </a:p>
          <a:p>
            <a:r>
              <a:rPr lang="en-US" sz="1400" dirty="0" smtClean="0">
                <a:latin typeface="Arial Rounded MT Bold" pitchFamily="34" charset="0"/>
              </a:rPr>
              <a:t>Database </a:t>
            </a:r>
            <a:r>
              <a:rPr lang="en-US" sz="1400" dirty="0" err="1" smtClean="0">
                <a:latin typeface="Arial Rounded MT Bold" pitchFamily="34" charset="0"/>
              </a:rPr>
              <a:t>Url</a:t>
            </a:r>
            <a:r>
              <a:rPr lang="en-US" sz="1400" dirty="0">
                <a:latin typeface="Arial Rounded MT Bold" pitchFamily="34" charset="0"/>
              </a:rPr>
              <a:t> </a:t>
            </a:r>
            <a:r>
              <a:rPr lang="en-US" sz="1400" dirty="0" smtClean="0">
                <a:latin typeface="Arial Rounded MT Bold" pitchFamily="34" charset="0"/>
              </a:rPr>
              <a:t>– </a:t>
            </a:r>
            <a:r>
              <a:rPr lang="en-US" sz="1400" dirty="0" smtClean="0">
                <a:latin typeface="Arial Rounded MT Bold" pitchFamily="34" charset="0"/>
                <a:hlinkClick r:id="rId8"/>
              </a:rPr>
              <a:t>http://localhost:3306</a:t>
            </a:r>
            <a:endParaRPr lang="en-US" sz="1400" dirty="0">
              <a:latin typeface="Arial Rounded MT Bold" pitchFamily="34" charset="0"/>
            </a:endParaRPr>
          </a:p>
          <a:p>
            <a:r>
              <a:rPr lang="en-US" sz="1400" dirty="0" smtClean="0">
                <a:latin typeface="Arial Rounded MT Bold" pitchFamily="34" charset="0"/>
              </a:rPr>
              <a:t>Test cases for doing curl</a:t>
            </a:r>
            <a:endParaRPr lang="en-US" sz="1400" dirty="0">
              <a:latin typeface="Roboto"/>
            </a:endParaRPr>
          </a:p>
          <a:p>
            <a:pPr marL="82296" indent="0">
              <a:buNone/>
            </a:pPr>
            <a:endParaRPr lang="en-US" sz="1400" dirty="0" smtClean="0">
              <a:latin typeface="Roboto"/>
            </a:endParaRPr>
          </a:p>
          <a:p>
            <a:pPr marL="82296" indent="0">
              <a:buNone/>
            </a:pPr>
            <a:endParaRPr lang="en-US" sz="1400" dirty="0">
              <a:latin typeface="Roboto"/>
            </a:endParaRPr>
          </a:p>
          <a:p>
            <a:pPr marL="82296" indent="0">
              <a:buNone/>
            </a:pPr>
            <a:endParaRPr lang="en-US" sz="1400" dirty="0" smtClean="0">
              <a:latin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3435845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curl --location 'localhost:3000/awards' \</a:t>
            </a:r>
          </a:p>
          <a:p>
            <a:r>
              <a:rPr lang="en-US" sz="1000" dirty="0" smtClean="0"/>
              <a:t>--header 'Content-Type: application/</a:t>
            </a:r>
            <a:r>
              <a:rPr lang="en-US" sz="1000" dirty="0" err="1" smtClean="0"/>
              <a:t>json</a:t>
            </a:r>
            <a:r>
              <a:rPr lang="en-US" sz="1000" dirty="0" smtClean="0"/>
              <a:t>' \</a:t>
            </a:r>
          </a:p>
          <a:p>
            <a:r>
              <a:rPr lang="en-US" sz="1000" dirty="0" smtClean="0"/>
              <a:t>--header 'Content-Type: text/plain' \</a:t>
            </a:r>
          </a:p>
          <a:p>
            <a:r>
              <a:rPr lang="en-US" sz="1000" dirty="0" smtClean="0"/>
              <a:t>--header 'x-file-type: </a:t>
            </a:r>
            <a:r>
              <a:rPr lang="en-US" sz="1000" dirty="0" err="1" smtClean="0"/>
              <a:t>js'</a:t>
            </a:r>
            <a:r>
              <a:rPr lang="en-US" sz="1000" dirty="0" smtClean="0"/>
              <a:t> \</a:t>
            </a:r>
          </a:p>
          <a:p>
            <a:r>
              <a:rPr lang="en-US" sz="1000" dirty="0" smtClean="0"/>
              <a:t>--data '{</a:t>
            </a:r>
          </a:p>
          <a:p>
            <a:r>
              <a:rPr lang="en-US" sz="1000" dirty="0" smtClean="0"/>
              <a:t>    "page": "1",</a:t>
            </a:r>
          </a:p>
          <a:p>
            <a:r>
              <a:rPr lang="en-US" sz="1000" dirty="0" smtClean="0"/>
              <a:t>    "limit": "50"</a:t>
            </a:r>
          </a:p>
          <a:p>
            <a:r>
              <a:rPr lang="en-US" sz="1000" dirty="0" smtClean="0"/>
              <a:t>}'</a:t>
            </a:r>
            <a:endParaRPr lang="en-IN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3435846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curl --location 'localhost:3000/awards/search' \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--header 'Content-Type: application/</a:t>
            </a:r>
            <a:r>
              <a:rPr lang="en-US" sz="1000" dirty="0" err="1" smtClean="0">
                <a:latin typeface="Roboto"/>
              </a:rPr>
              <a:t>json</a:t>
            </a:r>
            <a:r>
              <a:rPr lang="en-US" sz="1000" dirty="0" smtClean="0">
                <a:latin typeface="Roboto"/>
              </a:rPr>
              <a:t>' \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--header 'x-file-type: </a:t>
            </a:r>
            <a:r>
              <a:rPr lang="en-US" sz="1000" dirty="0" err="1" smtClean="0">
                <a:latin typeface="Roboto"/>
              </a:rPr>
              <a:t>js'</a:t>
            </a:r>
            <a:r>
              <a:rPr lang="en-US" sz="1000" dirty="0" smtClean="0">
                <a:latin typeface="Roboto"/>
              </a:rPr>
              <a:t> \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--data '{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    "page": "1",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    "</a:t>
            </a:r>
            <a:r>
              <a:rPr lang="en-US" sz="1000" dirty="0" err="1" smtClean="0">
                <a:latin typeface="Roboto"/>
              </a:rPr>
              <a:t>searchTerm</a:t>
            </a:r>
            <a:r>
              <a:rPr lang="en-US" sz="1000" dirty="0" smtClean="0">
                <a:latin typeface="Roboto"/>
              </a:rPr>
              <a:t>":"Hyman H. Field",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    "limit": "50"</a:t>
            </a:r>
          </a:p>
          <a:p>
            <a:pPr marL="82296" indent="0">
              <a:buNone/>
            </a:pPr>
            <a:r>
              <a:rPr lang="en-US" sz="1000" dirty="0" smtClean="0">
                <a:latin typeface="Roboto"/>
              </a:rPr>
              <a:t>}‘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1470"/>
            <a:ext cx="7890080" cy="4968552"/>
          </a:xfrm>
        </p:spPr>
        <p:txBody>
          <a:bodyPr>
            <a:noAutofit/>
          </a:bodyPr>
          <a:lstStyle/>
          <a:p>
            <a:r>
              <a:rPr lang="en-US" sz="800" b="1" dirty="0">
                <a:latin typeface="Roboto"/>
              </a:rPr>
              <a:t>Sample queries</a:t>
            </a:r>
          </a:p>
          <a:p>
            <a:pPr marL="82296" indent="0">
              <a:buNone/>
            </a:pPr>
            <a:r>
              <a:rPr lang="en-US" sz="600" dirty="0">
                <a:latin typeface="Roboto"/>
              </a:rPr>
              <a:t>SELECT COUNT(*) AS `count` FROM `awards` AS `awards</a:t>
            </a:r>
            <a:r>
              <a:rPr lang="en-US" sz="600" dirty="0" smtClean="0">
                <a:latin typeface="Roboto"/>
              </a:rPr>
              <a:t>`;</a:t>
            </a:r>
            <a:endParaRPr lang="en-US" sz="600" dirty="0">
              <a:latin typeface="Roboto"/>
            </a:endParaRPr>
          </a:p>
          <a:p>
            <a:pPr marL="82296" indent="0">
              <a:buNone/>
            </a:pPr>
            <a:r>
              <a:rPr lang="en-US" sz="600" dirty="0">
                <a:latin typeface="Roboto"/>
              </a:rPr>
              <a:t>SELECT `awards`.*,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`.`id` AS `pis.id`,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pi_role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pis.pi_role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pi_first_name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pis.pi_first_name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pi_last_name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pis.pi_last_name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pi_mid_init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pis.pi_mid_init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pi_sufx_name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pis.pi_sufx_name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pi_full_name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pis.pi_full_name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pi_email_addr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pis.pi_email_addr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nsf_id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pis.nsf_id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pi_start_date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pis.pi_start_date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pi_end_date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pis.pi_end_date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`.`id` AS `inst.id`,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inst_street_address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inst.inst_street_address</a:t>
            </a:r>
            <a:r>
              <a:rPr lang="en-US" sz="600" dirty="0">
                <a:latin typeface="Roboto"/>
              </a:rPr>
              <a:t>`, `inst`.`inst_street_address_2` AS `inst.inst_street_address_2`,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inst_city_name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inst.inst_city_name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inst_state_code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inst.inst_state_code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inst_state_name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inst.inst_state_name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inst_phone_num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inst.inst_phone_num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inst_zip_code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inst.inst_zip_code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inst_country_name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inst.inst_country_name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cong_dist_code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inst.cong_dist_code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st_cong_dist_code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inst.st_cong_dist_code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org_lgl_bus_name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inst.org_lgl_bus_name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org_prnt_uei_num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inst.org_prnt_uei_num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org_uei_num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inst.org_uei_num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inst.awardAwdId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`.`id` AS `perf_inst.id`,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perf_inst_name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perf_inst.perf_inst_name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perf_str_addr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perf_inst.perf_str_addr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perf_city_name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perf_inst.perf_city_name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perf_inst.perf_st_code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perf_zip_code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perf_inst.perf_zip_code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perf_ctry_code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perf_inst.perf_ctry_code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perf_cong_dist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perf_inst.perf_cong_dist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perf_st_cong_dist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perf_inst.perf_st_cong_dist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perf_ctry_name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perf_inst.perf_ctry_name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perf_ctry_flag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perf_inst.perf_ctry_flag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perfInstAwdId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perf_inst.perfInstAwdId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perf_inst.awardAwdId</a:t>
            </a:r>
            <a:r>
              <a:rPr lang="en-US" sz="600" dirty="0">
                <a:latin typeface="Roboto"/>
              </a:rPr>
              <a:t>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`.`id` AS `pgm_eles.id`,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pgm_ele_code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pgm_eles.pgm_ele_code</a:t>
            </a:r>
            <a:r>
              <a:rPr lang="en-US" sz="600" dirty="0">
                <a:latin typeface="Roboto"/>
              </a:rPr>
              <a:t>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pgm_ele_name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pgm_eles.pgm_ele_name</a:t>
            </a:r>
            <a:r>
              <a:rPr lang="en-US" sz="600" dirty="0">
                <a:latin typeface="Roboto"/>
              </a:rPr>
              <a:t>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pgm_refs`.`id</a:t>
            </a:r>
            <a:r>
              <a:rPr lang="en-US" sz="600" dirty="0">
                <a:latin typeface="Roboto"/>
              </a:rPr>
              <a:t>` AS `pgm_refs.id`, `pgm_refs`.`</a:t>
            </a:r>
            <a:r>
              <a:rPr lang="en-US" sz="600" dirty="0" err="1">
                <a:latin typeface="Roboto"/>
              </a:rPr>
              <a:t>pgm_ref_code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pgm_refs.pgm_ref_code</a:t>
            </a:r>
            <a:r>
              <a:rPr lang="en-US" sz="600" dirty="0">
                <a:latin typeface="Roboto"/>
              </a:rPr>
              <a:t>`, `pgm_refs`.`</a:t>
            </a:r>
            <a:r>
              <a:rPr lang="en-US" sz="600" dirty="0" err="1">
                <a:latin typeface="Roboto"/>
              </a:rPr>
              <a:t>pgm_ref_txt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pgm_refs.pgm_ref_txt</a:t>
            </a:r>
            <a:r>
              <a:rPr lang="en-US" sz="600" dirty="0">
                <a:latin typeface="Roboto"/>
              </a:rPr>
              <a:t>`, `pgm_refs`.`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app_funds`.`id</a:t>
            </a:r>
            <a:r>
              <a:rPr lang="en-US" sz="600" dirty="0">
                <a:latin typeface="Roboto"/>
              </a:rPr>
              <a:t>` AS `app_funds.id`, `app_funds`.`</a:t>
            </a:r>
            <a:r>
              <a:rPr lang="en-US" sz="600" dirty="0" err="1">
                <a:latin typeface="Roboto"/>
              </a:rPr>
              <a:t>app_code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app_funds.app_code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app_name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app_funds.app_name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app_symb_id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app_funds.app_symb_id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fund_code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app_funds.fund_code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fund_name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app_funds.fund_name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fund_symb_id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app_funds.fund_symb_id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app_funds.awardAwdId</a:t>
            </a:r>
            <a:r>
              <a:rPr lang="en-US" sz="600" dirty="0">
                <a:latin typeface="Roboto"/>
              </a:rPr>
              <a:t>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`.`id` AS `oblg_fys.id`,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fund_oblg_fiscal_yr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oblg_fys.fund_oblg_fiscal_yr</a:t>
            </a:r>
            <a:r>
              <a:rPr lang="en-US" sz="600" dirty="0">
                <a:latin typeface="Roboto"/>
              </a:rPr>
              <a:t>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fund_oblg_amt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oblg_fys.fund_oblg_amt</a:t>
            </a:r>
            <a:r>
              <a:rPr lang="en-US" sz="600" dirty="0">
                <a:latin typeface="Roboto"/>
              </a:rPr>
              <a:t>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`.`id` AS `por.id`,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por_cntn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por.por_cntn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por_txt_cntn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por.por_txt_cntn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por.porAwdId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por.awardAwdId</a:t>
            </a:r>
            <a:r>
              <a:rPr lang="en-US" sz="600" dirty="0">
                <a:latin typeface="Roboto"/>
              </a:rPr>
              <a:t>` FROM (SELECT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agcy_id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tran_type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awd_istr_txt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awd_titl_txt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cfda_num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org_code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po_phone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po_email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po_sign_block_name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awd_eff_date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awd_exp_date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tot_intn_awd_amt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awd_amount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awd_min_amd_letter_date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awd_max_amd_letter_date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awd_abstract_narration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awd_arra_amount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dir_abbr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org_dir_long_name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div_abbr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org_div_long_name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awd_agcy_code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fund_agcy_code</a:t>
            </a:r>
            <a:r>
              <a:rPr lang="en-US" sz="600" dirty="0">
                <a:latin typeface="Roboto"/>
              </a:rPr>
              <a:t>` FROM `awards` AS `awards` LIMIT 0, 50) AS `awards` LEFT OUTER JOIN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insts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perf_insts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perfInstAwdId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pgm_eles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pgm_refs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`pgm_refs`.`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app_funds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`app_funds`.`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oblg_fys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pors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porAwdId</a:t>
            </a:r>
            <a:r>
              <a:rPr lang="en-US" sz="600" dirty="0" smtClean="0">
                <a:latin typeface="Roboto"/>
              </a:rPr>
              <a:t>`;</a:t>
            </a:r>
            <a:endParaRPr lang="en-US" sz="600" dirty="0">
              <a:latin typeface="Roboto"/>
            </a:endParaRPr>
          </a:p>
          <a:p>
            <a:pPr marL="82296" indent="0">
              <a:buNone/>
            </a:pPr>
            <a:r>
              <a:rPr lang="en-US" sz="600" dirty="0">
                <a:latin typeface="Roboto"/>
              </a:rPr>
              <a:t>SELECT `awards`.*,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`.`id` AS `pis.id`,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pi_role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pis.pi_role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pi_first_name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pis.pi_first_name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pi_last_name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pis.pi_last_name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pi_mid_init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pis.pi_mid_init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pi_sufx_name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pis.pi_sufx_name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pi_full_name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pis.pi_full_name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pi_email_addr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pis.pi_email_addr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nsf_id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pis.nsf_id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pi_start_date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pis.pi_start_date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pi_end_date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pis.pi_end_date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`.`id` AS `inst.id`,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inst_street_address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inst.inst_street_address</a:t>
            </a:r>
            <a:r>
              <a:rPr lang="en-US" sz="600" dirty="0">
                <a:latin typeface="Roboto"/>
              </a:rPr>
              <a:t>`, `inst`.`inst_street_address_2` AS `inst.inst_street_address_2`,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inst_city_name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inst.inst_city_name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inst_state_code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inst.inst_state_code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inst_state_name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inst.inst_state_name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inst_phone_num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inst.inst_phone_num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inst_zip_code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inst.inst_zip_code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inst_country_name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inst.inst_country_name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cong_dist_code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inst.cong_dist_code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st_cong_dist_code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inst.st_cong_dist_code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org_lgl_bus_name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inst.org_lgl_bus_name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org_prnt_uei_num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inst.org_prnt_uei_num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org_uei_num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inst.org_uei_num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inst.instAwdId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inst.awardAwdId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`.`id` AS `perf_inst.id`,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perf_inst_name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perf_inst.perf_inst_name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perf_str_addr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perf_inst.perf_str_addr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perf_city_name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perf_inst.perf_city_name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perf_inst.perf_st_code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perf_zip_code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perf_inst.perf_zip_code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perf_ctry_code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perf_inst.perf_ctry_code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perf_cong_dist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perf_inst.perf_cong_dist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perf_st_cong_dist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perf_inst.perf_st_cong_dist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perf_ctry_name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perf_inst.perf_ctry_name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perf_ctry_flag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perf_inst.perf_ctry_flag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perfInstAwdId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perf_inst.perfInstAwdId</a:t>
            </a:r>
            <a:r>
              <a:rPr lang="en-US" sz="600" dirty="0">
                <a:latin typeface="Roboto"/>
              </a:rPr>
              <a:t>`,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perf_inst.awardAwdId</a:t>
            </a:r>
            <a:r>
              <a:rPr lang="en-US" sz="600" dirty="0">
                <a:latin typeface="Roboto"/>
              </a:rPr>
              <a:t>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`.`id` AS `pgm_eles.id`,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pgm_ele_code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pgm_eles.pgm_ele_code</a:t>
            </a:r>
            <a:r>
              <a:rPr lang="en-US" sz="600" dirty="0">
                <a:latin typeface="Roboto"/>
              </a:rPr>
              <a:t>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pgm_ele_name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pgm_eles.pgm_ele_name</a:t>
            </a:r>
            <a:r>
              <a:rPr lang="en-US" sz="600" dirty="0">
                <a:latin typeface="Roboto"/>
              </a:rPr>
              <a:t>`,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pgm_refs`.`id</a:t>
            </a:r>
            <a:r>
              <a:rPr lang="en-US" sz="600" dirty="0">
                <a:latin typeface="Roboto"/>
              </a:rPr>
              <a:t>` AS `pgm_refs.id`, `pgm_refs`.`</a:t>
            </a:r>
            <a:r>
              <a:rPr lang="en-US" sz="600" dirty="0" err="1">
                <a:latin typeface="Roboto"/>
              </a:rPr>
              <a:t>pgm_ref_code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pgm_refs.pgm_ref_code</a:t>
            </a:r>
            <a:r>
              <a:rPr lang="en-US" sz="600" dirty="0">
                <a:latin typeface="Roboto"/>
              </a:rPr>
              <a:t>`, `pgm_refs`.`</a:t>
            </a:r>
            <a:r>
              <a:rPr lang="en-US" sz="600" dirty="0" err="1">
                <a:latin typeface="Roboto"/>
              </a:rPr>
              <a:t>pgm_ref_txt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pgm_refs.pgm_ref_txt</a:t>
            </a:r>
            <a:r>
              <a:rPr lang="en-US" sz="600" dirty="0">
                <a:latin typeface="Roboto"/>
              </a:rPr>
              <a:t>`, `pgm_refs`.`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app_funds`.`id</a:t>
            </a:r>
            <a:r>
              <a:rPr lang="en-US" sz="600" dirty="0">
                <a:latin typeface="Roboto"/>
              </a:rPr>
              <a:t>` AS `app_funds.id`, `app_funds`.`</a:t>
            </a:r>
            <a:r>
              <a:rPr lang="en-US" sz="600" dirty="0" err="1">
                <a:latin typeface="Roboto"/>
              </a:rPr>
              <a:t>app_code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app_funds.app_code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app_name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app_funds.app_name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app_symb_id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app_funds.app_symb_id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fund_code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app_funds.fund_code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fund_name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app_funds.fund_name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fund_symb_id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app_funds.fund_symb_id</a:t>
            </a:r>
            <a:r>
              <a:rPr lang="en-US" sz="600" dirty="0">
                <a:latin typeface="Roboto"/>
              </a:rPr>
              <a:t>`, `app_funds`.`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app_funds.awardAwdId</a:t>
            </a:r>
            <a:r>
              <a:rPr lang="en-US" sz="600" dirty="0">
                <a:latin typeface="Roboto"/>
              </a:rPr>
              <a:t>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`.`id` AS `oblg_fys.id`,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fund_oblg_fiscal_yr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oblg_fys.fund_oblg_fiscal_yr</a:t>
            </a:r>
            <a:r>
              <a:rPr lang="en-US" sz="600" dirty="0">
                <a:latin typeface="Roboto"/>
              </a:rPr>
              <a:t>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fund_oblg_amt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oblg_fys.fund_oblg_amt</a:t>
            </a:r>
            <a:r>
              <a:rPr lang="en-US" sz="600" dirty="0">
                <a:latin typeface="Roboto"/>
              </a:rPr>
              <a:t>`,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oblg_fys.awardAwdId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`.`id` AS `por.id`,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por_cntn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por.por_cntn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por_txt_cntn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por.por_txt_cntn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por.porAwdId</a:t>
            </a:r>
            <a:r>
              <a:rPr lang="en-US" sz="600" dirty="0">
                <a:latin typeface="Roboto"/>
              </a:rPr>
              <a:t>`,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por.awardAwdId</a:t>
            </a:r>
            <a:r>
              <a:rPr lang="en-US" sz="600" dirty="0">
                <a:latin typeface="Roboto"/>
              </a:rPr>
              <a:t>` FROM (SELECT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agcy_id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tran_type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awd_istr_txt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awd_titl_txt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cfda_num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org_code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po_phone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po_email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po_sign_block_name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awd_eff_date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awd_exp_date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tot_intn_awd_amt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awd_amount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awd_min_amd_letter_date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awd_max_amd_letter_date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awd_abstract_narration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awd_arra_amount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dir_abbr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org_dir_long_name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div_abbr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org_div_long_name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awd_agcy_code</a:t>
            </a:r>
            <a:r>
              <a:rPr lang="en-US" sz="600" dirty="0">
                <a:latin typeface="Roboto"/>
              </a:rPr>
              <a:t>`, `awards`.`</a:t>
            </a:r>
            <a:r>
              <a:rPr lang="en-US" sz="600" dirty="0" err="1">
                <a:latin typeface="Roboto"/>
              </a:rPr>
              <a:t>fund_agcy_code</a:t>
            </a:r>
            <a:r>
              <a:rPr lang="en-US" sz="600" dirty="0">
                <a:latin typeface="Roboto"/>
              </a:rPr>
              <a:t>` FROM `awards` AS `awards` WHERE (`awards`.`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po_email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awd_titl_txt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po_phone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po_sign_block_name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awd_eff_date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po_email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awd_titl_txt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po_phone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po_sign_block_name</a:t>
            </a:r>
            <a:r>
              <a:rPr lang="en-US" sz="600" dirty="0">
                <a:latin typeface="Roboto"/>
              </a:rPr>
              <a:t>` LIKE '%0002470%' OR `awards`.`</a:t>
            </a:r>
            <a:r>
              <a:rPr lang="en-US" sz="600" dirty="0" err="1">
                <a:latin typeface="Roboto"/>
              </a:rPr>
              <a:t>awd_eff_date</a:t>
            </a:r>
            <a:r>
              <a:rPr lang="en-US" sz="600" dirty="0">
                <a:latin typeface="Roboto"/>
              </a:rPr>
              <a:t>` LIKE '%0002470%') LIMIT 0, 50) AS `awards` LEFT OUTER JOIN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</a:t>
            </a:r>
            <a:r>
              <a:rPr lang="en-US" sz="600" dirty="0" err="1">
                <a:latin typeface="Roboto"/>
              </a:rPr>
              <a:t>pis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insts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instAwdId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perf_insts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perf_inst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`perf_</a:t>
            </a:r>
            <a:r>
              <a:rPr lang="en-US" sz="600" dirty="0" err="1">
                <a:latin typeface="Roboto"/>
              </a:rPr>
              <a:t>inst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perfInstAwdId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pgm_eles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pgm_eles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`pgm_</a:t>
            </a:r>
            <a:r>
              <a:rPr lang="en-US" sz="600" dirty="0" err="1">
                <a:latin typeface="Roboto"/>
              </a:rPr>
              <a:t>eles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pgm_refs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pgm_refs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`pgm_refs`.`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app_funds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app_funds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`app_funds`.`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oblg_fys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oblg_fys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`oblg_</a:t>
            </a:r>
            <a:r>
              <a:rPr lang="en-US" sz="600" dirty="0" err="1">
                <a:latin typeface="Roboto"/>
              </a:rPr>
              <a:t>fys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awardAwdId</a:t>
            </a:r>
            <a:r>
              <a:rPr lang="en-US" sz="600" dirty="0">
                <a:latin typeface="Roboto"/>
              </a:rPr>
              <a:t>` LEFT OUTER JOIN `</a:t>
            </a:r>
            <a:r>
              <a:rPr lang="en-US" sz="600" dirty="0" err="1">
                <a:latin typeface="Roboto"/>
              </a:rPr>
              <a:t>pors</a:t>
            </a:r>
            <a:r>
              <a:rPr lang="en-US" sz="600" dirty="0">
                <a:latin typeface="Roboto"/>
              </a:rPr>
              <a:t>` AS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 ON `awards`.`</a:t>
            </a:r>
            <a:r>
              <a:rPr lang="en-US" sz="600" dirty="0" err="1">
                <a:latin typeface="Roboto"/>
              </a:rPr>
              <a:t>awd_id</a:t>
            </a:r>
            <a:r>
              <a:rPr lang="en-US" sz="600" dirty="0">
                <a:latin typeface="Roboto"/>
              </a:rPr>
              <a:t>` = `</a:t>
            </a:r>
            <a:r>
              <a:rPr lang="en-US" sz="600" dirty="0" err="1">
                <a:latin typeface="Roboto"/>
              </a:rPr>
              <a:t>por</a:t>
            </a:r>
            <a:r>
              <a:rPr lang="en-US" sz="600" dirty="0">
                <a:latin typeface="Roboto"/>
              </a:rPr>
              <a:t>`.`</a:t>
            </a:r>
            <a:r>
              <a:rPr lang="en-US" sz="600" dirty="0" err="1">
                <a:latin typeface="Roboto"/>
              </a:rPr>
              <a:t>porAwdId</a:t>
            </a:r>
            <a:r>
              <a:rPr lang="en-US" sz="600" dirty="0">
                <a:latin typeface="Roboto"/>
              </a:rPr>
              <a:t>`;</a:t>
            </a:r>
          </a:p>
          <a:p>
            <a:pPr marL="82296" indent="0">
              <a:buNone/>
            </a:pPr>
            <a:endParaRPr lang="en-US" sz="600" dirty="0">
              <a:latin typeface="Roboto"/>
            </a:endParaRPr>
          </a:p>
          <a:p>
            <a:endParaRPr lang="en-IN" sz="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67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1482"/>
            <a:ext cx="7920880" cy="102611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rial Rounded MT Bold" pitchFamily="34" charset="0"/>
              </a:rPr>
              <a:t>DATA </a:t>
            </a:r>
            <a:r>
              <a:rPr lang="en-US" sz="1700" dirty="0" smtClean="0">
                <a:latin typeface="Arial Rounded MT Bold" pitchFamily="34" charset="0"/>
              </a:rPr>
              <a:t>PROCESSING &amp; </a:t>
            </a:r>
            <a:r>
              <a:rPr lang="en-US" sz="1700" dirty="0">
                <a:latin typeface="Arial Rounded MT Bold" pitchFamily="34" charset="0"/>
              </a:rPr>
              <a:t>VISUALIZATION </a:t>
            </a:r>
            <a:r>
              <a:rPr lang="en-US" sz="1700" dirty="0" smtClean="0">
                <a:latin typeface="Arial Rounded MT Bold" pitchFamily="34" charset="0"/>
              </a:rPr>
              <a:t>USING </a:t>
            </a:r>
            <a:r>
              <a:rPr lang="en-US" sz="1700" dirty="0">
                <a:latin typeface="Arial Rounded MT Bold" pitchFamily="34" charset="0"/>
              </a:rPr>
              <a:t>MEAN</a:t>
            </a:r>
            <a:br>
              <a:rPr lang="en-US" sz="1700" dirty="0">
                <a:latin typeface="Arial Rounded MT Bold" pitchFamily="34" charset="0"/>
              </a:rPr>
            </a:br>
            <a:r>
              <a:rPr lang="en-US" sz="1700" dirty="0">
                <a:effectLst/>
                <a:latin typeface="Arial Rounded MT Bold" pitchFamily="34" charset="0"/>
              </a:rPr>
              <a:t>Structured Data </a:t>
            </a:r>
            <a:r>
              <a:rPr lang="en-US" sz="1700" dirty="0" smtClean="0">
                <a:effectLst/>
                <a:latin typeface="Arial Rounded MT Bold" pitchFamily="34" charset="0"/>
              </a:rPr>
              <a:t>Ingestion, Storage and Retrieval of NSF </a:t>
            </a:r>
            <a:r>
              <a:rPr lang="en-US" sz="1700" dirty="0">
                <a:effectLst/>
                <a:latin typeface="Arial Rounded MT Bold" pitchFamily="34" charset="0"/>
              </a:rPr>
              <a:t>Awards </a:t>
            </a:r>
            <a:r>
              <a:rPr lang="en-US" sz="1700" dirty="0" smtClean="0">
                <a:effectLst/>
                <a:latin typeface="Arial Rounded MT Bold" pitchFamily="34" charset="0"/>
              </a:rPr>
              <a:t/>
            </a:r>
            <a:br>
              <a:rPr lang="en-US" sz="1700" dirty="0" smtClean="0">
                <a:effectLst/>
                <a:latin typeface="Arial Rounded MT Bold" pitchFamily="34" charset="0"/>
              </a:rPr>
            </a:br>
            <a:r>
              <a:rPr lang="en-US" sz="1700" dirty="0" smtClean="0">
                <a:effectLst/>
                <a:latin typeface="Arial Rounded MT Bold" pitchFamily="34" charset="0"/>
              </a:rPr>
              <a:t>(</a:t>
            </a:r>
            <a:r>
              <a:rPr lang="en-US" sz="1700" dirty="0">
                <a:effectLst/>
                <a:latin typeface="Arial Rounded MT Bold" pitchFamily="34" charset="0"/>
              </a:rPr>
              <a:t>1960–2025</a:t>
            </a:r>
            <a:r>
              <a:rPr lang="en-US" sz="1700" dirty="0" smtClean="0">
                <a:effectLst/>
                <a:latin typeface="Arial Rounded MT Bold" pitchFamily="34" charset="0"/>
              </a:rPr>
              <a:t>)</a:t>
            </a:r>
            <a:endParaRPr lang="en-IN" sz="1700" dirty="0"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13592"/>
            <a:ext cx="7920880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5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AGENDA</a:t>
            </a:r>
            <a:endParaRPr lang="en-IN" sz="2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>
              <a:latin typeface="Roboto"/>
            </a:endParaRPr>
          </a:p>
          <a:p>
            <a:r>
              <a:rPr lang="en-IN" sz="1600" dirty="0" smtClean="0">
                <a:latin typeface="Roboto"/>
              </a:rPr>
              <a:t>Introduction</a:t>
            </a:r>
            <a:endParaRPr lang="en-IN" sz="1600" dirty="0">
              <a:latin typeface="Roboto"/>
            </a:endParaRPr>
          </a:p>
          <a:p>
            <a:r>
              <a:rPr lang="en-IN" sz="1600" dirty="0" smtClean="0">
                <a:latin typeface="Roboto"/>
              </a:rPr>
              <a:t>Background</a:t>
            </a:r>
            <a:endParaRPr lang="en-US" sz="1600" dirty="0" smtClean="0">
              <a:latin typeface="Roboto"/>
            </a:endParaRPr>
          </a:p>
          <a:p>
            <a:r>
              <a:rPr lang="en-US" sz="1600" dirty="0" smtClean="0">
                <a:latin typeface="Roboto"/>
              </a:rPr>
              <a:t>Problem </a:t>
            </a:r>
            <a:r>
              <a:rPr lang="en-US" sz="1600" dirty="0">
                <a:latin typeface="Roboto"/>
              </a:rPr>
              <a:t>Statement</a:t>
            </a:r>
          </a:p>
          <a:p>
            <a:r>
              <a:rPr lang="en-US" sz="1600" dirty="0" smtClean="0">
                <a:latin typeface="Roboto"/>
              </a:rPr>
              <a:t>Methodology</a:t>
            </a:r>
            <a:endParaRPr lang="en-US" sz="1600" dirty="0">
              <a:latin typeface="Roboto"/>
            </a:endParaRPr>
          </a:p>
          <a:p>
            <a:r>
              <a:rPr lang="en-US" sz="1600" dirty="0" smtClean="0">
                <a:latin typeface="Roboto"/>
              </a:rPr>
              <a:t>Experiments</a:t>
            </a:r>
          </a:p>
          <a:p>
            <a:r>
              <a:rPr lang="en-US" sz="1600" dirty="0" smtClean="0">
                <a:latin typeface="Roboto"/>
              </a:rPr>
              <a:t>Discussion</a:t>
            </a:r>
          </a:p>
          <a:p>
            <a:r>
              <a:rPr lang="en-US" sz="1600" dirty="0" smtClean="0">
                <a:latin typeface="Roboto"/>
              </a:rPr>
              <a:t>Conclusion</a:t>
            </a:r>
            <a:endParaRPr lang="en-IN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43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2128280" cy="8572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Introduction</a:t>
            </a:r>
            <a:endParaRPr lang="en-IN" sz="2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Source </a:t>
            </a:r>
            <a:r>
              <a:rPr lang="en-US" sz="1600" dirty="0" smtClean="0">
                <a:latin typeface="Roboto"/>
              </a:rPr>
              <a:t>: https://www.nsf.gov/awardsearch/download.jsp </a:t>
            </a:r>
            <a:endParaRPr lang="en-US" sz="1600" dirty="0" smtClean="0">
              <a:latin typeface="Roboto"/>
            </a:endParaRPr>
          </a:p>
          <a:p>
            <a:pPr marL="82296" indent="0">
              <a:buNone/>
            </a:pPr>
            <a:endParaRPr lang="en-US" sz="1600" dirty="0" smtClean="0">
              <a:latin typeface="Roboto"/>
            </a:endParaRP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Processing and parsing huge unstructured content from source </a:t>
            </a:r>
            <a:r>
              <a:rPr lang="en-US" sz="1600" dirty="0" err="1" smtClean="0">
                <a:latin typeface="Roboto"/>
              </a:rPr>
              <a:t>url</a:t>
            </a:r>
            <a:r>
              <a:rPr lang="en-US" sz="1600" dirty="0" smtClean="0">
                <a:latin typeface="Roboto"/>
              </a:rPr>
              <a:t> in to a structured content.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Hence for parsing the folder contents developed a backend system to </a:t>
            </a:r>
            <a:r>
              <a:rPr lang="en-US" sz="1600" dirty="0" err="1" smtClean="0">
                <a:latin typeface="Roboto"/>
              </a:rPr>
              <a:t>procees</a:t>
            </a:r>
            <a:r>
              <a:rPr lang="en-US" sz="1600" dirty="0" smtClean="0">
                <a:latin typeface="Roboto"/>
              </a:rPr>
              <a:t> the data.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Storing the </a:t>
            </a:r>
            <a:r>
              <a:rPr lang="en-US" sz="1600" dirty="0" err="1" smtClean="0">
                <a:latin typeface="Roboto"/>
              </a:rPr>
              <a:t>nsf</a:t>
            </a:r>
            <a:r>
              <a:rPr lang="en-US" sz="1600" dirty="0" smtClean="0">
                <a:latin typeface="Roboto"/>
              </a:rPr>
              <a:t> data in </a:t>
            </a:r>
            <a:r>
              <a:rPr lang="en-US" sz="1600" dirty="0" err="1" smtClean="0">
                <a:latin typeface="Roboto"/>
              </a:rPr>
              <a:t>json</a:t>
            </a:r>
            <a:r>
              <a:rPr lang="en-US" sz="1600" dirty="0" smtClean="0">
                <a:latin typeface="Roboto"/>
              </a:rPr>
              <a:t> to a relational data base </a:t>
            </a:r>
            <a:r>
              <a:rPr lang="en-US" sz="1600" dirty="0" err="1" smtClean="0">
                <a:latin typeface="Roboto"/>
              </a:rPr>
              <a:t>mysql</a:t>
            </a:r>
            <a:r>
              <a:rPr lang="en-US" sz="1600" dirty="0" smtClean="0">
                <a:latin typeface="Roboto"/>
              </a:rPr>
              <a:t>.</a:t>
            </a:r>
          </a:p>
          <a:p>
            <a:pPr marL="82296" indent="0">
              <a:buNone/>
            </a:pPr>
            <a:r>
              <a:rPr lang="en-US" sz="1600" dirty="0">
                <a:latin typeface="Roboto"/>
              </a:rPr>
              <a:t>Joining tables based on award id key in awards table to inner join institutions, </a:t>
            </a:r>
            <a:r>
              <a:rPr lang="en-US" sz="1600" dirty="0" err="1">
                <a:latin typeface="Roboto"/>
              </a:rPr>
              <a:t>principleInvestigators</a:t>
            </a:r>
            <a:r>
              <a:rPr lang="en-US" sz="1600" dirty="0">
                <a:latin typeface="Roboto"/>
              </a:rPr>
              <a:t>, Performance Institution, Funds, Funding Obligations, Program </a:t>
            </a:r>
            <a:r>
              <a:rPr lang="en-US" sz="1600" dirty="0" smtClean="0">
                <a:latin typeface="Roboto"/>
              </a:rPr>
              <a:t>Elements, </a:t>
            </a:r>
            <a:r>
              <a:rPr lang="en-US" sz="1600" dirty="0">
                <a:latin typeface="Roboto"/>
              </a:rPr>
              <a:t>Program </a:t>
            </a:r>
            <a:r>
              <a:rPr lang="en-US" sz="1600" dirty="0" smtClean="0">
                <a:latin typeface="Roboto"/>
              </a:rPr>
              <a:t>Reference.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Presenting Data using in tables with accordion cards using </a:t>
            </a:r>
            <a:r>
              <a:rPr lang="en-US" sz="1600" dirty="0" err="1" smtClean="0">
                <a:latin typeface="Roboto"/>
              </a:rPr>
              <a:t>Js</a:t>
            </a:r>
            <a:r>
              <a:rPr lang="en-US" sz="1600" dirty="0" smtClean="0">
                <a:latin typeface="Roboto"/>
              </a:rPr>
              <a:t> </a:t>
            </a:r>
            <a:r>
              <a:rPr lang="en-US" sz="1600" dirty="0" err="1" smtClean="0">
                <a:latin typeface="Roboto"/>
              </a:rPr>
              <a:t>framwork</a:t>
            </a:r>
            <a:r>
              <a:rPr lang="en-US" sz="1600" dirty="0" smtClean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7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Background</a:t>
            </a:r>
            <a:endParaRPr lang="en-IN" sz="2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U.S. National Science Foundation is an independent federal agency that supports science and engineering in all 50 states and U.S. territories.</a:t>
            </a:r>
          </a:p>
          <a:p>
            <a:r>
              <a:rPr lang="en-US" sz="1600" dirty="0"/>
              <a:t>NSF was established in 1950 by Congress to:</a:t>
            </a:r>
          </a:p>
          <a:p>
            <a:r>
              <a:rPr lang="en-US" sz="1600" b="1" dirty="0"/>
              <a:t>Promote </a:t>
            </a:r>
            <a:r>
              <a:rPr lang="en-US" sz="1600" dirty="0"/>
              <a:t>the progress of </a:t>
            </a:r>
            <a:r>
              <a:rPr lang="en-US" sz="1600" dirty="0" smtClean="0"/>
              <a:t>science.   </a:t>
            </a:r>
            <a:r>
              <a:rPr lang="en-US" sz="1600" b="1" dirty="0" smtClean="0"/>
              <a:t>Advance</a:t>
            </a:r>
            <a:r>
              <a:rPr lang="en-US" sz="1600" b="1" dirty="0"/>
              <a:t> </a:t>
            </a:r>
            <a:r>
              <a:rPr lang="en-US" sz="1600" dirty="0"/>
              <a:t>the national health, prosperity and </a:t>
            </a:r>
            <a:r>
              <a:rPr lang="en-US" sz="1600" dirty="0" smtClean="0"/>
              <a:t>welfare.   </a:t>
            </a:r>
            <a:r>
              <a:rPr lang="en-US" sz="1600" b="1" dirty="0" smtClean="0"/>
              <a:t>Secure</a:t>
            </a:r>
            <a:r>
              <a:rPr lang="en-US" sz="1600" b="1" dirty="0"/>
              <a:t> </a:t>
            </a:r>
            <a:r>
              <a:rPr lang="en-US" sz="1600" dirty="0"/>
              <a:t>the national defense.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Hence every year awards will be presented to the persons/Institutions who excelled in science for their contributions started from 1960 – till now.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Where we have huge data sets provided in the </a:t>
            </a:r>
            <a:r>
              <a:rPr lang="en-US" sz="1600" dirty="0" err="1" smtClean="0">
                <a:latin typeface="Roboto"/>
              </a:rPr>
              <a:t>url</a:t>
            </a:r>
            <a:r>
              <a:rPr lang="en-US" sz="1600" dirty="0" smtClean="0">
                <a:latin typeface="Roboto"/>
              </a:rPr>
              <a:t> previously this data is available in XML format</a:t>
            </a:r>
            <a:r>
              <a:rPr lang="en-US" sz="1600" dirty="0">
                <a:latin typeface="Roboto"/>
              </a:rPr>
              <a:t>, XML is a widely-used </a:t>
            </a:r>
            <a:r>
              <a:rPr lang="en-US" sz="1600" dirty="0" smtClean="0">
                <a:latin typeface="Roboto"/>
              </a:rPr>
              <a:t>data format </a:t>
            </a:r>
            <a:r>
              <a:rPr lang="en-US" sz="1600" dirty="0">
                <a:latin typeface="Roboto"/>
              </a:rPr>
              <a:t>for data exchange across different platforms and </a:t>
            </a:r>
            <a:r>
              <a:rPr lang="en-US" sz="1600" dirty="0" smtClean="0">
                <a:latin typeface="Roboto"/>
              </a:rPr>
              <a:t>systems .</a:t>
            </a:r>
          </a:p>
          <a:p>
            <a:pPr marL="82296" indent="0">
              <a:buNone/>
            </a:pPr>
            <a:r>
              <a:rPr lang="en-US" sz="1600" dirty="0">
                <a:latin typeface="Roboto"/>
              </a:rPr>
              <a:t>B</a:t>
            </a:r>
            <a:r>
              <a:rPr lang="en-US" sz="1600" dirty="0" smtClean="0">
                <a:latin typeface="Roboto"/>
              </a:rPr>
              <a:t>ut </a:t>
            </a:r>
            <a:r>
              <a:rPr lang="en-US" sz="1600" dirty="0">
                <a:latin typeface="Roboto"/>
              </a:rPr>
              <a:t>In January 2025, NSF converted the downloadable format for all awards from XML </a:t>
            </a:r>
            <a:r>
              <a:rPr lang="en-US" sz="1600" dirty="0" smtClean="0">
                <a:latin typeface="Roboto"/>
              </a:rPr>
              <a:t>to JSON stored in year wise zip folders to download.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Source : https://www.nsf.gov/awardsearch/download.jsp </a:t>
            </a:r>
            <a:endParaRPr lang="en-IN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67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 Rounded MT Bold" pitchFamily="34" charset="0"/>
              </a:rPr>
              <a:t>Problem Statement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rgbClr val="1F2728"/>
                </a:solidFill>
                <a:latin typeface="Roboto" panose="02000000000000000000" pitchFamily="2" charset="0"/>
              </a:rPr>
              <a:t>Format </a:t>
            </a:r>
            <a:r>
              <a:rPr lang="en-US" sz="1600" b="1" dirty="0" smtClean="0">
                <a:solidFill>
                  <a:srgbClr val="1F2728"/>
                </a:solidFill>
                <a:latin typeface="Roboto" panose="02000000000000000000" pitchFamily="2" charset="0"/>
              </a:rPr>
              <a:t>Incompatibility</a:t>
            </a:r>
            <a:endParaRPr lang="en-IN" sz="1600" dirty="0">
              <a:latin typeface="Roboto"/>
            </a:endParaRPr>
          </a:p>
          <a:p>
            <a:pPr marL="82296" indent="0">
              <a:buNone/>
            </a:pP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JSONs hierarchical </a:t>
            </a:r>
            <a:r>
              <a:rPr lang="en-US" sz="1600" dirty="0">
                <a:solidFill>
                  <a:srgbClr val="1F2728"/>
                </a:solidFill>
                <a:latin typeface="Roboto" panose="02000000000000000000" pitchFamily="2" charset="0"/>
              </a:rPr>
              <a:t>structure doesn't naturally align with relational database schemas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. Where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db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structure, data type, charset, ..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etc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parameters should be achieved to store the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json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in a relational db.</a:t>
            </a:r>
          </a:p>
          <a:p>
            <a:r>
              <a:rPr lang="en-US" sz="1600" b="1" dirty="0">
                <a:solidFill>
                  <a:srgbClr val="1F2728"/>
                </a:solidFill>
                <a:latin typeface="Roboto" panose="02000000000000000000" pitchFamily="2" charset="0"/>
              </a:rPr>
              <a:t>Parsing Complexity</a:t>
            </a:r>
          </a:p>
          <a:p>
            <a:pPr marL="82296" indent="0">
              <a:buNone/>
            </a:pPr>
            <a:r>
              <a:rPr lang="en-US" sz="1600" dirty="0">
                <a:solidFill>
                  <a:srgbClr val="1F2728"/>
                </a:solidFill>
                <a:latin typeface="Roboto" panose="02000000000000000000" pitchFamily="2" charset="0"/>
              </a:rPr>
              <a:t>Efficiently converting and validating large 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JSON files </a:t>
            </a:r>
            <a:r>
              <a:rPr lang="en-US" sz="1600" dirty="0">
                <a:solidFill>
                  <a:srgbClr val="1F2728"/>
                </a:solidFill>
                <a:latin typeface="Roboto" panose="02000000000000000000" pitchFamily="2" charset="0"/>
              </a:rPr>
              <a:t>poses technical difficulties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.</a:t>
            </a:r>
          </a:p>
          <a:p>
            <a:pPr marL="82296" indent="0">
              <a:buNone/>
            </a:pP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As the provided source has huge content and in unsupported format to read and process, extract zip contents and read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json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files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init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to a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sql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insert query </a:t>
            </a:r>
            <a:endParaRPr lang="en-US" sz="1600" dirty="0">
              <a:solidFill>
                <a:srgbClr val="1F2728"/>
              </a:solidFill>
              <a:latin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1F2728"/>
                </a:solidFill>
                <a:latin typeface="Roboto" panose="02000000000000000000" pitchFamily="2" charset="0"/>
              </a:rPr>
              <a:t>Performance Concerns</a:t>
            </a:r>
          </a:p>
          <a:p>
            <a:pPr marL="82296" indent="0">
              <a:buNone/>
            </a:pP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JSON processing </a:t>
            </a:r>
            <a:r>
              <a:rPr lang="en-US" sz="1600" dirty="0">
                <a:solidFill>
                  <a:srgbClr val="1F2728"/>
                </a:solidFill>
                <a:latin typeface="Roboto" panose="02000000000000000000" pitchFamily="2" charset="0"/>
              </a:rPr>
              <a:t>can become a bottleneck in high-volume web 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applications, which requires high end fast processing system or backend to do and achieve upload files, format conversions, parsing, fetch the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db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 data, process again to 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json</a:t>
            </a:r>
            <a:r>
              <a:rPr lang="en-US" sz="1600" dirty="0" smtClean="0">
                <a:solidFill>
                  <a:srgbClr val="1F2728"/>
                </a:solidFill>
                <a:latin typeface="Roboto" panose="02000000000000000000" pitchFamily="2" charset="0"/>
              </a:rPr>
              <a:t>, and visualize in Angular application, do search, pagination, ..</a:t>
            </a:r>
            <a:r>
              <a:rPr lang="en-US" sz="1600" dirty="0" err="1" smtClean="0">
                <a:solidFill>
                  <a:srgbClr val="1F2728"/>
                </a:solidFill>
                <a:latin typeface="Roboto" panose="02000000000000000000" pitchFamily="2" charset="0"/>
              </a:rPr>
              <a:t>etc</a:t>
            </a:r>
            <a:endParaRPr lang="en-US" sz="1600" dirty="0">
              <a:solidFill>
                <a:srgbClr val="1F272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7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Methodology</a:t>
            </a:r>
            <a:endParaRPr lang="en-IN" sz="2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 smtClean="0">
                <a:latin typeface="Roboto"/>
              </a:rPr>
              <a:t>The data sets/files available in </a:t>
            </a:r>
            <a:r>
              <a:rPr lang="en-US" sz="1600" dirty="0" err="1">
                <a:latin typeface="Roboto"/>
              </a:rPr>
              <a:t>N</a:t>
            </a:r>
            <a:r>
              <a:rPr lang="en-US" sz="1600" dirty="0" err="1" smtClean="0">
                <a:latin typeface="Roboto"/>
              </a:rPr>
              <a:t>sf</a:t>
            </a:r>
            <a:r>
              <a:rPr lang="en-US" sz="1600" dirty="0" smtClean="0">
                <a:latin typeface="Roboto"/>
              </a:rPr>
              <a:t> downloads are huge, should be processed and migrated in structured manner to a relational database preferably MYSQL</a:t>
            </a:r>
          </a:p>
          <a:p>
            <a:r>
              <a:rPr lang="en-US" sz="1600" dirty="0">
                <a:latin typeface="Roboto"/>
              </a:rPr>
              <a:t>Bulk JSON data </a:t>
            </a:r>
            <a:r>
              <a:rPr lang="en-US" sz="1600" dirty="0" smtClean="0">
                <a:latin typeface="Roboto"/>
              </a:rPr>
              <a:t>sets(1960–2025</a:t>
            </a:r>
            <a:r>
              <a:rPr lang="en-US" sz="1600" dirty="0">
                <a:latin typeface="Roboto"/>
              </a:rPr>
              <a:t>) stored in unstructured ZIP </a:t>
            </a:r>
            <a:r>
              <a:rPr lang="en-US" sz="1600" dirty="0" smtClean="0">
                <a:latin typeface="Roboto"/>
              </a:rPr>
              <a:t>folders should be extracted, processed and read every </a:t>
            </a:r>
            <a:r>
              <a:rPr lang="en-US" sz="1600" dirty="0" err="1" smtClean="0">
                <a:latin typeface="Roboto"/>
              </a:rPr>
              <a:t>json</a:t>
            </a:r>
            <a:r>
              <a:rPr lang="en-US" sz="1600" dirty="0" smtClean="0">
                <a:latin typeface="Roboto"/>
              </a:rPr>
              <a:t> files, extract contents from those files to store in a relational structured </a:t>
            </a:r>
            <a:r>
              <a:rPr lang="en-US" sz="1600" dirty="0" err="1" smtClean="0">
                <a:latin typeface="Roboto"/>
              </a:rPr>
              <a:t>db</a:t>
            </a:r>
            <a:r>
              <a:rPr lang="en-US" sz="1600" dirty="0" smtClean="0">
                <a:latin typeface="Roboto"/>
              </a:rPr>
              <a:t> with proper insertions in rows, ignore any unavailable data, segregate data into multiple tables and join the tables based on </a:t>
            </a:r>
            <a:r>
              <a:rPr lang="en-US" sz="1600" dirty="0" err="1" smtClean="0">
                <a:latin typeface="Roboto"/>
              </a:rPr>
              <a:t>awardid</a:t>
            </a:r>
            <a:r>
              <a:rPr lang="en-US" sz="1600" dirty="0" smtClean="0">
                <a:latin typeface="Roboto"/>
              </a:rPr>
              <a:t> as primary/foreign key for efficiency and to </a:t>
            </a:r>
            <a:r>
              <a:rPr lang="en-US" sz="1600" dirty="0" err="1" smtClean="0">
                <a:latin typeface="Roboto"/>
              </a:rPr>
              <a:t>acheive</a:t>
            </a:r>
            <a:r>
              <a:rPr lang="en-US" sz="1600" dirty="0" smtClean="0">
                <a:latin typeface="Roboto"/>
              </a:rPr>
              <a:t> ACID principles.</a:t>
            </a:r>
            <a:endParaRPr lang="en-US" sz="1600" dirty="0">
              <a:latin typeface="Roboto"/>
            </a:endParaRPr>
          </a:p>
          <a:p>
            <a:r>
              <a:rPr lang="en-US" sz="1600" dirty="0">
                <a:latin typeface="Roboto"/>
              </a:rPr>
              <a:t>Need for relational </a:t>
            </a:r>
            <a:r>
              <a:rPr lang="en-US" sz="1600" dirty="0" smtClean="0">
                <a:latin typeface="Roboto"/>
              </a:rPr>
              <a:t>storage with indexing, rows and columns to </a:t>
            </a:r>
            <a:r>
              <a:rPr lang="en-US" sz="1600" dirty="0">
                <a:latin typeface="Roboto"/>
              </a:rPr>
              <a:t>enable efficient </a:t>
            </a:r>
            <a:r>
              <a:rPr lang="en-US" sz="1600" dirty="0" smtClean="0">
                <a:latin typeface="Roboto"/>
              </a:rPr>
              <a:t>querying based on the structure and </a:t>
            </a:r>
            <a:r>
              <a:rPr lang="en-US" sz="1600" dirty="0" err="1" smtClean="0">
                <a:latin typeface="Roboto"/>
              </a:rPr>
              <a:t>json</a:t>
            </a:r>
            <a:r>
              <a:rPr lang="en-US" sz="1600" dirty="0" smtClean="0">
                <a:latin typeface="Roboto"/>
              </a:rPr>
              <a:t> schema defined in </a:t>
            </a:r>
            <a:r>
              <a:rPr lang="en-US" sz="1600" dirty="0" err="1" smtClean="0">
                <a:latin typeface="Roboto"/>
              </a:rPr>
              <a:t>nsf</a:t>
            </a:r>
            <a:r>
              <a:rPr lang="en-US" sz="1600" dirty="0" smtClean="0">
                <a:latin typeface="Roboto"/>
              </a:rPr>
              <a:t> source.</a:t>
            </a:r>
          </a:p>
          <a:p>
            <a:r>
              <a:rPr lang="en-US" sz="1600" dirty="0" smtClean="0">
                <a:latin typeface="Roboto"/>
              </a:rPr>
              <a:t>Upload, retrieve, search the contents of </a:t>
            </a:r>
            <a:r>
              <a:rPr lang="en-US" sz="1600" dirty="0" err="1" smtClean="0">
                <a:latin typeface="Roboto"/>
              </a:rPr>
              <a:t>db</a:t>
            </a:r>
            <a:r>
              <a:rPr lang="en-US" sz="1600" dirty="0" smtClean="0">
                <a:latin typeface="Roboto"/>
              </a:rPr>
              <a:t> using backend </a:t>
            </a:r>
            <a:r>
              <a:rPr lang="en-US" sz="1600" dirty="0" err="1" smtClean="0">
                <a:latin typeface="Roboto"/>
              </a:rPr>
              <a:t>apis</a:t>
            </a:r>
            <a:r>
              <a:rPr lang="en-US" sz="1600" dirty="0" smtClean="0">
                <a:latin typeface="Roboto"/>
              </a:rPr>
              <a:t> with minimal delay as </a:t>
            </a:r>
            <a:r>
              <a:rPr lang="en-US" sz="1600" dirty="0" err="1" smtClean="0">
                <a:latin typeface="Roboto"/>
              </a:rPr>
              <a:t>api</a:t>
            </a:r>
            <a:r>
              <a:rPr lang="en-US" sz="1600" dirty="0" smtClean="0">
                <a:latin typeface="Roboto"/>
              </a:rPr>
              <a:t> processing time should be minimized while processing.</a:t>
            </a:r>
            <a:endParaRPr lang="en-US" sz="1600" dirty="0">
              <a:latin typeface="Roboto"/>
            </a:endParaRPr>
          </a:p>
          <a:p>
            <a:r>
              <a:rPr lang="en-US" sz="1600" dirty="0" smtClean="0">
                <a:latin typeface="Roboto"/>
              </a:rPr>
              <a:t>Visualize the data and its contents in a clean UI in </a:t>
            </a:r>
            <a:r>
              <a:rPr lang="en-US" sz="1600" dirty="0" err="1" smtClean="0">
                <a:latin typeface="Roboto"/>
              </a:rPr>
              <a:t>tabluar</a:t>
            </a:r>
            <a:r>
              <a:rPr lang="en-US" sz="1600" dirty="0" smtClean="0">
                <a:latin typeface="Roboto"/>
              </a:rPr>
              <a:t> format, with accordions to show related data sets  with search by award id, mail, </a:t>
            </a:r>
            <a:r>
              <a:rPr lang="en-US" sz="1600" dirty="0">
                <a:latin typeface="Roboto"/>
              </a:rPr>
              <a:t>pagination</a:t>
            </a:r>
            <a:r>
              <a:rPr lang="en-US" sz="1600" dirty="0" smtClean="0">
                <a:latin typeface="Roboto"/>
              </a:rPr>
              <a:t>, and limit contents to 50 items per page for faster processing and accessing of files.</a:t>
            </a:r>
            <a:endParaRPr lang="en-US" sz="1600" dirty="0">
              <a:latin typeface="Roboto"/>
            </a:endParaRPr>
          </a:p>
          <a:p>
            <a:endParaRPr lang="en-US" sz="1600" dirty="0">
              <a:latin typeface="Roboto"/>
            </a:endParaRPr>
          </a:p>
          <a:p>
            <a:endParaRPr lang="en-IN" sz="16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2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7" y="141482"/>
            <a:ext cx="3024335" cy="36754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 Rounded MT Bold" pitchFamily="34" charset="0"/>
              </a:rPr>
              <a:t>Experiments</a:t>
            </a:r>
            <a:endParaRPr lang="en-IN" sz="2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27534"/>
            <a:ext cx="7920880" cy="4392488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 smtClean="0">
                <a:latin typeface="Roboto"/>
              </a:rPr>
              <a:t>For Data</a:t>
            </a:r>
            <a:r>
              <a:rPr lang="en-US" sz="1600" dirty="0" smtClean="0">
                <a:latin typeface="Roboto"/>
              </a:rPr>
              <a:t> </a:t>
            </a:r>
            <a:r>
              <a:rPr lang="en-US" sz="1600" dirty="0" smtClean="0">
                <a:latin typeface="Roboto"/>
              </a:rPr>
              <a:t>– From source site download all </a:t>
            </a:r>
            <a:r>
              <a:rPr lang="en-US" sz="1600" b="1" dirty="0" smtClean="0">
                <a:latin typeface="Roboto"/>
              </a:rPr>
              <a:t>ZIP</a:t>
            </a:r>
            <a:r>
              <a:rPr lang="en-US" sz="1600" dirty="0" smtClean="0">
                <a:latin typeface="Roboto"/>
              </a:rPr>
              <a:t> files in a single folder, upload </a:t>
            </a:r>
            <a:r>
              <a:rPr lang="en-US" sz="1600" dirty="0" smtClean="0">
                <a:latin typeface="Roboto"/>
              </a:rPr>
              <a:t>individually to backend system.</a:t>
            </a:r>
            <a:endParaRPr lang="en-US" sz="1600" dirty="0" smtClean="0">
              <a:latin typeface="Roboto"/>
            </a:endParaRPr>
          </a:p>
          <a:p>
            <a:r>
              <a:rPr lang="en-US" sz="1600" b="1" dirty="0" smtClean="0">
                <a:latin typeface="Roboto"/>
              </a:rPr>
              <a:t>For Backend </a:t>
            </a:r>
            <a:r>
              <a:rPr lang="en-US" sz="1600" dirty="0" smtClean="0">
                <a:latin typeface="Roboto"/>
              </a:rPr>
              <a:t>– Setup a backend which is efficient and reliable in processing, extracting, reading and writing..</a:t>
            </a:r>
            <a:r>
              <a:rPr lang="en-US" sz="1600" dirty="0" err="1" smtClean="0">
                <a:latin typeface="Roboto"/>
              </a:rPr>
              <a:t>etc</a:t>
            </a:r>
            <a:r>
              <a:rPr lang="en-US" sz="1600" dirty="0" smtClean="0">
                <a:latin typeface="Roboto"/>
              </a:rPr>
              <a:t> features, one of the efficient programming language is </a:t>
            </a:r>
            <a:r>
              <a:rPr lang="en-US" sz="1600" dirty="0" err="1" smtClean="0">
                <a:latin typeface="Roboto"/>
              </a:rPr>
              <a:t>c++</a:t>
            </a:r>
            <a:r>
              <a:rPr lang="en-US" sz="1600" dirty="0" smtClean="0">
                <a:latin typeface="Roboto"/>
              </a:rPr>
              <a:t>, but we can achieve these in shorter time by </a:t>
            </a:r>
            <a:r>
              <a:rPr lang="en-US" sz="1600" dirty="0" err="1" smtClean="0">
                <a:latin typeface="Roboto"/>
              </a:rPr>
              <a:t>utilising</a:t>
            </a:r>
            <a:r>
              <a:rPr lang="en-US" sz="1600" dirty="0" smtClean="0">
                <a:latin typeface="Roboto"/>
              </a:rPr>
              <a:t> a framework which was developed on top of </a:t>
            </a:r>
            <a:r>
              <a:rPr lang="en-US" sz="1600" dirty="0" err="1" smtClean="0">
                <a:latin typeface="Roboto"/>
              </a:rPr>
              <a:t>c++</a:t>
            </a:r>
            <a:r>
              <a:rPr lang="en-US" sz="1600" dirty="0" smtClean="0">
                <a:latin typeface="Roboto"/>
              </a:rPr>
              <a:t>,  which is </a:t>
            </a:r>
            <a:r>
              <a:rPr lang="en-US" sz="1600" dirty="0" err="1" smtClean="0">
                <a:latin typeface="Roboto"/>
              </a:rPr>
              <a:t>google’s</a:t>
            </a:r>
            <a:r>
              <a:rPr lang="en-US" sz="1600" dirty="0" smtClean="0">
                <a:latin typeface="Roboto"/>
              </a:rPr>
              <a:t> v8 chrome engine called </a:t>
            </a:r>
            <a:r>
              <a:rPr lang="en-US" sz="1600" b="1" dirty="0" err="1" smtClean="0">
                <a:latin typeface="Roboto"/>
              </a:rPr>
              <a:t>Nodejs</a:t>
            </a:r>
            <a:r>
              <a:rPr lang="en-US" sz="1600" dirty="0" smtClean="0">
                <a:latin typeface="Roboto"/>
              </a:rPr>
              <a:t>,</a:t>
            </a:r>
            <a:r>
              <a:rPr lang="en-IN" sz="1600" dirty="0">
                <a:latin typeface="Roboto"/>
              </a:rPr>
              <a:t> </a:t>
            </a:r>
            <a:r>
              <a:rPr lang="en-IN" sz="1600" dirty="0" smtClean="0">
                <a:latin typeface="Roboto"/>
              </a:rPr>
              <a:t>where it </a:t>
            </a:r>
            <a:r>
              <a:rPr lang="en-IN" sz="1600" dirty="0" err="1" smtClean="0">
                <a:latin typeface="Roboto"/>
              </a:rPr>
              <a:t>consits</a:t>
            </a:r>
            <a:r>
              <a:rPr lang="en-IN" sz="1600" dirty="0" smtClean="0">
                <a:latin typeface="Roboto"/>
              </a:rPr>
              <a:t> of lakhs of packages as modules to perform and achieve multiple real time workflows/tasks, In backend</a:t>
            </a:r>
          </a:p>
          <a:p>
            <a:pPr marL="82296" indent="0">
              <a:buNone/>
            </a:pPr>
            <a:r>
              <a:rPr lang="en-US" sz="1600" b="1" dirty="0" smtClean="0">
                <a:latin typeface="Roboto"/>
              </a:rPr>
              <a:t>(a)Express JS, Router  </a:t>
            </a:r>
            <a:r>
              <a:rPr lang="en-US" sz="1600" dirty="0" smtClean="0">
                <a:latin typeface="Roboto"/>
              </a:rPr>
              <a:t>– for setting up the server, and accessing </a:t>
            </a:r>
            <a:r>
              <a:rPr lang="en-US" sz="1600" dirty="0" err="1" smtClean="0">
                <a:latin typeface="Roboto"/>
              </a:rPr>
              <a:t>api</a:t>
            </a:r>
            <a:r>
              <a:rPr lang="en-US" sz="1600" dirty="0" smtClean="0">
                <a:latin typeface="Roboto"/>
              </a:rPr>
              <a:t> route paths</a:t>
            </a:r>
          </a:p>
          <a:p>
            <a:pPr marL="82296" indent="0">
              <a:buNone/>
            </a:pPr>
            <a:r>
              <a:rPr lang="en-US" sz="1600" b="1" dirty="0" smtClean="0">
                <a:latin typeface="Roboto"/>
              </a:rPr>
              <a:t>(b)</a:t>
            </a:r>
            <a:r>
              <a:rPr lang="en-US" sz="1600" b="1" dirty="0" err="1" smtClean="0">
                <a:latin typeface="Roboto"/>
              </a:rPr>
              <a:t>NodeSequelize</a:t>
            </a:r>
            <a:r>
              <a:rPr lang="en-US" sz="1600" b="1" dirty="0" smtClean="0">
                <a:latin typeface="Roboto"/>
              </a:rPr>
              <a:t> ORM </a:t>
            </a:r>
            <a:r>
              <a:rPr lang="en-US" sz="1600" dirty="0" smtClean="0">
                <a:latin typeface="Roboto"/>
              </a:rPr>
              <a:t>– for database communication, generating </a:t>
            </a:r>
            <a:r>
              <a:rPr lang="en-US" sz="1600" dirty="0" err="1" smtClean="0">
                <a:latin typeface="Roboto"/>
              </a:rPr>
              <a:t>db</a:t>
            </a:r>
            <a:r>
              <a:rPr lang="en-US" sz="1600" dirty="0">
                <a:latin typeface="Roboto"/>
              </a:rPr>
              <a:t> </a:t>
            </a:r>
            <a:r>
              <a:rPr lang="en-US" sz="1600" dirty="0" smtClean="0">
                <a:latin typeface="Roboto"/>
              </a:rPr>
              <a:t>tables/schemas/structures and aggregations, faster updated queries, joins, includes..</a:t>
            </a:r>
            <a:r>
              <a:rPr lang="en-US" sz="1600" dirty="0" err="1" smtClean="0">
                <a:latin typeface="Roboto"/>
              </a:rPr>
              <a:t>etc</a:t>
            </a:r>
            <a:r>
              <a:rPr lang="en-US" sz="1600" dirty="0" smtClean="0">
                <a:latin typeface="Roboto"/>
              </a:rPr>
              <a:t> features available compatible with mysql2, </a:t>
            </a:r>
            <a:r>
              <a:rPr lang="en-US" sz="1600" dirty="0" err="1" smtClean="0">
                <a:latin typeface="Roboto"/>
              </a:rPr>
              <a:t>postgres</a:t>
            </a:r>
            <a:r>
              <a:rPr lang="en-US" sz="1600" dirty="0" smtClean="0">
                <a:latin typeface="Roboto"/>
              </a:rPr>
              <a:t>, any relational db.</a:t>
            </a:r>
          </a:p>
          <a:p>
            <a:pPr marL="82296" indent="0">
              <a:buNone/>
            </a:pPr>
            <a:r>
              <a:rPr lang="en-US" sz="1600" dirty="0" smtClean="0">
                <a:latin typeface="Roboto"/>
              </a:rPr>
              <a:t>(</a:t>
            </a:r>
            <a:r>
              <a:rPr lang="en-US" sz="1600" b="1" dirty="0" smtClean="0">
                <a:latin typeface="Roboto"/>
              </a:rPr>
              <a:t>c)</a:t>
            </a:r>
            <a:r>
              <a:rPr lang="en-US" sz="1600" b="1" dirty="0" err="1">
                <a:latin typeface="Roboto"/>
              </a:rPr>
              <a:t>o</a:t>
            </a:r>
            <a:r>
              <a:rPr lang="en-US" sz="1600" b="1" dirty="0" err="1" smtClean="0">
                <a:latin typeface="Roboto"/>
              </a:rPr>
              <a:t>s</a:t>
            </a:r>
            <a:r>
              <a:rPr lang="en-US" sz="1600" b="1" dirty="0" smtClean="0">
                <a:latin typeface="Roboto"/>
              </a:rPr>
              <a:t>, </a:t>
            </a:r>
            <a:r>
              <a:rPr lang="en-US" sz="1600" b="1" dirty="0" err="1">
                <a:latin typeface="Roboto"/>
              </a:rPr>
              <a:t>workerthreads</a:t>
            </a:r>
            <a:r>
              <a:rPr lang="en-US" sz="1600" b="1" dirty="0" smtClean="0">
                <a:latin typeface="Roboto"/>
              </a:rPr>
              <a:t>, </a:t>
            </a:r>
            <a:r>
              <a:rPr lang="en-US" sz="1600" b="1" dirty="0" err="1" smtClean="0">
                <a:latin typeface="Roboto"/>
              </a:rPr>
              <a:t>fs</a:t>
            </a:r>
            <a:r>
              <a:rPr lang="en-US" sz="1600" b="1" dirty="0" smtClean="0">
                <a:latin typeface="Roboto"/>
              </a:rPr>
              <a:t>, </a:t>
            </a:r>
            <a:r>
              <a:rPr lang="en-US" sz="1600" b="1" dirty="0" err="1" smtClean="0">
                <a:latin typeface="Roboto"/>
              </a:rPr>
              <a:t>async</a:t>
            </a:r>
            <a:r>
              <a:rPr lang="en-US" sz="1600" b="1" dirty="0" smtClean="0">
                <a:latin typeface="Roboto"/>
              </a:rPr>
              <a:t> await, promises</a:t>
            </a:r>
            <a:r>
              <a:rPr lang="en-US" sz="1600" dirty="0" smtClean="0">
                <a:latin typeface="Roboto"/>
              </a:rPr>
              <a:t> – effective, efficient inbuilt node packages/functions </a:t>
            </a:r>
            <a:r>
              <a:rPr lang="en-US" sz="1600" dirty="0" err="1" smtClean="0">
                <a:latin typeface="Roboto"/>
              </a:rPr>
              <a:t>utilised</a:t>
            </a:r>
            <a:r>
              <a:rPr lang="en-US" sz="1600" dirty="0" smtClean="0">
                <a:latin typeface="Roboto"/>
              </a:rPr>
              <a:t>, for uploading zip files using </a:t>
            </a:r>
            <a:r>
              <a:rPr lang="en-US" sz="1600" dirty="0" err="1" smtClean="0">
                <a:latin typeface="Roboto"/>
              </a:rPr>
              <a:t>multer</a:t>
            </a:r>
            <a:r>
              <a:rPr lang="en-US" sz="1600" dirty="0" smtClean="0">
                <a:latin typeface="Roboto"/>
              </a:rPr>
              <a:t>, for parsing, modeling, processing utilizing </a:t>
            </a:r>
            <a:r>
              <a:rPr lang="en-US" sz="1600" dirty="0" err="1" smtClean="0">
                <a:latin typeface="Roboto"/>
              </a:rPr>
              <a:t>os</a:t>
            </a:r>
            <a:r>
              <a:rPr lang="en-US" sz="1600" dirty="0" smtClean="0">
                <a:latin typeface="Roboto"/>
              </a:rPr>
              <a:t>, </a:t>
            </a:r>
            <a:r>
              <a:rPr lang="en-US" sz="1600" dirty="0" err="1" smtClean="0">
                <a:latin typeface="Roboto"/>
              </a:rPr>
              <a:t>workerthreads</a:t>
            </a:r>
            <a:r>
              <a:rPr lang="en-US" sz="1600" dirty="0" smtClean="0">
                <a:latin typeface="Roboto"/>
              </a:rPr>
              <a:t>, </a:t>
            </a:r>
            <a:r>
              <a:rPr lang="en-US" sz="1600" dirty="0" err="1" smtClean="0">
                <a:latin typeface="Roboto"/>
              </a:rPr>
              <a:t>filesystem</a:t>
            </a:r>
            <a:r>
              <a:rPr lang="en-US" sz="1600" dirty="0" smtClean="0">
                <a:latin typeface="Roboto"/>
              </a:rPr>
              <a:t> modules, and </a:t>
            </a:r>
            <a:r>
              <a:rPr lang="en-US" sz="1600" dirty="0" err="1" smtClean="0">
                <a:latin typeface="Roboto"/>
              </a:rPr>
              <a:t>async</a:t>
            </a:r>
            <a:r>
              <a:rPr lang="en-US" sz="1600" dirty="0" smtClean="0">
                <a:latin typeface="Roboto"/>
              </a:rPr>
              <a:t> await for asynchronous operations and returning response, promises </a:t>
            </a:r>
            <a:r>
              <a:rPr lang="en-US" sz="1600" dirty="0">
                <a:latin typeface="Roboto"/>
              </a:rPr>
              <a:t>to </a:t>
            </a:r>
            <a:r>
              <a:rPr lang="en-US" sz="1600" dirty="0" smtClean="0">
                <a:latin typeface="Roboto"/>
              </a:rPr>
              <a:t>represent </a:t>
            </a:r>
            <a:r>
              <a:rPr lang="en-US" sz="1600" dirty="0">
                <a:latin typeface="Roboto"/>
              </a:rPr>
              <a:t>the completion of an asynchronous </a:t>
            </a:r>
            <a:r>
              <a:rPr lang="en-US" sz="1600" dirty="0" smtClean="0">
                <a:latin typeface="Roboto"/>
              </a:rPr>
              <a:t>operation.</a:t>
            </a:r>
            <a:endParaRPr lang="en-US" sz="1600" dirty="0">
              <a:latin typeface="Roboto"/>
            </a:endParaRPr>
          </a:p>
          <a:p>
            <a:r>
              <a:rPr lang="en-US" sz="1600" b="1" dirty="0" smtClean="0">
                <a:latin typeface="Roboto"/>
              </a:rPr>
              <a:t>For Frontend </a:t>
            </a:r>
            <a:r>
              <a:rPr lang="en-US" sz="1600" dirty="0" smtClean="0">
                <a:latin typeface="Roboto"/>
              </a:rPr>
              <a:t>– </a:t>
            </a:r>
            <a:r>
              <a:rPr lang="en-US" sz="1600" dirty="0" err="1" smtClean="0">
                <a:latin typeface="Roboto"/>
              </a:rPr>
              <a:t>utilising</a:t>
            </a:r>
            <a:r>
              <a:rPr lang="en-US" sz="1600" dirty="0" smtClean="0">
                <a:latin typeface="Roboto"/>
              </a:rPr>
              <a:t> a </a:t>
            </a:r>
            <a:r>
              <a:rPr lang="en-US" sz="1600" dirty="0" err="1" smtClean="0">
                <a:latin typeface="Roboto"/>
              </a:rPr>
              <a:t>javascript</a:t>
            </a:r>
            <a:r>
              <a:rPr lang="en-US" sz="1600" dirty="0" smtClean="0">
                <a:latin typeface="Roboto"/>
              </a:rPr>
              <a:t>/typescript framework which is </a:t>
            </a:r>
            <a:r>
              <a:rPr lang="en-US" sz="1600" b="1" dirty="0" smtClean="0">
                <a:latin typeface="Roboto"/>
              </a:rPr>
              <a:t>Angular</a:t>
            </a:r>
            <a:r>
              <a:rPr lang="en-US" sz="1600" dirty="0" smtClean="0">
                <a:latin typeface="Roboto"/>
              </a:rPr>
              <a:t> to represent and visualize the data in structured appealing way with </a:t>
            </a:r>
            <a:r>
              <a:rPr lang="en-US" sz="1600" b="1" dirty="0" smtClean="0">
                <a:latin typeface="Roboto"/>
              </a:rPr>
              <a:t>bootstrap</a:t>
            </a:r>
            <a:r>
              <a:rPr lang="en-US" sz="1600" dirty="0" smtClean="0">
                <a:latin typeface="Roboto"/>
              </a:rPr>
              <a:t> </a:t>
            </a:r>
            <a:r>
              <a:rPr lang="en-US" sz="1600" b="1" dirty="0" err="1" smtClean="0">
                <a:latin typeface="Roboto"/>
              </a:rPr>
              <a:t>css</a:t>
            </a:r>
            <a:r>
              <a:rPr lang="en-US" sz="1600" dirty="0" smtClean="0">
                <a:latin typeface="Roboto"/>
              </a:rPr>
              <a:t> styles , making table </a:t>
            </a:r>
            <a:r>
              <a:rPr lang="en-US" sz="1600" dirty="0" err="1" smtClean="0">
                <a:latin typeface="Roboto"/>
              </a:rPr>
              <a:t>collapsable</a:t>
            </a:r>
            <a:r>
              <a:rPr lang="en-US" sz="1600" dirty="0" smtClean="0">
                <a:latin typeface="Roboto"/>
              </a:rPr>
              <a:t> with accordion effect to inbuilt sub contents of actual row data into </a:t>
            </a:r>
            <a:r>
              <a:rPr lang="en-US" sz="1600" dirty="0" err="1" smtClean="0">
                <a:latin typeface="Roboto"/>
              </a:rPr>
              <a:t>collapsable</a:t>
            </a:r>
            <a:r>
              <a:rPr lang="en-US" sz="1600" dirty="0" smtClean="0">
                <a:latin typeface="Roboto"/>
              </a:rPr>
              <a:t> cards.</a:t>
            </a:r>
          </a:p>
        </p:txBody>
      </p:sp>
    </p:spTree>
    <p:extLst>
      <p:ext uri="{BB962C8B-B14F-4D97-AF65-F5344CB8AC3E}">
        <p14:creationId xmlns:p14="http://schemas.microsoft.com/office/powerpoint/2010/main" val="39639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23478"/>
            <a:ext cx="2016224" cy="421555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Discussion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27534"/>
            <a:ext cx="7920880" cy="432048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smtClean="0">
                <a:latin typeface="Roboto"/>
              </a:rPr>
              <a:t>Workflow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(a) Upload a zip file from client which calls /</a:t>
            </a:r>
            <a:r>
              <a:rPr lang="en-US" sz="1400" b="1" dirty="0" smtClean="0">
                <a:latin typeface="Roboto"/>
              </a:rPr>
              <a:t>upload</a:t>
            </a:r>
            <a:r>
              <a:rPr lang="en-US" sz="1400" dirty="0" smtClean="0">
                <a:latin typeface="Roboto"/>
              </a:rPr>
              <a:t> </a:t>
            </a:r>
            <a:r>
              <a:rPr lang="en-US" sz="1400" dirty="0" err="1" smtClean="0">
                <a:latin typeface="Roboto"/>
              </a:rPr>
              <a:t>api</a:t>
            </a:r>
            <a:r>
              <a:rPr lang="en-US" sz="1400" dirty="0" smtClean="0">
                <a:latin typeface="Roboto"/>
              </a:rPr>
              <a:t>, after some time the zip files are processed and </a:t>
            </a:r>
            <a:r>
              <a:rPr lang="en-US" sz="1400" dirty="0" err="1" smtClean="0">
                <a:latin typeface="Roboto"/>
              </a:rPr>
              <a:t>json</a:t>
            </a:r>
            <a:r>
              <a:rPr lang="en-US" sz="1400" dirty="0" smtClean="0">
                <a:latin typeface="Roboto"/>
              </a:rPr>
              <a:t> data sets are extracted, then parse them in to a </a:t>
            </a:r>
            <a:r>
              <a:rPr lang="en-US" sz="1400" dirty="0" err="1" smtClean="0">
                <a:latin typeface="Roboto"/>
              </a:rPr>
              <a:t>db</a:t>
            </a:r>
            <a:r>
              <a:rPr lang="en-US" sz="1400" dirty="0" smtClean="0">
                <a:latin typeface="Roboto"/>
              </a:rPr>
              <a:t> friendly values which are now inserted into </a:t>
            </a:r>
            <a:r>
              <a:rPr lang="en-US" sz="1400" dirty="0" err="1" smtClean="0">
                <a:latin typeface="Roboto"/>
              </a:rPr>
              <a:t>db</a:t>
            </a:r>
            <a:r>
              <a:rPr lang="en-US" sz="1400" dirty="0" smtClean="0">
                <a:latin typeface="Roboto"/>
              </a:rPr>
              <a:t> rows, like wise will perform for all the files, these data consists in 9 tables where the </a:t>
            </a:r>
            <a:r>
              <a:rPr lang="en-US" sz="1400" dirty="0" err="1" smtClean="0">
                <a:latin typeface="Roboto"/>
              </a:rPr>
              <a:t>db</a:t>
            </a:r>
            <a:r>
              <a:rPr lang="en-US" sz="1400" dirty="0" smtClean="0">
                <a:latin typeface="Roboto"/>
              </a:rPr>
              <a:t> is developed as per schema available in </a:t>
            </a:r>
            <a:r>
              <a:rPr lang="en-US" sz="1400" dirty="0" err="1" smtClean="0">
                <a:latin typeface="Roboto"/>
              </a:rPr>
              <a:t>nsf</a:t>
            </a:r>
            <a:r>
              <a:rPr lang="en-US" sz="1400" dirty="0" smtClean="0">
                <a:latin typeface="Roboto"/>
              </a:rPr>
              <a:t>, (</a:t>
            </a:r>
            <a:r>
              <a:rPr lang="en-IN" sz="1400" dirty="0">
                <a:latin typeface="Roboto"/>
              </a:rPr>
              <a:t>Award, PI, </a:t>
            </a:r>
            <a:r>
              <a:rPr lang="en-IN" sz="1400" dirty="0" err="1">
                <a:latin typeface="Roboto"/>
              </a:rPr>
              <a:t>Inst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PerfInst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PgmEle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PgmRef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AppFund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OblgFy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 smtClean="0">
                <a:latin typeface="Roboto"/>
              </a:rPr>
              <a:t>Por</a:t>
            </a:r>
            <a:r>
              <a:rPr lang="en-US" sz="1400" dirty="0" smtClean="0">
                <a:latin typeface="Roboto"/>
              </a:rPr>
              <a:t>).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(b)Now we have data available in </a:t>
            </a:r>
            <a:r>
              <a:rPr lang="en-US" sz="1400" dirty="0" err="1" smtClean="0">
                <a:latin typeface="Roboto"/>
              </a:rPr>
              <a:t>db</a:t>
            </a:r>
            <a:r>
              <a:rPr lang="en-US" sz="1400" dirty="0" smtClean="0">
                <a:latin typeface="Roboto"/>
              </a:rPr>
              <a:t>, once client is loaded, an </a:t>
            </a:r>
            <a:r>
              <a:rPr lang="en-US" sz="1400" dirty="0" err="1" smtClean="0">
                <a:latin typeface="Roboto"/>
              </a:rPr>
              <a:t>api</a:t>
            </a:r>
            <a:r>
              <a:rPr lang="en-US" sz="1400" dirty="0" smtClean="0">
                <a:latin typeface="Roboto"/>
              </a:rPr>
              <a:t> called /</a:t>
            </a:r>
            <a:r>
              <a:rPr lang="en-US" sz="1400" b="1" dirty="0" smtClean="0">
                <a:latin typeface="Roboto"/>
              </a:rPr>
              <a:t>awards</a:t>
            </a:r>
            <a:r>
              <a:rPr lang="en-US" sz="1400" dirty="0" smtClean="0">
                <a:latin typeface="Roboto"/>
              </a:rPr>
              <a:t> will fetch the contents from db. </a:t>
            </a:r>
            <a:r>
              <a:rPr lang="en-US" sz="1400" dirty="0">
                <a:latin typeface="Roboto"/>
              </a:rPr>
              <a:t>A</a:t>
            </a:r>
            <a:r>
              <a:rPr lang="en-US" sz="1400" dirty="0" smtClean="0">
                <a:latin typeface="Roboto"/>
              </a:rPr>
              <a:t>s data is huge, to maintain low latency added the features like limit, pagination and included/</a:t>
            </a:r>
            <a:r>
              <a:rPr lang="en-US" sz="1400" dirty="0" err="1" smtClean="0">
                <a:latin typeface="Roboto"/>
              </a:rPr>
              <a:t>innerjoin</a:t>
            </a:r>
            <a:r>
              <a:rPr lang="en-US" sz="1400" dirty="0" smtClean="0">
                <a:latin typeface="Roboto"/>
              </a:rPr>
              <a:t> the sub content tables data (</a:t>
            </a:r>
            <a:r>
              <a:rPr lang="en-IN" sz="1400" dirty="0" smtClean="0">
                <a:latin typeface="Roboto"/>
              </a:rPr>
              <a:t>PI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Inst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PerfInst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PgmEle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PgmRef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AppFund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>
                <a:latin typeface="Roboto"/>
              </a:rPr>
              <a:t>OblgFy</a:t>
            </a:r>
            <a:r>
              <a:rPr lang="en-IN" sz="1400" dirty="0">
                <a:latin typeface="Roboto"/>
              </a:rPr>
              <a:t>, </a:t>
            </a:r>
            <a:r>
              <a:rPr lang="en-IN" sz="1400" dirty="0" err="1" smtClean="0">
                <a:latin typeface="Roboto"/>
              </a:rPr>
              <a:t>Por</a:t>
            </a:r>
            <a:r>
              <a:rPr lang="en-IN" sz="1400" dirty="0" smtClean="0">
                <a:latin typeface="Roboto"/>
              </a:rPr>
              <a:t>) based on foreign key </a:t>
            </a:r>
            <a:r>
              <a:rPr lang="en-IN" sz="1400" dirty="0" err="1" smtClean="0">
                <a:latin typeface="Roboto"/>
              </a:rPr>
              <a:t>award_id</a:t>
            </a:r>
            <a:r>
              <a:rPr lang="en-IN" sz="1400" dirty="0" smtClean="0">
                <a:latin typeface="Roboto"/>
              </a:rPr>
              <a:t> 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(c) As data is huge unable to check the known awards in whole </a:t>
            </a:r>
            <a:r>
              <a:rPr lang="en-US" sz="1400" dirty="0" err="1" smtClean="0">
                <a:latin typeface="Roboto"/>
              </a:rPr>
              <a:t>db</a:t>
            </a:r>
            <a:r>
              <a:rPr lang="en-US" sz="1400" dirty="0" smtClean="0">
                <a:latin typeface="Roboto"/>
              </a:rPr>
              <a:t>, implemented search feature in an </a:t>
            </a:r>
            <a:r>
              <a:rPr lang="en-US" sz="1400" dirty="0" err="1" smtClean="0">
                <a:latin typeface="Roboto"/>
              </a:rPr>
              <a:t>api</a:t>
            </a:r>
            <a:r>
              <a:rPr lang="en-US" sz="1400" dirty="0" smtClean="0">
                <a:latin typeface="Roboto"/>
              </a:rPr>
              <a:t> call /</a:t>
            </a:r>
            <a:r>
              <a:rPr lang="en-US" sz="1400" b="1" dirty="0" smtClean="0">
                <a:latin typeface="Roboto"/>
              </a:rPr>
              <a:t>awards/search </a:t>
            </a:r>
            <a:r>
              <a:rPr lang="en-US" sz="1400" dirty="0" smtClean="0">
                <a:latin typeface="Roboto"/>
              </a:rPr>
              <a:t>based on search term along with pagination.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(d) The data values are shown in a visually appealing screen to user in </a:t>
            </a:r>
            <a:r>
              <a:rPr lang="en-US" sz="1400" dirty="0" err="1" smtClean="0">
                <a:latin typeface="Roboto"/>
              </a:rPr>
              <a:t>tablular</a:t>
            </a:r>
            <a:r>
              <a:rPr lang="en-US" sz="1400" dirty="0" smtClean="0">
                <a:latin typeface="Roboto"/>
              </a:rPr>
              <a:t> form with accordion </a:t>
            </a:r>
            <a:r>
              <a:rPr lang="en-US" sz="1400" dirty="0" err="1" smtClean="0">
                <a:latin typeface="Roboto"/>
              </a:rPr>
              <a:t>collapsable</a:t>
            </a:r>
            <a:r>
              <a:rPr lang="en-US" sz="1400" dirty="0" smtClean="0">
                <a:latin typeface="Roboto"/>
              </a:rPr>
              <a:t> cards in angular</a:t>
            </a:r>
          </a:p>
          <a:p>
            <a:r>
              <a:rPr lang="en-US" sz="1600" b="1" dirty="0" smtClean="0">
                <a:latin typeface="Roboto"/>
              </a:rPr>
              <a:t>System performance and evaluation</a:t>
            </a:r>
          </a:p>
          <a:p>
            <a:pPr marL="82296" indent="0">
              <a:buNone/>
            </a:pPr>
            <a:r>
              <a:rPr lang="en-US" sz="1400" dirty="0" smtClean="0">
                <a:latin typeface="Roboto"/>
              </a:rPr>
              <a:t>In </a:t>
            </a:r>
            <a:r>
              <a:rPr lang="en-US" sz="1400" dirty="0" err="1" smtClean="0">
                <a:latin typeface="Roboto"/>
              </a:rPr>
              <a:t>nodejs</a:t>
            </a:r>
            <a:r>
              <a:rPr lang="en-US" sz="1400" dirty="0">
                <a:latin typeface="Roboto"/>
              </a:rPr>
              <a:t> </a:t>
            </a:r>
            <a:r>
              <a:rPr lang="en-US" sz="1400" dirty="0" smtClean="0">
                <a:latin typeface="Roboto"/>
              </a:rPr>
              <a:t>using </a:t>
            </a:r>
            <a:r>
              <a:rPr lang="en-US" sz="1400" dirty="0" err="1" smtClean="0">
                <a:latin typeface="Roboto"/>
              </a:rPr>
              <a:t>os.cpus</a:t>
            </a:r>
            <a:r>
              <a:rPr lang="en-US" sz="1400" dirty="0" smtClean="0">
                <a:latin typeface="Roboto"/>
              </a:rPr>
              <a:t>() to know the hardware configuration, hence utilizing the hardware cores to do tasks better by assigning tasks through </a:t>
            </a:r>
            <a:r>
              <a:rPr lang="en-US" sz="1400" dirty="0" err="1" smtClean="0">
                <a:latin typeface="Roboto"/>
              </a:rPr>
              <a:t>nodejs</a:t>
            </a:r>
            <a:r>
              <a:rPr lang="en-US" sz="1400" dirty="0" smtClean="0">
                <a:latin typeface="Roboto"/>
              </a:rPr>
              <a:t> worker threads and batch processing, which mitigates and eradicate the system crash and enhance performance.</a:t>
            </a:r>
          </a:p>
          <a:p>
            <a:r>
              <a:rPr lang="en-US" sz="1400" b="1" dirty="0" smtClean="0">
                <a:latin typeface="Roboto"/>
              </a:rPr>
              <a:t>Testing and reviews</a:t>
            </a:r>
            <a:r>
              <a:rPr lang="en-US" sz="1400" b="1" dirty="0">
                <a:latin typeface="Roboto"/>
              </a:rPr>
              <a:t> </a:t>
            </a:r>
            <a:r>
              <a:rPr lang="en-US" sz="1400" b="1" dirty="0" smtClean="0">
                <a:latin typeface="Roboto"/>
              </a:rPr>
              <a:t>– </a:t>
            </a:r>
            <a:r>
              <a:rPr lang="en-US" sz="1500" dirty="0" smtClean="0">
                <a:latin typeface="Roboto"/>
              </a:rPr>
              <a:t>completed sanity testing and implemented post calls for all </a:t>
            </a:r>
            <a:r>
              <a:rPr lang="en-US" sz="1500" dirty="0" err="1" smtClean="0">
                <a:latin typeface="Roboto"/>
              </a:rPr>
              <a:t>apis</a:t>
            </a:r>
            <a:r>
              <a:rPr lang="en-US" sz="1500" dirty="0" smtClean="0">
                <a:latin typeface="Roboto"/>
              </a:rPr>
              <a:t> to validate the request and parsing, tested successfully in </a:t>
            </a:r>
            <a:r>
              <a:rPr lang="en-US" sz="1500" b="1" dirty="0" smtClean="0">
                <a:latin typeface="Roboto"/>
              </a:rPr>
              <a:t>postman, </a:t>
            </a:r>
            <a:r>
              <a:rPr lang="en-US" sz="1500" dirty="0" smtClean="0">
                <a:latin typeface="Roboto"/>
              </a:rPr>
              <a:t>done load test </a:t>
            </a:r>
            <a:r>
              <a:rPr lang="en-US" sz="1500" dirty="0" err="1" smtClean="0">
                <a:latin typeface="Roboto"/>
              </a:rPr>
              <a:t>utilising</a:t>
            </a:r>
            <a:r>
              <a:rPr lang="en-US" sz="1500" dirty="0" smtClean="0">
                <a:latin typeface="Roboto"/>
              </a:rPr>
              <a:t> most of the cores and memory </a:t>
            </a:r>
            <a:endParaRPr lang="en-US" sz="1500" b="1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7958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1371</TotalTime>
  <Words>3317</Words>
  <Application>Microsoft Office PowerPoint</Application>
  <PresentationFormat>On-screen Show (16:9)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CSCI 6991 Data Engineering Capstone</vt:lpstr>
      <vt:lpstr>DATA PROCESSING &amp; VISUALIZATION USING MEAN Structured Data Ingestion, Storage and Retrieval of NSF Awards  (1960–2025)</vt:lpstr>
      <vt:lpstr>AGENDA</vt:lpstr>
      <vt:lpstr>Introduction</vt:lpstr>
      <vt:lpstr>Background</vt:lpstr>
      <vt:lpstr>Problem Statement</vt:lpstr>
      <vt:lpstr>Methodology</vt:lpstr>
      <vt:lpstr>Experiments</vt:lpstr>
      <vt:lpstr>Discussion</vt:lpstr>
      <vt:lpstr>Conclusion</vt:lpstr>
      <vt:lpstr>References</vt:lpstr>
      <vt:lpstr>Appendix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6991 Data Engineering Capstone</dc:title>
  <dc:creator>Konduru Chaitanya Krishna</dc:creator>
  <cp:lastModifiedBy>Konduru Chaitanya Krishna</cp:lastModifiedBy>
  <cp:revision>45</cp:revision>
  <dcterms:created xsi:type="dcterms:W3CDTF">2025-04-24T17:19:45Z</dcterms:created>
  <dcterms:modified xsi:type="dcterms:W3CDTF">2025-04-26T09:56:27Z</dcterms:modified>
</cp:coreProperties>
</file>