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5143500"/>
  <p:notesSz cx="6858000" cy="9144000"/>
  <p:embeddedFontLst>
    <p:embeddedFont>
      <p:font typeface="Calibri" panose="020F0502020204030204"/>
      <p:regular r:id="rId25"/>
      <p:bold r:id="rId26"/>
      <p:italic r:id="rId27"/>
      <p:boldItalic r:id="rId28"/>
    </p:embeddedFont>
    <p:embeddedFont>
      <p:font typeface="Playfair Display ExtraBold"/>
      <p:bold r:id="rId29"/>
      <p:boldItalic r:id="rId30"/>
    </p:embeddedFont>
    <p:embeddedFont>
      <p:font typeface="Roboto" panose="02000000000000000000"/>
      <p:regular r:id="rId31"/>
      <p:bold r:id="rId32"/>
      <p:italic r:id="rId33"/>
      <p:boldItalic r:id="rId34"/>
    </p:embeddedFont>
    <p:embeddedFont>
      <p:font typeface="Playfair Display Black"/>
      <p:bold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6" Type="http://schemas.openxmlformats.org/officeDocument/2006/relationships/font" Target="fonts/font12.fntdata"/><Relationship Id="rId35" Type="http://schemas.openxmlformats.org/officeDocument/2006/relationships/font" Target="fonts/font11.fntdata"/><Relationship Id="rId34" Type="http://schemas.openxmlformats.org/officeDocument/2006/relationships/font" Target="fonts/font10.fntdata"/><Relationship Id="rId33" Type="http://schemas.openxmlformats.org/officeDocument/2006/relationships/font" Target="fonts/font9.fntdata"/><Relationship Id="rId32" Type="http://schemas.openxmlformats.org/officeDocument/2006/relationships/font" Target="fonts/font8.fntdata"/><Relationship Id="rId31" Type="http://schemas.openxmlformats.org/officeDocument/2006/relationships/font" Target="fonts/font7.fntdata"/><Relationship Id="rId30" Type="http://schemas.openxmlformats.org/officeDocument/2006/relationships/font" Target="fonts/font6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5.fntdata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b07500afd_2_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" name="Google Shape;127;g32b07500afd_2_75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4f4e79270b_0_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2" name="Google Shape;202;g34f4e79270b_0_4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04e6758e5c_0_3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7" name="Google Shape;227;g304e6758e5c_0_359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4efedee29d_1_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6" name="Google Shape;236;g34efedee29d_1_55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4e124152d9_0_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5" name="Google Shape;245;g34e124152d9_0_25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4f4e79270b_0_188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3" name="Google Shape;253;g34f4e79270b_0_1883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4f4e79270b_0_19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8" name="Google Shape;268;g34f4e79270b_0_1915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4e124152d9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7" name="Google Shape;277;g34e124152d9_0_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4ec6d9e0bc_0_1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3" name="Google Shape;283;g34ec6d9e0bc_0_131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efedee29d_1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" name="Google Shape;132;g34efedee29d_1_1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efedee29d_1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g34efedee29d_1_5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efedee29d_1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7" name="Google Shape;147;g34efedee29d_1_16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dbef242c7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" name="Google Shape;154;g34dbef242c7_0_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f4e79270b_0_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" name="Google Shape;162;g34f4e79270b_0_19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f4e79270b_0_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g34f4e79270b_0_32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f4e79270b_0_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0" name="Google Shape;180;g34f4e79270b_0_52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4e124152d9_0_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" name="Google Shape;193;g34e124152d9_0_9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type="subTitle" idx="1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type="body" idx="1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type="body" idx="1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type="body" idx="2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 panose="020F050202020403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type="body" idx="1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/>
        </p:txBody>
      </p:sp>
      <p:sp>
        <p:nvSpPr>
          <p:cNvPr id="88" name="Google Shape;88;p19"/>
          <p:cNvSpPr txBox="1"/>
          <p:nvPr>
            <p:ph type="body" idx="2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type="body" idx="3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/>
        </p:txBody>
      </p:sp>
      <p:sp>
        <p:nvSpPr>
          <p:cNvPr id="90" name="Google Shape;90;p19"/>
          <p:cNvSpPr txBox="1"/>
          <p:nvPr>
            <p:ph type="body" idx="4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 panose="020F0502020204030204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type="body" idx="1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marL="1371600" lvl="2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marL="2286000" lvl="4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marL="2743200" lvl="5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type="body" idx="2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 panose="020F0502020204030204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type="pic" idx="2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type="body" idx="1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type="body" idx="1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type="body" idx="1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 panose="020F0502020204030204"/>
              <a:buNone/>
              <a:defRPr sz="2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–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Char char="–"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Char char="»"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Char char="•"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Char char="•"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Char char="•"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Char char="•"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8.png"/><Relationship Id="rId1" Type="http://schemas.openxmlformats.org/officeDocument/2006/relationships/hyperlink" Target="http://drive.google.com/file/d/1TBMBguZ66lBy5MPjQ6AnUPC6mhLqOYv9/view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>
          <a:blip r:embed="rId1"/>
          <a:srcRect t="13293" r="-535" b="53664"/>
          <a:stretch>
            <a:fillRect/>
          </a:stretch>
        </p:blipFill>
        <p:spPr>
          <a:xfrm>
            <a:off x="109855" y="1504315"/>
            <a:ext cx="9192895" cy="1709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/>
        </p:nvSpPr>
        <p:spPr>
          <a:xfrm>
            <a:off x="0" y="100275"/>
            <a:ext cx="9144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5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LSTM MODEL ARCHITECTURE</a:t>
            </a:r>
            <a:endParaRPr sz="355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cxnSp>
        <p:nvCxnSpPr>
          <p:cNvPr id="205" name="Google Shape;205;p34"/>
          <p:cNvCxnSpPr/>
          <p:nvPr/>
        </p:nvCxnSpPr>
        <p:spPr>
          <a:xfrm rot="10800000" flipH="1">
            <a:off x="198525" y="777075"/>
            <a:ext cx="8709900" cy="15000"/>
          </a:xfrm>
          <a:prstGeom prst="straightConnector1">
            <a:avLst/>
          </a:prstGeom>
          <a:noFill/>
          <a:ln w="9525" cap="flat" cmpd="sng">
            <a:solidFill>
              <a:srgbClr val="2B2C3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6" name="Google Shape;206;p34"/>
          <p:cNvSpPr txBox="1"/>
          <p:nvPr/>
        </p:nvSpPr>
        <p:spPr>
          <a:xfrm>
            <a:off x="8772800" y="4677300"/>
            <a:ext cx="476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10</a:t>
            </a:r>
            <a:endParaRPr sz="15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07" name="Google Shape;207;p34"/>
          <p:cNvGrpSpPr/>
          <p:nvPr/>
        </p:nvGrpSpPr>
        <p:grpSpPr>
          <a:xfrm>
            <a:off x="0" y="885162"/>
            <a:ext cx="1907878" cy="2822521"/>
            <a:chOff x="0" y="1189989"/>
            <a:chExt cx="2214600" cy="3217649"/>
          </a:xfrm>
        </p:grpSpPr>
        <p:sp>
          <p:nvSpPr>
            <p:cNvPr id="208" name="Google Shape;208;p34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name="adj" fmla="val 50000"/>
              </a:avLst>
            </a:prstGeom>
            <a:solidFill>
              <a:srgbClr val="801F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FFFFF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Input Layer</a:t>
              </a:r>
              <a:endParaRPr sz="13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209" name="Google Shape;209;p34"/>
            <p:cNvSpPr txBox="1"/>
            <p:nvPr/>
          </p:nvSpPr>
          <p:spPr>
            <a:xfrm>
              <a:off x="117499" y="2057138"/>
              <a:ext cx="18267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The input to the model is a time-series sequence of shape (20, 7), where 20 represents the number of time steps, and 7 features include the three-axis accelerometer readings (ax, ay, az), three-axis gyroscope readings </a:t>
              </a:r>
              <a:endParaRPr sz="1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(gx, gy, gz), and the calculated knee bending angle.</a:t>
              </a:r>
              <a:endParaRPr sz="1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210" name="Google Shape;210;p34"/>
          <p:cNvGrpSpPr/>
          <p:nvPr/>
        </p:nvGrpSpPr>
        <p:grpSpPr>
          <a:xfrm>
            <a:off x="1583717" y="884974"/>
            <a:ext cx="1778136" cy="2822698"/>
            <a:chOff x="1838325" y="1189775"/>
            <a:chExt cx="2064000" cy="3217850"/>
          </a:xfrm>
        </p:grpSpPr>
        <p:sp>
          <p:nvSpPr>
            <p:cNvPr id="211" name="Google Shape;211;p34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name="adj" fmla="val 50000"/>
              </a:avLst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FFFFF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First LSTM Layer</a:t>
              </a:r>
              <a:endParaRPr sz="13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212" name="Google Shape;212;p34"/>
            <p:cNvSpPr txBox="1"/>
            <p:nvPr/>
          </p:nvSpPr>
          <p:spPr>
            <a:xfrm>
              <a:off x="20172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An LSTM layer with 64 units </a:t>
              </a:r>
              <a:r>
                <a:rPr lang="en-GB" sz="10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and </a:t>
              </a:r>
              <a:r>
                <a:rPr lang="en-GB" sz="10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was employed to extract temporal features across the full input sequence. The  output at every layer is passed on to the next recurrent layer for further processing.</a:t>
              </a:r>
              <a:endParaRPr sz="1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213" name="Google Shape;213;p34"/>
          <p:cNvGrpSpPr/>
          <p:nvPr/>
        </p:nvGrpSpPr>
        <p:grpSpPr>
          <a:xfrm>
            <a:off x="3029680" y="884974"/>
            <a:ext cx="1778136" cy="2822698"/>
            <a:chOff x="3516750" y="1189775"/>
            <a:chExt cx="2064000" cy="3217850"/>
          </a:xfrm>
        </p:grpSpPr>
        <p:sp>
          <p:nvSpPr>
            <p:cNvPr id="214" name="Google Shape;214;p34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name="adj" fmla="val 50000"/>
              </a:avLst>
            </a:prstGeom>
            <a:solidFill>
              <a:srgbClr val="B02B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FFFFF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Dropout Layer</a:t>
              </a:r>
              <a:endParaRPr sz="13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215" name="Google Shape;215;p34"/>
            <p:cNvSpPr txBox="1"/>
            <p:nvPr/>
          </p:nvSpPr>
          <p:spPr>
            <a:xfrm>
              <a:off x="37394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 Dropout layer with a dropout rate of 0.3 was applied after the first LSTM layer to reduce the risk of overfitting by randomly deactivating 30% of neurons during training.</a:t>
              </a:r>
              <a:endParaRPr sz="1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216" name="Google Shape;216;p34"/>
          <p:cNvGrpSpPr/>
          <p:nvPr/>
        </p:nvGrpSpPr>
        <p:grpSpPr>
          <a:xfrm>
            <a:off x="5921972" y="884974"/>
            <a:ext cx="1778136" cy="2822709"/>
            <a:chOff x="6874025" y="1189775"/>
            <a:chExt cx="2064000" cy="3217863"/>
          </a:xfrm>
        </p:grpSpPr>
        <p:sp>
          <p:nvSpPr>
            <p:cNvPr id="217" name="Google Shape;217;p34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name="adj" fmla="val 50000"/>
              </a:avLst>
            </a:prstGeom>
            <a:solidFill>
              <a:srgbClr val="D837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FFFFF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Dropout Layer</a:t>
              </a:r>
              <a:endParaRPr sz="13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218" name="Google Shape;218;p34"/>
            <p:cNvSpPr txBox="1"/>
            <p:nvPr/>
          </p:nvSpPr>
          <p:spPr>
            <a:xfrm>
              <a:off x="7103801" y="2057138"/>
              <a:ext cx="1570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Another Dropout layer with a rate of 0.3 was added after the second LSTM to further enhance model generalization and robustness.</a:t>
              </a:r>
              <a:endParaRPr sz="1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219" name="Google Shape;219;p34"/>
          <p:cNvGrpSpPr/>
          <p:nvPr/>
        </p:nvGrpSpPr>
        <p:grpSpPr>
          <a:xfrm>
            <a:off x="4475794" y="884974"/>
            <a:ext cx="1778136" cy="2822698"/>
            <a:chOff x="5195350" y="1189775"/>
            <a:chExt cx="2064000" cy="3217850"/>
          </a:xfrm>
        </p:grpSpPr>
        <p:sp>
          <p:nvSpPr>
            <p:cNvPr id="220" name="Google Shape;220;p34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name="adj" fmla="val 50000"/>
              </a:avLst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FFFFF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Second LSTM Layer</a:t>
              </a:r>
              <a:endParaRPr sz="13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221" name="Google Shape;221;p34"/>
            <p:cNvSpPr txBox="1"/>
            <p:nvPr/>
          </p:nvSpPr>
          <p:spPr>
            <a:xfrm>
              <a:off x="54616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 second LSTM layer with 32 units was included to refine the sequential features extracted from the previous layer. This layer outputs only the final layer., </a:t>
              </a:r>
              <a:r>
                <a:rPr lang="en-GB" sz="1100">
                  <a:solidFill>
                    <a:schemeClr val="dk1"/>
                  </a:solidFill>
                </a:rPr>
                <a:t>This final layer is a summary of the whole 20-step input sequence.</a:t>
              </a:r>
              <a:endParaRPr sz="1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222" name="Google Shape;222;p34"/>
          <p:cNvGrpSpPr/>
          <p:nvPr/>
        </p:nvGrpSpPr>
        <p:grpSpPr>
          <a:xfrm>
            <a:off x="7366139" y="884974"/>
            <a:ext cx="1778136" cy="2822709"/>
            <a:chOff x="6874025" y="1189775"/>
            <a:chExt cx="2064000" cy="3217863"/>
          </a:xfrm>
        </p:grpSpPr>
        <p:sp>
          <p:nvSpPr>
            <p:cNvPr id="223" name="Google Shape;223;p34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name="adj" fmla="val 50000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FFFFF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Output Layer</a:t>
              </a:r>
              <a:endParaRPr sz="13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224" name="Google Shape;224;p34"/>
            <p:cNvSpPr txBox="1"/>
            <p:nvPr/>
          </p:nvSpPr>
          <p:spPr>
            <a:xfrm>
              <a:off x="6965738" y="2057138"/>
              <a:ext cx="19722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The final output layer is a dense layer with 1 unit and a sigmoid activation function. This configuration outputs a probability score between 0 and 1, appropriate for binary classification. A threshold is applied such that:</a:t>
              </a:r>
              <a:endParaRPr sz="1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Output ≈ 0 indicates overextension </a:t>
              </a:r>
              <a:endParaRPr sz="1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Output ≈ 1 indicates normal movement</a:t>
              </a:r>
              <a:endParaRPr sz="1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/>
        </p:nvSpPr>
        <p:spPr>
          <a:xfrm>
            <a:off x="0" y="252675"/>
            <a:ext cx="9144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5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VALIDATION STRATEGY</a:t>
            </a:r>
            <a:endParaRPr sz="385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cxnSp>
        <p:nvCxnSpPr>
          <p:cNvPr id="230" name="Google Shape;230;p35"/>
          <p:cNvCxnSpPr/>
          <p:nvPr/>
        </p:nvCxnSpPr>
        <p:spPr>
          <a:xfrm>
            <a:off x="5025" y="944475"/>
            <a:ext cx="9129000" cy="0"/>
          </a:xfrm>
          <a:prstGeom prst="straightConnector1">
            <a:avLst/>
          </a:prstGeom>
          <a:noFill/>
          <a:ln w="9525" cap="flat" cmpd="sng">
            <a:solidFill>
              <a:srgbClr val="2B2C3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1" name="Google Shape;231;p35"/>
          <p:cNvSpPr txBox="1"/>
          <p:nvPr/>
        </p:nvSpPr>
        <p:spPr>
          <a:xfrm>
            <a:off x="8772800" y="4753500"/>
            <a:ext cx="476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11</a:t>
            </a:r>
            <a:endParaRPr sz="16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2" name="Google Shape;232;p35"/>
          <p:cNvSpPr txBox="1"/>
          <p:nvPr/>
        </p:nvSpPr>
        <p:spPr>
          <a:xfrm>
            <a:off x="210900" y="1041125"/>
            <a:ext cx="4770600" cy="4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Our dataset is split into 5 parts (folds).</a:t>
            </a: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Model is trained on 4 folds and validated on the remaining 1 fold.</a:t>
            </a: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This is repeated 5 times, each time with a different fold as the validation set.</a:t>
            </a: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Ensures model isn’t performing well just by chance or due to a lucky data split.</a:t>
            </a: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Especially important for small to medium-sized datasets like IMU.</a:t>
            </a: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33" name="Google Shape;233;p35" title="WhatsApp Image 2025-04-22 at 09.56.32 (1).jpeg"/>
          <p:cNvPicPr preferRelativeResize="0"/>
          <p:nvPr/>
        </p:nvPicPr>
        <p:blipFill rotWithShape="1">
          <a:blip r:embed="rId1"/>
          <a:srcRect l="5927" r="27838"/>
          <a:stretch>
            <a:fillRect/>
          </a:stretch>
        </p:blipFill>
        <p:spPr>
          <a:xfrm>
            <a:off x="5147000" y="1148175"/>
            <a:ext cx="3689125" cy="34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/>
        </p:nvSpPr>
        <p:spPr>
          <a:xfrm>
            <a:off x="0" y="100275"/>
            <a:ext cx="9144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5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CONFUSION MATRIX</a:t>
            </a:r>
            <a:endParaRPr sz="385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cxnSp>
        <p:nvCxnSpPr>
          <p:cNvPr id="239" name="Google Shape;239;p36"/>
          <p:cNvCxnSpPr/>
          <p:nvPr/>
        </p:nvCxnSpPr>
        <p:spPr>
          <a:xfrm>
            <a:off x="5025" y="792075"/>
            <a:ext cx="9129000" cy="0"/>
          </a:xfrm>
          <a:prstGeom prst="straightConnector1">
            <a:avLst/>
          </a:prstGeom>
          <a:noFill/>
          <a:ln w="9525" cap="flat" cmpd="sng">
            <a:solidFill>
              <a:srgbClr val="2B2C3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0" name="Google Shape;240;p36"/>
          <p:cNvSpPr txBox="1"/>
          <p:nvPr/>
        </p:nvSpPr>
        <p:spPr>
          <a:xfrm>
            <a:off x="8772800" y="4753500"/>
            <a:ext cx="476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13</a:t>
            </a:r>
            <a:endParaRPr sz="16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41" name="Google Shape;241;p3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919575"/>
            <a:ext cx="4747739" cy="40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6"/>
          <p:cNvSpPr txBox="1"/>
          <p:nvPr/>
        </p:nvSpPr>
        <p:spPr>
          <a:xfrm>
            <a:off x="5098400" y="1003125"/>
            <a:ext cx="3892800" cy="39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Char char="➢"/>
            </a:pPr>
            <a:r>
              <a:rPr lang="en-GB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0 indicates overextension  </a:t>
            </a:r>
            <a:endParaRPr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Char char="➢"/>
            </a:pPr>
            <a:r>
              <a:rPr lang="en-GB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 indicates normal movement</a:t>
            </a:r>
            <a:endParaRPr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7909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Char char="●"/>
            </a:pPr>
            <a:r>
              <a:rPr lang="en-GB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628 normal movements were correctly identified as safe  </a:t>
            </a:r>
            <a:endParaRPr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7909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Char char="●"/>
            </a:pPr>
            <a:r>
              <a:rPr lang="en-GB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477 risky overextensions were correctly flagged  </a:t>
            </a:r>
            <a:endParaRPr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7909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Char char="●"/>
            </a:pPr>
            <a:r>
              <a:rPr lang="en-GB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 safe movements were incorrectly flagged as risky (False positives  </a:t>
            </a:r>
            <a:endParaRPr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7909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Char char="●"/>
            </a:pPr>
            <a:r>
              <a:rPr lang="en-GB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0 dangerous overextensions were missed (No false negatives)</a:t>
            </a:r>
            <a:endParaRPr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/>
        </p:nvSpPr>
        <p:spPr>
          <a:xfrm>
            <a:off x="0" y="100275"/>
            <a:ext cx="9144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5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ADAM OPTIMIZER</a:t>
            </a:r>
            <a:endParaRPr sz="385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cxnSp>
        <p:nvCxnSpPr>
          <p:cNvPr id="248" name="Google Shape;248;p37"/>
          <p:cNvCxnSpPr/>
          <p:nvPr/>
        </p:nvCxnSpPr>
        <p:spPr>
          <a:xfrm>
            <a:off x="5025" y="792075"/>
            <a:ext cx="9129000" cy="0"/>
          </a:xfrm>
          <a:prstGeom prst="straightConnector1">
            <a:avLst/>
          </a:prstGeom>
          <a:noFill/>
          <a:ln w="9525" cap="flat" cmpd="sng">
            <a:solidFill>
              <a:srgbClr val="2B2C3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9" name="Google Shape;249;p37"/>
          <p:cNvSpPr txBox="1"/>
          <p:nvPr/>
        </p:nvSpPr>
        <p:spPr>
          <a:xfrm>
            <a:off x="8772800" y="4753500"/>
            <a:ext cx="476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13</a:t>
            </a:r>
            <a:endParaRPr sz="16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0" name="Google Shape;250;p37"/>
          <p:cNvSpPr txBox="1"/>
          <p:nvPr/>
        </p:nvSpPr>
        <p:spPr>
          <a:xfrm>
            <a:off x="221600" y="1003125"/>
            <a:ext cx="8776200" cy="39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 panose="02020603050405020304"/>
              <a:buChar char="●"/>
            </a:pPr>
            <a:r>
              <a:rPr lang="en-GB" sz="19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Adam stands for Adaptive Moment Estimation.</a:t>
            </a:r>
            <a:endParaRPr sz="19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 panose="02020603050405020304"/>
              <a:buChar char="●"/>
            </a:pPr>
            <a:r>
              <a:rPr lang="en-GB" sz="19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It is an optimization algorithm used to update weights in neural networks, combining the advantages of:</a:t>
            </a:r>
            <a:endParaRPr sz="19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99795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 panose="02020603050405020304"/>
              <a:buChar char="➢"/>
            </a:pPr>
            <a:r>
              <a:rPr lang="en-GB" sz="19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Momentum (helps smooth out updates)</a:t>
            </a:r>
            <a:endParaRPr sz="19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99795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 panose="02020603050405020304"/>
              <a:buChar char="➢"/>
            </a:pPr>
            <a:r>
              <a:rPr lang="en-GB" sz="19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RMSProp (scales the learning rate  adaptively)</a:t>
            </a:r>
            <a:endParaRPr sz="19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9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It uses past gradient to guide future updates and adjusts learning rate for each weight and is fast and </a:t>
            </a:r>
            <a:r>
              <a:rPr lang="en-GB" sz="19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efficient</a:t>
            </a:r>
            <a:r>
              <a:rPr lang="en-GB" sz="19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in handling large and noisy data</a:t>
            </a:r>
            <a:endParaRPr sz="19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/>
        </p:nvSpPr>
        <p:spPr>
          <a:xfrm>
            <a:off x="0" y="252675"/>
            <a:ext cx="9144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5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EVALUATION METRICS</a:t>
            </a:r>
            <a:endParaRPr sz="385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cxnSp>
        <p:nvCxnSpPr>
          <p:cNvPr id="256" name="Google Shape;256;p38"/>
          <p:cNvCxnSpPr/>
          <p:nvPr/>
        </p:nvCxnSpPr>
        <p:spPr>
          <a:xfrm>
            <a:off x="5025" y="944475"/>
            <a:ext cx="9129000" cy="0"/>
          </a:xfrm>
          <a:prstGeom prst="straightConnector1">
            <a:avLst/>
          </a:prstGeom>
          <a:noFill/>
          <a:ln w="9525" cap="flat" cmpd="sng">
            <a:solidFill>
              <a:srgbClr val="2B2C3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7" name="Google Shape;257;p38"/>
          <p:cNvSpPr txBox="1"/>
          <p:nvPr/>
        </p:nvSpPr>
        <p:spPr>
          <a:xfrm>
            <a:off x="8772800" y="4753500"/>
            <a:ext cx="476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12</a:t>
            </a:r>
            <a:endParaRPr sz="16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8" name="Google Shape;258;p38"/>
          <p:cNvSpPr txBox="1"/>
          <p:nvPr/>
        </p:nvSpPr>
        <p:spPr>
          <a:xfrm>
            <a:off x="152500" y="1237800"/>
            <a:ext cx="34956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Accuracy:</a:t>
            </a:r>
            <a:r>
              <a:rPr lang="en-GB" sz="19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percentage of total predictions that were correct.</a:t>
            </a:r>
            <a:endParaRPr sz="19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59" name="Google Shape;259;p3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1942500"/>
            <a:ext cx="3495675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8"/>
          <p:cNvSpPr txBox="1"/>
          <p:nvPr/>
        </p:nvSpPr>
        <p:spPr>
          <a:xfrm>
            <a:off x="4648300" y="1237800"/>
            <a:ext cx="34956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F1 Score: </a:t>
            </a:r>
            <a:r>
              <a:rPr lang="en-GB" sz="19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Harmonic mean of precision and recall.</a:t>
            </a:r>
            <a:endParaRPr sz="19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61" name="Google Shape;261;p3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648300" y="1942500"/>
            <a:ext cx="3397802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8"/>
          <p:cNvSpPr txBox="1"/>
          <p:nvPr/>
        </p:nvSpPr>
        <p:spPr>
          <a:xfrm>
            <a:off x="4648300" y="2914200"/>
            <a:ext cx="41022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Recall(Sensitivity):</a:t>
            </a:r>
            <a:r>
              <a:rPr lang="en-GB" sz="17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Proportion of correctly predicted positive observations to all actual positives.</a:t>
            </a:r>
            <a:endParaRPr sz="17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3" name="Google Shape;263;p38"/>
          <p:cNvSpPr txBox="1"/>
          <p:nvPr/>
        </p:nvSpPr>
        <p:spPr>
          <a:xfrm>
            <a:off x="88525" y="2909250"/>
            <a:ext cx="3781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Precision: </a:t>
            </a:r>
            <a:r>
              <a:rPr lang="en-GB" sz="17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Proportion of correctly predicted positive observations to the total predicted positive observations.</a:t>
            </a:r>
            <a:endParaRPr sz="17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64" name="Google Shape;264;p3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04800" y="3918750"/>
            <a:ext cx="275272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114925" y="3923700"/>
            <a:ext cx="245745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/>
        </p:nvSpPr>
        <p:spPr>
          <a:xfrm>
            <a:off x="0" y="100275"/>
            <a:ext cx="9144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5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LEARNING CURVE</a:t>
            </a:r>
            <a:endParaRPr sz="385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cxnSp>
        <p:nvCxnSpPr>
          <p:cNvPr id="271" name="Google Shape;271;p39"/>
          <p:cNvCxnSpPr/>
          <p:nvPr/>
        </p:nvCxnSpPr>
        <p:spPr>
          <a:xfrm>
            <a:off x="5025" y="792075"/>
            <a:ext cx="9129000" cy="0"/>
          </a:xfrm>
          <a:prstGeom prst="straightConnector1">
            <a:avLst/>
          </a:prstGeom>
          <a:noFill/>
          <a:ln w="9525" cap="flat" cmpd="sng">
            <a:solidFill>
              <a:srgbClr val="2B2C3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2" name="Google Shape;272;p39"/>
          <p:cNvSpPr txBox="1"/>
          <p:nvPr/>
        </p:nvSpPr>
        <p:spPr>
          <a:xfrm>
            <a:off x="8772800" y="4753500"/>
            <a:ext cx="476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14</a:t>
            </a:r>
            <a:endParaRPr sz="16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73" name="Google Shape;273;p3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919575"/>
            <a:ext cx="5214683" cy="40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9"/>
          <p:cNvSpPr txBox="1"/>
          <p:nvPr/>
        </p:nvSpPr>
        <p:spPr>
          <a:xfrm>
            <a:off x="5498725" y="1030725"/>
            <a:ext cx="3478800" cy="3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X-axis</a:t>
            </a:r>
            <a:r>
              <a:rPr lang="en-GB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Epochs (0 to 29) → 30 epochs  </a:t>
            </a:r>
            <a:r>
              <a:rPr lang="en-GB" sz="16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Y-axis</a:t>
            </a:r>
            <a:r>
              <a:rPr lang="en-GB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Loss values  </a:t>
            </a:r>
            <a:endParaRPr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Blue line</a:t>
            </a:r>
            <a:r>
              <a:rPr lang="en-GB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Training loss ≈ 0.05  </a:t>
            </a:r>
            <a:endParaRPr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Orange line</a:t>
            </a:r>
            <a:r>
              <a:rPr lang="en-GB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Validation loss ≈ 0.02–0.04</a:t>
            </a:r>
            <a:endParaRPr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Training accuracy: </a:t>
            </a:r>
            <a:r>
              <a:rPr lang="en-GB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0.9945 </a:t>
            </a:r>
            <a:endParaRPr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Training  loss: </a:t>
            </a:r>
            <a:r>
              <a:rPr lang="en-GB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0.0356</a:t>
            </a:r>
            <a:endParaRPr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Validation Loss:</a:t>
            </a:r>
            <a:r>
              <a:rPr lang="en-GB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0.0404</a:t>
            </a:r>
            <a:endParaRPr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Validation Accuracy:</a:t>
            </a:r>
            <a:r>
              <a:rPr lang="en-GB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0.9937</a:t>
            </a:r>
            <a:endParaRPr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40" title="WhatsApp Video 2025-04-22 at 08.41.10.mp4">
            <a:hlinkClick r:id="rId1"/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684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0"/>
          <p:cNvSpPr txBox="1"/>
          <p:nvPr/>
        </p:nvSpPr>
        <p:spPr>
          <a:xfrm>
            <a:off x="8772800" y="4753500"/>
            <a:ext cx="476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15</a:t>
            </a:r>
            <a:endParaRPr sz="16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/>
          <p:nvPr/>
        </p:nvSpPr>
        <p:spPr>
          <a:xfrm>
            <a:off x="25" y="1153025"/>
            <a:ext cx="9144000" cy="7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9800">
                <a:solidFill>
                  <a:srgbClr val="2B2C3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THANK YOU..!!</a:t>
            </a:r>
            <a:endParaRPr sz="9800">
              <a:solidFill>
                <a:srgbClr val="2B2C30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0">
              <a:solidFill>
                <a:schemeClr val="dk1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cxnSp>
        <p:nvCxnSpPr>
          <p:cNvPr id="286" name="Google Shape;286;p41"/>
          <p:cNvCxnSpPr/>
          <p:nvPr/>
        </p:nvCxnSpPr>
        <p:spPr>
          <a:xfrm rot="10800000" flipH="1">
            <a:off x="177003" y="2690087"/>
            <a:ext cx="8790000" cy="25800"/>
          </a:xfrm>
          <a:prstGeom prst="straightConnector1">
            <a:avLst/>
          </a:prstGeom>
          <a:noFill/>
          <a:ln w="9525" cap="flat" cmpd="sng">
            <a:solidFill>
              <a:srgbClr val="2B2C3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16232"/>
            <a:ext cx="9144001" cy="51272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/>
        </p:nvSpPr>
        <p:spPr>
          <a:xfrm>
            <a:off x="8772800" y="4753500"/>
            <a:ext cx="476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r>
            <a:endParaRPr sz="16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/>
        </p:nvSpPr>
        <p:spPr>
          <a:xfrm>
            <a:off x="8772800" y="4753500"/>
            <a:ext cx="476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</a:t>
            </a:r>
            <a:endParaRPr sz="16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-355925" y="1314675"/>
            <a:ext cx="6346500" cy="40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Knee hyperextension is a frequent issue during rehabilitation that can hinder recovery or lead to additional injuries. Conventional monitoring approaches typically depend on clinical observation, which lacks the ability to offer continuous feedback.</a:t>
            </a:r>
            <a:endParaRPr sz="2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37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                                              </a:t>
            </a:r>
            <a:endParaRPr sz="3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39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39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39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0" y="252675"/>
            <a:ext cx="9144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5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PROBLEM STATEMENT</a:t>
            </a:r>
            <a:endParaRPr sz="445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cxnSp>
        <p:nvCxnSpPr>
          <p:cNvPr id="143" name="Google Shape;143;p27"/>
          <p:cNvCxnSpPr/>
          <p:nvPr/>
        </p:nvCxnSpPr>
        <p:spPr>
          <a:xfrm rot="10800000" flipH="1">
            <a:off x="198525" y="1005675"/>
            <a:ext cx="8709900" cy="15000"/>
          </a:xfrm>
          <a:prstGeom prst="straightConnector1">
            <a:avLst/>
          </a:prstGeom>
          <a:noFill/>
          <a:ln w="9525" cap="flat" cmpd="sng">
            <a:solidFill>
              <a:srgbClr val="2B2C3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142975" y="1696313"/>
            <a:ext cx="2848625" cy="2152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/>
        </p:nvSpPr>
        <p:spPr>
          <a:xfrm>
            <a:off x="8772800" y="4753500"/>
            <a:ext cx="476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4</a:t>
            </a:r>
            <a:endParaRPr sz="16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9025"/>
            <a:ext cx="9144001" cy="513447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8"/>
          <p:cNvSpPr txBox="1"/>
          <p:nvPr/>
        </p:nvSpPr>
        <p:spPr>
          <a:xfrm>
            <a:off x="8772800" y="4829700"/>
            <a:ext cx="476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</a:t>
            </a:r>
            <a:endParaRPr sz="16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/>
        </p:nvSpPr>
        <p:spPr>
          <a:xfrm>
            <a:off x="-125" y="933675"/>
            <a:ext cx="89085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algn="just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 New Roman" panose="02020603050405020304"/>
              <a:buChar char="●"/>
            </a:pPr>
            <a:r>
              <a:rPr lang="en-GB" sz="1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Sensor Used</a:t>
            </a:r>
            <a:r>
              <a:rPr lang="en-GB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MPU-6050 IMU with a 3-axis gyroscope and 3-axis accelerometer.</a:t>
            </a:r>
            <a:endParaRPr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412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 New Roman" panose="02020603050405020304"/>
              <a:buChar char="●"/>
            </a:pPr>
            <a:r>
              <a:rPr lang="en-GB" sz="1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Mounting</a:t>
            </a:r>
            <a:r>
              <a:rPr lang="en-GB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Sensor mounted on a knee brace to track motions like bending, squatting, and lunging.</a:t>
            </a:r>
            <a:endParaRPr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412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 New Roman" panose="02020603050405020304"/>
              <a:buChar char="●"/>
            </a:pPr>
            <a:r>
              <a:rPr lang="en-GB" sz="1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Transmission</a:t>
            </a:r>
            <a:r>
              <a:rPr lang="en-GB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MPU-6050 communicates with an Arduino Uno using the I²C protocol.</a:t>
            </a:r>
            <a:endParaRPr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412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 New Roman" panose="02020603050405020304"/>
              <a:buChar char="●"/>
            </a:pPr>
            <a:r>
              <a:rPr lang="en-GB" sz="1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Processing</a:t>
            </a:r>
            <a:r>
              <a:rPr lang="en-GB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Arduino processes raw angular velocity and acceleration data, then sends it to a computing unit via serial communication.</a:t>
            </a:r>
            <a:endParaRPr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412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 New Roman" panose="02020603050405020304"/>
              <a:buChar char="●"/>
            </a:pPr>
            <a:r>
              <a:rPr lang="en-GB" sz="1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Alert Mechanism</a:t>
            </a:r>
            <a:r>
              <a:rPr lang="en-GB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An active buzzer connected to the Arduino provides audio alerts for unsafe movements.</a:t>
            </a:r>
            <a:endParaRPr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9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9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457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                                              </a:t>
            </a:r>
            <a:endParaRPr sz="41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4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4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7" name="Google Shape;157;p29"/>
          <p:cNvSpPr txBox="1"/>
          <p:nvPr/>
        </p:nvSpPr>
        <p:spPr>
          <a:xfrm>
            <a:off x="0" y="100275"/>
            <a:ext cx="9144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5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Hardware Setup and Data Acquisition</a:t>
            </a:r>
            <a:endParaRPr sz="385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cxnSp>
        <p:nvCxnSpPr>
          <p:cNvPr id="158" name="Google Shape;158;p29"/>
          <p:cNvCxnSpPr/>
          <p:nvPr/>
        </p:nvCxnSpPr>
        <p:spPr>
          <a:xfrm rot="10800000" flipH="1">
            <a:off x="198525" y="777075"/>
            <a:ext cx="8709900" cy="15000"/>
          </a:xfrm>
          <a:prstGeom prst="straightConnector1">
            <a:avLst/>
          </a:prstGeom>
          <a:noFill/>
          <a:ln w="9525" cap="flat" cmpd="sng">
            <a:solidFill>
              <a:srgbClr val="2B2C3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p29"/>
          <p:cNvSpPr txBox="1"/>
          <p:nvPr/>
        </p:nvSpPr>
        <p:spPr>
          <a:xfrm>
            <a:off x="8772800" y="4753500"/>
            <a:ext cx="476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4</a:t>
            </a:r>
            <a:endParaRPr sz="16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/>
        </p:nvSpPr>
        <p:spPr>
          <a:xfrm>
            <a:off x="-125" y="2000475"/>
            <a:ext cx="9060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just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 panose="02020603050405020304"/>
              <a:buChar char="➢"/>
            </a:pPr>
            <a:r>
              <a:rPr lang="en-GB" sz="21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This equation calculates the angle based on the acceleration values along the X, Y, and Z axes. </a:t>
            </a:r>
            <a:endParaRPr sz="21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 panose="02020603050405020304"/>
              <a:buChar char="➢"/>
            </a:pPr>
            <a:r>
              <a:rPr lang="en-GB" sz="21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improve the stability and accuracy of the angle estimation, , a low-pass filter is applied to the raw accelerometer data.</a:t>
            </a:r>
            <a:endParaRPr sz="21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31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35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35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35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457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47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                                              </a:t>
            </a:r>
            <a:endParaRPr sz="4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49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9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49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5" name="Google Shape;165;p30"/>
          <p:cNvSpPr txBox="1"/>
          <p:nvPr/>
        </p:nvSpPr>
        <p:spPr>
          <a:xfrm>
            <a:off x="0" y="100275"/>
            <a:ext cx="9144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5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IMU Sensor and Bending Angle Estimation</a:t>
            </a:r>
            <a:endParaRPr sz="355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cxnSp>
        <p:nvCxnSpPr>
          <p:cNvPr id="166" name="Google Shape;166;p30"/>
          <p:cNvCxnSpPr/>
          <p:nvPr/>
        </p:nvCxnSpPr>
        <p:spPr>
          <a:xfrm rot="10800000" flipH="1">
            <a:off x="198525" y="777075"/>
            <a:ext cx="8709900" cy="15000"/>
          </a:xfrm>
          <a:prstGeom prst="straightConnector1">
            <a:avLst/>
          </a:prstGeom>
          <a:noFill/>
          <a:ln w="9525" cap="flat" cmpd="sng">
            <a:solidFill>
              <a:srgbClr val="2B2C3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7" name="Google Shape;167;p30"/>
          <p:cNvSpPr txBox="1"/>
          <p:nvPr/>
        </p:nvSpPr>
        <p:spPr>
          <a:xfrm>
            <a:off x="8772800" y="4753500"/>
            <a:ext cx="476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5</a:t>
            </a:r>
            <a:endParaRPr sz="16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" name="Google Shape;168;p30" title="Screenshot 2025-04-22 060646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819400" y="1020675"/>
            <a:ext cx="3095625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/>
        </p:nvSpPr>
        <p:spPr>
          <a:xfrm>
            <a:off x="0" y="100275"/>
            <a:ext cx="9144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5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Hardware Components and Specifications</a:t>
            </a:r>
            <a:endParaRPr sz="355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cxnSp>
        <p:nvCxnSpPr>
          <p:cNvPr id="174" name="Google Shape;174;p31"/>
          <p:cNvCxnSpPr/>
          <p:nvPr/>
        </p:nvCxnSpPr>
        <p:spPr>
          <a:xfrm rot="10800000" flipH="1">
            <a:off x="198525" y="777075"/>
            <a:ext cx="8709900" cy="15000"/>
          </a:xfrm>
          <a:prstGeom prst="straightConnector1">
            <a:avLst/>
          </a:prstGeom>
          <a:noFill/>
          <a:ln w="9525" cap="flat" cmpd="sng">
            <a:solidFill>
              <a:srgbClr val="2B2C3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" name="Google Shape;175;p31"/>
          <p:cNvSpPr txBox="1"/>
          <p:nvPr/>
        </p:nvSpPr>
        <p:spPr>
          <a:xfrm>
            <a:off x="8772800" y="4753500"/>
            <a:ext cx="476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6</a:t>
            </a:r>
            <a:endParaRPr sz="16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80975" y="1841750"/>
            <a:ext cx="5905500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1"/>
          <p:cNvSpPr txBox="1"/>
          <p:nvPr/>
        </p:nvSpPr>
        <p:spPr>
          <a:xfrm>
            <a:off x="73625" y="906475"/>
            <a:ext cx="90705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MPU6050 – IMU Sensor </a:t>
            </a:r>
            <a:endParaRPr sz="19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It is used to monitor knee joint orientation and motion in real time during physical activity.</a:t>
            </a:r>
            <a:endParaRPr sz="19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/>
        </p:nvSpPr>
        <p:spPr>
          <a:xfrm>
            <a:off x="0" y="100275"/>
            <a:ext cx="9144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5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Hardware Components and Specifications</a:t>
            </a:r>
            <a:endParaRPr sz="355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cxnSp>
        <p:nvCxnSpPr>
          <p:cNvPr id="183" name="Google Shape;183;p32"/>
          <p:cNvCxnSpPr/>
          <p:nvPr/>
        </p:nvCxnSpPr>
        <p:spPr>
          <a:xfrm rot="10800000" flipH="1">
            <a:off x="198525" y="777075"/>
            <a:ext cx="8709900" cy="15000"/>
          </a:xfrm>
          <a:prstGeom prst="straightConnector1">
            <a:avLst/>
          </a:prstGeom>
          <a:noFill/>
          <a:ln w="9525" cap="flat" cmpd="sng">
            <a:solidFill>
              <a:srgbClr val="2B2C3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" name="Google Shape;184;p32"/>
          <p:cNvSpPr txBox="1"/>
          <p:nvPr/>
        </p:nvSpPr>
        <p:spPr>
          <a:xfrm>
            <a:off x="8772800" y="4753500"/>
            <a:ext cx="476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7</a:t>
            </a:r>
            <a:endParaRPr sz="16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73625" y="982675"/>
            <a:ext cx="43299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Arduino Uno – Microcontroller </a:t>
            </a:r>
            <a:endParaRPr sz="17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Arduino Uno acts as the main controller for the system. It reads data from the IMU sensor, processes it to estimate bending angles, communicates with a computing unit, and triggers an alert via the buzzer in real time.</a:t>
            </a:r>
            <a:endParaRPr sz="17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86" name="Google Shape;186;p32"/>
          <p:cNvPicPr preferRelativeResize="0"/>
          <p:nvPr/>
        </p:nvPicPr>
        <p:blipFill rotWithShape="1">
          <a:blip r:embed="rId1"/>
          <a:srcRect r="20527"/>
          <a:stretch>
            <a:fillRect/>
          </a:stretch>
        </p:blipFill>
        <p:spPr>
          <a:xfrm>
            <a:off x="73625" y="2808925"/>
            <a:ext cx="3952650" cy="171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2"/>
          <p:cNvPicPr preferRelativeResize="0"/>
          <p:nvPr/>
        </p:nvPicPr>
        <p:blipFill rotWithShape="1">
          <a:blip r:embed="rId2"/>
          <a:srcRect r="15817"/>
          <a:stretch>
            <a:fillRect/>
          </a:stretch>
        </p:blipFill>
        <p:spPr>
          <a:xfrm>
            <a:off x="4483475" y="2780325"/>
            <a:ext cx="4329950" cy="131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2"/>
          <p:cNvSpPr txBox="1"/>
          <p:nvPr/>
        </p:nvSpPr>
        <p:spPr>
          <a:xfrm>
            <a:off x="4483475" y="1014325"/>
            <a:ext cx="4492200" cy="17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Active Buzzer Module </a:t>
            </a:r>
            <a:endParaRPr sz="17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 active buzzer is used to alert the user when an abnormal knee movement (over-extension) is detected by the LSTM model.</a:t>
            </a:r>
            <a:endParaRPr sz="17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89" name="Google Shape;189;p32"/>
          <p:cNvCxnSpPr/>
          <p:nvPr/>
        </p:nvCxnSpPr>
        <p:spPr>
          <a:xfrm>
            <a:off x="4021675" y="2880500"/>
            <a:ext cx="0" cy="138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32"/>
          <p:cNvCxnSpPr/>
          <p:nvPr/>
        </p:nvCxnSpPr>
        <p:spPr>
          <a:xfrm>
            <a:off x="8822275" y="2880500"/>
            <a:ext cx="3300" cy="93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/>
        </p:nvSpPr>
        <p:spPr>
          <a:xfrm>
            <a:off x="0" y="100275"/>
            <a:ext cx="9144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5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CONNECTIONS</a:t>
            </a:r>
            <a:endParaRPr sz="385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cxnSp>
        <p:nvCxnSpPr>
          <p:cNvPr id="196" name="Google Shape;196;p33"/>
          <p:cNvCxnSpPr/>
          <p:nvPr/>
        </p:nvCxnSpPr>
        <p:spPr>
          <a:xfrm>
            <a:off x="5025" y="792075"/>
            <a:ext cx="9129000" cy="0"/>
          </a:xfrm>
          <a:prstGeom prst="straightConnector1">
            <a:avLst/>
          </a:prstGeom>
          <a:noFill/>
          <a:ln w="9525" cap="flat" cmpd="sng">
            <a:solidFill>
              <a:srgbClr val="2B2C3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7" name="Google Shape;197;p33"/>
          <p:cNvSpPr txBox="1"/>
          <p:nvPr/>
        </p:nvSpPr>
        <p:spPr>
          <a:xfrm>
            <a:off x="8772800" y="4753500"/>
            <a:ext cx="476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9</a:t>
            </a:r>
            <a:endParaRPr sz="16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8" name="Google Shape;198;p33" title="WhatsApp Image 2025-04-22 at 08.32.35.jpe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152175" y="919575"/>
            <a:ext cx="3627556" cy="40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33200" y="919575"/>
            <a:ext cx="4419600" cy="40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4934</Words>
  <Application>WPS Slides</Application>
  <PresentationFormat/>
  <Paragraphs>170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SimSun</vt:lpstr>
      <vt:lpstr>Wingdings</vt:lpstr>
      <vt:lpstr>Arial</vt:lpstr>
      <vt:lpstr>Calibri</vt:lpstr>
      <vt:lpstr>Times New Roman</vt:lpstr>
      <vt:lpstr>Playfair Display ExtraBold</vt:lpstr>
      <vt:lpstr>Roboto</vt:lpstr>
      <vt:lpstr>Playfair Display Black</vt:lpstr>
      <vt:lpstr>Microsoft YaHei</vt:lpstr>
      <vt:lpstr>Arial Unicode MS</vt:lpstr>
      <vt:lpstr>Simple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Harshath.A</cp:lastModifiedBy>
  <cp:revision>2</cp:revision>
  <dcterms:created xsi:type="dcterms:W3CDTF">2025-05-05T05:00:59Z</dcterms:created>
  <dcterms:modified xsi:type="dcterms:W3CDTF">2025-05-05T05:01:20Z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1DCB1948B8524E31846EEB5A52D10876_13</vt:lpwstr>
  </property>
  <property fmtid="{D5CDD505-2E9C-101B-9397-08002B2CF9AE}" pid="3" name="KSOProductBuildVer">
    <vt:lpwstr>1033-12.2.0.20795</vt:lpwstr>
  </property>
</Properties>
</file>