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V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02"/>
  </p:normalViewPr>
  <p:slideViewPr>
    <p:cSldViewPr snapToGrid="0">
      <p:cViewPr varScale="1">
        <p:scale>
          <a:sx n="115" d="100"/>
          <a:sy n="115" d="100"/>
        </p:scale>
        <p:origin x="712" y="208"/>
      </p:cViewPr>
      <p:guideLst/>
    </p:cSldViewPr>
  </p:slideViewPr>
  <p:outlineViewPr>
    <p:cViewPr>
      <p:scale>
        <a:sx n="33" d="100"/>
        <a:sy n="33" d="100"/>
      </p:scale>
      <p:origin x="0" y="-119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2DA41-1752-5C4D-8333-992698154857}" type="datetimeFigureOut">
              <a:rPr lang="en-VG" smtClean="0"/>
              <a:t>13/08/2024</a:t>
            </a:fld>
            <a:endParaRPr lang="en-V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CB943-8AAC-D249-8C35-ACC0400B26DA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303998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767B-C720-51BA-61D4-3D6D8A75D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V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63957-DDD5-45C6-960E-41CE6F5B5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V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12E23-4624-D597-84CE-617BE090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2DC0-0F3E-8C47-A8E6-64E5EAA3BF04}" type="datetimeFigureOut">
              <a:rPr lang="en-VG" smtClean="0"/>
              <a:t>13/08/2024</a:t>
            </a:fld>
            <a:endParaRPr lang="en-V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89773-A2CF-08C1-C266-BA6021AD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81509-0798-024B-FA17-188A387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8D72-0441-464D-80D9-9E316392D05C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13984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78A8-466D-4D97-B2D9-F05CFE5B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V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C58C4-C263-C9BA-5AF5-F73E300F4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A84A9-59F1-314F-861E-A66C4CF9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2DC0-0F3E-8C47-A8E6-64E5EAA3BF04}" type="datetimeFigureOut">
              <a:rPr lang="en-VG" smtClean="0"/>
              <a:t>13/08/2024</a:t>
            </a:fld>
            <a:endParaRPr lang="en-V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11D03-9F01-0AFC-000A-E2D8A906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BE8D-D46D-9392-04D5-98D3D03E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8D72-0441-464D-80D9-9E316392D05C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16076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D0D61-5A8E-0B16-698E-745477932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V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7331B-3B6E-D64F-4F6D-B346F3AF6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71B-A6A7-8BD9-702C-30BE9942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2DC0-0F3E-8C47-A8E6-64E5EAA3BF04}" type="datetimeFigureOut">
              <a:rPr lang="en-VG" smtClean="0"/>
              <a:t>13/08/2024</a:t>
            </a:fld>
            <a:endParaRPr lang="en-V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C267C-CACF-525C-4F52-EE740F6D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7264A-F513-DD59-B3C7-2F00276F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8D72-0441-464D-80D9-9E316392D05C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372340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00BE-D5E9-DD01-F21A-F6348198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V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03AD6-62EE-F7EE-4F00-A1609259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A8A6E-1F97-233B-8A04-3319D118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2DC0-0F3E-8C47-A8E6-64E5EAA3BF04}" type="datetimeFigureOut">
              <a:rPr lang="en-VG" smtClean="0"/>
              <a:t>13/08/2024</a:t>
            </a:fld>
            <a:endParaRPr lang="en-V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1EBBE-0543-057F-D540-BB36E222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66C02-C6F7-BC13-E9C0-C27D4018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8D72-0441-464D-80D9-9E316392D05C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143433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EEE2-5E82-9629-78A5-0A483C3B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V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30CB5-545E-8256-F0BB-723B411F1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84DD3-D839-6A8A-C0A0-A70EC95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2DC0-0F3E-8C47-A8E6-64E5EAA3BF04}" type="datetimeFigureOut">
              <a:rPr lang="en-VG" smtClean="0"/>
              <a:t>13/08/2024</a:t>
            </a:fld>
            <a:endParaRPr lang="en-V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6BBF-6751-A095-54BF-171E1B16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F600C-788E-CF52-E6DD-56E7DC59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8D72-0441-464D-80D9-9E316392D05C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384893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5285-469B-6DE4-5D6C-3516D2BE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V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EC1E-370A-6F66-205A-912F34D23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AAC48-ADEB-651A-B85C-1DB084B3E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3A24B-1829-2532-D5E9-F873F9B3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2DC0-0F3E-8C47-A8E6-64E5EAA3BF04}" type="datetimeFigureOut">
              <a:rPr lang="en-VG" smtClean="0"/>
              <a:t>13/08/2024</a:t>
            </a:fld>
            <a:endParaRPr lang="en-V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2AE21-E209-2374-4CE9-D98E5F44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59904-FD1E-DB01-27E4-83EB863E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8D72-0441-464D-80D9-9E316392D05C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193355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2DFC-B712-5240-C0DC-52CB7531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V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5CE87-6471-3D09-CDD6-E1ED7F8DA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CB84C-FE35-BC96-837D-D0002A36F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63B60-2027-5F3D-E566-BF9FC1514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B89B5-49F8-9168-0CEB-7EC7E17A9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0D66F-FDB6-4117-BF78-E7F137AD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2DC0-0F3E-8C47-A8E6-64E5EAA3BF04}" type="datetimeFigureOut">
              <a:rPr lang="en-VG" smtClean="0"/>
              <a:t>13/08/2024</a:t>
            </a:fld>
            <a:endParaRPr lang="en-V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3C233-9FFE-3B16-B413-50F79C5E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CF0D2-9431-2EC0-950F-6499C4ED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8D72-0441-464D-80D9-9E316392D05C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306132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ACE9-2A83-3567-5F0E-69616B66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V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1F622-F8F6-0D38-B4F4-8BE8CDD5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2DC0-0F3E-8C47-A8E6-64E5EAA3BF04}" type="datetimeFigureOut">
              <a:rPr lang="en-VG" smtClean="0"/>
              <a:t>13/08/2024</a:t>
            </a:fld>
            <a:endParaRPr lang="en-V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A1689-BFC3-0D4C-68A2-87BEF0F7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82A2D-3762-9BC1-A946-C4EFA7BA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8D72-0441-464D-80D9-9E316392D05C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176120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8E460-6362-214F-42DB-7CFF1391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2DC0-0F3E-8C47-A8E6-64E5EAA3BF04}" type="datetimeFigureOut">
              <a:rPr lang="en-VG" smtClean="0"/>
              <a:t>13/08/2024</a:t>
            </a:fld>
            <a:endParaRPr lang="en-V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DED0B-E3B9-A369-D7EC-EA8E62E5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F39F6-CDF4-D6F4-59FE-B48B73A8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8D72-0441-464D-80D9-9E316392D05C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14177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714E-8E76-7522-2C99-3433276E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V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7D14-43DA-ABC7-D0C1-3C98E886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9EBF9-8FD4-4BDA-1B23-A46D018BA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ACE52-8725-547B-C038-378CC22F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2DC0-0F3E-8C47-A8E6-64E5EAA3BF04}" type="datetimeFigureOut">
              <a:rPr lang="en-VG" smtClean="0"/>
              <a:t>13/08/2024</a:t>
            </a:fld>
            <a:endParaRPr lang="en-V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AAA8-DD04-8BF7-202B-569FD3E3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59132-6AB5-AC65-C296-B2EB5B06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8D72-0441-464D-80D9-9E316392D05C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135458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5A6A-5EAA-7035-6755-4B7B17B4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V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34896-81BB-525B-4265-5768BBE59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147D4-6260-A4A2-16D8-731B0DDC6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68F8B-8D21-693C-109B-944B1953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2DC0-0F3E-8C47-A8E6-64E5EAA3BF04}" type="datetimeFigureOut">
              <a:rPr lang="en-VG" smtClean="0"/>
              <a:t>13/08/2024</a:t>
            </a:fld>
            <a:endParaRPr lang="en-V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32D7F-EA73-2449-9204-B523F863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7B042-3DE3-1840-F1FD-17C1C331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8D72-0441-464D-80D9-9E316392D05C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234206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4C8CA-ECA6-7BE2-3326-CC0DCF7A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V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CC285-7985-B58E-8A8C-A861BCD34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E7CE-1F57-C656-E870-C3EE31670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02DC0-0F3E-8C47-A8E6-64E5EAA3BF04}" type="datetimeFigureOut">
              <a:rPr lang="en-VG" smtClean="0"/>
              <a:t>13/08/2024</a:t>
            </a:fld>
            <a:endParaRPr lang="en-V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EAC1D-5692-1FE2-0354-D7D7463D1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2AD1D-076D-8AA7-0C5B-F1BB78A4F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328D72-0441-464D-80D9-9E316392D05C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219769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0FD94-DE89-65AF-FCAC-F1AC2AD82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VG" sz="8000">
                <a:solidFill>
                  <a:srgbClr val="FFFFFF"/>
                </a:solidFill>
              </a:rPr>
              <a:t>PMO Reporting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55CEC-ADFB-0E53-EB91-8EA6D8D56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4092498"/>
            <a:ext cx="8578699" cy="2384502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rgbClr val="FFFFFF"/>
                </a:solidFill>
              </a:rPr>
              <a:t>IT Portfolio Projects: Comprehensive Reports and Data-Driven Dashboards</a:t>
            </a:r>
          </a:p>
          <a:p>
            <a:pPr algn="l"/>
            <a:endParaRPr lang="en-VG" sz="3600" dirty="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83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project report&#10;&#10;Description automatically generated">
            <a:extLst>
              <a:ext uri="{FF2B5EF4-FFF2-40B4-BE49-F238E27FC236}">
                <a16:creationId xmlns:a16="http://schemas.microsoft.com/office/drawing/2014/main" id="{06C627B4-43AE-4BB1-255A-062E503D4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6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F1D3B-A40F-A40F-C4E0-9A0177C6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VG" sz="8000">
                <a:solidFill>
                  <a:srgbClr val="FFFFFF"/>
                </a:solidFill>
              </a:rPr>
              <a:t>Insights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E8116-96D5-1ABF-87F0-072BCC4E4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lvl="0"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r>
              <a:rPr lang="en-GB" sz="14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2020 to 2024: There is an increase in the total spend from 2020 (8M) to 2022 (25M), followed by a decline in 2023 (24M) and a significant drop projected for 2024 (8M).</a:t>
            </a:r>
            <a:endParaRPr lang="en-VG" sz="1400" kern="100">
              <a:solidFill>
                <a:schemeClr val="tx1">
                  <a:alpha val="80000"/>
                </a:schemeClr>
              </a:solidFill>
              <a:cs typeface="Times New Roman" panose="02020603050405020304" pitchFamily="18" charset="0"/>
            </a:endParaRPr>
          </a:p>
          <a:p>
            <a:pPr lvl="0"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r>
              <a:rPr lang="en-GB" sz="14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2024 to 2026: The spend drops sharply in 2024 (62M) and continues to decline through 2025 (19M) and 2026 (1M).</a:t>
            </a:r>
          </a:p>
          <a:p>
            <a:pPr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r>
              <a:rPr lang="en-GB" sz="14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Project 017: This project has the highest required budget of 103M but has only spent 1M so far. It also has nearly all its budget remaining (102M).</a:t>
            </a:r>
            <a:endParaRPr lang="en-VG" sz="1400" kern="100">
              <a:solidFill>
                <a:schemeClr val="tx1">
                  <a:alpha val="80000"/>
                </a:schemeClr>
              </a:solidFill>
              <a:cs typeface="Times New Roman" panose="02020603050405020304" pitchFamily="18" charset="0"/>
            </a:endParaRPr>
          </a:p>
          <a:p>
            <a:pPr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r>
              <a:rPr lang="en-GB" sz="14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Project 119: Requires 29M, with 19M remaining, and has spent 10M so far.</a:t>
            </a:r>
            <a:endParaRPr lang="en-VG" sz="1400" kern="100">
              <a:solidFill>
                <a:schemeClr val="tx1">
                  <a:alpha val="80000"/>
                </a:schemeClr>
              </a:solidFill>
              <a:cs typeface="Times New Roman" panose="02020603050405020304" pitchFamily="18" charset="0"/>
            </a:endParaRPr>
          </a:p>
          <a:p>
            <a:pPr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r>
              <a:rPr lang="en-GB" sz="14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Project 122 and 138: These projects have significant required budgets (15M and 14M respectively) but have either spent none or a small portion (15M and 2M remaining).</a:t>
            </a:r>
            <a:r>
              <a:rPr lang="en-VG" sz="14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r>
              <a:rPr lang="en-GB" sz="14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Project 119 and 138: Both have relatively lower required budgets (10M to 29M) but have already spent a significant amount compared to the budget.</a:t>
            </a:r>
          </a:p>
          <a:p>
            <a:pPr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r>
              <a:rPr lang="en-GB" sz="14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Project 094, 156, and 041: These projects have smaller budgets (4M to 6M) but have spent almost all of their budgets.</a:t>
            </a:r>
          </a:p>
          <a:p>
            <a:pPr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endParaRPr lang="en-VG" sz="1400" kern="100">
              <a:solidFill>
                <a:schemeClr val="tx1">
                  <a:alpha val="80000"/>
                </a:schemeClr>
              </a:solidFill>
              <a:cs typeface="Times New Roman" panose="02020603050405020304" pitchFamily="18" charset="0"/>
            </a:endParaRPr>
          </a:p>
          <a:p>
            <a:endParaRPr lang="en-VG" sz="14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4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952A4-362C-252A-C9FC-CB1995B1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VG" sz="8000">
                <a:solidFill>
                  <a:srgbClr val="FFFFFF"/>
                </a:solidFill>
              </a:rPr>
              <a:t>Insights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241F7-8BD8-122C-AD36-62F7E9E8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lvl="0"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r>
              <a:rPr lang="en-GB" sz="20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Project 017 stands out as having a very high allocated budget with minimal spend, indicating a potential delay or inefficiency in utilization.</a:t>
            </a:r>
            <a:endParaRPr lang="en-VG" sz="2000" kern="100">
              <a:solidFill>
                <a:schemeClr val="tx1">
                  <a:alpha val="80000"/>
                </a:schemeClr>
              </a:solidFill>
              <a:cs typeface="Times New Roman" panose="02020603050405020304" pitchFamily="18" charset="0"/>
            </a:endParaRPr>
          </a:p>
          <a:p>
            <a:pPr lvl="0"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r>
              <a:rPr lang="en-GB" sz="20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Projects like 119 and 138 are progressing in terms of budget utilization but still have significant funds remaining.</a:t>
            </a:r>
            <a:endParaRPr lang="en-VG" sz="2000" kern="100">
              <a:solidFill>
                <a:schemeClr val="tx1">
                  <a:alpha val="80000"/>
                </a:schemeClr>
              </a:solidFill>
              <a:cs typeface="Times New Roman" panose="02020603050405020304" pitchFamily="18" charset="0"/>
            </a:endParaRPr>
          </a:p>
          <a:p>
            <a:pPr lvl="0"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r>
              <a:rPr lang="en-GB" sz="20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Smaller projects like 094, 156, and 041 have been efficient in utilizing their allocated budgets almost entirely.</a:t>
            </a:r>
            <a:endParaRPr lang="en-VG" sz="2000" kern="100">
              <a:solidFill>
                <a:schemeClr val="tx1">
                  <a:alpha val="80000"/>
                </a:schemeClr>
              </a:solidFill>
              <a:cs typeface="Times New Roman" panose="02020603050405020304" pitchFamily="18" charset="0"/>
            </a:endParaRPr>
          </a:p>
          <a:p>
            <a:endParaRPr lang="en-VG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08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project report&#10;&#10;Description automatically generated">
            <a:extLst>
              <a:ext uri="{FF2B5EF4-FFF2-40B4-BE49-F238E27FC236}">
                <a16:creationId xmlns:a16="http://schemas.microsoft.com/office/drawing/2014/main" id="{52DB255A-2BB8-7861-4F0C-8EF6B210E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69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C3499-5907-9BC7-1BC1-544B3167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VG" sz="8000">
                <a:solidFill>
                  <a:srgbClr val="FFFFFF"/>
                </a:solidFill>
              </a:rPr>
              <a:t>Insights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8F8D3-03ED-7829-663A-925B0B6D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lvl="0"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Project 017 has the highest required budget at £103,432,184 but has only  spent £1,184,536, which is about 1.15% of the budget.</a:t>
            </a:r>
            <a:endParaRPr lang="en-VG" sz="1700" kern="100">
              <a:solidFill>
                <a:schemeClr val="tx1">
                  <a:alpha val="80000"/>
                </a:schemeClr>
              </a:solidFill>
              <a:cs typeface="Times New Roman" panose="02020603050405020304" pitchFamily="18" charset="0"/>
            </a:endParaRPr>
          </a:p>
          <a:p>
            <a:pPr lvl="0"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Project 002 has a high budget utilization of 80.91%, having spent £1,192,405 out of a £1,473,698.60 budget.</a:t>
            </a:r>
            <a:endParaRPr lang="en-VG" sz="1700" kern="100">
              <a:solidFill>
                <a:schemeClr val="tx1">
                  <a:alpha val="80000"/>
                </a:schemeClr>
              </a:solidFill>
              <a:cs typeface="Times New Roman" panose="02020603050405020304" pitchFamily="18" charset="0"/>
            </a:endParaRPr>
          </a:p>
          <a:p>
            <a:pPr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Project 012 has the highest budget utilization at 94.38%, with a very small remaining budget.</a:t>
            </a:r>
            <a:r>
              <a:rPr lang="en-VG" sz="17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</a:p>
          <a:p>
            <a:pPr lvl="0"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Feasibility phase has the largest remaining budget, approximately $127.33M.</a:t>
            </a:r>
          </a:p>
          <a:p>
            <a:pPr lvl="0"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Other phases like Planning &amp; Design, Delivery, Build, Mobilisation, Deployment, and Closure have significantly smaller portions of the remaining budget.</a:t>
            </a:r>
          </a:p>
          <a:p>
            <a:pPr lvl="0"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The phase with the smallest remaining budget appears to be Deployment. </a:t>
            </a:r>
          </a:p>
          <a:p>
            <a:pPr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Flexible Scope Project: 34 active.</a:t>
            </a:r>
          </a:p>
          <a:p>
            <a:pPr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Large Project: 70 active.</a:t>
            </a:r>
          </a:p>
          <a:p>
            <a:pPr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Simple Project: 64 active.</a:t>
            </a:r>
          </a:p>
          <a:p>
            <a:pPr lvl="0"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endParaRPr lang="en-VG" sz="1700" kern="100">
              <a:solidFill>
                <a:schemeClr val="tx1">
                  <a:alpha val="80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D0BB8-E841-A40C-98F5-3B919446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GB" sz="3800">
                <a:solidFill>
                  <a:srgbClr val="FFFFFF"/>
                </a:solidFill>
              </a:rPr>
              <a:t>Recommendations </a:t>
            </a:r>
            <a:endParaRPr lang="en-VG" sz="38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2064-9E04-94A9-7971-1897317E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r>
              <a:rPr lang="en-GB" sz="20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Keep a close eye on projects with large budgets left, like Project 017, and speed up their progress.</a:t>
            </a:r>
          </a:p>
          <a:p>
            <a:pPr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r>
              <a:rPr lang="en-GB" sz="20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Find ways to move projects from the "Not Started" phase into action to prevent unused budgets.</a:t>
            </a:r>
          </a:p>
          <a:p>
            <a:pPr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r>
              <a:rPr lang="en-GB" sz="20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Create and apply strategies to reduce risks in the 38 projects marked as Amber and Red.</a:t>
            </a:r>
          </a:p>
          <a:p>
            <a:pPr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r>
              <a:rPr lang="en-GB" sz="20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Make sure directors with many projects have enough support to manage them well.</a:t>
            </a:r>
          </a:p>
          <a:p>
            <a:pPr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endParaRPr lang="en-GB" sz="2000" kern="100">
              <a:solidFill>
                <a:schemeClr val="tx1">
                  <a:alpha val="80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250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D462E-86DE-6289-607C-0D33D959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VG" sz="6200">
                <a:solidFill>
                  <a:srgbClr val="FFFFFF"/>
                </a:solidFill>
              </a:rPr>
              <a:t>conclusion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EEEDD-C06D-51BA-3E30-2A4A3605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>
              <a:buClr>
                <a:srgbClr val="1F1F1F"/>
              </a:buClr>
              <a:buSzPts val="900"/>
              <a:tabLst>
                <a:tab pos="317500" algn="r"/>
                <a:tab pos="419100" algn="l"/>
              </a:tabLst>
            </a:pPr>
            <a:r>
              <a:rPr lang="en-GB" sz="20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"In summary, the dashboards and insights I developed enabled the organization to make informed decisions on resource allocation and risk management, ultimately improving the efficiency and health of the entire IT portfolio."</a:t>
            </a:r>
            <a:endParaRPr lang="en-VG" sz="2000" kern="100">
              <a:solidFill>
                <a:schemeClr val="tx1">
                  <a:alpha val="80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85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4B2CC-FFCD-769E-EADA-3A4FDB66DFD4}"/>
              </a:ext>
            </a:extLst>
          </p:cNvPr>
          <p:cNvSpPr txBox="1"/>
          <p:nvPr/>
        </p:nvSpPr>
        <p:spPr>
          <a:xfrm>
            <a:off x="3880430" y="583345"/>
            <a:ext cx="7160357" cy="416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63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3D72E-388F-117D-8956-3AEB00F9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VG" sz="7400">
                <a:solidFill>
                  <a:srgbClr val="FFFFFF"/>
                </a:solidFill>
              </a:rPr>
              <a:t>Project Objective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904F-1F52-9241-86F2-ED720AD8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"The project aimed to develop a comprehensive IT Portfolio report and a data-driven dashboard in Power BI. The objective was to provide actionable insights into key performance metrics and trends, enabling portfolio and project managers to effectively monitor and manage their projects."</a:t>
            </a:r>
            <a:endParaRPr lang="en-VG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1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F0AAA-A7A9-2B69-CEF6-376FC622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VG" sz="8000">
                <a:solidFill>
                  <a:srgbClr val="FFFFFF"/>
                </a:solidFill>
              </a:rPr>
              <a:t>Imported data to Power BI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5790C-5611-66A5-976A-F940CDCD3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Analysed and cleaned the spreadsheet data in Excel, identifying any missing or incorrect values.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Imported the refined data into Power BI.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Developed DAX formulas in Power BI to structure the data accurately.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Set up the data for clear and impactful visualizations in Power BI.</a:t>
            </a:r>
            <a:endParaRPr lang="en-VG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29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project report&#10;&#10;Description automatically generated">
            <a:extLst>
              <a:ext uri="{FF2B5EF4-FFF2-40B4-BE49-F238E27FC236}">
                <a16:creationId xmlns:a16="http://schemas.microsoft.com/office/drawing/2014/main" id="{EC9EFD04-B419-22B1-CFAD-3F2B1FDDE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65"/>
          <a:stretch/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0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84C53-355A-F811-01B0-EF9FEA02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VG" sz="8000">
                <a:solidFill>
                  <a:srgbClr val="FFFFFF"/>
                </a:solidFill>
              </a:rPr>
              <a:t>Insights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D106-B408-5C96-BD63-B8279DA21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419100" indent="-419100">
              <a:tabLst>
                <a:tab pos="317500" algn="r"/>
                <a:tab pos="419100" algn="l"/>
              </a:tabLst>
            </a:pPr>
            <a:r>
              <a:rPr lang="en-GB" sz="1700" kern="0">
                <a:solidFill>
                  <a:schemeClr val="tx1">
                    <a:alpha val="80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There are 212 projects in total.</a:t>
            </a:r>
            <a:endParaRPr lang="en-VG" sz="1700" kern="100">
              <a:solidFill>
                <a:schemeClr val="tx1">
                  <a:alpha val="8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19100" indent="-419100">
              <a:tabLst>
                <a:tab pos="317500" algn="r"/>
                <a:tab pos="419100" algn="l"/>
              </a:tabLst>
            </a:pPr>
            <a:r>
              <a:rPr lang="en-GB" sz="1700" kern="0">
                <a:solidFill>
                  <a:schemeClr val="tx1">
                    <a:alpha val="80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 total budget allocated for these projects is 296.8M.</a:t>
            </a:r>
          </a:p>
          <a:p>
            <a:pPr marL="419100" indent="-419100"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Most projects are in the Planning &amp; Design (47 projects) and Not Started (44 projects) phases.</a:t>
            </a:r>
          </a:p>
          <a:p>
            <a:pPr marL="419100" indent="-419100"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Fewer projects are in the Mobilization (9 projects) and Closure (1 project) phases.</a:t>
            </a:r>
          </a:p>
          <a:p>
            <a:pPr marL="419100" indent="-419100"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Active Projects: 79.25% (168 projects)</a:t>
            </a:r>
          </a:p>
          <a:p>
            <a:pPr marL="419100" indent="-419100"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Plan, Not Yet Started: 20.75% (44 projects)</a:t>
            </a:r>
          </a:p>
          <a:p>
            <a:pPr marL="419100" indent="-419100"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Green: 126 projects</a:t>
            </a:r>
          </a:p>
          <a:p>
            <a:pPr marL="419100" indent="-419100"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Amber: 28 projects</a:t>
            </a:r>
          </a:p>
          <a:p>
            <a:pPr marL="419100" indent="-419100"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Red: 10 projects</a:t>
            </a:r>
          </a:p>
          <a:p>
            <a:pPr marL="419100" indent="-419100"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Blank: 48 projects (These may represent projects not yet assessed for risk or missing data)</a:t>
            </a:r>
          </a:p>
          <a:p>
            <a:pPr marL="419100" indent="-419100">
              <a:tabLst>
                <a:tab pos="317500" algn="r"/>
                <a:tab pos="419100" algn="l"/>
              </a:tabLst>
            </a:pPr>
            <a:endParaRPr lang="en-VG" sz="1700" kern="100">
              <a:solidFill>
                <a:schemeClr val="tx1">
                  <a:alpha val="8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VG" sz="17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9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CD53B-DE1E-9571-429B-BC9B5511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VG" sz="8000">
                <a:solidFill>
                  <a:srgbClr val="FFFFFF"/>
                </a:solidFill>
              </a:rPr>
              <a:t>Insights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26F0-7776-6087-34E0-0DBE9C8DA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419100" indent="-419100"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Project 119 has the highest budget release at 29M.</a:t>
            </a:r>
          </a:p>
          <a:p>
            <a:pPr marL="419100" indent="-419100"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Project 017 has the highest remaining budget at 102M.</a:t>
            </a:r>
          </a:p>
          <a:p>
            <a:pPr marL="419100" indent="-419100"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Project 017 also requires the highest additional budget at 103M.</a:t>
            </a:r>
          </a:p>
          <a:p>
            <a:pPr marL="419100" indent="-419100"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Project 138 has the highest spend up to date at 12.3M.</a:t>
            </a:r>
          </a:p>
          <a:p>
            <a:pPr marL="419100" indent="-419100"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Project 119 follows with a spend of 9.6M.</a:t>
            </a:r>
          </a:p>
          <a:p>
            <a:pPr>
              <a:buFont typeface="Wingdings" pitchFamily="2" charset="2"/>
              <a:buChar char="v"/>
              <a:tabLst>
                <a:tab pos="317500" algn="r"/>
                <a:tab pos="419100" algn="l"/>
              </a:tabLst>
            </a:pPr>
            <a:r>
              <a:rPr lang="en-GB" sz="1700" b="1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Key Observation :</a:t>
            </a:r>
          </a:p>
          <a:p>
            <a:pPr lvl="0"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A significant portion of the budget is remaining (over 214.6M), indicating a large amount of work yet to be done.</a:t>
            </a:r>
          </a:p>
          <a:p>
            <a:pPr lvl="0"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	A small number of projects (10) are flagged as Red (high risk), and 28 projects are Amber (moderate risk).</a:t>
            </a:r>
          </a:p>
          <a:p>
            <a:pPr lvl="0">
              <a:tabLst>
                <a:tab pos="317500" algn="r"/>
                <a:tab pos="419100" algn="l"/>
              </a:tabLst>
            </a:pPr>
            <a:r>
              <a:rPr lang="en-GB" sz="17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	A substantial amount of the approved paper value (302.1M) may be tied to future phases or not fully utilized yet.</a:t>
            </a:r>
          </a:p>
          <a:p>
            <a:pPr lvl="0">
              <a:tabLst>
                <a:tab pos="317500" algn="r"/>
                <a:tab pos="419100" algn="l"/>
              </a:tabLst>
            </a:pPr>
            <a:endParaRPr lang="en-GB" sz="1700" kern="100">
              <a:solidFill>
                <a:schemeClr val="tx1">
                  <a:alpha val="80000"/>
                </a:schemeClr>
              </a:solidFill>
              <a:cs typeface="Times New Roman" panose="02020603050405020304" pitchFamily="18" charset="0"/>
            </a:endParaRPr>
          </a:p>
          <a:p>
            <a:endParaRPr lang="en-VG" sz="17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93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project report&#10;&#10;Description automatically generated">
            <a:extLst>
              <a:ext uri="{FF2B5EF4-FFF2-40B4-BE49-F238E27FC236}">
                <a16:creationId xmlns:a16="http://schemas.microsoft.com/office/drawing/2014/main" id="{692BE699-BE52-946C-531E-F9634DEFD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2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9D002-FFD4-63BF-5DFB-25830215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VG" sz="8000">
                <a:solidFill>
                  <a:srgbClr val="FFFFFF"/>
                </a:solidFill>
              </a:rPr>
              <a:t>Insights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4C11-33C4-8C7C-1085-36C90C454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>
              <a:tabLst>
                <a:tab pos="317500" algn="r"/>
                <a:tab pos="419100" algn="l"/>
              </a:tabLst>
            </a:pPr>
            <a:r>
              <a:rPr lang="en-GB" sz="16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Monti Chandrasekaran oversees the most projects (31).</a:t>
            </a:r>
          </a:p>
          <a:p>
            <a:pPr>
              <a:tabLst>
                <a:tab pos="317500" algn="r"/>
                <a:tab pos="419100" algn="l"/>
              </a:tabLst>
            </a:pPr>
            <a:r>
              <a:rPr lang="en-GB" sz="16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Mark Holland follows with 28 projects.</a:t>
            </a:r>
          </a:p>
          <a:p>
            <a:pPr>
              <a:tabLst>
                <a:tab pos="317500" algn="r"/>
                <a:tab pos="419100" algn="l"/>
              </a:tabLst>
            </a:pPr>
            <a:r>
              <a:rPr lang="en-GB" sz="16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Nithinverghese Jackson manages the largest budget (~$250 million) with significant spending up to date.</a:t>
            </a:r>
          </a:p>
          <a:p>
            <a:pPr>
              <a:tabLst>
                <a:tab pos="317500" algn="r"/>
                <a:tab pos="419100" algn="l"/>
              </a:tabLst>
            </a:pPr>
            <a:r>
              <a:rPr lang="en-GB" sz="16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Monti Chandrasekaran, despite managing the most projects, has a smaller budget with a minimal amount spent so far.</a:t>
            </a:r>
          </a:p>
          <a:p>
            <a:pPr>
              <a:tabLst>
                <a:tab pos="317500" algn="r"/>
                <a:tab pos="419100" algn="l"/>
              </a:tabLst>
            </a:pPr>
            <a:r>
              <a:rPr lang="en-GB" sz="16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Approved (Full): 99 projects have full approval.</a:t>
            </a:r>
          </a:p>
          <a:p>
            <a:pPr>
              <a:tabLst>
                <a:tab pos="317500" algn="r"/>
                <a:tab pos="419100" algn="l"/>
              </a:tabLst>
            </a:pPr>
            <a:r>
              <a:rPr lang="en-GB" sz="16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Seed Funding: 49 projects are in the seed funding stage.</a:t>
            </a:r>
          </a:p>
          <a:p>
            <a:pPr>
              <a:tabLst>
                <a:tab pos="317500" algn="r"/>
                <a:tab pos="419100" algn="l"/>
              </a:tabLst>
            </a:pPr>
            <a:r>
              <a:rPr lang="en-GB" sz="16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Green: 64.24% of the budget remaining is allocated to projects marked Green, indicating they are on track.</a:t>
            </a:r>
          </a:p>
          <a:p>
            <a:pPr>
              <a:tabLst>
                <a:tab pos="317500" algn="r"/>
                <a:tab pos="419100" algn="l"/>
              </a:tabLst>
            </a:pPr>
            <a:r>
              <a:rPr lang="en-GB" sz="16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Amber: 14.61% of the remaining budget is for projects with potential issues.</a:t>
            </a:r>
          </a:p>
          <a:p>
            <a:pPr>
              <a:tabLst>
                <a:tab pos="317500" algn="r"/>
                <a:tab pos="419100" algn="l"/>
              </a:tabLst>
            </a:pPr>
            <a:r>
              <a:rPr lang="en-GB" sz="16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Red: 15.06% of the budget is tied to high-risk projects.</a:t>
            </a:r>
          </a:p>
          <a:p>
            <a:pPr>
              <a:tabLst>
                <a:tab pos="317500" algn="r"/>
                <a:tab pos="419100" algn="l"/>
              </a:tabLst>
            </a:pPr>
            <a:r>
              <a:rPr lang="en-GB" sz="16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Blank: 6.09% is unclassified.</a:t>
            </a:r>
          </a:p>
          <a:p>
            <a:pPr>
              <a:tabLst>
                <a:tab pos="317500" algn="r"/>
                <a:tab pos="419100" algn="l"/>
              </a:tabLst>
            </a:pPr>
            <a:endParaRPr lang="en-GB" sz="1600" kern="100">
              <a:solidFill>
                <a:schemeClr val="tx1">
                  <a:alpha val="80000"/>
                </a:schemeClr>
              </a:solidFill>
              <a:cs typeface="Times New Roman" panose="02020603050405020304" pitchFamily="18" charset="0"/>
            </a:endParaRPr>
          </a:p>
          <a:p>
            <a:pPr>
              <a:tabLst>
                <a:tab pos="317500" algn="r"/>
                <a:tab pos="419100" algn="l"/>
              </a:tabLst>
            </a:pPr>
            <a:endParaRPr lang="en-GB" sz="1600" kern="100">
              <a:solidFill>
                <a:schemeClr val="tx1">
                  <a:alpha val="80000"/>
                </a:schemeClr>
              </a:solidFill>
              <a:cs typeface="Times New Roman" panose="02020603050405020304" pitchFamily="18" charset="0"/>
            </a:endParaRPr>
          </a:p>
          <a:p>
            <a:endParaRPr lang="en-VG" sz="16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35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0CD8A-9DB4-639E-F8C5-B50B1216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VG" sz="8000">
                <a:solidFill>
                  <a:srgbClr val="FFFFFF"/>
                </a:solidFill>
              </a:rPr>
              <a:t>Insights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C99C2-20EE-9827-B778-6438DEE1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>
              <a:tabLst>
                <a:tab pos="317500" algn="r"/>
                <a:tab pos="419100" algn="l"/>
              </a:tabLst>
            </a:pPr>
            <a:r>
              <a:rPr lang="en-GB" sz="20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Flexible Scope Projects: These make up the majority, with 79.11% of the budget.</a:t>
            </a:r>
          </a:p>
          <a:p>
            <a:pPr>
              <a:tabLst>
                <a:tab pos="317500" algn="r"/>
                <a:tab pos="419100" algn="l"/>
              </a:tabLst>
            </a:pPr>
            <a:r>
              <a:rPr lang="en-GB" sz="20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Large Projects: Account for 13.21% of the remaining budget.</a:t>
            </a:r>
          </a:p>
          <a:p>
            <a:pPr>
              <a:tabLst>
                <a:tab pos="317500" algn="r"/>
                <a:tab pos="419100" algn="l"/>
              </a:tabLst>
            </a:pPr>
            <a:r>
              <a:rPr lang="en-GB" sz="20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Simple Projects: Constitute 7.51% of the budget.</a:t>
            </a:r>
          </a:p>
          <a:p>
            <a:pPr>
              <a:buFont typeface="Wingdings" pitchFamily="2" charset="2"/>
              <a:buChar char="v"/>
              <a:tabLst>
                <a:tab pos="317500" algn="r"/>
                <a:tab pos="419100" algn="l"/>
              </a:tabLst>
            </a:pPr>
            <a:r>
              <a:rPr lang="en-GB" sz="2000" b="1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Key Observation :</a:t>
            </a:r>
          </a:p>
          <a:p>
            <a:pPr>
              <a:tabLst>
                <a:tab pos="317500" algn="r"/>
                <a:tab pos="419100" algn="l"/>
              </a:tabLst>
            </a:pPr>
            <a:r>
              <a:rPr lang="en-GB" sz="20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Monti Chandrasekaran and Mark Holland oversee a significant portion of the projects, but the budget distribution varies significantly across directors.</a:t>
            </a:r>
          </a:p>
          <a:p>
            <a:pPr>
              <a:tabLst>
                <a:tab pos="317500" algn="r"/>
                <a:tab pos="419100" algn="l"/>
              </a:tabLst>
            </a:pPr>
            <a:r>
              <a:rPr lang="en-GB" sz="20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A majority of the budget is allocated to projects with a "Green" status, which is positive for portfolio health.</a:t>
            </a:r>
          </a:p>
          <a:p>
            <a:pPr>
              <a:tabLst>
                <a:tab pos="317500" algn="r"/>
                <a:tab pos="419100" algn="l"/>
              </a:tabLst>
            </a:pPr>
            <a:r>
              <a:rPr lang="en-GB" sz="2000" kern="10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A large portion of the budget remains unspent, indicating either efficient budgeting or potential delays in project execution.</a:t>
            </a:r>
          </a:p>
          <a:p>
            <a:pPr>
              <a:tabLst>
                <a:tab pos="317500" algn="r"/>
                <a:tab pos="419100" algn="l"/>
              </a:tabLst>
            </a:pPr>
            <a:endParaRPr lang="en-GB" sz="2000" b="1" kern="100">
              <a:solidFill>
                <a:schemeClr val="tx1">
                  <a:alpha val="80000"/>
                </a:schemeClr>
              </a:solidFill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  <a:tabLst>
                <a:tab pos="317500" algn="r"/>
                <a:tab pos="419100" algn="l"/>
              </a:tabLst>
            </a:pPr>
            <a:endParaRPr lang="en-GB" sz="2000" kern="100">
              <a:solidFill>
                <a:schemeClr val="tx1">
                  <a:alpha val="80000"/>
                </a:schemeClr>
              </a:solidFill>
              <a:cs typeface="Times New Roman" panose="02020603050405020304" pitchFamily="18" charset="0"/>
            </a:endParaRPr>
          </a:p>
          <a:p>
            <a:endParaRPr lang="en-VG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25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1109</Words>
  <Application>Microsoft Macintosh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PMO Reporting Analysis</vt:lpstr>
      <vt:lpstr>Project Objective</vt:lpstr>
      <vt:lpstr>Imported data to Power BI</vt:lpstr>
      <vt:lpstr>PowerPoint Presentation</vt:lpstr>
      <vt:lpstr>Insights</vt:lpstr>
      <vt:lpstr>Insights</vt:lpstr>
      <vt:lpstr>PowerPoint Presentation</vt:lpstr>
      <vt:lpstr>Insights</vt:lpstr>
      <vt:lpstr>Insights</vt:lpstr>
      <vt:lpstr>PowerPoint Presentation</vt:lpstr>
      <vt:lpstr>Insights</vt:lpstr>
      <vt:lpstr>Insights</vt:lpstr>
      <vt:lpstr>PowerPoint Presentation</vt:lpstr>
      <vt:lpstr>Insights</vt:lpstr>
      <vt:lpstr>Recommendations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Harshavardhan Naik Sugali</dc:creator>
  <cp:lastModifiedBy>Harshavardhan Naik Sugali</cp:lastModifiedBy>
  <cp:revision>6</cp:revision>
  <dcterms:created xsi:type="dcterms:W3CDTF">2024-08-11T22:05:16Z</dcterms:created>
  <dcterms:modified xsi:type="dcterms:W3CDTF">2024-08-13T10:44:59Z</dcterms:modified>
</cp:coreProperties>
</file>