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8"/>
  </p:normalViewPr>
  <p:slideViewPr>
    <p:cSldViewPr snapToGrid="0">
      <p:cViewPr varScale="1">
        <p:scale>
          <a:sx n="96" d="100"/>
          <a:sy n="96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1D22-20AE-544E-976E-ABF943A92702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C7A57-A124-7443-BA79-F5408142512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30007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964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9200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29352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08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69111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85680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199390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32563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07728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5374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99315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96898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8143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1848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35241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15056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27056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34906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4D7F1A-0D54-C54B-B5C3-B473896A435A}" type="datetimeFigureOut">
              <a:rPr lang="en-VG" smtClean="0"/>
              <a:t>23/07/2024</a:t>
            </a:fld>
            <a:endParaRPr lang="en-V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V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FDDFEC-ABCB-F64C-9EF5-9FBEC5306895}" type="slidenum">
              <a:rPr lang="en-VG" smtClean="0"/>
              <a:t>‹#›</a:t>
            </a:fld>
            <a:endParaRPr lang="en-VG"/>
          </a:p>
        </p:txBody>
      </p:sp>
    </p:spTree>
    <p:extLst>
      <p:ext uri="{BB962C8B-B14F-4D97-AF65-F5344CB8AC3E}">
        <p14:creationId xmlns:p14="http://schemas.microsoft.com/office/powerpoint/2010/main" val="98222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  <p:sldLayoutId id="2147484363" r:id="rId17"/>
    <p:sldLayoutId id="214748436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0AEBC2A-EBD3-9CA8-08CD-7C1BD4DE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1D367-327C-098B-6EDE-6D5D765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VG"/>
              <a:t>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5A13-92B2-E60B-D8A1-697C800F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r>
              <a:rPr lang="en-VG">
                <a:solidFill>
                  <a:schemeClr val="tx1">
                    <a:lumMod val="65000"/>
                    <a:lumOff val="35000"/>
                  </a:schemeClr>
                </a:solidFill>
              </a:rPr>
              <a:t>PROJECT NAME : CREDIT CARD FINANCIAL WEEKLY STATUS REPORTS AND DASHBOARDS WITH INSIGHTS</a:t>
            </a:r>
          </a:p>
        </p:txBody>
      </p:sp>
    </p:spTree>
    <p:extLst>
      <p:ext uri="{BB962C8B-B14F-4D97-AF65-F5344CB8AC3E}">
        <p14:creationId xmlns:p14="http://schemas.microsoft.com/office/powerpoint/2010/main" val="155566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8AEBF-3E7B-3E61-44BA-5B187883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VG" sz="4000">
                <a:solidFill>
                  <a:schemeClr val="bg1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00BF-B9B4-012E-E998-B96E8582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/>
              <a:t>To develop a comprehensive credit card weekly dashboard that provides real-time insights into key performance metrics and trends, enabling stakeholders to monitor and analyse credit card operations effectively. </a:t>
            </a:r>
          </a:p>
          <a:p>
            <a:endParaRPr lang="en-VG" sz="1800"/>
          </a:p>
        </p:txBody>
      </p:sp>
    </p:spTree>
    <p:extLst>
      <p:ext uri="{BB962C8B-B14F-4D97-AF65-F5344CB8AC3E}">
        <p14:creationId xmlns:p14="http://schemas.microsoft.com/office/powerpoint/2010/main" val="368589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DAFDA-B469-D248-F7A6-E5BF0CD7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chemeClr val="bg1"/>
                </a:solidFill>
              </a:rPr>
              <a:t>Imported data to SQL database </a:t>
            </a:r>
            <a:br>
              <a:rPr lang="en-GB" sz="4000">
                <a:solidFill>
                  <a:schemeClr val="bg1"/>
                </a:solidFill>
              </a:rPr>
            </a:br>
            <a:endParaRPr lang="en-VG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1162-57E0-79F2-8671-BDDFC16B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/>
              <a:t>1. Prepared csv file </a:t>
            </a:r>
          </a:p>
          <a:p>
            <a:pPr marL="0" indent="0">
              <a:buNone/>
            </a:pPr>
            <a:r>
              <a:rPr lang="en-GB" sz="1800"/>
              <a:t>2. Create tables in SQL </a:t>
            </a:r>
          </a:p>
          <a:p>
            <a:pPr marL="0" indent="0">
              <a:buNone/>
            </a:pPr>
            <a:r>
              <a:rPr lang="en-GB" sz="1800"/>
              <a:t>3. imported csv file into SQL</a:t>
            </a:r>
          </a:p>
          <a:p>
            <a:pPr marL="0" indent="0">
              <a:buNone/>
            </a:pPr>
            <a:endParaRPr lang="en-VG" sz="1800"/>
          </a:p>
        </p:txBody>
      </p:sp>
    </p:spTree>
    <p:extLst>
      <p:ext uri="{BB962C8B-B14F-4D97-AF65-F5344CB8AC3E}">
        <p14:creationId xmlns:p14="http://schemas.microsoft.com/office/powerpoint/2010/main" val="67697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4D2F3-85A3-D860-FB0E-45CBB8D1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VG" sz="4000">
                <a:solidFill>
                  <a:schemeClr val="bg1"/>
                </a:solidFill>
              </a:rPr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E02E-3B8D-E930-D231-FC6CCF07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000"/>
              <a:t>AgeGroup = SWITCH(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TRUE(),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cust_detail'[customer age] &lt; 30, "20-30",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cust_detail'[customer_age] &gt;= 30 &amp;&amp; 'public cust_detail'[customer_age] &lt; 40, "30-40",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cust_detail'[customer_age] &gt;= 40 &amp;&amp; 'public cust_detail'[customer_age] &lt; 50, "40-50",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cust_detail'[customer_age] &gt;= 50 &amp;&amp; 'public cust_detail'[customer_age] &lt; 60, "50-60",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cust_detail'[customer_age] &gt;= 60, "60+",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"unknown"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IncomeGroup = SWITCH(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TRUE(),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cust_detail'[income] &lt; 35000, "Low",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cust_detail'[income] &gt;= 35000 &amp;&amp; 'public cust_detail'[income] &lt;70000, "Med",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'public cust_detail'[income] &gt;= 70000, "High",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"unknown"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00"/>
              <a:t>)</a:t>
            </a:r>
          </a:p>
          <a:p>
            <a:pPr>
              <a:lnSpc>
                <a:spcPct val="110000"/>
              </a:lnSpc>
            </a:pPr>
            <a:endParaRPr lang="en-VG" sz="1000"/>
          </a:p>
        </p:txBody>
      </p:sp>
    </p:spTree>
    <p:extLst>
      <p:ext uri="{BB962C8B-B14F-4D97-AF65-F5344CB8AC3E}">
        <p14:creationId xmlns:p14="http://schemas.microsoft.com/office/powerpoint/2010/main" val="140330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FD00B-5D16-A1BF-8098-686839EF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VG" sz="4000">
                <a:solidFill>
                  <a:schemeClr val="bg1"/>
                </a:solidFill>
              </a:rPr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E1CE-BCA7-A799-2ED5-67559F43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400" b="1">
                <a:effectLst/>
                <a:latin typeface="Calibri-Bold"/>
              </a:rPr>
              <a:t>week_num2 </a:t>
            </a:r>
            <a:r>
              <a:rPr lang="en-GB" sz="1400">
                <a:effectLst/>
                <a:latin typeface="Calibri" panose="020F0502020204030204" pitchFamily="34" charset="0"/>
              </a:rPr>
              <a:t>= WEEKNUM('public cc_detail'[week_start_date])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 b="1">
                <a:effectLst/>
                <a:latin typeface="Calibri-Bold"/>
              </a:rPr>
              <a:t>Revenue </a:t>
            </a:r>
            <a:r>
              <a:rPr lang="en-GB" sz="1400">
                <a:effectLst/>
                <a:latin typeface="Calibri" panose="020F0502020204030204" pitchFamily="34" charset="0"/>
              </a:rPr>
              <a:t>= 'public cc_detail'[annual_fees] + 'public cc_detail'[total_trans_amt] + 'public cc_detail'[interest_earned]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 b="1">
                <a:effectLst/>
                <a:latin typeface="Calibri-Bold"/>
              </a:rPr>
              <a:t>Current_week_Reveneue </a:t>
            </a:r>
            <a:r>
              <a:rPr lang="en-GB" sz="1400">
                <a:effectLst/>
                <a:latin typeface="Calibri" panose="020F0502020204030204" pitchFamily="34" charset="0"/>
              </a:rPr>
              <a:t>= CALCULATE(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SUM('public cc_detail'[Revenue]),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FILTER(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ALL('public cc_detail'),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'public cc_detail'[week_num2] = MAX('public cc_detail'[week_num2])))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 b="1">
                <a:effectLst/>
                <a:latin typeface="Calibri-Bold"/>
              </a:rPr>
              <a:t>Previous_week_Reveneue </a:t>
            </a:r>
            <a:r>
              <a:rPr lang="en-GB" sz="1400">
                <a:effectLst/>
                <a:latin typeface="Calibri" panose="020F0502020204030204" pitchFamily="34" charset="0"/>
              </a:rPr>
              <a:t>= CALCULATE(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SUM('public cc_detail'[Revenue]),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FILTER(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ALL('public cc_detail'), </a:t>
            </a:r>
            <a:endParaRPr lang="en-GB" sz="1400"/>
          </a:p>
          <a:p>
            <a:pPr marL="0" indent="0">
              <a:lnSpc>
                <a:spcPct val="110000"/>
              </a:lnSpc>
              <a:buNone/>
            </a:pPr>
            <a:r>
              <a:rPr lang="en-GB" sz="1400">
                <a:effectLst/>
                <a:latin typeface="Calibri" panose="020F0502020204030204" pitchFamily="34" charset="0"/>
              </a:rPr>
              <a:t>'public cc_detail'[week_num2] = MAX('public cc_detail'[week_num2])-1))</a:t>
            </a:r>
            <a:endParaRPr lang="en-GB" sz="1400"/>
          </a:p>
          <a:p>
            <a:pPr>
              <a:lnSpc>
                <a:spcPct val="110000"/>
              </a:lnSpc>
            </a:pPr>
            <a:endParaRPr lang="en-VG" sz="1400"/>
          </a:p>
        </p:txBody>
      </p:sp>
    </p:spTree>
    <p:extLst>
      <p:ext uri="{BB962C8B-B14F-4D97-AF65-F5344CB8AC3E}">
        <p14:creationId xmlns:p14="http://schemas.microsoft.com/office/powerpoint/2010/main" val="19681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BC617-4C50-B2E0-96AF-8F3680DD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VG" sz="4000">
                <a:solidFill>
                  <a:schemeClr val="bg1"/>
                </a:solidFill>
              </a:rPr>
              <a:t>PROJECT INSIGHTS- WEEK 52 (24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8CE9-5E24-FBE6-B899-26F94D2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300" b="1">
                <a:effectLst/>
                <a:latin typeface="Calibri-Bold"/>
              </a:rPr>
              <a:t>WoW change: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Revenue </a:t>
            </a:r>
            <a:r>
              <a:rPr lang="en-GB" sz="1300">
                <a:latin typeface="Calibri" panose="020F0502020204030204" pitchFamily="34" charset="0"/>
              </a:rPr>
              <a:t>decreased</a:t>
            </a:r>
            <a:r>
              <a:rPr lang="en-GB" sz="1300">
                <a:effectLst/>
                <a:latin typeface="Calibri" panose="020F0502020204030204" pitchFamily="34" charset="0"/>
              </a:rPr>
              <a:t> by 12.8%,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Total Transaction Amt  </a:t>
            </a:r>
            <a:r>
              <a:rPr lang="en-GB" sz="1300">
                <a:latin typeface="Calibri" panose="020F0502020204030204" pitchFamily="34" charset="0"/>
              </a:rPr>
              <a:t>Decreased</a:t>
            </a:r>
            <a:r>
              <a:rPr lang="en-GB" sz="1300">
                <a:effectLst/>
                <a:latin typeface="Calibri" panose="020F0502020204030204" pitchFamily="34" charset="0"/>
              </a:rPr>
              <a:t> by $9,33,134.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 Total Revenue Generated in last week is $ 10,70,439.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Customer count increased in last 30 days by 5809.</a:t>
            </a:r>
            <a:endParaRPr lang="en-GB" sz="1300"/>
          </a:p>
          <a:p>
            <a:pPr marL="0" indent="0">
              <a:lnSpc>
                <a:spcPct val="110000"/>
              </a:lnSpc>
              <a:buNone/>
            </a:pPr>
            <a:r>
              <a:rPr lang="en-GB" sz="1300" b="1">
                <a:effectLst/>
                <a:latin typeface="Calibri-Bold"/>
              </a:rPr>
              <a:t>Overview YTD: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Overall revenue is 55M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Total interest is 8M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Total transaction amount is 45M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Male customers are contributing more in revenue 30M, female 25M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Blue &amp; Silver credit card are contributing to 93% of overall transactions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TX, NY &amp; CA is contributing to 68%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Overall Activation rate is 57.5% </a:t>
            </a:r>
            <a:endParaRPr lang="en-GB" sz="1300"/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300">
                <a:effectLst/>
                <a:latin typeface="Calibri" panose="020F0502020204030204" pitchFamily="34" charset="0"/>
              </a:rPr>
              <a:t>Overall Delinquent rate is 6.06% </a:t>
            </a:r>
            <a:endParaRPr lang="en-GB" sz="1300"/>
          </a:p>
          <a:p>
            <a:pPr marL="0" indent="0">
              <a:lnSpc>
                <a:spcPct val="110000"/>
              </a:lnSpc>
              <a:buNone/>
            </a:pPr>
            <a:endParaRPr lang="en-VG" sz="1300"/>
          </a:p>
        </p:txBody>
      </p:sp>
    </p:spTree>
    <p:extLst>
      <p:ext uri="{BB962C8B-B14F-4D97-AF65-F5344CB8AC3E}">
        <p14:creationId xmlns:p14="http://schemas.microsoft.com/office/powerpoint/2010/main" val="25759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05F5-2866-163B-8D32-F62F3DF6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VG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6E94-8D39-954C-CF1A-660884EA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VG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75695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38</TotalTime>
  <Words>510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Calibri-Bold</vt:lpstr>
      <vt:lpstr>Tw Cen MT</vt:lpstr>
      <vt:lpstr>Wingdings</vt:lpstr>
      <vt:lpstr>Droplet</vt:lpstr>
      <vt:lpstr>DATA ANALYSIS PROJECT</vt:lpstr>
      <vt:lpstr>PROJECT OBJECTIVE</vt:lpstr>
      <vt:lpstr>Imported data to SQL database  </vt:lpstr>
      <vt:lpstr>DAX QUERIES</vt:lpstr>
      <vt:lpstr>DAX QUERIES</vt:lpstr>
      <vt:lpstr>PROJECT INSIGHTS- WEEK 52 (24 DEC)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Harshavardhan Naik Sugali</dc:creator>
  <cp:lastModifiedBy>Harshavardhan Naik Sugali</cp:lastModifiedBy>
  <cp:revision>1</cp:revision>
  <dcterms:created xsi:type="dcterms:W3CDTF">2024-07-23T22:19:38Z</dcterms:created>
  <dcterms:modified xsi:type="dcterms:W3CDTF">2024-07-23T22:57:54Z</dcterms:modified>
</cp:coreProperties>
</file>