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96" r:id="rId3"/>
    <p:sldId id="306" r:id="rId4"/>
    <p:sldId id="315" r:id="rId5"/>
    <p:sldId id="297" r:id="rId6"/>
    <p:sldId id="307" r:id="rId7"/>
    <p:sldId id="313" r:id="rId8"/>
    <p:sldId id="314"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86" autoAdjust="0"/>
    <p:restoredTop sz="94660"/>
  </p:normalViewPr>
  <p:slideViewPr>
    <p:cSldViewPr snapToGrid="0">
      <p:cViewPr varScale="1">
        <p:scale>
          <a:sx n="95" d="100"/>
          <a:sy n="95"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D1578-9415-BB48-7E0B-8F2FB4F2917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D21A080-B8DE-7F93-F5DB-A8F3E0F66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2A5C99-FCA5-2FAF-AA36-43E6981198AD}"/>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1EE1DF0D-AED8-5BB0-71D6-A40548C86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260B07-382D-DF75-22CA-D0F9C19909A7}"/>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983527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9CEB6-84E2-BDDF-FD81-2AF19D26A81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4CD07F-7C07-A824-B799-38F0A855D3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99044E-B5E8-AA35-172E-46E527B344C1}"/>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B720D54D-B31A-7236-ADC9-9613751EA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6F41A3-7C20-4317-494A-F33A72435CDC}"/>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422861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EE9B7-0FD8-C1D8-7147-569A19B95E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A35DA2-5908-AC35-A9CE-976AB7EF0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B4F55-812A-E560-9DFB-8FB711C7A12A}"/>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53411A9A-45D7-C9E4-3B9B-B7BF253154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2F3C6-E62A-42C2-A0BA-5DE9F178F263}"/>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35261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5E77-531F-CDF4-1977-C27A23CE074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F398D8-0A78-8369-F786-C045800E1D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8F5C61-E400-1EDB-E486-601107AA58C5}"/>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934AA534-254F-36FA-0307-2DE208C1E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56167-D5EA-4373-6596-50D9F4AB26C6}"/>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20710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0EDD9-A48A-34BA-E219-F053ABA36F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9A3CFAB-739C-993F-0BC6-0F65EE978C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F4FAC9-BEE3-BCDA-7B4B-57BDEE70AAFE}"/>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1CD1EEF9-DAB2-3C51-DAC3-0AB7DB93F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CDA5B0-ED3A-6C36-E9D0-F5C83079D071}"/>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104767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471FD-47BE-68F1-8D86-98CA7F99F7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229504-58F0-F9CE-5F0D-AB92927B2B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3B6222-1CC8-4A7A-91CB-688F0FFEAA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AA986AB-B10A-07AE-80FF-DC0835D7005E}"/>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6" name="Footer Placeholder 5">
            <a:extLst>
              <a:ext uri="{FF2B5EF4-FFF2-40B4-BE49-F238E27FC236}">
                <a16:creationId xmlns:a16="http://schemas.microsoft.com/office/drawing/2014/main" id="{3351B0A7-BAC0-7142-E47E-30747E58D9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5BC7A-07FF-A5CB-3382-16BB69526104}"/>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3071603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1C0E-2D45-9CDC-8C1E-EC2A2A3DEE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C732B0-2DDB-8C60-1B46-096B7C559B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A7E81C-7E97-159B-CE5C-4E974A471F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29EE9-90BC-7A36-C05C-23E5D8FB9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FD69E-648F-4231-8899-1FC4D4328F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E13A28-A09C-D354-0374-8C26D7B38590}"/>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8" name="Footer Placeholder 7">
            <a:extLst>
              <a:ext uri="{FF2B5EF4-FFF2-40B4-BE49-F238E27FC236}">
                <a16:creationId xmlns:a16="http://schemas.microsoft.com/office/drawing/2014/main" id="{B91DA55D-E5C2-2202-BDB3-619A75104A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544156-E631-50AB-C1D7-06205587E873}"/>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120848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645A4-DC36-F089-4782-632C0D57F4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C9019AC-996C-2C8D-6AF5-73EF851BE8C5}"/>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4" name="Footer Placeholder 3">
            <a:extLst>
              <a:ext uri="{FF2B5EF4-FFF2-40B4-BE49-F238E27FC236}">
                <a16:creationId xmlns:a16="http://schemas.microsoft.com/office/drawing/2014/main" id="{56324C11-49ED-4002-3BA5-71954A48FE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D1BB6-9E99-3DCC-2847-FBCBD166A243}"/>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359165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03B57B-EF1C-0B6A-0498-F0F83F98B16E}"/>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3" name="Footer Placeholder 2">
            <a:extLst>
              <a:ext uri="{FF2B5EF4-FFF2-40B4-BE49-F238E27FC236}">
                <a16:creationId xmlns:a16="http://schemas.microsoft.com/office/drawing/2014/main" id="{33E831CD-A3BA-A5F6-095E-32FD5D94F9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D164E4-7C5D-22CB-409F-C455F0C6EB28}"/>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4226951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CEFE-015A-2C2D-92C8-E019C94665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AE8C6-660A-7DB7-3CD8-912368C865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70DEDF-8C75-7CAE-5017-34FD3DA07D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9FEBD-AF46-1532-BDFE-311C773FDB3A}"/>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6" name="Footer Placeholder 5">
            <a:extLst>
              <a:ext uri="{FF2B5EF4-FFF2-40B4-BE49-F238E27FC236}">
                <a16:creationId xmlns:a16="http://schemas.microsoft.com/office/drawing/2014/main" id="{2F62D103-B183-C99D-ADAE-0A90D6AC39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DE7F6E-1341-376F-0574-BB329F8B02BE}"/>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215514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8F68-2429-3D18-8C7C-2A06F8C1D6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85BA80E-8165-2FAF-AD8C-EE94FB777E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C91367-244F-6C96-7870-CA62A336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60CE76-5417-ADE6-8A53-5E7F2FDEC94B}"/>
              </a:ext>
            </a:extLst>
          </p:cNvPr>
          <p:cNvSpPr>
            <a:spLocks noGrp="1"/>
          </p:cNvSpPr>
          <p:nvPr>
            <p:ph type="dt" sz="half" idx="10"/>
          </p:nvPr>
        </p:nvSpPr>
        <p:spPr/>
        <p:txBody>
          <a:bodyPr/>
          <a:lstStyle/>
          <a:p>
            <a:fld id="{304EA38E-DFA6-43E6-B313-64E287A82906}" type="datetimeFigureOut">
              <a:rPr lang="en-US" smtClean="0"/>
              <a:t>12/1/2024</a:t>
            </a:fld>
            <a:endParaRPr lang="en-US"/>
          </a:p>
        </p:txBody>
      </p:sp>
      <p:sp>
        <p:nvSpPr>
          <p:cNvPr id="6" name="Footer Placeholder 5">
            <a:extLst>
              <a:ext uri="{FF2B5EF4-FFF2-40B4-BE49-F238E27FC236}">
                <a16:creationId xmlns:a16="http://schemas.microsoft.com/office/drawing/2014/main" id="{1420F849-9A1A-2CA9-6C59-D60701064BA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11AAED-0AD0-0158-B5B9-5AD2F0AF0BDD}"/>
              </a:ext>
            </a:extLst>
          </p:cNvPr>
          <p:cNvSpPr>
            <a:spLocks noGrp="1"/>
          </p:cNvSpPr>
          <p:nvPr>
            <p:ph type="sldNum" sz="quarter" idx="12"/>
          </p:nvPr>
        </p:nvSpPr>
        <p:spPr/>
        <p:txBody>
          <a:bodyPr/>
          <a:lstStyle/>
          <a:p>
            <a:fld id="{0D2C9512-AAE2-4C51-A738-568D732D824F}" type="slidenum">
              <a:rPr lang="en-US" smtClean="0"/>
              <a:t>‹#›</a:t>
            </a:fld>
            <a:endParaRPr lang="en-US"/>
          </a:p>
        </p:txBody>
      </p:sp>
    </p:spTree>
    <p:extLst>
      <p:ext uri="{BB962C8B-B14F-4D97-AF65-F5344CB8AC3E}">
        <p14:creationId xmlns:p14="http://schemas.microsoft.com/office/powerpoint/2010/main" val="282233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52358-C89D-9639-174F-C76FD086D2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590B82-48AA-8231-50B6-B4E51091E3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DD4676-7EBA-E065-1475-3279628FE5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4EA38E-DFA6-43E6-B313-64E287A82906}" type="datetimeFigureOut">
              <a:rPr lang="en-US" smtClean="0"/>
              <a:t>12/1/2024</a:t>
            </a:fld>
            <a:endParaRPr lang="en-US"/>
          </a:p>
        </p:txBody>
      </p:sp>
      <p:sp>
        <p:nvSpPr>
          <p:cNvPr id="5" name="Footer Placeholder 4">
            <a:extLst>
              <a:ext uri="{FF2B5EF4-FFF2-40B4-BE49-F238E27FC236}">
                <a16:creationId xmlns:a16="http://schemas.microsoft.com/office/drawing/2014/main" id="{F14C1AFC-6B57-4148-D8ED-E3E2C9DA3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CF7C72-D621-1E1E-63DA-124B894ECE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2C9512-AAE2-4C51-A738-568D732D824F}" type="slidenum">
              <a:rPr lang="en-US" smtClean="0"/>
              <a:t>‹#›</a:t>
            </a:fld>
            <a:endParaRPr lang="en-US"/>
          </a:p>
        </p:txBody>
      </p:sp>
    </p:spTree>
    <p:extLst>
      <p:ext uri="{BB962C8B-B14F-4D97-AF65-F5344CB8AC3E}">
        <p14:creationId xmlns:p14="http://schemas.microsoft.com/office/powerpoint/2010/main" val="1932895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C55527-8301-1254-1D41-0D43AE01C057}"/>
              </a:ext>
            </a:extLst>
          </p:cNvPr>
          <p:cNvSpPr txBox="1"/>
          <p:nvPr/>
        </p:nvSpPr>
        <p:spPr>
          <a:xfrm>
            <a:off x="1578864" y="3101960"/>
            <a:ext cx="9034272" cy="2893100"/>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Amazon Review Analysis Using HMM</a:t>
            </a:r>
          </a:p>
          <a:p>
            <a:pPr algn="ctr"/>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Presented To: Mr. Nagesh Koudinya Subbana</a:t>
            </a:r>
          </a:p>
          <a:p>
            <a:pPr algn="ctr"/>
            <a:r>
              <a:rPr lang="en-US" sz="2200" u="sng" dirty="0">
                <a:latin typeface="Times New Roman" panose="02020603050405020304" pitchFamily="18" charset="0"/>
                <a:ea typeface="+mn-lt"/>
                <a:cs typeface="Times New Roman" panose="02020603050405020304" pitchFamily="18" charset="0"/>
              </a:rPr>
              <a:t>Team Members:</a:t>
            </a:r>
            <a:r>
              <a:rPr lang="en-US" sz="2200" b="1" i="0" u="sng" dirty="0">
                <a:solidFill>
                  <a:srgbClr val="252424"/>
                </a:solidFill>
                <a:effectLst/>
                <a:latin typeface="Times New Roman" panose="02020603050405020304" pitchFamily="18" charset="0"/>
                <a:cs typeface="Times New Roman" panose="02020603050405020304" pitchFamily="18" charset="0"/>
              </a:rPr>
              <a:t> </a:t>
            </a:r>
          </a:p>
          <a:p>
            <a:pPr algn="ctr"/>
            <a:r>
              <a:rPr lang="en-US" sz="2200" i="0" dirty="0">
                <a:solidFill>
                  <a:srgbClr val="252424"/>
                </a:solidFill>
                <a:effectLst/>
                <a:latin typeface="Times New Roman" panose="02020603050405020304" pitchFamily="18" charset="0"/>
                <a:cs typeface="Times New Roman" panose="02020603050405020304" pitchFamily="18" charset="0"/>
              </a:rPr>
              <a:t>B SAI VIVEK</a:t>
            </a:r>
            <a:r>
              <a:rPr lang="en-US" sz="2200" dirty="0">
                <a:latin typeface="Times New Roman" panose="02020603050405020304" pitchFamily="18" charset="0"/>
                <a:ea typeface="Calibri"/>
                <a:cs typeface="Times New Roman" panose="02020603050405020304" pitchFamily="18" charset="0"/>
              </a:rPr>
              <a:t>– BL.EN.U4AIE22107</a:t>
            </a:r>
          </a:p>
          <a:p>
            <a:pPr algn="ctr"/>
            <a:r>
              <a:rPr lang="en-US" sz="2200" dirty="0">
                <a:latin typeface="Times New Roman" panose="02020603050405020304" pitchFamily="18" charset="0"/>
                <a:ea typeface="Calibri"/>
                <a:cs typeface="Times New Roman" panose="02020603050405020304" pitchFamily="18" charset="0"/>
              </a:rPr>
              <a:t>HARSHA VARDHAN T– BL.EN.U4AIE22159</a:t>
            </a:r>
          </a:p>
          <a:p>
            <a:pPr algn="ctr"/>
            <a:r>
              <a:rPr lang="en-US" sz="2200" dirty="0">
                <a:latin typeface="Times New Roman" panose="02020603050405020304" pitchFamily="18" charset="0"/>
                <a:ea typeface="Calibri"/>
                <a:cs typeface="Times New Roman" panose="02020603050405020304" pitchFamily="18" charset="0"/>
              </a:rPr>
              <a:t>SRI RAM K– BL.EN.U4AIE22124</a:t>
            </a:r>
          </a:p>
          <a:p>
            <a:pPr algn="ctr"/>
            <a:r>
              <a:rPr lang="en-US" sz="2200" dirty="0">
                <a:latin typeface="Times New Roman" panose="02020603050405020304" pitchFamily="18" charset="0"/>
                <a:cs typeface="Times New Roman" panose="02020603050405020304" pitchFamily="18" charset="0"/>
              </a:rPr>
              <a:t>ABHISHEK KUMAR K</a:t>
            </a:r>
            <a:r>
              <a:rPr lang="en-US" sz="2200" dirty="0">
                <a:latin typeface="Times New Roman" panose="02020603050405020304" pitchFamily="18" charset="0"/>
                <a:ea typeface="Calibri"/>
                <a:cs typeface="Times New Roman" panose="02020603050405020304" pitchFamily="18" charset="0"/>
              </a:rPr>
              <a:t> – BL.EN.U4AIE22120</a:t>
            </a:r>
          </a:p>
        </p:txBody>
      </p:sp>
      <p:pic>
        <p:nvPicPr>
          <p:cNvPr id="4" name="Picture 3" descr="A close up of a logo&#10;&#10;Description automatically generated">
            <a:extLst>
              <a:ext uri="{FF2B5EF4-FFF2-40B4-BE49-F238E27FC236}">
                <a16:creationId xmlns:a16="http://schemas.microsoft.com/office/drawing/2014/main" id="{6F955A6F-0703-353A-E450-CB853DACAD74}"/>
              </a:ext>
            </a:extLst>
          </p:cNvPr>
          <p:cNvPicPr>
            <a:picLocks noChangeAspect="1"/>
          </p:cNvPicPr>
          <p:nvPr/>
        </p:nvPicPr>
        <p:blipFill>
          <a:blip r:embed="rId2"/>
          <a:stretch>
            <a:fillRect/>
          </a:stretch>
        </p:blipFill>
        <p:spPr>
          <a:xfrm>
            <a:off x="1258634" y="625185"/>
            <a:ext cx="9385110" cy="1800080"/>
          </a:xfrm>
          <a:prstGeom prst="rect">
            <a:avLst/>
          </a:prstGeom>
        </p:spPr>
      </p:pic>
      <p:sp>
        <p:nvSpPr>
          <p:cNvPr id="6" name="TextBox 5">
            <a:extLst>
              <a:ext uri="{FF2B5EF4-FFF2-40B4-BE49-F238E27FC236}">
                <a16:creationId xmlns:a16="http://schemas.microsoft.com/office/drawing/2014/main" id="{6CA3165A-6654-966F-B021-FBA48E00890A}"/>
              </a:ext>
            </a:extLst>
          </p:cNvPr>
          <p:cNvSpPr txBox="1"/>
          <p:nvPr/>
        </p:nvSpPr>
        <p:spPr>
          <a:xfrm>
            <a:off x="3076373" y="2425265"/>
            <a:ext cx="6039254" cy="430887"/>
          </a:xfrm>
          <a:prstGeom prst="rect">
            <a:avLst/>
          </a:prstGeom>
          <a:noFill/>
        </p:spPr>
        <p:txBody>
          <a:bodyPr wrap="square">
            <a:spAutoFit/>
          </a:bodyPr>
          <a:lstStyle/>
          <a:p>
            <a:pPr algn="ctr"/>
            <a:r>
              <a:rPr lang="en-US" sz="2200" dirty="0">
                <a:latin typeface="Times New Roman" panose="02020603050405020304" pitchFamily="18" charset="0"/>
                <a:ea typeface="+mj-lt"/>
                <a:cs typeface="Times New Roman" panose="02020603050405020304" pitchFamily="18" charset="0"/>
              </a:rPr>
              <a:t>22AIE301 – Probabilistic Reasoning</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966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B97-31EB-5D26-EF0F-286B3E8D4873}"/>
              </a:ext>
            </a:extLst>
          </p:cNvPr>
          <p:cNvSpPr>
            <a:spLocks noGrp="1"/>
          </p:cNvSpPr>
          <p:nvPr>
            <p:ph type="title"/>
          </p:nvPr>
        </p:nvSpPr>
        <p:spPr>
          <a:xfrm>
            <a:off x="353008" y="187845"/>
            <a:ext cx="10515600" cy="622282"/>
          </a:xfrm>
        </p:spPr>
        <p:txBody>
          <a:bodyPr>
            <a:normAutofit fontScale="90000"/>
          </a:bodyPr>
          <a:lstStyle/>
          <a:p>
            <a:r>
              <a:rPr lang="en-US" b="1" dirty="0">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5980CD24-4B08-A2CA-42F3-C75006E6AA42}"/>
              </a:ext>
            </a:extLst>
          </p:cNvPr>
          <p:cNvSpPr txBox="1"/>
          <p:nvPr/>
        </p:nvSpPr>
        <p:spPr>
          <a:xfrm>
            <a:off x="874498" y="1382286"/>
            <a:ext cx="9994110" cy="4401205"/>
          </a:xfrm>
          <a:prstGeom prst="rect">
            <a:avLst/>
          </a:prstGeom>
          <a:noFill/>
        </p:spPr>
        <p:txBody>
          <a:bodyPr wrap="square">
            <a:spAutoFit/>
          </a:bodyPr>
          <a:lstStyle/>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goal of this work is on using Hidden Markov Models to categorize the sentiments of the reviews collected from Amazon into three categories of positive, negative and neutral.</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uses Viterbi algorithmic for decoding of the highest probable sentiment sequences and is therefore a hybrid of probabilistic modelling and natural language processing.</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Amazon Gift Card ratings and textual reviews are used, where the ratings, textual reviews in particular, are feature preprocessed through tokenization, stop-word removal and lemmatization in order to extract features.</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Illustrates the ability of combining probabilistic approaches with NLP for customer sentiment analysis and providing better understanding and thus, various tips for improving customer satisfaction.</a:t>
            </a:r>
          </a:p>
          <a:p>
            <a:pPr marL="285750" indent="-28575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647E2B5-E53E-F70B-3F4C-1FA8F61B55F0}"/>
              </a:ext>
            </a:extLst>
          </p:cNvPr>
          <p:cNvPicPr>
            <a:picLocks noChangeAspect="1"/>
          </p:cNvPicPr>
          <p:nvPr/>
        </p:nvPicPr>
        <p:blipFill>
          <a:blip r:embed="rId2"/>
          <a:stretch>
            <a:fillRect/>
          </a:stretch>
        </p:blipFill>
        <p:spPr>
          <a:xfrm>
            <a:off x="11082739" y="0"/>
            <a:ext cx="1034242" cy="1172141"/>
          </a:xfrm>
          <a:prstGeom prst="rect">
            <a:avLst/>
          </a:prstGeom>
        </p:spPr>
      </p:pic>
    </p:spTree>
    <p:extLst>
      <p:ext uri="{BB962C8B-B14F-4D97-AF65-F5344CB8AC3E}">
        <p14:creationId xmlns:p14="http://schemas.microsoft.com/office/powerpoint/2010/main" val="333758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37465-2E4C-8F6A-1C2E-C72CFEE307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F1E51-4702-D9C2-02B5-F5F6A7798769}"/>
              </a:ext>
            </a:extLst>
          </p:cNvPr>
          <p:cNvSpPr>
            <a:spLocks noGrp="1"/>
          </p:cNvSpPr>
          <p:nvPr>
            <p:ph type="title"/>
          </p:nvPr>
        </p:nvSpPr>
        <p:spPr>
          <a:xfrm>
            <a:off x="353008" y="187845"/>
            <a:ext cx="10515600" cy="622282"/>
          </a:xfrm>
        </p:spPr>
        <p:txBody>
          <a:bodyPr>
            <a:normAutofit fontScale="90000"/>
          </a:bodyPr>
          <a:lstStyle/>
          <a:p>
            <a:r>
              <a:rPr lang="en-US"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EA46B42B-B499-8E28-B73C-D3C6A5D1F924}"/>
              </a:ext>
            </a:extLst>
          </p:cNvPr>
          <p:cNvSpPr txBox="1"/>
          <p:nvPr/>
        </p:nvSpPr>
        <p:spPr>
          <a:xfrm>
            <a:off x="353008" y="1011720"/>
            <a:ext cx="11293560" cy="5509200"/>
          </a:xfrm>
          <a:prstGeom prst="rect">
            <a:avLst/>
          </a:prstGeom>
          <a:noFill/>
        </p:spPr>
        <p:txBody>
          <a:bodyPr wrap="square">
            <a:spAutoFit/>
          </a:bodyPr>
          <a:lstStyle/>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Consequently, product Amazon reviews act as an important source through which a business can gather important feedback about product quality and customers’ satisfaction.</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Sentiment analysis is currently crucial for studying people’s attitudes and enhancing solutions across numerous fields.</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 classification of reviews based on the Hidden Markov Models (HMMs) differs from traditional learning mechanisms as they use Markov chains with the existence of hidden states which represent some sentiment.</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Therefore, the Viterbi algorithm is used to find the best path of hidden states allowing proper sentiment classification.</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is concerned with using HMM with the aid of the Viterbi algorithm to classify sentiments in Amazon Gift Card as positive, neutral or negative and these are well interpretable models.</a:t>
            </a:r>
          </a:p>
        </p:txBody>
      </p:sp>
      <p:pic>
        <p:nvPicPr>
          <p:cNvPr id="7" name="Picture 6">
            <a:extLst>
              <a:ext uri="{FF2B5EF4-FFF2-40B4-BE49-F238E27FC236}">
                <a16:creationId xmlns:a16="http://schemas.microsoft.com/office/drawing/2014/main" id="{48C6B8FF-1F6B-3A0E-3832-18299D133260}"/>
              </a:ext>
            </a:extLst>
          </p:cNvPr>
          <p:cNvPicPr>
            <a:picLocks noChangeAspect="1"/>
          </p:cNvPicPr>
          <p:nvPr/>
        </p:nvPicPr>
        <p:blipFill>
          <a:blip r:embed="rId2"/>
          <a:stretch>
            <a:fillRect/>
          </a:stretch>
        </p:blipFill>
        <p:spPr>
          <a:xfrm>
            <a:off x="11082739" y="0"/>
            <a:ext cx="1034242" cy="1172141"/>
          </a:xfrm>
          <a:prstGeom prst="rect">
            <a:avLst/>
          </a:prstGeom>
        </p:spPr>
      </p:pic>
    </p:spTree>
    <p:extLst>
      <p:ext uri="{BB962C8B-B14F-4D97-AF65-F5344CB8AC3E}">
        <p14:creationId xmlns:p14="http://schemas.microsoft.com/office/powerpoint/2010/main" val="63635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3C28E-0776-9C46-22E4-245BFCDB4F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233B19-270B-DF08-AA2D-0CA0A71A5644}"/>
              </a:ext>
            </a:extLst>
          </p:cNvPr>
          <p:cNvSpPr>
            <a:spLocks noGrp="1"/>
          </p:cNvSpPr>
          <p:nvPr>
            <p:ph type="title"/>
          </p:nvPr>
        </p:nvSpPr>
        <p:spPr>
          <a:xfrm>
            <a:off x="353008" y="187845"/>
            <a:ext cx="10515600" cy="622282"/>
          </a:xfrm>
        </p:spPr>
        <p:txBody>
          <a:bodyPr>
            <a:normAutofit fontScale="90000"/>
          </a:bodyPr>
          <a:lstStyle/>
          <a:p>
            <a:r>
              <a:rPr lang="en-US" b="1"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CAABCD1A-75A8-9567-B14C-753C22933895}"/>
              </a:ext>
            </a:extLst>
          </p:cNvPr>
          <p:cNvSpPr txBox="1"/>
          <p:nvPr/>
        </p:nvSpPr>
        <p:spPr>
          <a:xfrm>
            <a:off x="353008" y="1172141"/>
            <a:ext cx="10729731" cy="5170646"/>
          </a:xfrm>
          <a:prstGeom prst="rect">
            <a:avLst/>
          </a:prstGeom>
          <a:noFill/>
        </p:spPr>
        <p:txBody>
          <a:bodyPr wrap="square">
            <a:spAutoFit/>
          </a:bodyPr>
          <a:lstStyle/>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Since the number of reviews submitted by users is increasing dramatically, businesses are in possession of two main issues: the ability to collect information from distributed sources and the capacity of identifying user sentiment in the avalanche of information. </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Comparing to DSS, traditional methods of analysis does not always allow us to identify emotions properly and take into consideration dependencies between texts and their sequence. </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project mitigates these challenges by adopting Hidden Markov Models (HMMs) and the Viterbi Paths for the classification of the identified features in Amazon Gift card reviews data into positive, neutral or negative sentiments. </a:t>
            </a:r>
          </a:p>
          <a:p>
            <a:pPr marL="342900" indent="-342900" algn="just">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This approach taken to model the probabilistic dependencies between latent sentiment states, stands to offer a flexible and comprehensible framework for modern sentiment analysis.</a:t>
            </a:r>
          </a:p>
        </p:txBody>
      </p:sp>
      <p:pic>
        <p:nvPicPr>
          <p:cNvPr id="7" name="Picture 6">
            <a:extLst>
              <a:ext uri="{FF2B5EF4-FFF2-40B4-BE49-F238E27FC236}">
                <a16:creationId xmlns:a16="http://schemas.microsoft.com/office/drawing/2014/main" id="{F489804B-91F7-BD06-2EA9-19B28E83AE1B}"/>
              </a:ext>
            </a:extLst>
          </p:cNvPr>
          <p:cNvPicPr>
            <a:picLocks noChangeAspect="1"/>
          </p:cNvPicPr>
          <p:nvPr/>
        </p:nvPicPr>
        <p:blipFill>
          <a:blip r:embed="rId2"/>
          <a:stretch>
            <a:fillRect/>
          </a:stretch>
        </p:blipFill>
        <p:spPr>
          <a:xfrm>
            <a:off x="11082739" y="0"/>
            <a:ext cx="1034242" cy="1172141"/>
          </a:xfrm>
          <a:prstGeom prst="rect">
            <a:avLst/>
          </a:prstGeom>
        </p:spPr>
      </p:pic>
    </p:spTree>
    <p:extLst>
      <p:ext uri="{BB962C8B-B14F-4D97-AF65-F5344CB8AC3E}">
        <p14:creationId xmlns:p14="http://schemas.microsoft.com/office/powerpoint/2010/main" val="1882534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B97-31EB-5D26-EF0F-286B3E8D4873}"/>
              </a:ext>
            </a:extLst>
          </p:cNvPr>
          <p:cNvSpPr>
            <a:spLocks noGrp="1"/>
          </p:cNvSpPr>
          <p:nvPr>
            <p:ph type="title"/>
          </p:nvPr>
        </p:nvSpPr>
        <p:spPr>
          <a:xfrm>
            <a:off x="353008" y="187844"/>
            <a:ext cx="10515600" cy="582177"/>
          </a:xfrm>
        </p:spPr>
        <p:txBody>
          <a:bodyPr>
            <a:normAutofit fontScale="90000"/>
          </a:bodyPr>
          <a:lstStyle/>
          <a:p>
            <a:r>
              <a:rPr lang="en-US" sz="4400" b="1" dirty="0">
                <a:latin typeface="Times New Roman" panose="02020603050405020304" pitchFamily="18" charset="0"/>
                <a:cs typeface="Times New Roman" panose="02020603050405020304" pitchFamily="18" charset="0"/>
              </a:rPr>
              <a:t>Data Set Overview</a:t>
            </a:r>
            <a:endParaRPr lang="en-US"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980CD24-4B08-A2CA-42F3-C75006E6AA42}"/>
              </a:ext>
            </a:extLst>
          </p:cNvPr>
          <p:cNvSpPr txBox="1"/>
          <p:nvPr/>
        </p:nvSpPr>
        <p:spPr>
          <a:xfrm>
            <a:off x="570584" y="1461095"/>
            <a:ext cx="11029276" cy="3536674"/>
          </a:xfrm>
          <a:prstGeom prst="rect">
            <a:avLst/>
          </a:prstGeom>
          <a:noFill/>
        </p:spPr>
        <p:txBody>
          <a:bodyPr wrap="square">
            <a:spAutoFit/>
          </a:bodyPr>
          <a:lstStyle/>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Category: </a:t>
            </a:r>
            <a:r>
              <a:rPr lang="en-US" sz="2000" dirty="0">
                <a:latin typeface="Times New Roman" panose="02020603050405020304" pitchFamily="18" charset="0"/>
                <a:ea typeface="SimSun" panose="02010600030101010101" pitchFamily="2" charset="-122"/>
                <a:cs typeface="Times New Roman" panose="02020603050405020304" pitchFamily="18" charset="0"/>
              </a:rPr>
              <a:t>Comments are from the Gift Cards.</a:t>
            </a:r>
          </a:p>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Size: </a:t>
            </a:r>
            <a:r>
              <a:rPr lang="en-US" sz="2000" dirty="0">
                <a:latin typeface="Times New Roman" panose="02020603050405020304" pitchFamily="18" charset="0"/>
                <a:ea typeface="SimSun" panose="02010600030101010101" pitchFamily="2" charset="-122"/>
                <a:cs typeface="Times New Roman" panose="02020603050405020304" pitchFamily="18" charset="0"/>
              </a:rPr>
              <a:t>Comprises 147194 customer ratings.</a:t>
            </a:r>
          </a:p>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Attributes: </a:t>
            </a:r>
            <a:r>
              <a:rPr lang="en-US" sz="2000" dirty="0">
                <a:latin typeface="Times New Roman" panose="02020603050405020304" pitchFamily="18" charset="0"/>
                <a:ea typeface="SimSun" panose="02010600030101010101" pitchFamily="2" charset="-122"/>
                <a:cs typeface="Times New Roman" panose="02020603050405020304" pitchFamily="18" charset="0"/>
              </a:rPr>
              <a:t>It consists of the review text, an aggregated rating across all reviews (overall), the ID of the reviewer, product identification number (ASIN), votes for helpfulness, time stamp.</a:t>
            </a:r>
          </a:p>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Sentiment Labels: </a:t>
            </a:r>
            <a:r>
              <a:rPr lang="en-US" sz="2000" dirty="0">
                <a:latin typeface="Times New Roman" panose="02020603050405020304" pitchFamily="18" charset="0"/>
                <a:ea typeface="SimSun" panose="02010600030101010101" pitchFamily="2" charset="-122"/>
                <a:cs typeface="Times New Roman" panose="02020603050405020304" pitchFamily="18" charset="0"/>
              </a:rPr>
              <a:t>Ratings are transformed into negative, neutral and positive due to the rating(overall).</a:t>
            </a:r>
          </a:p>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Review Diversity: </a:t>
            </a:r>
            <a:r>
              <a:rPr lang="en-US" sz="2000" dirty="0">
                <a:latin typeface="Times New Roman" panose="02020603050405020304" pitchFamily="18" charset="0"/>
                <a:ea typeface="SimSun" panose="02010600030101010101" pitchFamily="2" charset="-122"/>
                <a:cs typeface="Times New Roman" panose="02020603050405020304" pitchFamily="18" charset="0"/>
              </a:rPr>
              <a:t>Reviews can also be short or lengthy, positive or negative or even detailed.</a:t>
            </a:r>
          </a:p>
          <a:p>
            <a:pPr marL="342900" indent="-342900" algn="just">
              <a:lnSpc>
                <a:spcPct val="115000"/>
              </a:lnSpc>
              <a:spcAft>
                <a:spcPts val="1000"/>
              </a:spcAft>
              <a:buFont typeface="Wingdings" panose="05000000000000000000" pitchFamily="2" charset="2"/>
              <a:buChar char="Ø"/>
            </a:pPr>
            <a:r>
              <a:rPr lang="en-US" sz="2000" b="1" dirty="0">
                <a:latin typeface="Times New Roman" panose="02020603050405020304" pitchFamily="18" charset="0"/>
                <a:ea typeface="SimSun" panose="02010600030101010101" pitchFamily="2" charset="-122"/>
                <a:cs typeface="Times New Roman" panose="02020603050405020304" pitchFamily="18" charset="0"/>
              </a:rPr>
              <a:t>Labeled Dataset: </a:t>
            </a:r>
            <a:r>
              <a:rPr lang="en-US" sz="2000" dirty="0">
                <a:latin typeface="Times New Roman" panose="02020603050405020304" pitchFamily="18" charset="0"/>
                <a:ea typeface="SimSun" panose="02010600030101010101" pitchFamily="2" charset="-122"/>
                <a:cs typeface="Times New Roman" panose="02020603050405020304" pitchFamily="18" charset="0"/>
              </a:rPr>
              <a:t>Designed in a supervised learning way for building sentiment analysis.</a:t>
            </a:r>
          </a:p>
        </p:txBody>
      </p:sp>
      <p:pic>
        <p:nvPicPr>
          <p:cNvPr id="7" name="Picture 6">
            <a:extLst>
              <a:ext uri="{FF2B5EF4-FFF2-40B4-BE49-F238E27FC236}">
                <a16:creationId xmlns:a16="http://schemas.microsoft.com/office/drawing/2014/main" id="{3647E2B5-E53E-F70B-3F4C-1FA8F61B55F0}"/>
              </a:ext>
            </a:extLst>
          </p:cNvPr>
          <p:cNvPicPr>
            <a:picLocks noChangeAspect="1"/>
          </p:cNvPicPr>
          <p:nvPr/>
        </p:nvPicPr>
        <p:blipFill>
          <a:blip r:embed="rId2"/>
          <a:stretch>
            <a:fillRect/>
          </a:stretch>
        </p:blipFill>
        <p:spPr>
          <a:xfrm>
            <a:off x="11082739" y="0"/>
            <a:ext cx="1034242" cy="1172141"/>
          </a:xfrm>
          <a:prstGeom prst="rect">
            <a:avLst/>
          </a:prstGeom>
        </p:spPr>
      </p:pic>
    </p:spTree>
    <p:extLst>
      <p:ext uri="{BB962C8B-B14F-4D97-AF65-F5344CB8AC3E}">
        <p14:creationId xmlns:p14="http://schemas.microsoft.com/office/powerpoint/2010/main" val="4156663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67077-33C9-331B-1299-5D2A9E72E2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B405C4-2E94-DD8B-D2BA-5C07090D50F3}"/>
              </a:ext>
            </a:extLst>
          </p:cNvPr>
          <p:cNvSpPr>
            <a:spLocks noGrp="1"/>
          </p:cNvSpPr>
          <p:nvPr>
            <p:ph type="title"/>
          </p:nvPr>
        </p:nvSpPr>
        <p:spPr>
          <a:xfrm>
            <a:off x="353008" y="187845"/>
            <a:ext cx="10515600" cy="622282"/>
          </a:xfrm>
        </p:spPr>
        <p:txBody>
          <a:bodyPr>
            <a:normAutofit fontScale="90000"/>
          </a:bodyPr>
          <a:lstStyle/>
          <a:p>
            <a:r>
              <a:rPr lang="en-US" b="1" dirty="0"/>
              <a:t>Methodology</a:t>
            </a:r>
          </a:p>
        </p:txBody>
      </p:sp>
      <p:sp>
        <p:nvSpPr>
          <p:cNvPr id="5" name="TextBox 4">
            <a:extLst>
              <a:ext uri="{FF2B5EF4-FFF2-40B4-BE49-F238E27FC236}">
                <a16:creationId xmlns:a16="http://schemas.microsoft.com/office/drawing/2014/main" id="{F0CD86EA-599C-24B2-F670-BDC31A46DDEC}"/>
              </a:ext>
            </a:extLst>
          </p:cNvPr>
          <p:cNvSpPr txBox="1"/>
          <p:nvPr/>
        </p:nvSpPr>
        <p:spPr>
          <a:xfrm>
            <a:off x="471231" y="1172141"/>
            <a:ext cx="7437526" cy="5909310"/>
          </a:xfrm>
          <a:prstGeom prst="rect">
            <a:avLst/>
          </a:prstGeom>
          <a:noFill/>
        </p:spPr>
        <p:txBody>
          <a:bodyPr wrap="square">
            <a:spAutoFit/>
          </a:bodyPr>
          <a:lstStyle/>
          <a:p>
            <a:pPr algn="just"/>
            <a:r>
              <a:rPr lang="en-US" b="1" dirty="0">
                <a:latin typeface="Times New Roman\"/>
              </a:rPr>
              <a:t>Data Collection</a:t>
            </a:r>
          </a:p>
          <a:p>
            <a:pPr marL="285750" indent="-285750" algn="just">
              <a:buFont typeface="Wingdings" panose="05000000000000000000" pitchFamily="2" charset="2"/>
              <a:buChar char="Ø"/>
            </a:pPr>
            <a:r>
              <a:rPr lang="en-US" dirty="0">
                <a:latin typeface="Times New Roman\"/>
              </a:rPr>
              <a:t>Reviews extracted from Amazon Gift Card containing the review text (as an unstructured data) and the overall rating (as a structured data).</a:t>
            </a:r>
          </a:p>
          <a:p>
            <a:pPr marL="285750" indent="-285750" algn="just">
              <a:buFont typeface="Wingdings" panose="05000000000000000000" pitchFamily="2" charset="2"/>
              <a:buChar char="Ø"/>
            </a:pPr>
            <a:r>
              <a:rPr lang="en-US" dirty="0">
                <a:latin typeface="Times New Roman\"/>
              </a:rPr>
              <a:t>This is a table that gives ratings various aspects and maps them to positive, neutral and negative sentiments.</a:t>
            </a:r>
          </a:p>
          <a:p>
            <a:pPr marL="285750" indent="-285750" algn="just">
              <a:buFont typeface="Wingdings" panose="05000000000000000000" pitchFamily="2" charset="2"/>
              <a:buChar char="Ø"/>
            </a:pPr>
            <a:r>
              <a:rPr lang="en-US" dirty="0">
                <a:latin typeface="Times New Roman\"/>
              </a:rPr>
              <a:t>Some tables have been modified to make them fit the context of Organization with certain rows completely eliminated.</a:t>
            </a:r>
          </a:p>
          <a:p>
            <a:pPr algn="just"/>
            <a:endParaRPr lang="en-US" dirty="0">
              <a:latin typeface="Times New Roman\"/>
            </a:endParaRPr>
          </a:p>
          <a:p>
            <a:pPr algn="just"/>
            <a:r>
              <a:rPr lang="en-US" b="1" dirty="0">
                <a:latin typeface="Times New Roman\"/>
              </a:rPr>
              <a:t>Data Preprocessing</a:t>
            </a:r>
          </a:p>
          <a:p>
            <a:pPr marL="285750" indent="-285750" algn="just">
              <a:buFont typeface="Wingdings" panose="05000000000000000000" pitchFamily="2" charset="2"/>
              <a:buChar char="Ø"/>
            </a:pPr>
            <a:r>
              <a:rPr lang="en-US" dirty="0">
                <a:latin typeface="Times New Roman\"/>
              </a:rPr>
              <a:t>Text pre-processing carried out included: Lower casing, Punctuation removal, Negative word handling.</a:t>
            </a:r>
          </a:p>
          <a:p>
            <a:pPr marL="285750" indent="-285750" algn="just">
              <a:buFont typeface="Wingdings" panose="05000000000000000000" pitchFamily="2" charset="2"/>
              <a:buChar char="Ø"/>
            </a:pPr>
            <a:r>
              <a:rPr lang="en-US" dirty="0">
                <a:latin typeface="Times New Roman\"/>
              </a:rPr>
              <a:t>They then </a:t>
            </a:r>
            <a:r>
              <a:rPr lang="en-US" dirty="0" err="1">
                <a:latin typeface="Times New Roman\"/>
              </a:rPr>
              <a:t>splitted</a:t>
            </a:r>
            <a:r>
              <a:rPr lang="en-US" dirty="0">
                <a:latin typeface="Times New Roman\"/>
              </a:rPr>
              <a:t> the given text into words and eliminated the stop words.</a:t>
            </a:r>
          </a:p>
          <a:p>
            <a:pPr marL="285750" indent="-285750" algn="just">
              <a:buFont typeface="Wingdings" panose="05000000000000000000" pitchFamily="2" charset="2"/>
              <a:buChar char="Ø"/>
            </a:pPr>
            <a:r>
              <a:rPr lang="en-US" dirty="0">
                <a:latin typeface="Times New Roman\"/>
              </a:rPr>
              <a:t>Lemmatization was also performed in order to get the same word represented in the same form.</a:t>
            </a:r>
          </a:p>
          <a:p>
            <a:pPr algn="just"/>
            <a:endParaRPr lang="en-US" dirty="0">
              <a:latin typeface="Times New Roman\"/>
            </a:endParaRPr>
          </a:p>
          <a:p>
            <a:pPr algn="just"/>
            <a:r>
              <a:rPr lang="en-US" b="1" dirty="0">
                <a:latin typeface="Times New Roman\"/>
              </a:rPr>
              <a:t>Feature Extraction</a:t>
            </a:r>
          </a:p>
          <a:p>
            <a:pPr marL="285750" indent="-285750" algn="just">
              <a:buFont typeface="Wingdings" panose="05000000000000000000" pitchFamily="2" charset="2"/>
              <a:buChar char="Ø"/>
            </a:pPr>
            <a:r>
              <a:rPr lang="en-US" dirty="0">
                <a:latin typeface="Times New Roman\"/>
              </a:rPr>
              <a:t>Established dictionary where every token has been assigned its own index.</a:t>
            </a:r>
          </a:p>
          <a:p>
            <a:pPr marL="285750" indent="-285750" algn="just">
              <a:buFont typeface="Wingdings" panose="05000000000000000000" pitchFamily="2" charset="2"/>
              <a:buChar char="Ø"/>
            </a:pPr>
            <a:r>
              <a:rPr lang="en-US" dirty="0">
                <a:latin typeface="Times New Roman\"/>
              </a:rPr>
              <a:t>HMM produced input from encoded token sequences.</a:t>
            </a:r>
          </a:p>
          <a:p>
            <a:pPr marL="285750" indent="-285750" algn="just">
              <a:buFont typeface="Wingdings" panose="05000000000000000000" pitchFamily="2" charset="2"/>
              <a:buChar char="Ø"/>
            </a:pPr>
            <a:r>
              <a:rPr lang="en-US" dirty="0">
                <a:latin typeface="Times New Roman\"/>
              </a:rPr>
              <a:t>Treated </a:t>
            </a:r>
            <a:r>
              <a:rPr lang="en-US" dirty="0" err="1">
                <a:latin typeface="Times New Roman\"/>
              </a:rPr>
              <a:t>out_of_vocabulary</a:t>
            </a:r>
            <a:r>
              <a:rPr lang="en-US" dirty="0">
                <a:latin typeface="Times New Roman\"/>
              </a:rPr>
              <a:t> words also with a unique index different from any other index.</a:t>
            </a:r>
          </a:p>
          <a:p>
            <a:pPr algn="just"/>
            <a:endParaRPr lang="en-IN" dirty="0">
              <a:latin typeface="Times New Roman\"/>
            </a:endParaRPr>
          </a:p>
        </p:txBody>
      </p:sp>
      <p:pic>
        <p:nvPicPr>
          <p:cNvPr id="7" name="Picture 6">
            <a:extLst>
              <a:ext uri="{FF2B5EF4-FFF2-40B4-BE49-F238E27FC236}">
                <a16:creationId xmlns:a16="http://schemas.microsoft.com/office/drawing/2014/main" id="{42572111-474F-4045-961A-65DC7232A1E3}"/>
              </a:ext>
            </a:extLst>
          </p:cNvPr>
          <p:cNvPicPr>
            <a:picLocks noChangeAspect="1"/>
          </p:cNvPicPr>
          <p:nvPr/>
        </p:nvPicPr>
        <p:blipFill>
          <a:blip r:embed="rId2"/>
          <a:stretch>
            <a:fillRect/>
          </a:stretch>
        </p:blipFill>
        <p:spPr>
          <a:xfrm>
            <a:off x="11082739" y="0"/>
            <a:ext cx="1034242" cy="1172141"/>
          </a:xfrm>
          <a:prstGeom prst="rect">
            <a:avLst/>
          </a:prstGeom>
        </p:spPr>
      </p:pic>
      <p:pic>
        <p:nvPicPr>
          <p:cNvPr id="4" name="Picture 3">
            <a:extLst>
              <a:ext uri="{FF2B5EF4-FFF2-40B4-BE49-F238E27FC236}">
                <a16:creationId xmlns:a16="http://schemas.microsoft.com/office/drawing/2014/main" id="{E39E912A-F938-8D1E-1532-8732B298D134}"/>
              </a:ext>
            </a:extLst>
          </p:cNvPr>
          <p:cNvPicPr>
            <a:picLocks noChangeAspect="1"/>
          </p:cNvPicPr>
          <p:nvPr/>
        </p:nvPicPr>
        <p:blipFill>
          <a:blip r:embed="rId3"/>
          <a:srcRect r="25691"/>
          <a:stretch/>
        </p:blipFill>
        <p:spPr>
          <a:xfrm>
            <a:off x="7836568" y="1902558"/>
            <a:ext cx="4146883" cy="3427589"/>
          </a:xfrm>
          <a:prstGeom prst="rect">
            <a:avLst/>
          </a:prstGeom>
        </p:spPr>
      </p:pic>
    </p:spTree>
    <p:extLst>
      <p:ext uri="{BB962C8B-B14F-4D97-AF65-F5344CB8AC3E}">
        <p14:creationId xmlns:p14="http://schemas.microsoft.com/office/powerpoint/2010/main" val="2454436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A1BBC-C497-2510-092E-901DAC8BF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1F9E2B-4898-C8C5-E947-AF8207079FCC}"/>
              </a:ext>
            </a:extLst>
          </p:cNvPr>
          <p:cNvSpPr>
            <a:spLocks noGrp="1"/>
          </p:cNvSpPr>
          <p:nvPr>
            <p:ph type="title"/>
          </p:nvPr>
        </p:nvSpPr>
        <p:spPr>
          <a:xfrm>
            <a:off x="353008" y="187845"/>
            <a:ext cx="10515600" cy="622282"/>
          </a:xfrm>
        </p:spPr>
        <p:txBody>
          <a:bodyPr>
            <a:noAutofit/>
          </a:bodyPr>
          <a:lstStyle/>
          <a:p>
            <a:r>
              <a:rPr lang="en-US" sz="4000" b="1" dirty="0"/>
              <a:t>Methodology</a:t>
            </a:r>
          </a:p>
        </p:txBody>
      </p:sp>
      <p:sp>
        <p:nvSpPr>
          <p:cNvPr id="5" name="TextBox 4">
            <a:extLst>
              <a:ext uri="{FF2B5EF4-FFF2-40B4-BE49-F238E27FC236}">
                <a16:creationId xmlns:a16="http://schemas.microsoft.com/office/drawing/2014/main" id="{EF7584AA-7B93-8426-0109-2F5F2952913C}"/>
              </a:ext>
            </a:extLst>
          </p:cNvPr>
          <p:cNvSpPr txBox="1"/>
          <p:nvPr/>
        </p:nvSpPr>
        <p:spPr>
          <a:xfrm>
            <a:off x="738019" y="1340583"/>
            <a:ext cx="8526297" cy="2862322"/>
          </a:xfrm>
          <a:prstGeom prst="rect">
            <a:avLst/>
          </a:prstGeom>
          <a:noFill/>
        </p:spPr>
        <p:txBody>
          <a:bodyPr wrap="square">
            <a:spAutoFit/>
          </a:bodyPr>
          <a:lstStyle/>
          <a:p>
            <a:pPr algn="just"/>
            <a:r>
              <a:rPr lang="en-US" sz="2000" b="1" dirty="0">
                <a:latin typeface="Times New Roman\"/>
              </a:rPr>
              <a:t>Model Training</a:t>
            </a:r>
          </a:p>
          <a:p>
            <a:pPr marL="342900" indent="-342900" algn="just">
              <a:buFont typeface="Wingdings" panose="05000000000000000000" pitchFamily="2" charset="2"/>
              <a:buChar char="Ø"/>
            </a:pPr>
            <a:r>
              <a:rPr lang="en-US" sz="2000" dirty="0">
                <a:latin typeface="Times New Roman\"/>
              </a:rPr>
              <a:t>Further, trained HMM with Sentiment States such as positive, neutral and negative.</a:t>
            </a:r>
          </a:p>
          <a:p>
            <a:pPr marL="342900" indent="-342900" algn="just">
              <a:buFont typeface="Wingdings" panose="05000000000000000000" pitchFamily="2" charset="2"/>
              <a:buChar char="Ø"/>
            </a:pPr>
            <a:r>
              <a:rPr lang="en-US" sz="2000" dirty="0">
                <a:latin typeface="Times New Roman\"/>
              </a:rPr>
              <a:t>related, class imbalance was managed with the help of balancing techniques.</a:t>
            </a:r>
          </a:p>
          <a:p>
            <a:pPr algn="just"/>
            <a:endParaRPr lang="en-US" sz="2000" dirty="0">
              <a:latin typeface="Times New Roman\"/>
            </a:endParaRPr>
          </a:p>
          <a:p>
            <a:pPr algn="just"/>
            <a:r>
              <a:rPr lang="en-US" sz="2000" b="1" dirty="0">
                <a:latin typeface="Times New Roman\"/>
              </a:rPr>
              <a:t>Recurrent patterns in sentiment classification validation</a:t>
            </a:r>
          </a:p>
          <a:p>
            <a:pPr marL="342900" indent="-342900" algn="just">
              <a:buFont typeface="Wingdings" panose="05000000000000000000" pitchFamily="2" charset="2"/>
              <a:buChar char="Ø"/>
            </a:pPr>
            <a:r>
              <a:rPr lang="en-US" sz="2000" dirty="0">
                <a:latin typeface="Times New Roman\"/>
              </a:rPr>
              <a:t>Applied Viterbi algorithm to the decoding of sentiment sequences.</a:t>
            </a:r>
          </a:p>
          <a:p>
            <a:pPr marL="342900" indent="-342900" algn="just">
              <a:buFont typeface="Wingdings" panose="05000000000000000000" pitchFamily="2" charset="2"/>
              <a:buChar char="Ø"/>
            </a:pPr>
            <a:r>
              <a:rPr lang="en-US" sz="2000" dirty="0">
                <a:latin typeface="Times New Roman\"/>
              </a:rPr>
              <a:t>The results for the evaluated model were accuracy, precision, recall, and F1 score.</a:t>
            </a:r>
          </a:p>
        </p:txBody>
      </p:sp>
      <p:pic>
        <p:nvPicPr>
          <p:cNvPr id="7" name="Picture 6">
            <a:extLst>
              <a:ext uri="{FF2B5EF4-FFF2-40B4-BE49-F238E27FC236}">
                <a16:creationId xmlns:a16="http://schemas.microsoft.com/office/drawing/2014/main" id="{F6AD5A04-5515-39C3-2D43-4C255ACBBF33}"/>
              </a:ext>
            </a:extLst>
          </p:cNvPr>
          <p:cNvPicPr>
            <a:picLocks noChangeAspect="1"/>
          </p:cNvPicPr>
          <p:nvPr/>
        </p:nvPicPr>
        <p:blipFill>
          <a:blip r:embed="rId2"/>
          <a:stretch>
            <a:fillRect/>
          </a:stretch>
        </p:blipFill>
        <p:spPr>
          <a:xfrm>
            <a:off x="11082739" y="0"/>
            <a:ext cx="1034242" cy="1172141"/>
          </a:xfrm>
          <a:prstGeom prst="rect">
            <a:avLst/>
          </a:prstGeom>
        </p:spPr>
      </p:pic>
    </p:spTree>
    <p:extLst>
      <p:ext uri="{BB962C8B-B14F-4D97-AF65-F5344CB8AC3E}">
        <p14:creationId xmlns:p14="http://schemas.microsoft.com/office/powerpoint/2010/main" val="375954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67877-1FEB-E5DC-053E-CD801598FFC9}"/>
              </a:ext>
            </a:extLst>
          </p:cNvPr>
          <p:cNvSpPr>
            <a:spLocks noGrp="1"/>
          </p:cNvSpPr>
          <p:nvPr>
            <p:ph type="title"/>
          </p:nvPr>
        </p:nvSpPr>
        <p:spPr>
          <a:xfrm>
            <a:off x="340894" y="252831"/>
            <a:ext cx="10515600" cy="846054"/>
          </a:xfrm>
        </p:spPr>
        <p:txBody>
          <a:bodyPr>
            <a:normAutofit/>
          </a:bodyPr>
          <a:lstStyle/>
          <a:p>
            <a:r>
              <a:rPr lang="en-US" sz="3400" b="1" dirty="0">
                <a:latin typeface="Times New Roman\"/>
              </a:rPr>
              <a:t>RESULTS AND CONCLUSION</a:t>
            </a:r>
            <a:endParaRPr lang="en-IN" sz="3400" b="1" dirty="0">
              <a:latin typeface="Times New Roman\"/>
            </a:endParaRPr>
          </a:p>
        </p:txBody>
      </p:sp>
      <p:sp>
        <p:nvSpPr>
          <p:cNvPr id="3" name="Content Placeholder 2">
            <a:extLst>
              <a:ext uri="{FF2B5EF4-FFF2-40B4-BE49-F238E27FC236}">
                <a16:creationId xmlns:a16="http://schemas.microsoft.com/office/drawing/2014/main" id="{9D96D742-A4D8-1536-59BB-B7E9F5EA9F0C}"/>
              </a:ext>
            </a:extLst>
          </p:cNvPr>
          <p:cNvSpPr>
            <a:spLocks noGrp="1"/>
          </p:cNvSpPr>
          <p:nvPr>
            <p:ph idx="1"/>
          </p:nvPr>
        </p:nvSpPr>
        <p:spPr>
          <a:xfrm>
            <a:off x="453190" y="1253331"/>
            <a:ext cx="11345778" cy="4351338"/>
          </a:xfrm>
        </p:spPr>
        <p:txBody>
          <a:bodyPr>
            <a:noAutofit/>
          </a:bodyPr>
          <a:lstStyle/>
          <a:p>
            <a:pPr algn="just">
              <a:buFont typeface="Wingdings" panose="05000000000000000000" pitchFamily="2" charset="2"/>
              <a:buChar char="Ø"/>
            </a:pPr>
            <a:r>
              <a:rPr lang="en-US" sz="1800" dirty="0">
                <a:latin typeface="Times New Roman\"/>
              </a:rPr>
              <a:t>The Hidden Markov Model given an accuracy of about 76% effectively classified Amazon review into positive, neutral and negative sentiment, the precision defined at 67 % and recall at 64% are viable.</a:t>
            </a:r>
          </a:p>
          <a:p>
            <a:pPr algn="just">
              <a:buFont typeface="Wingdings" panose="05000000000000000000" pitchFamily="2" charset="2"/>
              <a:buChar char="Ø"/>
            </a:pPr>
            <a:endParaRPr lang="en-US" sz="1800" dirty="0">
              <a:latin typeface="Times New Roman\"/>
            </a:endParaRPr>
          </a:p>
          <a:p>
            <a:pPr algn="just">
              <a:buFont typeface="Wingdings" panose="05000000000000000000" pitchFamily="2" charset="2"/>
              <a:buChar char="Ø"/>
            </a:pPr>
            <a:r>
              <a:rPr lang="en-US" sz="1800" dirty="0">
                <a:latin typeface="Times New Roman\"/>
              </a:rPr>
              <a:t>It was observed that while the intended sentiment classes were well captured, there remained a few false positives in which a review which might have been neutral or negative was classified as positive. This shows directions for further development for example in emission probabilities or in better capturing nuances in sentiment.</a:t>
            </a:r>
          </a:p>
          <a:p>
            <a:pPr algn="just">
              <a:buFont typeface="Wingdings" panose="05000000000000000000" pitchFamily="2" charset="2"/>
              <a:buChar char="Ø"/>
            </a:pPr>
            <a:endParaRPr lang="en-US" sz="1800" dirty="0">
              <a:latin typeface="Times New Roman\"/>
            </a:endParaRPr>
          </a:p>
          <a:p>
            <a:pPr algn="just">
              <a:buFont typeface="Wingdings" panose="05000000000000000000" pitchFamily="2" charset="2"/>
              <a:buChar char="Ø"/>
            </a:pPr>
            <a:r>
              <a:rPr lang="en-US" sz="1800" dirty="0">
                <a:latin typeface="Times New Roman\"/>
              </a:rPr>
              <a:t>NLP preprocessing and feature extraction approaches including tokenization, lemmatization, and stop word removal were fundamental in Arranging the textual data into form that can be analyzed using HMM.</a:t>
            </a:r>
          </a:p>
          <a:p>
            <a:pPr algn="just">
              <a:buFont typeface="Wingdings" panose="05000000000000000000" pitchFamily="2" charset="2"/>
              <a:buChar char="Ø"/>
            </a:pPr>
            <a:endParaRPr lang="en-US" sz="1800" dirty="0">
              <a:latin typeface="Times New Roman\"/>
            </a:endParaRPr>
          </a:p>
          <a:p>
            <a:pPr algn="just">
              <a:buFont typeface="Wingdings" panose="05000000000000000000" pitchFamily="2" charset="2"/>
              <a:buChar char="Ø"/>
            </a:pPr>
            <a:r>
              <a:rPr lang="en-US" sz="1800" dirty="0">
                <a:latin typeface="Times New Roman\"/>
              </a:rPr>
              <a:t>Through the decoding process of sentiment sequences, the Viterbi algorithm was demonstrated to tackle the interpretation and rigorous performances of HMMs in the sentiment classification problem.</a:t>
            </a:r>
          </a:p>
          <a:p>
            <a:pPr algn="just">
              <a:buFont typeface="Wingdings" panose="05000000000000000000" pitchFamily="2" charset="2"/>
              <a:buChar char="Ø"/>
            </a:pPr>
            <a:endParaRPr lang="en-US" sz="1800" dirty="0">
              <a:latin typeface="Times New Roman\"/>
            </a:endParaRPr>
          </a:p>
          <a:p>
            <a:pPr algn="just">
              <a:buFont typeface="Wingdings" panose="05000000000000000000" pitchFamily="2" charset="2"/>
              <a:buChar char="Ø"/>
            </a:pPr>
            <a:r>
              <a:rPr lang="en-US" sz="1800" dirty="0">
                <a:latin typeface="Times New Roman\"/>
              </a:rPr>
              <a:t>Possible enhancements in the future might include more complex language capabilities, better class balance, integration of the best features of multiple methods to increase the efficiency of models, and to overcome the limitations of the methods used that include handling with complex sentiment expressions.</a:t>
            </a:r>
          </a:p>
        </p:txBody>
      </p:sp>
    </p:spTree>
    <p:extLst>
      <p:ext uri="{BB962C8B-B14F-4D97-AF65-F5344CB8AC3E}">
        <p14:creationId xmlns:p14="http://schemas.microsoft.com/office/powerpoint/2010/main" val="2143587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FCCC2C4-1A82-DCC6-03EF-CD64ACA289F6}"/>
              </a:ext>
            </a:extLst>
          </p:cNvPr>
          <p:cNvPicPr>
            <a:picLocks noChangeAspect="1"/>
          </p:cNvPicPr>
          <p:nvPr/>
        </p:nvPicPr>
        <p:blipFill>
          <a:blip r:embed="rId2"/>
          <a:stretch>
            <a:fillRect/>
          </a:stretch>
        </p:blipFill>
        <p:spPr>
          <a:xfrm>
            <a:off x="11155475" y="0"/>
            <a:ext cx="1034242" cy="1172141"/>
          </a:xfrm>
          <a:prstGeom prst="rect">
            <a:avLst/>
          </a:prstGeom>
        </p:spPr>
      </p:pic>
      <p:sp>
        <p:nvSpPr>
          <p:cNvPr id="3" name="TextBox 2">
            <a:extLst>
              <a:ext uri="{FF2B5EF4-FFF2-40B4-BE49-F238E27FC236}">
                <a16:creationId xmlns:a16="http://schemas.microsoft.com/office/drawing/2014/main" id="{9DFE4CC3-5E34-0B04-C240-AC455B53244B}"/>
              </a:ext>
            </a:extLst>
          </p:cNvPr>
          <p:cNvSpPr txBox="1"/>
          <p:nvPr/>
        </p:nvSpPr>
        <p:spPr>
          <a:xfrm>
            <a:off x="3047223" y="2721114"/>
            <a:ext cx="6097554" cy="707886"/>
          </a:xfrm>
          <a:prstGeom prst="rect">
            <a:avLst/>
          </a:prstGeom>
          <a:noFill/>
        </p:spPr>
        <p:txBody>
          <a:bodyPr wrap="square">
            <a:spAutoFit/>
          </a:bodyPr>
          <a:lstStyle/>
          <a:p>
            <a:pPr algn="ctr"/>
            <a:r>
              <a:rPr lang="en-US" sz="4000" b="1" dirty="0">
                <a:latin typeface="Times New Roman" panose="02020603050405020304" pitchFamily="18" charset="0"/>
                <a:ea typeface="+mj-lt"/>
                <a:cs typeface="Times New Roman" panose="02020603050405020304" pitchFamily="18" charset="0"/>
              </a:rPr>
              <a:t>THANK YOU</a:t>
            </a:r>
            <a:endParaRPr lang="en-US" sz="4000" b="1" dirty="0"/>
          </a:p>
        </p:txBody>
      </p:sp>
    </p:spTree>
    <p:extLst>
      <p:ext uri="{BB962C8B-B14F-4D97-AF65-F5344CB8AC3E}">
        <p14:creationId xmlns:p14="http://schemas.microsoft.com/office/powerpoint/2010/main" val="1229031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1004</TotalTime>
  <Words>973</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Times New Roman</vt:lpstr>
      <vt:lpstr>Times New Roman\</vt:lpstr>
      <vt:lpstr>Wingdings</vt:lpstr>
      <vt:lpstr>Office Theme</vt:lpstr>
      <vt:lpstr>PowerPoint Presentation</vt:lpstr>
      <vt:lpstr>Abstract</vt:lpstr>
      <vt:lpstr>Introduction</vt:lpstr>
      <vt:lpstr>Problem Statement</vt:lpstr>
      <vt:lpstr>Data Set Overview</vt:lpstr>
      <vt:lpstr>Methodology</vt:lpstr>
      <vt:lpstr>Methodology</vt:lpstr>
      <vt:lpstr>RESULTS AND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AdityaVardhan Alluri</dc:creator>
  <cp:lastModifiedBy>harshavardhantalupula@outlook.com</cp:lastModifiedBy>
  <cp:revision>52</cp:revision>
  <dcterms:created xsi:type="dcterms:W3CDTF">2023-11-05T18:20:00Z</dcterms:created>
  <dcterms:modified xsi:type="dcterms:W3CDTF">2024-12-01T14:09:55Z</dcterms:modified>
</cp:coreProperties>
</file>