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7" r:id="rId4"/>
    <p:sldId id="267" r:id="rId5"/>
    <p:sldId id="266" r:id="rId6"/>
    <p:sldId id="261" r:id="rId7"/>
    <p:sldId id="262" r:id="rId8"/>
    <p:sldId id="259" r:id="rId9"/>
    <p:sldId id="260" r:id="rId10"/>
    <p:sldId id="264" r:id="rId11"/>
    <p:sldId id="279" r:id="rId12"/>
    <p:sldId id="278" r:id="rId13"/>
    <p:sldId id="265" r:id="rId14"/>
    <p:sldId id="268" r:id="rId15"/>
    <p:sldId id="270" r:id="rId16"/>
    <p:sldId id="263" r:id="rId17"/>
    <p:sldId id="269" r:id="rId18"/>
    <p:sldId id="271" r:id="rId19"/>
    <p:sldId id="277" r:id="rId20"/>
    <p:sldId id="274" r:id="rId21"/>
    <p:sldId id="273"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8D2FB7-B4E5-493E-889D-F42847D5A7A2}"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61119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D2FB7-B4E5-493E-889D-F42847D5A7A2}"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86352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D2FB7-B4E5-493E-889D-F42847D5A7A2}"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210386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D2FB7-B4E5-493E-889D-F42847D5A7A2}"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404089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8D2FB7-B4E5-493E-889D-F42847D5A7A2}"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06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8D2FB7-B4E5-493E-889D-F42847D5A7A2}"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40096619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8D2FB7-B4E5-493E-889D-F42847D5A7A2}"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191042264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8D2FB7-B4E5-493E-889D-F42847D5A7A2}"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272015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8D2FB7-B4E5-493E-889D-F42847D5A7A2}" type="datetimeFigureOut">
              <a:rPr lang="en-US" smtClean="0"/>
              <a:t>11/28/2018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396118959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8D2FB7-B4E5-493E-889D-F42847D5A7A2}" type="datetimeFigureOut">
              <a:rPr lang="en-US" smtClean="0"/>
              <a:t>11/28/2018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C0ACDA-80CB-4769-8BCF-58A810E44B78}" type="slidenum">
              <a:rPr lang="en-US" smtClean="0"/>
              <a:t>‹#›</a:t>
            </a:fld>
            <a:endParaRPr lang="en-US"/>
          </a:p>
        </p:txBody>
      </p:sp>
    </p:spTree>
    <p:extLst>
      <p:ext uri="{BB962C8B-B14F-4D97-AF65-F5344CB8AC3E}">
        <p14:creationId xmlns:p14="http://schemas.microsoft.com/office/powerpoint/2010/main" val="20539797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8D2FB7-B4E5-493E-889D-F42847D5A7A2}"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111056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8D2FB7-B4E5-493E-889D-F42847D5A7A2}" type="datetimeFigureOut">
              <a:rPr lang="en-US" smtClean="0"/>
              <a:t>11/28/2018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C0ACDA-80CB-4769-8BCF-58A810E44B7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22118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ata.vision.ee.ethz.ch/cvl/rrothe/imdb-wiki/" TargetMode="External"/><Relationship Id="rId2" Type="http://schemas.openxmlformats.org/officeDocument/2006/relationships/hyperlink" Target="http://www.emotionlab.se/kdef/"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a:extLst>
              <a:ext uri="{FF2B5EF4-FFF2-40B4-BE49-F238E27FC236}">
                <a16:creationId xmlns:a16="http://schemas.microsoft.com/office/drawing/2014/main" id="{0BD7EDA5-5C27-4F32-A79B-2D5BD64553E7}"/>
              </a:ext>
            </a:extLst>
          </p:cNvPr>
          <p:cNvSpPr>
            <a:spLocks noGrp="1"/>
          </p:cNvSpPr>
          <p:nvPr>
            <p:ph idx="4294967295"/>
          </p:nvPr>
        </p:nvSpPr>
        <p:spPr>
          <a:xfrm>
            <a:off x="4657725" y="3125003"/>
            <a:ext cx="10820400" cy="4024313"/>
          </a:xfrm>
        </p:spPr>
        <p:txBody>
          <a:bodyPr>
            <a:noAutofit/>
          </a:bodyPr>
          <a:lstStyle/>
          <a:p>
            <a:pPr marL="0" indent="0">
              <a:buNone/>
            </a:pPr>
            <a:r>
              <a:rPr lang="en-US" dirty="0"/>
              <a:t>Deepak </a:t>
            </a:r>
            <a:r>
              <a:rPr lang="en-US" dirty="0" err="1"/>
              <a:t>Bulani</a:t>
            </a:r>
            <a:r>
              <a:rPr lang="en-US" dirty="0"/>
              <a:t> 					20153026</a:t>
            </a:r>
          </a:p>
          <a:p>
            <a:pPr marL="0" indent="0">
              <a:buNone/>
            </a:pPr>
            <a:r>
              <a:rPr lang="en-US" dirty="0"/>
              <a:t>Gaurav Agarwal 					20154097</a:t>
            </a:r>
          </a:p>
          <a:p>
            <a:pPr marL="0" indent="0">
              <a:buNone/>
            </a:pPr>
            <a:r>
              <a:rPr lang="en-US" dirty="0" err="1"/>
              <a:t>Bonthu</a:t>
            </a:r>
            <a:r>
              <a:rPr lang="en-US" dirty="0"/>
              <a:t> Harsha Vardhan Reddy			20154148</a:t>
            </a:r>
          </a:p>
          <a:p>
            <a:pPr marL="0" indent="0">
              <a:buNone/>
            </a:pPr>
            <a:r>
              <a:rPr lang="en-US" dirty="0" err="1"/>
              <a:t>Avichal</a:t>
            </a:r>
            <a:r>
              <a:rPr lang="en-US" dirty="0"/>
              <a:t> Verma 					20154085</a:t>
            </a:r>
          </a:p>
          <a:p>
            <a:pPr marL="0" indent="0">
              <a:buNone/>
            </a:pPr>
            <a:r>
              <a:rPr lang="en-US" dirty="0"/>
              <a:t>Amit Ranjan 					20154101</a:t>
            </a:r>
          </a:p>
        </p:txBody>
      </p:sp>
      <p:sp>
        <p:nvSpPr>
          <p:cNvPr id="15" name="TextBox 14">
            <a:extLst>
              <a:ext uri="{FF2B5EF4-FFF2-40B4-BE49-F238E27FC236}">
                <a16:creationId xmlns:a16="http://schemas.microsoft.com/office/drawing/2014/main" id="{52D14EA6-7834-4CED-9174-0464218909B0}"/>
              </a:ext>
            </a:extLst>
          </p:cNvPr>
          <p:cNvSpPr txBox="1"/>
          <p:nvPr/>
        </p:nvSpPr>
        <p:spPr>
          <a:xfrm>
            <a:off x="723899" y="294590"/>
            <a:ext cx="10553701" cy="1446550"/>
          </a:xfrm>
          <a:prstGeom prst="rect">
            <a:avLst/>
          </a:prstGeom>
          <a:noFill/>
        </p:spPr>
        <p:txBody>
          <a:bodyPr wrap="square" rtlCol="0">
            <a:spAutoFit/>
          </a:bodyPr>
          <a:lstStyle/>
          <a:p>
            <a:r>
              <a:rPr lang="en-US" sz="4400" dirty="0" err="1">
                <a:ea typeface="Cambria" panose="02040503050406030204" pitchFamily="18" charset="0"/>
                <a:cs typeface="Arial" panose="020B0604020202020204" pitchFamily="34" charset="0"/>
              </a:rPr>
              <a:t>FacePlay</a:t>
            </a:r>
            <a:r>
              <a:rPr lang="en-US" sz="4400" dirty="0">
                <a:ea typeface="Cambria" panose="02040503050406030204" pitchFamily="18" charset="0"/>
                <a:cs typeface="Arial" panose="020B0604020202020204" pitchFamily="34" charset="0"/>
              </a:rPr>
              <a:t> – Face, Gender and Emotion detection using OpenCV, </a:t>
            </a:r>
            <a:r>
              <a:rPr lang="en-US" sz="4400" dirty="0" err="1">
                <a:ea typeface="Cambria" panose="02040503050406030204" pitchFamily="18" charset="0"/>
                <a:cs typeface="Arial" panose="020B0604020202020204" pitchFamily="34" charset="0"/>
              </a:rPr>
              <a:t>Dlib</a:t>
            </a:r>
            <a:r>
              <a:rPr lang="en-US" sz="4400" dirty="0">
                <a:ea typeface="Cambria" panose="02040503050406030204" pitchFamily="18" charset="0"/>
                <a:cs typeface="Arial" panose="020B0604020202020204" pitchFamily="34" charset="0"/>
              </a:rPr>
              <a:t> and FisherFace</a:t>
            </a:r>
            <a:endParaRPr lang="en-US" sz="4400" dirty="0"/>
          </a:p>
        </p:txBody>
      </p:sp>
      <p:sp>
        <p:nvSpPr>
          <p:cNvPr id="17" name="TextBox 16">
            <a:extLst>
              <a:ext uri="{FF2B5EF4-FFF2-40B4-BE49-F238E27FC236}">
                <a16:creationId xmlns:a16="http://schemas.microsoft.com/office/drawing/2014/main" id="{78B42054-DC6C-4842-B2C6-28CAAFA3B765}"/>
              </a:ext>
            </a:extLst>
          </p:cNvPr>
          <p:cNvSpPr txBox="1"/>
          <p:nvPr/>
        </p:nvSpPr>
        <p:spPr>
          <a:xfrm>
            <a:off x="419100" y="3106400"/>
            <a:ext cx="4410075" cy="2677656"/>
          </a:xfrm>
          <a:prstGeom prst="rect">
            <a:avLst/>
          </a:prstGeom>
          <a:noFill/>
        </p:spPr>
        <p:txBody>
          <a:bodyPr wrap="square" rtlCol="0">
            <a:spAutoFit/>
          </a:bodyPr>
          <a:lstStyle/>
          <a:p>
            <a:r>
              <a:rPr lang="en-US" sz="2400" dirty="0"/>
              <a:t>Group : CS-14</a:t>
            </a:r>
          </a:p>
          <a:p>
            <a:r>
              <a:rPr lang="en-US" sz="2400" dirty="0"/>
              <a:t>Under the guidance of :-</a:t>
            </a:r>
          </a:p>
          <a:p>
            <a:r>
              <a:rPr lang="en-US" sz="2400" b="1" dirty="0"/>
              <a:t>Dr. Dinesh Singh</a:t>
            </a:r>
          </a:p>
          <a:p>
            <a:endParaRPr lang="en-US" sz="2400" b="1" dirty="0"/>
          </a:p>
          <a:p>
            <a:endParaRPr lang="en-US" sz="2400" b="1" dirty="0"/>
          </a:p>
          <a:p>
            <a:r>
              <a:rPr lang="en-US" sz="2400" b="1" dirty="0"/>
              <a:t>29</a:t>
            </a:r>
            <a:r>
              <a:rPr lang="en-US" sz="2400" b="1" baseline="30000" dirty="0"/>
              <a:t>th</a:t>
            </a:r>
            <a:r>
              <a:rPr lang="en-US" sz="2400" b="1" dirty="0"/>
              <a:t> November, 2018.</a:t>
            </a:r>
          </a:p>
          <a:p>
            <a:endParaRPr lang="en-US" sz="2400" dirty="0"/>
          </a:p>
        </p:txBody>
      </p:sp>
    </p:spTree>
    <p:extLst>
      <p:ext uri="{BB962C8B-B14F-4D97-AF65-F5344CB8AC3E}">
        <p14:creationId xmlns:p14="http://schemas.microsoft.com/office/powerpoint/2010/main" val="293249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0939BC-FE2F-4916-B7D2-6B4669A529FC}"/>
              </a:ext>
            </a:extLst>
          </p:cNvPr>
          <p:cNvSpPr txBox="1"/>
          <p:nvPr/>
        </p:nvSpPr>
        <p:spPr>
          <a:xfrm>
            <a:off x="1847460" y="186612"/>
            <a:ext cx="8910735" cy="830997"/>
          </a:xfrm>
          <a:prstGeom prst="rect">
            <a:avLst/>
          </a:prstGeom>
          <a:noFill/>
        </p:spPr>
        <p:txBody>
          <a:bodyPr wrap="square" rtlCol="0">
            <a:spAutoFit/>
          </a:bodyPr>
          <a:lstStyle/>
          <a:p>
            <a:r>
              <a:rPr lang="en-US" sz="4800" dirty="0">
                <a:latin typeface="Copperplate Gothic Light" panose="020E0507020206020404" pitchFamily="34" charset="0"/>
              </a:rPr>
              <a:t>FisherFace Recognizer</a:t>
            </a:r>
          </a:p>
        </p:txBody>
      </p:sp>
      <p:sp>
        <p:nvSpPr>
          <p:cNvPr id="3" name="TextBox 2">
            <a:extLst>
              <a:ext uri="{FF2B5EF4-FFF2-40B4-BE49-F238E27FC236}">
                <a16:creationId xmlns:a16="http://schemas.microsoft.com/office/drawing/2014/main" id="{F03CFF82-2536-4E64-A17C-C05C96F696B4}"/>
              </a:ext>
            </a:extLst>
          </p:cNvPr>
          <p:cNvSpPr txBox="1"/>
          <p:nvPr/>
        </p:nvSpPr>
        <p:spPr>
          <a:xfrm>
            <a:off x="349895" y="1184988"/>
            <a:ext cx="11905863" cy="502105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The Eigenface was the first method considered as a successful technique of face recognition. The Eigenface method uses Principal Component Analysis (PCA) to linearly project the image space to a low dimensional feature space.</a:t>
            </a:r>
          </a:p>
          <a:p>
            <a:pPr marL="342900" indent="-342900">
              <a:lnSpc>
                <a:spcPct val="150000"/>
              </a:lnSpc>
              <a:buFont typeface="Wingdings" panose="05000000000000000000" pitchFamily="2" charset="2"/>
              <a:buChar char="Ø"/>
            </a:pPr>
            <a:r>
              <a:rPr lang="en-US" sz="2400" dirty="0"/>
              <a:t> The </a:t>
            </a:r>
            <a:r>
              <a:rPr lang="en-US" sz="2400" dirty="0" err="1"/>
              <a:t>Fisherface</a:t>
            </a:r>
            <a:r>
              <a:rPr lang="en-US" sz="2400" dirty="0"/>
              <a:t> method is an enhancement of the Eigenface method that it uses Fisher’s Linear Discriminant Analysis (FLDA or LDA) for the dimensionality reduction. </a:t>
            </a:r>
          </a:p>
          <a:p>
            <a:pPr marL="342900" indent="-342900">
              <a:lnSpc>
                <a:spcPct val="150000"/>
              </a:lnSpc>
              <a:buFont typeface="Wingdings" panose="05000000000000000000" pitchFamily="2" charset="2"/>
              <a:buChar char="Ø"/>
            </a:pPr>
            <a:r>
              <a:rPr lang="en-US" sz="2400" dirty="0"/>
              <a:t>The LDA maximizes the ratio of between-class scatter to that of within-class scatter, therefore, it works better than PCA for purpose of discrimination. The </a:t>
            </a:r>
            <a:r>
              <a:rPr lang="en-US" sz="2400" dirty="0" err="1"/>
              <a:t>Fisherface</a:t>
            </a:r>
            <a:r>
              <a:rPr lang="en-US" sz="2400" dirty="0"/>
              <a:t> is especially useful when facial images have large variations in illumination and facial expression.</a:t>
            </a:r>
          </a:p>
        </p:txBody>
      </p:sp>
    </p:spTree>
    <p:extLst>
      <p:ext uri="{BB962C8B-B14F-4D97-AF65-F5344CB8AC3E}">
        <p14:creationId xmlns:p14="http://schemas.microsoft.com/office/powerpoint/2010/main" val="252496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72" y="2341418"/>
            <a:ext cx="4530237" cy="322579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345" y="2341418"/>
            <a:ext cx="4391891" cy="3101102"/>
          </a:xfrm>
          <a:prstGeom prst="rect">
            <a:avLst/>
          </a:prstGeom>
        </p:spPr>
      </p:pic>
      <p:sp>
        <p:nvSpPr>
          <p:cNvPr id="4" name="TextBox 3"/>
          <p:cNvSpPr txBox="1"/>
          <p:nvPr/>
        </p:nvSpPr>
        <p:spPr>
          <a:xfrm>
            <a:off x="651164" y="512618"/>
            <a:ext cx="10474035"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t>PCA seeks direction that are efficient for representing the data</a:t>
            </a:r>
          </a:p>
          <a:p>
            <a:pPr marL="285750" indent="-285750">
              <a:lnSpc>
                <a:spcPct val="150000"/>
              </a:lnSpc>
              <a:buFont typeface="Wingdings" panose="05000000000000000000" pitchFamily="2" charset="2"/>
              <a:buChar char="Ø"/>
            </a:pPr>
            <a:r>
              <a:rPr lang="en-US" sz="2400" dirty="0"/>
              <a:t>LDA seeks directions that are efficient for discrimination between the data</a:t>
            </a:r>
            <a:endParaRPr lang="en-US" sz="2200" dirty="0"/>
          </a:p>
          <a:p>
            <a:endParaRPr lang="en-US" dirty="0"/>
          </a:p>
          <a:p>
            <a:endParaRPr lang="en-US" dirty="0"/>
          </a:p>
        </p:txBody>
      </p:sp>
      <p:sp>
        <p:nvSpPr>
          <p:cNvPr id="5" name="TextBox 4"/>
          <p:cNvSpPr txBox="1"/>
          <p:nvPr/>
        </p:nvSpPr>
        <p:spPr>
          <a:xfrm>
            <a:off x="6650182" y="5611091"/>
            <a:ext cx="4475017" cy="646331"/>
          </a:xfrm>
          <a:prstGeom prst="rect">
            <a:avLst/>
          </a:prstGeom>
          <a:noFill/>
        </p:spPr>
        <p:txBody>
          <a:bodyPr wrap="square" rtlCol="0">
            <a:spAutoFit/>
          </a:bodyPr>
          <a:lstStyle/>
          <a:p>
            <a:r>
              <a:rPr lang="en-US" dirty="0"/>
              <a:t>LDA maximizes the between-class scatter and  minimizes within-class scatter</a:t>
            </a:r>
          </a:p>
        </p:txBody>
      </p:sp>
      <p:sp>
        <p:nvSpPr>
          <p:cNvPr id="6" name="TextBox 5"/>
          <p:cNvSpPr txBox="1"/>
          <p:nvPr/>
        </p:nvSpPr>
        <p:spPr>
          <a:xfrm>
            <a:off x="1593273" y="5735781"/>
            <a:ext cx="4946071" cy="369332"/>
          </a:xfrm>
          <a:prstGeom prst="rect">
            <a:avLst/>
          </a:prstGeom>
          <a:noFill/>
        </p:spPr>
        <p:txBody>
          <a:bodyPr wrap="square" rtlCol="0">
            <a:spAutoFit/>
          </a:bodyPr>
          <a:lstStyle/>
          <a:p>
            <a:r>
              <a:rPr lang="en-US" dirty="0"/>
              <a:t>PCA maximizes the total scatter</a:t>
            </a:r>
          </a:p>
        </p:txBody>
      </p:sp>
    </p:spTree>
    <p:extLst>
      <p:ext uri="{BB962C8B-B14F-4D97-AF65-F5344CB8AC3E}">
        <p14:creationId xmlns:p14="http://schemas.microsoft.com/office/powerpoint/2010/main" val="238236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964" y="581891"/>
            <a:ext cx="10280072" cy="646331"/>
          </a:xfrm>
          <a:prstGeom prst="rect">
            <a:avLst/>
          </a:prstGeom>
          <a:noFill/>
        </p:spPr>
        <p:txBody>
          <a:bodyPr wrap="square" rtlCol="0">
            <a:spAutoFit/>
          </a:bodyPr>
          <a:lstStyle/>
          <a:p>
            <a:r>
              <a:rPr lang="en-US" altLang="en-US" sz="3600" dirty="0">
                <a:latin typeface="Copperplate Gothic Light" panose="020E0507020206020404" pitchFamily="34" charset="0"/>
              </a:rPr>
              <a:t>PCA &amp; Fisher’s Linear Discriminant</a:t>
            </a:r>
            <a:endParaRPr lang="en-US" sz="3600" dirty="0">
              <a:latin typeface="Copperplate Gothic Light" panose="020E0507020206020404" pitchFamily="34" charset="0"/>
            </a:endParaRPr>
          </a:p>
        </p:txBody>
      </p:sp>
      <p:pic>
        <p:nvPicPr>
          <p:cNvPr id="3" name="Picture 4"/>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2285423" y="1512166"/>
            <a:ext cx="7920038"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93940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F6C8B9-474C-402E-AEE3-243395EF4CBF}"/>
              </a:ext>
            </a:extLst>
          </p:cNvPr>
          <p:cNvSpPr txBox="1"/>
          <p:nvPr/>
        </p:nvSpPr>
        <p:spPr>
          <a:xfrm>
            <a:off x="1847462" y="0"/>
            <a:ext cx="9965094" cy="830997"/>
          </a:xfrm>
          <a:prstGeom prst="rect">
            <a:avLst/>
          </a:prstGeom>
          <a:noFill/>
        </p:spPr>
        <p:txBody>
          <a:bodyPr wrap="square" rtlCol="0">
            <a:spAutoFit/>
          </a:bodyPr>
          <a:lstStyle/>
          <a:p>
            <a:r>
              <a:rPr lang="en-US" sz="4800" dirty="0">
                <a:latin typeface="Copperplate Gothic Light" panose="020E0507020206020404" pitchFamily="34" charset="0"/>
              </a:rPr>
              <a:t>Timeline of the Project</a:t>
            </a:r>
          </a:p>
        </p:txBody>
      </p:sp>
      <p:sp>
        <p:nvSpPr>
          <p:cNvPr id="3" name="TextBox 2">
            <a:extLst>
              <a:ext uri="{FF2B5EF4-FFF2-40B4-BE49-F238E27FC236}">
                <a16:creationId xmlns:a16="http://schemas.microsoft.com/office/drawing/2014/main" id="{B41FCCA9-471E-4246-ABB4-C8D880BAE12E}"/>
              </a:ext>
            </a:extLst>
          </p:cNvPr>
          <p:cNvSpPr txBox="1"/>
          <p:nvPr/>
        </p:nvSpPr>
        <p:spPr>
          <a:xfrm>
            <a:off x="317240" y="918472"/>
            <a:ext cx="10767527" cy="502105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Face and eye detection using Haar classifiers provided under OpenCV</a:t>
            </a:r>
          </a:p>
          <a:p>
            <a:pPr marL="342900" indent="-342900">
              <a:lnSpc>
                <a:spcPct val="150000"/>
              </a:lnSpc>
              <a:buFont typeface="Wingdings" panose="05000000000000000000" pitchFamily="2" charset="2"/>
              <a:buChar char="Ø"/>
            </a:pPr>
            <a:r>
              <a:rPr lang="en-US" sz="2400" dirty="0"/>
              <a:t>Performed face detection and extraction of facial regions using </a:t>
            </a:r>
            <a:r>
              <a:rPr lang="en-US" sz="2400" dirty="0" err="1"/>
              <a:t>Dlib</a:t>
            </a:r>
            <a:endParaRPr lang="en-US" sz="2400" dirty="0"/>
          </a:p>
          <a:p>
            <a:pPr marL="342900" indent="-342900">
              <a:lnSpc>
                <a:spcPct val="150000"/>
              </a:lnSpc>
              <a:buFont typeface="Wingdings" panose="05000000000000000000" pitchFamily="2" charset="2"/>
              <a:buChar char="Ø"/>
            </a:pPr>
            <a:r>
              <a:rPr lang="en-US" sz="2400" dirty="0"/>
              <a:t>Preprocessing of the IMDB-WIKI and KDEF datasets for gender and emotion detection</a:t>
            </a:r>
          </a:p>
          <a:p>
            <a:pPr marL="342900" indent="-342900">
              <a:lnSpc>
                <a:spcPct val="150000"/>
              </a:lnSpc>
              <a:buFont typeface="Wingdings" panose="05000000000000000000" pitchFamily="2" charset="2"/>
              <a:buChar char="Ø"/>
            </a:pPr>
            <a:r>
              <a:rPr lang="en-US" sz="2400" dirty="0"/>
              <a:t>Training FisherFace using the above dataset and determining the model for gender and emotion detection </a:t>
            </a:r>
          </a:p>
          <a:p>
            <a:pPr marL="342900" indent="-342900">
              <a:lnSpc>
                <a:spcPct val="150000"/>
              </a:lnSpc>
              <a:buFont typeface="Wingdings" panose="05000000000000000000" pitchFamily="2" charset="2"/>
              <a:buChar char="Ø"/>
            </a:pPr>
            <a:r>
              <a:rPr lang="en-US" sz="2400" dirty="0"/>
              <a:t>Obtaining accuracy after testing on the sample images</a:t>
            </a:r>
          </a:p>
          <a:p>
            <a:pPr marL="342900" indent="-342900">
              <a:lnSpc>
                <a:spcPct val="150000"/>
              </a:lnSpc>
              <a:buFont typeface="Wingdings" panose="05000000000000000000" pitchFamily="2" charset="2"/>
              <a:buChar char="Ø"/>
            </a:pPr>
            <a:r>
              <a:rPr lang="en-US" sz="2400" dirty="0"/>
              <a:t> Performed gender and emotion detection using model obtained on test images as well as frames from video capture.</a:t>
            </a:r>
          </a:p>
        </p:txBody>
      </p:sp>
    </p:spTree>
    <p:extLst>
      <p:ext uri="{BB962C8B-B14F-4D97-AF65-F5344CB8AC3E}">
        <p14:creationId xmlns:p14="http://schemas.microsoft.com/office/powerpoint/2010/main" val="59269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2117A-AFA8-445A-9EF1-51146EE4FB35}"/>
              </a:ext>
            </a:extLst>
          </p:cNvPr>
          <p:cNvSpPr txBox="1"/>
          <p:nvPr/>
        </p:nvSpPr>
        <p:spPr>
          <a:xfrm>
            <a:off x="93306" y="139959"/>
            <a:ext cx="12192000" cy="646331"/>
          </a:xfrm>
          <a:prstGeom prst="rect">
            <a:avLst/>
          </a:prstGeom>
          <a:noFill/>
        </p:spPr>
        <p:txBody>
          <a:bodyPr wrap="square" rtlCol="0">
            <a:spAutoFit/>
          </a:bodyPr>
          <a:lstStyle/>
          <a:p>
            <a:r>
              <a:rPr lang="en-US" sz="3600" dirty="0">
                <a:latin typeface="Copperplate Gothic Light" panose="020E0507020206020404" pitchFamily="34" charset="0"/>
              </a:rPr>
              <a:t>Face and eye detection using Haar classifiers</a:t>
            </a:r>
          </a:p>
        </p:txBody>
      </p:sp>
      <p:sp>
        <p:nvSpPr>
          <p:cNvPr id="3" name="TextBox 2">
            <a:extLst>
              <a:ext uri="{FF2B5EF4-FFF2-40B4-BE49-F238E27FC236}">
                <a16:creationId xmlns:a16="http://schemas.microsoft.com/office/drawing/2014/main" id="{966E6390-FB59-49F8-BD89-9C88B6125FBC}"/>
              </a:ext>
            </a:extLst>
          </p:cNvPr>
          <p:cNvSpPr txBox="1"/>
          <p:nvPr/>
        </p:nvSpPr>
        <p:spPr>
          <a:xfrm>
            <a:off x="367004" y="1195471"/>
            <a:ext cx="11999166" cy="446705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We will need to load the required XML classifiers .</a:t>
            </a:r>
          </a:p>
          <a:p>
            <a:pPr marL="342900" indent="-342900">
              <a:lnSpc>
                <a:spcPct val="150000"/>
              </a:lnSpc>
              <a:buFont typeface="Wingdings" panose="05000000000000000000" pitchFamily="2" charset="2"/>
              <a:buChar char="Ø"/>
            </a:pPr>
            <a:r>
              <a:rPr lang="en-US" sz="2400" dirty="0"/>
              <a:t>We will use Haar Cascade Classifiers from OpenCV to identify different regions of the face.</a:t>
            </a:r>
          </a:p>
          <a:p>
            <a:pPr marL="342900" indent="-342900">
              <a:lnSpc>
                <a:spcPct val="150000"/>
              </a:lnSpc>
              <a:buFont typeface="Wingdings" panose="05000000000000000000" pitchFamily="2" charset="2"/>
              <a:buChar char="Ø"/>
            </a:pPr>
            <a:r>
              <a:rPr lang="en-US" sz="2400" dirty="0"/>
              <a:t>We will take frames from the video input of webcam and convert into grayscale format for further analysis.</a:t>
            </a:r>
          </a:p>
          <a:p>
            <a:pPr marL="342900" indent="-342900">
              <a:lnSpc>
                <a:spcPct val="150000"/>
              </a:lnSpc>
              <a:buFont typeface="Wingdings" panose="05000000000000000000" pitchFamily="2" charset="2"/>
              <a:buChar char="Ø"/>
            </a:pPr>
            <a:r>
              <a:rPr lang="en-US" sz="2400" dirty="0"/>
              <a:t>Use the function </a:t>
            </a:r>
            <a:r>
              <a:rPr lang="en-US" sz="2400" b="1" dirty="0" err="1"/>
              <a:t>faceCascade.detectMultiScale</a:t>
            </a:r>
            <a:r>
              <a:rPr lang="en-US" sz="2400" b="1" dirty="0"/>
              <a:t>() </a:t>
            </a:r>
            <a:r>
              <a:rPr lang="en-US" sz="2400" dirty="0"/>
              <a:t>to obtain the coordinates enclosing the region of interest (ROI of the face).</a:t>
            </a:r>
          </a:p>
          <a:p>
            <a:pPr marL="342900" indent="-342900">
              <a:lnSpc>
                <a:spcPct val="150000"/>
              </a:lnSpc>
              <a:buFont typeface="Wingdings" panose="05000000000000000000" pitchFamily="2" charset="2"/>
              <a:buChar char="Ø"/>
            </a:pPr>
            <a:r>
              <a:rPr lang="en-US" sz="2400" dirty="0"/>
              <a:t>Now for each different region of the face identified we will compute a bounding box of varying colors to differentiate among all the parts.</a:t>
            </a:r>
          </a:p>
        </p:txBody>
      </p:sp>
    </p:spTree>
    <p:extLst>
      <p:ext uri="{BB962C8B-B14F-4D97-AF65-F5344CB8AC3E}">
        <p14:creationId xmlns:p14="http://schemas.microsoft.com/office/powerpoint/2010/main" val="90648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776141-B01B-41F1-B143-DA491CB63F62}"/>
              </a:ext>
            </a:extLst>
          </p:cNvPr>
          <p:cNvSpPr txBox="1"/>
          <p:nvPr/>
        </p:nvSpPr>
        <p:spPr>
          <a:xfrm>
            <a:off x="339013" y="1287624"/>
            <a:ext cx="12048930" cy="391305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Import the necessary packages and construct the argument parser to parse the arguments.</a:t>
            </a:r>
          </a:p>
          <a:p>
            <a:pPr marL="342900" indent="-342900">
              <a:lnSpc>
                <a:spcPct val="150000"/>
              </a:lnSpc>
              <a:buFont typeface="Wingdings" panose="05000000000000000000" pitchFamily="2" charset="2"/>
              <a:buChar char="Ø"/>
            </a:pPr>
            <a:r>
              <a:rPr lang="en-US" sz="2400" dirty="0"/>
              <a:t>Initialize </a:t>
            </a:r>
            <a:r>
              <a:rPr lang="en-US" sz="2400" dirty="0" err="1"/>
              <a:t>Dlib's</a:t>
            </a:r>
            <a:r>
              <a:rPr lang="en-US" sz="2400" dirty="0"/>
              <a:t> face detector (Histogram Of Object Gradients :HOG-based) and then create the facial landmark predictor.</a:t>
            </a:r>
          </a:p>
          <a:p>
            <a:pPr marL="342900" indent="-342900">
              <a:lnSpc>
                <a:spcPct val="150000"/>
              </a:lnSpc>
              <a:buFont typeface="Wingdings" panose="05000000000000000000" pitchFamily="2" charset="2"/>
              <a:buChar char="Ø"/>
            </a:pPr>
            <a:r>
              <a:rPr lang="en-US" sz="2400" dirty="0"/>
              <a:t>Load the input image, resize it, and convert it to grayscale and detect the faces in it.</a:t>
            </a:r>
          </a:p>
          <a:p>
            <a:pPr marL="342900" indent="-342900">
              <a:lnSpc>
                <a:spcPct val="150000"/>
              </a:lnSpc>
              <a:buFont typeface="Wingdings" panose="05000000000000000000" pitchFamily="2" charset="2"/>
              <a:buChar char="Ø"/>
            </a:pPr>
            <a:r>
              <a:rPr lang="en-US" sz="2400" dirty="0"/>
              <a:t>Loop over the face parts individually from the face detections drawing the specific face part.</a:t>
            </a:r>
          </a:p>
          <a:p>
            <a:pPr marL="342900" indent="-342900">
              <a:lnSpc>
                <a:spcPct val="150000"/>
              </a:lnSpc>
              <a:buFont typeface="Wingdings" panose="05000000000000000000" pitchFamily="2" charset="2"/>
              <a:buChar char="Ø"/>
            </a:pPr>
            <a:r>
              <a:rPr lang="en-US" sz="2400" dirty="0"/>
              <a:t>Extract the ROI of the face region as a separate image and show the particular face part</a:t>
            </a:r>
          </a:p>
          <a:p>
            <a:pPr marL="342900" indent="-342900">
              <a:lnSpc>
                <a:spcPct val="150000"/>
              </a:lnSpc>
              <a:buFont typeface="Wingdings" panose="05000000000000000000" pitchFamily="2" charset="2"/>
              <a:buChar char="Ø"/>
            </a:pPr>
            <a:r>
              <a:rPr lang="en-US" sz="2400" dirty="0"/>
              <a:t>Visualize all facial landmarks with a transparent overlay.</a:t>
            </a:r>
          </a:p>
        </p:txBody>
      </p:sp>
      <p:sp>
        <p:nvSpPr>
          <p:cNvPr id="3" name="TextBox 2">
            <a:extLst>
              <a:ext uri="{FF2B5EF4-FFF2-40B4-BE49-F238E27FC236}">
                <a16:creationId xmlns:a16="http://schemas.microsoft.com/office/drawing/2014/main" id="{F423A1DD-47ED-4D6D-88D0-09E9CC17B8FE}"/>
              </a:ext>
            </a:extLst>
          </p:cNvPr>
          <p:cNvSpPr txBox="1"/>
          <p:nvPr/>
        </p:nvSpPr>
        <p:spPr>
          <a:xfrm>
            <a:off x="-774441" y="121298"/>
            <a:ext cx="13162384" cy="665182"/>
          </a:xfrm>
          <a:prstGeom prst="rect">
            <a:avLst/>
          </a:prstGeom>
          <a:noFill/>
        </p:spPr>
        <p:txBody>
          <a:bodyPr wrap="square" rtlCol="0">
            <a:spAutoFit/>
          </a:bodyPr>
          <a:lstStyle/>
          <a:p>
            <a:pPr lvl="2">
              <a:lnSpc>
                <a:spcPct val="150000"/>
              </a:lnSpc>
            </a:pPr>
            <a:r>
              <a:rPr lang="en-US" sz="2800" dirty="0">
                <a:latin typeface="Copperplate Gothic Light" panose="020E0507020206020404" pitchFamily="34" charset="0"/>
              </a:rPr>
              <a:t>Face detection and extraction of facial regions using </a:t>
            </a:r>
            <a:r>
              <a:rPr lang="en-US" sz="2800" dirty="0" err="1">
                <a:latin typeface="Copperplate Gothic Light" panose="020E0507020206020404" pitchFamily="34" charset="0"/>
              </a:rPr>
              <a:t>Dlib</a:t>
            </a:r>
            <a:endParaRPr lang="en-US" sz="2800" dirty="0">
              <a:latin typeface="Copperplate Gothic Light" panose="020E0507020206020404" pitchFamily="34" charset="0"/>
            </a:endParaRPr>
          </a:p>
        </p:txBody>
      </p:sp>
    </p:spTree>
    <p:extLst>
      <p:ext uri="{BB962C8B-B14F-4D97-AF65-F5344CB8AC3E}">
        <p14:creationId xmlns:p14="http://schemas.microsoft.com/office/powerpoint/2010/main" val="1223380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34F7DE-0B56-45C6-ACC5-752F0EA8F3FF}"/>
              </a:ext>
            </a:extLst>
          </p:cNvPr>
          <p:cNvSpPr txBox="1"/>
          <p:nvPr/>
        </p:nvSpPr>
        <p:spPr>
          <a:xfrm>
            <a:off x="3928188" y="2080726"/>
            <a:ext cx="8350898" cy="1569660"/>
          </a:xfrm>
          <a:prstGeom prst="rect">
            <a:avLst/>
          </a:prstGeom>
          <a:noFill/>
        </p:spPr>
        <p:txBody>
          <a:bodyPr wrap="square" rtlCol="0">
            <a:spAutoFit/>
          </a:bodyPr>
          <a:lstStyle/>
          <a:p>
            <a:r>
              <a:rPr lang="en-US" sz="9600" dirty="0"/>
              <a:t>VIDEO</a:t>
            </a:r>
          </a:p>
        </p:txBody>
      </p:sp>
      <p:pic>
        <p:nvPicPr>
          <p:cNvPr id="4" name="video">
            <a:hlinkClick r:id="" action="ppaction://media"/>
            <a:extLst>
              <a:ext uri="{FF2B5EF4-FFF2-40B4-BE49-F238E27FC236}">
                <a16:creationId xmlns:a16="http://schemas.microsoft.com/office/drawing/2014/main" id="{5E30E407-A58A-4C0D-ABCE-9975EEC5F98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60010" y="90747"/>
            <a:ext cx="10919280" cy="6138244"/>
          </a:xfrm>
          <a:prstGeom prst="rect">
            <a:avLst/>
          </a:prstGeom>
        </p:spPr>
      </p:pic>
    </p:spTree>
    <p:extLst>
      <p:ext uri="{BB962C8B-B14F-4D97-AF65-F5344CB8AC3E}">
        <p14:creationId xmlns:p14="http://schemas.microsoft.com/office/powerpoint/2010/main" val="289488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27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E44FEB-8AEF-4D01-A2BE-640E914942D8}"/>
              </a:ext>
            </a:extLst>
          </p:cNvPr>
          <p:cNvSpPr txBox="1"/>
          <p:nvPr/>
        </p:nvSpPr>
        <p:spPr>
          <a:xfrm>
            <a:off x="556727" y="214604"/>
            <a:ext cx="11635273" cy="584775"/>
          </a:xfrm>
          <a:prstGeom prst="rect">
            <a:avLst/>
          </a:prstGeom>
          <a:noFill/>
        </p:spPr>
        <p:txBody>
          <a:bodyPr wrap="square" rtlCol="0">
            <a:spAutoFit/>
          </a:bodyPr>
          <a:lstStyle/>
          <a:p>
            <a:r>
              <a:rPr lang="en-US" sz="3200" dirty="0">
                <a:latin typeface="Copperplate Gothic Light" panose="020E0507020206020404" pitchFamily="34" charset="0"/>
              </a:rPr>
              <a:t>Preprocessing of IMDB-WIKI and KDEF Datasets</a:t>
            </a:r>
          </a:p>
        </p:txBody>
      </p:sp>
      <p:sp>
        <p:nvSpPr>
          <p:cNvPr id="4" name="TextBox 3">
            <a:extLst>
              <a:ext uri="{FF2B5EF4-FFF2-40B4-BE49-F238E27FC236}">
                <a16:creationId xmlns:a16="http://schemas.microsoft.com/office/drawing/2014/main" id="{3FBD8D9A-C3D4-4988-AC16-00868E409829}"/>
              </a:ext>
            </a:extLst>
          </p:cNvPr>
          <p:cNvSpPr txBox="1"/>
          <p:nvPr/>
        </p:nvSpPr>
        <p:spPr>
          <a:xfrm>
            <a:off x="149290" y="989046"/>
            <a:ext cx="12042710" cy="512294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t>We train </a:t>
            </a:r>
            <a:r>
              <a:rPr lang="en-US" sz="2000" dirty="0" err="1"/>
              <a:t>Fisherface</a:t>
            </a:r>
            <a:r>
              <a:rPr lang="en-US" sz="2000" dirty="0"/>
              <a:t> Recognizer using images from KDEF(</a:t>
            </a:r>
            <a:r>
              <a:rPr lang="en-US" sz="2000" b="1" dirty="0"/>
              <a:t>Karolinska Directed Emotional Faces</a:t>
            </a:r>
            <a:r>
              <a:rPr lang="en-US" sz="2000" dirty="0"/>
              <a:t>) which contains images of 70 individuals each displaying 7 different emotions, each emotion being photographed(twice) from 5 different angles.</a:t>
            </a:r>
          </a:p>
          <a:p>
            <a:pPr marL="285750" indent="-285750">
              <a:lnSpc>
                <a:spcPct val="150000"/>
              </a:lnSpc>
              <a:buFont typeface="Wingdings" panose="05000000000000000000" pitchFamily="2" charset="2"/>
              <a:buChar char="Ø"/>
            </a:pPr>
            <a:r>
              <a:rPr lang="en-US" sz="2000" dirty="0"/>
              <a:t>Also images from </a:t>
            </a:r>
            <a:r>
              <a:rPr lang="en-US" sz="2000" b="1" dirty="0"/>
              <a:t>IMDB-WIKI</a:t>
            </a:r>
            <a:r>
              <a:rPr lang="en-US" sz="2000" dirty="0"/>
              <a:t> dataset have been taken which is largest publicly available dataset of face images with gender and age labels for training. It contains 4,60,723 face images from 20,284 celebrities from IMDB and 62,328 from Wikipedia thus 5,23,051 in total.</a:t>
            </a:r>
          </a:p>
          <a:p>
            <a:pPr marL="285750" indent="-285750">
              <a:lnSpc>
                <a:spcPct val="150000"/>
              </a:lnSpc>
              <a:buFont typeface="Wingdings" panose="05000000000000000000" pitchFamily="2" charset="2"/>
              <a:buChar char="Ø"/>
            </a:pPr>
            <a:r>
              <a:rPr lang="en-US" sz="2000" dirty="0" err="1"/>
              <a:t>Fisherface</a:t>
            </a:r>
            <a:r>
              <a:rPr lang="en-US" sz="2000" dirty="0"/>
              <a:t> recognizer requires every training data to have the same pixel count. This raises a problem because the dataset from KDEF and IMDB does not have uniform size and thus produces error during training. To address this problem, </a:t>
            </a:r>
            <a:r>
              <a:rPr lang="en-US" sz="2000" b="1" dirty="0"/>
              <a:t>emotion data prep.py </a:t>
            </a:r>
            <a:r>
              <a:rPr lang="en-US" sz="2000" dirty="0"/>
              <a:t>and </a:t>
            </a:r>
            <a:r>
              <a:rPr lang="en-US" sz="2000" b="1" dirty="0"/>
              <a:t>gender data prep.py </a:t>
            </a:r>
            <a:r>
              <a:rPr lang="en-US" sz="2000" dirty="0"/>
              <a:t>are created. Both of them use face detection algorithm from </a:t>
            </a:r>
            <a:r>
              <a:rPr lang="en-US" sz="2000" b="1" dirty="0"/>
              <a:t>face detection.py </a:t>
            </a:r>
            <a:r>
              <a:rPr lang="en-US" sz="2000" dirty="0"/>
              <a:t>to detect faces in photos. Then, the picture would be normalized to uniform size (350px x 350px) and saved in grayscale to speed up the training process. </a:t>
            </a:r>
          </a:p>
        </p:txBody>
      </p:sp>
    </p:spTree>
    <p:extLst>
      <p:ext uri="{BB962C8B-B14F-4D97-AF65-F5344CB8AC3E}">
        <p14:creationId xmlns:p14="http://schemas.microsoft.com/office/powerpoint/2010/main" val="1391222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B61DE3-D73D-4046-8BCF-0D9B31DFAD5D}"/>
              </a:ext>
            </a:extLst>
          </p:cNvPr>
          <p:cNvSpPr txBox="1"/>
          <p:nvPr/>
        </p:nvSpPr>
        <p:spPr>
          <a:xfrm>
            <a:off x="214603" y="94766"/>
            <a:ext cx="11896531" cy="1446550"/>
          </a:xfrm>
          <a:prstGeom prst="rect">
            <a:avLst/>
          </a:prstGeom>
          <a:noFill/>
        </p:spPr>
        <p:txBody>
          <a:bodyPr wrap="square" rtlCol="0">
            <a:spAutoFit/>
          </a:bodyPr>
          <a:lstStyle/>
          <a:p>
            <a:pPr algn="ctr"/>
            <a:r>
              <a:rPr lang="en-US" sz="4400" dirty="0">
                <a:latin typeface="Copperplate Gothic Light" panose="020E0507020206020404" pitchFamily="34" charset="0"/>
              </a:rPr>
              <a:t>Training FisherFace and determining accuracy of Model</a:t>
            </a:r>
          </a:p>
        </p:txBody>
      </p:sp>
      <p:sp>
        <p:nvSpPr>
          <p:cNvPr id="3" name="TextBox 2">
            <a:extLst>
              <a:ext uri="{FF2B5EF4-FFF2-40B4-BE49-F238E27FC236}">
                <a16:creationId xmlns:a16="http://schemas.microsoft.com/office/drawing/2014/main" id="{E0067CAD-06BC-42FE-B2E8-65BEB76A2189}"/>
              </a:ext>
            </a:extLst>
          </p:cNvPr>
          <p:cNvSpPr txBox="1"/>
          <p:nvPr/>
        </p:nvSpPr>
        <p:spPr>
          <a:xfrm>
            <a:off x="214603" y="1541316"/>
            <a:ext cx="11896531" cy="250684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To train a model for emotion classier, put images of each of the 7 emotions mentioned in data/raw emotion/ . For example, put the images that show happy emotion in data/emotion/happy/ then, run:</a:t>
            </a:r>
          </a:p>
          <a:p>
            <a:r>
              <a:rPr lang="en-US" sz="2000" dirty="0"/>
              <a:t>	python3 emotion data prep.py</a:t>
            </a:r>
          </a:p>
          <a:p>
            <a:r>
              <a:rPr lang="en-US" sz="2000" dirty="0"/>
              <a:t> 	python3 train emotion-classifier.py</a:t>
            </a:r>
            <a:br>
              <a:rPr lang="en-US" sz="2000" dirty="0"/>
            </a:br>
            <a:r>
              <a:rPr lang="en-US" sz="2000" dirty="0"/>
              <a:t>	And similarly we will do it for gender as well.</a:t>
            </a:r>
          </a:p>
          <a:p>
            <a:pPr marL="342900" indent="-342900">
              <a:lnSpc>
                <a:spcPct val="150000"/>
              </a:lnSpc>
              <a:buFont typeface="Wingdings" panose="05000000000000000000" pitchFamily="2" charset="2"/>
              <a:buChar char="Ø"/>
            </a:pPr>
            <a:r>
              <a:rPr lang="en-US" sz="2000" dirty="0"/>
              <a:t>Then we tested the model for accuracy against sample images to obtain the result as follows:</a:t>
            </a:r>
          </a:p>
          <a:p>
            <a:pPr marL="342900" indent="-342900">
              <a:lnSpc>
                <a:spcPct val="150000"/>
              </a:lnSpc>
              <a:buFont typeface="Wingdings" panose="05000000000000000000" pitchFamily="2" charset="2"/>
              <a:buChar char="Ø"/>
            </a:pPr>
            <a:endParaRPr lang="en-US" sz="2000" dirty="0"/>
          </a:p>
        </p:txBody>
      </p:sp>
      <p:pic>
        <p:nvPicPr>
          <p:cNvPr id="5" name="Picture 4">
            <a:extLst>
              <a:ext uri="{FF2B5EF4-FFF2-40B4-BE49-F238E27FC236}">
                <a16:creationId xmlns:a16="http://schemas.microsoft.com/office/drawing/2014/main" id="{3FEE052F-FC6D-4908-BCEC-1AEC6E1C4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5" y="3825551"/>
            <a:ext cx="5671727" cy="1698171"/>
          </a:xfrm>
          <a:prstGeom prst="rect">
            <a:avLst/>
          </a:prstGeom>
        </p:spPr>
      </p:pic>
      <p:pic>
        <p:nvPicPr>
          <p:cNvPr id="7" name="Picture 6">
            <a:extLst>
              <a:ext uri="{FF2B5EF4-FFF2-40B4-BE49-F238E27FC236}">
                <a16:creationId xmlns:a16="http://schemas.microsoft.com/office/drawing/2014/main" id="{985DEDAE-832A-430E-9201-981255D2B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463" y="3825551"/>
            <a:ext cx="6188672" cy="1698171"/>
          </a:xfrm>
          <a:prstGeom prst="rect">
            <a:avLst/>
          </a:prstGeom>
        </p:spPr>
      </p:pic>
      <p:sp>
        <p:nvSpPr>
          <p:cNvPr id="8" name="TextBox 7">
            <a:extLst>
              <a:ext uri="{FF2B5EF4-FFF2-40B4-BE49-F238E27FC236}">
                <a16:creationId xmlns:a16="http://schemas.microsoft.com/office/drawing/2014/main" id="{81F65861-B2B4-4D6C-BA2E-B76898E91EA2}"/>
              </a:ext>
            </a:extLst>
          </p:cNvPr>
          <p:cNvSpPr txBox="1"/>
          <p:nvPr/>
        </p:nvSpPr>
        <p:spPr>
          <a:xfrm>
            <a:off x="742695" y="5618488"/>
            <a:ext cx="4348066" cy="369332"/>
          </a:xfrm>
          <a:prstGeom prst="rect">
            <a:avLst/>
          </a:prstGeom>
          <a:noFill/>
        </p:spPr>
        <p:txBody>
          <a:bodyPr wrap="square" rtlCol="0">
            <a:spAutoFit/>
          </a:bodyPr>
          <a:lstStyle/>
          <a:p>
            <a:r>
              <a:rPr lang="en-US" dirty="0"/>
              <a:t>Fig 1: Accuracy of Gender Detection </a:t>
            </a:r>
          </a:p>
        </p:txBody>
      </p:sp>
      <p:sp>
        <p:nvSpPr>
          <p:cNvPr id="9" name="TextBox 8">
            <a:extLst>
              <a:ext uri="{FF2B5EF4-FFF2-40B4-BE49-F238E27FC236}">
                <a16:creationId xmlns:a16="http://schemas.microsoft.com/office/drawing/2014/main" id="{1B118845-07A4-432D-B4ED-7B846924C931}"/>
              </a:ext>
            </a:extLst>
          </p:cNvPr>
          <p:cNvSpPr txBox="1"/>
          <p:nvPr/>
        </p:nvSpPr>
        <p:spPr>
          <a:xfrm>
            <a:off x="7361852" y="5618488"/>
            <a:ext cx="5271796" cy="646331"/>
          </a:xfrm>
          <a:prstGeom prst="rect">
            <a:avLst/>
          </a:prstGeom>
          <a:noFill/>
        </p:spPr>
        <p:txBody>
          <a:bodyPr wrap="square" rtlCol="0">
            <a:spAutoFit/>
          </a:bodyPr>
          <a:lstStyle/>
          <a:p>
            <a:r>
              <a:rPr lang="en-US" dirty="0"/>
              <a:t>Fig 2: Accuracy of Emotion Detection </a:t>
            </a:r>
          </a:p>
          <a:p>
            <a:endParaRPr lang="en-US" dirty="0"/>
          </a:p>
        </p:txBody>
      </p:sp>
    </p:spTree>
    <p:extLst>
      <p:ext uri="{BB962C8B-B14F-4D97-AF65-F5344CB8AC3E}">
        <p14:creationId xmlns:p14="http://schemas.microsoft.com/office/powerpoint/2010/main" val="880953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994" y="583654"/>
            <a:ext cx="6566064" cy="478669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994" y="583655"/>
            <a:ext cx="6506483" cy="478669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995" y="583656"/>
            <a:ext cx="6506483" cy="4786693"/>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7995" y="583658"/>
            <a:ext cx="6566062" cy="478669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7995" y="583659"/>
            <a:ext cx="6566062" cy="4786689"/>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786" y="583658"/>
            <a:ext cx="6566062" cy="4786690"/>
          </a:xfrm>
          <a:prstGeom prst="rect">
            <a:avLst/>
          </a:prstGeom>
        </p:spPr>
      </p:pic>
      <p:sp>
        <p:nvSpPr>
          <p:cNvPr id="8" name="TextBox 7">
            <a:extLst>
              <a:ext uri="{FF2B5EF4-FFF2-40B4-BE49-F238E27FC236}">
                <a16:creationId xmlns:a16="http://schemas.microsoft.com/office/drawing/2014/main" id="{BB6A3ADE-4B43-4C7B-8042-2F5105210C5A}"/>
              </a:ext>
            </a:extLst>
          </p:cNvPr>
          <p:cNvSpPr txBox="1"/>
          <p:nvPr/>
        </p:nvSpPr>
        <p:spPr>
          <a:xfrm>
            <a:off x="429207" y="5655040"/>
            <a:ext cx="11010123" cy="461665"/>
          </a:xfrm>
          <a:prstGeom prst="rect">
            <a:avLst/>
          </a:prstGeom>
          <a:noFill/>
        </p:spPr>
        <p:txBody>
          <a:bodyPr wrap="square" rtlCol="0">
            <a:spAutoFit/>
          </a:bodyPr>
          <a:lstStyle/>
          <a:p>
            <a:r>
              <a:rPr lang="en-US" sz="2400" dirty="0">
                <a:latin typeface="Copperplate Gothic Bold" panose="020E0705020206020404" pitchFamily="34" charset="0"/>
              </a:rPr>
              <a:t>gender and emotion detection on real time feed from webcam</a:t>
            </a:r>
          </a:p>
        </p:txBody>
      </p:sp>
    </p:spTree>
    <p:extLst>
      <p:ext uri="{BB962C8B-B14F-4D97-AF65-F5344CB8AC3E}">
        <p14:creationId xmlns:p14="http://schemas.microsoft.com/office/powerpoint/2010/main" val="30371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2"/>
                                        </p:tgtEl>
                                        <p:attrNameLst>
                                          <p:attrName>ppt_x</p:attrName>
                                        </p:attrNameLst>
                                      </p:cBhvr>
                                      <p:tavLst>
                                        <p:tav tm="0">
                                          <p:val>
                                            <p:strVal val="ppt_x"/>
                                          </p:val>
                                        </p:tav>
                                        <p:tav tm="100000">
                                          <p:val>
                                            <p:strVal val="ppt_x"/>
                                          </p:val>
                                        </p:tav>
                                      </p:tavLst>
                                    </p:anim>
                                    <p:anim calcmode="lin" valueType="num">
                                      <p:cBhvr additive="base">
                                        <p:cTn id="25" dur="500"/>
                                        <p:tgtEl>
                                          <p:spTgt spid="12"/>
                                        </p:tgtEl>
                                        <p:attrNameLst>
                                          <p:attrName>ppt_y</p:attrName>
                                        </p:attrNameLst>
                                      </p:cBhvr>
                                      <p:tavLst>
                                        <p:tav tm="0">
                                          <p:val>
                                            <p:strVal val="ppt_y"/>
                                          </p:val>
                                        </p:tav>
                                        <p:tav tm="100000">
                                          <p:val>
                                            <p:strVal val="1+ppt_h/2"/>
                                          </p:val>
                                        </p:tav>
                                      </p:tavLst>
                                    </p:anim>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1"/>
                                        </p:tgtEl>
                                        <p:attrNameLst>
                                          <p:attrName>ppt_x</p:attrName>
                                        </p:attrNameLst>
                                      </p:cBhvr>
                                      <p:tavLst>
                                        <p:tav tm="0">
                                          <p:val>
                                            <p:strVal val="ppt_x"/>
                                          </p:val>
                                        </p:tav>
                                        <p:tav tm="100000">
                                          <p:val>
                                            <p:strVal val="ppt_x"/>
                                          </p:val>
                                        </p:tav>
                                      </p:tavLst>
                                    </p:anim>
                                    <p:anim calcmode="lin" valueType="num">
                                      <p:cBhvr additive="base">
                                        <p:cTn id="37" dur="500"/>
                                        <p:tgtEl>
                                          <p:spTgt spid="11"/>
                                        </p:tgtEl>
                                        <p:attrNameLst>
                                          <p:attrName>ppt_y</p:attrName>
                                        </p:attrNameLst>
                                      </p:cBhvr>
                                      <p:tavLst>
                                        <p:tav tm="0">
                                          <p:val>
                                            <p:strVal val="ppt_y"/>
                                          </p:val>
                                        </p:tav>
                                        <p:tav tm="100000">
                                          <p:val>
                                            <p:strVal val="1+ppt_h/2"/>
                                          </p:val>
                                        </p:tav>
                                      </p:tavLst>
                                    </p:anim>
                                    <p:set>
                                      <p:cBhvr>
                                        <p:cTn id="38" dur="1" fill="hold">
                                          <p:stCondLst>
                                            <p:cond delay="499"/>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10"/>
                                        </p:tgtEl>
                                        <p:attrNameLst>
                                          <p:attrName>ppt_x</p:attrName>
                                        </p:attrNameLst>
                                      </p:cBhvr>
                                      <p:tavLst>
                                        <p:tav tm="0">
                                          <p:val>
                                            <p:strVal val="ppt_x"/>
                                          </p:val>
                                        </p:tav>
                                        <p:tav tm="100000">
                                          <p:val>
                                            <p:strVal val="ppt_x"/>
                                          </p:val>
                                        </p:tav>
                                      </p:tavLst>
                                    </p:anim>
                                    <p:anim calcmode="lin" valueType="num">
                                      <p:cBhvr additive="base">
                                        <p:cTn id="49" dur="500"/>
                                        <p:tgtEl>
                                          <p:spTgt spid="10"/>
                                        </p:tgtEl>
                                        <p:attrNameLst>
                                          <p:attrName>ppt_y</p:attrName>
                                        </p:attrNameLst>
                                      </p:cBhvr>
                                      <p:tavLst>
                                        <p:tav tm="0">
                                          <p:val>
                                            <p:strVal val="ppt_y"/>
                                          </p:val>
                                        </p:tav>
                                        <p:tav tm="100000">
                                          <p:val>
                                            <p:strVal val="1+ppt_h/2"/>
                                          </p:val>
                                        </p:tav>
                                      </p:tavLst>
                                    </p:anim>
                                    <p:set>
                                      <p:cBhvr>
                                        <p:cTn id="50" dur="1" fill="hold">
                                          <p:stCondLst>
                                            <p:cond delay="499"/>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15"/>
                                        </p:tgtEl>
                                        <p:attrNameLst>
                                          <p:attrName>ppt_x</p:attrName>
                                        </p:attrNameLst>
                                      </p:cBhvr>
                                      <p:tavLst>
                                        <p:tav tm="0">
                                          <p:val>
                                            <p:strVal val="ppt_x"/>
                                          </p:val>
                                        </p:tav>
                                        <p:tav tm="100000">
                                          <p:val>
                                            <p:strVal val="ppt_x"/>
                                          </p:val>
                                        </p:tav>
                                      </p:tavLst>
                                    </p:anim>
                                    <p:anim calcmode="lin" valueType="num">
                                      <p:cBhvr additive="base">
                                        <p:cTn id="61" dur="500"/>
                                        <p:tgtEl>
                                          <p:spTgt spid="15"/>
                                        </p:tgtEl>
                                        <p:attrNameLst>
                                          <p:attrName>ppt_y</p:attrName>
                                        </p:attrNameLst>
                                      </p:cBhvr>
                                      <p:tavLst>
                                        <p:tav tm="0">
                                          <p:val>
                                            <p:strVal val="ppt_y"/>
                                          </p:val>
                                        </p:tav>
                                        <p:tav tm="100000">
                                          <p:val>
                                            <p:strVal val="1+ppt_h/2"/>
                                          </p:val>
                                        </p:tav>
                                      </p:tavLst>
                                    </p:anim>
                                    <p:set>
                                      <p:cBhvr>
                                        <p:cTn id="62" dur="1" fill="hold">
                                          <p:stCondLst>
                                            <p:cond delay="499"/>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nodeType="clickEffect">
                                  <p:stCondLst>
                                    <p:cond delay="0"/>
                                  </p:stCondLst>
                                  <p:childTnLst>
                                    <p:anim calcmode="lin" valueType="num">
                                      <p:cBhvr additive="base">
                                        <p:cTn id="72" dur="500"/>
                                        <p:tgtEl>
                                          <p:spTgt spid="14"/>
                                        </p:tgtEl>
                                        <p:attrNameLst>
                                          <p:attrName>ppt_x</p:attrName>
                                        </p:attrNameLst>
                                      </p:cBhvr>
                                      <p:tavLst>
                                        <p:tav tm="0">
                                          <p:val>
                                            <p:strVal val="ppt_x"/>
                                          </p:val>
                                        </p:tav>
                                        <p:tav tm="100000">
                                          <p:val>
                                            <p:strVal val="ppt_x"/>
                                          </p:val>
                                        </p:tav>
                                      </p:tavLst>
                                    </p:anim>
                                    <p:anim calcmode="lin" valueType="num">
                                      <p:cBhvr additive="base">
                                        <p:cTn id="73" dur="500"/>
                                        <p:tgtEl>
                                          <p:spTgt spid="14"/>
                                        </p:tgtEl>
                                        <p:attrNameLst>
                                          <p:attrName>ppt_y</p:attrName>
                                        </p:attrNameLst>
                                      </p:cBhvr>
                                      <p:tavLst>
                                        <p:tav tm="0">
                                          <p:val>
                                            <p:strVal val="ppt_y"/>
                                          </p:val>
                                        </p:tav>
                                        <p:tav tm="100000">
                                          <p:val>
                                            <p:strVal val="1+ppt_h/2"/>
                                          </p:val>
                                        </p:tav>
                                      </p:tavLst>
                                    </p:anim>
                                    <p:set>
                                      <p:cBhvr>
                                        <p:cTn id="74"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746448" y="65315"/>
            <a:ext cx="9915331" cy="1015663"/>
          </a:xfrm>
          <a:prstGeom prst="rect">
            <a:avLst/>
          </a:prstGeom>
          <a:noFill/>
        </p:spPr>
        <p:txBody>
          <a:bodyPr wrap="square" rtlCol="0">
            <a:spAutoFit/>
          </a:bodyPr>
          <a:lstStyle/>
          <a:p>
            <a:r>
              <a:rPr lang="en-US" sz="6000" dirty="0">
                <a:latin typeface="Copperplate Gothic Light" panose="020E0507020206020404" pitchFamily="34" charset="0"/>
              </a:rPr>
              <a:t>Outline of the Project</a:t>
            </a:r>
          </a:p>
        </p:txBody>
      </p:sp>
      <p:sp>
        <p:nvSpPr>
          <p:cNvPr id="3" name="TextBox 2">
            <a:extLst>
              <a:ext uri="{FF2B5EF4-FFF2-40B4-BE49-F238E27FC236}">
                <a16:creationId xmlns:a16="http://schemas.microsoft.com/office/drawing/2014/main" id="{DD3C9935-5032-4BDD-8492-E58EB3D9874A}"/>
              </a:ext>
            </a:extLst>
          </p:cNvPr>
          <p:cNvSpPr txBox="1"/>
          <p:nvPr/>
        </p:nvSpPr>
        <p:spPr>
          <a:xfrm>
            <a:off x="587828" y="1080978"/>
            <a:ext cx="9573208" cy="51961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t>Motivation</a:t>
            </a:r>
          </a:p>
          <a:p>
            <a:pPr marL="285750" indent="-285750">
              <a:lnSpc>
                <a:spcPct val="150000"/>
              </a:lnSpc>
              <a:buFont typeface="Wingdings" panose="05000000000000000000" pitchFamily="2" charset="2"/>
              <a:buChar char="Ø"/>
            </a:pPr>
            <a:r>
              <a:rPr lang="en-US" sz="2800" dirty="0"/>
              <a:t>OpenCV</a:t>
            </a:r>
          </a:p>
          <a:p>
            <a:pPr marL="285750" indent="-285750">
              <a:lnSpc>
                <a:spcPct val="150000"/>
              </a:lnSpc>
              <a:buFont typeface="Wingdings" panose="05000000000000000000" pitchFamily="2" charset="2"/>
              <a:buChar char="Ø"/>
            </a:pPr>
            <a:r>
              <a:rPr lang="en-US" sz="2800" dirty="0"/>
              <a:t>Haar Classifier</a:t>
            </a:r>
          </a:p>
          <a:p>
            <a:pPr marL="285750" indent="-285750">
              <a:lnSpc>
                <a:spcPct val="150000"/>
              </a:lnSpc>
              <a:buFont typeface="Wingdings" panose="05000000000000000000" pitchFamily="2" charset="2"/>
              <a:buChar char="Ø"/>
            </a:pPr>
            <a:r>
              <a:rPr lang="en-US" sz="2800" dirty="0" err="1"/>
              <a:t>Dlib</a:t>
            </a:r>
            <a:r>
              <a:rPr lang="en-US" sz="2800" dirty="0"/>
              <a:t> Library</a:t>
            </a:r>
          </a:p>
          <a:p>
            <a:pPr marL="285750" indent="-285750">
              <a:lnSpc>
                <a:spcPct val="150000"/>
              </a:lnSpc>
              <a:buFont typeface="Wingdings" panose="05000000000000000000" pitchFamily="2" charset="2"/>
              <a:buChar char="Ø"/>
            </a:pPr>
            <a:r>
              <a:rPr lang="en-US" sz="2800" dirty="0"/>
              <a:t>FisherFace Recognizer</a:t>
            </a:r>
          </a:p>
          <a:p>
            <a:pPr marL="285750" indent="-285750">
              <a:lnSpc>
                <a:spcPct val="150000"/>
              </a:lnSpc>
              <a:buFont typeface="Wingdings" panose="05000000000000000000" pitchFamily="2" charset="2"/>
              <a:buChar char="Ø"/>
            </a:pPr>
            <a:r>
              <a:rPr lang="en-US" sz="2800" dirty="0"/>
              <a:t>Timeline of the project</a:t>
            </a:r>
          </a:p>
          <a:p>
            <a:pPr marL="285750" indent="-285750">
              <a:lnSpc>
                <a:spcPct val="150000"/>
              </a:lnSpc>
              <a:buFont typeface="Wingdings" panose="05000000000000000000" pitchFamily="2" charset="2"/>
              <a:buChar char="Ø"/>
            </a:pPr>
            <a:r>
              <a:rPr lang="en-US" sz="2800" dirty="0"/>
              <a:t>Conclusion</a:t>
            </a:r>
          </a:p>
          <a:p>
            <a:pPr marL="285750" indent="-285750">
              <a:lnSpc>
                <a:spcPct val="150000"/>
              </a:lnSpc>
              <a:buFont typeface="Wingdings" panose="05000000000000000000" pitchFamily="2" charset="2"/>
              <a:buChar char="Ø"/>
            </a:pPr>
            <a:r>
              <a:rPr lang="en-US" sz="2800" dirty="0"/>
              <a:t>References</a:t>
            </a:r>
          </a:p>
        </p:txBody>
      </p:sp>
    </p:spTree>
    <p:extLst>
      <p:ext uri="{BB962C8B-B14F-4D97-AF65-F5344CB8AC3E}">
        <p14:creationId xmlns:p14="http://schemas.microsoft.com/office/powerpoint/2010/main" val="3005814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1054358" y="-115262"/>
            <a:ext cx="9915331" cy="1200329"/>
          </a:xfrm>
          <a:prstGeom prst="rect">
            <a:avLst/>
          </a:prstGeom>
          <a:noFill/>
        </p:spPr>
        <p:txBody>
          <a:bodyPr wrap="square" rtlCol="0">
            <a:spAutoFit/>
          </a:bodyPr>
          <a:lstStyle/>
          <a:p>
            <a:pPr algn="ctr"/>
            <a:r>
              <a:rPr lang="en-US" sz="7200" dirty="0">
                <a:latin typeface="Copperplate Gothic Light" panose="020E0507020206020404" pitchFamily="34" charset="0"/>
              </a:rPr>
              <a:t>Conclusion</a:t>
            </a:r>
          </a:p>
        </p:txBody>
      </p:sp>
      <p:sp>
        <p:nvSpPr>
          <p:cNvPr id="3" name="TextBox 2">
            <a:extLst>
              <a:ext uri="{FF2B5EF4-FFF2-40B4-BE49-F238E27FC236}">
                <a16:creationId xmlns:a16="http://schemas.microsoft.com/office/drawing/2014/main" id="{DD3C9935-5032-4BDD-8492-E58EB3D9874A}"/>
              </a:ext>
            </a:extLst>
          </p:cNvPr>
          <p:cNvSpPr txBox="1"/>
          <p:nvPr/>
        </p:nvSpPr>
        <p:spPr>
          <a:xfrm>
            <a:off x="99528" y="1085067"/>
            <a:ext cx="11607280" cy="5186676"/>
          </a:xfrm>
          <a:prstGeom prst="rect">
            <a:avLst/>
          </a:prstGeom>
          <a:noFill/>
        </p:spPr>
        <p:txBody>
          <a:bodyPr wrap="square" rtlCol="0">
            <a:spAutoFit/>
          </a:bodyPr>
          <a:lstStyle/>
          <a:p>
            <a:pPr marL="285750" indent="-285750">
              <a:lnSpc>
                <a:spcPct val="150000"/>
              </a:lnSpc>
            </a:pPr>
            <a:r>
              <a:rPr lang="en-US" sz="3200" dirty="0"/>
              <a:t>   In this project we have performed face recognition using Haar classifier in OpenCV. For better efficiency we opted to use </a:t>
            </a:r>
            <a:r>
              <a:rPr lang="en-US" sz="3200" dirty="0" err="1"/>
              <a:t>Dlib</a:t>
            </a:r>
            <a:r>
              <a:rPr lang="en-US" sz="3200" dirty="0"/>
              <a:t> Library. The gender and emotion detection was performed utilizing  FisherFace recognizer. We have also integrated our trained model with webcam to predict gender and emotion in real time. The overall accuracy achieved was </a:t>
            </a:r>
            <a:r>
              <a:rPr lang="en-US" sz="3200" b="1" dirty="0"/>
              <a:t>86.48%</a:t>
            </a:r>
            <a:r>
              <a:rPr lang="en-US" sz="3200" dirty="0"/>
              <a:t> for gender detection and </a:t>
            </a:r>
            <a:r>
              <a:rPr lang="en-US" sz="3200" b="1" dirty="0"/>
              <a:t>78.46% </a:t>
            </a:r>
            <a:r>
              <a:rPr lang="en-US" sz="3200" dirty="0"/>
              <a:t>for emotion detection.  </a:t>
            </a:r>
          </a:p>
        </p:txBody>
      </p:sp>
    </p:spTree>
    <p:extLst>
      <p:ext uri="{BB962C8B-B14F-4D97-AF65-F5344CB8AC3E}">
        <p14:creationId xmlns:p14="http://schemas.microsoft.com/office/powerpoint/2010/main" val="2850916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3079101" y="93307"/>
            <a:ext cx="9915331" cy="1015663"/>
          </a:xfrm>
          <a:prstGeom prst="rect">
            <a:avLst/>
          </a:prstGeom>
          <a:noFill/>
        </p:spPr>
        <p:txBody>
          <a:bodyPr wrap="square" rtlCol="0">
            <a:spAutoFit/>
          </a:bodyPr>
          <a:lstStyle/>
          <a:p>
            <a:r>
              <a:rPr lang="en-US" sz="6000" dirty="0">
                <a:latin typeface="Copperplate Gothic Light" panose="020E0507020206020404" pitchFamily="34" charset="0"/>
              </a:rPr>
              <a:t>References</a:t>
            </a:r>
          </a:p>
        </p:txBody>
      </p:sp>
      <p:sp>
        <p:nvSpPr>
          <p:cNvPr id="3" name="TextBox 2">
            <a:extLst>
              <a:ext uri="{FF2B5EF4-FFF2-40B4-BE49-F238E27FC236}">
                <a16:creationId xmlns:a16="http://schemas.microsoft.com/office/drawing/2014/main" id="{DD3C9935-5032-4BDD-8492-E58EB3D9874A}"/>
              </a:ext>
            </a:extLst>
          </p:cNvPr>
          <p:cNvSpPr txBox="1"/>
          <p:nvPr/>
        </p:nvSpPr>
        <p:spPr>
          <a:xfrm>
            <a:off x="362339" y="1268530"/>
            <a:ext cx="11691256" cy="612905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t>Li </a:t>
            </a:r>
            <a:r>
              <a:rPr lang="en-US" sz="2400" dirty="0" err="1"/>
              <a:t>Cuimei</a:t>
            </a:r>
            <a:r>
              <a:rPr lang="en-US" sz="2400" dirty="0"/>
              <a:t>, Qi </a:t>
            </a:r>
            <a:r>
              <a:rPr lang="en-US" sz="2400" dirty="0" err="1"/>
              <a:t>Zhiliang</a:t>
            </a:r>
            <a:r>
              <a:rPr lang="en-US" sz="2400" dirty="0"/>
              <a:t>, Jia </a:t>
            </a:r>
            <a:r>
              <a:rPr lang="en-US" sz="2400" dirty="0" err="1"/>
              <a:t>Nan,Wu</a:t>
            </a:r>
            <a:r>
              <a:rPr lang="en-US" sz="2400" dirty="0"/>
              <a:t> Jianhua , "Human face detection algorithm via Haar cascade classier combined with three additional </a:t>
            </a:r>
            <a:r>
              <a:rPr lang="en-US" sz="2400" dirty="0" err="1"/>
              <a:t>classiers</a:t>
            </a:r>
            <a:r>
              <a:rPr lang="en-US" sz="2400" dirty="0"/>
              <a:t>" 2017 13th IEEE International Conference on Electronic Measurement Instruments (ICEMI). </a:t>
            </a:r>
          </a:p>
          <a:p>
            <a:pPr marL="285750" indent="-285750">
              <a:lnSpc>
                <a:spcPct val="150000"/>
              </a:lnSpc>
              <a:buFont typeface="Wingdings" panose="05000000000000000000" pitchFamily="2" charset="2"/>
              <a:buChar char="Ø"/>
            </a:pPr>
            <a:r>
              <a:rPr lang="en-US" sz="2400" dirty="0"/>
              <a:t>Chung-Hua Chu and Yu-Kai Feng, Member of IEEE, "Study of Eye Blinking to Improve Face Recognition for Screen Unlock on Mobile Devices ," J </a:t>
            </a:r>
            <a:r>
              <a:rPr lang="en-US" sz="2400" dirty="0" err="1"/>
              <a:t>Electr</a:t>
            </a:r>
            <a:r>
              <a:rPr lang="en-US" sz="2400" dirty="0"/>
              <a:t> </a:t>
            </a:r>
            <a:r>
              <a:rPr lang="en-US" sz="2400" dirty="0" err="1"/>
              <a:t>Eng</a:t>
            </a:r>
            <a:r>
              <a:rPr lang="en-US" sz="2400" dirty="0"/>
              <a:t> Technol 2017. </a:t>
            </a:r>
          </a:p>
          <a:p>
            <a:pPr marL="342900" indent="-342900">
              <a:lnSpc>
                <a:spcPct val="150000"/>
              </a:lnSpc>
              <a:buFont typeface="Wingdings" panose="05000000000000000000" pitchFamily="2" charset="2"/>
              <a:buChar char="Ø"/>
            </a:pPr>
            <a:r>
              <a:rPr lang="en-US" sz="2400" dirty="0"/>
              <a:t>KDEF dataset for emotion detection</a:t>
            </a:r>
          </a:p>
          <a:p>
            <a:pPr>
              <a:lnSpc>
                <a:spcPct val="150000"/>
              </a:lnSpc>
            </a:pPr>
            <a:r>
              <a:rPr lang="en-US" sz="2400" dirty="0"/>
              <a:t>     </a:t>
            </a:r>
            <a:r>
              <a:rPr lang="en-US" sz="2400" dirty="0">
                <a:hlinkClick r:id="rId2"/>
              </a:rPr>
              <a:t>http://www.emotionlab.se/kdef/</a:t>
            </a:r>
            <a:endParaRPr lang="en-US" sz="2400" dirty="0"/>
          </a:p>
          <a:p>
            <a:pPr marL="342900" indent="-342900">
              <a:lnSpc>
                <a:spcPct val="150000"/>
              </a:lnSpc>
              <a:buFont typeface="Wingdings" panose="05000000000000000000" pitchFamily="2" charset="2"/>
              <a:buChar char="Ø"/>
            </a:pPr>
            <a:r>
              <a:rPr lang="en-US" sz="2400" dirty="0"/>
              <a:t>IMDB dataset for gender detection</a:t>
            </a:r>
          </a:p>
          <a:p>
            <a:pPr>
              <a:lnSpc>
                <a:spcPct val="150000"/>
              </a:lnSpc>
            </a:pPr>
            <a:r>
              <a:rPr lang="en-US" sz="2400" dirty="0"/>
              <a:t>     </a:t>
            </a:r>
            <a:r>
              <a:rPr lang="en-US" sz="2400" dirty="0">
                <a:solidFill>
                  <a:srgbClr val="00B0F0"/>
                </a:solidFill>
                <a:hlinkClick r:id="rId3"/>
              </a:rPr>
              <a:t>https://data.vision.ee.ethz.ch/cvl/rrothe/imdb-wiki/</a:t>
            </a:r>
            <a:endParaRPr lang="en-US" sz="2400" dirty="0">
              <a:solidFill>
                <a:srgbClr val="00B0F0"/>
              </a:solidFill>
            </a:endParaRPr>
          </a:p>
          <a:p>
            <a:pPr marL="457200" indent="-457200">
              <a:lnSpc>
                <a:spcPct val="150000"/>
              </a:lnSpc>
              <a:buFont typeface="Wingdings" panose="05000000000000000000" pitchFamily="2" charset="2"/>
              <a:buChar char="Ø"/>
            </a:pPr>
            <a:endParaRPr lang="en-US" sz="2400" dirty="0"/>
          </a:p>
          <a:p>
            <a:pPr marL="457200" indent="-45720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358843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300447" y="2250544"/>
            <a:ext cx="10573451" cy="1631216"/>
          </a:xfrm>
          <a:prstGeom prst="rect">
            <a:avLst/>
          </a:prstGeom>
          <a:noFill/>
        </p:spPr>
        <p:txBody>
          <a:bodyPr wrap="square" rtlCol="0">
            <a:spAutoFit/>
          </a:bodyPr>
          <a:lstStyle/>
          <a:p>
            <a:r>
              <a:rPr lang="en-US" sz="10000" b="1" dirty="0">
                <a:latin typeface="Copperplate Gothic Light" panose="020E0507020206020404" pitchFamily="34" charset="0"/>
              </a:rPr>
              <a:t>        Thank You!</a:t>
            </a:r>
          </a:p>
        </p:txBody>
      </p:sp>
      <p:sp>
        <p:nvSpPr>
          <p:cNvPr id="3" name="TextBox 2">
            <a:extLst>
              <a:ext uri="{FF2B5EF4-FFF2-40B4-BE49-F238E27FC236}">
                <a16:creationId xmlns:a16="http://schemas.microsoft.com/office/drawing/2014/main" id="{DD3C9935-5032-4BDD-8492-E58EB3D9874A}"/>
              </a:ext>
            </a:extLst>
          </p:cNvPr>
          <p:cNvSpPr txBox="1"/>
          <p:nvPr/>
        </p:nvSpPr>
        <p:spPr>
          <a:xfrm>
            <a:off x="886264" y="1044595"/>
            <a:ext cx="10480431" cy="1077218"/>
          </a:xfrm>
          <a:prstGeom prst="rect">
            <a:avLst/>
          </a:prstGeom>
          <a:noFill/>
        </p:spPr>
        <p:txBody>
          <a:bodyPr wrap="square" rtlCol="0">
            <a:spAutoFit/>
          </a:bodyPr>
          <a:lstStyle/>
          <a:p>
            <a:pPr marL="285750" indent="-285750"/>
            <a:endParaRPr lang="en-US" sz="3200" dirty="0"/>
          </a:p>
          <a:p>
            <a:pPr marL="285750" indent="-285750">
              <a:buFont typeface="Wingdings" panose="05000000000000000000" pitchFamily="2" charset="2"/>
              <a:buChar char="Ø"/>
            </a:pPr>
            <a:endParaRPr lang="en-US" sz="3200" dirty="0"/>
          </a:p>
        </p:txBody>
      </p:sp>
    </p:spTree>
    <p:extLst>
      <p:ext uri="{BB962C8B-B14F-4D97-AF65-F5344CB8AC3E}">
        <p14:creationId xmlns:p14="http://schemas.microsoft.com/office/powerpoint/2010/main" val="302974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DAF98-DDA2-400B-B41B-544D7F5DC2B5}"/>
              </a:ext>
            </a:extLst>
          </p:cNvPr>
          <p:cNvSpPr txBox="1"/>
          <p:nvPr/>
        </p:nvSpPr>
        <p:spPr>
          <a:xfrm>
            <a:off x="1418253" y="205273"/>
            <a:ext cx="9750490" cy="830997"/>
          </a:xfrm>
          <a:prstGeom prst="rect">
            <a:avLst/>
          </a:prstGeom>
          <a:noFill/>
        </p:spPr>
        <p:txBody>
          <a:bodyPr wrap="square" rtlCol="0">
            <a:spAutoFit/>
          </a:bodyPr>
          <a:lstStyle/>
          <a:p>
            <a:r>
              <a:rPr lang="en-US" sz="4800" dirty="0">
                <a:latin typeface="Copperplate Gothic Light" panose="020E0507020206020404" pitchFamily="34" charset="0"/>
              </a:rPr>
              <a:t>Motivation for the Project</a:t>
            </a:r>
          </a:p>
        </p:txBody>
      </p:sp>
      <p:sp>
        <p:nvSpPr>
          <p:cNvPr id="3" name="TextBox 2">
            <a:extLst>
              <a:ext uri="{FF2B5EF4-FFF2-40B4-BE49-F238E27FC236}">
                <a16:creationId xmlns:a16="http://schemas.microsoft.com/office/drawing/2014/main" id="{8D08EFF7-62CA-4D9A-91D5-3770FE3F3722}"/>
              </a:ext>
            </a:extLst>
          </p:cNvPr>
          <p:cNvSpPr txBox="1"/>
          <p:nvPr/>
        </p:nvSpPr>
        <p:spPr>
          <a:xfrm>
            <a:off x="340568" y="1282948"/>
            <a:ext cx="11851432" cy="55750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Facial recognition is an important topic in the fields of computer vision and artificial intelligence owing to its significant academic and commercial potential in fields like biometrics, surveillance system, information security and wearable technology.</a:t>
            </a:r>
          </a:p>
          <a:p>
            <a:pPr marL="342900" indent="-342900">
              <a:lnSpc>
                <a:spcPct val="150000"/>
              </a:lnSpc>
              <a:buFont typeface="Wingdings" panose="05000000000000000000" pitchFamily="2" charset="2"/>
              <a:buChar char="Ø"/>
            </a:pPr>
            <a:r>
              <a:rPr lang="en-US" sz="2400" dirty="0"/>
              <a:t>We intend to employ standards of face recognition and emotion detection and create a real time way to find the emotions of the people interacting over a video call or through webcam.</a:t>
            </a:r>
          </a:p>
          <a:p>
            <a:pPr marL="342900" indent="-342900">
              <a:lnSpc>
                <a:spcPct val="150000"/>
              </a:lnSpc>
              <a:buFont typeface="Wingdings" panose="05000000000000000000" pitchFamily="2" charset="2"/>
              <a:buChar char="Ø"/>
            </a:pPr>
            <a:r>
              <a:rPr lang="en-US" sz="2400" dirty="0"/>
              <a:t>As emotions is an underlying fabric in human communications, we can exploit the knowledge of emotions of people in desired circumstances like driving a car, talking to a relative, watching relevant ads on social websites and so on.</a:t>
            </a:r>
          </a:p>
          <a:p>
            <a:pPr marL="342900" indent="-34290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240516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494523" y="194270"/>
            <a:ext cx="12017828" cy="769441"/>
          </a:xfrm>
          <a:prstGeom prst="rect">
            <a:avLst/>
          </a:prstGeom>
          <a:noFill/>
        </p:spPr>
        <p:txBody>
          <a:bodyPr wrap="square" rtlCol="0">
            <a:spAutoFit/>
          </a:bodyPr>
          <a:lstStyle/>
          <a:p>
            <a:r>
              <a:rPr lang="en-US" sz="4400" dirty="0">
                <a:latin typeface="Copperplate Gothic Light" panose="020E0507020206020404" pitchFamily="34" charset="0"/>
              </a:rPr>
              <a:t>Face, Emotion and Gender Detection  </a:t>
            </a:r>
          </a:p>
        </p:txBody>
      </p:sp>
      <p:sp>
        <p:nvSpPr>
          <p:cNvPr id="4" name="TextBox 3"/>
          <p:cNvSpPr txBox="1"/>
          <p:nvPr/>
        </p:nvSpPr>
        <p:spPr>
          <a:xfrm>
            <a:off x="273698" y="1282948"/>
            <a:ext cx="11644603" cy="55750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The act of identifying or verifying a person from a digital image or a video frame. There are many different facial recognition techniques, most of them are based on different nodal points on a human face. </a:t>
            </a:r>
          </a:p>
          <a:p>
            <a:pPr marL="342900" indent="-342900">
              <a:lnSpc>
                <a:spcPct val="150000"/>
              </a:lnSpc>
              <a:buFont typeface="Wingdings" panose="05000000000000000000" pitchFamily="2" charset="2"/>
              <a:buChar char="Ø"/>
            </a:pPr>
            <a:r>
              <a:rPr lang="en-US" sz="2400" dirty="0"/>
              <a:t>The physiological characteristics of the human face with relevance to various expressions such as happiness, sadness, fear, anger, afraid, surprise, neutral and disgust are associated with geometrical structures and can be detected using various facial landforms.</a:t>
            </a:r>
          </a:p>
          <a:p>
            <a:pPr marL="342900" indent="-342900">
              <a:lnSpc>
                <a:spcPct val="150000"/>
              </a:lnSpc>
              <a:buFont typeface="Wingdings" panose="05000000000000000000" pitchFamily="2" charset="2"/>
              <a:buChar char="Ø"/>
            </a:pPr>
            <a:r>
              <a:rPr lang="en-US" sz="2400" dirty="0"/>
              <a:t>To build our face recognition system, we will first perform face detection, extract face embeddings from each face, train a face recognition model on the embeddings, and then finally recognize faces in images with OpenCV.</a:t>
            </a:r>
          </a:p>
          <a:p>
            <a:pPr marL="342900" indent="-34290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1989873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3498978" y="74645"/>
            <a:ext cx="9915331" cy="1015663"/>
          </a:xfrm>
          <a:prstGeom prst="rect">
            <a:avLst/>
          </a:prstGeom>
          <a:noFill/>
        </p:spPr>
        <p:txBody>
          <a:bodyPr wrap="square" rtlCol="0">
            <a:spAutoFit/>
          </a:bodyPr>
          <a:lstStyle/>
          <a:p>
            <a:r>
              <a:rPr lang="en-US" sz="6000" dirty="0">
                <a:latin typeface="Copperplate Gothic Light" panose="020E0507020206020404" pitchFamily="34" charset="0"/>
              </a:rPr>
              <a:t>OpenCV</a:t>
            </a:r>
          </a:p>
        </p:txBody>
      </p:sp>
      <p:sp>
        <p:nvSpPr>
          <p:cNvPr id="3" name="TextBox 2">
            <a:extLst>
              <a:ext uri="{FF2B5EF4-FFF2-40B4-BE49-F238E27FC236}">
                <a16:creationId xmlns:a16="http://schemas.microsoft.com/office/drawing/2014/main" id="{DD3C9935-5032-4BDD-8492-E58EB3D9874A}"/>
              </a:ext>
            </a:extLst>
          </p:cNvPr>
          <p:cNvSpPr txBox="1"/>
          <p:nvPr/>
        </p:nvSpPr>
        <p:spPr>
          <a:xfrm>
            <a:off x="410546" y="1415957"/>
            <a:ext cx="9573208" cy="60016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t>OpenCV is an open-source computer vision and machine learning software library created by Intel.</a:t>
            </a:r>
          </a:p>
          <a:p>
            <a:pPr marL="285750" indent="-285750">
              <a:lnSpc>
                <a:spcPct val="150000"/>
              </a:lnSpc>
              <a:buFont typeface="Wingdings" panose="05000000000000000000" pitchFamily="2" charset="2"/>
              <a:buChar char="Ø"/>
            </a:pPr>
            <a:r>
              <a:rPr lang="en-US" sz="2400" dirty="0"/>
              <a:t>It has more than 2500 algorithms, which include both computer vision and machine learning.</a:t>
            </a:r>
          </a:p>
          <a:p>
            <a:pPr marL="285750" indent="-285750">
              <a:lnSpc>
                <a:spcPct val="150000"/>
              </a:lnSpc>
              <a:buFont typeface="Wingdings" panose="05000000000000000000" pitchFamily="2" charset="2"/>
              <a:buChar char="Ø"/>
            </a:pPr>
            <a:r>
              <a:rPr lang="en-US" sz="2400" dirty="0"/>
              <a:t>These algorithm can be used to detect and recognize faces, identify objects, track camera movements, follow eye movements.</a:t>
            </a:r>
          </a:p>
          <a:p>
            <a:pPr marL="285750" indent="-285750">
              <a:lnSpc>
                <a:spcPct val="150000"/>
              </a:lnSpc>
              <a:buFont typeface="Wingdings" panose="05000000000000000000" pitchFamily="2" charset="2"/>
              <a:buChar char="Ø"/>
            </a:pPr>
            <a:r>
              <a:rPr lang="en-US" sz="2400" dirty="0"/>
              <a:t>It is written in C++ language and supports variety of programming language like C++, Python and JAVA.</a:t>
            </a:r>
          </a:p>
          <a:p>
            <a:pPr marL="285750" indent="-285750">
              <a:buFont typeface="Wingdings" panose="05000000000000000000" pitchFamily="2" charset="2"/>
              <a:buChar char="Ø"/>
            </a:pPr>
            <a:endParaRPr lang="en-US" sz="3200" dirty="0"/>
          </a:p>
          <a:p>
            <a:pPr marL="285750" indent="-285750"/>
            <a:endParaRPr lang="en-US" sz="3200" dirty="0"/>
          </a:p>
          <a:p>
            <a:pPr marL="285750" indent="-285750">
              <a:buFont typeface="Wingdings" panose="05000000000000000000" pitchFamily="2" charset="2"/>
              <a:buChar char="Ø"/>
            </a:pPr>
            <a:endParaRPr lang="en-US" sz="3200" dirty="0"/>
          </a:p>
        </p:txBody>
      </p:sp>
    </p:spTree>
    <p:extLst>
      <p:ext uri="{BB962C8B-B14F-4D97-AF65-F5344CB8AC3E}">
        <p14:creationId xmlns:p14="http://schemas.microsoft.com/office/powerpoint/2010/main" val="64811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DAF98-DDA2-400B-B41B-544D7F5DC2B5}"/>
              </a:ext>
            </a:extLst>
          </p:cNvPr>
          <p:cNvSpPr txBox="1"/>
          <p:nvPr/>
        </p:nvSpPr>
        <p:spPr>
          <a:xfrm>
            <a:off x="2570724" y="0"/>
            <a:ext cx="8370125" cy="830997"/>
          </a:xfrm>
          <a:prstGeom prst="rect">
            <a:avLst/>
          </a:prstGeom>
          <a:noFill/>
        </p:spPr>
        <p:txBody>
          <a:bodyPr wrap="square" rtlCol="0">
            <a:spAutoFit/>
          </a:bodyPr>
          <a:lstStyle/>
          <a:p>
            <a:r>
              <a:rPr lang="en-US" sz="4800" dirty="0">
                <a:latin typeface="Copperplate Gothic Light" panose="020E0507020206020404" pitchFamily="34" charset="0"/>
              </a:rPr>
              <a:t>Haar Classifiers</a:t>
            </a:r>
          </a:p>
        </p:txBody>
      </p:sp>
      <p:sp>
        <p:nvSpPr>
          <p:cNvPr id="3" name="TextBox 2"/>
          <p:cNvSpPr txBox="1"/>
          <p:nvPr/>
        </p:nvSpPr>
        <p:spPr>
          <a:xfrm>
            <a:off x="382556" y="859119"/>
            <a:ext cx="11635273" cy="612905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Haar Cascade is a machine learning object detection algorithm used to identify objects in an image or video based on the concept of </a:t>
            </a:r>
            <a:r>
              <a:rPr lang="en-US" sz="2400" b="1" dirty="0"/>
              <a:t>​​</a:t>
            </a:r>
            <a:r>
              <a:rPr lang="en-US" sz="2400" dirty="0"/>
              <a:t> features.</a:t>
            </a:r>
          </a:p>
          <a:p>
            <a:pPr marL="342900" indent="-342900">
              <a:lnSpc>
                <a:spcPct val="150000"/>
              </a:lnSpc>
              <a:buFont typeface="Wingdings" panose="05000000000000000000" pitchFamily="2" charset="2"/>
              <a:buChar char="Ø"/>
            </a:pPr>
            <a:r>
              <a:rPr lang="en-US" sz="2400" dirty="0"/>
              <a:t>Algorithm has three stages – </a:t>
            </a:r>
            <a:r>
              <a:rPr lang="en-US" sz="2400" b="1" dirty="0"/>
              <a:t>Haar feature Selection</a:t>
            </a:r>
            <a:r>
              <a:rPr lang="en-US" sz="2400" dirty="0"/>
              <a:t>, </a:t>
            </a:r>
            <a:r>
              <a:rPr lang="en-US" sz="2400" b="1" dirty="0" err="1"/>
              <a:t>Adaboost</a:t>
            </a:r>
            <a:r>
              <a:rPr lang="en-US" sz="2400" b="1" dirty="0"/>
              <a:t> training</a:t>
            </a:r>
            <a:r>
              <a:rPr lang="en-US" sz="2400" dirty="0"/>
              <a:t>, </a:t>
            </a:r>
            <a:r>
              <a:rPr lang="en-US" sz="2400" b="1" dirty="0"/>
              <a:t>Cascade of Classifiers</a:t>
            </a:r>
            <a:r>
              <a:rPr lang="en-US" sz="2400" dirty="0"/>
              <a:t>.</a:t>
            </a:r>
          </a:p>
          <a:p>
            <a:pPr marL="342900" indent="-342900">
              <a:lnSpc>
                <a:spcPct val="150000"/>
              </a:lnSpc>
              <a:buFont typeface="Wingdings" panose="05000000000000000000" pitchFamily="2" charset="2"/>
              <a:buChar char="Ø"/>
            </a:pPr>
            <a:r>
              <a:rPr lang="en-US" sz="2400" b="1" dirty="0"/>
              <a:t>Haar feature Selection </a:t>
            </a:r>
            <a:r>
              <a:rPr lang="en-US" sz="2400" dirty="0"/>
              <a:t>- A Haar Feature considers adjacent rectangular regions at a specific location in a detection window, sums up the pixel intensities in each region and calculates the difference between these sums.</a:t>
            </a:r>
          </a:p>
          <a:p>
            <a:pPr marL="342900" indent="-342900">
              <a:lnSpc>
                <a:spcPct val="150000"/>
              </a:lnSpc>
              <a:buFont typeface="Wingdings" panose="05000000000000000000" pitchFamily="2" charset="2"/>
              <a:buChar char="Ø"/>
            </a:pPr>
            <a:r>
              <a:rPr lang="en-US" sz="2400" b="1" dirty="0" err="1"/>
              <a:t>Adaboost</a:t>
            </a:r>
            <a:r>
              <a:rPr lang="en-US" sz="2400" b="1" dirty="0"/>
              <a:t> Training </a:t>
            </a:r>
            <a:r>
              <a:rPr lang="en-US" sz="2400" dirty="0"/>
              <a:t>– selects the best features(out of 160000+) and trains the classifiers that uses them. This algorithm constructs a “strong” classifier as a linear combination of weighted simple “weak” classifiers.</a:t>
            </a:r>
          </a:p>
          <a:p>
            <a:pPr marL="342900" indent="-34290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401614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8580" y="133115"/>
            <a:ext cx="9130146" cy="1292662"/>
          </a:xfrm>
          <a:prstGeom prst="rect">
            <a:avLst/>
          </a:prstGeom>
          <a:noFill/>
        </p:spPr>
        <p:txBody>
          <a:bodyPr wrap="square" rtlCol="0">
            <a:spAutoFit/>
          </a:bodyPr>
          <a:lstStyle/>
          <a:p>
            <a:r>
              <a:rPr lang="en-US" sz="6000" dirty="0">
                <a:latin typeface="Copperplate Gothic Light" panose="020E0507020206020404" pitchFamily="34" charset="0"/>
              </a:rPr>
              <a:t>Haar Classifiers</a:t>
            </a:r>
          </a:p>
          <a:p>
            <a:endParaRPr lang="en-US" dirty="0">
              <a:latin typeface="Copperplate Gothic Light" panose="020E0507020206020404" pitchFamily="34" charset="0"/>
            </a:endParaRPr>
          </a:p>
        </p:txBody>
      </p:sp>
      <p:sp>
        <p:nvSpPr>
          <p:cNvPr id="5" name="TextBox 4"/>
          <p:cNvSpPr txBox="1"/>
          <p:nvPr/>
        </p:nvSpPr>
        <p:spPr>
          <a:xfrm>
            <a:off x="282180" y="1089367"/>
            <a:ext cx="11614351" cy="434285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b="1" dirty="0"/>
              <a:t>Cascade of Classifiers </a:t>
            </a:r>
            <a:r>
              <a:rPr lang="en-US" sz="2400" dirty="0"/>
              <a:t>- Instead of applying all Haar features on a window, the features are grouped into different stages of classifiers and applied one-by-one. If a window fails the first stage, discard it. We don’t consider the remaining features on it. If it passes, apply the second stage of features and continue the process. The window which passes all stages is a face region.</a:t>
            </a:r>
          </a:p>
          <a:p>
            <a:pPr marL="342900" indent="-342900">
              <a:lnSpc>
                <a:spcPct val="150000"/>
              </a:lnSpc>
              <a:buFont typeface="Wingdings" panose="05000000000000000000" pitchFamily="2" charset="2"/>
              <a:buChar char="Ø"/>
            </a:pPr>
            <a:endParaRPr lang="en-US" sz="2400" dirty="0"/>
          </a:p>
          <a:p>
            <a:pPr marL="342900" indent="-342900">
              <a:lnSpc>
                <a:spcPct val="150000"/>
              </a:lnSpc>
              <a:buFont typeface="Wingdings" panose="05000000000000000000" pitchFamily="2" charset="2"/>
              <a:buChar char="Ø"/>
            </a:pPr>
            <a:endParaRPr lang="en-US" sz="2400" dirty="0"/>
          </a:p>
          <a:p>
            <a:pPr marL="285750" indent="-285750">
              <a:lnSpc>
                <a:spcPct val="150000"/>
              </a:lnSpc>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2B66DE7B-3E46-4572-B1F8-8ABA8F58D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1557" y="3790769"/>
            <a:ext cx="2949196" cy="2392887"/>
          </a:xfrm>
          <a:prstGeom prst="rect">
            <a:avLst/>
          </a:prstGeom>
        </p:spPr>
      </p:pic>
      <p:pic>
        <p:nvPicPr>
          <p:cNvPr id="7" name="Picture 6">
            <a:extLst>
              <a:ext uri="{FF2B5EF4-FFF2-40B4-BE49-F238E27FC236}">
                <a16:creationId xmlns:a16="http://schemas.microsoft.com/office/drawing/2014/main" id="{6B5D9A70-7D59-43B3-B31C-C041B8003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602" y="3985095"/>
            <a:ext cx="4313294" cy="2004234"/>
          </a:xfrm>
          <a:prstGeom prst="rect">
            <a:avLst/>
          </a:prstGeom>
        </p:spPr>
      </p:pic>
      <p:sp>
        <p:nvSpPr>
          <p:cNvPr id="8" name="TextBox 7">
            <a:extLst>
              <a:ext uri="{FF2B5EF4-FFF2-40B4-BE49-F238E27FC236}">
                <a16:creationId xmlns:a16="http://schemas.microsoft.com/office/drawing/2014/main" id="{7E25AA11-5C3A-4018-9F26-F6B48398866A}"/>
              </a:ext>
            </a:extLst>
          </p:cNvPr>
          <p:cNvSpPr txBox="1"/>
          <p:nvPr/>
        </p:nvSpPr>
        <p:spPr>
          <a:xfrm>
            <a:off x="1036240" y="4519029"/>
            <a:ext cx="1614196" cy="1384995"/>
          </a:xfrm>
          <a:prstGeom prst="rect">
            <a:avLst/>
          </a:prstGeom>
          <a:noFill/>
        </p:spPr>
        <p:txBody>
          <a:bodyPr wrap="square" rtlCol="0">
            <a:spAutoFit/>
          </a:bodyPr>
          <a:lstStyle/>
          <a:p>
            <a:pPr algn="ctr"/>
            <a:r>
              <a:rPr lang="en-US" sz="2800" dirty="0"/>
              <a:t>Haar Features In Action </a:t>
            </a:r>
          </a:p>
        </p:txBody>
      </p:sp>
      <p:sp>
        <p:nvSpPr>
          <p:cNvPr id="9" name="Arrow: Right 8">
            <a:extLst>
              <a:ext uri="{FF2B5EF4-FFF2-40B4-BE49-F238E27FC236}">
                <a16:creationId xmlns:a16="http://schemas.microsoft.com/office/drawing/2014/main" id="{CB696C47-3CA9-4BB4-8779-EEE157B97CDC}"/>
              </a:ext>
            </a:extLst>
          </p:cNvPr>
          <p:cNvSpPr/>
          <p:nvPr/>
        </p:nvSpPr>
        <p:spPr>
          <a:xfrm>
            <a:off x="3163078" y="5211527"/>
            <a:ext cx="1166050" cy="33641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19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B5399B-472D-4ADE-AD11-B1CBC286D629}"/>
              </a:ext>
            </a:extLst>
          </p:cNvPr>
          <p:cNvSpPr txBox="1"/>
          <p:nvPr/>
        </p:nvSpPr>
        <p:spPr>
          <a:xfrm>
            <a:off x="3601616" y="0"/>
            <a:ext cx="8108302" cy="923330"/>
          </a:xfrm>
          <a:prstGeom prst="rect">
            <a:avLst/>
          </a:prstGeom>
          <a:noFill/>
        </p:spPr>
        <p:txBody>
          <a:bodyPr wrap="square" rtlCol="0">
            <a:spAutoFit/>
          </a:bodyPr>
          <a:lstStyle/>
          <a:p>
            <a:r>
              <a:rPr lang="en-US" sz="5400" dirty="0" err="1">
                <a:latin typeface="Copperplate Gothic Light" panose="020E0507020206020404" pitchFamily="34" charset="0"/>
              </a:rPr>
              <a:t>Dlib</a:t>
            </a:r>
            <a:r>
              <a:rPr lang="en-US" sz="5400" dirty="0">
                <a:latin typeface="Copperplate Gothic Light" panose="020E0507020206020404" pitchFamily="34" charset="0"/>
              </a:rPr>
              <a:t> Library</a:t>
            </a:r>
          </a:p>
        </p:txBody>
      </p:sp>
      <p:sp>
        <p:nvSpPr>
          <p:cNvPr id="3" name="TextBox 2">
            <a:extLst>
              <a:ext uri="{FF2B5EF4-FFF2-40B4-BE49-F238E27FC236}">
                <a16:creationId xmlns:a16="http://schemas.microsoft.com/office/drawing/2014/main" id="{BEDDD40E-0C8C-465A-B670-400D1B5BB54E}"/>
              </a:ext>
            </a:extLst>
          </p:cNvPr>
          <p:cNvSpPr txBox="1"/>
          <p:nvPr/>
        </p:nvSpPr>
        <p:spPr>
          <a:xfrm>
            <a:off x="261256" y="1156995"/>
            <a:ext cx="11616613" cy="557505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err="1">
                <a:solidFill>
                  <a:srgbClr val="000000"/>
                </a:solidFill>
              </a:rPr>
              <a:t>Dlib</a:t>
            </a:r>
            <a:r>
              <a:rPr lang="en-US" sz="2400" dirty="0">
                <a:solidFill>
                  <a:srgbClr val="000000"/>
                </a:solidFill>
              </a:rPr>
              <a:t> is a modern C++ toolkit containing machine learning algorithms and tools for creating complex software in C++ as well as supports numerous features like Numerical Algorithms, Image processing, threading, GUI’s, data compression and networking.</a:t>
            </a:r>
          </a:p>
          <a:p>
            <a:pPr marL="285750" indent="-285750">
              <a:lnSpc>
                <a:spcPct val="150000"/>
              </a:lnSpc>
              <a:buFont typeface="Wingdings" panose="05000000000000000000" pitchFamily="2" charset="2"/>
              <a:buChar char="Ø"/>
            </a:pPr>
            <a:r>
              <a:rPr lang="en-US" sz="2400" dirty="0">
                <a:solidFill>
                  <a:srgbClr val="000000"/>
                </a:solidFill>
              </a:rPr>
              <a:t>The facial landmark detector implemented inside </a:t>
            </a:r>
            <a:r>
              <a:rPr lang="en-US" sz="2400" dirty="0" err="1">
                <a:solidFill>
                  <a:srgbClr val="000000"/>
                </a:solidFill>
              </a:rPr>
              <a:t>dlib</a:t>
            </a:r>
            <a:r>
              <a:rPr lang="en-US" sz="2400" dirty="0">
                <a:solidFill>
                  <a:srgbClr val="000000"/>
                </a:solidFill>
              </a:rPr>
              <a:t> produces 68 (x, y)-coordinates that map to specific facial structures. These 68 point mappings were obtained by training a shape predictor on the labeled </a:t>
            </a:r>
            <a:r>
              <a:rPr lang="en-US" sz="2400" dirty="0" err="1">
                <a:solidFill>
                  <a:srgbClr val="000000"/>
                </a:solidFill>
              </a:rPr>
              <a:t>iBUG</a:t>
            </a:r>
            <a:r>
              <a:rPr lang="en-US" sz="2400" dirty="0">
                <a:solidFill>
                  <a:srgbClr val="000000"/>
                </a:solidFill>
              </a:rPr>
              <a:t> 300-W dataset.</a:t>
            </a:r>
          </a:p>
          <a:p>
            <a:pPr marL="285750" indent="-285750">
              <a:lnSpc>
                <a:spcPct val="150000"/>
              </a:lnSpc>
              <a:buFont typeface="Wingdings" panose="05000000000000000000" pitchFamily="2" charset="2"/>
              <a:buChar char="Ø"/>
            </a:pPr>
            <a:r>
              <a:rPr lang="en-US" sz="2400" dirty="0">
                <a:solidFill>
                  <a:srgbClr val="000000"/>
                </a:solidFill>
              </a:rPr>
              <a:t>We then compute a bounding box over the ROI and visualize the image using different transparent overlays with each facial landmark region highlighted with a different color.</a:t>
            </a:r>
          </a:p>
          <a:p>
            <a:pPr marL="285750" indent="-285750">
              <a:lnSpc>
                <a:spcPct val="150000"/>
              </a:lnSpc>
              <a:buFont typeface="Wingdings" panose="05000000000000000000" pitchFamily="2" charset="2"/>
              <a:buChar char="Ø"/>
            </a:pPr>
            <a:endParaRPr lang="en-US" sz="2400" dirty="0"/>
          </a:p>
          <a:p>
            <a:pPr marL="285750" indent="-28575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73410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58A207-D180-464D-B235-3BEF2CD41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7" y="2017412"/>
            <a:ext cx="5218560" cy="4206105"/>
          </a:xfrm>
          <a:prstGeom prst="rect">
            <a:avLst/>
          </a:prstGeom>
        </p:spPr>
      </p:pic>
      <p:sp>
        <p:nvSpPr>
          <p:cNvPr id="4" name="TextBox 3">
            <a:extLst>
              <a:ext uri="{FF2B5EF4-FFF2-40B4-BE49-F238E27FC236}">
                <a16:creationId xmlns:a16="http://schemas.microsoft.com/office/drawing/2014/main" id="{E650D66D-5010-407C-8963-D19E5B65673E}"/>
              </a:ext>
            </a:extLst>
          </p:cNvPr>
          <p:cNvSpPr txBox="1"/>
          <p:nvPr/>
        </p:nvSpPr>
        <p:spPr>
          <a:xfrm>
            <a:off x="5330527" y="1954097"/>
            <a:ext cx="7134808" cy="391305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The mouth can be accessed through points [48, 68].</a:t>
            </a:r>
          </a:p>
          <a:p>
            <a:pPr marL="342900" indent="-342900">
              <a:lnSpc>
                <a:spcPct val="150000"/>
              </a:lnSpc>
              <a:buFont typeface="Wingdings" panose="05000000000000000000" pitchFamily="2" charset="2"/>
              <a:buChar char="Ø"/>
            </a:pPr>
            <a:r>
              <a:rPr lang="en-US" sz="2400" dirty="0"/>
              <a:t>The right eyebrow through points [17, 22].</a:t>
            </a:r>
          </a:p>
          <a:p>
            <a:pPr marL="342900" indent="-342900">
              <a:lnSpc>
                <a:spcPct val="150000"/>
              </a:lnSpc>
              <a:buFont typeface="Wingdings" panose="05000000000000000000" pitchFamily="2" charset="2"/>
              <a:buChar char="Ø"/>
            </a:pPr>
            <a:r>
              <a:rPr lang="en-US" sz="2400" dirty="0"/>
              <a:t>The left eyebrow through points [22, 27].</a:t>
            </a:r>
          </a:p>
          <a:p>
            <a:pPr marL="342900" indent="-342900">
              <a:lnSpc>
                <a:spcPct val="150000"/>
              </a:lnSpc>
              <a:buFont typeface="Wingdings" panose="05000000000000000000" pitchFamily="2" charset="2"/>
              <a:buChar char="Ø"/>
            </a:pPr>
            <a:r>
              <a:rPr lang="en-US" sz="2400" dirty="0"/>
              <a:t>The right eye using [36, 42].</a:t>
            </a:r>
          </a:p>
          <a:p>
            <a:pPr marL="342900" indent="-342900">
              <a:lnSpc>
                <a:spcPct val="150000"/>
              </a:lnSpc>
              <a:buFont typeface="Wingdings" panose="05000000000000000000" pitchFamily="2" charset="2"/>
              <a:buChar char="Ø"/>
            </a:pPr>
            <a:r>
              <a:rPr lang="en-US" sz="2400" dirty="0"/>
              <a:t>The left eye with [42, 48].</a:t>
            </a:r>
          </a:p>
          <a:p>
            <a:pPr marL="342900" indent="-342900">
              <a:lnSpc>
                <a:spcPct val="150000"/>
              </a:lnSpc>
              <a:buFont typeface="Wingdings" panose="05000000000000000000" pitchFamily="2" charset="2"/>
              <a:buChar char="Ø"/>
            </a:pPr>
            <a:r>
              <a:rPr lang="en-US" sz="2400" dirty="0"/>
              <a:t>The nose using [27, 35].</a:t>
            </a:r>
          </a:p>
          <a:p>
            <a:pPr marL="342900" indent="-342900">
              <a:lnSpc>
                <a:spcPct val="150000"/>
              </a:lnSpc>
              <a:buFont typeface="Wingdings" panose="05000000000000000000" pitchFamily="2" charset="2"/>
              <a:buChar char="Ø"/>
            </a:pPr>
            <a:r>
              <a:rPr lang="en-US" sz="2400" dirty="0"/>
              <a:t>And the jaw via [0, 17].</a:t>
            </a:r>
          </a:p>
        </p:txBody>
      </p:sp>
      <p:sp>
        <p:nvSpPr>
          <p:cNvPr id="5" name="TextBox 4">
            <a:extLst>
              <a:ext uri="{FF2B5EF4-FFF2-40B4-BE49-F238E27FC236}">
                <a16:creationId xmlns:a16="http://schemas.microsoft.com/office/drawing/2014/main" id="{37503008-F15D-4C6B-9393-9B0E5ADD1F32}"/>
              </a:ext>
            </a:extLst>
          </p:cNvPr>
          <p:cNvSpPr txBox="1"/>
          <p:nvPr/>
        </p:nvSpPr>
        <p:spPr>
          <a:xfrm>
            <a:off x="214604" y="189714"/>
            <a:ext cx="10095722" cy="1697068"/>
          </a:xfrm>
          <a:prstGeom prst="rect">
            <a:avLst/>
          </a:prstGeom>
          <a:noFill/>
        </p:spPr>
        <p:txBody>
          <a:bodyPr wrap="square" rtlCol="0">
            <a:spAutoFit/>
          </a:bodyPr>
          <a:lstStyle/>
          <a:p>
            <a:pPr>
              <a:lnSpc>
                <a:spcPct val="150000"/>
              </a:lnSpc>
            </a:pPr>
            <a:r>
              <a:rPr lang="en-US" sz="2400" dirty="0"/>
              <a:t>Below is the list of python indexes for accessing different facial regions. These mappings are encoded inside the FACIAL_LANDMARKS_IDXS  dictionary inside </a:t>
            </a:r>
            <a:r>
              <a:rPr lang="en-US" sz="2400" dirty="0" err="1"/>
              <a:t>face_utils</a:t>
            </a:r>
            <a:r>
              <a:rPr lang="en-US" sz="2400" dirty="0"/>
              <a:t> of the </a:t>
            </a:r>
            <a:r>
              <a:rPr lang="en-US" sz="2400" dirty="0" err="1"/>
              <a:t>imutils</a:t>
            </a:r>
            <a:r>
              <a:rPr lang="en-US" sz="2400" dirty="0"/>
              <a:t> library.</a:t>
            </a:r>
          </a:p>
        </p:txBody>
      </p:sp>
    </p:spTree>
    <p:extLst>
      <p:ext uri="{BB962C8B-B14F-4D97-AF65-F5344CB8AC3E}">
        <p14:creationId xmlns:p14="http://schemas.microsoft.com/office/powerpoint/2010/main" val="36477564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725</TotalTime>
  <Words>1550</Words>
  <Application>Microsoft Office PowerPoint</Application>
  <PresentationFormat>Widescreen</PresentationFormat>
  <Paragraphs>108</Paragraphs>
  <Slides>22</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vt:lpstr>
      <vt:lpstr>Copperplate Gothic Bold</vt:lpstr>
      <vt:lpstr>Copperplate Gothic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FacePlay – Face, Gender and Emotion detection using opencv,Dlib and Fisherface</dc:title>
  <dc:creator>Harsha Vardhan Reddy</dc:creator>
  <cp:lastModifiedBy>Harsha Vardhan Reddy</cp:lastModifiedBy>
  <cp:revision>42</cp:revision>
  <dcterms:created xsi:type="dcterms:W3CDTF">2018-11-26T17:16:56Z</dcterms:created>
  <dcterms:modified xsi:type="dcterms:W3CDTF">2018-11-28T18:12:10Z</dcterms:modified>
</cp:coreProperties>
</file>