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14" r:id="rId2"/>
  </p:sldMasterIdLst>
  <p:notesMasterIdLst>
    <p:notesMasterId r:id="rId26"/>
  </p:notesMasterIdLst>
  <p:handoutMasterIdLst>
    <p:handoutMasterId r:id="rId27"/>
  </p:handoutMasterIdLst>
  <p:sldIdLst>
    <p:sldId id="306" r:id="rId3"/>
    <p:sldId id="341" r:id="rId4"/>
    <p:sldId id="349" r:id="rId5"/>
    <p:sldId id="340" r:id="rId6"/>
    <p:sldId id="275" r:id="rId7"/>
    <p:sldId id="350" r:id="rId8"/>
    <p:sldId id="353" r:id="rId9"/>
    <p:sldId id="343" r:id="rId10"/>
    <p:sldId id="344" r:id="rId11"/>
    <p:sldId id="352" r:id="rId12"/>
    <p:sldId id="351" r:id="rId13"/>
    <p:sldId id="346" r:id="rId14"/>
    <p:sldId id="358" r:id="rId15"/>
    <p:sldId id="359" r:id="rId16"/>
    <p:sldId id="360" r:id="rId17"/>
    <p:sldId id="361" r:id="rId18"/>
    <p:sldId id="347" r:id="rId19"/>
    <p:sldId id="357" r:id="rId20"/>
    <p:sldId id="345" r:id="rId21"/>
    <p:sldId id="354" r:id="rId22"/>
    <p:sldId id="356" r:id="rId23"/>
    <p:sldId id="355" r:id="rId24"/>
    <p:sldId id="348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harsha" initials="sh" lastIdx="2" clrIdx="0">
    <p:extLst>
      <p:ext uri="{19B8F6BF-5375-455C-9EA6-DF929625EA0E}">
        <p15:presenceInfo xmlns:p15="http://schemas.microsoft.com/office/powerpoint/2012/main" userId="a3aa6564c97467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6532" autoAdjust="0"/>
  </p:normalViewPr>
  <p:slideViewPr>
    <p:cSldViewPr snapToGrid="0" snapToObjects="1"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B5B3FC-D259-4339-B80E-3202CA0E7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71E3-9681-4FD2-8D7A-D1CF620D9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C42527-8CB2-4B15-A023-2BC6DAF79A16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0833-BE26-409D-977C-70F1EE82E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EA6B-0C64-42E5-9E64-21C8B8DDE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518A1C-3D7A-4D93-87CB-929567B2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9C9D1-FF53-4A1F-B1AC-C553C465C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0D0F-6CF9-4371-BFF6-87FD774BB1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E9C981-B83C-43FE-BAC2-886B2E289F95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6C0587-BAD1-4F27-AE41-8F616658E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CFA256-6831-4BFA-8360-3E04C7D4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1D6E-799F-469D-AE51-4A6D5AA5E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90E3-AF64-4FF8-AE87-9C351B090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048AD9-4560-411A-985C-A5A70006F2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2057-F365-401A-BCBD-AB15783D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9DCA33-D365-4FE0-81A7-27A770F66A96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5D79-0C34-4DF6-BBDC-31C810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9590-BA39-44A9-93FC-5BE7E92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1B927-7FF2-4960-929B-A359A8EEEE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C3E9-7643-4106-9235-158C408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91881F-57E7-4550-B97D-30CE246C02F7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4D46-BD71-4228-8B81-02FE9B89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D9BD-9409-4A26-8EBF-F6660E10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3F76E3-2BF3-49EA-971E-CF7ADDEFEA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87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DF32-E195-45A1-9189-8459B6B7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C6BF1C-C9DC-4FDC-AC80-181CC916068F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FF7-D3CC-4F03-A430-CB6A16C6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C1D2-7D8E-456B-A40C-C58E3438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FC85001-6B94-4565-8898-C6E5096DD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5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F9A6-2F82-49AC-8C56-891A7F78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0D79FD9-5F4B-4CD9-A447-0BE83AB4E995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44E9-052F-4AC2-AAEB-AD128165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56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6A05-3C66-4AE6-A14C-102567BC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389E30-C771-49F6-A76B-5B68A4637EC0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718B-3971-4647-B52E-00DBFF17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721C-F2EF-4F23-992D-7393BE3F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7CA608-15CA-4A38-AC5E-87B9F7ECE3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84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DDEF-E649-47D7-BBD2-833CA6F2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F2D3E5-B70C-48A3-946F-99F73A627D28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F055-3E29-43D1-B7AF-0AD56B18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2684-4B46-449B-9EE9-AE351B13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A60CF40-C468-43C1-A674-71A4430116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1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8A3F-3A65-4C5C-9601-98E1A88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4FF4A64-424B-40C6-954B-B371BC3AC465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D679-5843-49CC-AF84-B014C4A0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CC60-A632-4681-97DE-F8F72C15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0CAAA93-31EF-4F35-9827-0CFB195149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63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85377-87AA-46E5-988C-598CC74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1118D1-EF65-47D6-AF2D-44AAC7EE89E3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99C36-71DC-4BDB-9FB0-ECF6AF3D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62AD-9A85-451B-9E23-D777B4E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5F4815A-87F0-4DFC-97CD-32D043AC601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DD7AF-9A33-41BF-8291-64315E25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A2D60F8-90EB-43B8-A282-58CB84499812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D3F9-0ACB-42E0-B237-F4EDFA4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2822A-B235-452B-8B0A-CEE0241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E2F005-B40C-4FD7-8C60-485835114B5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68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8A568-8579-442E-8291-D44B9CFC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E96E6A-3A9B-489D-9152-6273BC481E5E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27B6-92CC-48CD-AFD6-688194ED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B8F3-3272-4806-8165-E6CBFAF9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6E40394-30B9-499C-B819-0720468E35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02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DF84-CDDD-4298-BCE1-68E44BF6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173A869-1A68-4A2D-A6A5-A8F5ED9DC1B5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DDC28-0C9D-41D9-999A-33FD88A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991-4FE9-4425-8D0A-D5BF20E6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2FBD7B2-B05A-4BC7-ABDA-4AB11B93D77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55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68AF-BA65-4F09-A35A-7EF9851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B927C0-26D1-4F68-B12B-5B0CF161EE9E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241-3308-4E50-AFE6-41F07D07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CFCB-F036-4B0A-97A9-C6DEC65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C21EAA-49E6-4B6F-A4FB-986EE655E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7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950C2-0BB9-48FE-B37C-C872FB8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5A41E36-2873-4663-A2EC-EB46BE5C95DA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8F548-9A97-4B86-8C79-EA05E7B8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A8F0-6998-4CD0-A78F-D455CCD6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BC6803D-374D-48E2-9155-7A5C9BBEE3F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3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C28C-81B8-4532-950C-20C9371D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EDC4BCE-8169-418B-BCF9-78E8D4C2D986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3C35-7011-4754-92FE-C91BAB74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851B-6C29-489A-A7A2-4B099DC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1973A2D-77C3-4EF2-8BB5-E1759FB2753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7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6A1E-1D5D-4872-A7C6-29E23A07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627F3B0-E6C9-44D9-A976-E78771124813}" type="datetimeFigureOut">
              <a:rPr lang="en-US" altLang="en-US" smtClean="0"/>
              <a:pPr/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37C3-CFA9-477A-9F78-A5EEDD9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DAD8-9739-4616-B70E-FF49849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19F2C7E-0EEA-4972-8EC1-3C1EB6BD0C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5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93C7-E7FB-4767-988A-0F37584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AA0E657-A5C6-4D8A-8EB1-623EA37EA730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C0D7-29E8-4D75-BDDF-7AE96B42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2663-68A6-4797-84DB-D26E42F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46BBD96-78D1-4DAB-9705-F30109DE13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19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C3F7-D3E6-4B8A-9FC8-686FB25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BD917D-4136-45A5-9DAF-6C2EC9D971F2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1188-20BA-4A33-9B4E-7AFE813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CD8B-E93C-4D9E-9F3B-750296C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9052D72-5FD4-49A6-A517-AE78A399A7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4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FACBC-AAFE-47B6-8224-050D1DC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AF08184-8FEF-4510-A049-660951F33C3B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1A29-EAAC-4E7D-A62C-A16B33B6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E737-5761-4E35-988C-A312905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EBC236-076A-4346-B038-81299B163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5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AC781-FDD7-4F13-A968-5D276B1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A00367-7EB8-4DA2-BB56-91F3C8FCB906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AADF-155E-468D-BA96-B02325C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8EBA-3ABC-4BE3-B35D-AAB683BD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41FEE62-1536-488B-A5ED-1A9A4DF15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3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21F5-2035-4595-8727-F764CB79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D177C7-4872-403D-A96A-55A60FDC6B11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D3146-A107-48C9-BC57-A208977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CB8C7-112A-4CA2-90E1-88A9E8A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D9915B2-AFAF-4FAD-94CC-611F11408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7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494A-7ADC-4FA7-819E-2834B48F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873DEA-835A-4693-AB30-4D711BADE628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E911-1F1A-4E8E-92BC-42B9DFFA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4738-0DC7-44F4-AC48-B3C7484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640BD9F-D079-450E-88AD-DC576E6B6B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6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F76-E1B3-4C6A-B002-DBA75AA0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B4572D-4921-4BB3-A5A2-5794794B51CD}" type="datetimeFigureOut">
              <a:rPr lang="en-US" altLang="en-US"/>
              <a:pPr>
                <a:defRPr/>
              </a:pPr>
              <a:t>5/6/2024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BB14-104E-4645-8A67-FB06A31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9F09-A480-40E9-8BDF-ADF19F2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6F9262-4E28-443D-82A7-AE52F302D1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CA1CB5-AD55-414D-BABE-364829FE70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8C33E8-B18F-48E0-A271-411F5DA7A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F79B9-C119-4F47-A077-AC2003ACFBAE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6D138-FA02-442D-AE68-5EAD317AF5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79F71F7E-0737-45BA-9B8A-863FC040F9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5D058375-1D84-4824-97BF-2F976086C7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DA649-C2C1-4BF8-830F-F9416E1C0507}"/>
              </a:ext>
            </a:extLst>
          </p:cNvPr>
          <p:cNvSpPr/>
          <p:nvPr userDrawn="1"/>
        </p:nvSpPr>
        <p:spPr>
          <a:xfrm>
            <a:off x="7425466" y="581728"/>
            <a:ext cx="1713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603 - Big Data Platforms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21084D1-C68E-4BB0-B825-39C5012EC6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8BA075F-4B22-44F6-8749-D245080877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68D222-3171-4057-899E-2AE7ED31620B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D2359-BA36-4041-8FDD-87FD1C5F03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C62338FF-B97C-44B8-945B-53C19D3155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AB3D1303-AA6C-4CF4-97FC-ED7D77FD7C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07029C-06D8-446C-89EA-F382FD6832BF}"/>
              </a:ext>
            </a:extLst>
          </p:cNvPr>
          <p:cNvSpPr/>
          <p:nvPr userDrawn="1"/>
        </p:nvSpPr>
        <p:spPr>
          <a:xfrm>
            <a:off x="7418144" y="589597"/>
            <a:ext cx="1713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603 - Big Data Platforms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D51721C-DA8F-4201-8162-6154307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483" y="6565111"/>
            <a:ext cx="798554" cy="26114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69D2D5B-6A18-446E-8319-50364E97782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379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ommunity/forums/" TargetMode="External"/><Relationship Id="rId2" Type="http://schemas.openxmlformats.org/officeDocument/2006/relationships/hyperlink" Target="https://spark.apache.org/docs/lates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ongodb.com/doc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D55941-5515-410D-94E7-D74EF2EE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2323"/>
            <a:ext cx="8104909" cy="16724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0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DOG BREED PREDICTION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85C55-4435-45CD-6416-ACCB3DCA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252"/>
            <a:ext cx="8229600" cy="4526336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603 Platforms for Big Data Processing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Melih Gunay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Madhiri Sri Harsha Vardhan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 Pavan Kalyan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5644"/>
            <a:ext cx="8229600" cy="1143000"/>
          </a:xfrm>
        </p:spPr>
        <p:txBody>
          <a:bodyPr/>
          <a:lstStyle/>
          <a:p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 COLLECTION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9091"/>
            <a:ext cx="8444753" cy="2160782"/>
          </a:xfrm>
        </p:spPr>
        <p:txBody>
          <a:bodyPr/>
          <a:lstStyle/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image data (from Kaggle) into the "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DogBreedClassification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collection within the MongoDB database.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MongoDB Database housing datasets of varying sizes: 2000, 5000, 20000, and 100000 rows of image data.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connection to the MongoDB cluster utilizing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DDE8A-7108-8800-5B85-6E209CCC4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9"/>
          <a:stretch/>
        </p:blipFill>
        <p:spPr>
          <a:xfrm>
            <a:off x="736265" y="3429000"/>
            <a:ext cx="7886622" cy="2442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48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METADATA (PROCESSED DATA) TO MONGODB</a:t>
            </a:r>
            <a:endParaRPr lang="en-US" alt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23" y="2004819"/>
            <a:ext cx="8444753" cy="636781"/>
          </a:xfrm>
        </p:spPr>
        <p:txBody>
          <a:bodyPr/>
          <a:lstStyle/>
          <a:p>
            <a:pPr marL="342900" lvl="1" indent="-342900" algn="just"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which is preprocessed has been stored in the MongoDB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ADFAA-0146-2356-0CCB-37B5EF3A2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4"/>
          <a:stretch/>
        </p:blipFill>
        <p:spPr>
          <a:xfrm>
            <a:off x="676690" y="2709719"/>
            <a:ext cx="8010110" cy="32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65" y="772775"/>
            <a:ext cx="8715867" cy="1431084"/>
          </a:xfrm>
        </p:spPr>
        <p:txBody>
          <a:bodyPr/>
          <a:lstStyle/>
          <a:p>
            <a:r>
              <a:rPr lang="en-IN" sz="4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SAMPLING DATASET FOR TESTING AND TRAINING</a:t>
            </a:r>
            <a:endParaRPr lang="en-US" altLang="en-US" sz="4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944688"/>
            <a:ext cx="8444753" cy="3673475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Sample the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accommodate computational constraints and optimize resource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model performance across different dataset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scalability of the model as dataset sizes increase.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enables efficient model development by reducing computational overhead.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experimentation and iteration on model development more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testing model scalability and performance under varying dataset sizes.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58" y="793412"/>
            <a:ext cx="9327914" cy="1249988"/>
          </a:xfrm>
        </p:spPr>
        <p:txBody>
          <a:bodyPr/>
          <a:lstStyle/>
          <a:p>
            <a:r>
              <a:rPr lang="en-US" sz="4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VISUALIZATIONS &amp; RESULTS FOR EACH SUBSET</a:t>
            </a:r>
            <a:endParaRPr lang="en-US" altLang="en-US" sz="4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88" y="1614343"/>
            <a:ext cx="8444753" cy="429057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2000 SAMPLE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14E2B-6673-4EB4-A2EE-D29D2995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088" y="2115128"/>
            <a:ext cx="7735684" cy="178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A4FE7-DB89-EE33-2D5B-D6D2AF73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8" y="4012044"/>
            <a:ext cx="3610057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087D9-0046-3AAC-0446-AF37CC825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199" y="3898176"/>
            <a:ext cx="44884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58" y="633386"/>
            <a:ext cx="9327914" cy="1249988"/>
          </a:xfrm>
        </p:spPr>
        <p:txBody>
          <a:bodyPr/>
          <a:lstStyle/>
          <a:p>
            <a:r>
              <a:rPr lang="en-US" sz="4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VISUALIZATIONS &amp; RESULTS FOR EACH SUBSET</a:t>
            </a:r>
            <a:endParaRPr lang="en-US" altLang="en-US" sz="4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88" y="1454317"/>
            <a:ext cx="8444753" cy="429057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5000 SAMPLE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2AD25-6DED-23C0-0115-49E489308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9630" r="11667" b="530"/>
          <a:stretch/>
        </p:blipFill>
        <p:spPr>
          <a:xfrm>
            <a:off x="423488" y="1866105"/>
            <a:ext cx="80010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54FA3-2570-916C-166C-B0FF7B2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6" y="3676634"/>
            <a:ext cx="3200656" cy="2814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400A1-1BB8-5076-083A-E90CB25F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08" y="3559375"/>
            <a:ext cx="2900219" cy="28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58" y="793412"/>
            <a:ext cx="9327914" cy="1249988"/>
          </a:xfrm>
        </p:spPr>
        <p:txBody>
          <a:bodyPr/>
          <a:lstStyle/>
          <a:p>
            <a:r>
              <a:rPr lang="en-US" sz="4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VISUALIZATIONS &amp; RESULTS FOR EACH SUBSET</a:t>
            </a:r>
            <a:endParaRPr lang="en-US" altLang="en-US" sz="4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88" y="1614343"/>
            <a:ext cx="8444753" cy="429057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20000 SAMPLE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C74FF-6AAA-EB52-3F3F-D13BC3C2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2080756"/>
            <a:ext cx="7799345" cy="1931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54FA3-2570-916C-166C-B0FF7B2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8" y="4049400"/>
            <a:ext cx="2778845" cy="2443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400A1-1BB8-5076-083A-E90CB25F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54" y="3755581"/>
            <a:ext cx="2804787" cy="27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58" y="793412"/>
            <a:ext cx="9327914" cy="1249988"/>
          </a:xfrm>
        </p:spPr>
        <p:txBody>
          <a:bodyPr/>
          <a:lstStyle/>
          <a:p>
            <a:r>
              <a:rPr lang="en-US" sz="4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VISUALIZATIONS &amp; RESULTS FOR EACH SUBSET</a:t>
            </a:r>
            <a:endParaRPr lang="en-US" altLang="en-US" sz="4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88" y="1614343"/>
            <a:ext cx="8444753" cy="429057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100000 SAMPLE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EE07D-DEF2-BC1C-044B-F2B0E0F7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2043400"/>
            <a:ext cx="73152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0189E-D164-DDB5-A772-74B62174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8" y="3876385"/>
            <a:ext cx="2604388" cy="239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5190C-71B6-7656-981F-764F1161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79" y="3574761"/>
            <a:ext cx="2927643" cy="28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IN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OBSERVATIONS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843088"/>
            <a:ext cx="8444753" cy="4788621"/>
          </a:xfrm>
        </p:spPr>
        <p:txBody>
          <a:bodyPr/>
          <a:lstStyle/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Samples: 69% Accuracy — Initial performance baseline.</a:t>
            </a:r>
          </a:p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Samples: 82% Accuracy — Noticeable improvements.</a:t>
            </a:r>
          </a:p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20000 Samples: 85% Accuracy — Consistent gains.</a:t>
            </a:r>
          </a:p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 Samples: 96% Accuracy — Achieved optimal performance.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tried to run the model on unknown dataset which consists images of different breeds that are not used for any training.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DF766-903C-44D1-B64A-80B124C2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01618"/>
            <a:ext cx="7848600" cy="19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GRAPHICAL INSIGHT: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8" y="2386734"/>
            <a:ext cx="3794244" cy="3671021"/>
          </a:xfrm>
        </p:spPr>
        <p:txBody>
          <a:bodyPr/>
          <a:lstStyle/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graph depicting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positive trend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accuracy as training data volume increases, emphasizing the model’s scalability.</a:t>
            </a:r>
          </a:p>
          <a:p>
            <a:pPr marL="363855" marR="438784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100000 samples: 96%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F57B6-1250-44E7-BEBF-968CDB60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2192" y="2386734"/>
            <a:ext cx="4361799" cy="2952750"/>
          </a:xfrm>
          <a:prstGeom prst="rect">
            <a:avLst/>
          </a:prstGeom>
          <a:blipFill dpi="0" rotWithShape="1">
            <a:blip r:embed="rId3">
              <a:alphaModFix amt="11000"/>
            </a:blip>
            <a:srcRect/>
            <a:tile tx="0" ty="0" sx="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8601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7573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464397"/>
            <a:ext cx="8444753" cy="3673475"/>
          </a:xfrm>
        </p:spPr>
        <p:txBody>
          <a:bodyPr/>
          <a:lstStyle/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engineered a high-performance dog breed classification system using Apache Spark and MongoDB, achieving peak accuracy of 96% with extensive training data.</a:t>
            </a:r>
          </a:p>
          <a:p>
            <a:pPr marL="0" marR="50165" lvl="1" indent="0" algn="just">
              <a:lnSpc>
                <a:spcPct val="114999"/>
              </a:lnSpc>
              <a:buNone/>
              <a:tabLst>
                <a:tab pos="36385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and Preservation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contributes to genetic diversity conservation within dog populations.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aids in maintaining healthy breeding programs and preserving unique breed traits.</a:t>
            </a:r>
          </a:p>
          <a:p>
            <a:pPr marL="0" marR="50165" lvl="1" indent="0" algn="just">
              <a:lnSpc>
                <a:spcPct val="114999"/>
              </a:lnSpc>
              <a:buNone/>
              <a:tabLst>
                <a:tab pos="36385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real-world applications in animal shelters, veterinary clinics, and wildlife conservation centers.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assists professionals in accurately identifying dog breeds, facilitating animal care, and aiding research efforts.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CB0B-8C0E-4AF5-BF85-38064C1C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l"/>
            <a:r>
              <a:rPr lang="en-US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FCDD-F8E1-405E-9018-A4E0E5D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9637"/>
            <a:ext cx="8229600" cy="3733799"/>
          </a:xfrm>
        </p:spPr>
        <p:txBody>
          <a:bodyPr>
            <a:noAutofit/>
          </a:bodyPr>
          <a:lstStyle/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 Diagram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And Results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Lesson’s Learnt</a:t>
            </a:r>
          </a:p>
          <a:p>
            <a:pPr marL="363855" indent="-351155" algn="just"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385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7573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464397"/>
            <a:ext cx="8444753" cy="5047239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machine learning models for image classification showcases the potential of artificial intelligence.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refinement and optimization of models unlock new possibilities for innovation and discovery.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attributed to collaborative efforts of team members and support from the open-source community.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fosters creativity, diversity of thought, and collective problem-solving.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aims to enhance model accuracy and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additional features for breed recognition and extension to other species beyond dogs.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6882"/>
            <a:ext cx="8229600" cy="1143000"/>
          </a:xfrm>
        </p:spPr>
        <p:txBody>
          <a:bodyPr/>
          <a:lstStyle/>
          <a:p>
            <a:r>
              <a:rPr lang="en-IN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Lessons Learnt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718973"/>
            <a:ext cx="8444753" cy="5047239"/>
          </a:xfrm>
        </p:spPr>
        <p:txBody>
          <a:bodyPr/>
          <a:lstStyle/>
          <a:p>
            <a:pPr marL="0" indent="0" algn="l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Mastery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Navigated complexities of integrating Spark, MongoDB, and Python, overcoming setbacks through persistence and strategic problem-solving.</a:t>
            </a:r>
          </a:p>
          <a:p>
            <a:pPr marL="0" indent="0" algn="l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Proficiency: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Mastered complex data extraction and management with MongoDB, emphasizing precision and planning for large dataset handling.</a:t>
            </a:r>
          </a:p>
          <a:p>
            <a:pPr marL="0" indent="0" algn="l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Environment Adaptation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a 20GB dataset across Cloudera and Databricks, gaining versatile experience in different big data environments.</a:t>
            </a:r>
          </a:p>
          <a:p>
            <a:pPr marL="0" indent="0" algn="l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Spark Programming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proficiency in Spark programming, enhancing productivity and performance in big data processing tasks.</a:t>
            </a:r>
          </a:p>
          <a:p>
            <a:pPr marL="0" indent="0" algn="l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CNN Implementation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Convolutional Neural Networks (CNNs) effectively, optimizing model training for accurate predictions in image classification.</a:t>
            </a: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39391"/>
            <a:ext cx="8229600" cy="1143000"/>
          </a:xfrm>
        </p:spPr>
        <p:txBody>
          <a:bodyPr/>
          <a:lstStyle/>
          <a:p>
            <a:r>
              <a:rPr lang="en-IN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REFERENCES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82391"/>
            <a:ext cx="8444753" cy="2682730"/>
          </a:xfrm>
        </p:spPr>
        <p:txBody>
          <a:bodyPr/>
          <a:lstStyle/>
          <a:p>
            <a:pPr marL="355600" indent="-342900">
              <a:spcBef>
                <a:spcPts val="325"/>
              </a:spcBef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https://spark.apache.org/docs/latest/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32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25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32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25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CNN for Deep Learning https://towardsdatascience.com/a-comprehensive-guide-to-convolutional-neural-networks-the-eli5-way-3bd2b1164a53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42900" marR="50165" lvl="1" indent="-342900" algn="just">
              <a:lnSpc>
                <a:spcPct val="114999"/>
              </a:lnSpc>
              <a:buFont typeface="Wingdings" panose="05000000000000000000" pitchFamily="2" charset="2"/>
              <a:buChar char="§"/>
              <a:tabLst>
                <a:tab pos="36385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94CFA-6CB6-DC5B-5245-9F18B8A5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894" y="1685925"/>
            <a:ext cx="5510212" cy="3673475"/>
          </a:xfrm>
        </p:spPr>
      </p:pic>
    </p:spTree>
    <p:extLst>
      <p:ext uri="{BB962C8B-B14F-4D97-AF65-F5344CB8AC3E}">
        <p14:creationId xmlns:p14="http://schemas.microsoft.com/office/powerpoint/2010/main" val="32010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CB0B-8C0E-4AF5-BF85-38064C1C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6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PROJECT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FCDD-F8E1-405E-9018-A4E0E5D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73379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aims to develop a machine learning model for predicting dog breeds from images.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Utilizing convolutional neural networks (CNNs), a deep learning technique known for its effectiveness in image classification tasks.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primary objective is to contribute to conservation efforts by providing a reliable tool for accurately identifying dog breeds. This aids in preserving genetic diversity within dog populations, which is crucial for breed conservation and management.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CB0B-8C0E-4AF5-BF85-38064C1C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3199"/>
            <a:ext cx="8229600" cy="1143000"/>
          </a:xfrm>
        </p:spPr>
        <p:txBody>
          <a:bodyPr/>
          <a:lstStyle/>
          <a:p>
            <a:r>
              <a:rPr lang="en-IN" sz="6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PROBLEM STATEMENT</a:t>
            </a:r>
            <a:endParaRPr lang="en-US" sz="66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FCDD-F8E1-405E-9018-A4E0E5D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2692"/>
            <a:ext cx="8229600" cy="42234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Accurately identifying dog breeds from images is challenging due to the diverse appearance of different breeds and variations within breeds.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Effort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methods rely on manual identification by experts, which is time-consuming and subjective.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machine learning model capable of automatically predicting dog breeds from images.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will have applications in various fields such as pet adoption, veterinary care, and breed conservation efforts, where accurate breed identification is essential.</a:t>
            </a:r>
          </a:p>
        </p:txBody>
      </p:sp>
    </p:spTree>
    <p:extLst>
      <p:ext uri="{BB962C8B-B14F-4D97-AF65-F5344CB8AC3E}">
        <p14:creationId xmlns:p14="http://schemas.microsoft.com/office/powerpoint/2010/main" val="13453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</a:t>
            </a:r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PROJECT IMPLEMENTATION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861561"/>
            <a:ext cx="8444753" cy="4271385"/>
          </a:xfrm>
        </p:spPr>
        <p:txBody>
          <a:bodyPr/>
          <a:lstStyle/>
          <a:p>
            <a:pPr marL="355600" algn="just">
              <a:spcBef>
                <a:spcPts val="385"/>
              </a:spcBef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image data from Kaggle, a comprehensive platform for datasets, ensuring a diverse and extensive collection of dog breed images.</a:t>
            </a:r>
          </a:p>
          <a:p>
            <a:pPr marL="355600" algn="just">
              <a:spcBef>
                <a:spcPts val="385"/>
              </a:spcBef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Leveraged MongoDB, a NoSQL database, to store the sourced image data, providing robust and scalable data handling capabilities.</a:t>
            </a:r>
          </a:p>
          <a:p>
            <a:pPr marL="355600" algn="just">
              <a:spcBef>
                <a:spcPts val="385"/>
              </a:spcBef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PySpark, a powerful analytics engine for large-scale data processing, to preprocess and clean the image data effectively.</a:t>
            </a:r>
          </a:p>
          <a:p>
            <a:pPr marL="355600" algn="just">
              <a:spcBef>
                <a:spcPts val="385"/>
              </a:spcBef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OpenCV, an open-source computer vision library, for initial image processing tasks such as resizing and format standardization, ensuring consistency in image inputs.</a:t>
            </a:r>
          </a:p>
          <a:p>
            <a:pPr marL="355600" algn="just">
              <a:spcBef>
                <a:spcPts val="385"/>
              </a:spcBef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Conducted further data cleaning and preprocessing using PySpark, optimizing the data for model training by handling missing values and standardizing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</a:t>
            </a:r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PROJECT IMPLEMENTATION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2388034"/>
            <a:ext cx="8444753" cy="4271385"/>
          </a:xfrm>
        </p:spPr>
        <p:txBody>
          <a:bodyPr/>
          <a:lstStyle/>
          <a:p>
            <a:pPr marL="363855" indent="-351155" algn="just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Convolutional Neural Network (CNN) tailored for high accuracy in image classification tasks, designed to effectively learn from thousands of images across numerous dog breeds.</a:t>
            </a:r>
          </a:p>
          <a:p>
            <a:pPr marL="363855" indent="-351155" algn="just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the CNN model on a large dataset of 100,000 images, progressively validating and tuning it to improve accuracy and reduce overfitting, ensuring robust performance in breed prediction.</a:t>
            </a:r>
          </a:p>
          <a:p>
            <a:pPr marL="363855" indent="-351155" algn="just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Enhancement: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Spark's MLlib, a scalable machine learning library, for additional machine learning tasks, enhancing the model's learning capabilities and optimizing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95944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714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</a:t>
            </a:r>
            <a:r>
              <a:rPr lang="en-IN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TECHNOLOGIES UTILIZED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778434"/>
            <a:ext cx="8444753" cy="4733202"/>
          </a:xfrm>
        </p:spPr>
        <p:txBody>
          <a:bodyPr/>
          <a:lstStyle/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PySpark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Leveraged for scalable and distributed data processing, allowing efficient handling of large-scale image datasets.</a:t>
            </a:r>
          </a:p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MongoDB: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as a NoSQL database for storing and managing the image data, providing flexibility and scalability in data storage.</a:t>
            </a:r>
          </a:p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OpenCV: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for initial image processing tasks such as resizing and format standardization, ensuring consistency in image inputs for model training.</a:t>
            </a:r>
          </a:p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Convolutional Neural Network (CNN):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CNN architecture optimized for image classification tasks, capable of learning complex patterns and features from dog breed images.</a:t>
            </a:r>
          </a:p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Spark's MLlib: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additional machine learning tasks, enhancing the model's learning capabilities and optimizing its performance through scalable algorithms and tools.</a:t>
            </a:r>
          </a:p>
          <a:p>
            <a:pPr marL="12700" indent="0" algn="just">
              <a:spcBef>
                <a:spcPts val="385"/>
              </a:spcBef>
              <a:buNone/>
              <a:tabLst>
                <a:tab pos="363855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Kaggle: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Sourced image data from Kaggle, a renowned platform for datasets and competitions, ensuring a diverse and extensive collection of dog breed images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81975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7316"/>
            <a:ext cx="8229600" cy="1143000"/>
          </a:xfrm>
        </p:spPr>
        <p:txBody>
          <a:bodyPr/>
          <a:lstStyle/>
          <a:p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PROJECT WORK FLOW DIAGRAM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49D5D-BE98-4D16-B486-032217E9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91662"/>
            <a:ext cx="8229599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A503-8461-447E-8193-A0500C1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5644"/>
            <a:ext cx="8229600" cy="1143000"/>
          </a:xfrm>
        </p:spPr>
        <p:txBody>
          <a:bodyPr/>
          <a:lstStyle/>
          <a:p>
            <a:r>
              <a:rPr lang="en-IN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 SET</a:t>
            </a:r>
            <a:endParaRPr lang="en-US" altLang="en-US" sz="6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C17C0-4B79-199B-8AE8-271CA8F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4010"/>
            <a:ext cx="8444753" cy="1500451"/>
          </a:xfrm>
        </p:spPr>
        <p:txBody>
          <a:bodyPr/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the dataset from Kaggle of size 20GB.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images of dogs labelled by their respective breeds of 10 classes.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both a CSV file and a folder containing JPEG image files.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9B4FD-4BFD-9222-6107-3D7548CD6752}"/>
              </a:ext>
            </a:extLst>
          </p:cNvPr>
          <p:cNvSpPr txBox="1"/>
          <p:nvPr/>
        </p:nvSpPr>
        <p:spPr>
          <a:xfrm>
            <a:off x="457200" y="3838157"/>
            <a:ext cx="4618182" cy="269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unique identifier for each dog. Multiple rows may share the same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00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breed name or label as advertised on the website.</a:t>
            </a:r>
          </a:p>
          <a:p>
            <a:pPr algn="just">
              <a:spcBef>
                <a:spcPct val="200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File name of the JPEG image stored in the accompanying folder.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number: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attribute ranging from 1 to 10, denoting the sequence number of the image associated with a particular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E4768-AC07-43AB-9CED-583D118FA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" t="38269" r="39216" b="-205"/>
          <a:stretch/>
        </p:blipFill>
        <p:spPr>
          <a:xfrm>
            <a:off x="5655794" y="3658458"/>
            <a:ext cx="2832003" cy="23437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59E684-C744-E68C-1E81-AD19A368A41C}"/>
              </a:ext>
            </a:extLst>
          </p:cNvPr>
          <p:cNvSpPr txBox="1">
            <a:spLocks/>
          </p:cNvSpPr>
          <p:nvPr/>
        </p:nvSpPr>
        <p:spPr bwMode="auto">
          <a:xfrm>
            <a:off x="475669" y="3255241"/>
            <a:ext cx="2604655" cy="80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r>
              <a:rPr lang="en-IN" sz="4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ATTRIBUTES</a:t>
            </a:r>
            <a:endParaRPr lang="en-US" altLang="en-US" sz="4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1353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Microsoft Himalaya</vt:lpstr>
      <vt:lpstr>Times New Roman</vt:lpstr>
      <vt:lpstr>Wingdings</vt:lpstr>
      <vt:lpstr>Office Theme</vt:lpstr>
      <vt:lpstr>1_Office Theme</vt:lpstr>
      <vt:lpstr>DOG BREED PREDICTION</vt:lpstr>
      <vt:lpstr>CONTENTS</vt:lpstr>
      <vt:lpstr>PROJECT DISCRIPTION</vt:lpstr>
      <vt:lpstr>PROBLEM STATEMENT</vt:lpstr>
      <vt:lpstr> PROJECT IMPLEMENTATION</vt:lpstr>
      <vt:lpstr> PROJECT IMPLEMENTATION</vt:lpstr>
      <vt:lpstr> TECHNOLOGIES UTILIZED</vt:lpstr>
      <vt:lpstr>PROJECT WORK FLOW DIAGRAM</vt:lpstr>
      <vt:lpstr>DATA SET</vt:lpstr>
      <vt:lpstr>DATA COLLECTION</vt:lpstr>
      <vt:lpstr>METADATA (PROCESSED DATA) TO MONGODB</vt:lpstr>
      <vt:lpstr>SAMPLING DATASET FOR TESTING AND TRAINING</vt:lpstr>
      <vt:lpstr>VISUALIZATIONS &amp; RESULTS FOR EACH SUBSET</vt:lpstr>
      <vt:lpstr>VISUALIZATIONS &amp; RESULTS FOR EACH SUBSET</vt:lpstr>
      <vt:lpstr>VISUALIZATIONS &amp; RESULTS FOR EACH SUBSET</vt:lpstr>
      <vt:lpstr>VISUALIZATIONS &amp; RESULTS FOR EACH SUBSET</vt:lpstr>
      <vt:lpstr>OBSERVATIONS</vt:lpstr>
      <vt:lpstr>GRAPHICAL INSIGHT:</vt:lpstr>
      <vt:lpstr>CONCLUSION</vt:lpstr>
      <vt:lpstr>CONCLUSION</vt:lpstr>
      <vt:lpstr>Lessons Learnt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sri harsha</cp:lastModifiedBy>
  <cp:revision>155</cp:revision>
  <dcterms:created xsi:type="dcterms:W3CDTF">2014-05-05T14:25:42Z</dcterms:created>
  <dcterms:modified xsi:type="dcterms:W3CDTF">2024-05-07T00:11:49Z</dcterms:modified>
</cp:coreProperties>
</file>