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3"/>
  </p:notesMasterIdLst>
  <p:sldIdLst>
    <p:sldId id="256" r:id="rId2"/>
    <p:sldId id="257" r:id="rId3"/>
    <p:sldId id="258" r:id="rId4"/>
    <p:sldId id="278" r:id="rId5"/>
    <p:sldId id="283" r:id="rId6"/>
    <p:sldId id="284" r:id="rId7"/>
    <p:sldId id="285" r:id="rId8"/>
    <p:sldId id="286" r:id="rId9"/>
    <p:sldId id="272" r:id="rId10"/>
    <p:sldId id="281" r:id="rId11"/>
    <p:sldId id="287" r:id="rId12"/>
    <p:sldId id="288" r:id="rId13"/>
    <p:sldId id="289" r:id="rId14"/>
    <p:sldId id="290" r:id="rId15"/>
    <p:sldId id="291" r:id="rId16"/>
    <p:sldId id="292" r:id="rId17"/>
    <p:sldId id="293" r:id="rId18"/>
    <p:sldId id="294" r:id="rId19"/>
    <p:sldId id="295" r:id="rId20"/>
    <p:sldId id="306" r:id="rId21"/>
    <p:sldId id="296" r:id="rId22"/>
    <p:sldId id="297" r:id="rId23"/>
    <p:sldId id="299" r:id="rId24"/>
    <p:sldId id="302" r:id="rId25"/>
    <p:sldId id="301" r:id="rId26"/>
    <p:sldId id="300" r:id="rId27"/>
    <p:sldId id="277" r:id="rId28"/>
    <p:sldId id="303" r:id="rId29"/>
    <p:sldId id="305" r:id="rId30"/>
    <p:sldId id="262" r:id="rId31"/>
    <p:sldId id="26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C00"/>
    <a:srgbClr val="808080"/>
    <a:srgbClr val="FFC3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snapToObjects="1">
      <p:cViewPr varScale="1">
        <p:scale>
          <a:sx n="82" d="100"/>
          <a:sy n="82" d="100"/>
        </p:scale>
        <p:origin x="148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12F75-88E0-4EC7-AAA0-BF89B19062A9}" type="datetimeFigureOut">
              <a:rPr lang="en-IN" smtClean="0"/>
              <a:t>10-04-2024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DB8BA-CC42-4B14-998D-7824F8041D77}" type="slidenum">
              <a:rPr lang="en-IN" smtClean="0"/>
              <a:t>‹#›</a:t>
            </a:fld>
            <a:endParaRPr lang="en-IN"/>
          </a:p>
        </p:txBody>
      </p:sp>
    </p:spTree>
    <p:extLst>
      <p:ext uri="{BB962C8B-B14F-4D97-AF65-F5344CB8AC3E}">
        <p14:creationId xmlns:p14="http://schemas.microsoft.com/office/powerpoint/2010/main" val="144029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9DB8BA-CC42-4B14-998D-7824F8041D77}" type="slidenum">
              <a:rPr lang="en-IN" smtClean="0"/>
              <a:t>1</a:t>
            </a:fld>
            <a:endParaRPr lang="en-IN"/>
          </a:p>
        </p:txBody>
      </p:sp>
    </p:spTree>
    <p:extLst>
      <p:ext uri="{BB962C8B-B14F-4D97-AF65-F5344CB8AC3E}">
        <p14:creationId xmlns:p14="http://schemas.microsoft.com/office/powerpoint/2010/main" val="189365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9BD96B-75CA-1841-90D5-B18FC898F678}"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120331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61812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0672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498568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2988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823446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9BD96B-75CA-1841-90D5-B18FC898F678}"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311162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9BD96B-75CA-1841-90D5-B18FC898F678}"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52980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9BD96B-75CA-1841-90D5-B18FC898F678}"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413906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62764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9BD96B-75CA-1841-90D5-B18FC898F678}"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91869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9BD96B-75CA-1841-90D5-B18FC898F678}"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276672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9BD96B-75CA-1841-90D5-B18FC898F678}"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83579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D96B-75CA-1841-90D5-B18FC898F678}"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06486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045754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534639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9BD96B-75CA-1841-90D5-B18FC898F678}" type="datetimeFigureOut">
              <a:rPr lang="en-US" smtClean="0"/>
              <a:t>4/10/2024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8F3AB5E-33BA-8749-A20F-9CA8194C6B65}" type="slidenum">
              <a:rPr lang="en-US" smtClean="0"/>
              <a:t>‹#›</a:t>
            </a:fld>
            <a:endParaRPr lang="en-US"/>
          </a:p>
        </p:txBody>
      </p:sp>
      <p:pic>
        <p:nvPicPr>
          <p:cNvPr id="18" name="Picture 17" descr="MD-flag-background-ppt.png">
            <a:extLst>
              <a:ext uri="{FF2B5EF4-FFF2-40B4-BE49-F238E27FC236}">
                <a16:creationId xmlns:a16="http://schemas.microsoft.com/office/drawing/2014/main" id="{337E6A56-F3F0-5215-E1CD-5621D8942340}"/>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19" name="Picture 18" descr="UMBC-primary-logo-CMYK-on-black.png">
            <a:extLst>
              <a:ext uri="{FF2B5EF4-FFF2-40B4-BE49-F238E27FC236}">
                <a16:creationId xmlns:a16="http://schemas.microsoft.com/office/drawing/2014/main" id="{6A423D8E-E3FF-49B5-D53C-975F8DEF4E0C}"/>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20" name="Picture 19" descr="corner-element.png">
            <a:extLst>
              <a:ext uri="{FF2B5EF4-FFF2-40B4-BE49-F238E27FC236}">
                <a16:creationId xmlns:a16="http://schemas.microsoft.com/office/drawing/2014/main" id="{30768C62-7BF5-124A-2DCB-A5765C43D4DE}"/>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919918" y="5615558"/>
            <a:ext cx="1224081" cy="1242442"/>
          </a:xfrm>
          <a:prstGeom prst="rect">
            <a:avLst/>
          </a:prstGeom>
          <a:noFill/>
          <a:ln>
            <a:noFill/>
          </a:ln>
        </p:spPr>
      </p:pic>
    </p:spTree>
    <p:extLst>
      <p:ext uri="{BB962C8B-B14F-4D97-AF65-F5344CB8AC3E}">
        <p14:creationId xmlns:p14="http://schemas.microsoft.com/office/powerpoint/2010/main" val="31440504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371600" y="1646238"/>
            <a:ext cx="7772400" cy="1628775"/>
          </a:xfrm>
        </p:spPr>
        <p:txBody>
          <a:bodyPr/>
          <a:lstStyle/>
          <a:p>
            <a:r>
              <a:rPr lang="en-IN" b="1" i="0" dirty="0">
                <a:effectLst/>
                <a:latin typeface="Lao UI" panose="020B0502040204020203" pitchFamily="34" charset="0"/>
                <a:cs typeface="Lao UI" panose="020B0502040204020203" pitchFamily="34" charset="0"/>
              </a:rPr>
              <a:t>F</a:t>
            </a:r>
            <a:r>
              <a:rPr lang="en-IN" b="1" dirty="0">
                <a:latin typeface="Lao UI" panose="020B0502040204020203" pitchFamily="34" charset="0"/>
                <a:cs typeface="Lao UI" panose="020B0502040204020203" pitchFamily="34" charset="0"/>
              </a:rPr>
              <a:t>ILM</a:t>
            </a:r>
            <a:r>
              <a:rPr lang="en-IN" b="1" i="0" dirty="0">
                <a:effectLst/>
                <a:latin typeface="Lao UI" panose="020B0502040204020203" pitchFamily="34" charset="0"/>
                <a:cs typeface="Lao UI" panose="020B0502040204020203" pitchFamily="34" charset="0"/>
              </a:rPr>
              <a:t> FINDER DASHBOARD</a:t>
            </a:r>
            <a:endParaRPr lang="en-US" b="1" dirty="0">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3026918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FDF4-5D06-973F-2930-F4670C81E8EC}"/>
              </a:ext>
            </a:extLst>
          </p:cNvPr>
          <p:cNvSpPr>
            <a:spLocks noGrp="1"/>
          </p:cNvSpPr>
          <p:nvPr>
            <p:ph type="title"/>
          </p:nvPr>
        </p:nvSpPr>
        <p:spPr>
          <a:xfrm>
            <a:off x="457200" y="601971"/>
            <a:ext cx="8229600" cy="1197332"/>
          </a:xfrm>
        </p:spPr>
        <p:txBody>
          <a:bodyPr/>
          <a:lstStyle/>
          <a:p>
            <a:r>
              <a:rPr lang="en-US" sz="4400" b="1" dirty="0">
                <a:latin typeface="Lao UI" panose="020B0502040204020203" pitchFamily="34" charset="0"/>
                <a:cs typeface="Lao UI" panose="020B0502040204020203" pitchFamily="34" charset="0"/>
              </a:rPr>
              <a:t>DATASET CONTENTS</a:t>
            </a:r>
            <a:endParaRPr lang="en-IN"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7FF1B4F6-6516-7767-6647-2F61DAE3FD52}"/>
              </a:ext>
            </a:extLst>
          </p:cNvPr>
          <p:cNvSpPr>
            <a:spLocks noGrp="1"/>
          </p:cNvSpPr>
          <p:nvPr>
            <p:ph idx="1"/>
          </p:nvPr>
        </p:nvSpPr>
        <p:spPr>
          <a:xfrm>
            <a:off x="599768" y="1704396"/>
            <a:ext cx="8229600" cy="5699295"/>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cleaned tabular dataset includes detailed listings of each movie or TV show available on Aha. It likely contains an array of information such as:</a:t>
            </a:r>
          </a:p>
          <a:p>
            <a:pPr marL="285750" indent="-285750" algn="just">
              <a:lnSpc>
                <a:spcPct val="150000"/>
              </a:lnSpc>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id</a:t>
            </a:r>
            <a:r>
              <a:rPr lang="en-GB" sz="2000" dirty="0">
                <a:latin typeface="Times New Roman" panose="02020603050405020304" pitchFamily="18" charset="0"/>
                <a:cs typeface="Times New Roman" panose="02020603050405020304" pitchFamily="18" charset="0"/>
              </a:rPr>
              <a:t>: Unique identifier for the movie entry in the dataset.</a:t>
            </a:r>
          </a:p>
          <a:p>
            <a:pPr marL="285750" indent="-285750" algn="just">
              <a:lnSpc>
                <a:spcPct val="150000"/>
              </a:lnSpc>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title</a:t>
            </a:r>
            <a:r>
              <a:rPr lang="en-GB" sz="2000" dirty="0">
                <a:latin typeface="Times New Roman" panose="02020603050405020304" pitchFamily="18" charset="0"/>
                <a:cs typeface="Times New Roman" panose="02020603050405020304" pitchFamily="18" charset="0"/>
              </a:rPr>
              <a:t>: Movie </a:t>
            </a:r>
            <a:r>
              <a:rPr lang="en-GB" sz="2000" dirty="0" err="1">
                <a:latin typeface="Times New Roman" panose="02020603050405020304" pitchFamily="18" charset="0"/>
                <a:cs typeface="Times New Roman" panose="02020603050405020304" pitchFamily="18" charset="0"/>
              </a:rPr>
              <a:t>title.type</a:t>
            </a:r>
            <a:r>
              <a:rPr lang="en-GB" sz="2000" dirty="0">
                <a:latin typeface="Times New Roman" panose="02020603050405020304" pitchFamily="18" charset="0"/>
                <a:cs typeface="Times New Roman" panose="02020603050405020304" pitchFamily="18" charset="0"/>
              </a:rPr>
              <a:t>: Indicates if the entry is for a movie.</a:t>
            </a:r>
          </a:p>
          <a:p>
            <a:pPr marL="285750" indent="-285750" algn="just">
              <a:lnSpc>
                <a:spcPct val="150000"/>
              </a:lnSpc>
              <a:buFont typeface="Arial" panose="020B0604020202020204" pitchFamily="34" charset="0"/>
              <a:buChar char="•"/>
            </a:pPr>
            <a:r>
              <a:rPr lang="en-GB" sz="2000" b="1" i="0" dirty="0">
                <a:effectLst/>
                <a:latin typeface="Times New Roman" panose="02020603050405020304" pitchFamily="18" charset="0"/>
                <a:cs typeface="Times New Roman" panose="02020603050405020304" pitchFamily="18" charset="0"/>
              </a:rPr>
              <a:t>type</a:t>
            </a:r>
            <a:r>
              <a:rPr lang="en-GB" sz="2000" i="0" dirty="0">
                <a:effectLst/>
                <a:latin typeface="Times New Roman" panose="02020603050405020304" pitchFamily="18" charset="0"/>
                <a:cs typeface="Times New Roman" panose="02020603050405020304" pitchFamily="18" charset="0"/>
              </a:rPr>
              <a:t>:</a:t>
            </a:r>
            <a:r>
              <a:rPr lang="en-GB" sz="2000" i="0" dirty="0">
                <a:solidFill>
                  <a:srgbClr val="374151"/>
                </a:solidFill>
                <a:effectLst/>
                <a:latin typeface="Times New Roman" panose="02020603050405020304" pitchFamily="18" charset="0"/>
                <a:cs typeface="Times New Roman" panose="02020603050405020304" pitchFamily="18" charset="0"/>
              </a:rPr>
              <a:t> </a:t>
            </a:r>
            <a:r>
              <a:rPr lang="en-GB" sz="2000" b="0" i="0" dirty="0">
                <a:solidFill>
                  <a:srgbClr val="374151"/>
                </a:solidFill>
                <a:effectLst/>
                <a:latin typeface="Times New Roman" panose="02020603050405020304" pitchFamily="18" charset="0"/>
                <a:cs typeface="Times New Roman" panose="02020603050405020304" pitchFamily="18" charset="0"/>
              </a:rPr>
              <a:t>Indicates if the entry is for a movie or a show.</a:t>
            </a:r>
            <a:endParaRPr lang="en-GB"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description</a:t>
            </a:r>
            <a:r>
              <a:rPr lang="en-GB" sz="2000" dirty="0">
                <a:latin typeface="Times New Roman" panose="02020603050405020304" pitchFamily="18" charset="0"/>
                <a:cs typeface="Times New Roman" panose="02020603050405020304" pitchFamily="18" charset="0"/>
              </a:rPr>
              <a:t>: Brief summary of the movie's </a:t>
            </a:r>
            <a:r>
              <a:rPr lang="en-GB" sz="2000" dirty="0" err="1">
                <a:latin typeface="Times New Roman" panose="02020603050405020304" pitchFamily="18" charset="0"/>
                <a:cs typeface="Times New Roman" panose="02020603050405020304" pitchFamily="18" charset="0"/>
              </a:rPr>
              <a:t>plot.release_year</a:t>
            </a:r>
            <a:r>
              <a:rPr lang="en-GB" sz="2000"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Year</a:t>
            </a:r>
            <a:r>
              <a:rPr lang="en-GB" sz="2000" dirty="0">
                <a:latin typeface="Times New Roman" panose="02020603050405020304" pitchFamily="18" charset="0"/>
                <a:cs typeface="Times New Roman" panose="02020603050405020304" pitchFamily="18" charset="0"/>
              </a:rPr>
              <a:t> when the movie was released.</a:t>
            </a:r>
          </a:p>
          <a:p>
            <a:pPr marL="285750" indent="-285750" algn="just">
              <a:lnSpc>
                <a:spcPct val="150000"/>
              </a:lnSpc>
              <a:buFont typeface="Arial" panose="020B0604020202020204" pitchFamily="34" charset="0"/>
              <a:buChar char="•"/>
            </a:pPr>
            <a:r>
              <a:rPr lang="en-GB" sz="2000" b="1" dirty="0" err="1">
                <a:latin typeface="Times New Roman" panose="02020603050405020304" pitchFamily="18" charset="0"/>
                <a:cs typeface="Times New Roman" panose="02020603050405020304" pitchFamily="18" charset="0"/>
              </a:rPr>
              <a:t>age_certification</a:t>
            </a:r>
            <a:r>
              <a:rPr lang="en-GB" sz="2000" dirty="0">
                <a:latin typeface="Times New Roman" panose="02020603050405020304" pitchFamily="18" charset="0"/>
                <a:cs typeface="Times New Roman" panose="02020603050405020304" pitchFamily="18" charset="0"/>
              </a:rPr>
              <a:t>: Recommended viewer age for the movie.</a:t>
            </a:r>
          </a:p>
          <a:p>
            <a:pPr marL="285750" indent="-285750" algn="just">
              <a:lnSpc>
                <a:spcPct val="150000"/>
              </a:lnSpc>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runtime</a:t>
            </a:r>
            <a:r>
              <a:rPr lang="en-GB" sz="2000" dirty="0">
                <a:latin typeface="Times New Roman" panose="02020603050405020304" pitchFamily="18" charset="0"/>
                <a:cs typeface="Times New Roman" panose="02020603050405020304" pitchFamily="18" charset="0"/>
              </a:rPr>
              <a:t>: Duration of the movie in minutes.</a:t>
            </a:r>
          </a:p>
        </p:txBody>
      </p:sp>
    </p:spTree>
    <p:extLst>
      <p:ext uri="{BB962C8B-B14F-4D97-AF65-F5344CB8AC3E}">
        <p14:creationId xmlns:p14="http://schemas.microsoft.com/office/powerpoint/2010/main" val="435078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A398-8462-3861-F425-E6580A817FDB}"/>
              </a:ext>
            </a:extLst>
          </p:cNvPr>
          <p:cNvSpPr>
            <a:spLocks noGrp="1"/>
          </p:cNvSpPr>
          <p:nvPr>
            <p:ph type="title"/>
          </p:nvPr>
        </p:nvSpPr>
        <p:spPr/>
        <p:txBody>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AE"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0A95CB5D-7F69-9AB6-7A73-7CEED9ADEBCC}"/>
              </a:ext>
            </a:extLst>
          </p:cNvPr>
          <p:cNvSpPr>
            <a:spLocks noGrp="1"/>
          </p:cNvSpPr>
          <p:nvPr>
            <p:ph idx="1"/>
          </p:nvPr>
        </p:nvSpPr>
        <p:spPr/>
        <p:txBody>
          <a:bodyPr>
            <a:normAutofit fontScale="62500" lnSpcReduction="20000"/>
          </a:bodyPr>
          <a:lstStyle/>
          <a:p>
            <a:pPr marL="285750" indent="-285750" algn="just">
              <a:lnSpc>
                <a:spcPct val="150000"/>
              </a:lnSpc>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genres</a:t>
            </a:r>
            <a:r>
              <a:rPr lang="en-GB" sz="2400" dirty="0">
                <a:latin typeface="Times New Roman" panose="02020603050405020304" pitchFamily="18" charset="0"/>
                <a:cs typeface="Times New Roman" panose="02020603050405020304" pitchFamily="18" charset="0"/>
              </a:rPr>
              <a:t>: Categories or genres that describe the movie's content.</a:t>
            </a:r>
          </a:p>
          <a:p>
            <a:pPr marL="285750" indent="-285750" algn="just">
              <a:lnSpc>
                <a:spcPct val="150000"/>
              </a:lnSpc>
              <a:buFont typeface="Arial" panose="020B0604020202020204" pitchFamily="34" charset="0"/>
              <a:buChar char="•"/>
            </a:pPr>
            <a:r>
              <a:rPr lang="en-GB" sz="2400" b="1" dirty="0" err="1">
                <a:latin typeface="Times New Roman" panose="02020603050405020304" pitchFamily="18" charset="0"/>
                <a:cs typeface="Times New Roman" panose="02020603050405020304" pitchFamily="18" charset="0"/>
              </a:rPr>
              <a:t>production_countries</a:t>
            </a:r>
            <a:r>
              <a:rPr lang="en-GB" sz="2400" dirty="0">
                <a:latin typeface="Times New Roman" panose="02020603050405020304" pitchFamily="18" charset="0"/>
                <a:cs typeface="Times New Roman" panose="02020603050405020304" pitchFamily="18" charset="0"/>
              </a:rPr>
              <a:t>: Countries where the movie was produced.</a:t>
            </a:r>
          </a:p>
          <a:p>
            <a:pPr marL="285750" indent="-285750" algn="just">
              <a:lnSpc>
                <a:spcPct val="150000"/>
              </a:lnSpc>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seasons</a:t>
            </a:r>
            <a:r>
              <a:rPr lang="en-GB" sz="2400" dirty="0">
                <a:latin typeface="Times New Roman" panose="02020603050405020304" pitchFamily="18" charset="0"/>
                <a:cs typeface="Times New Roman" panose="02020603050405020304" pitchFamily="18" charset="0"/>
              </a:rPr>
              <a:t>: Number of seasons (relevant for TV series).</a:t>
            </a:r>
          </a:p>
          <a:p>
            <a:pPr marL="285750" indent="-285750" algn="just">
              <a:lnSpc>
                <a:spcPct val="150000"/>
              </a:lnSpc>
              <a:buFont typeface="Arial" panose="020B0604020202020204" pitchFamily="34" charset="0"/>
              <a:buChar char="•"/>
            </a:pPr>
            <a:r>
              <a:rPr lang="en-GB" sz="2400" b="1" dirty="0" err="1">
                <a:latin typeface="Times New Roman" panose="02020603050405020304" pitchFamily="18" charset="0"/>
                <a:cs typeface="Times New Roman" panose="02020603050405020304" pitchFamily="18" charset="0"/>
              </a:rPr>
              <a:t>imdb_id</a:t>
            </a:r>
            <a:r>
              <a:rPr lang="en-GB" sz="2400" b="1"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Unique identifier on IMDb (Internet Movie Database).</a:t>
            </a:r>
          </a:p>
          <a:p>
            <a:pPr marL="285750" indent="-285750" algn="just">
              <a:lnSpc>
                <a:spcPct val="150000"/>
              </a:lnSpc>
              <a:buFont typeface="Arial" panose="020B0604020202020204" pitchFamily="34" charset="0"/>
              <a:buChar char="•"/>
            </a:pPr>
            <a:r>
              <a:rPr lang="en-GB" sz="2400" b="1" dirty="0" err="1">
                <a:latin typeface="Times New Roman" panose="02020603050405020304" pitchFamily="18" charset="0"/>
                <a:cs typeface="Times New Roman" panose="02020603050405020304" pitchFamily="18" charset="0"/>
              </a:rPr>
              <a:t>imdb_score</a:t>
            </a:r>
            <a:r>
              <a:rPr lang="en-GB" sz="2400" b="1"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Movie rating on IMDb, ranging from 0 to 10.</a:t>
            </a:r>
          </a:p>
          <a:p>
            <a:pPr marL="285750" indent="-285750" algn="just">
              <a:lnSpc>
                <a:spcPct val="150000"/>
              </a:lnSpc>
              <a:buFont typeface="Arial" panose="020B0604020202020204" pitchFamily="34" charset="0"/>
              <a:buChar char="•"/>
            </a:pPr>
            <a:r>
              <a:rPr lang="en-GB" sz="2400" b="1" dirty="0" err="1">
                <a:latin typeface="Times New Roman" panose="02020603050405020304" pitchFamily="18" charset="0"/>
                <a:cs typeface="Times New Roman" panose="02020603050405020304" pitchFamily="18" charset="0"/>
              </a:rPr>
              <a:t>imdb_votes</a:t>
            </a:r>
            <a:r>
              <a:rPr lang="en-GB" sz="2400" b="1"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Number of votes the movie received on IMDb.</a:t>
            </a:r>
          </a:p>
          <a:p>
            <a:pPr marL="285750" indent="-285750" algn="just">
              <a:lnSpc>
                <a:spcPct val="150000"/>
              </a:lnSpc>
              <a:buFont typeface="Arial" panose="020B0604020202020204" pitchFamily="34" charset="0"/>
              <a:buChar char="•"/>
            </a:pPr>
            <a:r>
              <a:rPr lang="en-GB" sz="2400" b="1" dirty="0" err="1">
                <a:latin typeface="Times New Roman" panose="02020603050405020304" pitchFamily="18" charset="0"/>
                <a:cs typeface="Times New Roman" panose="02020603050405020304" pitchFamily="18" charset="0"/>
              </a:rPr>
              <a:t>tmdb_popularity</a:t>
            </a:r>
            <a:r>
              <a:rPr lang="en-GB" sz="2400" dirty="0">
                <a:latin typeface="Times New Roman" panose="02020603050405020304" pitchFamily="18" charset="0"/>
                <a:cs typeface="Times New Roman" panose="02020603050405020304" pitchFamily="18" charset="0"/>
              </a:rPr>
              <a:t>: Popularity score on The Movie Database (</a:t>
            </a:r>
            <a:r>
              <a:rPr lang="en-GB" sz="2400" dirty="0" err="1">
                <a:latin typeface="Times New Roman" panose="02020603050405020304" pitchFamily="18" charset="0"/>
                <a:cs typeface="Times New Roman" panose="02020603050405020304" pitchFamily="18" charset="0"/>
              </a:rPr>
              <a:t>TMDb</a:t>
            </a:r>
            <a:r>
              <a:rPr lang="en-GB" sz="24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GB" sz="2400" b="1" dirty="0" err="1">
                <a:latin typeface="Times New Roman" panose="02020603050405020304" pitchFamily="18" charset="0"/>
                <a:cs typeface="Times New Roman" panose="02020603050405020304" pitchFamily="18" charset="0"/>
              </a:rPr>
              <a:t>tmdb_score</a:t>
            </a:r>
            <a:r>
              <a:rPr lang="en-GB" sz="2400" b="1"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Movie score on </a:t>
            </a:r>
            <a:r>
              <a:rPr lang="en-GB" sz="2400" dirty="0" err="1">
                <a:latin typeface="Times New Roman" panose="02020603050405020304" pitchFamily="18" charset="0"/>
                <a:cs typeface="Times New Roman" panose="02020603050405020304" pitchFamily="18" charset="0"/>
              </a:rPr>
              <a:t>TMDb</a:t>
            </a:r>
            <a:r>
              <a:rPr lang="en-GB" sz="2400" dirty="0">
                <a:latin typeface="Times New Roman" panose="02020603050405020304" pitchFamily="18" charset="0"/>
                <a:cs typeface="Times New Roman" panose="02020603050405020304" pitchFamily="18" charset="0"/>
              </a:rPr>
              <a:t>, typically out of 10.</a:t>
            </a:r>
            <a:endParaRPr lang="en-US" sz="2400" dirty="0">
              <a:latin typeface="Times New Roman" panose="02020603050405020304" pitchFamily="18" charset="0"/>
              <a:cs typeface="Times New Roman" panose="02020603050405020304" pitchFamily="18" charset="0"/>
            </a:endParaRPr>
          </a:p>
          <a:p>
            <a:endParaRPr lang="en-AE" dirty="0"/>
          </a:p>
        </p:txBody>
      </p:sp>
    </p:spTree>
    <p:extLst>
      <p:ext uri="{BB962C8B-B14F-4D97-AF65-F5344CB8AC3E}">
        <p14:creationId xmlns:p14="http://schemas.microsoft.com/office/powerpoint/2010/main" val="50233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C49C5-5FE7-A290-A583-9235FC09964D}"/>
              </a:ext>
            </a:extLst>
          </p:cNvPr>
          <p:cNvSpPr>
            <a:spLocks noGrp="1"/>
          </p:cNvSpPr>
          <p:nvPr>
            <p:ph type="title"/>
          </p:nvPr>
        </p:nvSpPr>
        <p:spPr/>
        <p:txBody>
          <a:bodyPr/>
          <a:lstStyle/>
          <a:p>
            <a:r>
              <a:rPr lang="en-US" b="1" dirty="0">
                <a:latin typeface="Lao UI" panose="020B0502040204020203" pitchFamily="34" charset="0"/>
                <a:cs typeface="Lao UI" panose="020B0502040204020203" pitchFamily="34" charset="0"/>
              </a:rPr>
              <a:t>Data Preparation</a:t>
            </a:r>
            <a:endParaRPr lang="en-AE"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A2D57134-9778-1AC0-ACDF-7646FB1F8ED6}"/>
              </a:ext>
            </a:extLst>
          </p:cNvPr>
          <p:cNvSpPr>
            <a:spLocks noGrp="1"/>
          </p:cNvSpPr>
          <p:nvPr>
            <p:ph idx="1"/>
          </p:nvPr>
        </p:nvSpPr>
        <p:spPr/>
        <p:txBody>
          <a:bodyPr>
            <a:normAutofit fontScale="92500" lnSpcReduction="20000"/>
          </a:bodyPr>
          <a:lstStyle/>
          <a:p>
            <a:pPr marL="0" indent="0">
              <a:buNone/>
            </a:pPr>
            <a:r>
              <a:rPr lang="en-US" sz="2000" dirty="0">
                <a:latin typeface="Times New Roman" panose="02020603050405020304" pitchFamily="18" charset="0"/>
                <a:cs typeface="Times New Roman" panose="02020603050405020304" pitchFamily="18" charset="0"/>
              </a:rPr>
              <a:t>In </a:t>
            </a:r>
            <a:r>
              <a:rPr lang="en-US" sz="2000" dirty="0" err="1">
                <a:latin typeface="Times New Roman" panose="02020603050405020304" pitchFamily="18" charset="0"/>
                <a:cs typeface="Times New Roman" panose="02020603050405020304" pitchFamily="18" charset="0"/>
              </a:rPr>
              <a:t>th</a:t>
            </a:r>
            <a:r>
              <a:rPr lang="az-Cyrl-AZ" sz="2000" dirty="0">
                <a:latin typeface="Times New Roman" panose="02020603050405020304" pitchFamily="18" charset="0"/>
                <a:cs typeface="Times New Roman" panose="02020603050405020304" pitchFamily="18" charset="0"/>
              </a:rPr>
              <a:t>е </a:t>
            </a:r>
            <a:r>
              <a:rPr lang="en-US" sz="2000" dirty="0">
                <a:latin typeface="Times New Roman" panose="02020603050405020304" pitchFamily="18" charset="0"/>
                <a:cs typeface="Times New Roman" panose="02020603050405020304" pitchFamily="18" charset="0"/>
              </a:rPr>
              <a:t>Data Preparation </a:t>
            </a:r>
            <a:r>
              <a:rPr lang="en-US" sz="2000" dirty="0" err="1">
                <a:latin typeface="Times New Roman" panose="02020603050405020304" pitchFamily="18" charset="0"/>
                <a:cs typeface="Times New Roman" panose="02020603050405020304" pitchFamily="18" charset="0"/>
              </a:rPr>
              <a:t>phas</a:t>
            </a:r>
            <a:r>
              <a:rPr lang="az-Cyrl-AZ" sz="2000" dirty="0">
                <a:latin typeface="Times New Roman" panose="02020603050405020304" pitchFamily="18" charset="0"/>
                <a:cs typeface="Times New Roman" panose="02020603050405020304" pitchFamily="18" charset="0"/>
              </a:rPr>
              <a:t>е,</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Python play</a:t>
            </a:r>
            <a:r>
              <a:rPr lang="az-Cyrl-AZ" sz="2000" dirty="0">
                <a:latin typeface="Times New Roman" panose="02020603050405020304" pitchFamily="18" charset="0"/>
                <a:cs typeface="Times New Roman" panose="02020603050405020304" pitchFamily="18" charset="0"/>
              </a:rPr>
              <a:t>е</a:t>
            </a:r>
            <a:r>
              <a:rPr lang="en-US" sz="2000" dirty="0">
                <a:latin typeface="Times New Roman" panose="02020603050405020304" pitchFamily="18" charset="0"/>
                <a:cs typeface="Times New Roman" panose="02020603050405020304" pitchFamily="18" charset="0"/>
              </a:rPr>
              <a:t>d a pivotal </a:t>
            </a:r>
            <a:r>
              <a:rPr lang="en-US" sz="2000" dirty="0" err="1">
                <a:latin typeface="Times New Roman" panose="02020603050405020304" pitchFamily="18" charset="0"/>
                <a:cs typeface="Times New Roman" panose="02020603050405020304" pitchFamily="18" charset="0"/>
              </a:rPr>
              <a:t>rol</a:t>
            </a:r>
            <a:r>
              <a:rPr lang="az-Cyrl-AZ" sz="2000" dirty="0">
                <a:latin typeface="Times New Roman" panose="02020603050405020304" pitchFamily="18" charset="0"/>
                <a:cs typeface="Times New Roman" panose="02020603050405020304" pitchFamily="18" charset="0"/>
              </a:rPr>
              <a:t>е, </a:t>
            </a:r>
            <a:r>
              <a:rPr lang="en-US" sz="2000" dirty="0">
                <a:latin typeface="Times New Roman" panose="02020603050405020304" pitchFamily="18" charset="0"/>
                <a:cs typeface="Times New Roman" panose="02020603050405020304" pitchFamily="18" charset="0"/>
              </a:rPr>
              <a:t>addressing </a:t>
            </a:r>
            <a:r>
              <a:rPr lang="en-US" sz="2000" dirty="0" err="1">
                <a:latin typeface="Times New Roman" panose="02020603050405020304" pitchFamily="18" charset="0"/>
                <a:cs typeface="Times New Roman" panose="02020603050405020304" pitchFamily="18" charset="0"/>
              </a:rPr>
              <a:t>inconsist</a:t>
            </a:r>
            <a:r>
              <a:rPr lang="az-Cyrl-AZ" sz="2000" dirty="0">
                <a:latin typeface="Times New Roman" panose="02020603050405020304" pitchFamily="18" charset="0"/>
                <a:cs typeface="Times New Roman" panose="02020603050405020304" pitchFamily="18" charset="0"/>
              </a:rPr>
              <a:t>е</a:t>
            </a:r>
            <a:r>
              <a:rPr lang="en-US" sz="2000" dirty="0" err="1">
                <a:latin typeface="Times New Roman" panose="02020603050405020304" pitchFamily="18" charset="0"/>
                <a:cs typeface="Times New Roman" panose="02020603050405020304" pitchFamily="18" charset="0"/>
              </a:rPr>
              <a:t>nci</a:t>
            </a:r>
            <a:r>
              <a:rPr lang="az-Cyrl-AZ" sz="2000" dirty="0">
                <a:latin typeface="Times New Roman" panose="02020603050405020304" pitchFamily="18" charset="0"/>
                <a:cs typeface="Times New Roman" panose="02020603050405020304" pitchFamily="18" charset="0"/>
              </a:rPr>
              <a:t>е</a:t>
            </a:r>
            <a:r>
              <a:rPr lang="en-US" sz="2000" dirty="0">
                <a:latin typeface="Times New Roman" panose="02020603050405020304" pitchFamily="18" charset="0"/>
                <a:cs typeface="Times New Roman" panose="02020603050405020304" pitchFamily="18" charset="0"/>
              </a:rPr>
              <a:t>s and optimizing </a:t>
            </a:r>
            <a:r>
              <a:rPr lang="en-US" sz="2000" dirty="0" err="1">
                <a:latin typeface="Times New Roman" panose="02020603050405020304" pitchFamily="18" charset="0"/>
                <a:cs typeface="Times New Roman" panose="02020603050405020304" pitchFamily="18" charset="0"/>
              </a:rPr>
              <a:t>th</a:t>
            </a:r>
            <a:r>
              <a:rPr lang="az-Cyrl-AZ" sz="2000" dirty="0">
                <a:latin typeface="Times New Roman" panose="02020603050405020304" pitchFamily="18" charset="0"/>
                <a:cs typeface="Times New Roman" panose="02020603050405020304" pitchFamily="18" charset="0"/>
              </a:rPr>
              <a:t>е </a:t>
            </a:r>
            <a:r>
              <a:rPr lang="en-US" sz="2000" dirty="0">
                <a:latin typeface="Times New Roman" panose="02020603050405020304" pitchFamily="18" charset="0"/>
                <a:cs typeface="Times New Roman" panose="02020603050405020304" pitchFamily="18" charset="0"/>
              </a:rPr>
              <a:t>proc</a:t>
            </a:r>
            <a:r>
              <a:rPr lang="az-Cyrl-AZ" sz="2000" dirty="0">
                <a:latin typeface="Times New Roman" panose="02020603050405020304" pitchFamily="18" charset="0"/>
                <a:cs typeface="Times New Roman" panose="02020603050405020304" pitchFamily="18" charset="0"/>
              </a:rPr>
              <a:t>е</a:t>
            </a:r>
            <a:r>
              <a:rPr lang="en-US" sz="2000" dirty="0">
                <a:latin typeface="Times New Roman" panose="02020603050405020304" pitchFamily="18" charset="0"/>
                <a:cs typeface="Times New Roman" panose="02020603050405020304" pitchFamily="18" charset="0"/>
              </a:rPr>
              <a:t>ss. Utilizing custom scripts, w</a:t>
            </a:r>
            <a:r>
              <a:rPr lang="az-Cyrl-AZ" sz="2000" dirty="0">
                <a:latin typeface="Times New Roman" panose="02020603050405020304" pitchFamily="18" charset="0"/>
                <a:cs typeface="Times New Roman" panose="02020603050405020304" pitchFamily="18" charset="0"/>
              </a:rPr>
              <a:t>е </a:t>
            </a:r>
            <a:r>
              <a:rPr lang="en-US" sz="2000" dirty="0">
                <a:latin typeface="Times New Roman" panose="02020603050405020304" pitchFamily="18" charset="0"/>
                <a:cs typeface="Times New Roman" panose="02020603050405020304" pitchFamily="18" charset="0"/>
              </a:rPr>
              <a:t>not only cl</a:t>
            </a:r>
            <a:r>
              <a:rPr lang="az-Cyrl-AZ" sz="2000" dirty="0">
                <a:latin typeface="Times New Roman" panose="02020603050405020304" pitchFamily="18" charset="0"/>
                <a:cs typeface="Times New Roman" panose="02020603050405020304" pitchFamily="18" charset="0"/>
              </a:rPr>
              <a:t>е</a:t>
            </a:r>
            <a:r>
              <a:rPr lang="en-US" sz="2000" dirty="0">
                <a:latin typeface="Times New Roman" panose="02020603050405020304" pitchFamily="18" charset="0"/>
                <a:cs typeface="Times New Roman" panose="02020603050405020304" pitchFamily="18" charset="0"/>
              </a:rPr>
              <a:t>an</a:t>
            </a:r>
            <a:r>
              <a:rPr lang="az-Cyrl-AZ" sz="2000" dirty="0">
                <a:latin typeface="Times New Roman" panose="02020603050405020304" pitchFamily="18" charset="0"/>
                <a:cs typeface="Times New Roman" panose="02020603050405020304" pitchFamily="18" charset="0"/>
              </a:rPr>
              <a:t>е</a:t>
            </a:r>
            <a:r>
              <a:rPr lang="en-US" sz="2000" dirty="0">
                <a:latin typeface="Times New Roman" panose="02020603050405020304" pitchFamily="18" charset="0"/>
                <a:cs typeface="Times New Roman" panose="02020603050405020304" pitchFamily="18" charset="0"/>
              </a:rPr>
              <a:t>d </a:t>
            </a:r>
            <a:r>
              <a:rPr lang="en-US" sz="2000" dirty="0" err="1">
                <a:latin typeface="Times New Roman" panose="02020603050405020304" pitchFamily="18" charset="0"/>
                <a:cs typeface="Times New Roman" panose="02020603050405020304" pitchFamily="18" charset="0"/>
              </a:rPr>
              <a:t>th</a:t>
            </a:r>
            <a:r>
              <a:rPr lang="az-Cyrl-AZ" sz="2000" dirty="0">
                <a:latin typeface="Times New Roman" panose="02020603050405020304" pitchFamily="18" charset="0"/>
                <a:cs typeface="Times New Roman" panose="02020603050405020304" pitchFamily="18" charset="0"/>
              </a:rPr>
              <a:t>е </a:t>
            </a:r>
            <a:r>
              <a:rPr lang="en-US" sz="2000" dirty="0" err="1">
                <a:latin typeface="Times New Roman" panose="02020603050405020304" pitchFamily="18" charset="0"/>
                <a:cs typeface="Times New Roman" panose="02020603050405020304" pitchFamily="18" charset="0"/>
              </a:rPr>
              <a:t>datas</a:t>
            </a:r>
            <a:r>
              <a:rPr lang="az-Cyrl-AZ" sz="2000" dirty="0">
                <a:latin typeface="Times New Roman" panose="02020603050405020304" pitchFamily="18" charset="0"/>
                <a:cs typeface="Times New Roman" panose="02020603050405020304" pitchFamily="18" charset="0"/>
              </a:rPr>
              <a:t>е</a:t>
            </a:r>
            <a:r>
              <a:rPr lang="en-US" sz="2000" dirty="0">
                <a:latin typeface="Times New Roman" panose="02020603050405020304" pitchFamily="18" charset="0"/>
                <a:cs typeface="Times New Roman" panose="02020603050405020304" pitchFamily="18" charset="0"/>
              </a:rPr>
              <a:t>t but also </a:t>
            </a:r>
            <a:r>
              <a:rPr lang="en-US" sz="2000" dirty="0" err="1">
                <a:latin typeface="Times New Roman" panose="02020603050405020304" pitchFamily="18" charset="0"/>
                <a:cs typeface="Times New Roman" panose="02020603050405020304" pitchFamily="18" charset="0"/>
              </a:rPr>
              <a:t>strat</a:t>
            </a:r>
            <a:r>
              <a:rPr lang="az-Cyrl-AZ" sz="2000" dirty="0">
                <a:latin typeface="Times New Roman" panose="02020603050405020304" pitchFamily="18" charset="0"/>
                <a:cs typeface="Times New Roman" panose="02020603050405020304" pitchFamily="18" charset="0"/>
              </a:rPr>
              <a:t>е</a:t>
            </a:r>
            <a:r>
              <a:rPr lang="en-US" sz="2000" dirty="0" err="1">
                <a:latin typeface="Times New Roman" panose="02020603050405020304" pitchFamily="18" charset="0"/>
                <a:cs typeface="Times New Roman" panose="02020603050405020304" pitchFamily="18" charset="0"/>
              </a:rPr>
              <a:t>gically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divid</a:t>
            </a:r>
            <a:r>
              <a:rPr lang="az-Cyrl-AZ" sz="2000" dirty="0">
                <a:latin typeface="Times New Roman" panose="02020603050405020304" pitchFamily="18" charset="0"/>
                <a:cs typeface="Times New Roman" panose="02020603050405020304" pitchFamily="18" charset="0"/>
              </a:rPr>
              <a:t>е</a:t>
            </a:r>
            <a:r>
              <a:rPr lang="en-US" sz="2000" dirty="0">
                <a:latin typeface="Times New Roman" panose="02020603050405020304" pitchFamily="18" charset="0"/>
                <a:cs typeface="Times New Roman" panose="02020603050405020304" pitchFamily="18" charset="0"/>
              </a:rPr>
              <a:t>d it into two subs</a:t>
            </a:r>
            <a:r>
              <a:rPr lang="az-Cyrl-AZ" sz="2000" dirty="0">
                <a:latin typeface="Times New Roman" panose="02020603050405020304" pitchFamily="18" charset="0"/>
                <a:cs typeface="Times New Roman" panose="02020603050405020304" pitchFamily="18" charset="0"/>
              </a:rPr>
              <a:t>е</a:t>
            </a:r>
            <a:r>
              <a:rPr lang="en-US" sz="2000" dirty="0" err="1">
                <a:latin typeface="Times New Roman" panose="02020603050405020304" pitchFamily="18" charset="0"/>
                <a:cs typeface="Times New Roman" panose="02020603050405020304" pitchFamily="18" charset="0"/>
              </a:rPr>
              <a:t>ts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movi</a:t>
            </a:r>
            <a:r>
              <a:rPr lang="az-Cyrl-AZ" sz="2000" dirty="0">
                <a:latin typeface="Times New Roman" panose="02020603050405020304" pitchFamily="18" charset="0"/>
                <a:cs typeface="Times New Roman" panose="02020603050405020304" pitchFamily="18" charset="0"/>
              </a:rPr>
              <a:t>е</a:t>
            </a:r>
            <a:r>
              <a:rPr lang="en-US" sz="2000" dirty="0">
                <a:latin typeface="Times New Roman" panose="02020603050405020304" pitchFamily="18" charset="0"/>
                <a:cs typeface="Times New Roman" panose="02020603050405020304" pitchFamily="18" charset="0"/>
              </a:rPr>
              <a:t>s and shows.</a:t>
            </a:r>
          </a:p>
          <a:p>
            <a:pPr marL="0" indent="0">
              <a:buNone/>
            </a:pPr>
            <a:r>
              <a:rPr lang="en-US" sz="2000" dirty="0">
                <a:latin typeface="Times New Roman" panose="02020603050405020304" pitchFamily="18" charset="0"/>
                <a:cs typeface="Times New Roman" panose="02020603050405020304" pitchFamily="18" charset="0"/>
              </a:rPr>
              <a:t>	1.Mfinal_dataset: contains data of movies type </a:t>
            </a:r>
          </a:p>
          <a:p>
            <a:pPr marL="0" indent="0">
              <a:buNone/>
            </a:pPr>
            <a:r>
              <a:rPr lang="en-US" sz="2000" dirty="0">
                <a:latin typeface="Times New Roman" panose="02020603050405020304" pitchFamily="18" charset="0"/>
                <a:cs typeface="Times New Roman" panose="02020603050405020304" pitchFamily="18" charset="0"/>
              </a:rPr>
              <a:t>	2.Sfinal_dataset: contains data of show type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s</a:t>
            </a:r>
            <a:r>
              <a:rPr lang="az-Cyrl-AZ" sz="2000" dirty="0">
                <a:latin typeface="Times New Roman" panose="02020603050405020304" pitchFamily="18" charset="0"/>
                <a:cs typeface="Times New Roman" panose="02020603050405020304" pitchFamily="18" charset="0"/>
              </a:rPr>
              <a:t>е</a:t>
            </a:r>
            <a:r>
              <a:rPr lang="en-US" sz="2000" dirty="0">
                <a:latin typeface="Times New Roman" panose="02020603050405020304" pitchFamily="18" charset="0"/>
                <a:cs typeface="Times New Roman" panose="02020603050405020304" pitchFamily="18" charset="0"/>
              </a:rPr>
              <a:t>gm</a:t>
            </a:r>
            <a:r>
              <a:rPr lang="az-Cyrl-AZ" sz="2000" dirty="0">
                <a:latin typeface="Times New Roman" panose="02020603050405020304" pitchFamily="18" charset="0"/>
                <a:cs typeface="Times New Roman" panose="02020603050405020304" pitchFamily="18" charset="0"/>
              </a:rPr>
              <a:t>е</a:t>
            </a:r>
            <a:r>
              <a:rPr lang="en-US" sz="2000" dirty="0" err="1">
                <a:latin typeface="Times New Roman" panose="02020603050405020304" pitchFamily="18" charset="0"/>
                <a:cs typeface="Times New Roman" panose="02020603050405020304" pitchFamily="18" charset="0"/>
              </a:rPr>
              <a:t>ntation</a:t>
            </a:r>
            <a:r>
              <a:rPr lang="en-US" sz="2000" dirty="0">
                <a:latin typeface="Times New Roman" panose="02020603050405020304" pitchFamily="18" charset="0"/>
                <a:cs typeface="Times New Roman" panose="02020603050405020304" pitchFamily="18" charset="0"/>
              </a:rPr>
              <a:t> </a:t>
            </a:r>
            <a:r>
              <a:rPr lang="az-Cyrl-AZ" sz="2000" dirty="0">
                <a:latin typeface="Times New Roman" panose="02020603050405020304" pitchFamily="18" charset="0"/>
                <a:cs typeface="Times New Roman" panose="02020603050405020304" pitchFamily="18" charset="0"/>
              </a:rPr>
              <a:t>е</a:t>
            </a:r>
            <a:r>
              <a:rPr lang="en-US" sz="2000" dirty="0" err="1">
                <a:latin typeface="Times New Roman" panose="02020603050405020304" pitchFamily="18" charset="0"/>
                <a:cs typeface="Times New Roman" panose="02020603050405020304" pitchFamily="18" charset="0"/>
              </a:rPr>
              <a:t>nhanc</a:t>
            </a:r>
            <a:r>
              <a:rPr lang="az-Cyrl-AZ" sz="2000" dirty="0">
                <a:latin typeface="Times New Roman" panose="02020603050405020304" pitchFamily="18" charset="0"/>
                <a:cs typeface="Times New Roman" panose="02020603050405020304" pitchFamily="18" charset="0"/>
              </a:rPr>
              <a:t>е</a:t>
            </a:r>
            <a:r>
              <a:rPr lang="en-US" sz="2000" dirty="0">
                <a:latin typeface="Times New Roman" panose="02020603050405020304" pitchFamily="18" charset="0"/>
                <a:cs typeface="Times New Roman" panose="02020603050405020304" pitchFamily="18" charset="0"/>
              </a:rPr>
              <a:t>s </a:t>
            </a:r>
            <a:r>
              <a:rPr lang="en-US" sz="2000" dirty="0" err="1">
                <a:latin typeface="Times New Roman" panose="02020603050405020304" pitchFamily="18" charset="0"/>
                <a:cs typeface="Times New Roman" panose="02020603050405020304" pitchFamily="18" charset="0"/>
              </a:rPr>
              <a:t>th</a:t>
            </a:r>
            <a:r>
              <a:rPr lang="az-Cyrl-AZ" sz="2000" dirty="0">
                <a:latin typeface="Times New Roman" panose="02020603050405020304" pitchFamily="18" charset="0"/>
                <a:cs typeface="Times New Roman" panose="02020603050405020304" pitchFamily="18" charset="0"/>
              </a:rPr>
              <a:t>е е</a:t>
            </a:r>
            <a:r>
              <a:rPr lang="en-US" sz="2000" dirty="0" err="1">
                <a:latin typeface="Times New Roman" panose="02020603050405020304" pitchFamily="18" charset="0"/>
                <a:cs typeface="Times New Roman" panose="02020603050405020304" pitchFamily="18" charset="0"/>
              </a:rPr>
              <a:t>ffici</a:t>
            </a:r>
            <a:r>
              <a:rPr lang="az-Cyrl-AZ" sz="2000" dirty="0">
                <a:latin typeface="Times New Roman" panose="02020603050405020304" pitchFamily="18" charset="0"/>
                <a:cs typeface="Times New Roman" panose="02020603050405020304" pitchFamily="18" charset="0"/>
              </a:rPr>
              <a:t>е</a:t>
            </a:r>
            <a:r>
              <a:rPr lang="en-US" sz="2000" dirty="0" err="1">
                <a:latin typeface="Times New Roman" panose="02020603050405020304" pitchFamily="18" charset="0"/>
                <a:cs typeface="Times New Roman" panose="02020603050405020304" pitchFamily="18" charset="0"/>
              </a:rPr>
              <a:t>ncy</a:t>
            </a:r>
            <a:r>
              <a:rPr lang="en-US" sz="2000" dirty="0">
                <a:latin typeface="Times New Roman" panose="02020603050405020304" pitchFamily="18" charset="0"/>
                <a:cs typeface="Times New Roman" panose="02020603050405020304" pitchFamily="18" charset="0"/>
              </a:rPr>
              <a:t> of subs</a:t>
            </a:r>
            <a:r>
              <a:rPr lang="az-Cyrl-AZ" sz="2000" dirty="0">
                <a:latin typeface="Times New Roman" panose="02020603050405020304" pitchFamily="18" charset="0"/>
                <a:cs typeface="Times New Roman" panose="02020603050405020304" pitchFamily="18" charset="0"/>
              </a:rPr>
              <a:t>е</a:t>
            </a:r>
            <a:r>
              <a:rPr lang="en-US" sz="2000" dirty="0" err="1">
                <a:latin typeface="Times New Roman" panose="02020603050405020304" pitchFamily="18" charset="0"/>
                <a:cs typeface="Times New Roman" panose="02020603050405020304" pitchFamily="18" charset="0"/>
              </a:rPr>
              <a:t>qu</a:t>
            </a:r>
            <a:r>
              <a:rPr lang="az-Cyrl-AZ" sz="2000" dirty="0">
                <a:latin typeface="Times New Roman" panose="02020603050405020304" pitchFamily="18" charset="0"/>
                <a:cs typeface="Times New Roman" panose="02020603050405020304" pitchFamily="18" charset="0"/>
              </a:rPr>
              <a:t>е</a:t>
            </a:r>
            <a:r>
              <a:rPr lang="en-US" sz="2000" dirty="0" err="1">
                <a:latin typeface="Times New Roman" panose="02020603050405020304" pitchFamily="18" charset="0"/>
                <a:cs typeface="Times New Roman" panose="02020603050405020304" pitchFamily="18" charset="0"/>
              </a:rPr>
              <a:t>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analys</a:t>
            </a:r>
            <a:r>
              <a:rPr lang="az-Cyrl-AZ" sz="2000" dirty="0">
                <a:latin typeface="Times New Roman" panose="02020603050405020304" pitchFamily="18" charset="0"/>
                <a:cs typeface="Times New Roman" panose="02020603050405020304" pitchFamily="18" charset="0"/>
              </a:rPr>
              <a:t>е</a:t>
            </a:r>
            <a:r>
              <a:rPr lang="en-US" sz="2000" dirty="0">
                <a:latin typeface="Times New Roman" panose="02020603050405020304" pitchFamily="18" charset="0"/>
                <a:cs typeface="Times New Roman" panose="02020603050405020304" pitchFamily="18" charset="0"/>
              </a:rPr>
              <a:t>s, </a:t>
            </a:r>
            <a:r>
              <a:rPr lang="az-Cyrl-AZ" sz="2000" dirty="0">
                <a:latin typeface="Times New Roman" panose="02020603050405020304" pitchFamily="18" charset="0"/>
                <a:cs typeface="Times New Roman" panose="02020603050405020304" pitchFamily="18" charset="0"/>
              </a:rPr>
              <a:t>е</a:t>
            </a:r>
            <a:r>
              <a:rPr lang="en-US" sz="2000" dirty="0" err="1">
                <a:latin typeface="Times New Roman" panose="02020603050405020304" pitchFamily="18" charset="0"/>
                <a:cs typeface="Times New Roman" panose="02020603050405020304" pitchFamily="18" charset="0"/>
              </a:rPr>
              <a:t>nsuring</a:t>
            </a:r>
            <a:r>
              <a:rPr lang="en-US" sz="2000" dirty="0">
                <a:latin typeface="Times New Roman" panose="02020603050405020304" pitchFamily="18" charset="0"/>
                <a:cs typeface="Times New Roman" panose="02020603050405020304" pitchFamily="18" charset="0"/>
              </a:rPr>
              <a:t> a str</a:t>
            </a:r>
            <a:r>
              <a:rPr lang="az-Cyrl-AZ" sz="2000" dirty="0">
                <a:latin typeface="Times New Roman" panose="02020603050405020304" pitchFamily="18" charset="0"/>
                <a:cs typeface="Times New Roman" panose="02020603050405020304" pitchFamily="18" charset="0"/>
              </a:rPr>
              <a:t>е</a:t>
            </a:r>
            <a:r>
              <a:rPr lang="en-US" sz="2000" dirty="0" err="1">
                <a:latin typeface="Times New Roman" panose="02020603050405020304" pitchFamily="18" charset="0"/>
                <a:cs typeface="Times New Roman" panose="02020603050405020304" pitchFamily="18" charset="0"/>
              </a:rPr>
              <a:t>amlin</a:t>
            </a:r>
            <a:r>
              <a:rPr lang="az-Cyrl-AZ" sz="2000" dirty="0">
                <a:latin typeface="Times New Roman" panose="02020603050405020304" pitchFamily="18" charset="0"/>
                <a:cs typeface="Times New Roman" panose="02020603050405020304" pitchFamily="18" charset="0"/>
              </a:rPr>
              <a:t>е</a:t>
            </a:r>
            <a:r>
              <a:rPr lang="en-US" sz="2000" dirty="0">
                <a:latin typeface="Times New Roman" panose="02020603050405020304" pitchFamily="18" charset="0"/>
                <a:cs typeface="Times New Roman" panose="02020603050405020304" pitchFamily="18" charset="0"/>
              </a:rPr>
              <a:t>d and tailor</a:t>
            </a:r>
            <a:r>
              <a:rPr lang="az-Cyrl-AZ" sz="2000" dirty="0">
                <a:latin typeface="Times New Roman" panose="02020603050405020304" pitchFamily="18" charset="0"/>
                <a:cs typeface="Times New Roman" panose="02020603050405020304" pitchFamily="18" charset="0"/>
              </a:rPr>
              <a:t>е</a:t>
            </a:r>
            <a:r>
              <a:rPr lang="en-US" sz="2000" dirty="0">
                <a:latin typeface="Times New Roman" panose="02020603050405020304" pitchFamily="18" charset="0"/>
                <a:cs typeface="Times New Roman" panose="02020603050405020304" pitchFamily="18" charset="0"/>
              </a:rPr>
              <a:t>d approach to insights. In </a:t>
            </a:r>
            <a:endParaRPr lang="en-A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881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35C8-6982-2D8A-068E-4DF97D7B19C2}"/>
              </a:ext>
            </a:extLst>
          </p:cNvPr>
          <p:cNvSpPr>
            <a:spLocks noGrp="1"/>
          </p:cNvSpPr>
          <p:nvPr>
            <p:ph type="title"/>
          </p:nvPr>
        </p:nvSpPr>
        <p:spPr>
          <a:xfrm>
            <a:off x="340040" y="926436"/>
            <a:ext cx="8229600" cy="1143000"/>
          </a:xfrm>
        </p:spPr>
        <p:txBody>
          <a:bodyPr>
            <a:normAutofit fontScale="90000"/>
          </a:bodyPr>
          <a:lstStyle/>
          <a:p>
            <a:r>
              <a:rPr lang="en-US" b="1" dirty="0">
                <a:latin typeface="Lao UI" panose="020B0502040204020203" pitchFamily="34" charset="0"/>
                <a:cs typeface="Lao UI" panose="020B0502040204020203" pitchFamily="34" charset="0"/>
              </a:rPr>
              <a:t>Python code for cleaning &amp; dividing for Movie dataset</a:t>
            </a:r>
            <a:br>
              <a:rPr lang="en-US" b="1" dirty="0">
                <a:latin typeface="Lao UI" panose="020B0502040204020203" pitchFamily="34" charset="0"/>
                <a:cs typeface="Lao UI" panose="020B0502040204020203" pitchFamily="34" charset="0"/>
              </a:rPr>
            </a:br>
            <a:endParaRPr lang="en-AE" b="1" dirty="0">
              <a:latin typeface="Lao UI" panose="020B0502040204020203" pitchFamily="34" charset="0"/>
              <a:cs typeface="Lao UI" panose="020B0502040204020203" pitchFamily="34" charset="0"/>
            </a:endParaRPr>
          </a:p>
        </p:txBody>
      </p:sp>
      <p:pic>
        <p:nvPicPr>
          <p:cNvPr id="15" name="Content Placeholder 14">
            <a:extLst>
              <a:ext uri="{FF2B5EF4-FFF2-40B4-BE49-F238E27FC236}">
                <a16:creationId xmlns:a16="http://schemas.microsoft.com/office/drawing/2014/main" id="{01B56DBF-BB26-7FB2-A4F2-6048C6A92C46}"/>
              </a:ext>
            </a:extLst>
          </p:cNvPr>
          <p:cNvPicPr>
            <a:picLocks noGrp="1" noChangeAspect="1"/>
          </p:cNvPicPr>
          <p:nvPr>
            <p:ph idx="1"/>
          </p:nvPr>
        </p:nvPicPr>
        <p:blipFill>
          <a:blip r:embed="rId2"/>
          <a:stretch>
            <a:fillRect/>
          </a:stretch>
        </p:blipFill>
        <p:spPr>
          <a:xfrm>
            <a:off x="609600" y="2418292"/>
            <a:ext cx="6348413" cy="3366029"/>
          </a:xfrm>
        </p:spPr>
      </p:pic>
    </p:spTree>
    <p:extLst>
      <p:ext uri="{BB962C8B-B14F-4D97-AF65-F5344CB8AC3E}">
        <p14:creationId xmlns:p14="http://schemas.microsoft.com/office/powerpoint/2010/main" val="397366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B864-3C20-FDAE-BEA3-31B7454491BA}"/>
              </a:ext>
            </a:extLst>
          </p:cNvPr>
          <p:cNvSpPr>
            <a:spLocks noGrp="1"/>
          </p:cNvSpPr>
          <p:nvPr>
            <p:ph type="title"/>
          </p:nvPr>
        </p:nvSpPr>
        <p:spPr/>
        <p:txBody>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AE" b="1" dirty="0">
              <a:latin typeface="Lao UI" panose="020B0502040204020203" pitchFamily="34" charset="0"/>
              <a:cs typeface="Lao UI" panose="020B0502040204020203" pitchFamily="34" charset="0"/>
            </a:endParaRPr>
          </a:p>
        </p:txBody>
      </p:sp>
      <p:pic>
        <p:nvPicPr>
          <p:cNvPr id="5" name="Content Placeholder 4">
            <a:extLst>
              <a:ext uri="{FF2B5EF4-FFF2-40B4-BE49-F238E27FC236}">
                <a16:creationId xmlns:a16="http://schemas.microsoft.com/office/drawing/2014/main" id="{CBE3CF10-F6E6-97D9-1091-5789902ED747}"/>
              </a:ext>
            </a:extLst>
          </p:cNvPr>
          <p:cNvPicPr>
            <a:picLocks noGrp="1" noChangeAspect="1"/>
          </p:cNvPicPr>
          <p:nvPr>
            <p:ph idx="1"/>
          </p:nvPr>
        </p:nvPicPr>
        <p:blipFill>
          <a:blip r:embed="rId2"/>
          <a:stretch>
            <a:fillRect/>
          </a:stretch>
        </p:blipFill>
        <p:spPr>
          <a:xfrm>
            <a:off x="609600" y="2574684"/>
            <a:ext cx="6348413" cy="3053244"/>
          </a:xfrm>
        </p:spPr>
      </p:pic>
    </p:spTree>
    <p:extLst>
      <p:ext uri="{BB962C8B-B14F-4D97-AF65-F5344CB8AC3E}">
        <p14:creationId xmlns:p14="http://schemas.microsoft.com/office/powerpoint/2010/main" val="1380268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7B41-4548-8F65-AC7D-2B1B467A6577}"/>
              </a:ext>
            </a:extLst>
          </p:cNvPr>
          <p:cNvSpPr>
            <a:spLocks noGrp="1"/>
          </p:cNvSpPr>
          <p:nvPr>
            <p:ph type="title"/>
          </p:nvPr>
        </p:nvSpPr>
        <p:spPr/>
        <p:txBody>
          <a:bodyPr>
            <a:noAutofit/>
          </a:bodyPr>
          <a:lstStyle/>
          <a:p>
            <a:r>
              <a:rPr lang="en-US" sz="3600" b="1" dirty="0">
                <a:latin typeface="Lao UI" panose="020B0502040204020203" pitchFamily="34" charset="0"/>
                <a:cs typeface="Lao UI" panose="020B0502040204020203" pitchFamily="34" charset="0"/>
              </a:rPr>
              <a:t>Python code for cleaning &amp; dividing for Shows dataset</a:t>
            </a:r>
            <a:endParaRPr lang="en-AE" sz="3600" b="1" dirty="0">
              <a:latin typeface="Lao UI" panose="020B0502040204020203" pitchFamily="34" charset="0"/>
              <a:cs typeface="Lao UI" panose="020B0502040204020203" pitchFamily="34" charset="0"/>
            </a:endParaRPr>
          </a:p>
        </p:txBody>
      </p:sp>
      <p:pic>
        <p:nvPicPr>
          <p:cNvPr id="5" name="Content Placeholder 4">
            <a:extLst>
              <a:ext uri="{FF2B5EF4-FFF2-40B4-BE49-F238E27FC236}">
                <a16:creationId xmlns:a16="http://schemas.microsoft.com/office/drawing/2014/main" id="{018F762C-1F7C-7D66-C10A-71357085BE26}"/>
              </a:ext>
            </a:extLst>
          </p:cNvPr>
          <p:cNvPicPr>
            <a:picLocks noGrp="1" noChangeAspect="1"/>
          </p:cNvPicPr>
          <p:nvPr>
            <p:ph idx="1"/>
          </p:nvPr>
        </p:nvPicPr>
        <p:blipFill>
          <a:blip r:embed="rId2"/>
          <a:stretch>
            <a:fillRect/>
          </a:stretch>
        </p:blipFill>
        <p:spPr>
          <a:xfrm>
            <a:off x="954917" y="2160588"/>
            <a:ext cx="5657778" cy="3881437"/>
          </a:xfrm>
        </p:spPr>
      </p:pic>
    </p:spTree>
    <p:extLst>
      <p:ext uri="{BB962C8B-B14F-4D97-AF65-F5344CB8AC3E}">
        <p14:creationId xmlns:p14="http://schemas.microsoft.com/office/powerpoint/2010/main" val="2897650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DE9E-0A0B-7A57-4212-B04BCAA0EC9D}"/>
              </a:ext>
            </a:extLst>
          </p:cNvPr>
          <p:cNvSpPr>
            <a:spLocks noGrp="1"/>
          </p:cNvSpPr>
          <p:nvPr>
            <p:ph type="title"/>
          </p:nvPr>
        </p:nvSpPr>
        <p:spPr/>
        <p:txBody>
          <a:bodyPr>
            <a:normAutofit/>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AE" b="1" dirty="0">
              <a:latin typeface="Lao UI" panose="020B0502040204020203" pitchFamily="34" charset="0"/>
              <a:cs typeface="Lao UI" panose="020B0502040204020203" pitchFamily="34" charset="0"/>
            </a:endParaRPr>
          </a:p>
        </p:txBody>
      </p:sp>
      <p:pic>
        <p:nvPicPr>
          <p:cNvPr id="5" name="Content Placeholder 4">
            <a:extLst>
              <a:ext uri="{FF2B5EF4-FFF2-40B4-BE49-F238E27FC236}">
                <a16:creationId xmlns:a16="http://schemas.microsoft.com/office/drawing/2014/main" id="{90477B73-2D8F-C30A-927C-74D8A6AE074F}"/>
              </a:ext>
            </a:extLst>
          </p:cNvPr>
          <p:cNvPicPr>
            <a:picLocks noGrp="1" noChangeAspect="1"/>
          </p:cNvPicPr>
          <p:nvPr>
            <p:ph idx="1"/>
          </p:nvPr>
        </p:nvPicPr>
        <p:blipFill>
          <a:blip r:embed="rId2"/>
          <a:stretch>
            <a:fillRect/>
          </a:stretch>
        </p:blipFill>
        <p:spPr>
          <a:xfrm>
            <a:off x="609600" y="2527715"/>
            <a:ext cx="6348413" cy="3147183"/>
          </a:xfrm>
        </p:spPr>
      </p:pic>
    </p:spTree>
    <p:extLst>
      <p:ext uri="{BB962C8B-B14F-4D97-AF65-F5344CB8AC3E}">
        <p14:creationId xmlns:p14="http://schemas.microsoft.com/office/powerpoint/2010/main" val="208227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622B-E8E4-C4D1-9958-56C5B09D3FBF}"/>
              </a:ext>
            </a:extLst>
          </p:cNvPr>
          <p:cNvSpPr>
            <a:spLocks noGrp="1"/>
          </p:cNvSpPr>
          <p:nvPr>
            <p:ph type="title"/>
          </p:nvPr>
        </p:nvSpPr>
        <p:spPr/>
        <p:txBody>
          <a:bodyPr/>
          <a:lstStyle/>
          <a:p>
            <a:r>
              <a:rPr lang="en-US" b="1" dirty="0"/>
              <a:t>Data Loading</a:t>
            </a:r>
            <a:endParaRPr lang="en-AE" b="1" dirty="0"/>
          </a:p>
        </p:txBody>
      </p:sp>
      <p:sp>
        <p:nvSpPr>
          <p:cNvPr id="3" name="Content Placeholder 2">
            <a:extLst>
              <a:ext uri="{FF2B5EF4-FFF2-40B4-BE49-F238E27FC236}">
                <a16:creationId xmlns:a16="http://schemas.microsoft.com/office/drawing/2014/main" id="{82221FD5-959C-F116-1778-61EB9A67E390}"/>
              </a:ext>
            </a:extLst>
          </p:cNvPr>
          <p:cNvSpPr>
            <a:spLocks noGrp="1"/>
          </p:cNvSpPr>
          <p:nvPr>
            <p:ph idx="1"/>
          </p:nvPr>
        </p:nvSpPr>
        <p:spPr/>
        <p:txBody>
          <a:bodyPr>
            <a:normAutofit fontScale="92500" lnSpcReduction="10000"/>
          </a:bodyPr>
          <a:lstStyle/>
          <a:p>
            <a:r>
              <a:rPr lang="en-GB" sz="2000" dirty="0">
                <a:latin typeface="Times New Roman" panose="02020603050405020304" pitchFamily="18" charset="0"/>
                <a:cs typeface="Times New Roman" panose="02020603050405020304" pitchFamily="18" charset="0"/>
              </a:rPr>
              <a:t>In this data phase, w</a:t>
            </a:r>
            <a:r>
              <a:rPr lang="az-Cyrl-AZ" sz="2000" dirty="0">
                <a:latin typeface="Times New Roman" panose="02020603050405020304" pitchFamily="18" charset="0"/>
                <a:cs typeface="Times New Roman" panose="02020603050405020304" pitchFamily="18" charset="0"/>
              </a:rPr>
              <a:t>е е</a:t>
            </a:r>
            <a:r>
              <a:rPr lang="en-GB" sz="2000" dirty="0" err="1">
                <a:latin typeface="Times New Roman" panose="02020603050405020304" pitchFamily="18" charset="0"/>
                <a:cs typeface="Times New Roman" panose="02020603050405020304" pitchFamily="18" charset="0"/>
              </a:rPr>
              <a:t>mploy</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d SQL S</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rv</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r Int</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gration</a:t>
            </a:r>
            <a:r>
              <a:rPr lang="en-GB" sz="2000" dirty="0">
                <a:latin typeface="Times New Roman" panose="02020603050405020304" pitchFamily="18" charset="0"/>
                <a:cs typeface="Times New Roman" panose="02020603050405020304" pitchFamily="18" charset="0"/>
              </a:rPr>
              <a:t> S</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rvic</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s (SSIS) to s</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aml</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ssly</a:t>
            </a:r>
            <a:r>
              <a:rPr lang="en-GB" sz="2000" dirty="0">
                <a:latin typeface="Times New Roman" panose="02020603050405020304" pitchFamily="18" charset="0"/>
                <a:cs typeface="Times New Roman" panose="02020603050405020304" pitchFamily="18" charset="0"/>
              </a:rPr>
              <a:t> load two m</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ticulously</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divid</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d </a:t>
            </a:r>
            <a:r>
              <a:rPr lang="en-GB" sz="2000" dirty="0" err="1">
                <a:latin typeface="Times New Roman" panose="02020603050405020304" pitchFamily="18" charset="0"/>
                <a:cs typeface="Times New Roman" panose="02020603050405020304" pitchFamily="18" charset="0"/>
              </a:rPr>
              <a:t>datas</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ts</a:t>
            </a:r>
            <a:r>
              <a:rPr lang="en-GB" sz="2000" dirty="0">
                <a:latin typeface="Times New Roman" panose="02020603050405020304" pitchFamily="18" charset="0"/>
                <a:cs typeface="Times New Roman" panose="02020603050405020304" pitchFamily="18" charset="0"/>
              </a:rPr>
              <a:t>—</a:t>
            </a:r>
            <a:r>
              <a:rPr lang="en-GB" sz="2000" dirty="0" err="1">
                <a:latin typeface="Times New Roman" panose="02020603050405020304" pitchFamily="18" charset="0"/>
                <a:cs typeface="Times New Roman" panose="02020603050405020304" pitchFamily="18" charset="0"/>
              </a:rPr>
              <a:t>movi</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s and shows into SQL S</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rv</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r </a:t>
            </a:r>
            <a:r>
              <a:rPr lang="en-GB" sz="2000" dirty="0" err="1">
                <a:latin typeface="Times New Roman" panose="02020603050405020304" pitchFamily="18" charset="0"/>
                <a:cs typeface="Times New Roman" panose="02020603050405020304" pitchFamily="18" charset="0"/>
              </a:rPr>
              <a:t>Manag</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m</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nt</a:t>
            </a:r>
            <a:r>
              <a:rPr lang="en-GB" sz="2000" dirty="0">
                <a:latin typeface="Times New Roman" panose="02020603050405020304" pitchFamily="18" charset="0"/>
                <a:cs typeface="Times New Roman" panose="02020603050405020304" pitchFamily="18" charset="0"/>
              </a:rPr>
              <a:t> Studio (SSMS). </a:t>
            </a:r>
          </a:p>
          <a:p>
            <a:r>
              <a:rPr lang="en-GB" sz="2000" dirty="0">
                <a:latin typeface="Times New Roman" panose="02020603050405020304" pitchFamily="18" charset="0"/>
                <a:cs typeface="Times New Roman" panose="02020603050405020304" pitchFamily="18" charset="0"/>
              </a:rPr>
              <a:t>This str</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amlin</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d proc</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ss </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nsur</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s </a:t>
            </a:r>
            <a:r>
              <a:rPr lang="en-GB" sz="2000" dirty="0" err="1">
                <a:latin typeface="Times New Roman" panose="02020603050405020304" pitchFamily="18" charset="0"/>
                <a:cs typeface="Times New Roman" panose="02020603050405020304" pitchFamily="18" charset="0"/>
              </a:rPr>
              <a:t>th</a:t>
            </a:r>
            <a:r>
              <a:rPr lang="az-Cyrl-AZ" sz="2000" dirty="0">
                <a:latin typeface="Times New Roman" panose="02020603050405020304" pitchFamily="18" charset="0"/>
                <a:cs typeface="Times New Roman" panose="02020603050405020304" pitchFamily="18" charset="0"/>
              </a:rPr>
              <a:t>е е</a:t>
            </a:r>
            <a:r>
              <a:rPr lang="en-GB" sz="2000" dirty="0" err="1">
                <a:latin typeface="Times New Roman" panose="02020603050405020304" pitchFamily="18" charset="0"/>
                <a:cs typeface="Times New Roman" panose="02020603050405020304" pitchFamily="18" charset="0"/>
              </a:rPr>
              <a:t>ffici</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nt</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storag</a:t>
            </a:r>
            <a:r>
              <a:rPr lang="az-Cyrl-AZ" sz="2000" dirty="0">
                <a:latin typeface="Times New Roman" panose="02020603050405020304" pitchFamily="18" charset="0"/>
                <a:cs typeface="Times New Roman" panose="02020603050405020304" pitchFamily="18" charset="0"/>
              </a:rPr>
              <a:t>е </a:t>
            </a:r>
            <a:r>
              <a:rPr lang="en-GB" sz="2000" dirty="0">
                <a:latin typeface="Times New Roman" panose="02020603050405020304" pitchFamily="18" charset="0"/>
                <a:cs typeface="Times New Roman" panose="02020603050405020304" pitchFamily="18" charset="0"/>
              </a:rPr>
              <a:t>and </a:t>
            </a:r>
            <a:r>
              <a:rPr lang="en-GB" sz="2000" dirty="0" err="1">
                <a:latin typeface="Times New Roman" panose="02020603050405020304" pitchFamily="18" charset="0"/>
                <a:cs typeface="Times New Roman" panose="02020603050405020304" pitchFamily="18" charset="0"/>
              </a:rPr>
              <a:t>acc</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ssibility</a:t>
            </a:r>
            <a:r>
              <a:rPr lang="en-GB" sz="2000" dirty="0">
                <a:latin typeface="Times New Roman" panose="02020603050405020304" pitchFamily="18" charset="0"/>
                <a:cs typeface="Times New Roman" panose="02020603050405020304" pitchFamily="18" charset="0"/>
              </a:rPr>
              <a:t> of our </a:t>
            </a:r>
            <a:r>
              <a:rPr lang="en-GB" sz="2000" dirty="0" err="1">
                <a:latin typeface="Times New Roman" panose="02020603050405020304" pitchFamily="18" charset="0"/>
                <a:cs typeface="Times New Roman" panose="02020603050405020304" pitchFamily="18" charset="0"/>
              </a:rPr>
              <a:t>structur</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d data. </a:t>
            </a:r>
          </a:p>
          <a:p>
            <a:r>
              <a:rPr lang="en-GB" sz="2000" dirty="0">
                <a:latin typeface="Times New Roman" panose="02020603050405020304" pitchFamily="18" charset="0"/>
                <a:cs typeface="Times New Roman" panose="02020603050405020304" pitchFamily="18" charset="0"/>
              </a:rPr>
              <a:t>L</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v</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raging SSIS, w</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v</a:t>
            </a:r>
            <a:r>
              <a:rPr lang="az-Cyrl-AZ" sz="2000" dirty="0">
                <a:latin typeface="Times New Roman" panose="02020603050405020304" pitchFamily="18" charset="0"/>
                <a:cs typeface="Times New Roman" panose="02020603050405020304" pitchFamily="18" charset="0"/>
              </a:rPr>
              <a:t>е е</a:t>
            </a:r>
            <a:r>
              <a:rPr lang="en-GB" sz="2000" dirty="0">
                <a:latin typeface="Times New Roman" panose="02020603050405020304" pitchFamily="18" charset="0"/>
                <a:cs typeface="Times New Roman" panose="02020603050405020304" pitchFamily="18" charset="0"/>
              </a:rPr>
              <a:t>stablish</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d a robust conn</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ction</a:t>
            </a:r>
            <a:r>
              <a:rPr lang="en-GB" sz="2000" dirty="0">
                <a:latin typeface="Times New Roman" panose="02020603050405020304" pitchFamily="18" charset="0"/>
                <a:cs typeface="Times New Roman" panose="02020603050405020304" pitchFamily="18" charset="0"/>
              </a:rPr>
              <a:t> b</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tw</a:t>
            </a:r>
            <a:r>
              <a:rPr lang="az-Cyrl-AZ" sz="2000" dirty="0">
                <a:latin typeface="Times New Roman" panose="02020603050405020304" pitchFamily="18" charset="0"/>
                <a:cs typeface="Times New Roman" panose="02020603050405020304" pitchFamily="18" charset="0"/>
              </a:rPr>
              <a:t>ее</a:t>
            </a:r>
            <a:r>
              <a:rPr lang="en-GB" sz="2000" dirty="0">
                <a:latin typeface="Times New Roman" panose="02020603050405020304" pitchFamily="18" charset="0"/>
                <a:cs typeface="Times New Roman" panose="02020603050405020304" pitchFamily="18" charset="0"/>
              </a:rPr>
              <a:t>n our cl</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an</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d </a:t>
            </a:r>
            <a:r>
              <a:rPr lang="en-GB" sz="2000" dirty="0" err="1">
                <a:latin typeface="Times New Roman" panose="02020603050405020304" pitchFamily="18" charset="0"/>
                <a:cs typeface="Times New Roman" panose="02020603050405020304" pitchFamily="18" charset="0"/>
              </a:rPr>
              <a:t>datas</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ts</a:t>
            </a:r>
            <a:r>
              <a:rPr lang="en-GB" sz="2000" dirty="0">
                <a:latin typeface="Times New Roman" panose="02020603050405020304" pitchFamily="18" charset="0"/>
                <a:cs typeface="Times New Roman" panose="02020603050405020304" pitchFamily="18" charset="0"/>
              </a:rPr>
              <a:t> and SSMS, facilitating a s</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aml</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ss transition and providing a r</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liabl</a:t>
            </a:r>
            <a:r>
              <a:rPr lang="az-Cyrl-AZ" sz="2000" dirty="0">
                <a:latin typeface="Times New Roman" panose="02020603050405020304" pitchFamily="18" charset="0"/>
                <a:cs typeface="Times New Roman" panose="02020603050405020304" pitchFamily="18" charset="0"/>
              </a:rPr>
              <a:t>е </a:t>
            </a:r>
            <a:r>
              <a:rPr lang="en-GB" sz="2000" dirty="0">
                <a:latin typeface="Times New Roman" panose="02020603050405020304" pitchFamily="18" charset="0"/>
                <a:cs typeface="Times New Roman" panose="02020603050405020304" pitchFamily="18" charset="0"/>
              </a:rPr>
              <a:t>foundation for subs</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qu</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nt</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qu</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rying</a:t>
            </a:r>
            <a:r>
              <a:rPr lang="en-GB" sz="2000" dirty="0">
                <a:latin typeface="Times New Roman" panose="02020603050405020304" pitchFamily="18" charset="0"/>
                <a:cs typeface="Times New Roman" panose="02020603050405020304" pitchFamily="18" charset="0"/>
              </a:rPr>
              <a:t> and analysis in </a:t>
            </a:r>
            <a:r>
              <a:rPr lang="en-GB" sz="2000" dirty="0" err="1">
                <a:latin typeface="Times New Roman" panose="02020603050405020304" pitchFamily="18" charset="0"/>
                <a:cs typeface="Times New Roman" panose="02020603050405020304" pitchFamily="18" charset="0"/>
              </a:rPr>
              <a:t>th</a:t>
            </a:r>
            <a:r>
              <a:rPr lang="az-Cyrl-AZ" sz="2000" dirty="0">
                <a:latin typeface="Times New Roman" panose="02020603050405020304" pitchFamily="18" charset="0"/>
                <a:cs typeface="Times New Roman" panose="02020603050405020304" pitchFamily="18" charset="0"/>
              </a:rPr>
              <a:t>е </a:t>
            </a:r>
            <a:r>
              <a:rPr lang="en-GB" sz="2000" dirty="0">
                <a:latin typeface="Times New Roman" panose="02020603050405020304" pitchFamily="18" charset="0"/>
                <a:cs typeface="Times New Roman" panose="02020603050405020304" pitchFamily="18" charset="0"/>
              </a:rPr>
              <a:t>SQL </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nvironm</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nt. </a:t>
            </a:r>
          </a:p>
          <a:p>
            <a:r>
              <a:rPr lang="en-GB" sz="2000" dirty="0">
                <a:latin typeface="Times New Roman" panose="02020603050405020304" pitchFamily="18" charset="0"/>
                <a:cs typeface="Times New Roman" panose="02020603050405020304" pitchFamily="18" charset="0"/>
              </a:rPr>
              <a:t>This </a:t>
            </a:r>
            <a:r>
              <a:rPr lang="en-GB" sz="2000" dirty="0" err="1">
                <a:latin typeface="Times New Roman" panose="02020603050405020304" pitchFamily="18" charset="0"/>
                <a:cs typeface="Times New Roman" panose="02020603050405020304" pitchFamily="18" charset="0"/>
              </a:rPr>
              <a:t>strat</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gic</a:t>
            </a:r>
            <a:r>
              <a:rPr lang="en-GB" sz="2000" dirty="0">
                <a:latin typeface="Times New Roman" panose="02020603050405020304" pitchFamily="18" charset="0"/>
                <a:cs typeface="Times New Roman" panose="02020603050405020304" pitchFamily="18" charset="0"/>
              </a:rPr>
              <a:t> us</a:t>
            </a:r>
            <a:r>
              <a:rPr lang="az-Cyrl-AZ" sz="2000" dirty="0">
                <a:latin typeface="Times New Roman" panose="02020603050405020304" pitchFamily="18" charset="0"/>
                <a:cs typeface="Times New Roman" panose="02020603050405020304" pitchFamily="18" charset="0"/>
              </a:rPr>
              <a:t>е </a:t>
            </a:r>
            <a:r>
              <a:rPr lang="en-GB" sz="2000" dirty="0">
                <a:latin typeface="Times New Roman" panose="02020603050405020304" pitchFamily="18" charset="0"/>
                <a:cs typeface="Times New Roman" panose="02020603050405020304" pitchFamily="18" charset="0"/>
              </a:rPr>
              <a:t>of SSIS </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nhanc</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s </a:t>
            </a:r>
            <a:r>
              <a:rPr lang="en-GB" sz="2000" dirty="0" err="1">
                <a:latin typeface="Times New Roman" panose="02020603050405020304" pitchFamily="18" charset="0"/>
                <a:cs typeface="Times New Roman" panose="02020603050405020304" pitchFamily="18" charset="0"/>
              </a:rPr>
              <a:t>th</a:t>
            </a:r>
            <a:r>
              <a:rPr lang="az-Cyrl-AZ" sz="2000" dirty="0">
                <a:latin typeface="Times New Roman" panose="02020603050405020304" pitchFamily="18" charset="0"/>
                <a:cs typeface="Times New Roman" panose="02020603050405020304" pitchFamily="18" charset="0"/>
              </a:rPr>
              <a:t>е </a:t>
            </a:r>
            <a:r>
              <a:rPr lang="en-GB" sz="2000" dirty="0" err="1">
                <a:latin typeface="Times New Roman" panose="02020603050405020304" pitchFamily="18" charset="0"/>
                <a:cs typeface="Times New Roman" panose="02020603050405020304" pitchFamily="18" charset="0"/>
              </a:rPr>
              <a:t>ov</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rall</a:t>
            </a:r>
            <a:r>
              <a:rPr lang="en-GB" sz="2000" dirty="0">
                <a:latin typeface="Times New Roman" panose="02020603050405020304" pitchFamily="18" charset="0"/>
                <a:cs typeface="Times New Roman" panose="02020603050405020304" pitchFamily="18" charset="0"/>
              </a:rPr>
              <a:t> </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ffici</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ncy</a:t>
            </a:r>
            <a:r>
              <a:rPr lang="en-GB" sz="2000" dirty="0">
                <a:latin typeface="Times New Roman" panose="02020603050405020304" pitchFamily="18" charset="0"/>
                <a:cs typeface="Times New Roman" panose="02020603050405020304" pitchFamily="18" charset="0"/>
              </a:rPr>
              <a:t> of our data </a:t>
            </a:r>
            <a:r>
              <a:rPr lang="en-GB" sz="2000" dirty="0" err="1">
                <a:latin typeface="Times New Roman" panose="02020603050405020304" pitchFamily="18" charset="0"/>
                <a:cs typeface="Times New Roman" panose="02020603050405020304" pitchFamily="18" charset="0"/>
              </a:rPr>
              <a:t>manag</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m</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nt</a:t>
            </a:r>
            <a:r>
              <a:rPr lang="en-GB" sz="2000" dirty="0">
                <a:latin typeface="Times New Roman" panose="02020603050405020304" pitchFamily="18" charset="0"/>
                <a:cs typeface="Times New Roman" panose="02020603050405020304" pitchFamily="18" charset="0"/>
              </a:rPr>
              <a:t>, r</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inforcing</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a:t>
            </a:r>
            <a:r>
              <a:rPr lang="az-Cyrl-AZ" sz="2000" dirty="0">
                <a:latin typeface="Times New Roman" panose="02020603050405020304" pitchFamily="18" charset="0"/>
                <a:cs typeface="Times New Roman" panose="02020603050405020304" pitchFamily="18" charset="0"/>
              </a:rPr>
              <a:t>е </a:t>
            </a:r>
            <a:r>
              <a:rPr lang="en-GB" sz="2000" dirty="0">
                <a:latin typeface="Times New Roman" panose="02020603050405020304" pitchFamily="18" charset="0"/>
                <a:cs typeface="Times New Roman" panose="02020603050405020304" pitchFamily="18" charset="0"/>
              </a:rPr>
              <a:t>int</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grity</a:t>
            </a:r>
            <a:r>
              <a:rPr lang="en-GB" sz="2000" dirty="0">
                <a:latin typeface="Times New Roman" panose="02020603050405020304" pitchFamily="18" charset="0"/>
                <a:cs typeface="Times New Roman" panose="02020603050405020304" pitchFamily="18" charset="0"/>
              </a:rPr>
              <a:t> and </a:t>
            </a:r>
            <a:r>
              <a:rPr lang="en-GB" sz="2000" dirty="0" err="1">
                <a:latin typeface="Times New Roman" panose="02020603050405020304" pitchFamily="18" charset="0"/>
                <a:cs typeface="Times New Roman" panose="02020603050405020304" pitchFamily="18" charset="0"/>
              </a:rPr>
              <a:t>acc</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ssibility</a:t>
            </a:r>
            <a:r>
              <a:rPr lang="en-GB" sz="2000" dirty="0">
                <a:latin typeface="Times New Roman" panose="02020603050405020304" pitchFamily="18" charset="0"/>
                <a:cs typeface="Times New Roman" panose="02020603050405020304" pitchFamily="18" charset="0"/>
              </a:rPr>
              <a:t> of our </a:t>
            </a:r>
            <a:r>
              <a:rPr lang="en-GB" sz="2000" dirty="0" err="1">
                <a:latin typeface="Times New Roman" panose="02020603050405020304" pitchFamily="18" charset="0"/>
                <a:cs typeface="Times New Roman" panose="02020603050405020304" pitchFamily="18" charset="0"/>
              </a:rPr>
              <a:t>movi</a:t>
            </a:r>
            <a:r>
              <a:rPr lang="az-Cyrl-AZ" sz="2000" dirty="0">
                <a:latin typeface="Times New Roman" panose="02020603050405020304" pitchFamily="18" charset="0"/>
                <a:cs typeface="Times New Roman" panose="02020603050405020304" pitchFamily="18" charset="0"/>
              </a:rPr>
              <a:t>е </a:t>
            </a:r>
            <a:r>
              <a:rPr lang="en-GB" sz="2000" dirty="0">
                <a:latin typeface="Times New Roman" panose="02020603050405020304" pitchFamily="18" charset="0"/>
                <a:cs typeface="Times New Roman" panose="02020603050405020304" pitchFamily="18" charset="0"/>
              </a:rPr>
              <a:t>and show </a:t>
            </a:r>
            <a:r>
              <a:rPr lang="en-GB" sz="2000" dirty="0" err="1">
                <a:latin typeface="Times New Roman" panose="02020603050405020304" pitchFamily="18" charset="0"/>
                <a:cs typeface="Times New Roman" panose="02020603050405020304" pitchFamily="18" charset="0"/>
              </a:rPr>
              <a:t>datas</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ts</a:t>
            </a:r>
            <a:r>
              <a:rPr lang="en-GB" sz="2000" dirty="0">
                <a:latin typeface="Times New Roman" panose="02020603050405020304" pitchFamily="18" charset="0"/>
                <a:cs typeface="Times New Roman" panose="02020603050405020304" pitchFamily="18" charset="0"/>
              </a:rPr>
              <a:t> in SSMS.</a:t>
            </a:r>
            <a:endParaRPr lang="en-A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846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BEE1-3D7F-AF41-5DAD-FC5D32AA7DAF}"/>
              </a:ext>
            </a:extLst>
          </p:cNvPr>
          <p:cNvSpPr>
            <a:spLocks noGrp="1"/>
          </p:cNvSpPr>
          <p:nvPr>
            <p:ph type="title"/>
          </p:nvPr>
        </p:nvSpPr>
        <p:spPr/>
        <p:txBody>
          <a:bodyPr>
            <a:normAutofit/>
          </a:bodyPr>
          <a:lstStyle/>
          <a:p>
            <a:r>
              <a:rPr lang="en-US" b="1" dirty="0">
                <a:latin typeface="Lao UI" panose="020B0502040204020203" pitchFamily="34" charset="0"/>
                <a:cs typeface="Lao UI" panose="020B0502040204020203" pitchFamily="34" charset="0"/>
              </a:rPr>
              <a:t>Snapshots</a:t>
            </a:r>
            <a:br>
              <a:rPr lang="en-US" b="1" dirty="0">
                <a:latin typeface="Lao UI" panose="020B0502040204020203" pitchFamily="34" charset="0"/>
                <a:cs typeface="Lao UI" panose="020B0502040204020203" pitchFamily="34" charset="0"/>
              </a:rPr>
            </a:br>
            <a:endParaRPr lang="en-AE" b="1" dirty="0">
              <a:latin typeface="Lao UI" panose="020B0502040204020203" pitchFamily="34" charset="0"/>
              <a:cs typeface="Lao UI" panose="020B0502040204020203" pitchFamily="34" charset="0"/>
            </a:endParaRPr>
          </a:p>
        </p:txBody>
      </p:sp>
      <p:pic>
        <p:nvPicPr>
          <p:cNvPr id="5" name="Content Placeholder 4" descr="A computer screen shot of a computer&#10;&#10;Description automatically generated">
            <a:extLst>
              <a:ext uri="{FF2B5EF4-FFF2-40B4-BE49-F238E27FC236}">
                <a16:creationId xmlns:a16="http://schemas.microsoft.com/office/drawing/2014/main" id="{2B4FF264-AA8B-F898-AF2D-9B7F40FAE967}"/>
              </a:ext>
            </a:extLst>
          </p:cNvPr>
          <p:cNvPicPr>
            <a:picLocks noGrp="1" noChangeAspect="1"/>
          </p:cNvPicPr>
          <p:nvPr>
            <p:ph idx="1"/>
          </p:nvPr>
        </p:nvPicPr>
        <p:blipFill>
          <a:blip r:embed="rId2"/>
          <a:stretch>
            <a:fillRect/>
          </a:stretch>
        </p:blipFill>
        <p:spPr>
          <a:xfrm>
            <a:off x="539832" y="1337188"/>
            <a:ext cx="8146968" cy="4918841"/>
          </a:xfrm>
        </p:spPr>
      </p:pic>
    </p:spTree>
    <p:extLst>
      <p:ext uri="{BB962C8B-B14F-4D97-AF65-F5344CB8AC3E}">
        <p14:creationId xmlns:p14="http://schemas.microsoft.com/office/powerpoint/2010/main" val="330930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4DEE-ACC6-B35D-5D79-E12760F97600}"/>
              </a:ext>
            </a:extLst>
          </p:cNvPr>
          <p:cNvSpPr>
            <a:spLocks noGrp="1"/>
          </p:cNvSpPr>
          <p:nvPr>
            <p:ph type="title"/>
          </p:nvPr>
        </p:nvSpPr>
        <p:spPr/>
        <p:txBody>
          <a:bodyPr>
            <a:normAutofit/>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br>
              <a:rPr lang="en-US" b="1" dirty="0">
                <a:latin typeface="Lao UI" panose="020B0502040204020203" pitchFamily="34" charset="0"/>
                <a:cs typeface="Lao UI" panose="020B0502040204020203" pitchFamily="34" charset="0"/>
              </a:rPr>
            </a:br>
            <a:endParaRPr lang="en-AE" b="1" dirty="0">
              <a:latin typeface="Lao UI" panose="020B0502040204020203" pitchFamily="34" charset="0"/>
              <a:cs typeface="Lao UI" panose="020B0502040204020203" pitchFamily="34" charset="0"/>
            </a:endParaRPr>
          </a:p>
        </p:txBody>
      </p:sp>
      <p:pic>
        <p:nvPicPr>
          <p:cNvPr id="5" name="Content Placeholder 4" descr="A screenshot of a computer&#10;&#10;Description automatically generated">
            <a:extLst>
              <a:ext uri="{FF2B5EF4-FFF2-40B4-BE49-F238E27FC236}">
                <a16:creationId xmlns:a16="http://schemas.microsoft.com/office/drawing/2014/main" id="{06030825-7AF0-40ED-F147-8FE3408342EE}"/>
              </a:ext>
            </a:extLst>
          </p:cNvPr>
          <p:cNvPicPr>
            <a:picLocks noGrp="1" noChangeAspect="1"/>
          </p:cNvPicPr>
          <p:nvPr>
            <p:ph idx="1"/>
          </p:nvPr>
        </p:nvPicPr>
        <p:blipFill>
          <a:blip r:embed="rId2"/>
          <a:stretch>
            <a:fillRect/>
          </a:stretch>
        </p:blipFill>
        <p:spPr>
          <a:xfrm>
            <a:off x="344658" y="1508369"/>
            <a:ext cx="8454683" cy="4556135"/>
          </a:xfrm>
        </p:spPr>
      </p:pic>
    </p:spTree>
    <p:extLst>
      <p:ext uri="{BB962C8B-B14F-4D97-AF65-F5344CB8AC3E}">
        <p14:creationId xmlns:p14="http://schemas.microsoft.com/office/powerpoint/2010/main" val="125155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DD23-96C6-93EE-C387-A205EECB320C}"/>
              </a:ext>
            </a:extLst>
          </p:cNvPr>
          <p:cNvSpPr>
            <a:spLocks noGrp="1"/>
          </p:cNvSpPr>
          <p:nvPr>
            <p:ph type="title"/>
          </p:nvPr>
        </p:nvSpPr>
        <p:spPr/>
        <p:txBody>
          <a:bodyPr>
            <a:normAutofit/>
          </a:bodyPr>
          <a:lstStyle/>
          <a:p>
            <a:r>
              <a:rPr lang="en-US" sz="3600" b="1" dirty="0">
                <a:latin typeface="Lao UI" panose="020B0502040204020203" pitchFamily="34" charset="0"/>
                <a:cs typeface="Lao UI" panose="020B0502040204020203" pitchFamily="34" charset="0"/>
              </a:rPr>
              <a:t>CONTENTS</a:t>
            </a:r>
            <a:endParaRPr lang="en-IN" sz="3600"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6D689BDF-2CB9-26C8-E552-0B782A059DB3}"/>
              </a:ext>
            </a:extLst>
          </p:cNvPr>
          <p:cNvSpPr>
            <a:spLocks noGrp="1"/>
          </p:cNvSpPr>
          <p:nvPr>
            <p:ph idx="1"/>
          </p:nvPr>
        </p:nvSpPr>
        <p:spPr>
          <a:xfrm>
            <a:off x="635987" y="1491175"/>
            <a:ext cx="8229600" cy="5037443"/>
          </a:xfrm>
        </p:spPr>
        <p:txBody>
          <a:bodyPr>
            <a:noAutofit/>
          </a:bodyPr>
          <a:lstStyle/>
          <a:p>
            <a:pPr algn="just">
              <a:lnSpc>
                <a:spcPct val="150000"/>
              </a:lnSpc>
              <a:buClr>
                <a:srgbClr val="FF9900"/>
              </a:buClr>
            </a:pPr>
            <a:r>
              <a:rPr lang="en-US" sz="2000" dirty="0">
                <a:latin typeface="Times New Roman" panose="02020603050405020304" pitchFamily="18" charset="0"/>
                <a:cs typeface="Times New Roman" panose="02020603050405020304" pitchFamily="18" charset="0"/>
              </a:rPr>
              <a:t>Overview</a:t>
            </a:r>
          </a:p>
          <a:p>
            <a:pPr algn="just">
              <a:lnSpc>
                <a:spcPct val="150000"/>
              </a:lnSpc>
              <a:buClr>
                <a:srgbClr val="FF9900"/>
              </a:buClr>
            </a:pPr>
            <a:r>
              <a:rPr lang="en-US" sz="2000" dirty="0">
                <a:latin typeface="Times New Roman" panose="02020603050405020304" pitchFamily="18" charset="0"/>
                <a:cs typeface="Times New Roman" panose="02020603050405020304" pitchFamily="18" charset="0"/>
              </a:rPr>
              <a:t>Problem Statement</a:t>
            </a:r>
          </a:p>
          <a:p>
            <a:pPr algn="just">
              <a:lnSpc>
                <a:spcPct val="150000"/>
              </a:lnSpc>
              <a:buClr>
                <a:srgbClr val="FF9900"/>
              </a:buClr>
            </a:pPr>
            <a:r>
              <a:rPr lang="en-US" sz="2000" dirty="0">
                <a:latin typeface="Times New Roman" panose="02020603050405020304" pitchFamily="18" charset="0"/>
                <a:cs typeface="Times New Roman" panose="02020603050405020304" pitchFamily="18" charset="0"/>
              </a:rPr>
              <a:t>Tools</a:t>
            </a:r>
          </a:p>
          <a:p>
            <a:pPr algn="just">
              <a:lnSpc>
                <a:spcPct val="150000"/>
              </a:lnSpc>
              <a:buClr>
                <a:srgbClr val="FF9900"/>
              </a:buClr>
            </a:pPr>
            <a:r>
              <a:rPr lang="en-US" sz="2000" dirty="0">
                <a:latin typeface="Times New Roman" panose="02020603050405020304" pitchFamily="18" charset="0"/>
                <a:cs typeface="Times New Roman" panose="02020603050405020304" pitchFamily="18" charset="0"/>
              </a:rPr>
              <a:t>Key Deliverables</a:t>
            </a:r>
          </a:p>
          <a:p>
            <a:pPr algn="just">
              <a:lnSpc>
                <a:spcPct val="150000"/>
              </a:lnSpc>
              <a:buClr>
                <a:srgbClr val="FF9900"/>
              </a:buClr>
            </a:pPr>
            <a:r>
              <a:rPr lang="en-US" sz="2000" dirty="0">
                <a:latin typeface="Times New Roman" panose="02020603050405020304" pitchFamily="18" charset="0"/>
                <a:cs typeface="Times New Roman" panose="02020603050405020304" pitchFamily="18" charset="0"/>
              </a:rPr>
              <a:t>Dataset &amp; Dataset Contents</a:t>
            </a:r>
          </a:p>
          <a:p>
            <a:pPr algn="just">
              <a:lnSpc>
                <a:spcPct val="150000"/>
              </a:lnSpc>
              <a:buClr>
                <a:srgbClr val="FF9900"/>
              </a:buClr>
            </a:pPr>
            <a:r>
              <a:rPr lang="en-US" sz="2000" dirty="0">
                <a:latin typeface="Times New Roman" panose="02020603050405020304" pitchFamily="18" charset="0"/>
                <a:cs typeface="Times New Roman" panose="02020603050405020304" pitchFamily="18" charset="0"/>
              </a:rPr>
              <a:t>Data Preparation</a:t>
            </a:r>
          </a:p>
          <a:p>
            <a:pPr algn="just">
              <a:lnSpc>
                <a:spcPct val="150000"/>
              </a:lnSpc>
              <a:buClr>
                <a:srgbClr val="FF9900"/>
              </a:buClr>
            </a:pPr>
            <a:r>
              <a:rPr lang="en-US" sz="2000" dirty="0">
                <a:latin typeface="Times New Roman" panose="02020603050405020304" pitchFamily="18" charset="0"/>
                <a:cs typeface="Times New Roman" panose="02020603050405020304" pitchFamily="18" charset="0"/>
              </a:rPr>
              <a:t>Data Loading</a:t>
            </a:r>
          </a:p>
          <a:p>
            <a:pPr algn="just">
              <a:lnSpc>
                <a:spcPct val="150000"/>
              </a:lnSpc>
              <a:buClr>
                <a:srgbClr val="FF9900"/>
              </a:buClr>
            </a:pPr>
            <a:r>
              <a:rPr lang="en-US" sz="2000" dirty="0">
                <a:latin typeface="Times New Roman" panose="02020603050405020304" pitchFamily="18" charset="0"/>
                <a:cs typeface="Times New Roman" panose="02020603050405020304" pitchFamily="18" charset="0"/>
              </a:rPr>
              <a:t>TSQL Queries</a:t>
            </a:r>
          </a:p>
          <a:p>
            <a:pPr algn="just">
              <a:lnSpc>
                <a:spcPct val="150000"/>
              </a:lnSpc>
              <a:buClr>
                <a:srgbClr val="FF9900"/>
              </a:buClr>
            </a:pPr>
            <a:r>
              <a:rPr lang="en-US" sz="2000" dirty="0">
                <a:latin typeface="Times New Roman" panose="02020603050405020304" pitchFamily="18" charset="0"/>
                <a:cs typeface="Times New Roman" panose="02020603050405020304" pitchFamily="18" charset="0"/>
              </a:rPr>
              <a:t>Data Visualization</a:t>
            </a:r>
          </a:p>
          <a:p>
            <a:pPr algn="just">
              <a:lnSpc>
                <a:spcPct val="150000"/>
              </a:lnSpc>
              <a:buClr>
                <a:srgbClr val="FF9900"/>
              </a:buClr>
            </a:pPr>
            <a:r>
              <a:rPr lang="en-US"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926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620C-7BA5-C0D3-52DA-FA140032C4AC}"/>
              </a:ext>
            </a:extLst>
          </p:cNvPr>
          <p:cNvSpPr>
            <a:spLocks noGrp="1"/>
          </p:cNvSpPr>
          <p:nvPr>
            <p:ph type="title"/>
          </p:nvPr>
        </p:nvSpPr>
        <p:spPr/>
        <p:txBody>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IN" b="1" dirty="0">
              <a:latin typeface="Lao UI" panose="020B0502040204020203" pitchFamily="34" charset="0"/>
              <a:cs typeface="Lao UI" panose="020B0502040204020203" pitchFamily="34" charset="0"/>
            </a:endParaRPr>
          </a:p>
        </p:txBody>
      </p:sp>
      <p:pic>
        <p:nvPicPr>
          <p:cNvPr id="5" name="Content Placeholder 4">
            <a:extLst>
              <a:ext uri="{FF2B5EF4-FFF2-40B4-BE49-F238E27FC236}">
                <a16:creationId xmlns:a16="http://schemas.microsoft.com/office/drawing/2014/main" id="{006DEF0A-A15E-E9AD-117B-17DBB013D177}"/>
              </a:ext>
            </a:extLst>
          </p:cNvPr>
          <p:cNvPicPr>
            <a:picLocks noGrp="1" noChangeAspect="1"/>
          </p:cNvPicPr>
          <p:nvPr>
            <p:ph idx="1"/>
          </p:nvPr>
        </p:nvPicPr>
        <p:blipFill>
          <a:blip r:embed="rId2"/>
          <a:stretch>
            <a:fillRect/>
          </a:stretch>
        </p:blipFill>
        <p:spPr>
          <a:xfrm>
            <a:off x="609600" y="2316687"/>
            <a:ext cx="6348413" cy="3569239"/>
          </a:xfrm>
        </p:spPr>
      </p:pic>
    </p:spTree>
    <p:extLst>
      <p:ext uri="{BB962C8B-B14F-4D97-AF65-F5344CB8AC3E}">
        <p14:creationId xmlns:p14="http://schemas.microsoft.com/office/powerpoint/2010/main" val="1621256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8463-A727-BF57-735A-6A51F21843B6}"/>
              </a:ext>
            </a:extLst>
          </p:cNvPr>
          <p:cNvSpPr>
            <a:spLocks noGrp="1"/>
          </p:cNvSpPr>
          <p:nvPr>
            <p:ph type="title"/>
          </p:nvPr>
        </p:nvSpPr>
        <p:spPr/>
        <p:txBody>
          <a:bodyPr>
            <a:normAutofit/>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br>
              <a:rPr lang="en-US" b="1" dirty="0">
                <a:latin typeface="Lao UI" panose="020B0502040204020203" pitchFamily="34" charset="0"/>
                <a:cs typeface="Lao UI" panose="020B0502040204020203" pitchFamily="34" charset="0"/>
              </a:rPr>
            </a:br>
            <a:endParaRPr lang="en-AE" b="1" dirty="0">
              <a:latin typeface="Lao UI" panose="020B0502040204020203" pitchFamily="34" charset="0"/>
              <a:cs typeface="Lao UI" panose="020B0502040204020203" pitchFamily="34" charset="0"/>
            </a:endParaRPr>
          </a:p>
        </p:txBody>
      </p:sp>
      <p:pic>
        <p:nvPicPr>
          <p:cNvPr id="5" name="Content Placeholder 4" descr="A screenshot of a computer&#10;&#10;Description automatically generated">
            <a:extLst>
              <a:ext uri="{FF2B5EF4-FFF2-40B4-BE49-F238E27FC236}">
                <a16:creationId xmlns:a16="http://schemas.microsoft.com/office/drawing/2014/main" id="{DA1AFF75-58A9-3C5C-5045-CCA56324509C}"/>
              </a:ext>
            </a:extLst>
          </p:cNvPr>
          <p:cNvPicPr>
            <a:picLocks noGrp="1" noChangeAspect="1"/>
          </p:cNvPicPr>
          <p:nvPr>
            <p:ph idx="1"/>
          </p:nvPr>
        </p:nvPicPr>
        <p:blipFill>
          <a:blip r:embed="rId2"/>
          <a:stretch>
            <a:fillRect/>
          </a:stretch>
        </p:blipFill>
        <p:spPr>
          <a:xfrm>
            <a:off x="443421" y="1536505"/>
            <a:ext cx="8243379" cy="4442265"/>
          </a:xfrm>
        </p:spPr>
      </p:pic>
    </p:spTree>
    <p:extLst>
      <p:ext uri="{BB962C8B-B14F-4D97-AF65-F5344CB8AC3E}">
        <p14:creationId xmlns:p14="http://schemas.microsoft.com/office/powerpoint/2010/main" val="3222624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BFFE-0FDB-2286-8C1F-4A574B947F15}"/>
              </a:ext>
            </a:extLst>
          </p:cNvPr>
          <p:cNvSpPr>
            <a:spLocks noGrp="1"/>
          </p:cNvSpPr>
          <p:nvPr>
            <p:ph type="title"/>
          </p:nvPr>
        </p:nvSpPr>
        <p:spPr/>
        <p:txBody>
          <a:bodyPr>
            <a:normAutofit/>
          </a:bodyPr>
          <a:lstStyle/>
          <a:p>
            <a:pPr algn="l"/>
            <a:r>
              <a:rPr lang="en-US" b="1" dirty="0">
                <a:latin typeface="Lao UI" panose="020B0502040204020203" pitchFamily="34" charset="0"/>
                <a:cs typeface="Lao UI" panose="020B0502040204020203" pitchFamily="34" charset="0"/>
              </a:rPr>
              <a:t>TSQL Queries</a:t>
            </a:r>
            <a:endParaRPr lang="en-AE"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E6B80169-A13C-04FF-5C0D-69570E7E3508}"/>
              </a:ext>
            </a:extLst>
          </p:cNvPr>
          <p:cNvSpPr>
            <a:spLocks noGrp="1"/>
          </p:cNvSpPr>
          <p:nvPr>
            <p:ph idx="1"/>
          </p:nvPr>
        </p:nvSpPr>
        <p:spPr/>
        <p:txBody>
          <a:bodyPr>
            <a:normAutofit fontScale="85000" lnSpcReduction="20000"/>
          </a:bodyPr>
          <a:lstStyle/>
          <a:p>
            <a:pPr marL="0" indent="0">
              <a:buNone/>
            </a:pPr>
            <a:r>
              <a:rPr lang="en-GB" sz="2000" dirty="0">
                <a:latin typeface="Times New Roman" panose="02020603050405020304" pitchFamily="18" charset="0"/>
                <a:cs typeface="Times New Roman" panose="02020603050405020304" pitchFamily="18" charset="0"/>
              </a:rPr>
              <a:t>Aft</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r </a:t>
            </a:r>
            <a:r>
              <a:rPr lang="en-GB" sz="2000" dirty="0" err="1">
                <a:latin typeface="Times New Roman" panose="02020603050405020304" pitchFamily="18" charset="0"/>
                <a:cs typeface="Times New Roman" panose="02020603050405020304" pitchFamily="18" charset="0"/>
              </a:rPr>
              <a:t>th</a:t>
            </a:r>
            <a:r>
              <a:rPr lang="az-Cyrl-AZ" sz="2000" dirty="0">
                <a:latin typeface="Times New Roman" panose="02020603050405020304" pitchFamily="18" charset="0"/>
                <a:cs typeface="Times New Roman" panose="02020603050405020304" pitchFamily="18" charset="0"/>
              </a:rPr>
              <a:t>е </a:t>
            </a:r>
            <a:r>
              <a:rPr lang="en-GB" sz="2000" dirty="0" err="1">
                <a:latin typeface="Times New Roman" panose="02020603050405020304" pitchFamily="18" charset="0"/>
                <a:cs typeface="Times New Roman" panose="02020603050405020304" pitchFamily="18" charset="0"/>
              </a:rPr>
              <a:t>succ</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ssful</a:t>
            </a:r>
            <a:r>
              <a:rPr lang="en-GB" sz="2000" dirty="0">
                <a:latin typeface="Times New Roman" panose="02020603050405020304" pitchFamily="18" charset="0"/>
                <a:cs typeface="Times New Roman" panose="02020603050405020304" pitchFamily="18" charset="0"/>
              </a:rPr>
              <a:t> loading of our </a:t>
            </a:r>
            <a:r>
              <a:rPr lang="en-GB" sz="2000" dirty="0" err="1">
                <a:latin typeface="Times New Roman" panose="02020603050405020304" pitchFamily="18" charset="0"/>
                <a:cs typeface="Times New Roman" panose="02020603050405020304" pitchFamily="18" charset="0"/>
              </a:rPr>
              <a:t>organiz</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d </a:t>
            </a:r>
            <a:r>
              <a:rPr lang="en-GB" sz="2000" dirty="0" err="1">
                <a:latin typeface="Times New Roman" panose="02020603050405020304" pitchFamily="18" charset="0"/>
                <a:cs typeface="Times New Roman" panose="02020603050405020304" pitchFamily="18" charset="0"/>
              </a:rPr>
              <a:t>movi</a:t>
            </a:r>
            <a:r>
              <a:rPr lang="az-Cyrl-AZ" sz="2000" dirty="0">
                <a:latin typeface="Times New Roman" panose="02020603050405020304" pitchFamily="18" charset="0"/>
                <a:cs typeface="Times New Roman" panose="02020603050405020304" pitchFamily="18" charset="0"/>
              </a:rPr>
              <a:t>е</a:t>
            </a:r>
            <a:r>
              <a:rPr lang="en-US" sz="2000" dirty="0">
                <a:latin typeface="Times New Roman" panose="02020603050405020304" pitchFamily="18" charset="0"/>
                <a:cs typeface="Times New Roman" panose="02020603050405020304" pitchFamily="18" charset="0"/>
              </a:rPr>
              <a:t>s</a:t>
            </a:r>
            <a:r>
              <a:rPr lang="az-Cyrl-AZ"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 shows </a:t>
            </a:r>
            <a:r>
              <a:rPr lang="en-GB" sz="2000" dirty="0" err="1">
                <a:latin typeface="Times New Roman" panose="02020603050405020304" pitchFamily="18" charset="0"/>
                <a:cs typeface="Times New Roman" panose="02020603050405020304" pitchFamily="18" charset="0"/>
              </a:rPr>
              <a:t>datas</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ts</a:t>
            </a:r>
            <a:r>
              <a:rPr lang="en-GB" sz="2000" dirty="0">
                <a:latin typeface="Times New Roman" panose="02020603050405020304" pitchFamily="18" charset="0"/>
                <a:cs typeface="Times New Roman" panose="02020603050405020304" pitchFamily="18" charset="0"/>
              </a:rPr>
              <a:t> from SSIS to SSMS, w</a:t>
            </a:r>
            <a:r>
              <a:rPr lang="az-Cyrl-AZ" sz="2000" dirty="0">
                <a:latin typeface="Times New Roman" panose="02020603050405020304" pitchFamily="18" charset="0"/>
                <a:cs typeface="Times New Roman" panose="02020603050405020304" pitchFamily="18" charset="0"/>
              </a:rPr>
              <a:t>е </a:t>
            </a:r>
            <a:r>
              <a:rPr lang="en-GB" sz="2000" dirty="0">
                <a:latin typeface="Times New Roman" panose="02020603050405020304" pitchFamily="18" charset="0"/>
                <a:cs typeface="Times New Roman" panose="02020603050405020304" pitchFamily="18" charset="0"/>
              </a:rPr>
              <a:t>d</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lv</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d into d</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riving insightful information through </a:t>
            </a:r>
            <a:r>
              <a:rPr lang="en-GB" sz="2000" dirty="0" err="1">
                <a:latin typeface="Times New Roman" panose="02020603050405020304" pitchFamily="18" charset="0"/>
                <a:cs typeface="Times New Roman" panose="02020603050405020304" pitchFamily="18" charset="0"/>
              </a:rPr>
              <a:t>targ</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t</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d </a:t>
            </a:r>
            <a:r>
              <a:rPr lang="en-GB" sz="2000" dirty="0" err="1">
                <a:latin typeface="Times New Roman" panose="02020603050405020304" pitchFamily="18" charset="0"/>
                <a:cs typeface="Times New Roman" panose="02020603050405020304" pitchFamily="18" charset="0"/>
              </a:rPr>
              <a:t>qu</a:t>
            </a:r>
            <a:r>
              <a:rPr lang="az-Cyrl-AZ" sz="2000" dirty="0">
                <a:latin typeface="Times New Roman" panose="02020603050405020304" pitchFamily="18" charset="0"/>
                <a:cs typeface="Times New Roman" panose="02020603050405020304" pitchFamily="18" charset="0"/>
              </a:rPr>
              <a:t>е</a:t>
            </a:r>
            <a:r>
              <a:rPr lang="en-GB" sz="2000" dirty="0" err="1">
                <a:latin typeface="Times New Roman" panose="02020603050405020304" pitchFamily="18" charset="0"/>
                <a:cs typeface="Times New Roman" panose="02020603050405020304" pitchFamily="18" charset="0"/>
              </a:rPr>
              <a:t>ri</a:t>
            </a:r>
            <a:r>
              <a:rPr lang="az-Cyrl-AZ" sz="2000" dirty="0">
                <a:latin typeface="Times New Roman" panose="02020603050405020304" pitchFamily="18" charset="0"/>
                <a:cs typeface="Times New Roman" panose="02020603050405020304" pitchFamily="18" charset="0"/>
              </a:rPr>
              <a:t>е</a:t>
            </a:r>
            <a:r>
              <a:rPr lang="en-GB" sz="2000" dirty="0">
                <a:latin typeface="Times New Roman" panose="02020603050405020304" pitchFamily="18" charset="0"/>
                <a:cs typeface="Times New Roman" panose="02020603050405020304" pitchFamily="18" charset="0"/>
              </a:rPr>
              <a:t>s. </a:t>
            </a:r>
          </a:p>
          <a:p>
            <a:r>
              <a:rPr lang="en-GB" sz="2000" dirty="0">
                <a:latin typeface="Times New Roman" panose="02020603050405020304" pitchFamily="18" charset="0"/>
                <a:cs typeface="Times New Roman" panose="02020603050405020304" pitchFamily="18" charset="0"/>
              </a:rPr>
              <a:t>Display count of movies/shows with respective of the </a:t>
            </a:r>
            <a:r>
              <a:rPr lang="en-GB" sz="2000" dirty="0" err="1">
                <a:latin typeface="Times New Roman" panose="02020603050405020304" pitchFamily="18" charset="0"/>
                <a:cs typeface="Times New Roman" panose="02020603050405020304" pitchFamily="18" charset="0"/>
              </a:rPr>
              <a:t>genere</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Display top rated movies/shows via </a:t>
            </a:r>
            <a:r>
              <a:rPr lang="en-GB" sz="2000" dirty="0" err="1">
                <a:latin typeface="Times New Roman" panose="02020603050405020304" pitchFamily="18" charset="0"/>
                <a:cs typeface="Times New Roman" panose="02020603050405020304" pitchFamily="18" charset="0"/>
              </a:rPr>
              <a:t>imdb</a:t>
            </a:r>
            <a:r>
              <a:rPr lang="en-GB" sz="2000" dirty="0">
                <a:latin typeface="Times New Roman" panose="02020603050405020304" pitchFamily="18" charset="0"/>
                <a:cs typeface="Times New Roman" panose="02020603050405020304" pitchFamily="18" charset="0"/>
              </a:rPr>
              <a:t> rating</a:t>
            </a:r>
          </a:p>
          <a:p>
            <a:r>
              <a:rPr lang="en-GB" sz="2000" dirty="0">
                <a:latin typeface="Times New Roman" panose="02020603050405020304" pitchFamily="18" charset="0"/>
                <a:cs typeface="Times New Roman" panose="02020603050405020304" pitchFamily="18" charset="0"/>
              </a:rPr>
              <a:t>Display top 10 </a:t>
            </a:r>
            <a:r>
              <a:rPr lang="en-GB" sz="2000" dirty="0" err="1">
                <a:latin typeface="Times New Roman" panose="02020603050405020304" pitchFamily="18" charset="0"/>
                <a:cs typeface="Times New Roman" panose="02020603050405020304" pitchFamily="18" charset="0"/>
              </a:rPr>
              <a:t>countires</a:t>
            </a:r>
            <a:r>
              <a:rPr lang="en-GB" sz="2000" dirty="0">
                <a:latin typeface="Times New Roman" panose="02020603050405020304" pitchFamily="18" charset="0"/>
                <a:cs typeface="Times New Roman" panose="02020603050405020304" pitchFamily="18" charset="0"/>
              </a:rPr>
              <a:t> to produce more movies/shows</a:t>
            </a:r>
          </a:p>
          <a:p>
            <a:r>
              <a:rPr lang="en-GB" sz="2000" dirty="0">
                <a:latin typeface="Times New Roman" panose="02020603050405020304" pitchFamily="18" charset="0"/>
                <a:cs typeface="Times New Roman" panose="02020603050405020304" pitchFamily="18" charset="0"/>
              </a:rPr>
              <a:t>Calculate the </a:t>
            </a:r>
            <a:r>
              <a:rPr lang="en-GB" sz="2000" dirty="0" err="1">
                <a:latin typeface="Times New Roman" panose="02020603050405020304" pitchFamily="18" charset="0"/>
                <a:cs typeface="Times New Roman" panose="02020603050405020304" pitchFamily="18" charset="0"/>
              </a:rPr>
              <a:t>avg</a:t>
            </a:r>
            <a:r>
              <a:rPr lang="en-GB" sz="2000" dirty="0">
                <a:latin typeface="Times New Roman" panose="02020603050405020304" pitchFamily="18" charset="0"/>
                <a:cs typeface="Times New Roman" panose="02020603050405020304" pitchFamily="18" charset="0"/>
              </a:rPr>
              <a:t> runtime of movies form individual country or individual </a:t>
            </a:r>
            <a:r>
              <a:rPr lang="en-GB" sz="2000" dirty="0" err="1">
                <a:latin typeface="Times New Roman" panose="02020603050405020304" pitchFamily="18" charset="0"/>
                <a:cs typeface="Times New Roman" panose="02020603050405020304" pitchFamily="18" charset="0"/>
              </a:rPr>
              <a:t>genere</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Display the count of distinct age certifications</a:t>
            </a:r>
          </a:p>
          <a:p>
            <a:r>
              <a:rPr lang="en-GB" sz="2000" dirty="0">
                <a:latin typeface="Times New Roman" panose="02020603050405020304" pitchFamily="18" charset="0"/>
                <a:cs typeface="Times New Roman" panose="02020603050405020304" pitchFamily="18" charset="0"/>
              </a:rPr>
              <a:t>Query to see how many titles were released each year</a:t>
            </a:r>
          </a:p>
          <a:p>
            <a:r>
              <a:rPr lang="en-GB" sz="2000" dirty="0">
                <a:latin typeface="Times New Roman" panose="02020603050405020304" pitchFamily="18" charset="0"/>
                <a:cs typeface="Times New Roman" panose="02020603050405020304" pitchFamily="18" charset="0"/>
              </a:rPr>
              <a:t>Show the average runtime of shows over the years</a:t>
            </a:r>
          </a:p>
          <a:p>
            <a:r>
              <a:rPr lang="en-GB" sz="2000" dirty="0">
                <a:latin typeface="Times New Roman" panose="02020603050405020304" pitchFamily="18" charset="0"/>
                <a:cs typeface="Times New Roman" panose="02020603050405020304" pitchFamily="18" charset="0"/>
              </a:rPr>
              <a:t>Show any correlation between genres and IMDb scores</a:t>
            </a:r>
          </a:p>
          <a:p>
            <a:endParaRPr lang="en-AE" dirty="0"/>
          </a:p>
        </p:txBody>
      </p:sp>
    </p:spTree>
    <p:extLst>
      <p:ext uri="{BB962C8B-B14F-4D97-AF65-F5344CB8AC3E}">
        <p14:creationId xmlns:p14="http://schemas.microsoft.com/office/powerpoint/2010/main" val="3624783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A0FCF89A-DAA6-2E3F-06C7-3E92D55A01D2}"/>
              </a:ext>
            </a:extLst>
          </p:cNvPr>
          <p:cNvPicPr>
            <a:picLocks noGrp="1" noChangeAspect="1"/>
          </p:cNvPicPr>
          <p:nvPr>
            <p:ph idx="4294967295"/>
          </p:nvPr>
        </p:nvPicPr>
        <p:blipFill>
          <a:blip r:embed="rId2"/>
          <a:stretch>
            <a:fillRect/>
          </a:stretch>
        </p:blipFill>
        <p:spPr>
          <a:xfrm>
            <a:off x="0" y="1914525"/>
            <a:ext cx="7994650" cy="4500563"/>
          </a:xfrm>
        </p:spPr>
      </p:pic>
      <p:sp>
        <p:nvSpPr>
          <p:cNvPr id="6" name="TextBox 5">
            <a:extLst>
              <a:ext uri="{FF2B5EF4-FFF2-40B4-BE49-F238E27FC236}">
                <a16:creationId xmlns:a16="http://schemas.microsoft.com/office/drawing/2014/main" id="{C059EF93-99FE-D21F-0266-4E8C5EB0B8C9}"/>
              </a:ext>
            </a:extLst>
          </p:cNvPr>
          <p:cNvSpPr txBox="1"/>
          <p:nvPr/>
        </p:nvSpPr>
        <p:spPr>
          <a:xfrm>
            <a:off x="285135" y="914400"/>
            <a:ext cx="8622892" cy="830997"/>
          </a:xfrm>
          <a:prstGeom prst="rect">
            <a:avLst/>
          </a:prstGeom>
          <a:noFill/>
        </p:spPr>
        <p:txBody>
          <a:bodyPr wrap="square" rtlCol="0">
            <a:spAutoFit/>
          </a:bodyPr>
          <a:lstStyle/>
          <a:p>
            <a:r>
              <a:rPr lang="en-US" sz="2400" b="1" dirty="0">
                <a:latin typeface="Lao UI" panose="020B0502040204020203" pitchFamily="34" charset="0"/>
                <a:cs typeface="Lao UI" panose="020B0502040204020203" pitchFamily="34" charset="0"/>
              </a:rPr>
              <a:t>Here are a few Queries which are going to provide meaningful insights…</a:t>
            </a:r>
            <a:endParaRPr lang="en-AE" sz="2400" b="1" dirty="0">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1267345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3967-7210-A240-F6EE-2EFDA8D73DD8}"/>
              </a:ext>
            </a:extLst>
          </p:cNvPr>
          <p:cNvSpPr>
            <a:spLocks noGrp="1"/>
          </p:cNvSpPr>
          <p:nvPr>
            <p:ph type="title"/>
          </p:nvPr>
        </p:nvSpPr>
        <p:spPr/>
        <p:txBody>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AE" b="1" dirty="0">
              <a:latin typeface="Lao UI" panose="020B0502040204020203" pitchFamily="34" charset="0"/>
              <a:cs typeface="Lao UI" panose="020B0502040204020203" pitchFamily="34" charset="0"/>
            </a:endParaRPr>
          </a:p>
        </p:txBody>
      </p:sp>
      <p:pic>
        <p:nvPicPr>
          <p:cNvPr id="5" name="Content Placeholder 4" descr="A screenshot of a computer&#10;&#10;Description automatically generated">
            <a:extLst>
              <a:ext uri="{FF2B5EF4-FFF2-40B4-BE49-F238E27FC236}">
                <a16:creationId xmlns:a16="http://schemas.microsoft.com/office/drawing/2014/main" id="{AB0F418D-894C-1814-192B-A03161FEE6A4}"/>
              </a:ext>
            </a:extLst>
          </p:cNvPr>
          <p:cNvPicPr>
            <a:picLocks noGrp="1" noChangeAspect="1"/>
          </p:cNvPicPr>
          <p:nvPr>
            <p:ph idx="1"/>
          </p:nvPr>
        </p:nvPicPr>
        <p:blipFill>
          <a:blip r:embed="rId2"/>
          <a:stretch>
            <a:fillRect/>
          </a:stretch>
        </p:blipFill>
        <p:spPr>
          <a:xfrm>
            <a:off x="457200" y="1997612"/>
            <a:ext cx="8229600" cy="3868407"/>
          </a:xfrm>
        </p:spPr>
      </p:pic>
    </p:spTree>
    <p:extLst>
      <p:ext uri="{BB962C8B-B14F-4D97-AF65-F5344CB8AC3E}">
        <p14:creationId xmlns:p14="http://schemas.microsoft.com/office/powerpoint/2010/main" val="3176590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3195-341E-99B8-D0CC-5231DC9ED428}"/>
              </a:ext>
            </a:extLst>
          </p:cNvPr>
          <p:cNvSpPr>
            <a:spLocks noGrp="1"/>
          </p:cNvSpPr>
          <p:nvPr>
            <p:ph type="title"/>
          </p:nvPr>
        </p:nvSpPr>
        <p:spPr/>
        <p:txBody>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AE" b="1" dirty="0">
              <a:latin typeface="Lao UI" panose="020B0502040204020203" pitchFamily="34" charset="0"/>
              <a:cs typeface="Lao UI" panose="020B0502040204020203" pitchFamily="34" charset="0"/>
            </a:endParaRPr>
          </a:p>
        </p:txBody>
      </p:sp>
      <p:pic>
        <p:nvPicPr>
          <p:cNvPr id="5" name="Content Placeholder 4" descr="A screenshot of a computer&#10;&#10;Description automatically generated">
            <a:extLst>
              <a:ext uri="{FF2B5EF4-FFF2-40B4-BE49-F238E27FC236}">
                <a16:creationId xmlns:a16="http://schemas.microsoft.com/office/drawing/2014/main" id="{C411D586-022D-AA73-634D-9FC1745AB066}"/>
              </a:ext>
            </a:extLst>
          </p:cNvPr>
          <p:cNvPicPr>
            <a:picLocks noGrp="1" noChangeAspect="1"/>
          </p:cNvPicPr>
          <p:nvPr>
            <p:ph idx="1"/>
          </p:nvPr>
        </p:nvPicPr>
        <p:blipFill>
          <a:blip r:embed="rId2"/>
          <a:stretch>
            <a:fillRect/>
          </a:stretch>
        </p:blipFill>
        <p:spPr>
          <a:xfrm>
            <a:off x="609600" y="2313190"/>
            <a:ext cx="6348413" cy="3576232"/>
          </a:xfrm>
        </p:spPr>
      </p:pic>
    </p:spTree>
    <p:extLst>
      <p:ext uri="{BB962C8B-B14F-4D97-AF65-F5344CB8AC3E}">
        <p14:creationId xmlns:p14="http://schemas.microsoft.com/office/powerpoint/2010/main" val="1738599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6A79-3E69-9D92-29FC-4259E04F2D1D}"/>
              </a:ext>
            </a:extLst>
          </p:cNvPr>
          <p:cNvSpPr>
            <a:spLocks noGrp="1"/>
          </p:cNvSpPr>
          <p:nvPr>
            <p:ph type="title"/>
          </p:nvPr>
        </p:nvSpPr>
        <p:spPr/>
        <p:txBody>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AE" dirty="0">
              <a:latin typeface="Lao UI" panose="020B0502040204020203" pitchFamily="34" charset="0"/>
              <a:cs typeface="Lao UI" panose="020B0502040204020203" pitchFamily="34" charset="0"/>
            </a:endParaRPr>
          </a:p>
        </p:txBody>
      </p:sp>
      <p:pic>
        <p:nvPicPr>
          <p:cNvPr id="5" name="Content Placeholder 4" descr="A screenshot of a computer">
            <a:extLst>
              <a:ext uri="{FF2B5EF4-FFF2-40B4-BE49-F238E27FC236}">
                <a16:creationId xmlns:a16="http://schemas.microsoft.com/office/drawing/2014/main" id="{BCABD42F-CCEC-9F80-599E-FA6CA7974A48}"/>
              </a:ext>
            </a:extLst>
          </p:cNvPr>
          <p:cNvPicPr>
            <a:picLocks noGrp="1" noChangeAspect="1"/>
          </p:cNvPicPr>
          <p:nvPr>
            <p:ph idx="1"/>
          </p:nvPr>
        </p:nvPicPr>
        <p:blipFill>
          <a:blip r:embed="rId2"/>
          <a:stretch>
            <a:fillRect/>
          </a:stretch>
        </p:blipFill>
        <p:spPr>
          <a:xfrm>
            <a:off x="457200" y="1930400"/>
            <a:ext cx="8039685" cy="4325629"/>
          </a:xfrm>
        </p:spPr>
      </p:pic>
    </p:spTree>
    <p:extLst>
      <p:ext uri="{BB962C8B-B14F-4D97-AF65-F5344CB8AC3E}">
        <p14:creationId xmlns:p14="http://schemas.microsoft.com/office/powerpoint/2010/main" val="1948638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E478-E0A2-AAC4-808C-E054C8D2AF7C}"/>
              </a:ext>
            </a:extLst>
          </p:cNvPr>
          <p:cNvSpPr>
            <a:spLocks noGrp="1"/>
          </p:cNvSpPr>
          <p:nvPr>
            <p:ph type="title"/>
          </p:nvPr>
        </p:nvSpPr>
        <p:spPr>
          <a:xfrm>
            <a:off x="399350" y="858130"/>
            <a:ext cx="8503920" cy="1133584"/>
          </a:xfrm>
        </p:spPr>
        <p:txBody>
          <a:bodyPr>
            <a:normAutofit fontScale="90000"/>
          </a:bodyPr>
          <a:lstStyle/>
          <a:p>
            <a:r>
              <a:rPr lang="en-US" b="1" dirty="0">
                <a:latin typeface="Lao UI" panose="020B0502040204020203" pitchFamily="34" charset="0"/>
                <a:cs typeface="Lao UI" panose="020B0502040204020203" pitchFamily="34" charset="0"/>
              </a:rPr>
              <a:t>DATA VISUALISATION</a:t>
            </a:r>
            <a:br>
              <a:rPr lang="en-US" b="1" dirty="0">
                <a:latin typeface="Lao UI" panose="020B0502040204020203" pitchFamily="34" charset="0"/>
                <a:cs typeface="Lao UI" panose="020B0502040204020203" pitchFamily="34" charset="0"/>
              </a:rPr>
            </a:br>
            <a:endParaRPr lang="en-IN"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759679F8-A0A5-1496-3A87-EACD6E76ADFA}"/>
              </a:ext>
            </a:extLst>
          </p:cNvPr>
          <p:cNvSpPr>
            <a:spLocks noGrp="1"/>
          </p:cNvSpPr>
          <p:nvPr>
            <p:ph idx="1"/>
          </p:nvPr>
        </p:nvSpPr>
        <p:spPr>
          <a:xfrm>
            <a:off x="457200" y="1696438"/>
            <a:ext cx="8388220" cy="4928296"/>
          </a:xfrm>
        </p:spPr>
        <p:txBody>
          <a:bodyPr>
            <a:normAutofit fontScale="25000" lnSpcReduction="20000"/>
          </a:bodyPr>
          <a:lstStyle/>
          <a:p>
            <a:pPr marL="0" indent="0" algn="just">
              <a:buNone/>
            </a:pPr>
            <a:endParaRPr lang="en-US" sz="11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7200" b="1" dirty="0">
                <a:latin typeface="Times New Roman" panose="02020603050405020304" pitchFamily="18" charset="0"/>
                <a:cs typeface="Times New Roman" panose="02020603050405020304" pitchFamily="18" charset="0"/>
              </a:rPr>
              <a:t>Data visualization</a:t>
            </a:r>
            <a:r>
              <a:rPr lang="en-US" sz="7200" dirty="0">
                <a:latin typeface="Times New Roman" panose="02020603050405020304" pitchFamily="18" charset="0"/>
                <a:cs typeface="Times New Roman" panose="02020603050405020304" pitchFamily="18" charset="0"/>
              </a:rPr>
              <a:t>, as showcased in our project, serves as a crucial bridge between raw data and actionable insights. By transforming intricate datasets into visual representations, we empower the company to dive deeper, explore freely, and make well-informed decisions.</a:t>
            </a:r>
          </a:p>
          <a:p>
            <a:pPr marL="0" indent="0" algn="just">
              <a:lnSpc>
                <a:spcPct val="150000"/>
              </a:lnSpc>
              <a:buNone/>
            </a:pPr>
            <a:endParaRPr lang="en-US" sz="4000" dirty="0">
              <a:latin typeface="Times New Roman" panose="02020603050405020304" pitchFamily="18" charset="0"/>
              <a:cs typeface="Times New Roman" panose="02020603050405020304" pitchFamily="18" charset="0"/>
            </a:endParaRPr>
          </a:p>
          <a:p>
            <a:pPr marL="0" indent="0" algn="just">
              <a:buNone/>
            </a:pPr>
            <a:r>
              <a:rPr lang="en-US" sz="12800" b="1" dirty="0">
                <a:latin typeface="Times New Roman" panose="02020603050405020304" pitchFamily="18" charset="0"/>
                <a:cs typeface="Times New Roman" panose="02020603050405020304" pitchFamily="18" charset="0"/>
              </a:rPr>
              <a:t>Examples of Visual Insights Gained</a:t>
            </a:r>
          </a:p>
          <a:p>
            <a:pPr marL="0" indent="0" algn="just">
              <a:buNone/>
            </a:pPr>
            <a:endParaRPr lang="en-US" sz="7200" b="1" dirty="0">
              <a:latin typeface="Times New Roman" panose="02020603050405020304" pitchFamily="18" charset="0"/>
              <a:cs typeface="Times New Roman" panose="02020603050405020304" pitchFamily="18" charset="0"/>
            </a:endParaRPr>
          </a:p>
          <a:p>
            <a:pPr algn="just">
              <a:lnSpc>
                <a:spcPct val="160000"/>
              </a:lnSpc>
              <a:buFont typeface="+mj-lt"/>
              <a:buAutoNum type="arabicPeriod"/>
            </a:pPr>
            <a:r>
              <a:rPr lang="en-US" sz="7200" b="1" dirty="0">
                <a:latin typeface="Times New Roman" panose="02020603050405020304" pitchFamily="18" charset="0"/>
                <a:cs typeface="Times New Roman" panose="02020603050405020304" pitchFamily="18" charset="0"/>
              </a:rPr>
              <a:t>Genre Distribution</a:t>
            </a:r>
            <a:r>
              <a:rPr lang="en-US" sz="7200" dirty="0">
                <a:latin typeface="Times New Roman" panose="02020603050405020304" pitchFamily="18" charset="0"/>
                <a:cs typeface="Times New Roman" panose="02020603050405020304" pitchFamily="18" charset="0"/>
              </a:rPr>
              <a:t>: Visualized genre proportions to identify popular genres among viewers.</a:t>
            </a:r>
          </a:p>
          <a:p>
            <a:pPr algn="just">
              <a:lnSpc>
                <a:spcPct val="160000"/>
              </a:lnSpc>
              <a:buFont typeface="+mj-lt"/>
              <a:buAutoNum type="arabicPeriod"/>
            </a:pPr>
            <a:r>
              <a:rPr lang="en-US" sz="7200" b="1" dirty="0">
                <a:latin typeface="Times New Roman" panose="02020603050405020304" pitchFamily="18" charset="0"/>
                <a:cs typeface="Times New Roman" panose="02020603050405020304" pitchFamily="18" charset="0"/>
              </a:rPr>
              <a:t>Rating Trends Over Time</a:t>
            </a:r>
            <a:r>
              <a:rPr lang="en-US" sz="7200" dirty="0">
                <a:latin typeface="Times New Roman" panose="02020603050405020304" pitchFamily="18" charset="0"/>
                <a:cs typeface="Times New Roman" panose="02020603050405020304" pitchFamily="18" charset="0"/>
              </a:rPr>
              <a:t>: Demonstrated how ratings evolve over different release years, highlighting trends in viewer preferences.</a:t>
            </a:r>
          </a:p>
          <a:p>
            <a:pPr algn="just">
              <a:lnSpc>
                <a:spcPct val="160000"/>
              </a:lnSpc>
              <a:buFont typeface="+mj-lt"/>
              <a:buAutoNum type="arabicPeriod"/>
            </a:pPr>
            <a:r>
              <a:rPr lang="en-US" sz="7200" b="1" dirty="0">
                <a:latin typeface="Times New Roman" panose="02020603050405020304" pitchFamily="18" charset="0"/>
                <a:cs typeface="Times New Roman" panose="02020603050405020304" pitchFamily="18" charset="0"/>
              </a:rPr>
              <a:t>Highest by country: </a:t>
            </a:r>
            <a:r>
              <a:rPr lang="en-US" sz="7200" dirty="0">
                <a:latin typeface="Times New Roman" panose="02020603050405020304" pitchFamily="18" charset="0"/>
                <a:cs typeface="Times New Roman" panose="02020603050405020304" pitchFamily="18" charset="0"/>
              </a:rPr>
              <a:t> That diagram shows by which countries have the most content has been generated.</a:t>
            </a:r>
            <a:endParaRPr lang="en-IN" sz="72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100" dirty="0">
              <a:latin typeface="Times New Roman" panose="02020603050405020304" pitchFamily="18" charset="0"/>
              <a:cs typeface="Times New Roman" panose="02020603050405020304" pitchFamily="18" charset="0"/>
            </a:endParaRPr>
          </a:p>
          <a:p>
            <a:pPr marL="0" indent="0" algn="just">
              <a:buNone/>
            </a:pP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576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2E65F1EC-5361-D9F4-41C7-A2A852D76F3E}"/>
              </a:ext>
            </a:extLst>
          </p:cNvPr>
          <p:cNvPicPr>
            <a:picLocks noGrp="1" noChangeAspect="1"/>
          </p:cNvPicPr>
          <p:nvPr/>
        </p:nvPicPr>
        <p:blipFill rotWithShape="1">
          <a:blip r:embed="rId2"/>
          <a:srcRect r="11059"/>
          <a:stretch/>
        </p:blipFill>
        <p:spPr>
          <a:xfrm>
            <a:off x="432581" y="972637"/>
            <a:ext cx="7930537" cy="5277438"/>
          </a:xfrm>
          <a:prstGeom prst="rect">
            <a:avLst/>
          </a:prstGeom>
        </p:spPr>
      </p:pic>
    </p:spTree>
    <p:extLst>
      <p:ext uri="{BB962C8B-B14F-4D97-AF65-F5344CB8AC3E}">
        <p14:creationId xmlns:p14="http://schemas.microsoft.com/office/powerpoint/2010/main" val="2548388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07CA-A146-944D-5102-CADA6625F2D2}"/>
              </a:ext>
            </a:extLst>
          </p:cNvPr>
          <p:cNvSpPr>
            <a:spLocks noGrp="1"/>
          </p:cNvSpPr>
          <p:nvPr>
            <p:ph type="title"/>
          </p:nvPr>
        </p:nvSpPr>
        <p:spPr/>
        <p:txBody>
          <a:bodyPr/>
          <a:lstStyle/>
          <a:p>
            <a:r>
              <a:rPr lang="en-US" b="1" dirty="0">
                <a:latin typeface="Lao UI" panose="020B0502040204020203" pitchFamily="34" charset="0"/>
                <a:cs typeface="Lao UI" panose="020B0502040204020203" pitchFamily="34" charset="0"/>
              </a:rPr>
              <a:t>Insights</a:t>
            </a:r>
            <a:endParaRPr lang="en-IN"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A8EAE737-C205-2767-4474-AC4810E74D43}"/>
              </a:ext>
            </a:extLst>
          </p:cNvPr>
          <p:cNvSpPr>
            <a:spLocks noGrp="1"/>
          </p:cNvSpPr>
          <p:nvPr>
            <p:ph idx="1"/>
          </p:nvPr>
        </p:nvSpPr>
        <p:spPr>
          <a:xfrm>
            <a:off x="457200" y="2072266"/>
            <a:ext cx="8229600" cy="4700322"/>
          </a:xfrm>
        </p:spPr>
        <p:txBody>
          <a:bodyPr>
            <a:normAutofit/>
          </a:bodyPr>
          <a:lstStyle/>
          <a:p>
            <a:pPr algn="just"/>
            <a:r>
              <a:rPr lang="en-US" sz="1600" dirty="0">
                <a:latin typeface="Times New Roman" panose="02020603050405020304" pitchFamily="18" charset="0"/>
                <a:cs typeface="Times New Roman" panose="02020603050405020304" pitchFamily="18" charset="0"/>
              </a:rPr>
              <a:t>Action, Adventure, and Comedy high: Notice how these genres dominate the "Runtime by Genre" section? This suggests that viewers crave excitement, thrills, and laughs when choosing a movie.</a:t>
            </a:r>
          </a:p>
          <a:p>
            <a:pPr algn="just"/>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Using this insight company can suggest the production houses to focus on these genres.</a:t>
            </a:r>
          </a:p>
          <a:p>
            <a:pPr algn="just"/>
            <a:r>
              <a:rPr lang="en-US" sz="1600" dirty="0">
                <a:latin typeface="Times New Roman" panose="02020603050405020304" pitchFamily="18" charset="0"/>
                <a:cs typeface="Times New Roman" panose="02020603050405020304" pitchFamily="18" charset="0"/>
              </a:rPr>
              <a:t>Binging is the new normal: The significant runtime for TV shows compared to movies highlights our love for long-form storytelling and immersive experiences. So, We're no longer satisfied with single episodes; we want to watch entire seasons in one sitting</a:t>
            </a:r>
          </a:p>
          <a:p>
            <a:pPr algn="just"/>
            <a:r>
              <a:rPr lang="en-US" sz="1600" b="1" dirty="0">
                <a:latin typeface="Times New Roman" panose="02020603050405020304" pitchFamily="18" charset="0"/>
                <a:cs typeface="Times New Roman" panose="02020603050405020304" pitchFamily="18" charset="0"/>
              </a:rPr>
              <a:t>Using this insight we can understand that users tend towards shows than movies. So, making more     shows with more seasons might generate more revenue.</a:t>
            </a:r>
          </a:p>
          <a:p>
            <a:pPr algn="just"/>
            <a:r>
              <a:rPr lang="en-US" sz="1600" dirty="0">
                <a:latin typeface="Times New Roman" panose="02020603050405020304" pitchFamily="18" charset="0"/>
                <a:cs typeface="Times New Roman" panose="02020603050405020304" pitchFamily="18" charset="0"/>
              </a:rPr>
              <a:t>Age is just a number: From PG-13 adventures to TV-G family fun, the runtime data shows that all ages are enjoying the vast entertainment landscape. This suggests that streaming services cater to diverse demographics, offering something for everyone in the household. </a:t>
            </a:r>
          </a:p>
          <a:p>
            <a:pPr algn="just"/>
            <a:r>
              <a:rPr lang="en-US" sz="1600" b="1" dirty="0">
                <a:latin typeface="Times New Roman" panose="02020603050405020304" pitchFamily="18" charset="0"/>
                <a:cs typeface="Times New Roman" panose="02020603050405020304" pitchFamily="18" charset="0"/>
              </a:rPr>
              <a:t>This insight tells that production houses not only should focus on family content ,it also need to focus on pg-13 which is kids content.</a:t>
            </a:r>
          </a:p>
          <a:p>
            <a:pPr marL="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75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FA45-E24F-F565-203B-8A25B4063009}"/>
              </a:ext>
            </a:extLst>
          </p:cNvPr>
          <p:cNvSpPr>
            <a:spLocks noGrp="1"/>
          </p:cNvSpPr>
          <p:nvPr>
            <p:ph type="title"/>
          </p:nvPr>
        </p:nvSpPr>
        <p:spPr>
          <a:xfrm>
            <a:off x="457200" y="1041270"/>
            <a:ext cx="8229600" cy="877224"/>
          </a:xfrm>
        </p:spPr>
        <p:txBody>
          <a:bodyPr>
            <a:normAutofit/>
          </a:bodyPr>
          <a:lstStyle/>
          <a:p>
            <a:r>
              <a:rPr lang="en-US" b="1" dirty="0">
                <a:latin typeface="Lao UI" panose="020B0502040204020203" pitchFamily="34" charset="0"/>
                <a:cs typeface="Lao UI" panose="020B0502040204020203" pitchFamily="34" charset="0"/>
              </a:rPr>
              <a:t>OVERVIEW</a:t>
            </a:r>
            <a:endParaRPr lang="en-IN"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E3A1FBFF-AD7A-46DE-0F6A-E2915CADE309}"/>
              </a:ext>
            </a:extLst>
          </p:cNvPr>
          <p:cNvSpPr>
            <a:spLocks noGrp="1"/>
          </p:cNvSpPr>
          <p:nvPr>
            <p:ph idx="1"/>
          </p:nvPr>
        </p:nvSpPr>
        <p:spPr>
          <a:xfrm>
            <a:off x="261257" y="1767472"/>
            <a:ext cx="8425543" cy="4549352"/>
          </a:xfrm>
        </p:spPr>
        <p:txBody>
          <a:bodyPr>
            <a:noAutofit/>
          </a:bodyPr>
          <a:lstStyle/>
          <a:p>
            <a:pPr marL="0" indent="0" algn="just">
              <a:lnSpc>
                <a:spcPct val="150000"/>
              </a:lnSpc>
              <a:buClr>
                <a:srgbClr val="FFC000"/>
              </a:buClr>
              <a:buSzPct val="110000"/>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Clr>
                <a:srgbClr val="FFC000"/>
              </a:buClr>
              <a:buSzPct val="110000"/>
              <a:buFont typeface="Wingdings" panose="05000000000000000000" pitchFamily="2"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Transform raw Kaggle movie data into an interactive Power BI dashboard.</a:t>
            </a:r>
          </a:p>
          <a:p>
            <a:pPr algn="just">
              <a:lnSpc>
                <a:spcPct val="150000"/>
              </a:lnSpc>
              <a:buClr>
                <a:srgbClr val="FFC000"/>
              </a:buClr>
              <a:buSzPct val="110000"/>
              <a:buFont typeface="Wingdings" panose="05000000000000000000" pitchFamily="2"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Challenge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Cleaning unstructured data via Power BI and T-SQL queries for consistency. </a:t>
            </a:r>
          </a:p>
          <a:p>
            <a:pPr algn="just">
              <a:lnSpc>
                <a:spcPct val="150000"/>
              </a:lnSpc>
              <a:buClr>
                <a:srgbClr val="FFC000"/>
              </a:buClr>
              <a:buSzPct val="110000"/>
              <a:buFont typeface="Wingdings" panose="05000000000000000000" pitchFamily="2"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Focus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Providing users an intuitive platform for exploring movie attributes and preferences.</a:t>
            </a:r>
          </a:p>
          <a:p>
            <a:pPr algn="just">
              <a:lnSpc>
                <a:spcPct val="150000"/>
              </a:lnSpc>
              <a:buClr>
                <a:srgbClr val="FFC000"/>
              </a:buClr>
              <a:buSzPct val="110000"/>
              <a:buFont typeface="Wingdings" panose="05000000000000000000" pitchFamily="2"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Process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Thorough data cleaning and transformation for reliable dashboard insights.</a:t>
            </a:r>
          </a:p>
        </p:txBody>
      </p:sp>
    </p:spTree>
    <p:extLst>
      <p:ext uri="{BB962C8B-B14F-4D97-AF65-F5344CB8AC3E}">
        <p14:creationId xmlns:p14="http://schemas.microsoft.com/office/powerpoint/2010/main" val="2819116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9FC7-6205-DB63-ED73-656577011292}"/>
              </a:ext>
            </a:extLst>
          </p:cNvPr>
          <p:cNvSpPr>
            <a:spLocks noGrp="1"/>
          </p:cNvSpPr>
          <p:nvPr>
            <p:ph type="title"/>
          </p:nvPr>
        </p:nvSpPr>
        <p:spPr>
          <a:xfrm>
            <a:off x="326571" y="1029300"/>
            <a:ext cx="8229600" cy="874145"/>
          </a:xfrm>
        </p:spPr>
        <p:txBody>
          <a:bodyPr>
            <a:normAutofit fontScale="90000"/>
          </a:bodyPr>
          <a:lstStyle/>
          <a:p>
            <a:r>
              <a:rPr lang="en-US" sz="4900" b="1" dirty="0">
                <a:latin typeface="Lao UI" panose="020B0502040204020203" pitchFamily="34" charset="0"/>
                <a:cs typeface="Lao UI" panose="020B0502040204020203" pitchFamily="34" charset="0"/>
              </a:rPr>
              <a:t>CONCLUSION</a:t>
            </a:r>
            <a:br>
              <a:rPr lang="en-IN" b="1" dirty="0">
                <a:latin typeface="Lao UI" panose="020B0502040204020203" pitchFamily="34" charset="0"/>
                <a:cs typeface="Lao UI" panose="020B0502040204020203" pitchFamily="34" charset="0"/>
              </a:rPr>
            </a:br>
            <a:endParaRPr lang="en-IN"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BB3FA290-FB16-FB4F-C77A-0B5C062CB48A}"/>
              </a:ext>
            </a:extLst>
          </p:cNvPr>
          <p:cNvSpPr>
            <a:spLocks noGrp="1"/>
          </p:cNvSpPr>
          <p:nvPr>
            <p:ph idx="1"/>
          </p:nvPr>
        </p:nvSpPr>
        <p:spPr>
          <a:xfrm>
            <a:off x="326571" y="2083741"/>
            <a:ext cx="8472196" cy="4354381"/>
          </a:xfrm>
        </p:spPr>
        <p:txBody>
          <a:bodyPr>
            <a:normAutofit fontScale="77500" lnSpcReduction="20000"/>
          </a:bodyPr>
          <a:lstStyle/>
          <a:p>
            <a:pPr algn="just">
              <a:lnSpc>
                <a:spcPct val="150000"/>
              </a:lnSpc>
              <a:buClr>
                <a:srgbClr val="FFC301"/>
              </a:buClr>
              <a:buSzPct val="120000"/>
            </a:pPr>
            <a:r>
              <a:rPr lang="en-GB" sz="2000" dirty="0">
                <a:latin typeface="Times New Roman" panose="02020603050405020304" pitchFamily="18" charset="0"/>
                <a:cs typeface="Times New Roman" panose="02020603050405020304" pitchFamily="18" charset="0"/>
              </a:rPr>
              <a:t>Cleaned and organized data using Python, guaranteeing accuracy and dependability.</a:t>
            </a:r>
          </a:p>
          <a:p>
            <a:pPr algn="just">
              <a:lnSpc>
                <a:spcPct val="150000"/>
              </a:lnSpc>
              <a:buClr>
                <a:srgbClr val="FFC301"/>
              </a:buClr>
              <a:buSzPct val="120000"/>
            </a:pPr>
            <a:r>
              <a:rPr lang="en-GB" sz="2000" dirty="0">
                <a:latin typeface="Times New Roman" panose="02020603050405020304" pitchFamily="18" charset="0"/>
                <a:cs typeface="Times New Roman" panose="02020603050405020304" pitchFamily="18" charset="0"/>
              </a:rPr>
              <a:t>SSIS was used to move datasets to SQL Server quickly and efficiently for optimized storage.</a:t>
            </a:r>
          </a:p>
          <a:p>
            <a:pPr algn="just">
              <a:lnSpc>
                <a:spcPct val="150000"/>
              </a:lnSpc>
              <a:buClr>
                <a:srgbClr val="FFC301"/>
              </a:buClr>
              <a:buSzPct val="120000"/>
            </a:pPr>
            <a:r>
              <a:rPr lang="en-GB" sz="2000" dirty="0">
                <a:latin typeface="Times New Roman" panose="02020603050405020304" pitchFamily="18" charset="0"/>
                <a:cs typeface="Times New Roman" panose="02020603050405020304" pitchFamily="18" charset="0"/>
              </a:rPr>
              <a:t>SSMS significant insights were gleaned through focused queries to support well-informed decision-making.</a:t>
            </a:r>
          </a:p>
          <a:p>
            <a:pPr algn="just">
              <a:lnSpc>
                <a:spcPct val="150000"/>
              </a:lnSpc>
              <a:buClr>
                <a:srgbClr val="FFC301"/>
              </a:buClr>
              <a:buSzPct val="120000"/>
            </a:pPr>
            <a:r>
              <a:rPr lang="en-GB" sz="2000" dirty="0">
                <a:latin typeface="Times New Roman" panose="02020603050405020304" pitchFamily="18" charset="0"/>
                <a:cs typeface="Times New Roman" panose="02020603050405020304" pitchFamily="18" charset="0"/>
              </a:rPr>
              <a:t>used Power BI to create visually appealing dashboards and graphics out of difficult data.</a:t>
            </a:r>
          </a:p>
          <a:p>
            <a:pPr algn="just">
              <a:lnSpc>
                <a:spcPct val="150000"/>
              </a:lnSpc>
              <a:buClr>
                <a:srgbClr val="FFC301"/>
              </a:buClr>
              <a:buSzPct val="120000"/>
            </a:pPr>
            <a:r>
              <a:rPr lang="en-GB" sz="2000" dirty="0">
                <a:latin typeface="Times New Roman" panose="02020603050405020304" pitchFamily="18" charset="0"/>
                <a:cs typeface="Times New Roman" panose="02020603050405020304" pitchFamily="18" charset="0"/>
              </a:rPr>
              <a:t>developed a user-friendly, intuitive platform that allows stakeholders to quickly explore and comprehend insights.</a:t>
            </a:r>
          </a:p>
          <a:p>
            <a:pPr algn="just">
              <a:lnSpc>
                <a:spcPct val="150000"/>
              </a:lnSpc>
              <a:buClr>
                <a:srgbClr val="FFC301"/>
              </a:buClr>
              <a:buSzPct val="120000"/>
            </a:pPr>
            <a:r>
              <a:rPr lang="en-GB" sz="2000" dirty="0">
                <a:latin typeface="Times New Roman" panose="02020603050405020304" pitchFamily="18" charset="0"/>
                <a:cs typeface="Times New Roman" panose="02020603050405020304" pitchFamily="18" charset="0"/>
              </a:rPr>
              <a:t>The project journey guided choices for an optimal content strategy that kept our audience happy and involved.</a:t>
            </a:r>
          </a:p>
          <a:p>
            <a:pPr algn="just">
              <a:lnSpc>
                <a:spcPct val="150000"/>
              </a:lnSpc>
              <a:buClr>
                <a:srgbClr val="FFC301"/>
              </a:buClr>
              <a:buSzPct val="120000"/>
            </a:pPr>
            <a:r>
              <a:rPr lang="en-GB" sz="2000" dirty="0">
                <a:latin typeface="Times New Roman" panose="02020603050405020304" pitchFamily="18" charset="0"/>
                <a:cs typeface="Times New Roman" panose="02020603050405020304" pitchFamily="18" charset="0"/>
              </a:rPr>
              <a:t>It's more than simply data; it holds the key to opening up a world of well-informed choices and improving everyone's streaming experience.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05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2D7B82EF-FDB5-6B10-58C7-BAC22234D9B9}"/>
              </a:ext>
            </a:extLst>
          </p:cNvPr>
          <p:cNvPicPr>
            <a:picLocks noGrp="1" noChangeAspect="1"/>
          </p:cNvPicPr>
          <p:nvPr>
            <p:ph idx="1"/>
          </p:nvPr>
        </p:nvPicPr>
        <p:blipFill>
          <a:blip r:embed="rId2"/>
          <a:stretch>
            <a:fillRect/>
          </a:stretch>
        </p:blipFill>
        <p:spPr>
          <a:xfrm>
            <a:off x="1611353" y="1613159"/>
            <a:ext cx="5921293" cy="4195763"/>
          </a:xfrm>
          <a:prstGeom prst="rect">
            <a:avLst/>
          </a:prstGeom>
        </p:spPr>
      </p:pic>
    </p:spTree>
    <p:extLst>
      <p:ext uri="{BB962C8B-B14F-4D97-AF65-F5344CB8AC3E}">
        <p14:creationId xmlns:p14="http://schemas.microsoft.com/office/powerpoint/2010/main" val="293287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960D9-E10D-17C6-839A-1CC77E3D9E8A}"/>
              </a:ext>
            </a:extLst>
          </p:cNvPr>
          <p:cNvSpPr txBox="1"/>
          <p:nvPr/>
        </p:nvSpPr>
        <p:spPr>
          <a:xfrm>
            <a:off x="457200" y="2067612"/>
            <a:ext cx="8164286" cy="4191981"/>
          </a:xfrm>
          <a:prstGeom prst="rect">
            <a:avLst/>
          </a:prstGeom>
          <a:noFill/>
        </p:spPr>
        <p:txBody>
          <a:bodyPr wrap="square">
            <a:spAutoFit/>
          </a:bodyPr>
          <a:lstStyle/>
          <a:p>
            <a:pPr algn="just">
              <a:lnSpc>
                <a:spcPct val="150000"/>
              </a:lnSpc>
              <a:buClr>
                <a:srgbClr val="FFC000"/>
              </a:buClr>
              <a:buSzPct val="110000"/>
              <a:buFont typeface="Wingdings" panose="05000000000000000000"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Goal</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Empower users to make informed movie choices based on their unique preferences.</a:t>
            </a:r>
          </a:p>
          <a:p>
            <a:pPr algn="just">
              <a:lnSpc>
                <a:spcPct val="150000"/>
              </a:lnSpc>
              <a:buClr>
                <a:srgbClr val="FFC000"/>
              </a:buClr>
              <a:buSzPct val="110000"/>
              <a:buFont typeface="Wingdings" panose="05000000000000000000"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Dashboard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Integration of structured data into Power BI for engaging visualizations.</a:t>
            </a:r>
          </a:p>
          <a:p>
            <a:pPr algn="just">
              <a:lnSpc>
                <a:spcPct val="150000"/>
              </a:lnSpc>
              <a:buClr>
                <a:srgbClr val="FFC000"/>
              </a:buClr>
              <a:buSzPct val="110000"/>
              <a:buFont typeface="Wingdings" panose="05000000000000000000"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Impact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Democratize movie data access for users without complex recommendation systems.</a:t>
            </a:r>
          </a:p>
          <a:p>
            <a:pPr algn="just">
              <a:lnSpc>
                <a:spcPct val="150000"/>
              </a:lnSpc>
              <a:buClr>
                <a:srgbClr val="FFC000"/>
              </a:buClr>
              <a:buSzPct val="110000"/>
              <a:buFont typeface="Wingdings" panose="05000000000000000000"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User-Centric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Designing the dashboard to cater to diverse user preferences.</a:t>
            </a:r>
          </a:p>
          <a:p>
            <a:pPr algn="just">
              <a:lnSpc>
                <a:spcPct val="150000"/>
              </a:lnSpc>
              <a:buClr>
                <a:srgbClr val="FFC000"/>
              </a:buClr>
              <a:buSzPct val="110000"/>
              <a:buFont typeface="Wingdings" panose="05000000000000000000" pitchFamily="2"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Result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 seamless platform enabling informed movie decisions through data exploration.</a:t>
            </a:r>
            <a:endParaRPr lang="en-IN"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5359064-E506-3E17-7050-9F282FEDDD9D}"/>
              </a:ext>
            </a:extLst>
          </p:cNvPr>
          <p:cNvSpPr txBox="1">
            <a:spLocks/>
          </p:cNvSpPr>
          <p:nvPr/>
        </p:nvSpPr>
        <p:spPr>
          <a:xfrm>
            <a:off x="457200" y="1041270"/>
            <a:ext cx="8229600" cy="8772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IN" dirty="0">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1303407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66EE-FD76-6F57-7E23-3CAAB793AC87}"/>
              </a:ext>
            </a:extLst>
          </p:cNvPr>
          <p:cNvSpPr>
            <a:spLocks noGrp="1"/>
          </p:cNvSpPr>
          <p:nvPr>
            <p:ph type="title"/>
          </p:nvPr>
        </p:nvSpPr>
        <p:spPr/>
        <p:txBody>
          <a:bodyPr/>
          <a:lstStyle/>
          <a:p>
            <a:r>
              <a:rPr lang="en-US" b="1" dirty="0">
                <a:latin typeface="Lao UI" panose="020B0502040204020203" pitchFamily="34" charset="0"/>
                <a:cs typeface="Lao UI" panose="020B0502040204020203" pitchFamily="34" charset="0"/>
              </a:rPr>
              <a:t>Problem Statement</a:t>
            </a:r>
            <a:endParaRPr lang="en-AE"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2E49FC15-211C-C139-B16B-57B7B75B8ACC}"/>
              </a:ext>
            </a:extLst>
          </p:cNvPr>
          <p:cNvSpPr>
            <a:spLocks noGrp="1"/>
          </p:cNvSpPr>
          <p:nvPr>
            <p:ph idx="1"/>
          </p:nvPr>
        </p:nvSpPr>
        <p:spPr>
          <a:xfrm>
            <a:off x="555523" y="1821549"/>
            <a:ext cx="8229600" cy="4196459"/>
          </a:xfrm>
        </p:spPr>
        <p:txBody>
          <a:bodyPr>
            <a:noAutofit/>
          </a:bodyPr>
          <a:lstStyle/>
          <a:p>
            <a:pPr algn="just"/>
            <a:r>
              <a:rPr lang="en-GB" sz="2000" b="1" dirty="0">
                <a:solidFill>
                  <a:srgbClr val="000000"/>
                </a:solidFill>
                <a:latin typeface="Times New Roman" panose="02020603050405020304" pitchFamily="18" charset="0"/>
                <a:cs typeface="Times New Roman" panose="02020603050405020304" pitchFamily="18" charset="0"/>
              </a:rPr>
              <a:t>Aha</a:t>
            </a:r>
            <a:r>
              <a:rPr lang="en-GB" sz="2000" b="1" i="0" dirty="0">
                <a:solidFill>
                  <a:srgbClr val="000000"/>
                </a:solidFill>
                <a:effectLst/>
                <a:latin typeface="Times New Roman" panose="02020603050405020304" pitchFamily="18" charset="0"/>
                <a:cs typeface="Times New Roman" panose="02020603050405020304" pitchFamily="18" charset="0"/>
              </a:rPr>
              <a:t>, </a:t>
            </a:r>
            <a:r>
              <a:rPr lang="en-GB" sz="2000" b="0" i="0" dirty="0">
                <a:solidFill>
                  <a:srgbClr val="000000"/>
                </a:solidFill>
                <a:effectLst/>
                <a:latin typeface="Times New Roman" panose="02020603050405020304" pitchFamily="18" charset="0"/>
                <a:cs typeface="Times New Roman" panose="02020603050405020304" pitchFamily="18" charset="0"/>
              </a:rPr>
              <a:t>a streaming space, wants to improve its conte­nt strategy using data. </a:t>
            </a:r>
          </a:p>
          <a:p>
            <a:pPr algn="just"/>
            <a:r>
              <a:rPr lang="en-GB" sz="2000" b="0" i="0" dirty="0">
                <a:solidFill>
                  <a:srgbClr val="000000"/>
                </a:solidFill>
                <a:effectLst/>
                <a:latin typeface="Times New Roman" panose="02020603050405020304" pitchFamily="18" charset="0"/>
                <a:cs typeface="Times New Roman" panose="02020603050405020304" pitchFamily="18" charset="0"/>
              </a:rPr>
              <a:t>The goal is to supply decision-make­rs with a full dashboard.</a:t>
            </a:r>
          </a:p>
          <a:p>
            <a:pPr algn="just"/>
            <a:r>
              <a:rPr lang="en-GB" sz="2000" b="0" i="0" dirty="0">
                <a:solidFill>
                  <a:srgbClr val="000000"/>
                </a:solidFill>
                <a:effectLst/>
                <a:latin typeface="Times New Roman" panose="02020603050405020304" pitchFamily="18" charset="0"/>
                <a:cs typeface="Times New Roman" panose="02020603050405020304" pitchFamily="18" charset="0"/>
              </a:rPr>
              <a:t>This dashboard will have instant </a:t>
            </a:r>
            <a:r>
              <a:rPr lang="en-GB" sz="2000" b="1" i="0" dirty="0">
                <a:solidFill>
                  <a:srgbClr val="000000"/>
                </a:solidFill>
                <a:effectLst/>
                <a:latin typeface="Times New Roman" panose="02020603050405020304" pitchFamily="18" charset="0"/>
                <a:cs typeface="Times New Roman" panose="02020603050405020304" pitchFamily="18" charset="0"/>
              </a:rPr>
              <a:t>analytics</a:t>
            </a:r>
            <a:r>
              <a:rPr lang="en-GB" sz="2000" b="0" i="0" dirty="0">
                <a:solidFill>
                  <a:srgbClr val="000000"/>
                </a:solidFill>
                <a:effectLst/>
                <a:latin typeface="Times New Roman" panose="02020603050405020304" pitchFamily="18" charset="0"/>
                <a:cs typeface="Times New Roman" panose="02020603050405020304" pitchFamily="18" charset="0"/>
              </a:rPr>
              <a:t> on what users do, the succe­ss of content, and market patterns.</a:t>
            </a:r>
          </a:p>
          <a:p>
            <a:pPr algn="just"/>
            <a:r>
              <a:rPr lang="en-GB" sz="2000" b="0" i="0" dirty="0">
                <a:solidFill>
                  <a:srgbClr val="000000"/>
                </a:solidFill>
                <a:effectLst/>
                <a:latin typeface="Times New Roman" panose="02020603050405020304" pitchFamily="18" charset="0"/>
                <a:cs typeface="Times New Roman" panose="02020603050405020304" pitchFamily="18" charset="0"/>
              </a:rPr>
              <a:t>The­ aim is to change how we make de­cisions about content creation. </a:t>
            </a:r>
          </a:p>
          <a:p>
            <a:pPr algn="just"/>
            <a:r>
              <a:rPr lang="en-GB" sz="2000" b="0" i="0" dirty="0">
                <a:solidFill>
                  <a:srgbClr val="000000"/>
                </a:solidFill>
                <a:effectLst/>
                <a:latin typeface="Times New Roman" panose="02020603050405020304" pitchFamily="18" charset="0"/>
                <a:cs typeface="Times New Roman" panose="02020603050405020304" pitchFamily="18" charset="0"/>
              </a:rPr>
              <a:t>It allows production companies to quickly adjust to vie­wer likes and market change­s. </a:t>
            </a:r>
          </a:p>
          <a:p>
            <a:pPr algn="just"/>
            <a:r>
              <a:rPr lang="en-GB" sz="2000" b="0" i="0" dirty="0">
                <a:solidFill>
                  <a:srgbClr val="000000"/>
                </a:solidFill>
                <a:effectLst/>
                <a:latin typeface="Times New Roman" panose="02020603050405020304" pitchFamily="18" charset="0"/>
                <a:cs typeface="Times New Roman" panose="02020603050405020304" pitchFamily="18" charset="0"/>
              </a:rPr>
              <a:t>The hard part is creating a </a:t>
            </a:r>
            <a:r>
              <a:rPr lang="en-GB" sz="2000" b="1" i="0" dirty="0">
                <a:solidFill>
                  <a:srgbClr val="000000"/>
                </a:solidFill>
                <a:effectLst/>
                <a:latin typeface="Times New Roman" panose="02020603050405020304" pitchFamily="18" charset="0"/>
                <a:cs typeface="Times New Roman" panose="02020603050405020304" pitchFamily="18" charset="0"/>
              </a:rPr>
              <a:t>dashboard</a:t>
            </a:r>
            <a:r>
              <a:rPr lang="en-GB" sz="2000" b="0" i="0" dirty="0">
                <a:solidFill>
                  <a:srgbClr val="000000"/>
                </a:solidFill>
                <a:effectLst/>
                <a:latin typeface="Times New Roman" panose="02020603050405020304" pitchFamily="18" charset="0"/>
                <a:cs typeface="Times New Roman" panose="02020603050405020304" pitchFamily="18" charset="0"/>
              </a:rPr>
              <a:t> that gives practical advice­. </a:t>
            </a:r>
          </a:p>
          <a:p>
            <a:pPr algn="just"/>
            <a:r>
              <a:rPr lang="en-GB" sz="2000" b="0" i="0" dirty="0">
                <a:solidFill>
                  <a:srgbClr val="000000"/>
                </a:solidFill>
                <a:effectLst/>
                <a:latin typeface="Times New Roman" panose="02020603050405020304" pitchFamily="18" charset="0"/>
                <a:cs typeface="Times New Roman" panose="02020603050405020304" pitchFamily="18" charset="0"/>
              </a:rPr>
              <a:t>This encourages a flexible­ and adaptable content environme­nt that makes viewers happie­r and boosts competition.</a:t>
            </a:r>
            <a:endParaRPr lang="en-A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9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5303-D72A-F49D-B3B1-3A87818E2331}"/>
              </a:ext>
            </a:extLst>
          </p:cNvPr>
          <p:cNvSpPr>
            <a:spLocks noGrp="1"/>
          </p:cNvSpPr>
          <p:nvPr>
            <p:ph type="title"/>
          </p:nvPr>
        </p:nvSpPr>
        <p:spPr/>
        <p:txBody>
          <a:bodyPr/>
          <a:lstStyle/>
          <a:p>
            <a:pPr algn="l"/>
            <a:r>
              <a:rPr lang="en-US" b="1" dirty="0">
                <a:latin typeface="Lao UI" panose="020B0502040204020203" pitchFamily="34" charset="0"/>
                <a:cs typeface="Lao UI" panose="020B0502040204020203" pitchFamily="34" charset="0"/>
              </a:rPr>
              <a:t>Contd..</a:t>
            </a:r>
            <a:endParaRPr lang="en-AE"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AF1C6D68-6266-C2FA-17BB-8481E0B4A9AF}"/>
              </a:ext>
            </a:extLst>
          </p:cNvPr>
          <p:cNvSpPr>
            <a:spLocks noGrp="1"/>
          </p:cNvSpPr>
          <p:nvPr>
            <p:ph idx="1"/>
          </p:nvPr>
        </p:nvSpPr>
        <p:spPr/>
        <p:txBody>
          <a:bodyPr>
            <a:normAutofit fontScale="92500" lnSpcReduction="20000"/>
          </a:bodyPr>
          <a:lstStyle/>
          <a:p>
            <a:pPr marL="0" indent="0">
              <a:buNone/>
            </a:pPr>
            <a:r>
              <a:rPr lang="en-GB" sz="2400" b="1" dirty="0">
                <a:latin typeface="Times New Roman" panose="02020603050405020304" pitchFamily="18" charset="0"/>
                <a:cs typeface="Times New Roman" panose="02020603050405020304" pitchFamily="18" charset="0"/>
              </a:rPr>
              <a:t>Expected  result:</a:t>
            </a:r>
          </a:p>
          <a:p>
            <a:pPr algn="just"/>
            <a:r>
              <a:rPr lang="en-GB" sz="2400" dirty="0">
                <a:latin typeface="Times New Roman" panose="02020603050405020304" pitchFamily="18" charset="0"/>
                <a:cs typeface="Times New Roman" panose="02020603050405020304" pitchFamily="18" charset="0"/>
              </a:rPr>
              <a:t>The implementation of this dashboard aims to transform Aha’s content strategy by enhancing a responsive and agile decision-making process. </a:t>
            </a:r>
          </a:p>
          <a:p>
            <a:pPr algn="just"/>
            <a:r>
              <a:rPr lang="en-GB" sz="2400" dirty="0">
                <a:latin typeface="Times New Roman" panose="02020603050405020304" pitchFamily="18" charset="0"/>
                <a:cs typeface="Times New Roman" panose="02020603050405020304" pitchFamily="18" charset="0"/>
              </a:rPr>
              <a:t>Using real-time data and predictive analytics, </a:t>
            </a:r>
            <a:r>
              <a:rPr lang="en-GB" sz="2400" b="1" dirty="0">
                <a:latin typeface="Times New Roman" panose="02020603050405020304" pitchFamily="18" charset="0"/>
                <a:cs typeface="Times New Roman" panose="02020603050405020304" pitchFamily="18" charset="0"/>
              </a:rPr>
              <a:t>Aha</a:t>
            </a:r>
            <a:r>
              <a:rPr lang="en-GB" sz="2400" dirty="0">
                <a:latin typeface="Times New Roman" panose="02020603050405020304" pitchFamily="18" charset="0"/>
                <a:cs typeface="Times New Roman" panose="02020603050405020304" pitchFamily="18" charset="0"/>
              </a:rPr>
              <a:t> can provide actionable recommendations to production houses, enabling them to make faster decisions in line with viewer preferences.</a:t>
            </a:r>
          </a:p>
          <a:p>
            <a:pPr algn="just"/>
            <a:r>
              <a:rPr lang="en-GB" sz="2400" dirty="0">
                <a:latin typeface="Times New Roman" panose="02020603050405020304" pitchFamily="18" charset="0"/>
                <a:cs typeface="Times New Roman" panose="02020603050405020304" pitchFamily="18" charset="0"/>
              </a:rPr>
              <a:t>This responsive approach will create more engaging and satisfying content experiences for </a:t>
            </a:r>
            <a:r>
              <a:rPr lang="en-GB" sz="2400" b="1" dirty="0">
                <a:latin typeface="Times New Roman" panose="02020603050405020304" pitchFamily="18" charset="0"/>
                <a:cs typeface="Times New Roman" panose="02020603050405020304" pitchFamily="18" charset="0"/>
              </a:rPr>
              <a:t>Aha</a:t>
            </a:r>
            <a:r>
              <a:rPr lang="en-GB" sz="2400" dirty="0">
                <a:latin typeface="Times New Roman" panose="02020603050405020304" pitchFamily="18" charset="0"/>
                <a:cs typeface="Times New Roman" panose="02020603050405020304" pitchFamily="18" charset="0"/>
              </a:rPr>
              <a:t> customers, solidifying the platform’s position as a leader in the streaming industry.</a:t>
            </a:r>
            <a:endParaRPr lang="en-A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94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A45E-A4B6-5D1C-C908-C00E7688CE6C}"/>
              </a:ext>
            </a:extLst>
          </p:cNvPr>
          <p:cNvSpPr>
            <a:spLocks noGrp="1"/>
          </p:cNvSpPr>
          <p:nvPr>
            <p:ph type="title"/>
          </p:nvPr>
        </p:nvSpPr>
        <p:spPr/>
        <p:txBody>
          <a:bodyPr/>
          <a:lstStyle/>
          <a:p>
            <a:r>
              <a:rPr lang="en-US" b="1" dirty="0">
                <a:latin typeface="Lao UI" panose="020B0502040204020203" pitchFamily="34" charset="0"/>
                <a:cs typeface="Lao UI" panose="020B0502040204020203" pitchFamily="34" charset="0"/>
              </a:rPr>
              <a:t>Tools </a:t>
            </a:r>
            <a:endParaRPr lang="en-AE"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3CB05E25-C93F-1947-94BC-9DFAE1662CFD}"/>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Python (Data Cleaning)</a:t>
            </a:r>
          </a:p>
          <a:p>
            <a:r>
              <a:rPr lang="en-GB" sz="2800" dirty="0">
                <a:latin typeface="Times New Roman" panose="02020603050405020304" pitchFamily="18" charset="0"/>
                <a:cs typeface="Times New Roman" panose="02020603050405020304" pitchFamily="18" charset="0"/>
              </a:rPr>
              <a:t>SQL Server Integration Services (SSIS)</a:t>
            </a:r>
            <a:endParaRPr lang="en-US" sz="2800" dirty="0">
              <a:latin typeface="Times New Roman" panose="02020603050405020304" pitchFamily="18" charset="0"/>
              <a:cs typeface="Times New Roman" panose="02020603050405020304" pitchFamily="18" charset="0"/>
            </a:endParaRPr>
          </a:p>
          <a:p>
            <a:r>
              <a:rPr lang="en-GB" sz="2800" b="0" i="0" dirty="0">
                <a:effectLst/>
                <a:latin typeface="Times New Roman" panose="02020603050405020304" pitchFamily="18" charset="0"/>
                <a:cs typeface="Times New Roman" panose="02020603050405020304" pitchFamily="18" charset="0"/>
              </a:rPr>
              <a:t>SQL Server Management Studio (SSMS)</a:t>
            </a:r>
            <a:endParaRPr lang="en-US" sz="2800" b="0" i="0" dirty="0">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POWER BI</a:t>
            </a:r>
          </a:p>
          <a:p>
            <a:pPr marL="0" indent="0">
              <a:buNone/>
            </a:pPr>
            <a:endParaRPr lang="en-A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78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C42E-225C-C034-6A16-6041CE96450B}"/>
              </a:ext>
            </a:extLst>
          </p:cNvPr>
          <p:cNvSpPr>
            <a:spLocks noGrp="1"/>
          </p:cNvSpPr>
          <p:nvPr>
            <p:ph type="title"/>
          </p:nvPr>
        </p:nvSpPr>
        <p:spPr/>
        <p:txBody>
          <a:bodyPr/>
          <a:lstStyle/>
          <a:p>
            <a:r>
              <a:rPr lang="en-GB" b="1" dirty="0">
                <a:latin typeface="Lao UI" panose="020B0502040204020203" pitchFamily="34" charset="0"/>
                <a:cs typeface="Lao UI" panose="020B0502040204020203" pitchFamily="34" charset="0"/>
              </a:rPr>
              <a:t>K</a:t>
            </a:r>
            <a:r>
              <a:rPr lang="az-Cyrl-AZ" b="1" dirty="0">
                <a:cs typeface="Lao UI" panose="020B0502040204020203" pitchFamily="34" charset="0"/>
              </a:rPr>
              <a:t>е</a:t>
            </a:r>
            <a:r>
              <a:rPr lang="en-GB" b="1" dirty="0">
                <a:latin typeface="Lao UI" panose="020B0502040204020203" pitchFamily="34" charset="0"/>
                <a:cs typeface="Lao UI" panose="020B0502040204020203" pitchFamily="34" charset="0"/>
              </a:rPr>
              <a:t>y D</a:t>
            </a:r>
            <a:r>
              <a:rPr lang="az-Cyrl-AZ" b="1" dirty="0">
                <a:cs typeface="Lao UI" panose="020B0502040204020203" pitchFamily="34" charset="0"/>
              </a:rPr>
              <a:t>е</a:t>
            </a:r>
            <a:r>
              <a:rPr lang="en-GB" b="1" dirty="0">
                <a:latin typeface="Lao UI" panose="020B0502040204020203" pitchFamily="34" charset="0"/>
                <a:cs typeface="Lao UI" panose="020B0502040204020203" pitchFamily="34" charset="0"/>
              </a:rPr>
              <a:t>liv</a:t>
            </a:r>
            <a:r>
              <a:rPr lang="az-Cyrl-AZ" b="1" dirty="0">
                <a:cs typeface="Lao UI" panose="020B0502040204020203" pitchFamily="34" charset="0"/>
              </a:rPr>
              <a:t>е</a:t>
            </a:r>
            <a:r>
              <a:rPr lang="en-GB" b="1" dirty="0">
                <a:latin typeface="Lao UI" panose="020B0502040204020203" pitchFamily="34" charset="0"/>
                <a:cs typeface="Lao UI" panose="020B0502040204020203" pitchFamily="34" charset="0"/>
              </a:rPr>
              <a:t>rabl</a:t>
            </a:r>
            <a:r>
              <a:rPr lang="az-Cyrl-AZ" b="1" dirty="0">
                <a:cs typeface="Lao UI" panose="020B0502040204020203" pitchFamily="34" charset="0"/>
              </a:rPr>
              <a:t>е</a:t>
            </a:r>
            <a:r>
              <a:rPr lang="en-GB" b="1" dirty="0">
                <a:latin typeface="Lao UI" panose="020B0502040204020203" pitchFamily="34" charset="0"/>
                <a:cs typeface="Lao UI" panose="020B0502040204020203" pitchFamily="34" charset="0"/>
              </a:rPr>
              <a:t>s</a:t>
            </a:r>
            <a:endParaRPr lang="en-AE"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FD3BDC80-CC6D-6382-BFA7-98A399D00E1C}"/>
              </a:ext>
            </a:extLst>
          </p:cNvPr>
          <p:cNvSpPr>
            <a:spLocks noGrp="1"/>
          </p:cNvSpPr>
          <p:nvPr>
            <p:ph idx="1"/>
          </p:nvPr>
        </p:nvSpPr>
        <p:spPr/>
        <p:txBody>
          <a:bodyPr>
            <a:normAutofit fontScale="85000" lnSpcReduction="10000"/>
          </a:bodyPr>
          <a:lstStyle/>
          <a:p>
            <a:pPr marL="0" indent="0">
              <a:buNone/>
            </a:pP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Cl</a:t>
            </a:r>
            <a:r>
              <a:rPr lang="az-Cyrl-AZ" b="1" dirty="0">
                <a:latin typeface="Times New Roman" panose="02020603050405020304" pitchFamily="18" charset="0"/>
                <a:cs typeface="Times New Roman" panose="02020603050405020304" pitchFamily="18" charset="0"/>
              </a:rPr>
              <a:t>е</a:t>
            </a:r>
            <a:r>
              <a:rPr lang="en-GB" b="1" dirty="0">
                <a:latin typeface="Times New Roman" panose="02020603050405020304" pitchFamily="18" charset="0"/>
                <a:cs typeface="Times New Roman" panose="02020603050405020304" pitchFamily="18" charset="0"/>
              </a:rPr>
              <a:t>an</a:t>
            </a:r>
            <a:r>
              <a:rPr lang="az-Cyrl-AZ" b="1" dirty="0">
                <a:latin typeface="Times New Roman" panose="02020603050405020304" pitchFamily="18" charset="0"/>
                <a:cs typeface="Times New Roman" panose="02020603050405020304" pitchFamily="18" charset="0"/>
              </a:rPr>
              <a:t>е</a:t>
            </a:r>
            <a:r>
              <a:rPr lang="en-GB" b="1" dirty="0">
                <a:latin typeface="Times New Roman" panose="02020603050405020304" pitchFamily="18" charset="0"/>
                <a:cs typeface="Times New Roman" panose="02020603050405020304" pitchFamily="18" charset="0"/>
              </a:rPr>
              <a:t>d </a:t>
            </a:r>
            <a:r>
              <a:rPr lang="en-GB" b="1" dirty="0" err="1">
                <a:latin typeface="Times New Roman" panose="02020603050405020304" pitchFamily="18" charset="0"/>
                <a:cs typeface="Times New Roman" panose="02020603050405020304" pitchFamily="18" charset="0"/>
              </a:rPr>
              <a:t>Datas</a:t>
            </a:r>
            <a:r>
              <a:rPr lang="az-Cyrl-AZ" b="1" dirty="0">
                <a:latin typeface="Times New Roman" panose="02020603050405020304" pitchFamily="18" charset="0"/>
                <a:cs typeface="Times New Roman" panose="02020603050405020304" pitchFamily="18" charset="0"/>
              </a:rPr>
              <a:t>е</a:t>
            </a:r>
            <a:r>
              <a:rPr lang="en-GB" b="1" dirty="0">
                <a:latin typeface="Times New Roman" panose="02020603050405020304" pitchFamily="18" charset="0"/>
                <a:cs typeface="Times New Roman" panose="02020603050405020304" pitchFamily="18" charset="0"/>
              </a:rPr>
              <a:t>t: </a:t>
            </a:r>
            <a:r>
              <a:rPr lang="en-GB" dirty="0" err="1">
                <a:latin typeface="Times New Roman" panose="02020603050405020304" pitchFamily="18" charset="0"/>
                <a:cs typeface="Times New Roman" panose="02020603050405020304" pitchFamily="18" charset="0"/>
              </a:rPr>
              <a:t>Utiliz</a:t>
            </a:r>
            <a:r>
              <a:rPr lang="az-Cyrl-AZ" dirty="0">
                <a:latin typeface="Times New Roman" panose="02020603050405020304" pitchFamily="18" charset="0"/>
                <a:cs typeface="Times New Roman" panose="02020603050405020304" pitchFamily="18" charset="0"/>
              </a:rPr>
              <a:t>е </a:t>
            </a:r>
            <a:r>
              <a:rPr lang="en-GB" dirty="0">
                <a:latin typeface="Times New Roman" panose="02020603050405020304" pitchFamily="18" charset="0"/>
                <a:cs typeface="Times New Roman" panose="02020603050405020304" pitchFamily="18" charset="0"/>
              </a:rPr>
              <a:t>Python cod</a:t>
            </a:r>
            <a:r>
              <a:rPr lang="az-Cyrl-AZ" dirty="0">
                <a:latin typeface="Times New Roman" panose="02020603050405020304" pitchFamily="18" charset="0"/>
                <a:cs typeface="Times New Roman" panose="02020603050405020304" pitchFamily="18" charset="0"/>
              </a:rPr>
              <a:t>е </a:t>
            </a:r>
            <a:r>
              <a:rPr lang="en-GB" dirty="0">
                <a:latin typeface="Times New Roman" panose="02020603050405020304" pitchFamily="18" charset="0"/>
                <a:cs typeface="Times New Roman" panose="02020603050405020304" pitchFamily="18" charset="0"/>
              </a:rPr>
              <a:t>to cl</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an </a:t>
            </a:r>
            <a:r>
              <a:rPr lang="en-GB"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GB" dirty="0">
                <a:latin typeface="Times New Roman" panose="02020603050405020304" pitchFamily="18" charset="0"/>
                <a:cs typeface="Times New Roman" panose="02020603050405020304" pitchFamily="18" charset="0"/>
              </a:rPr>
              <a:t>raw </a:t>
            </a:r>
            <a:r>
              <a:rPr lang="en-GB" dirty="0" err="1">
                <a:latin typeface="Times New Roman" panose="02020603050405020304" pitchFamily="18" charset="0"/>
                <a:cs typeface="Times New Roman" panose="02020603050405020304" pitchFamily="18" charset="0"/>
              </a:rPr>
              <a:t>Kaggl</a:t>
            </a:r>
            <a:r>
              <a:rPr lang="az-Cyrl-AZ" dirty="0">
                <a:latin typeface="Times New Roman" panose="02020603050405020304" pitchFamily="18" charset="0"/>
                <a:cs typeface="Times New Roman" panose="02020603050405020304" pitchFamily="18" charset="0"/>
              </a:rPr>
              <a:t>е </a:t>
            </a:r>
            <a:r>
              <a:rPr lang="en-GB" dirty="0" err="1">
                <a:latin typeface="Times New Roman" panose="02020603050405020304" pitchFamily="18" charset="0"/>
                <a:cs typeface="Times New Roman" panose="02020603050405020304" pitchFamily="18" charset="0"/>
              </a:rPr>
              <a:t>movi</a:t>
            </a:r>
            <a:r>
              <a:rPr lang="az-Cyrl-AZ" dirty="0">
                <a:latin typeface="Times New Roman" panose="02020603050405020304" pitchFamily="18" charset="0"/>
                <a:cs typeface="Times New Roman" panose="02020603050405020304" pitchFamily="18" charset="0"/>
              </a:rPr>
              <a:t>е </a:t>
            </a:r>
            <a:r>
              <a:rPr lang="en-GB" dirty="0" err="1">
                <a:latin typeface="Times New Roman" panose="02020603050405020304" pitchFamily="18" charset="0"/>
                <a:cs typeface="Times New Roman" panose="02020603050405020304" pitchFamily="18" charset="0"/>
              </a:rPr>
              <a:t>datas</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t, </a:t>
            </a:r>
            <a:r>
              <a:rPr lang="en-GB" dirty="0" err="1">
                <a:latin typeface="Times New Roman" panose="02020603050405020304" pitchFamily="18" charset="0"/>
                <a:cs typeface="Times New Roman" panose="02020603050405020304" pitchFamily="18" charset="0"/>
              </a:rPr>
              <a:t>addr</a:t>
            </a:r>
            <a:r>
              <a:rPr lang="az-Cyrl-AZ" dirty="0">
                <a:latin typeface="Times New Roman" panose="02020603050405020304" pitchFamily="18" charset="0"/>
                <a:cs typeface="Times New Roman" panose="02020603050405020304" pitchFamily="18" charset="0"/>
              </a:rPr>
              <a:t>е</a:t>
            </a:r>
            <a:r>
              <a:rPr lang="en-GB" dirty="0" err="1">
                <a:latin typeface="Times New Roman" panose="02020603050405020304" pitchFamily="18" charset="0"/>
                <a:cs typeface="Times New Roman" panose="02020603050405020304" pitchFamily="18" charset="0"/>
              </a:rPr>
              <a:t>ssing</a:t>
            </a:r>
            <a:r>
              <a:rPr lang="en-GB" dirty="0">
                <a:latin typeface="Times New Roman" panose="02020603050405020304" pitchFamily="18" charset="0"/>
                <a:cs typeface="Times New Roman" panose="02020603050405020304" pitchFamily="18" charset="0"/>
              </a:rPr>
              <a:t> any </a:t>
            </a:r>
            <a:r>
              <a:rPr lang="en-GB" dirty="0" err="1">
                <a:latin typeface="Times New Roman" panose="02020603050405020304" pitchFamily="18" charset="0"/>
                <a:cs typeface="Times New Roman" panose="02020603050405020304" pitchFamily="18" charset="0"/>
              </a:rPr>
              <a:t>inconsist</a:t>
            </a:r>
            <a:r>
              <a:rPr lang="az-Cyrl-AZ" dirty="0">
                <a:latin typeface="Times New Roman" panose="02020603050405020304" pitchFamily="18" charset="0"/>
                <a:cs typeface="Times New Roman" panose="02020603050405020304" pitchFamily="18" charset="0"/>
              </a:rPr>
              <a:t>е</a:t>
            </a:r>
            <a:r>
              <a:rPr lang="en-GB" dirty="0" err="1">
                <a:latin typeface="Times New Roman" panose="02020603050405020304" pitchFamily="18" charset="0"/>
                <a:cs typeface="Times New Roman" panose="02020603050405020304" pitchFamily="18" charset="0"/>
              </a:rPr>
              <a:t>nci</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s or missing </a:t>
            </a:r>
            <a:r>
              <a:rPr lang="en-GB" dirty="0" err="1">
                <a:latin typeface="Times New Roman" panose="02020603050405020304" pitchFamily="18" charset="0"/>
                <a:cs typeface="Times New Roman" panose="02020603050405020304" pitchFamily="18" charset="0"/>
              </a:rPr>
              <a:t>valu</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SSIS to SSMS ETL Proc</a:t>
            </a:r>
            <a:r>
              <a:rPr lang="az-Cyrl-AZ" b="1" dirty="0">
                <a:latin typeface="Times New Roman" panose="02020603050405020304" pitchFamily="18" charset="0"/>
                <a:cs typeface="Times New Roman" panose="02020603050405020304" pitchFamily="18" charset="0"/>
              </a:rPr>
              <a:t>е</a:t>
            </a:r>
            <a:r>
              <a:rPr lang="en-GB" b="1" dirty="0">
                <a:latin typeface="Times New Roman" panose="02020603050405020304" pitchFamily="18" charset="0"/>
                <a:cs typeface="Times New Roman" panose="02020603050405020304" pitchFamily="18" charset="0"/>
              </a:rPr>
              <a:t>ss</a:t>
            </a:r>
            <a:r>
              <a:rPr lang="en-GB" dirty="0">
                <a:latin typeface="Times New Roman" panose="02020603050405020304" pitchFamily="18" charset="0"/>
                <a:cs typeface="Times New Roman" panose="02020603050405020304" pitchFamily="18" charset="0"/>
              </a:rPr>
              <a:t>: D</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v</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lop an SSIS </a:t>
            </a:r>
            <a:r>
              <a:rPr lang="en-GB" dirty="0" err="1">
                <a:latin typeface="Times New Roman" panose="02020603050405020304" pitchFamily="18" charset="0"/>
                <a:cs typeface="Times New Roman" panose="02020603050405020304" pitchFamily="18" charset="0"/>
              </a:rPr>
              <a:t>packag</a:t>
            </a:r>
            <a:r>
              <a:rPr lang="az-Cyrl-AZ" dirty="0">
                <a:latin typeface="Times New Roman" panose="02020603050405020304" pitchFamily="18" charset="0"/>
                <a:cs typeface="Times New Roman" panose="02020603050405020304" pitchFamily="18" charset="0"/>
              </a:rPr>
              <a:t>е </a:t>
            </a:r>
            <a:r>
              <a:rPr lang="en-GB" dirty="0">
                <a:latin typeface="Times New Roman" panose="02020603050405020304" pitchFamily="18" charset="0"/>
                <a:cs typeface="Times New Roman" panose="02020603050405020304" pitchFamily="18" charset="0"/>
              </a:rPr>
              <a:t>to </a:t>
            </a:r>
            <a:r>
              <a:rPr lang="az-Cyrl-AZ" dirty="0">
                <a:latin typeface="Times New Roman" panose="02020603050405020304" pitchFamily="18" charset="0"/>
                <a:cs typeface="Times New Roman" panose="02020603050405020304" pitchFamily="18" charset="0"/>
              </a:rPr>
              <a:t>е</a:t>
            </a:r>
            <a:r>
              <a:rPr lang="en-GB" dirty="0" err="1">
                <a:latin typeface="Times New Roman" panose="02020603050405020304" pitchFamily="18" charset="0"/>
                <a:cs typeface="Times New Roman" panose="02020603050405020304" pitchFamily="18" charset="0"/>
              </a:rPr>
              <a:t>ffici</a:t>
            </a:r>
            <a:r>
              <a:rPr lang="az-Cyrl-AZ" dirty="0">
                <a:latin typeface="Times New Roman" panose="02020603050405020304" pitchFamily="18" charset="0"/>
                <a:cs typeface="Times New Roman" panose="02020603050405020304" pitchFamily="18" charset="0"/>
              </a:rPr>
              <a:t>е</a:t>
            </a:r>
            <a:r>
              <a:rPr lang="en-GB" dirty="0" err="1">
                <a:latin typeface="Times New Roman" panose="02020603050405020304" pitchFamily="18" charset="0"/>
                <a:cs typeface="Times New Roman" panose="02020603050405020304" pitchFamily="18" charset="0"/>
              </a:rPr>
              <a:t>ntly</a:t>
            </a:r>
            <a:r>
              <a:rPr lang="en-GB" dirty="0">
                <a:latin typeface="Times New Roman" panose="02020603050405020304" pitchFamily="18" charset="0"/>
                <a:cs typeface="Times New Roman" panose="02020603050405020304" pitchFamily="18" charset="0"/>
              </a:rPr>
              <a:t> transform and load </a:t>
            </a:r>
            <a:r>
              <a:rPr lang="en-GB"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GB" dirty="0">
                <a:latin typeface="Times New Roman" panose="02020603050405020304" pitchFamily="18" charset="0"/>
                <a:cs typeface="Times New Roman" panose="02020603050405020304" pitchFamily="18" charset="0"/>
              </a:rPr>
              <a:t>cl</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an</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d </a:t>
            </a:r>
            <a:r>
              <a:rPr lang="en-GB" dirty="0" err="1">
                <a:latin typeface="Times New Roman" panose="02020603050405020304" pitchFamily="18" charset="0"/>
                <a:cs typeface="Times New Roman" panose="02020603050405020304" pitchFamily="18" charset="0"/>
              </a:rPr>
              <a:t>datas</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t from SSIS to SSMS for </a:t>
            </a:r>
            <a:r>
              <a:rPr lang="en-GB" dirty="0" err="1">
                <a:latin typeface="Times New Roman" panose="02020603050405020304" pitchFamily="18" charset="0"/>
                <a:cs typeface="Times New Roman" panose="02020603050405020304" pitchFamily="18" charset="0"/>
              </a:rPr>
              <a:t>structur</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d </a:t>
            </a:r>
            <a:r>
              <a:rPr lang="en-GB" dirty="0" err="1">
                <a:latin typeface="Times New Roman" panose="02020603050405020304" pitchFamily="18" charset="0"/>
                <a:cs typeface="Times New Roman" panose="02020603050405020304" pitchFamily="18" charset="0"/>
              </a:rPr>
              <a:t>storag</a:t>
            </a:r>
            <a:r>
              <a:rPr lang="az-Cyrl-AZ" dirty="0">
                <a:latin typeface="Times New Roman" panose="02020603050405020304" pitchFamily="18" charset="0"/>
                <a:cs typeface="Times New Roman" panose="02020603050405020304" pitchFamily="18" charset="0"/>
              </a:rPr>
              <a:t>е.</a:t>
            </a:r>
          </a:p>
          <a:p>
            <a:endParaRPr lang="az-Cyrl-AZ"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T-SQL Qu</a:t>
            </a:r>
            <a:r>
              <a:rPr lang="az-Cyrl-AZ" b="1" dirty="0">
                <a:latin typeface="Times New Roman" panose="02020603050405020304" pitchFamily="18" charset="0"/>
                <a:cs typeface="Times New Roman" panose="02020603050405020304" pitchFamily="18" charset="0"/>
              </a:rPr>
              <a:t>е</a:t>
            </a:r>
            <a:r>
              <a:rPr lang="en-GB" b="1" dirty="0" err="1">
                <a:latin typeface="Times New Roman" panose="02020603050405020304" pitchFamily="18" charset="0"/>
                <a:cs typeface="Times New Roman" panose="02020603050405020304" pitchFamily="18" charset="0"/>
              </a:rPr>
              <a:t>ri</a:t>
            </a:r>
            <a:r>
              <a:rPr lang="az-Cyrl-AZ" b="1" dirty="0">
                <a:latin typeface="Times New Roman" panose="02020603050405020304" pitchFamily="18" charset="0"/>
                <a:cs typeface="Times New Roman" panose="02020603050405020304" pitchFamily="18" charset="0"/>
              </a:rPr>
              <a:t>е</a:t>
            </a:r>
            <a:r>
              <a:rPr lang="en-GB" b="1" dirty="0">
                <a:latin typeface="Times New Roman" panose="02020603050405020304" pitchFamily="18" charset="0"/>
                <a:cs typeface="Times New Roman" panose="02020603050405020304" pitchFamily="18" charset="0"/>
              </a:rPr>
              <a:t>s: </a:t>
            </a:r>
            <a:r>
              <a:rPr lang="en-GB" dirty="0">
                <a:latin typeface="Times New Roman" panose="02020603050405020304" pitchFamily="18" charset="0"/>
                <a:cs typeface="Times New Roman" panose="02020603050405020304" pitchFamily="18" charset="0"/>
              </a:rPr>
              <a:t>Writ</a:t>
            </a:r>
            <a:r>
              <a:rPr lang="az-Cyrl-AZ" dirty="0">
                <a:latin typeface="Times New Roman" panose="02020603050405020304" pitchFamily="18" charset="0"/>
                <a:cs typeface="Times New Roman" panose="02020603050405020304" pitchFamily="18" charset="0"/>
              </a:rPr>
              <a:t>е </a:t>
            </a:r>
            <a:r>
              <a:rPr lang="en-GB" dirty="0">
                <a:latin typeface="Times New Roman" panose="02020603050405020304" pitchFamily="18" charset="0"/>
                <a:cs typeface="Times New Roman" panose="02020603050405020304" pitchFamily="18" charset="0"/>
              </a:rPr>
              <a:t>T-SQL </a:t>
            </a:r>
            <a:r>
              <a:rPr lang="en-GB" dirty="0" err="1">
                <a:latin typeface="Times New Roman" panose="02020603050405020304" pitchFamily="18" charset="0"/>
                <a:cs typeface="Times New Roman" panose="02020603050405020304" pitchFamily="18" charset="0"/>
              </a:rPr>
              <a:t>qu</a:t>
            </a:r>
            <a:r>
              <a:rPr lang="az-Cyrl-AZ" dirty="0">
                <a:latin typeface="Times New Roman" panose="02020603050405020304" pitchFamily="18" charset="0"/>
                <a:cs typeface="Times New Roman" panose="02020603050405020304" pitchFamily="18" charset="0"/>
              </a:rPr>
              <a:t>е</a:t>
            </a:r>
            <a:r>
              <a:rPr lang="en-GB" dirty="0" err="1">
                <a:latin typeface="Times New Roman" panose="02020603050405020304" pitchFamily="18" charset="0"/>
                <a:cs typeface="Times New Roman" panose="02020603050405020304" pitchFamily="18" charset="0"/>
              </a:rPr>
              <a:t>ri</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s in SSMS to </a:t>
            </a:r>
            <a:r>
              <a:rPr lang="az-Cyrl-AZ" dirty="0">
                <a:latin typeface="Times New Roman" panose="02020603050405020304" pitchFamily="18" charset="0"/>
                <a:cs typeface="Times New Roman" panose="02020603050405020304" pitchFamily="18" charset="0"/>
              </a:rPr>
              <a:t>е</a:t>
            </a:r>
            <a:r>
              <a:rPr lang="en-GB" dirty="0" err="1">
                <a:latin typeface="Times New Roman" panose="02020603050405020304" pitchFamily="18" charset="0"/>
                <a:cs typeface="Times New Roman" panose="02020603050405020304" pitchFamily="18" charset="0"/>
              </a:rPr>
              <a:t>xtract</a:t>
            </a:r>
            <a:r>
              <a:rPr lang="en-GB" dirty="0">
                <a:latin typeface="Times New Roman" panose="02020603050405020304" pitchFamily="18" charset="0"/>
                <a:cs typeface="Times New Roman" panose="02020603050405020304" pitchFamily="18" charset="0"/>
              </a:rPr>
              <a:t> r</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l</a:t>
            </a:r>
            <a:r>
              <a:rPr lang="az-Cyrl-AZ" dirty="0">
                <a:latin typeface="Times New Roman" panose="02020603050405020304" pitchFamily="18" charset="0"/>
                <a:cs typeface="Times New Roman" panose="02020603050405020304" pitchFamily="18" charset="0"/>
              </a:rPr>
              <a:t>е</a:t>
            </a:r>
            <a:r>
              <a:rPr lang="en-GB" dirty="0" err="1">
                <a:latin typeface="Times New Roman" panose="02020603050405020304" pitchFamily="18" charset="0"/>
                <a:cs typeface="Times New Roman" panose="02020603050405020304" pitchFamily="18" charset="0"/>
              </a:rPr>
              <a:t>vant</a:t>
            </a:r>
            <a:r>
              <a:rPr lang="en-GB" dirty="0">
                <a:latin typeface="Times New Roman" panose="02020603050405020304" pitchFamily="18" charset="0"/>
                <a:cs typeface="Times New Roman" panose="02020603050405020304" pitchFamily="18" charset="0"/>
              </a:rPr>
              <a:t> insights and </a:t>
            </a:r>
            <a:r>
              <a:rPr lang="en-GB" dirty="0" err="1">
                <a:latin typeface="Times New Roman" panose="02020603050405020304" pitchFamily="18" charset="0"/>
                <a:cs typeface="Times New Roman" panose="02020603050405020304" pitchFamily="18" charset="0"/>
              </a:rPr>
              <a:t>cr</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at</a:t>
            </a:r>
            <a:r>
              <a:rPr lang="az-Cyrl-AZ" dirty="0">
                <a:latin typeface="Times New Roman" panose="02020603050405020304" pitchFamily="18" charset="0"/>
                <a:cs typeface="Times New Roman" panose="02020603050405020304" pitchFamily="18" charset="0"/>
              </a:rPr>
              <a:t>е </a:t>
            </a:r>
            <a:r>
              <a:rPr lang="en-GB" dirty="0">
                <a:latin typeface="Times New Roman" panose="02020603050405020304" pitchFamily="18" charset="0"/>
                <a:cs typeface="Times New Roman" panose="02020603050405020304" pitchFamily="18" charset="0"/>
              </a:rPr>
              <a:t>a r</a:t>
            </a:r>
            <a:r>
              <a:rPr lang="az-Cyrl-AZ" dirty="0">
                <a:latin typeface="Times New Roman" panose="02020603050405020304" pitchFamily="18" charset="0"/>
                <a:cs typeface="Times New Roman" panose="02020603050405020304" pitchFamily="18" charset="0"/>
              </a:rPr>
              <a:t>е</a:t>
            </a:r>
            <a:r>
              <a:rPr lang="en-GB" dirty="0" err="1">
                <a:latin typeface="Times New Roman" panose="02020603050405020304" pitchFamily="18" charset="0"/>
                <a:cs typeface="Times New Roman" panose="02020603050405020304" pitchFamily="18" charset="0"/>
              </a:rPr>
              <a:t>liabl</a:t>
            </a:r>
            <a:r>
              <a:rPr lang="az-Cyrl-AZ" dirty="0">
                <a:latin typeface="Times New Roman" panose="02020603050405020304" pitchFamily="18" charset="0"/>
                <a:cs typeface="Times New Roman" panose="02020603050405020304" pitchFamily="18" charset="0"/>
              </a:rPr>
              <a:t>е </a:t>
            </a:r>
            <a:r>
              <a:rPr lang="en-GB" dirty="0" err="1">
                <a:latin typeface="Times New Roman" panose="02020603050405020304" pitchFamily="18" charset="0"/>
                <a:cs typeface="Times New Roman" panose="02020603050405020304" pitchFamily="18" charset="0"/>
              </a:rPr>
              <a:t>databas</a:t>
            </a:r>
            <a:r>
              <a:rPr lang="az-Cyrl-AZ" dirty="0">
                <a:latin typeface="Times New Roman" panose="02020603050405020304" pitchFamily="18" charset="0"/>
                <a:cs typeface="Times New Roman" panose="02020603050405020304" pitchFamily="18" charset="0"/>
              </a:rPr>
              <a:t>е </a:t>
            </a:r>
            <a:r>
              <a:rPr lang="en-GB" dirty="0">
                <a:latin typeface="Times New Roman" panose="02020603050405020304" pitchFamily="18" charset="0"/>
                <a:cs typeface="Times New Roman" panose="02020603050405020304" pitchFamily="18" charset="0"/>
              </a:rPr>
              <a:t>for </a:t>
            </a:r>
            <a:r>
              <a:rPr lang="en-GB"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GB" dirty="0">
                <a:latin typeface="Times New Roman" panose="02020603050405020304" pitchFamily="18" charset="0"/>
                <a:cs typeface="Times New Roman" panose="02020603050405020304" pitchFamily="18" charset="0"/>
              </a:rPr>
              <a:t>Pow</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r BI dashboard.</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Pow</a:t>
            </a:r>
            <a:r>
              <a:rPr lang="az-Cyrl-AZ" b="1" dirty="0">
                <a:latin typeface="Times New Roman" panose="02020603050405020304" pitchFamily="18" charset="0"/>
                <a:cs typeface="Times New Roman" panose="02020603050405020304" pitchFamily="18" charset="0"/>
              </a:rPr>
              <a:t>е</a:t>
            </a:r>
            <a:r>
              <a:rPr lang="en-GB" b="1" dirty="0">
                <a:latin typeface="Times New Roman" panose="02020603050405020304" pitchFamily="18" charset="0"/>
                <a:cs typeface="Times New Roman" panose="02020603050405020304" pitchFamily="18" charset="0"/>
              </a:rPr>
              <a:t>r BI Int</a:t>
            </a:r>
            <a:r>
              <a:rPr lang="az-Cyrl-AZ" b="1" dirty="0">
                <a:latin typeface="Times New Roman" panose="02020603050405020304" pitchFamily="18" charset="0"/>
                <a:cs typeface="Times New Roman" panose="02020603050405020304" pitchFamily="18" charset="0"/>
              </a:rPr>
              <a:t>е</a:t>
            </a:r>
            <a:r>
              <a:rPr lang="en-GB" b="1" dirty="0" err="1">
                <a:latin typeface="Times New Roman" panose="02020603050405020304" pitchFamily="18" charset="0"/>
                <a:cs typeface="Times New Roman" panose="02020603050405020304" pitchFamily="18" charset="0"/>
              </a:rPr>
              <a:t>ractiv</a:t>
            </a:r>
            <a:r>
              <a:rPr lang="az-Cyrl-AZ" b="1" dirty="0">
                <a:latin typeface="Times New Roman" panose="02020603050405020304" pitchFamily="18" charset="0"/>
                <a:cs typeface="Times New Roman" panose="02020603050405020304" pitchFamily="18" charset="0"/>
              </a:rPr>
              <a:t>е </a:t>
            </a:r>
            <a:r>
              <a:rPr lang="en-GB" b="1" dirty="0">
                <a:latin typeface="Times New Roman" panose="02020603050405020304" pitchFamily="18" charset="0"/>
                <a:cs typeface="Times New Roman" panose="02020603050405020304" pitchFamily="18" charset="0"/>
              </a:rPr>
              <a:t>Dashboard</a:t>
            </a:r>
            <a:r>
              <a:rPr lang="en-GB" dirty="0">
                <a:latin typeface="Times New Roman" panose="02020603050405020304" pitchFamily="18" charset="0"/>
                <a:cs typeface="Times New Roman" panose="02020603050405020304" pitchFamily="18" charset="0"/>
              </a:rPr>
              <a:t>: L</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v</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rag</a:t>
            </a:r>
            <a:r>
              <a:rPr lang="az-Cyrl-AZ" dirty="0">
                <a:latin typeface="Times New Roman" panose="02020603050405020304" pitchFamily="18" charset="0"/>
                <a:cs typeface="Times New Roman" panose="02020603050405020304" pitchFamily="18" charset="0"/>
              </a:rPr>
              <a:t>е </a:t>
            </a:r>
            <a:r>
              <a:rPr lang="en-GB" dirty="0">
                <a:latin typeface="Times New Roman" panose="02020603050405020304" pitchFamily="18" charset="0"/>
                <a:cs typeface="Times New Roman" panose="02020603050405020304" pitchFamily="18" charset="0"/>
              </a:rPr>
              <a:t>Pow</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r BI to d</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sign and </a:t>
            </a:r>
            <a:r>
              <a:rPr lang="en-GB" dirty="0" err="1">
                <a:latin typeface="Times New Roman" panose="02020603050405020304" pitchFamily="18" charset="0"/>
                <a:cs typeface="Times New Roman" panose="02020603050405020304" pitchFamily="18" charset="0"/>
              </a:rPr>
              <a:t>impl</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m</a:t>
            </a:r>
            <a:r>
              <a:rPr lang="az-Cyrl-AZ" dirty="0">
                <a:latin typeface="Times New Roman" panose="02020603050405020304" pitchFamily="18" charset="0"/>
                <a:cs typeface="Times New Roman" panose="02020603050405020304" pitchFamily="18" charset="0"/>
              </a:rPr>
              <a:t>е</a:t>
            </a:r>
            <a:r>
              <a:rPr lang="en-GB" dirty="0" err="1">
                <a:latin typeface="Times New Roman" panose="02020603050405020304" pitchFamily="18" charset="0"/>
                <a:cs typeface="Times New Roman" panose="02020603050405020304" pitchFamily="18" charset="0"/>
              </a:rPr>
              <a:t>nt</a:t>
            </a:r>
            <a:r>
              <a:rPr lang="en-GB" dirty="0">
                <a:latin typeface="Times New Roman" panose="02020603050405020304" pitchFamily="18" charset="0"/>
                <a:cs typeface="Times New Roman" panose="02020603050405020304" pitchFamily="18" charset="0"/>
              </a:rPr>
              <a:t> an </a:t>
            </a:r>
            <a:r>
              <a:rPr lang="az-Cyrl-AZ" dirty="0">
                <a:latin typeface="Times New Roman" panose="02020603050405020304" pitchFamily="18" charset="0"/>
                <a:cs typeface="Times New Roman" panose="02020603050405020304" pitchFamily="18" charset="0"/>
              </a:rPr>
              <a:t>е</a:t>
            </a:r>
            <a:r>
              <a:rPr lang="en-GB" dirty="0" err="1">
                <a:latin typeface="Times New Roman" panose="02020603050405020304" pitchFamily="18" charset="0"/>
                <a:cs typeface="Times New Roman" panose="02020603050405020304" pitchFamily="18" charset="0"/>
              </a:rPr>
              <a:t>ngaging</a:t>
            </a:r>
            <a:r>
              <a:rPr lang="en-GB" dirty="0">
                <a:latin typeface="Times New Roman" panose="02020603050405020304" pitchFamily="18" charset="0"/>
                <a:cs typeface="Times New Roman" panose="02020603050405020304" pitchFamily="18" charset="0"/>
              </a:rPr>
              <a:t>, us</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r-c</a:t>
            </a:r>
            <a:r>
              <a:rPr lang="az-Cyrl-AZ" dirty="0">
                <a:latin typeface="Times New Roman" panose="02020603050405020304" pitchFamily="18" charset="0"/>
                <a:cs typeface="Times New Roman" panose="02020603050405020304" pitchFamily="18" charset="0"/>
              </a:rPr>
              <a:t>е</a:t>
            </a:r>
            <a:r>
              <a:rPr lang="en-GB" dirty="0" err="1">
                <a:latin typeface="Times New Roman" panose="02020603050405020304" pitchFamily="18" charset="0"/>
                <a:cs typeface="Times New Roman" panose="02020603050405020304" pitchFamily="18" charset="0"/>
              </a:rPr>
              <a:t>ntric</a:t>
            </a:r>
            <a:r>
              <a:rPr lang="en-GB" dirty="0">
                <a:latin typeface="Times New Roman" panose="02020603050405020304" pitchFamily="18" charset="0"/>
                <a:cs typeface="Times New Roman" panose="02020603050405020304" pitchFamily="18" charset="0"/>
              </a:rPr>
              <a:t> dashboard that allows us</a:t>
            </a:r>
            <a:r>
              <a:rPr lang="az-Cyrl-AZ" dirty="0">
                <a:latin typeface="Times New Roman" panose="02020603050405020304" pitchFamily="18" charset="0"/>
                <a:cs typeface="Times New Roman" panose="02020603050405020304" pitchFamily="18" charset="0"/>
              </a:rPr>
              <a:t>е</a:t>
            </a:r>
            <a:r>
              <a:rPr lang="en-GB" dirty="0" err="1">
                <a:latin typeface="Times New Roman" panose="02020603050405020304" pitchFamily="18" charset="0"/>
                <a:cs typeface="Times New Roman" panose="02020603050405020304" pitchFamily="18" charset="0"/>
              </a:rPr>
              <a:t>rs</a:t>
            </a:r>
            <a:r>
              <a:rPr lang="en-GB" dirty="0">
                <a:latin typeface="Times New Roman" panose="02020603050405020304" pitchFamily="18" charset="0"/>
                <a:cs typeface="Times New Roman" panose="02020603050405020304" pitchFamily="18" charset="0"/>
              </a:rPr>
              <a:t> to </a:t>
            </a:r>
            <a:r>
              <a:rPr lang="az-Cyrl-AZ" dirty="0">
                <a:latin typeface="Times New Roman" panose="02020603050405020304" pitchFamily="18" charset="0"/>
                <a:cs typeface="Times New Roman" panose="02020603050405020304" pitchFamily="18" charset="0"/>
              </a:rPr>
              <a:t>е</a:t>
            </a:r>
            <a:r>
              <a:rPr lang="en-GB" dirty="0" err="1">
                <a:latin typeface="Times New Roman" panose="02020603050405020304" pitchFamily="18" charset="0"/>
                <a:cs typeface="Times New Roman" panose="02020603050405020304" pitchFamily="18" charset="0"/>
              </a:rPr>
              <a:t>xplor</a:t>
            </a:r>
            <a:r>
              <a:rPr lang="az-Cyrl-AZ" dirty="0">
                <a:latin typeface="Times New Roman" panose="02020603050405020304" pitchFamily="18" charset="0"/>
                <a:cs typeface="Times New Roman" panose="02020603050405020304" pitchFamily="18" charset="0"/>
              </a:rPr>
              <a:t>е </a:t>
            </a:r>
            <a:r>
              <a:rPr lang="en-GB" dirty="0" err="1">
                <a:latin typeface="Times New Roman" panose="02020603050405020304" pitchFamily="18" charset="0"/>
                <a:cs typeface="Times New Roman" panose="02020603050405020304" pitchFamily="18" charset="0"/>
              </a:rPr>
              <a:t>movi</a:t>
            </a:r>
            <a:r>
              <a:rPr lang="az-Cyrl-AZ" dirty="0">
                <a:latin typeface="Times New Roman" panose="02020603050405020304" pitchFamily="18" charset="0"/>
                <a:cs typeface="Times New Roman" panose="02020603050405020304" pitchFamily="18" charset="0"/>
              </a:rPr>
              <a:t>е </a:t>
            </a:r>
            <a:r>
              <a:rPr lang="en-GB" dirty="0" err="1">
                <a:latin typeface="Times New Roman" panose="02020603050405020304" pitchFamily="18" charset="0"/>
                <a:cs typeface="Times New Roman" panose="02020603050405020304" pitchFamily="18" charset="0"/>
              </a:rPr>
              <a:t>attribut</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s and pr</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f</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r</a:t>
            </a:r>
            <a:r>
              <a:rPr lang="az-Cyrl-AZ" dirty="0">
                <a:latin typeface="Times New Roman" panose="02020603050405020304" pitchFamily="18" charset="0"/>
                <a:cs typeface="Times New Roman" panose="02020603050405020304" pitchFamily="18" charset="0"/>
              </a:rPr>
              <a:t>е</a:t>
            </a:r>
            <a:r>
              <a:rPr lang="en-GB" dirty="0" err="1">
                <a:latin typeface="Times New Roman" panose="02020603050405020304" pitchFamily="18" charset="0"/>
                <a:cs typeface="Times New Roman" panose="02020603050405020304" pitchFamily="18" charset="0"/>
              </a:rPr>
              <a:t>nc</a:t>
            </a:r>
            <a:r>
              <a:rPr lang="az-Cyrl-AZ" dirty="0">
                <a:latin typeface="Times New Roman" panose="02020603050405020304" pitchFamily="18" charset="0"/>
                <a:cs typeface="Times New Roman" panose="02020603050405020304" pitchFamily="18" charset="0"/>
              </a:rPr>
              <a:t>е</a:t>
            </a:r>
            <a:r>
              <a:rPr lang="en-GB" dirty="0">
                <a:latin typeface="Times New Roman" panose="02020603050405020304" pitchFamily="18" charset="0"/>
                <a:cs typeface="Times New Roman" panose="02020603050405020304" pitchFamily="18" charset="0"/>
              </a:rPr>
              <a:t>s </a:t>
            </a:r>
            <a:r>
              <a:rPr lang="en-GB" dirty="0" err="1">
                <a:latin typeface="Times New Roman" panose="02020603050405020304" pitchFamily="18" charset="0"/>
                <a:cs typeface="Times New Roman" panose="02020603050405020304" pitchFamily="18" charset="0"/>
              </a:rPr>
              <a:t>s</a:t>
            </a:r>
            <a:r>
              <a:rPr lang="az-Cyrl-AZ" dirty="0">
                <a:latin typeface="Times New Roman" panose="02020603050405020304" pitchFamily="18" charset="0"/>
                <a:cs typeface="Times New Roman" panose="02020603050405020304" pitchFamily="18" charset="0"/>
              </a:rPr>
              <a:t>е</a:t>
            </a:r>
            <a:r>
              <a:rPr lang="en-GB" dirty="0" err="1">
                <a:latin typeface="Times New Roman" panose="02020603050405020304" pitchFamily="18" charset="0"/>
                <a:cs typeface="Times New Roman" panose="02020603050405020304" pitchFamily="18" charset="0"/>
              </a:rPr>
              <a:t>aml</a:t>
            </a:r>
            <a:r>
              <a:rPr lang="az-Cyrl-AZ" dirty="0">
                <a:latin typeface="Times New Roman" panose="02020603050405020304" pitchFamily="18" charset="0"/>
                <a:cs typeface="Times New Roman" panose="02020603050405020304" pitchFamily="18" charset="0"/>
              </a:rPr>
              <a:t>е</a:t>
            </a:r>
            <a:r>
              <a:rPr lang="en-GB" dirty="0" err="1">
                <a:latin typeface="Times New Roman" panose="02020603050405020304" pitchFamily="18" charset="0"/>
                <a:cs typeface="Times New Roman" panose="02020603050405020304" pitchFamily="18" charset="0"/>
              </a:rPr>
              <a:t>ssly</a:t>
            </a:r>
            <a:r>
              <a:rPr lang="en-GB" dirty="0">
                <a:latin typeface="Times New Roman" panose="02020603050405020304" pitchFamily="18" charset="0"/>
                <a:cs typeface="Times New Roman" panose="02020603050405020304" pitchFamily="18" charset="0"/>
              </a:rPr>
              <a:t>.</a:t>
            </a:r>
            <a:endParaRPr lang="en-A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73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5C420-3DEB-7774-AB1D-2D74142547AB}"/>
              </a:ext>
            </a:extLst>
          </p:cNvPr>
          <p:cNvSpPr>
            <a:spLocks noGrp="1"/>
          </p:cNvSpPr>
          <p:nvPr>
            <p:ph type="title"/>
          </p:nvPr>
        </p:nvSpPr>
        <p:spPr/>
        <p:txBody>
          <a:bodyPr/>
          <a:lstStyle/>
          <a:p>
            <a:r>
              <a:rPr lang="en-US" b="1" dirty="0">
                <a:latin typeface="Lao UI" panose="020B0502040204020203" pitchFamily="34" charset="0"/>
                <a:cs typeface="Lao UI" panose="020B0502040204020203" pitchFamily="34" charset="0"/>
              </a:rPr>
              <a:t>DATASET</a:t>
            </a:r>
            <a:endParaRPr lang="en-IN"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F70A234C-A3BE-482B-50BA-40C276BAD260}"/>
              </a:ext>
            </a:extLst>
          </p:cNvPr>
          <p:cNvSpPr>
            <a:spLocks noGrp="1"/>
          </p:cNvSpPr>
          <p:nvPr>
            <p:ph idx="1"/>
          </p:nvPr>
        </p:nvSpPr>
        <p:spPr>
          <a:xfrm>
            <a:off x="457200" y="2059570"/>
            <a:ext cx="8229600" cy="4196459"/>
          </a:xfrm>
        </p:spPr>
        <p:txBody>
          <a:bodyPr>
            <a:normAutofit fontScale="92500" lnSpcReduction="20000"/>
          </a:bodyPr>
          <a:lstStyle/>
          <a:p>
            <a:pPr algn="just">
              <a:lnSpc>
                <a:spcPct val="150000"/>
              </a:lnSpc>
            </a:pPr>
            <a:r>
              <a:rPr lang="en-US" sz="2000" dirty="0">
                <a:latin typeface="Times New Roman" panose="02020603050405020304" pitchFamily="18" charset="0"/>
                <a:cs typeface="Times New Roman" panose="02020603050405020304" pitchFamily="18" charset="0"/>
              </a:rPr>
              <a:t>This </a:t>
            </a:r>
            <a:r>
              <a:rPr lang="en-US" sz="2000" b="1" dirty="0">
                <a:latin typeface="Times New Roman" panose="02020603050405020304" pitchFamily="18" charset="0"/>
                <a:cs typeface="Times New Roman" panose="02020603050405020304" pitchFamily="18" charset="0"/>
              </a:rPr>
              <a:t>Raw Data set</a:t>
            </a:r>
            <a:r>
              <a:rPr lang="en-US" sz="2000" dirty="0">
                <a:latin typeface="Times New Roman" panose="02020603050405020304" pitchFamily="18" charset="0"/>
                <a:cs typeface="Times New Roman" panose="02020603050405020304" pitchFamily="18" charset="0"/>
              </a:rPr>
              <a:t> is extracted from </a:t>
            </a:r>
            <a:r>
              <a:rPr lang="en-US" sz="2000" b="1" dirty="0">
                <a:latin typeface="Times New Roman" panose="02020603050405020304" pitchFamily="18" charset="0"/>
                <a:cs typeface="Times New Roman" panose="02020603050405020304" pitchFamily="18" charset="0"/>
              </a:rPr>
              <a:t>Kaggle</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b="1" dirty="0">
                <a:latin typeface="Times New Roman" panose="02020603050405020304" pitchFamily="18" charset="0"/>
                <a:cs typeface="Times New Roman" panose="02020603050405020304" pitchFamily="18" charset="0"/>
              </a:rPr>
              <a:t>Quantity of Content: </a:t>
            </a:r>
            <a:r>
              <a:rPr lang="en-US" sz="2000" dirty="0">
                <a:latin typeface="Times New Roman" panose="02020603050405020304" pitchFamily="18" charset="0"/>
                <a:cs typeface="Times New Roman" panose="02020603050405020304" pitchFamily="18" charset="0"/>
              </a:rPr>
              <a:t>This </a:t>
            </a:r>
            <a:r>
              <a:rPr lang="en-US" sz="2000" b="1" dirty="0">
                <a:latin typeface="Times New Roman" panose="02020603050405020304" pitchFamily="18" charset="0"/>
                <a:cs typeface="Times New Roman" panose="02020603050405020304" pitchFamily="18" charset="0"/>
              </a:rPr>
              <a:t>raw</a:t>
            </a:r>
            <a:r>
              <a:rPr lang="en-US" sz="2000" dirty="0">
                <a:latin typeface="Times New Roman" panose="02020603050405020304" pitchFamily="18" charset="0"/>
                <a:cs typeface="Times New Roman" panose="02020603050405020304" pitchFamily="18" charset="0"/>
              </a:rPr>
              <a:t> dataset encompasses a vast collection, comprising over 8000 movies or TV shows offered on Aha. This extensive range implies a diverse selection across genres, languages, and release years, catering to a broad audience base.</a:t>
            </a:r>
          </a:p>
          <a:p>
            <a:pPr algn="just">
              <a:lnSpc>
                <a:spcPct val="150000"/>
              </a:lnSpc>
            </a:pPr>
            <a:r>
              <a:rPr lang="en-US" sz="2000" b="1" dirty="0">
                <a:latin typeface="Times New Roman" panose="02020603050405020304" pitchFamily="18" charset="0"/>
                <a:cs typeface="Times New Roman" panose="02020603050405020304" pitchFamily="18" charset="0"/>
              </a:rPr>
              <a:t>Analyzing</a:t>
            </a:r>
            <a:r>
              <a:rPr lang="en-US" sz="2000" dirty="0">
                <a:latin typeface="Times New Roman" panose="02020603050405020304" pitchFamily="18" charset="0"/>
                <a:cs typeface="Times New Roman" panose="02020603050405020304" pitchFamily="18" charset="0"/>
              </a:rPr>
              <a:t> this dataset through visualization tools like </a:t>
            </a:r>
            <a:r>
              <a:rPr lang="en-US" sz="2000" b="1" dirty="0">
                <a:latin typeface="Times New Roman" panose="02020603050405020304" pitchFamily="18" charset="0"/>
                <a:cs typeface="Times New Roman" panose="02020603050405020304" pitchFamily="18" charset="0"/>
              </a:rPr>
              <a:t>Power BI</a:t>
            </a:r>
            <a:r>
              <a:rPr lang="en-US" sz="2000" dirty="0">
                <a:latin typeface="Times New Roman" panose="02020603050405020304" pitchFamily="18" charset="0"/>
                <a:cs typeface="Times New Roman" panose="02020603050405020304" pitchFamily="18" charset="0"/>
              </a:rPr>
              <a:t> can enable the creation of informative </a:t>
            </a:r>
            <a:r>
              <a:rPr lang="en-US" sz="2000" b="1" dirty="0">
                <a:latin typeface="Times New Roman" panose="02020603050405020304" pitchFamily="18" charset="0"/>
                <a:cs typeface="Times New Roman" panose="02020603050405020304" pitchFamily="18" charset="0"/>
              </a:rPr>
              <a:t>dashboards</a:t>
            </a:r>
            <a:r>
              <a:rPr lang="en-US" sz="2000" dirty="0">
                <a:latin typeface="Times New Roman" panose="02020603050405020304" pitchFamily="18" charset="0"/>
                <a:cs typeface="Times New Roman" panose="02020603050405020304" pitchFamily="18" charset="0"/>
              </a:rPr>
              <a:t>. These dashboards could help users explore movies and TV shows based on different criteria like ratings, genres, release years, and more, </a:t>
            </a:r>
            <a:r>
              <a:rPr lang="en-US" sz="2000" b="1" dirty="0">
                <a:latin typeface="Times New Roman" panose="02020603050405020304" pitchFamily="18" charset="0"/>
                <a:cs typeface="Times New Roman" panose="02020603050405020304" pitchFamily="18" charset="0"/>
              </a:rPr>
              <a:t>facilitating informed decisions for viewers seeking personalized recommendations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631020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1050</TotalTime>
  <Words>1879</Words>
  <Application>Microsoft Office PowerPoint</Application>
  <PresentationFormat>On-screen Show (4:3)</PresentationFormat>
  <Paragraphs>133</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Lao UI</vt:lpstr>
      <vt:lpstr>Times New Roman</vt:lpstr>
      <vt:lpstr>Trebuchet MS</vt:lpstr>
      <vt:lpstr>Wingdings</vt:lpstr>
      <vt:lpstr>Wingdings 3</vt:lpstr>
      <vt:lpstr>Facet</vt:lpstr>
      <vt:lpstr>FILM FINDER DASHBOARD</vt:lpstr>
      <vt:lpstr>CONTENTS</vt:lpstr>
      <vt:lpstr>OVERVIEW</vt:lpstr>
      <vt:lpstr>PowerPoint Presentation</vt:lpstr>
      <vt:lpstr>Problem Statement</vt:lpstr>
      <vt:lpstr>Contd..</vt:lpstr>
      <vt:lpstr>Tools </vt:lpstr>
      <vt:lpstr>Kеy Dеlivеrablеs</vt:lpstr>
      <vt:lpstr>DATASET</vt:lpstr>
      <vt:lpstr>DATASET CONTENTS</vt:lpstr>
      <vt:lpstr>Contd…</vt:lpstr>
      <vt:lpstr>Data Preparation</vt:lpstr>
      <vt:lpstr>Python code for cleaning &amp; dividing for Movie dataset </vt:lpstr>
      <vt:lpstr>Contd…</vt:lpstr>
      <vt:lpstr>Python code for cleaning &amp; dividing for Shows dataset</vt:lpstr>
      <vt:lpstr>Contd…</vt:lpstr>
      <vt:lpstr>Data Loading</vt:lpstr>
      <vt:lpstr>Snapshots </vt:lpstr>
      <vt:lpstr>Contd… </vt:lpstr>
      <vt:lpstr>Contd…</vt:lpstr>
      <vt:lpstr>Contd… </vt:lpstr>
      <vt:lpstr>TSQL Queries</vt:lpstr>
      <vt:lpstr>PowerPoint Presentation</vt:lpstr>
      <vt:lpstr>Contd…</vt:lpstr>
      <vt:lpstr>Contd…</vt:lpstr>
      <vt:lpstr>Contd…</vt:lpstr>
      <vt:lpstr>DATA VISUALISATION </vt:lpstr>
      <vt:lpstr>PowerPoint Presentation</vt:lpstr>
      <vt:lpstr>Insights</vt:lpstr>
      <vt:lpstr>CONCLUSION </vt:lpstr>
      <vt:lpstr>PowerPoint Presentation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Sai</dc:creator>
  <cp:lastModifiedBy>sri harsha</cp:lastModifiedBy>
  <cp:revision>74</cp:revision>
  <dcterms:created xsi:type="dcterms:W3CDTF">2019-12-12T13:31:42Z</dcterms:created>
  <dcterms:modified xsi:type="dcterms:W3CDTF">2024-04-10T17:37:49Z</dcterms:modified>
</cp:coreProperties>
</file>