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E3A2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5112" y="1046987"/>
            <a:ext cx="8628888" cy="1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92023" y="1031747"/>
            <a:ext cx="8666988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5112" y="1046987"/>
            <a:ext cx="8628888" cy="1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4301" y="986027"/>
            <a:ext cx="8759952" cy="490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524002"/>
            <a:ext cx="83769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3A2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1229614"/>
            <a:ext cx="8437880" cy="463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E3A2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7.jpg"/><Relationship Id="rId4" Type="http://schemas.openxmlformats.org/officeDocument/2006/relationships/image" Target="../media/image3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1943" y="2639897"/>
            <a:ext cx="3688079" cy="339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95267"/>
                </a:solidFill>
                <a:latin typeface="Arial"/>
                <a:cs typeface="Arial"/>
              </a:rPr>
              <a:t>Projec </a:t>
            </a:r>
            <a:r>
              <a:rPr dirty="0" sz="1800">
                <a:solidFill>
                  <a:srgbClr val="F95267"/>
                </a:solidFill>
                <a:latin typeface="Arial"/>
                <a:cs typeface="Arial"/>
              </a:rPr>
              <a:t>t</a:t>
            </a:r>
            <a:r>
              <a:rPr dirty="0" sz="1800" spc="70">
                <a:solidFill>
                  <a:srgbClr val="F95267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95267"/>
                </a:solidFill>
                <a:latin typeface="Arial"/>
                <a:cs typeface="Arial"/>
              </a:rPr>
              <a:t>Title: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solidFill>
                  <a:srgbClr val="F95267"/>
                </a:solidFill>
                <a:latin typeface="Arial"/>
                <a:cs typeface="Arial"/>
              </a:rPr>
              <a:t>Subject </a:t>
            </a:r>
            <a:r>
              <a:rPr dirty="0" sz="1800" spc="-90">
                <a:solidFill>
                  <a:srgbClr val="F95267"/>
                </a:solidFill>
                <a:latin typeface="Arial"/>
                <a:cs typeface="Arial"/>
              </a:rPr>
              <a:t>C </a:t>
            </a:r>
            <a:r>
              <a:rPr dirty="0" sz="1800" spc="-5">
                <a:solidFill>
                  <a:srgbClr val="F95267"/>
                </a:solidFill>
                <a:latin typeface="Arial"/>
                <a:cs typeface="Arial"/>
              </a:rPr>
              <a:t>ode:</a:t>
            </a:r>
            <a:r>
              <a:rPr dirty="0" sz="1800" spc="-190">
                <a:solidFill>
                  <a:srgbClr val="F95267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F95267"/>
                </a:solidFill>
                <a:latin typeface="Arial"/>
                <a:cs typeface="Arial"/>
              </a:rPr>
              <a:t>ENA0104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99060" marR="5080" indent="-86995">
              <a:lnSpc>
                <a:spcPts val="2030"/>
              </a:lnSpc>
              <a:tabLst>
                <a:tab pos="2266950" algn="l"/>
              </a:tabLst>
            </a:pPr>
            <a:r>
              <a:rPr dirty="0" sz="1800" spc="5">
                <a:solidFill>
                  <a:srgbClr val="F95267"/>
                </a:solidFill>
                <a:latin typeface="Arial"/>
                <a:cs typeface="Arial"/>
              </a:rPr>
              <a:t>Subject </a:t>
            </a:r>
            <a:r>
              <a:rPr dirty="0" sz="1800" spc="-55">
                <a:solidFill>
                  <a:srgbClr val="F95267"/>
                </a:solidFill>
                <a:latin typeface="Arial"/>
                <a:cs typeface="Arial"/>
              </a:rPr>
              <a:t>N </a:t>
            </a:r>
            <a:r>
              <a:rPr dirty="0" sz="1800" spc="-15">
                <a:solidFill>
                  <a:srgbClr val="F95267"/>
                </a:solidFill>
                <a:latin typeface="Arial"/>
                <a:cs typeface="Arial"/>
              </a:rPr>
              <a:t>ame: </a:t>
            </a:r>
            <a:r>
              <a:rPr dirty="0" sz="1800" spc="-25">
                <a:solidFill>
                  <a:srgbClr val="F95267"/>
                </a:solidFill>
                <a:latin typeface="Arial"/>
                <a:cs typeface="Arial"/>
              </a:rPr>
              <a:t>Renew </a:t>
            </a:r>
            <a:r>
              <a:rPr dirty="0" sz="1800" spc="5">
                <a:solidFill>
                  <a:srgbClr val="F95267"/>
                </a:solidFill>
                <a:latin typeface="Arial"/>
                <a:cs typeface="Arial"/>
              </a:rPr>
              <a:t>able </a:t>
            </a:r>
            <a:r>
              <a:rPr dirty="0" sz="1800" spc="10">
                <a:solidFill>
                  <a:srgbClr val="F95267"/>
                </a:solidFill>
                <a:latin typeface="Arial"/>
                <a:cs typeface="Arial"/>
              </a:rPr>
              <a:t>Energy  Sources</a:t>
            </a:r>
            <a:r>
              <a:rPr dirty="0" sz="1800" spc="434">
                <a:solidFill>
                  <a:srgbClr val="F95267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F95267"/>
                </a:solidFill>
                <a:latin typeface="Arial"/>
                <a:cs typeface="Arial"/>
              </a:rPr>
              <a:t>for</a:t>
            </a:r>
            <a:r>
              <a:rPr dirty="0" sz="1800" spc="265">
                <a:solidFill>
                  <a:srgbClr val="F95267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F95267"/>
                </a:solidFill>
                <a:latin typeface="Arial"/>
                <a:cs typeface="Arial"/>
              </a:rPr>
              <a:t>Power	</a:t>
            </a:r>
            <a:r>
              <a:rPr dirty="0" sz="1800" spc="55">
                <a:solidFill>
                  <a:srgbClr val="F95267"/>
                </a:solidFill>
                <a:latin typeface="Arial"/>
                <a:cs typeface="Arial"/>
              </a:rPr>
              <a:t>converters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ts val="2095"/>
              </a:lnSpc>
            </a:pPr>
            <a:r>
              <a:rPr dirty="0" sz="1800" spc="5">
                <a:solidFill>
                  <a:srgbClr val="F95267"/>
                </a:solidFill>
                <a:latin typeface="Arial"/>
                <a:cs typeface="Arial"/>
              </a:rPr>
              <a:t>Stu </a:t>
            </a:r>
            <a:r>
              <a:rPr dirty="0" sz="1800" spc="15">
                <a:solidFill>
                  <a:srgbClr val="F95267"/>
                </a:solidFill>
                <a:latin typeface="Arial"/>
                <a:cs typeface="Arial"/>
              </a:rPr>
              <a:t>dent</a:t>
            </a:r>
            <a:r>
              <a:rPr dirty="0" sz="1800" spc="50">
                <a:solidFill>
                  <a:srgbClr val="F95267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95267"/>
                </a:solidFill>
                <a:latin typeface="Arial"/>
                <a:cs typeface="Arial"/>
              </a:rPr>
              <a:t>Name:</a:t>
            </a:r>
            <a:endParaRPr sz="1800">
              <a:latin typeface="Arial"/>
              <a:cs typeface="Arial"/>
            </a:endParaRPr>
          </a:p>
          <a:p>
            <a:pPr marL="12700" marR="1870075">
              <a:lnSpc>
                <a:spcPts val="2030"/>
              </a:lnSpc>
              <a:spcBef>
                <a:spcPts val="114"/>
              </a:spcBef>
            </a:pPr>
            <a:r>
              <a:rPr dirty="0" sz="1800" spc="10">
                <a:solidFill>
                  <a:srgbClr val="F95267"/>
                </a:solidFill>
                <a:latin typeface="Arial"/>
                <a:cs typeface="Arial"/>
              </a:rPr>
              <a:t>Stud ent Reg </a:t>
            </a:r>
            <a:r>
              <a:rPr dirty="0" sz="1800" spc="-35">
                <a:solidFill>
                  <a:srgbClr val="F95267"/>
                </a:solidFill>
                <a:latin typeface="Arial"/>
                <a:cs typeface="Arial"/>
              </a:rPr>
              <a:t>No:  </a:t>
            </a:r>
            <a:r>
              <a:rPr dirty="0" sz="1800" spc="20">
                <a:solidFill>
                  <a:srgbClr val="F95267"/>
                </a:solidFill>
                <a:latin typeface="Arial"/>
                <a:cs typeface="Arial"/>
              </a:rPr>
              <a:t>Departm</a:t>
            </a:r>
            <a:r>
              <a:rPr dirty="0" sz="1800" spc="-170">
                <a:solidFill>
                  <a:srgbClr val="F95267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F95267"/>
                </a:solidFill>
                <a:latin typeface="Arial"/>
                <a:cs typeface="Arial"/>
              </a:rPr>
              <a:t>ent: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99060" marR="762635" indent="-86995">
              <a:lnSpc>
                <a:spcPts val="2030"/>
              </a:lnSpc>
              <a:spcBef>
                <a:spcPts val="5"/>
              </a:spcBef>
            </a:pPr>
            <a:r>
              <a:rPr dirty="0" sz="1800" spc="30">
                <a:solidFill>
                  <a:srgbClr val="F95267"/>
                </a:solidFill>
                <a:latin typeface="Arial"/>
                <a:cs typeface="Arial"/>
              </a:rPr>
              <a:t>Faculty </a:t>
            </a:r>
            <a:r>
              <a:rPr dirty="0" sz="1800" spc="-20">
                <a:solidFill>
                  <a:srgbClr val="F95267"/>
                </a:solidFill>
                <a:latin typeface="Arial"/>
                <a:cs typeface="Arial"/>
              </a:rPr>
              <a:t>Nam </a:t>
            </a:r>
            <a:r>
              <a:rPr dirty="0" sz="1800" spc="-35">
                <a:solidFill>
                  <a:srgbClr val="F95267"/>
                </a:solidFill>
                <a:latin typeface="Arial"/>
                <a:cs typeface="Arial"/>
              </a:rPr>
              <a:t>e: </a:t>
            </a:r>
            <a:r>
              <a:rPr dirty="0" sz="1800" spc="-45">
                <a:solidFill>
                  <a:srgbClr val="F95267"/>
                </a:solidFill>
                <a:latin typeface="Arial"/>
                <a:cs typeface="Arial"/>
              </a:rPr>
              <a:t>Dr.T.Yuvar </a:t>
            </a:r>
            <a:r>
              <a:rPr dirty="0" sz="1800" spc="-5">
                <a:solidFill>
                  <a:srgbClr val="F95267"/>
                </a:solidFill>
                <a:latin typeface="Arial"/>
                <a:cs typeface="Arial"/>
              </a:rPr>
              <a:t>aj  </a:t>
            </a:r>
            <a:r>
              <a:rPr dirty="0" sz="1800" spc="-30">
                <a:solidFill>
                  <a:srgbClr val="F95267"/>
                </a:solidFill>
                <a:latin typeface="Arial"/>
                <a:cs typeface="Arial"/>
              </a:rPr>
              <a:t>Dat </a:t>
            </a:r>
            <a:r>
              <a:rPr dirty="0" sz="1800" spc="-35">
                <a:solidFill>
                  <a:srgbClr val="F95267"/>
                </a:solidFill>
                <a:latin typeface="Arial"/>
                <a:cs typeface="Arial"/>
              </a:rPr>
              <a:t>e: </a:t>
            </a:r>
            <a:r>
              <a:rPr dirty="0" sz="1800" spc="40">
                <a:solidFill>
                  <a:srgbClr val="F95267"/>
                </a:solidFill>
                <a:latin typeface="Arial"/>
                <a:cs typeface="Arial"/>
              </a:rPr>
              <a:t>22.01.202</a:t>
            </a:r>
            <a:r>
              <a:rPr dirty="0" sz="1800" spc="-165">
                <a:solidFill>
                  <a:srgbClr val="F95267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95267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1031747"/>
            <a:ext cx="8775192" cy="35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694689"/>
            <a:ext cx="839025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4E3A2F"/>
                </a:solidFill>
                <a:latin typeface="Lucida Sans Unicode"/>
                <a:cs typeface="Lucida Sans Unicode"/>
              </a:rPr>
              <a:t>ELECTRICITY GENERATION </a:t>
            </a:r>
            <a:r>
              <a:rPr dirty="0" sz="2600" spc="-5">
                <a:solidFill>
                  <a:srgbClr val="4E3A2F"/>
                </a:solidFill>
                <a:latin typeface="Lucida Sans Unicode"/>
                <a:cs typeface="Lucida Sans Unicode"/>
              </a:rPr>
              <a:t>THROUGH </a:t>
            </a:r>
            <a:r>
              <a:rPr dirty="0" sz="2600">
                <a:solidFill>
                  <a:srgbClr val="4E3A2F"/>
                </a:solidFill>
                <a:latin typeface="Lucida Sans Unicode"/>
                <a:cs typeface="Lucida Sans Unicode"/>
              </a:rPr>
              <a:t>TIDAL ENERGY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13533"/>
            <a:ext cx="657923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spc="-5">
                <a:uFill>
                  <a:solidFill>
                    <a:srgbClr val="4E3A2F"/>
                  </a:solidFill>
                </a:uFill>
              </a:rPr>
              <a:t>Two types of tidal plant</a:t>
            </a:r>
            <a:r>
              <a:rPr dirty="0" u="heavy" sz="3200" spc="-15">
                <a:uFill>
                  <a:solidFill>
                    <a:srgbClr val="4E3A2F"/>
                  </a:solidFill>
                </a:uFill>
              </a:rPr>
              <a:t> </a:t>
            </a:r>
            <a:r>
              <a:rPr dirty="0" u="heavy" sz="3200" spc="-5">
                <a:uFill>
                  <a:solidFill>
                    <a:srgbClr val="4E3A2F"/>
                  </a:solidFill>
                </a:uFill>
              </a:rPr>
              <a:t>facilities</a:t>
            </a:r>
            <a:r>
              <a:rPr dirty="0" sz="3200" spc="-5"/>
              <a:t>.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83540" y="3284346"/>
            <a:ext cx="4658360" cy="1684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Tidal</a:t>
            </a:r>
            <a:r>
              <a:rPr dirty="0" sz="3200" spc="-1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barrages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EFA12D"/>
              </a:buClr>
              <a:buFont typeface="Wingdings"/>
              <a:buChar char=""/>
            </a:pPr>
            <a:endParaRPr sz="345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EFA12D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Tidal </a:t>
            </a: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currents</a:t>
            </a:r>
            <a:r>
              <a:rPr dirty="0" sz="3200" spc="-5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turbine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27"/>
            <a:ext cx="4332732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37909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TIDAL</a:t>
            </a:r>
            <a:r>
              <a:rPr dirty="0" spc="-45"/>
              <a:t> </a:t>
            </a:r>
            <a:r>
              <a:rPr dirty="0" spc="-5"/>
              <a:t>BARRAGES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04899"/>
            <a:ext cx="4505325" cy="4239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4E3A2F"/>
                </a:solidFill>
                <a:latin typeface="Lucida Sans Unicode"/>
                <a:cs typeface="Lucida Sans Unicode"/>
              </a:rPr>
              <a:t>Utilize potential</a:t>
            </a:r>
            <a:r>
              <a:rPr dirty="0" sz="2800" spc="4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">
                <a:solidFill>
                  <a:srgbClr val="4E3A2F"/>
                </a:solidFill>
                <a:latin typeface="Lucida Sans Unicode"/>
                <a:cs typeface="Lucida Sans Unicode"/>
              </a:rPr>
              <a:t>energy.</a:t>
            </a:r>
            <a:endParaRPr sz="2800">
              <a:latin typeface="Lucida Sans Unicode"/>
              <a:cs typeface="Lucida Sans Unicode"/>
            </a:endParaRPr>
          </a:p>
          <a:p>
            <a:pPr marL="350520" marR="782320" indent="-338455">
              <a:lnSpc>
                <a:spcPct val="110000"/>
              </a:lnSpc>
              <a:spcBef>
                <a:spcPts val="3700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4E3A2F"/>
                </a:solidFill>
                <a:latin typeface="Lucida Sans Unicode"/>
                <a:cs typeface="Lucida Sans Unicode"/>
              </a:rPr>
              <a:t>Tidal barrages </a:t>
            </a:r>
            <a:r>
              <a:rPr dirty="0" sz="2800" spc="-10">
                <a:solidFill>
                  <a:srgbClr val="4E3A2F"/>
                </a:solidFill>
                <a:latin typeface="Lucida Sans Unicode"/>
                <a:cs typeface="Lucida Sans Unicode"/>
              </a:rPr>
              <a:t>are  </a:t>
            </a:r>
            <a:r>
              <a:rPr dirty="0" sz="2800" spc="-5">
                <a:solidFill>
                  <a:srgbClr val="4E3A2F"/>
                </a:solidFill>
                <a:latin typeface="Lucida Sans Unicode"/>
                <a:cs typeface="Lucida Sans Unicode"/>
              </a:rPr>
              <a:t>typically dams </a:t>
            </a:r>
            <a:r>
              <a:rPr dirty="0" sz="2800">
                <a:solidFill>
                  <a:srgbClr val="4E3A2F"/>
                </a:solidFill>
                <a:latin typeface="Lucida Sans Unicode"/>
                <a:cs typeface="Lucida Sans Unicode"/>
              </a:rPr>
              <a:t>built  </a:t>
            </a:r>
            <a:r>
              <a:rPr dirty="0" sz="2800" spc="-5">
                <a:solidFill>
                  <a:srgbClr val="4E3A2F"/>
                </a:solidFill>
                <a:latin typeface="Lucida Sans Unicode"/>
                <a:cs typeface="Lucida Sans Unicode"/>
              </a:rPr>
              <a:t>across an</a:t>
            </a:r>
            <a:r>
              <a:rPr dirty="0" sz="2800" spc="2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4E3A2F"/>
                </a:solidFill>
                <a:latin typeface="Lucida Sans Unicode"/>
                <a:cs typeface="Lucida Sans Unicode"/>
              </a:rPr>
              <a:t>bay.</a:t>
            </a:r>
            <a:endParaRPr sz="2800">
              <a:latin typeface="Lucida Sans Unicode"/>
              <a:cs typeface="Lucida Sans Unicode"/>
            </a:endParaRPr>
          </a:p>
          <a:p>
            <a:pPr marL="350520" marR="742315" indent="-338455">
              <a:lnSpc>
                <a:spcPct val="110100"/>
              </a:lnSpc>
              <a:spcBef>
                <a:spcPts val="3694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4E3A2F"/>
                </a:solidFill>
                <a:latin typeface="Lucida Sans Unicode"/>
                <a:cs typeface="Lucida Sans Unicode"/>
              </a:rPr>
              <a:t>Consist of turbines,  sluicegates, and  Ship</a:t>
            </a:r>
            <a:r>
              <a:rPr dirty="0" sz="2800" spc="1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4E3A2F"/>
                </a:solidFill>
                <a:latin typeface="Lucida Sans Unicode"/>
                <a:cs typeface="Lucida Sans Unicode"/>
              </a:rPr>
              <a:t>locks</a:t>
            </a:r>
            <a:r>
              <a:rPr dirty="0" sz="3000" spc="-10">
                <a:solidFill>
                  <a:srgbClr val="4E3A2F"/>
                </a:solidFill>
                <a:latin typeface="Lucida Sans Unicode"/>
                <a:cs typeface="Lucida Sans Unicode"/>
              </a:rPr>
              <a:t>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1045464"/>
            <a:ext cx="4267200" cy="520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1" y="986027"/>
            <a:ext cx="638708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5843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TIDAL </a:t>
            </a:r>
            <a:r>
              <a:rPr dirty="0"/>
              <a:t>CURRENT</a:t>
            </a:r>
            <a:r>
              <a:rPr dirty="0" spc="-95"/>
              <a:t> </a:t>
            </a:r>
            <a:r>
              <a:rPr dirty="0" spc="-5"/>
              <a:t>TURBINES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368297"/>
            <a:ext cx="4137025" cy="5269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Make use of kinetic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energy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of  moving water to power  turbines,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in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a similar way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to 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wind turbines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that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use wind</a:t>
            </a:r>
            <a:r>
              <a:rPr dirty="0" sz="2000" spc="-6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to 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power</a:t>
            </a:r>
            <a:r>
              <a:rPr dirty="0" sz="2000" spc="-3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turbines.</a:t>
            </a:r>
            <a:endParaRPr sz="20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Operate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during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Flood and</a:t>
            </a:r>
            <a:r>
              <a:rPr dirty="0" sz="2000" spc="-8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Ebb</a:t>
            </a:r>
            <a:endParaRPr sz="2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tides.</a:t>
            </a:r>
            <a:endParaRPr sz="2000">
              <a:latin typeface="Lucida Sans Unicode"/>
              <a:cs typeface="Lucida Sans Unicode"/>
            </a:endParaRPr>
          </a:p>
          <a:p>
            <a:pPr marL="355600" marR="198755" indent="-342900">
              <a:lnSpc>
                <a:spcPct val="100000"/>
              </a:lnSpc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Consists of a rotor, gearbox,  and a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generator.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These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three  parts are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mounted onto a  support</a:t>
            </a:r>
            <a:r>
              <a:rPr dirty="0" sz="2000" spc="-2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structure.</a:t>
            </a:r>
            <a:endParaRPr sz="2000">
              <a:latin typeface="Lucida Sans Unicode"/>
              <a:cs typeface="Lucida Sans Unicode"/>
            </a:endParaRPr>
          </a:p>
          <a:p>
            <a:pPr marL="12700" marR="80200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There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are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three main</a:t>
            </a:r>
            <a:r>
              <a:rPr dirty="0" sz="2000" spc="-14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types  structure:</a:t>
            </a:r>
            <a:endParaRPr sz="20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Gravity</a:t>
            </a:r>
            <a:r>
              <a:rPr dirty="0" sz="2000" spc="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structure</a:t>
            </a:r>
            <a:endParaRPr sz="20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Piled</a:t>
            </a:r>
            <a:r>
              <a:rPr dirty="0" sz="2000" spc="-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Structure</a:t>
            </a:r>
            <a:endParaRPr sz="20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Floating</a:t>
            </a:r>
            <a:r>
              <a:rPr dirty="0" sz="2000" spc="-2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E3A2F"/>
                </a:solidFill>
                <a:latin typeface="Lucida Sans Unicode"/>
                <a:cs typeface="Lucida Sans Unicode"/>
              </a:rPr>
              <a:t>structure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6864" y="1267966"/>
            <a:ext cx="4517135" cy="559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94689"/>
            <a:ext cx="82829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4E3A2F"/>
                </a:solidFill>
                <a:latin typeface="Lucida Sans Unicode"/>
                <a:cs typeface="Lucida Sans Unicode"/>
              </a:rPr>
              <a:t>PROS AND CONS OF BOTH TIDAL POWER</a:t>
            </a:r>
            <a:r>
              <a:rPr dirty="0" sz="2600" spc="2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">
                <a:solidFill>
                  <a:srgbClr val="4E3A2F"/>
                </a:solidFill>
                <a:latin typeface="Lucida Sans Unicode"/>
                <a:cs typeface="Lucida Sans Unicode"/>
              </a:rPr>
              <a:t>FACILITIES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136" y="1197609"/>
            <a:ext cx="2652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Tidal</a:t>
            </a:r>
            <a:r>
              <a:rPr dirty="0" sz="3000" spc="-90"/>
              <a:t> </a:t>
            </a:r>
            <a:r>
              <a:rPr dirty="0" sz="3000" spc="-5"/>
              <a:t>Barrages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383540" y="1738325"/>
            <a:ext cx="4274185" cy="4928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67995" indent="-342900">
              <a:lnSpc>
                <a:spcPct val="100000"/>
              </a:lnSpc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Mature technology that 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has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been around for 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nearly</a:t>
            </a:r>
            <a:r>
              <a:rPr dirty="0" sz="2400" spc="1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4E3A2F"/>
                </a:solidFill>
                <a:latin typeface="Lucida Sans Unicode"/>
                <a:cs typeface="Lucida Sans Unicode"/>
              </a:rPr>
              <a:t>50years.</a:t>
            </a:r>
            <a:endParaRPr sz="24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Reliable energy</a:t>
            </a:r>
            <a:r>
              <a:rPr dirty="0" sz="2400" spc="3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source.</a:t>
            </a:r>
            <a:endParaRPr sz="2400">
              <a:latin typeface="Lucida Sans Unicode"/>
              <a:cs typeface="Lucida Sans Unicode"/>
            </a:endParaRPr>
          </a:p>
          <a:p>
            <a:pPr algn="ctr" marL="2540">
              <a:lnSpc>
                <a:spcPct val="100000"/>
              </a:lnSpc>
              <a:spcBef>
                <a:spcPts val="655"/>
              </a:spcBef>
            </a:pP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BUT</a:t>
            </a:r>
            <a:endParaRPr sz="3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High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costs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of</a:t>
            </a:r>
            <a:r>
              <a:rPr dirty="0" sz="2400" spc="-3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construction</a:t>
            </a:r>
            <a:endParaRPr sz="2400">
              <a:latin typeface="Lucida Sans Unicode"/>
              <a:cs typeface="Lucida Sans Unicode"/>
            </a:endParaRPr>
          </a:p>
          <a:p>
            <a:pPr marL="355600" marR="193040" indent="-342900">
              <a:lnSpc>
                <a:spcPct val="100000"/>
              </a:lnSpc>
              <a:spcBef>
                <a:spcPts val="57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Environmental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on</a:t>
            </a:r>
            <a:r>
              <a:rPr dirty="0" sz="2400" spc="-5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marine  life</a:t>
            </a:r>
            <a:endParaRPr sz="2400">
              <a:latin typeface="Lucida Sans Unicode"/>
              <a:cs typeface="Lucida Sans Unicode"/>
            </a:endParaRPr>
          </a:p>
          <a:p>
            <a:pPr marL="355600" marR="65405" indent="-342900">
              <a:lnSpc>
                <a:spcPct val="100000"/>
              </a:lnSpc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Low power output in.  comparison to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other 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energy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source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like coal  and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nuclear power</a:t>
            </a:r>
            <a:r>
              <a:rPr dirty="0" sz="2400" spc="-4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plants.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8977" y="1197609"/>
            <a:ext cx="40106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4E3A2F"/>
                </a:solidFill>
                <a:latin typeface="Lucida Sans Unicode"/>
                <a:cs typeface="Lucida Sans Unicode"/>
              </a:rPr>
              <a:t>Tidal Current</a:t>
            </a:r>
            <a:r>
              <a:rPr dirty="0" sz="3000" spc="-4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4E3A2F"/>
                </a:solidFill>
                <a:latin typeface="Lucida Sans Unicode"/>
                <a:cs typeface="Lucida Sans Unicode"/>
              </a:rPr>
              <a:t>Turbine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6389" y="1738325"/>
            <a:ext cx="4179570" cy="448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Able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to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utilize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both</a:t>
            </a:r>
            <a:r>
              <a:rPr dirty="0" sz="2400" spc="-2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4E3A2F"/>
                </a:solidFill>
                <a:latin typeface="Lucida Sans Unicode"/>
                <a:cs typeface="Lucida Sans Unicode"/>
              </a:rPr>
              <a:t>Ebb</a:t>
            </a:r>
            <a:endParaRPr sz="24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and Flood tides.</a:t>
            </a:r>
            <a:endParaRPr sz="2400">
              <a:latin typeface="Lucida Sans Unicode"/>
              <a:cs typeface="Lucida Sans Unicode"/>
            </a:endParaRPr>
          </a:p>
          <a:p>
            <a:pPr marL="355600" marR="43180" indent="-342900">
              <a:lnSpc>
                <a:spcPct val="100000"/>
              </a:lnSpc>
              <a:spcBef>
                <a:spcPts val="57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Tidal current turbines are 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not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large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massive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dam 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structure.</a:t>
            </a:r>
            <a:endParaRPr sz="2400">
              <a:latin typeface="Lucida Sans Unicode"/>
              <a:cs typeface="Lucida Sans Unicode"/>
            </a:endParaRPr>
          </a:p>
          <a:p>
            <a:pPr algn="ctr" marL="97155">
              <a:lnSpc>
                <a:spcPct val="100000"/>
              </a:lnSpc>
              <a:spcBef>
                <a:spcPts val="655"/>
              </a:spcBef>
            </a:pP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BUT</a:t>
            </a:r>
            <a:endParaRPr sz="3200">
              <a:latin typeface="Lucida Sans Unicode"/>
              <a:cs typeface="Lucida Sans Unicode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Tidal current turbine  technology is young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in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its  development.</a:t>
            </a:r>
            <a:endParaRPr sz="2400">
              <a:latin typeface="Lucida Sans Unicode"/>
              <a:cs typeface="Lucida Sans Unicode"/>
            </a:endParaRPr>
          </a:p>
          <a:p>
            <a:pPr marL="355600" marR="174625" indent="-342900">
              <a:lnSpc>
                <a:spcPct val="100000"/>
              </a:lnSpc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Installation and  maintenance</a:t>
            </a:r>
            <a:r>
              <a:rPr dirty="0" sz="2400" spc="-5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challenges.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8216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MAJOR TIDAL </a:t>
            </a:r>
            <a:r>
              <a:rPr dirty="0"/>
              <a:t>PLANTS </a:t>
            </a:r>
            <a:r>
              <a:rPr dirty="0" spc="-10"/>
              <a:t>IN </a:t>
            </a:r>
            <a:r>
              <a:rPr dirty="0" spc="-5"/>
              <a:t>THE</a:t>
            </a:r>
            <a:r>
              <a:rPr dirty="0" spc="-30"/>
              <a:t> </a:t>
            </a:r>
            <a:r>
              <a:rPr dirty="0" spc="-5"/>
              <a:t>WORLD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95398"/>
            <a:ext cx="9144000" cy="5562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995172"/>
            <a:ext cx="6850380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83438"/>
            <a:ext cx="63728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ADVANTAGES OF </a:t>
            </a:r>
            <a:r>
              <a:rPr dirty="0" sz="3200" spc="-5"/>
              <a:t>TIDAL</a:t>
            </a:r>
            <a:r>
              <a:rPr dirty="0" sz="3200" spc="-60"/>
              <a:t> </a:t>
            </a:r>
            <a:r>
              <a:rPr dirty="0" sz="3200"/>
              <a:t>ENERGY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6080" indent="-342900">
              <a:lnSpc>
                <a:spcPct val="100000"/>
              </a:lnSpc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Once you've </a:t>
            </a:r>
            <a:r>
              <a:rPr dirty="0" spc="-5"/>
              <a:t>built </a:t>
            </a:r>
            <a:r>
              <a:rPr dirty="0"/>
              <a:t>it, </a:t>
            </a:r>
            <a:r>
              <a:rPr dirty="0" spc="-5"/>
              <a:t>tidal </a:t>
            </a:r>
            <a:r>
              <a:rPr dirty="0"/>
              <a:t>power </a:t>
            </a:r>
            <a:r>
              <a:rPr dirty="0" spc="-5"/>
              <a:t>is</a:t>
            </a:r>
            <a:r>
              <a:rPr dirty="0" spc="5"/>
              <a:t> </a:t>
            </a:r>
            <a:r>
              <a:rPr dirty="0"/>
              <a:t>free.</a:t>
            </a:r>
          </a:p>
          <a:p>
            <a:pPr marL="386080" indent="-342900">
              <a:lnSpc>
                <a:spcPct val="100000"/>
              </a:lnSpc>
              <a:spcBef>
                <a:spcPts val="28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It </a:t>
            </a:r>
            <a:r>
              <a:rPr dirty="0" spc="-5"/>
              <a:t>produces </a:t>
            </a:r>
            <a:r>
              <a:rPr dirty="0"/>
              <a:t>no </a:t>
            </a:r>
            <a:r>
              <a:rPr dirty="0" spc="-5"/>
              <a:t>green-house </a:t>
            </a:r>
            <a:r>
              <a:rPr dirty="0"/>
              <a:t>gases </a:t>
            </a:r>
            <a:r>
              <a:rPr dirty="0" spc="-5"/>
              <a:t>or other</a:t>
            </a:r>
            <a:r>
              <a:rPr dirty="0" spc="35"/>
              <a:t> </a:t>
            </a:r>
            <a:r>
              <a:rPr dirty="0" spc="-5"/>
              <a:t>waste.</a:t>
            </a:r>
          </a:p>
          <a:p>
            <a:pPr marL="386080" indent="-342900">
              <a:lnSpc>
                <a:spcPct val="100000"/>
              </a:lnSpc>
              <a:spcBef>
                <a:spcPts val="28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It </a:t>
            </a:r>
            <a:r>
              <a:rPr dirty="0" spc="-5"/>
              <a:t>needs </a:t>
            </a:r>
            <a:r>
              <a:rPr dirty="0"/>
              <a:t>no</a:t>
            </a:r>
            <a:r>
              <a:rPr dirty="0" spc="5"/>
              <a:t> </a:t>
            </a:r>
            <a:r>
              <a:rPr dirty="0"/>
              <a:t>fuel.</a:t>
            </a:r>
          </a:p>
          <a:p>
            <a:pPr marL="386080" indent="-342900">
              <a:lnSpc>
                <a:spcPct val="100000"/>
              </a:lnSpc>
              <a:spcBef>
                <a:spcPts val="288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Not </a:t>
            </a:r>
            <a:r>
              <a:rPr dirty="0" spc="-5"/>
              <a:t>expensive to</a:t>
            </a:r>
            <a:r>
              <a:rPr dirty="0" spc="10"/>
              <a:t> </a:t>
            </a:r>
            <a:r>
              <a:rPr dirty="0"/>
              <a:t>maintain.</a:t>
            </a:r>
          </a:p>
          <a:p>
            <a:pPr marL="30480">
              <a:lnSpc>
                <a:spcPct val="100000"/>
              </a:lnSpc>
              <a:spcBef>
                <a:spcPts val="75"/>
              </a:spcBef>
              <a:buClr>
                <a:srgbClr val="EFA12D"/>
              </a:buClr>
              <a:buFont typeface="Wingdings"/>
              <a:buChar char=""/>
            </a:pPr>
            <a:endParaRPr sz="2200"/>
          </a:p>
          <a:p>
            <a:pPr marL="386080" marR="5080" indent="-342900">
              <a:lnSpc>
                <a:spcPct val="8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 spc="-5"/>
              <a:t>Permits the simultaneous </a:t>
            </a:r>
            <a:r>
              <a:rPr dirty="0"/>
              <a:t>use </a:t>
            </a:r>
            <a:r>
              <a:rPr dirty="0" spc="-5"/>
              <a:t>of the dam </a:t>
            </a:r>
            <a:r>
              <a:rPr dirty="0"/>
              <a:t>for a </a:t>
            </a:r>
            <a:r>
              <a:rPr dirty="0" spc="-5"/>
              <a:t>road or  rail</a:t>
            </a:r>
            <a:r>
              <a:rPr dirty="0" spc="20"/>
              <a:t> </a:t>
            </a:r>
            <a:r>
              <a:rPr dirty="0" spc="-5"/>
              <a:t>road.</a:t>
            </a:r>
          </a:p>
          <a:p>
            <a:pPr marL="30480">
              <a:lnSpc>
                <a:spcPct val="100000"/>
              </a:lnSpc>
              <a:buClr>
                <a:srgbClr val="EFA12D"/>
              </a:buClr>
              <a:buFont typeface="Wingdings"/>
              <a:buChar char=""/>
            </a:pPr>
            <a:endParaRPr sz="2250"/>
          </a:p>
          <a:p>
            <a:pPr marL="386080" marR="165100" indent="-342900">
              <a:lnSpc>
                <a:spcPct val="8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Provides a </a:t>
            </a:r>
            <a:r>
              <a:rPr dirty="0" spc="-5"/>
              <a:t>non-polluting and inexhaustible </a:t>
            </a:r>
            <a:r>
              <a:rPr dirty="0"/>
              <a:t>supply </a:t>
            </a:r>
            <a:r>
              <a:rPr dirty="0" spc="-5"/>
              <a:t>of  energy.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5344667"/>
              <a:ext cx="8628888" cy="12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09771" y="469392"/>
              <a:ext cx="5489448" cy="728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995172"/>
            <a:ext cx="7491983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83438"/>
            <a:ext cx="70135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DISADVANTAGES </a:t>
            </a:r>
            <a:r>
              <a:rPr dirty="0" sz="3200"/>
              <a:t>OF </a:t>
            </a:r>
            <a:r>
              <a:rPr dirty="0" sz="3200" spc="-5"/>
              <a:t>TIDAL</a:t>
            </a:r>
            <a:r>
              <a:rPr dirty="0" sz="3200" spc="-35"/>
              <a:t> </a:t>
            </a:r>
            <a:r>
              <a:rPr dirty="0" sz="3200"/>
              <a:t>ENERGY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83540" y="1741373"/>
            <a:ext cx="5126355" cy="2148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Building of barrage is</a:t>
            </a:r>
            <a:r>
              <a:rPr dirty="0" sz="2400" spc="5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expensive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12D"/>
              </a:buClr>
              <a:buFont typeface="Wingdings"/>
              <a:buChar char=""/>
            </a:pPr>
            <a:endParaRPr sz="26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  <a:tab pos="1463040" algn="l"/>
              </a:tabLst>
            </a:pP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Needs	a wide</a:t>
            </a:r>
            <a:r>
              <a:rPr dirty="0" sz="2400" spc="1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area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12D"/>
              </a:buClr>
              <a:buFont typeface="Wingdings"/>
              <a:buChar char=""/>
            </a:pPr>
            <a:endParaRPr sz="26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Few suitable sites</a:t>
            </a:r>
            <a:r>
              <a:rPr dirty="0" sz="2400" spc="5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available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27"/>
            <a:ext cx="3523488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29832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894459"/>
            <a:ext cx="8428990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Tidal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power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is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a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proven technology and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has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the  potential to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generate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significant amounts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of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electricity  at certain sites around the</a:t>
            </a:r>
            <a:r>
              <a:rPr dirty="0" sz="2400" spc="4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world.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FA12D"/>
              </a:buClr>
              <a:buFont typeface="Wingdings"/>
              <a:buChar char=""/>
            </a:pPr>
            <a:endParaRPr sz="2600">
              <a:latin typeface="Lucida Sans Unicode"/>
              <a:cs typeface="Lucida Sans Unicode"/>
            </a:endParaRPr>
          </a:p>
          <a:p>
            <a:pPr algn="just" marL="355600" marR="240665" indent="-342900">
              <a:lnSpc>
                <a:spcPct val="10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Although, our entire electricity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needs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could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never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be 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met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by tidal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power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alone, it can be invaluable </a:t>
            </a:r>
            <a:r>
              <a:rPr dirty="0" sz="2400">
                <a:solidFill>
                  <a:srgbClr val="4E3A2F"/>
                </a:solidFill>
                <a:latin typeface="Lucida Sans Unicode"/>
                <a:cs typeface="Lucida Sans Unicode"/>
              </a:rPr>
              <a:t>source  </a:t>
            </a:r>
            <a:r>
              <a:rPr dirty="0" sz="2400" spc="-5">
                <a:solidFill>
                  <a:srgbClr val="4E3A2F"/>
                </a:solidFill>
                <a:latin typeface="Lucida Sans Unicode"/>
                <a:cs typeface="Lucida Sans Unicode"/>
              </a:rPr>
              <a:t>of renewable</a:t>
            </a:r>
            <a:r>
              <a:rPr dirty="0" sz="2400" spc="4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4E3A2F"/>
                </a:solidFill>
                <a:latin typeface="Lucida Sans Unicode"/>
                <a:cs typeface="Lucida Sans Unicode"/>
              </a:rPr>
              <a:t>energy.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24583" y="4814315"/>
              <a:ext cx="6405371" cy="11551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27"/>
            <a:ext cx="377342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32315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TIDAL</a:t>
            </a:r>
            <a:r>
              <a:rPr dirty="0" spc="-55"/>
              <a:t> </a:t>
            </a:r>
            <a:r>
              <a:rPr dirty="0" spc="-5"/>
              <a:t>ENERGY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6295" rIns="0" bIns="0" rtlCol="0" vert="horz">
            <a:spAutoFit/>
          </a:bodyPr>
          <a:lstStyle/>
          <a:p>
            <a:pPr marL="4318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TIDAL </a:t>
            </a:r>
            <a:r>
              <a:rPr dirty="0" sz="3200"/>
              <a:t>ENERGY </a:t>
            </a:r>
            <a:r>
              <a:rPr dirty="0" sz="3200" spc="-5"/>
              <a:t>IS </a:t>
            </a:r>
            <a:r>
              <a:rPr dirty="0" sz="3200"/>
              <a:t>A </a:t>
            </a:r>
            <a:r>
              <a:rPr dirty="0" sz="3200" spc="-5"/>
              <a:t>FORM </a:t>
            </a:r>
            <a:r>
              <a:rPr dirty="0" sz="3200"/>
              <a:t>OF  HYDROPOWER </a:t>
            </a:r>
            <a:r>
              <a:rPr dirty="0" sz="3200" spc="-5"/>
              <a:t>THAT </a:t>
            </a:r>
            <a:r>
              <a:rPr dirty="0" sz="3200"/>
              <a:t>CONVERTS </a:t>
            </a:r>
            <a:r>
              <a:rPr dirty="0" sz="3200" spc="-5"/>
              <a:t>THE  </a:t>
            </a:r>
            <a:r>
              <a:rPr dirty="0" sz="3200"/>
              <a:t>ENERGY OF </a:t>
            </a:r>
            <a:r>
              <a:rPr dirty="0" sz="3200" spc="-5"/>
              <a:t>TIDES INTO </a:t>
            </a:r>
            <a:r>
              <a:rPr dirty="0" sz="3200"/>
              <a:t>USEFUL </a:t>
            </a:r>
            <a:r>
              <a:rPr dirty="0" sz="3200" spc="-5"/>
              <a:t>FORMS OF  </a:t>
            </a:r>
            <a:r>
              <a:rPr dirty="0" sz="3200"/>
              <a:t>POWER.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1" y="986027"/>
            <a:ext cx="820064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7657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 TO TIDAL</a:t>
            </a:r>
            <a:r>
              <a:rPr dirty="0" spc="-25"/>
              <a:t> </a:t>
            </a:r>
            <a:r>
              <a:rPr dirty="0" spc="-5"/>
              <a:t>ENERGY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467358"/>
            <a:ext cx="8481695" cy="38481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just" marL="355600" marR="5080" indent="-342900">
              <a:lnSpc>
                <a:spcPct val="80100"/>
              </a:lnSpc>
              <a:spcBef>
                <a:spcPts val="620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Demand of electricity is increasing and global warming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also 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threaten human life. It’s time to move away from fossil fuel  and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other</a:t>
            </a:r>
            <a:r>
              <a:rPr dirty="0" sz="2200" spc="2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source.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58A80"/>
              </a:buClr>
              <a:buFont typeface="Wingdings"/>
              <a:buChar char=""/>
            </a:pPr>
            <a:endParaRPr sz="2050">
              <a:latin typeface="Lucida Sans Unicode"/>
              <a:cs typeface="Lucida Sans Unicode"/>
            </a:endParaRPr>
          </a:p>
          <a:p>
            <a:pPr marL="355600" marR="113030" indent="-342900">
              <a:lnSpc>
                <a:spcPct val="80000"/>
              </a:lnSpc>
              <a:spcBef>
                <a:spcPts val="5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tides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contain energy that can be harnessed to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produce 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electricity. Two types of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tidal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energy can be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extracted. 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Kinetic energy can be </a:t>
            </a:r>
            <a:r>
              <a:rPr dirty="0" sz="2200">
                <a:solidFill>
                  <a:srgbClr val="4E3A2F"/>
                </a:solidFill>
                <a:latin typeface="Lucida Sans Unicode"/>
                <a:cs typeface="Lucida Sans Unicode"/>
              </a:rPr>
              <a:t>harnessed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from the ebbing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and 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surging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tides.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Potential energy can be harnessed from  differences in the high and low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tides.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Using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tidal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currents  remains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primary method of generating</a:t>
            </a:r>
            <a:r>
              <a:rPr dirty="0" sz="2200" spc="10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electricity.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ts val="2375"/>
              </a:lnSpc>
              <a:spcBef>
                <a:spcPts val="2640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Tidal power has </a:t>
            </a:r>
            <a:r>
              <a:rPr dirty="0" sz="2200">
                <a:solidFill>
                  <a:srgbClr val="4E3A2F"/>
                </a:solidFill>
                <a:latin typeface="Lucida Sans Unicode"/>
                <a:cs typeface="Lucida Sans Unicode"/>
              </a:rPr>
              <a:t>huge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potential </a:t>
            </a: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due to the size of</a:t>
            </a:r>
            <a:r>
              <a:rPr dirty="0" sz="2200" spc="19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the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ts val="2375"/>
              </a:lnSpc>
            </a:pPr>
            <a:r>
              <a:rPr dirty="0" sz="2200" spc="-5">
                <a:solidFill>
                  <a:srgbClr val="4E3A2F"/>
                </a:solidFill>
                <a:latin typeface="Lucida Sans Unicode"/>
                <a:cs typeface="Lucida Sans Unicode"/>
              </a:rPr>
              <a:t>oceans and predictability of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10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4E3A2F"/>
                </a:solidFill>
                <a:latin typeface="Lucida Sans Unicode"/>
                <a:cs typeface="Lucida Sans Unicode"/>
              </a:rPr>
              <a:t>tides.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27"/>
            <a:ext cx="5942076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5401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BASIC </a:t>
            </a:r>
            <a:r>
              <a:rPr dirty="0"/>
              <a:t>PHYSICS OF</a:t>
            </a:r>
            <a:r>
              <a:rPr dirty="0" spc="-110"/>
              <a:t> </a:t>
            </a:r>
            <a:r>
              <a:rPr dirty="0" spc="-5"/>
              <a:t>TIDES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430566"/>
            <a:ext cx="8134350" cy="32454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Gravitational </a:t>
            </a: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pull </a:t>
            </a: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of the sun and</a:t>
            </a:r>
            <a:r>
              <a:rPr dirty="0" sz="3200" spc="-3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moon.</a:t>
            </a:r>
            <a:endParaRPr sz="3200">
              <a:latin typeface="Lucida Sans Unicode"/>
              <a:cs typeface="Lucida Sans Unicode"/>
            </a:endParaRPr>
          </a:p>
          <a:p>
            <a:pPr marL="355600" marR="756920" indent="-342900">
              <a:lnSpc>
                <a:spcPct val="100000"/>
              </a:lnSpc>
              <a:spcBef>
                <a:spcPts val="770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The pull </a:t>
            </a: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of the </a:t>
            </a: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centrifugal force </a:t>
            </a: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of  rotation of the earth-moon</a:t>
            </a:r>
            <a:r>
              <a:rPr dirty="0" sz="3200" spc="-2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system.</a:t>
            </a:r>
            <a:endParaRPr sz="3200">
              <a:latin typeface="Lucida Sans Unicode"/>
              <a:cs typeface="Lucida Sans Unicode"/>
            </a:endParaRPr>
          </a:p>
          <a:p>
            <a:pPr marL="355600" marR="189865" indent="-342900">
              <a:lnSpc>
                <a:spcPct val="100000"/>
              </a:lnSpc>
              <a:spcBef>
                <a:spcPts val="770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There </a:t>
            </a: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are </a:t>
            </a: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two high </a:t>
            </a: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tides </a:t>
            </a:r>
            <a:r>
              <a:rPr dirty="0" sz="3200">
                <a:solidFill>
                  <a:srgbClr val="4E3A2F"/>
                </a:solidFill>
                <a:latin typeface="Lucida Sans Unicode"/>
                <a:cs typeface="Lucida Sans Unicode"/>
              </a:rPr>
              <a:t>and low tides  </a:t>
            </a:r>
            <a:r>
              <a:rPr dirty="0" sz="3200" spc="-5">
                <a:solidFill>
                  <a:srgbClr val="4E3A2F"/>
                </a:solidFill>
                <a:latin typeface="Lucida Sans Unicode"/>
                <a:cs typeface="Lucida Sans Unicode"/>
              </a:rPr>
              <a:t>during each period of rotation of the  earth.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" y="986027"/>
            <a:ext cx="9029700" cy="490855"/>
            <a:chOff x="114300" y="986027"/>
            <a:chExt cx="9029700" cy="490855"/>
          </a:xfrm>
        </p:grpSpPr>
        <p:sp>
          <p:nvSpPr>
            <p:cNvPr id="3" name="object 3"/>
            <p:cNvSpPr/>
            <p:nvPr/>
          </p:nvSpPr>
          <p:spPr>
            <a:xfrm>
              <a:off x="114300" y="986027"/>
              <a:ext cx="1790700" cy="490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41119" y="986027"/>
              <a:ext cx="6606540" cy="490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72936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dirty="0" spc="-5"/>
              <a:t>THE TIDES </a:t>
            </a:r>
            <a:r>
              <a:rPr dirty="0"/>
              <a:t>COME AND GO</a:t>
            </a:r>
            <a:r>
              <a:rPr dirty="0" spc="-95"/>
              <a:t> </a:t>
            </a:r>
            <a:r>
              <a:rPr dirty="0"/>
              <a:t>?</a:t>
            </a:r>
          </a:p>
        </p:txBody>
      </p:sp>
      <p:sp>
        <p:nvSpPr>
          <p:cNvPr id="6" name="object 6"/>
          <p:cNvSpPr/>
          <p:nvPr/>
        </p:nvSpPr>
        <p:spPr>
          <a:xfrm>
            <a:off x="515112" y="1295400"/>
            <a:ext cx="8266176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2140" y="4493133"/>
            <a:ext cx="733425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>
                <a:latin typeface="Lucida Sans Unicode"/>
                <a:cs typeface="Lucida Sans Unicode"/>
              </a:rPr>
              <a:t>The </a:t>
            </a:r>
            <a:r>
              <a:rPr dirty="0" sz="2000" spc="-5">
                <a:latin typeface="Lucida Sans Unicode"/>
                <a:cs typeface="Lucida Sans Unicode"/>
              </a:rPr>
              <a:t>gravitational </a:t>
            </a:r>
            <a:r>
              <a:rPr dirty="0" sz="2000">
                <a:latin typeface="Lucida Sans Unicode"/>
                <a:cs typeface="Lucida Sans Unicode"/>
              </a:rPr>
              <a:t>force </a:t>
            </a:r>
            <a:r>
              <a:rPr dirty="0" sz="2000" spc="-5">
                <a:latin typeface="Lucida Sans Unicode"/>
                <a:cs typeface="Lucida Sans Unicode"/>
              </a:rPr>
              <a:t>of the </a:t>
            </a:r>
            <a:r>
              <a:rPr dirty="0" sz="2000" spc="5">
                <a:latin typeface="Lucida Sans Unicode"/>
                <a:cs typeface="Lucida Sans Unicode"/>
              </a:rPr>
              <a:t>moon </a:t>
            </a:r>
            <a:r>
              <a:rPr dirty="0" sz="2000">
                <a:latin typeface="Lucida Sans Unicode"/>
                <a:cs typeface="Lucida Sans Unicode"/>
              </a:rPr>
              <a:t>causes </a:t>
            </a:r>
            <a:r>
              <a:rPr dirty="0" sz="2000" spc="-5">
                <a:latin typeface="Lucida Sans Unicode"/>
                <a:cs typeface="Lucida Sans Unicode"/>
              </a:rPr>
              <a:t>the oceans to  bulge along an axis pointing directly at the </a:t>
            </a:r>
            <a:r>
              <a:rPr dirty="0" sz="2000">
                <a:latin typeface="Lucida Sans Unicode"/>
                <a:cs typeface="Lucida Sans Unicode"/>
              </a:rPr>
              <a:t>moon. The  magnitude </a:t>
            </a:r>
            <a:r>
              <a:rPr dirty="0" sz="2000" spc="-5">
                <a:latin typeface="Lucida Sans Unicode"/>
                <a:cs typeface="Lucida Sans Unicode"/>
              </a:rPr>
              <a:t>of </a:t>
            </a:r>
            <a:r>
              <a:rPr dirty="0" sz="2000">
                <a:latin typeface="Lucida Sans Unicode"/>
                <a:cs typeface="Lucida Sans Unicode"/>
              </a:rPr>
              <a:t>this </a:t>
            </a:r>
            <a:r>
              <a:rPr dirty="0" sz="2000" spc="-5">
                <a:latin typeface="Lucida Sans Unicode"/>
                <a:cs typeface="Lucida Sans Unicode"/>
              </a:rPr>
              <a:t>attraction depends </a:t>
            </a:r>
            <a:r>
              <a:rPr dirty="0" sz="2000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mass of </a:t>
            </a:r>
            <a:r>
              <a:rPr dirty="0" sz="2000" spc="-5">
                <a:latin typeface="Lucida Sans Unicode"/>
                <a:cs typeface="Lucida Sans Unicode"/>
              </a:rPr>
              <a:t>the  object and its distance away</a:t>
            </a:r>
            <a:r>
              <a:rPr dirty="0" sz="2000" spc="-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27"/>
            <a:ext cx="3553967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30156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dirty="0" spc="-100"/>
              <a:t> </a:t>
            </a:r>
            <a:r>
              <a:rPr dirty="0" spc="-5"/>
              <a:t>TIDES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447800"/>
            <a:ext cx="80772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340" y="5121402"/>
            <a:ext cx="7569834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>
                <a:latin typeface="Lucida Sans Unicode"/>
                <a:cs typeface="Lucida Sans Unicode"/>
              </a:rPr>
              <a:t>When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sun </a:t>
            </a:r>
            <a:r>
              <a:rPr dirty="0" sz="2000" spc="-5">
                <a:latin typeface="Lucida Sans Unicode"/>
                <a:cs typeface="Lucida Sans Unicode"/>
              </a:rPr>
              <a:t>and </a:t>
            </a:r>
            <a:r>
              <a:rPr dirty="0" sz="2000" spc="5">
                <a:latin typeface="Lucida Sans Unicode"/>
                <a:cs typeface="Lucida Sans Unicode"/>
              </a:rPr>
              <a:t>moon </a:t>
            </a:r>
            <a:r>
              <a:rPr dirty="0" sz="2000" spc="-5">
                <a:latin typeface="Lucida Sans Unicode"/>
                <a:cs typeface="Lucida Sans Unicode"/>
              </a:rPr>
              <a:t>are in </a:t>
            </a:r>
            <a:r>
              <a:rPr dirty="0" sz="2000">
                <a:latin typeface="Lucida Sans Unicode"/>
                <a:cs typeface="Lucida Sans Unicode"/>
              </a:rPr>
              <a:t>a </a:t>
            </a:r>
            <a:r>
              <a:rPr dirty="0" sz="2000" spc="-5">
                <a:latin typeface="Lucida Sans Unicode"/>
                <a:cs typeface="Lucida Sans Unicode"/>
              </a:rPr>
              <a:t>line </a:t>
            </a:r>
            <a:r>
              <a:rPr dirty="0" sz="2000">
                <a:latin typeface="Lucida Sans Unicode"/>
                <a:cs typeface="Lucida Sans Unicode"/>
              </a:rPr>
              <a:t>their </a:t>
            </a:r>
            <a:r>
              <a:rPr dirty="0" sz="2000" spc="-5">
                <a:latin typeface="Lucida Sans Unicode"/>
                <a:cs typeface="Lucida Sans Unicode"/>
              </a:rPr>
              <a:t>gravitational  attraction </a:t>
            </a:r>
            <a:r>
              <a:rPr dirty="0" sz="2000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the earth </a:t>
            </a:r>
            <a:r>
              <a:rPr dirty="0" sz="2000">
                <a:latin typeface="Lucida Sans Unicode"/>
                <a:cs typeface="Lucida Sans Unicode"/>
              </a:rPr>
              <a:t>combine </a:t>
            </a:r>
            <a:r>
              <a:rPr dirty="0" sz="2000" spc="-5">
                <a:latin typeface="Lucida Sans Unicode"/>
                <a:cs typeface="Lucida Sans Unicode"/>
              </a:rPr>
              <a:t>and </a:t>
            </a:r>
            <a:r>
              <a:rPr dirty="0" sz="2000">
                <a:latin typeface="Lucida Sans Unicode"/>
                <a:cs typeface="Lucida Sans Unicode"/>
              </a:rPr>
              <a:t>cause a </a:t>
            </a:r>
            <a:r>
              <a:rPr dirty="0" sz="2000" spc="-5">
                <a:latin typeface="Lucida Sans Unicode"/>
                <a:cs typeface="Lucida Sans Unicode"/>
              </a:rPr>
              <a:t>“spring”</a:t>
            </a:r>
            <a:r>
              <a:rPr dirty="0" sz="2000" spc="-9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tides.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27"/>
            <a:ext cx="3121152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24002"/>
            <a:ext cx="2581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NEAP</a:t>
            </a:r>
            <a:r>
              <a:rPr dirty="0" spc="-90"/>
              <a:t> </a:t>
            </a:r>
            <a:r>
              <a:rPr dirty="0" spc="-5"/>
              <a:t>TIDES</a:t>
            </a:r>
          </a:p>
        </p:txBody>
      </p:sp>
      <p:sp>
        <p:nvSpPr>
          <p:cNvPr id="4" name="object 4"/>
          <p:cNvSpPr/>
          <p:nvPr/>
        </p:nvSpPr>
        <p:spPr>
          <a:xfrm>
            <a:off x="519683" y="1371600"/>
            <a:ext cx="83820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2140" y="4874514"/>
            <a:ext cx="802449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>
                <a:latin typeface="Lucida Sans Unicode"/>
                <a:cs typeface="Lucida Sans Unicode"/>
              </a:rPr>
              <a:t>When </a:t>
            </a:r>
            <a:r>
              <a:rPr dirty="0" sz="2000" spc="-5">
                <a:latin typeface="Lucida Sans Unicode"/>
                <a:cs typeface="Lucida Sans Unicode"/>
              </a:rPr>
              <a:t>they are as positioned in </a:t>
            </a:r>
            <a:r>
              <a:rPr dirty="0" sz="2000" spc="10">
                <a:latin typeface="Lucida Sans Unicode"/>
                <a:cs typeface="Lucida Sans Unicode"/>
              </a:rPr>
              <a:t>90° </a:t>
            </a:r>
            <a:r>
              <a:rPr dirty="0" sz="2000" spc="-5">
                <a:latin typeface="Lucida Sans Unicode"/>
                <a:cs typeface="Lucida Sans Unicode"/>
              </a:rPr>
              <a:t>from each other, </a:t>
            </a:r>
            <a:r>
              <a:rPr dirty="0" sz="2000">
                <a:latin typeface="Lucida Sans Unicode"/>
                <a:cs typeface="Lucida Sans Unicode"/>
              </a:rPr>
              <a:t>their  </a:t>
            </a:r>
            <a:r>
              <a:rPr dirty="0" sz="2000" spc="-5">
                <a:latin typeface="Lucida Sans Unicode"/>
                <a:cs typeface="Lucida Sans Unicode"/>
              </a:rPr>
              <a:t>gravitational attraction each pulls </a:t>
            </a:r>
            <a:r>
              <a:rPr dirty="0" sz="2000">
                <a:latin typeface="Lucida Sans Unicode"/>
                <a:cs typeface="Lucida Sans Unicode"/>
              </a:rPr>
              <a:t>water </a:t>
            </a:r>
            <a:r>
              <a:rPr dirty="0" sz="2000" spc="-5">
                <a:latin typeface="Lucida Sans Unicode"/>
                <a:cs typeface="Lucida Sans Unicode"/>
              </a:rPr>
              <a:t>in different directions,  </a:t>
            </a:r>
            <a:r>
              <a:rPr dirty="0" sz="2000">
                <a:latin typeface="Lucida Sans Unicode"/>
                <a:cs typeface="Lucida Sans Unicode"/>
              </a:rPr>
              <a:t>causing a “neap”</a:t>
            </a:r>
            <a:r>
              <a:rPr dirty="0" sz="2000" spc="-4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tides.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1" y="1008888"/>
            <a:ext cx="634136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46861"/>
            <a:ext cx="5797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Lucida Sans Unicode"/>
                <a:cs typeface="Lucida Sans Unicode"/>
              </a:rPr>
              <a:t>ENERGY FROM THE</a:t>
            </a:r>
            <a:r>
              <a:rPr dirty="0" spc="-145" b="1">
                <a:latin typeface="Lucida Sans Unicode"/>
                <a:cs typeface="Lucida Sans Unicode"/>
              </a:rPr>
              <a:t> </a:t>
            </a:r>
            <a:r>
              <a:rPr dirty="0" b="1">
                <a:latin typeface="Lucida Sans Unicode"/>
                <a:cs typeface="Lucida Sans Unicode"/>
              </a:rPr>
              <a:t>MOON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445716"/>
            <a:ext cx="8530590" cy="422402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3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355600" algn="l"/>
              </a:tabLst>
            </a:pP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Tides 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generated by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the combination of the 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moon 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and 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sun’s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gravitational</a:t>
            </a:r>
            <a:r>
              <a:rPr dirty="0" sz="2700" spc="-7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forces.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Wingdings"/>
              <a:buChar char=""/>
            </a:pPr>
            <a:endParaRPr sz="2500">
              <a:latin typeface="Lucida Sans Unicode"/>
              <a:cs typeface="Lucida Sans Unicode"/>
            </a:endParaRPr>
          </a:p>
          <a:p>
            <a:pPr marL="355600" marR="655320" indent="-342900">
              <a:lnSpc>
                <a:spcPts val="259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55600" algn="l"/>
              </a:tabLst>
            </a:pP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Greatest affect in 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spring when moon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and 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sun 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combine</a:t>
            </a:r>
            <a:r>
              <a:rPr dirty="0" sz="2700" spc="-20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forces.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0AD0D9"/>
              </a:buClr>
              <a:buFont typeface="Wingdings"/>
              <a:buChar char=""/>
            </a:pPr>
            <a:endParaRPr sz="2500">
              <a:latin typeface="Lucida Sans Unicode"/>
              <a:cs typeface="Lucida Sans Unicode"/>
            </a:endParaRPr>
          </a:p>
          <a:p>
            <a:pPr marL="355600" marR="728345" indent="-342900">
              <a:lnSpc>
                <a:spcPct val="8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463550" algn="l"/>
                <a:tab pos="464184" algn="l"/>
              </a:tabLst>
            </a:pPr>
            <a:r>
              <a:rPr dirty="0"/>
              <a:t>	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for </a:t>
            </a:r>
            <a:r>
              <a:rPr dirty="0" sz="2700" spc="-10">
                <a:solidFill>
                  <a:srgbClr val="4E3A2F"/>
                </a:solidFill>
                <a:latin typeface="Lucida Sans Unicode"/>
                <a:cs typeface="Lucida Sans Unicode"/>
              </a:rPr>
              <a:t>energy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production, the height difference  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needs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to be at least 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5</a:t>
            </a:r>
            <a:r>
              <a:rPr dirty="0" sz="2700" spc="-55">
                <a:solidFill>
                  <a:srgbClr val="4E3A2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meters.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Wingdings"/>
              <a:buChar char=""/>
            </a:pPr>
            <a:endParaRPr sz="2500">
              <a:latin typeface="Lucida Sans Unicode"/>
              <a:cs typeface="Lucida Sans Unicode"/>
            </a:endParaRPr>
          </a:p>
          <a:p>
            <a:pPr marL="355600" marR="142240" indent="-342900">
              <a:lnSpc>
                <a:spcPct val="8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55600" algn="l"/>
              </a:tabLst>
            </a:pP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Overall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potential of 3000 </a:t>
            </a:r>
            <a:r>
              <a:rPr dirty="0" sz="2700">
                <a:solidFill>
                  <a:srgbClr val="4E3A2F"/>
                </a:solidFill>
                <a:latin typeface="Lucida Sans Unicode"/>
                <a:cs typeface="Lucida Sans Unicode"/>
              </a:rPr>
              <a:t>GW from </a:t>
            </a:r>
            <a:r>
              <a:rPr dirty="0" sz="2700" spc="-5">
                <a:solidFill>
                  <a:srgbClr val="4E3A2F"/>
                </a:solidFill>
                <a:latin typeface="Lucida Sans Unicode"/>
                <a:cs typeface="Lucida Sans Unicode"/>
              </a:rPr>
              <a:t>movement of  tides.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2021-01-21T10:47:24Z</dcterms:created>
  <dcterms:modified xsi:type="dcterms:W3CDTF">2021-01-21T10:47:24Z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2021-01-21T00:00:00Z</vt:filetime>
  </property>
</Properties>
</file>