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42" autoAdjust="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184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DC0B0-D78E-47B4-98E6-98FCFEA5A09A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DA67F-3150-4579-89DD-63B9FD5F3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91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DA67F-3150-4579-89DD-63B9FD5F3E1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9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4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03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783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721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78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147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31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56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110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E3A2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473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21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6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48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5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53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9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68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00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085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1" y="838205"/>
            <a:ext cx="7467600" cy="38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TIDAL ENERGY</a:t>
            </a:r>
          </a:p>
          <a:p>
            <a:pPr marL="12700" algn="ctr">
              <a:lnSpc>
                <a:spcPct val="10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00000"/>
              </a:lnSpc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</a:t>
            </a:r>
            <a:r>
              <a:rPr lang="en-IN"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ode:</a:t>
            </a:r>
            <a:r>
              <a:rPr lang="en-IN" sz="20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ENA0105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" marR="5080" indent="-86995" algn="ctr">
              <a:lnSpc>
                <a:spcPts val="2030"/>
              </a:lnSpc>
              <a:tabLst>
                <a:tab pos="2266950" algn="l"/>
              </a:tabLst>
            </a:pPr>
            <a:endParaRPr lang="en-IN" sz="200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" marR="5080" indent="-86995" algn="ctr">
              <a:lnSpc>
                <a:spcPts val="2030"/>
              </a:lnSpc>
              <a:tabLst>
                <a:tab pos="2266950" algn="l"/>
              </a:tabLst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</a:t>
            </a:r>
            <a:r>
              <a:rPr lang="en-IN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IN" sz="20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</a:t>
            </a:r>
            <a:r>
              <a:rPr lang="en-IN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 </a:t>
            </a: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lang="en-IN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 Sources</a:t>
            </a:r>
            <a:r>
              <a:rPr lang="en-IN" sz="2000" spc="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20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Domestic Applications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ts val="2095"/>
              </a:lnSpc>
            </a:pPr>
            <a:endParaRPr lang="en-IN" sz="200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ts val="2095"/>
              </a:lnSpc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</a:t>
            </a:r>
            <a:r>
              <a:rPr lang="en-IN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en-IN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D. Vijay Sai Kumar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870075" algn="ctr">
              <a:lnSpc>
                <a:spcPts val="2030"/>
              </a:lnSpc>
              <a:spcBef>
                <a:spcPts val="114"/>
              </a:spcBef>
            </a:pPr>
            <a:endParaRPr lang="en-IN" sz="2000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870075" algn="ctr">
              <a:lnSpc>
                <a:spcPts val="2030"/>
              </a:lnSpc>
              <a:spcBef>
                <a:spcPts val="114"/>
              </a:spcBef>
            </a:pPr>
            <a:r>
              <a:rPr lang="en-IN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 </a:t>
            </a:r>
            <a:r>
              <a:rPr lang="en-IN" sz="2000" spc="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en-IN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 </a:t>
            </a:r>
            <a:r>
              <a:rPr lang="en-IN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No:  </a:t>
            </a:r>
            <a:r>
              <a:rPr lang="en-I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</a:t>
            </a:r>
            <a:r>
              <a:rPr lang="en-IN" sz="2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 </a:t>
            </a:r>
            <a:r>
              <a:rPr lang="en-IN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Mech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" marR="762635" indent="-86995" algn="ctr">
              <a:lnSpc>
                <a:spcPts val="2030"/>
              </a:lnSpc>
              <a:spcBef>
                <a:spcPts val="5"/>
              </a:spcBef>
            </a:pPr>
            <a:endParaRPr lang="en-IN" sz="2000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" marR="762635" indent="-86995" algn="ctr">
              <a:lnSpc>
                <a:spcPts val="2030"/>
              </a:lnSpc>
              <a:spcBef>
                <a:spcPts val="5"/>
              </a:spcBef>
            </a:pPr>
            <a:r>
              <a:rPr lang="en-IN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  <a:r>
              <a:rPr lang="en-IN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Deepak Joel John son</a:t>
            </a:r>
          </a:p>
          <a:p>
            <a:pPr marL="99060" marR="762635" indent="-86995" algn="ctr">
              <a:lnSpc>
                <a:spcPts val="2030"/>
              </a:lnSpc>
              <a:spcBef>
                <a:spcPts val="5"/>
              </a:spcBef>
            </a:pP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9060" marR="762635" indent="-86995" algn="ctr">
              <a:lnSpc>
                <a:spcPts val="2030"/>
              </a:lnSpc>
              <a:spcBef>
                <a:spcPts val="5"/>
              </a:spcBef>
            </a:pPr>
            <a:r>
              <a:rPr lang="en-IN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  <a:r>
              <a:rPr lang="en-IN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22.01.202</a:t>
            </a:r>
            <a:r>
              <a:rPr lang="en-IN" sz="2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023" y="1031751"/>
            <a:ext cx="8775192" cy="356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3" y="694692"/>
            <a:ext cx="8390255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600" dirty="0">
                <a:latin typeface="Lucida Sans Unicode"/>
                <a:cs typeface="Lucida Sans Unicode"/>
              </a:rPr>
              <a:t>ELECTRICITY GENERATION </a:t>
            </a:r>
            <a:r>
              <a:rPr sz="2600" spc="-5" dirty="0">
                <a:latin typeface="Lucida Sans Unicode"/>
                <a:cs typeface="Lucida Sans Unicode"/>
              </a:rPr>
              <a:t>THROUGH </a:t>
            </a:r>
            <a:r>
              <a:rPr sz="2600" dirty="0">
                <a:latin typeface="Lucida Sans Unicode"/>
                <a:cs typeface="Lucida Sans Unicode"/>
              </a:rPr>
              <a:t>TIDAL ENERGY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2" y="2113534"/>
            <a:ext cx="6353175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u="heavy" spc="-5" dirty="0">
                <a:uFill>
                  <a:solidFill>
                    <a:srgbClr val="4E3A2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tidal plant</a:t>
            </a:r>
            <a:r>
              <a:rPr sz="3200" u="heavy" spc="-15" dirty="0">
                <a:uFill>
                  <a:solidFill>
                    <a:srgbClr val="4E3A2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heavy" spc="-5" dirty="0">
                <a:uFill>
                  <a:solidFill>
                    <a:srgbClr val="4E3A2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facilities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284350"/>
            <a:ext cx="4658360" cy="15036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591" indent="-342891">
              <a:spcBef>
                <a:spcPts val="105"/>
              </a:spcBef>
              <a:buClr>
                <a:srgbClr val="EFA12D"/>
              </a:buClr>
              <a:buSzPct val="70312"/>
              <a:buFont typeface="Wingdings"/>
              <a:buChar char=""/>
              <a:tabLst>
                <a:tab pos="355591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barrages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71"/>
              </a:spcBef>
              <a:buClr>
                <a:srgbClr val="EFA12D"/>
              </a:buClr>
              <a:buFont typeface="Wingdings"/>
              <a:buChar char=""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indent="-342891">
              <a:buClr>
                <a:srgbClr val="EFA12D"/>
              </a:buClr>
              <a:buSzPct val="70312"/>
              <a:buFont typeface="Wingdings"/>
              <a:buChar char=""/>
              <a:tabLst>
                <a:tab pos="355591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currents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turbine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1" y="986031"/>
            <a:ext cx="4332732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2" y="471427"/>
            <a:ext cx="3790951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BARRAGES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3" y="1504901"/>
            <a:ext cx="4505325" cy="4201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EFA12D"/>
              </a:buClr>
              <a:buSzPct val="69642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potential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11" marR="782300" indent="-338446">
              <a:lnSpc>
                <a:spcPct val="110000"/>
              </a:lnSpc>
              <a:spcBef>
                <a:spcPts val="3700"/>
              </a:spcBef>
              <a:buClr>
                <a:srgbClr val="EFA12D"/>
              </a:buClr>
              <a:buSzPct val="69642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 barrages 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dams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an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bay.</a:t>
            </a:r>
          </a:p>
          <a:p>
            <a:pPr marL="350511" marR="742296" indent="-338446">
              <a:lnSpc>
                <a:spcPct val="110100"/>
              </a:lnSpc>
              <a:spcBef>
                <a:spcPts val="3695"/>
              </a:spcBef>
              <a:buClr>
                <a:srgbClr val="EFA12D"/>
              </a:buClr>
              <a:buSzPct val="69642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turbines,  sluicegates, and  Ship</a:t>
            </a:r>
            <a:r>
              <a:rPr sz="28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6800" y="1045464"/>
            <a:ext cx="4267200" cy="5202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515112" y="1046988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7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515112" y="1046988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2" y="986031"/>
            <a:ext cx="6387084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62814"/>
            <a:ext cx="5770248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/>
              <a:t>TIDAL </a:t>
            </a:r>
            <a:r>
              <a:rPr sz="3600" dirty="0"/>
              <a:t>CURRENT</a:t>
            </a:r>
            <a:r>
              <a:rPr sz="3600" spc="-95" dirty="0"/>
              <a:t> </a:t>
            </a:r>
            <a:r>
              <a:rPr sz="3600" spc="-5" dirty="0"/>
              <a:t>TURBINES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3" y="1368300"/>
            <a:ext cx="4137025" cy="53226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591" marR="5080" indent="-342891">
              <a:spcBef>
                <a:spcPts val="105"/>
              </a:spcBef>
              <a:buClr>
                <a:srgbClr val="EFA12D"/>
              </a:buClr>
              <a:buSzPct val="7000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000" dirty="0">
                <a:latin typeface="Lucida Sans Unicode"/>
                <a:cs typeface="Lucida Sans Unicode"/>
              </a:rPr>
              <a:t>Make use of kinetic </a:t>
            </a:r>
            <a:r>
              <a:rPr sz="2000" spc="-5" dirty="0">
                <a:latin typeface="Lucida Sans Unicode"/>
                <a:cs typeface="Lucida Sans Unicode"/>
              </a:rPr>
              <a:t>energy </a:t>
            </a:r>
            <a:r>
              <a:rPr sz="2000" dirty="0">
                <a:latin typeface="Lucida Sans Unicode"/>
                <a:cs typeface="Lucida Sans Unicode"/>
              </a:rPr>
              <a:t>of  moving water to power  turbines, </a:t>
            </a:r>
            <a:r>
              <a:rPr sz="2000" spc="-5" dirty="0">
                <a:latin typeface="Lucida Sans Unicode"/>
                <a:cs typeface="Lucida Sans Unicode"/>
              </a:rPr>
              <a:t>in </a:t>
            </a:r>
            <a:r>
              <a:rPr sz="2000" dirty="0">
                <a:latin typeface="Lucida Sans Unicode"/>
                <a:cs typeface="Lucida Sans Unicode"/>
              </a:rPr>
              <a:t>a similar way </a:t>
            </a:r>
            <a:r>
              <a:rPr sz="2000" spc="-5" dirty="0">
                <a:latin typeface="Lucida Sans Unicode"/>
                <a:cs typeface="Lucida Sans Unicode"/>
              </a:rPr>
              <a:t>to  </a:t>
            </a:r>
            <a:r>
              <a:rPr sz="2000" dirty="0">
                <a:latin typeface="Lucida Sans Unicode"/>
                <a:cs typeface="Lucida Sans Unicode"/>
              </a:rPr>
              <a:t>wind turbines </a:t>
            </a:r>
            <a:r>
              <a:rPr sz="2000" spc="-5" dirty="0">
                <a:latin typeface="Lucida Sans Unicode"/>
                <a:cs typeface="Lucida Sans Unicode"/>
              </a:rPr>
              <a:t>that </a:t>
            </a:r>
            <a:r>
              <a:rPr sz="2000" dirty="0">
                <a:latin typeface="Lucida Sans Unicode"/>
                <a:cs typeface="Lucida Sans Unicode"/>
              </a:rPr>
              <a:t>use wind</a:t>
            </a:r>
            <a:r>
              <a:rPr sz="2000" spc="-6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to  </a:t>
            </a:r>
            <a:r>
              <a:rPr sz="2000" dirty="0">
                <a:latin typeface="Lucida Sans Unicode"/>
                <a:cs typeface="Lucida Sans Unicode"/>
              </a:rPr>
              <a:t>power</a:t>
            </a:r>
            <a:r>
              <a:rPr sz="2000" spc="-31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turbines.</a:t>
            </a:r>
          </a:p>
          <a:p>
            <a:pPr marL="355591" indent="-342891">
              <a:spcBef>
                <a:spcPts val="480"/>
              </a:spcBef>
              <a:buClr>
                <a:srgbClr val="EFA12D"/>
              </a:buClr>
              <a:buSzPct val="7000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000" dirty="0">
                <a:latin typeface="Lucida Sans Unicode"/>
                <a:cs typeface="Lucida Sans Unicode"/>
              </a:rPr>
              <a:t>Operate </a:t>
            </a:r>
            <a:r>
              <a:rPr sz="2000" spc="-5" dirty="0">
                <a:latin typeface="Lucida Sans Unicode"/>
                <a:cs typeface="Lucida Sans Unicode"/>
              </a:rPr>
              <a:t>during </a:t>
            </a:r>
            <a:r>
              <a:rPr sz="2000" dirty="0">
                <a:latin typeface="Lucida Sans Unicode"/>
                <a:cs typeface="Lucida Sans Unicode"/>
              </a:rPr>
              <a:t>Flood and</a:t>
            </a:r>
            <a:r>
              <a:rPr sz="2000" spc="-8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Ebb</a:t>
            </a:r>
          </a:p>
          <a:p>
            <a:pPr marL="355591"/>
            <a:r>
              <a:rPr sz="2000" dirty="0">
                <a:latin typeface="Lucida Sans Unicode"/>
                <a:cs typeface="Lucida Sans Unicode"/>
              </a:rPr>
              <a:t>tides.</a:t>
            </a:r>
          </a:p>
          <a:p>
            <a:pPr marL="355591" marR="198750" indent="-342891">
              <a:spcBef>
                <a:spcPts val="480"/>
              </a:spcBef>
              <a:buClr>
                <a:srgbClr val="EFA12D"/>
              </a:buClr>
              <a:buSzPct val="7000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000" dirty="0">
                <a:latin typeface="Lucida Sans Unicode"/>
                <a:cs typeface="Lucida Sans Unicode"/>
              </a:rPr>
              <a:t>Consists of a rotor, gearbox,  and a </a:t>
            </a:r>
            <a:r>
              <a:rPr sz="2000" spc="-5" dirty="0">
                <a:latin typeface="Lucida Sans Unicode"/>
                <a:cs typeface="Lucida Sans Unicode"/>
              </a:rPr>
              <a:t>generator. </a:t>
            </a:r>
            <a:r>
              <a:rPr sz="2000" dirty="0">
                <a:latin typeface="Lucida Sans Unicode"/>
                <a:cs typeface="Lucida Sans Unicode"/>
              </a:rPr>
              <a:t>These </a:t>
            </a:r>
            <a:r>
              <a:rPr sz="2000" spc="-5" dirty="0">
                <a:latin typeface="Lucida Sans Unicode"/>
                <a:cs typeface="Lucida Sans Unicode"/>
              </a:rPr>
              <a:t>three  parts are </a:t>
            </a:r>
            <a:r>
              <a:rPr sz="2000" dirty="0">
                <a:latin typeface="Lucida Sans Unicode"/>
                <a:cs typeface="Lucida Sans Unicode"/>
              </a:rPr>
              <a:t>mounted onto a  support</a:t>
            </a:r>
            <a:r>
              <a:rPr sz="2000" spc="-2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structure.</a:t>
            </a:r>
          </a:p>
          <a:p>
            <a:pPr marL="12700" marR="801985">
              <a:spcBef>
                <a:spcPts val="484"/>
              </a:spcBef>
            </a:pPr>
            <a:r>
              <a:rPr sz="2000" dirty="0">
                <a:latin typeface="Lucida Sans Unicode"/>
                <a:cs typeface="Lucida Sans Unicode"/>
              </a:rPr>
              <a:t>There </a:t>
            </a:r>
            <a:r>
              <a:rPr sz="2000" spc="-5" dirty="0">
                <a:latin typeface="Lucida Sans Unicode"/>
                <a:cs typeface="Lucida Sans Unicode"/>
              </a:rPr>
              <a:t>are </a:t>
            </a:r>
            <a:r>
              <a:rPr sz="2000" dirty="0">
                <a:latin typeface="Lucida Sans Unicode"/>
                <a:cs typeface="Lucida Sans Unicode"/>
              </a:rPr>
              <a:t>three main</a:t>
            </a:r>
            <a:r>
              <a:rPr sz="2000" spc="-14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types  structure:</a:t>
            </a:r>
            <a:endParaRPr sz="2000" dirty="0">
              <a:latin typeface="Lucida Sans Unicode"/>
              <a:cs typeface="Lucida Sans Unicode"/>
            </a:endParaRPr>
          </a:p>
          <a:p>
            <a:pPr marL="355591" indent="-342891">
              <a:spcBef>
                <a:spcPts val="480"/>
              </a:spcBef>
              <a:buClr>
                <a:srgbClr val="EFA12D"/>
              </a:buClr>
              <a:buSzPct val="70000"/>
              <a:buFont typeface="Wingdings"/>
              <a:buChar char=""/>
              <a:tabLst>
                <a:tab pos="354956" algn="l"/>
                <a:tab pos="355591" algn="l"/>
              </a:tabLst>
            </a:pPr>
            <a:r>
              <a:rPr sz="2000" dirty="0">
                <a:latin typeface="Lucida Sans Unicode"/>
                <a:cs typeface="Lucida Sans Unicode"/>
              </a:rPr>
              <a:t>Gravity</a:t>
            </a:r>
            <a:r>
              <a:rPr sz="2000" spc="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structure</a:t>
            </a:r>
          </a:p>
          <a:p>
            <a:pPr marL="355591" indent="-342891">
              <a:spcBef>
                <a:spcPts val="480"/>
              </a:spcBef>
              <a:buClr>
                <a:srgbClr val="EFA12D"/>
              </a:buClr>
              <a:buSzPct val="70000"/>
              <a:buFont typeface="Wingdings"/>
              <a:buChar char=""/>
              <a:tabLst>
                <a:tab pos="354956" algn="l"/>
                <a:tab pos="355591" algn="l"/>
              </a:tabLst>
            </a:pPr>
            <a:r>
              <a:rPr sz="2000" dirty="0">
                <a:latin typeface="Lucida Sans Unicode"/>
                <a:cs typeface="Lucida Sans Unicode"/>
              </a:rPr>
              <a:t>Piled</a:t>
            </a:r>
            <a:r>
              <a:rPr sz="2000" spc="-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Structure</a:t>
            </a:r>
          </a:p>
          <a:p>
            <a:pPr marL="355591" indent="-342891">
              <a:spcBef>
                <a:spcPts val="484"/>
              </a:spcBef>
              <a:buClr>
                <a:srgbClr val="EFA12D"/>
              </a:buClr>
              <a:buSzPct val="70000"/>
              <a:buFont typeface="Wingdings"/>
              <a:buChar char=""/>
              <a:tabLst>
                <a:tab pos="354956" algn="l"/>
                <a:tab pos="355591" algn="l"/>
              </a:tabLst>
            </a:pPr>
            <a:r>
              <a:rPr sz="2000" dirty="0">
                <a:latin typeface="Lucida Sans Unicode"/>
                <a:cs typeface="Lucida Sans Unicode"/>
              </a:rPr>
              <a:t>Floating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structure</a:t>
            </a:r>
          </a:p>
        </p:txBody>
      </p:sp>
      <p:sp>
        <p:nvSpPr>
          <p:cNvPr id="5" name="object 5"/>
          <p:cNvSpPr/>
          <p:nvPr/>
        </p:nvSpPr>
        <p:spPr>
          <a:xfrm>
            <a:off x="4626867" y="1267970"/>
            <a:ext cx="4517135" cy="5590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515112" y="1046988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7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515112" y="1046988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7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1" y="694692"/>
            <a:ext cx="828294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OF BOTH TIDAL POWER</a:t>
            </a:r>
            <a:r>
              <a:rPr sz="2400" spc="2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FACILITIES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6138" y="1197609"/>
            <a:ext cx="2652395" cy="3821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</a:t>
            </a:r>
            <a:r>
              <a:rPr sz="2400" spc="-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Barrages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3" y="1738326"/>
            <a:ext cx="4274185" cy="40549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467983" indent="-342891">
              <a:spcBef>
                <a:spcPts val="10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0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Mature technology that  </a:t>
            </a:r>
            <a:r>
              <a:rPr sz="20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0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 around for  </a:t>
            </a:r>
            <a:r>
              <a:rPr sz="20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nearly</a:t>
            </a:r>
            <a:r>
              <a:rPr sz="2000" spc="1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50years.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indent="-342891">
              <a:spcBef>
                <a:spcPts val="58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0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energy</a:t>
            </a:r>
            <a:r>
              <a:rPr sz="2000" spc="31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" algn="ctr">
              <a:spcBef>
                <a:spcPts val="655"/>
              </a:spcBef>
            </a:pPr>
            <a:r>
              <a:rPr sz="3200" spc="-5" dirty="0">
                <a:solidFill>
                  <a:srgbClr val="4E3A2F"/>
                </a:solidFill>
                <a:latin typeface="Lucida Sans Unicode"/>
                <a:cs typeface="Lucida Sans Unicode"/>
              </a:rPr>
              <a:t>BUT</a:t>
            </a:r>
            <a:endParaRPr sz="3200" dirty="0">
              <a:latin typeface="Lucida Sans Unicode"/>
              <a:cs typeface="Lucida Sans Unicode"/>
            </a:endParaRPr>
          </a:p>
          <a:p>
            <a:pPr marL="355591" indent="-342891">
              <a:spcBef>
                <a:spcPts val="691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4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 </a:t>
            </a:r>
            <a:r>
              <a:rPr sz="24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3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marR="193035" indent="-342891">
              <a:spcBef>
                <a:spcPts val="575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4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</a:t>
            </a: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5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marine  life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marR="65404" indent="-342891">
              <a:spcBef>
                <a:spcPts val="58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power output in.  comparison to </a:t>
            </a:r>
            <a:r>
              <a:rPr sz="24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 </a:t>
            </a: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sz="24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coal  and </a:t>
            </a:r>
            <a:r>
              <a:rPr sz="24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nuclear power</a:t>
            </a:r>
            <a:r>
              <a:rPr sz="2400" spc="-4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plants</a:t>
            </a:r>
            <a:r>
              <a:rPr sz="2400" spc="-5" dirty="0">
                <a:solidFill>
                  <a:srgbClr val="4E3A2F"/>
                </a:solidFill>
                <a:latin typeface="Lucida Sans Unicode"/>
                <a:cs typeface="Lucida Sans Unicode"/>
              </a:rPr>
              <a:t>.</a:t>
            </a: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8978" y="1197609"/>
            <a:ext cx="4010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Tidal Current</a:t>
            </a:r>
            <a:r>
              <a:rPr sz="2400" spc="-4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Turbine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6390" y="1738328"/>
            <a:ext cx="4179571" cy="3916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indent="-342891">
              <a:spcBef>
                <a:spcPts val="10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0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sz="20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</a:t>
            </a:r>
            <a:r>
              <a:rPr sz="20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2000" spc="-2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1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Ebb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>
              <a:spcBef>
                <a:spcPts val="5"/>
              </a:spcBef>
            </a:pPr>
            <a:r>
              <a:rPr sz="20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Flood tides.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marR="43179" indent="-342891">
              <a:spcBef>
                <a:spcPts val="575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0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Tidal current turbines are  </a:t>
            </a:r>
            <a:r>
              <a:rPr sz="20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0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sz="20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 </a:t>
            </a:r>
            <a:r>
              <a:rPr sz="20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  </a:t>
            </a:r>
            <a:r>
              <a:rPr sz="20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2" algn="ctr">
              <a:spcBef>
                <a:spcPts val="655"/>
              </a:spcBef>
            </a:pPr>
            <a:r>
              <a:rPr sz="3200" spc="-5" dirty="0">
                <a:solidFill>
                  <a:srgbClr val="4E3A2F"/>
                </a:solidFill>
                <a:latin typeface="Lucida Sans Unicode"/>
                <a:cs typeface="Lucida Sans Unicode"/>
              </a:rPr>
              <a:t>BUT</a:t>
            </a:r>
            <a:endParaRPr sz="3200" dirty="0">
              <a:latin typeface="Lucida Sans Unicode"/>
              <a:cs typeface="Lucida Sans Unicode"/>
            </a:endParaRPr>
          </a:p>
          <a:p>
            <a:pPr marL="355591" marR="5080" indent="-342891">
              <a:spcBef>
                <a:spcPts val="691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Tidal current turbine  technology is young </a:t>
            </a:r>
            <a:r>
              <a:rPr sz="2400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 development.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marR="174621" indent="-342891">
              <a:spcBef>
                <a:spcPts val="58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and  maintenance</a:t>
            </a:r>
            <a:r>
              <a:rPr sz="2400" spc="-5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sz="2400" spc="-5" dirty="0">
                <a:solidFill>
                  <a:srgbClr val="4E3A2F"/>
                </a:solidFill>
                <a:latin typeface="Lucida Sans Unicode"/>
                <a:cs typeface="Lucida Sans Unicode"/>
              </a:rPr>
              <a:t>.</a:t>
            </a:r>
            <a:endParaRPr sz="2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3" y="524001"/>
            <a:ext cx="8216265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MAJOR TIDAL </a:t>
            </a:r>
            <a:r>
              <a:rPr dirty="0"/>
              <a:t>PLANTS </a:t>
            </a:r>
            <a:r>
              <a:rPr spc="-11" dirty="0"/>
              <a:t>IN </a:t>
            </a:r>
            <a:r>
              <a:rPr spc="-5" dirty="0"/>
              <a:t>THE</a:t>
            </a:r>
            <a:r>
              <a:rPr spc="-31" dirty="0"/>
              <a:t> </a:t>
            </a:r>
            <a:r>
              <a:rPr spc="-5" dirty="0"/>
              <a:t>WORLD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95399"/>
            <a:ext cx="9144000" cy="5562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79" y="995172"/>
            <a:ext cx="6850380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1" y="532640"/>
            <a:ext cx="6372860" cy="44435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353059" y="1229615"/>
            <a:ext cx="8437880" cy="363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70">
              <a:spcBef>
                <a:spcPts val="10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85436" algn="l"/>
                <a:tab pos="38607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you've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it,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free.</a:t>
            </a:r>
          </a:p>
          <a:p>
            <a:pPr marL="386070">
              <a:spcBef>
                <a:spcPts val="288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85436" algn="l"/>
                <a:tab pos="38607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green-house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gases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other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waste.</a:t>
            </a:r>
          </a:p>
          <a:p>
            <a:pPr marL="386070">
              <a:spcBef>
                <a:spcPts val="288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85436" algn="l"/>
                <a:tab pos="38607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fuel.</a:t>
            </a:r>
          </a:p>
          <a:p>
            <a:pPr marL="386070">
              <a:spcBef>
                <a:spcPts val="2885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85436" algn="l"/>
                <a:tab pos="38607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to</a:t>
            </a:r>
            <a:r>
              <a:rPr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maintain.</a:t>
            </a:r>
          </a:p>
          <a:p>
            <a:pPr marL="30479">
              <a:spcBef>
                <a:spcPts val="75"/>
              </a:spcBef>
              <a:buClr>
                <a:srgbClr val="EFA12D"/>
              </a:buClr>
              <a:buFont typeface="Wingdings"/>
              <a:buChar char="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6070" marR="5080">
              <a:lnSpc>
                <a:spcPct val="80000"/>
              </a:lnSpc>
              <a:buClr>
                <a:srgbClr val="EFA12D"/>
              </a:buClr>
              <a:buSzPct val="68750"/>
              <a:buFont typeface="Wingdings"/>
              <a:buChar char=""/>
              <a:tabLst>
                <a:tab pos="385436" algn="l"/>
                <a:tab pos="386070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Permits the simultaneous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dam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or  rail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road.</a:t>
            </a:r>
          </a:p>
          <a:p>
            <a:pPr marL="30479">
              <a:buClr>
                <a:srgbClr val="EFA12D"/>
              </a:buClr>
              <a:buFont typeface="Wingdings"/>
              <a:buChar char="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6070" marR="165096">
              <a:lnSpc>
                <a:spcPct val="80000"/>
              </a:lnSpc>
              <a:buClr>
                <a:srgbClr val="EFA12D"/>
              </a:buClr>
              <a:buSzPct val="68750"/>
              <a:buFont typeface="Wingdings"/>
              <a:buChar char=""/>
              <a:tabLst>
                <a:tab pos="385436" algn="l"/>
                <a:tab pos="38607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non-polluting and inexhaustible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energy.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515112" y="5344667"/>
              <a:ext cx="8628888" cy="121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7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09771" y="469392"/>
              <a:ext cx="5489448" cy="7284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3" y="995172"/>
            <a:ext cx="7491983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3" y="583440"/>
            <a:ext cx="7013575" cy="44435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2" y="1741376"/>
            <a:ext cx="512635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indent="-342891">
              <a:spcBef>
                <a:spcPts val="10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of barrage is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0"/>
              </a:spcBef>
              <a:buClr>
                <a:srgbClr val="EFA12D"/>
              </a:buClr>
              <a:buFont typeface="Wingdings"/>
              <a:buChar char="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indent="-342891"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  <a:tab pos="1463003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	a wide</a:t>
            </a:r>
            <a:r>
              <a:rPr sz="2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0"/>
              </a:spcBef>
              <a:buClr>
                <a:srgbClr val="EFA12D"/>
              </a:buClr>
              <a:buFont typeface="Wingdings"/>
              <a:buChar char="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indent="-342891"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suitable sites</a:t>
            </a:r>
            <a:r>
              <a:rPr sz="2400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986031"/>
            <a:ext cx="3523488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2" y="568324"/>
            <a:ext cx="2983231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2" y="1894463"/>
            <a:ext cx="8428991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5080" indent="-342891">
              <a:spcBef>
                <a:spcPts val="100"/>
              </a:spcBef>
              <a:buClr>
                <a:srgbClr val="EFA12D"/>
              </a:buClr>
              <a:buSzPct val="68750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 technology and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potential to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amounts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 at certain sites around the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world.</a:t>
            </a:r>
          </a:p>
          <a:p>
            <a:pPr>
              <a:spcBef>
                <a:spcPts val="35"/>
              </a:spcBef>
              <a:buClr>
                <a:srgbClr val="EFA12D"/>
              </a:buClr>
              <a:buFont typeface="Wingdings"/>
              <a:buChar char="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marR="240659" indent="-342891" algn="just">
              <a:buClr>
                <a:srgbClr val="EFA12D"/>
              </a:buClr>
              <a:buSzPct val="68750"/>
              <a:buFont typeface="Wingdings"/>
              <a:buChar char=""/>
              <a:tabLst>
                <a:tab pos="355591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Although, our entire electricity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tidal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alone, it can be invaluable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renewable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sz="2400" spc="-11" dirty="0">
                <a:latin typeface="Lucida Sans Unicode"/>
                <a:cs typeface="Lucida Sans Unicode"/>
              </a:rPr>
              <a:t>.</a:t>
            </a:r>
            <a:endParaRPr sz="2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515112" y="1046988"/>
              <a:ext cx="8628888" cy="182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7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4583" y="4814315"/>
              <a:ext cx="6405371" cy="11551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986031"/>
            <a:ext cx="3773424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2" y="524004"/>
            <a:ext cx="3231515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353059" y="1229614"/>
            <a:ext cx="8437880" cy="2814232"/>
          </a:xfrm>
          <a:prstGeom prst="rect">
            <a:avLst/>
          </a:prstGeom>
        </p:spPr>
        <p:txBody>
          <a:bodyPr vert="horz" wrap="square" lIns="0" tIns="836295" rIns="0" bIns="0" rtlCol="0">
            <a:spAutoFit/>
          </a:bodyPr>
          <a:lstStyle/>
          <a:p>
            <a:pPr marL="43179" marR="5080">
              <a:spcBef>
                <a:spcPts val="105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HYDROPOWER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OF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TIDES INTO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OF 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2" y="986031"/>
            <a:ext cx="8200644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24001"/>
            <a:ext cx="7583808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TIDAL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3" y="1467359"/>
            <a:ext cx="8074657" cy="39365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591" marR="5080" indent="-342891" algn="just">
              <a:lnSpc>
                <a:spcPct val="80100"/>
              </a:lnSpc>
              <a:spcBef>
                <a:spcPts val="620"/>
              </a:spcBef>
              <a:buClr>
                <a:srgbClr val="B58A80"/>
              </a:buClr>
              <a:buSzPct val="68181"/>
              <a:buFont typeface="Wingdings"/>
              <a:buChar char=""/>
              <a:tabLst>
                <a:tab pos="355591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of electricity is increasing and global warming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threaten human life. It’s time to move away from fossil fuel  and </a:t>
            </a:r>
            <a:r>
              <a:rPr sz="2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  <a:buClr>
                <a:srgbClr val="B58A80"/>
              </a:buClr>
              <a:buFont typeface="Wingdings"/>
              <a:buChar char=""/>
            </a:pPr>
            <a:endParaRPr sz="2051" dirty="0">
              <a:latin typeface="Lucida Sans Unicode"/>
              <a:cs typeface="Lucida Sans Unicode"/>
            </a:endParaRPr>
          </a:p>
          <a:p>
            <a:pPr marL="355591" marR="113028" indent="-342891">
              <a:lnSpc>
                <a:spcPct val="80000"/>
              </a:lnSpc>
              <a:spcBef>
                <a:spcPts val="5"/>
              </a:spcBef>
              <a:buClr>
                <a:srgbClr val="B58A80"/>
              </a:buClr>
              <a:buSzPct val="68181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energy that can be harnessed to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electricity. Two types of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can be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extracted.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Kinetic energy can be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harnessed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ebbing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surging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tides.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energy can be harnessed from  differences in the high and low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tides.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currents  remains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method of generating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r>
              <a:rPr sz="2200" spc="-5" dirty="0">
                <a:latin typeface="Lucida Sans Unicode"/>
                <a:cs typeface="Lucida Sans Unicode"/>
              </a:rPr>
              <a:t>.</a:t>
            </a:r>
            <a:endParaRPr sz="2200" dirty="0">
              <a:latin typeface="Lucida Sans Unicode"/>
              <a:cs typeface="Lucida Sans Unicode"/>
            </a:endParaRPr>
          </a:p>
          <a:p>
            <a:pPr marL="355591" indent="-342891">
              <a:lnSpc>
                <a:spcPts val="2375"/>
              </a:lnSpc>
              <a:spcBef>
                <a:spcPts val="2640"/>
              </a:spcBef>
              <a:buClr>
                <a:srgbClr val="B58A80"/>
              </a:buClr>
              <a:buSzPct val="68181"/>
              <a:buFont typeface="Wingdings"/>
              <a:buChar char=""/>
              <a:tabLst>
                <a:tab pos="354956" algn="l"/>
                <a:tab pos="355591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Tidal power has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size of</a:t>
            </a:r>
            <a:r>
              <a:rPr sz="2400" spc="1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>
              <a:lnSpc>
                <a:spcPts val="2375"/>
              </a:lnSpc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oceans and predictability of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tides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1" y="986031"/>
            <a:ext cx="5942076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683" y="337080"/>
            <a:ext cx="5401945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OF</a:t>
            </a:r>
            <a:r>
              <a:rPr sz="3200" spc="-1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TIDES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2" y="1430567"/>
            <a:ext cx="8134351" cy="2471188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591" indent="-342891">
              <a:spcBef>
                <a:spcPts val="869"/>
              </a:spcBef>
              <a:buClr>
                <a:srgbClr val="EFA12D"/>
              </a:buClr>
              <a:buSzPct val="70312"/>
              <a:buFont typeface="Wingdings"/>
              <a:buChar char=""/>
              <a:tabLst>
                <a:tab pos="355591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Gravitational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sun and</a:t>
            </a:r>
            <a:r>
              <a:rPr sz="2800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moon.</a:t>
            </a:r>
          </a:p>
          <a:p>
            <a:pPr marL="355591" marR="756901" indent="-342891">
              <a:spcBef>
                <a:spcPts val="771"/>
              </a:spcBef>
              <a:buClr>
                <a:srgbClr val="EFA12D"/>
              </a:buClr>
              <a:buSzPct val="70312"/>
              <a:buFont typeface="Wingdings"/>
              <a:buChar char=""/>
              <a:tabLst>
                <a:tab pos="355591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pull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centrifugal force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rotation of the earth-moon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marL="355591" marR="189861" indent="-342891">
              <a:spcBef>
                <a:spcPts val="771"/>
              </a:spcBef>
              <a:buClr>
                <a:srgbClr val="EFA12D"/>
              </a:buClr>
              <a:buSzPct val="70312"/>
              <a:buFont typeface="Wingdings"/>
              <a:buChar char=""/>
              <a:tabLst>
                <a:tab pos="355591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high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low tides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each period of rotation of the  earth.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1" y="986031"/>
            <a:ext cx="9029700" cy="490855"/>
            <a:chOff x="114300" y="986027"/>
            <a:chExt cx="9029700" cy="490855"/>
          </a:xfrm>
        </p:grpSpPr>
        <p:sp>
          <p:nvSpPr>
            <p:cNvPr id="3" name="object 3"/>
            <p:cNvSpPr/>
            <p:nvPr/>
          </p:nvSpPr>
          <p:spPr>
            <a:xfrm>
              <a:off x="114300" y="986027"/>
              <a:ext cx="1790700" cy="4907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1119" y="986027"/>
              <a:ext cx="6606540" cy="490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3" y="524001"/>
            <a:ext cx="7293609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TIDES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AND GO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/>
              <a:t>?</a:t>
            </a:r>
          </a:p>
        </p:txBody>
      </p:sp>
      <p:sp>
        <p:nvSpPr>
          <p:cNvPr id="6" name="object 6"/>
          <p:cNvSpPr/>
          <p:nvPr/>
        </p:nvSpPr>
        <p:spPr>
          <a:xfrm>
            <a:off x="515112" y="1295400"/>
            <a:ext cx="8266176" cy="274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1" y="4493134"/>
            <a:ext cx="733425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78" marR="5080" indent="-287013">
              <a:spcBef>
                <a:spcPts val="100"/>
              </a:spcBef>
              <a:buFont typeface="Wingdings"/>
              <a:buChar char=""/>
              <a:tabLst>
                <a:tab pos="299713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oceans to  bulge along an axis pointing directly at the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moon. The  magnitude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attraction depends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of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object and its distance away</a:t>
            </a:r>
            <a:r>
              <a:rPr sz="2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3" y="986031"/>
            <a:ext cx="3553967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3" y="524004"/>
            <a:ext cx="3015615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en-IN"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TIDES:</a:t>
            </a:r>
            <a:endParaRPr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447800"/>
            <a:ext cx="8077200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341" y="5121404"/>
            <a:ext cx="756983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78" marR="5080" indent="-287013">
              <a:spcBef>
                <a:spcPts val="100"/>
              </a:spcBef>
              <a:buFont typeface="Wingdings"/>
              <a:buChar char=""/>
              <a:tabLst>
                <a:tab pos="299713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gravitational  attraction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earth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a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“spring”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tides</a:t>
            </a:r>
            <a:r>
              <a:rPr sz="2000" spc="-5" dirty="0">
                <a:latin typeface="Lucida Sans Unicode"/>
                <a:cs typeface="Lucida Sans Unicode"/>
              </a:rPr>
              <a:t>.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986031"/>
            <a:ext cx="3121152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2" y="524001"/>
            <a:ext cx="2581275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NEAP</a:t>
            </a:r>
            <a:r>
              <a:rPr spc="-91" dirty="0"/>
              <a:t> </a:t>
            </a:r>
            <a:r>
              <a:rPr spc="-5" dirty="0"/>
              <a:t>TIDES</a:t>
            </a:r>
          </a:p>
        </p:txBody>
      </p:sp>
      <p:sp>
        <p:nvSpPr>
          <p:cNvPr id="4" name="object 4"/>
          <p:cNvSpPr/>
          <p:nvPr/>
        </p:nvSpPr>
        <p:spPr>
          <a:xfrm>
            <a:off x="519683" y="1371600"/>
            <a:ext cx="8382000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3" y="4874516"/>
            <a:ext cx="802449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78" marR="5080" indent="-287013">
              <a:spcBef>
                <a:spcPts val="100"/>
              </a:spcBef>
              <a:buFont typeface="Wingdings"/>
              <a:buChar char=""/>
              <a:tabLst>
                <a:tab pos="299713" algn="l"/>
              </a:tabLst>
            </a:pPr>
            <a:r>
              <a:rPr sz="2000" dirty="0">
                <a:latin typeface="Lucida Sans Unicode"/>
                <a:cs typeface="Lucida Sans Unicode"/>
              </a:rPr>
              <a:t>When </a:t>
            </a:r>
            <a:r>
              <a:rPr sz="2000" spc="-5" dirty="0">
                <a:latin typeface="Lucida Sans Unicode"/>
                <a:cs typeface="Lucida Sans Unicode"/>
              </a:rPr>
              <a:t>they are as positioned in </a:t>
            </a:r>
            <a:r>
              <a:rPr sz="2000" spc="11" dirty="0">
                <a:latin typeface="Lucida Sans Unicode"/>
                <a:cs typeface="Lucida Sans Unicode"/>
              </a:rPr>
              <a:t>90° </a:t>
            </a:r>
            <a:r>
              <a:rPr sz="2000" spc="-5" dirty="0">
                <a:latin typeface="Lucida Sans Unicode"/>
                <a:cs typeface="Lucida Sans Unicode"/>
              </a:rPr>
              <a:t>from each other, </a:t>
            </a:r>
            <a:r>
              <a:rPr sz="2000" dirty="0">
                <a:latin typeface="Lucida Sans Unicode"/>
                <a:cs typeface="Lucida Sans Unicode"/>
              </a:rPr>
              <a:t>their  </a:t>
            </a:r>
            <a:r>
              <a:rPr sz="2000" spc="-5" dirty="0">
                <a:latin typeface="Lucida Sans Unicode"/>
                <a:cs typeface="Lucida Sans Unicode"/>
              </a:rPr>
              <a:t>gravitational attraction each pulls </a:t>
            </a:r>
            <a:r>
              <a:rPr sz="2000" dirty="0">
                <a:latin typeface="Lucida Sans Unicode"/>
                <a:cs typeface="Lucida Sans Unicode"/>
              </a:rPr>
              <a:t>water </a:t>
            </a:r>
            <a:r>
              <a:rPr sz="2000" spc="-5" dirty="0">
                <a:latin typeface="Lucida Sans Unicode"/>
                <a:cs typeface="Lucida Sans Unicode"/>
              </a:rPr>
              <a:t>in different directions,  </a:t>
            </a:r>
            <a:r>
              <a:rPr sz="2000" dirty="0">
                <a:latin typeface="Lucida Sans Unicode"/>
                <a:cs typeface="Lucida Sans Unicode"/>
              </a:rPr>
              <a:t>causing a “neap”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tides.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2" y="1008891"/>
            <a:ext cx="6341364" cy="490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2" y="546861"/>
            <a:ext cx="5797551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FROM THE</a:t>
            </a:r>
            <a:r>
              <a:rPr sz="36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2" y="1445718"/>
            <a:ext cx="8530591" cy="3792578"/>
          </a:xfrm>
          <a:prstGeom prst="rect">
            <a:avLst/>
          </a:prstGeom>
        </p:spPr>
        <p:txBody>
          <a:bodyPr vert="horz" wrap="square" lIns="0" tIns="92711" rIns="0" bIns="0" rtlCol="0">
            <a:spAutoFit/>
          </a:bodyPr>
          <a:lstStyle/>
          <a:p>
            <a:pPr marL="355591" marR="5080" indent="-342891">
              <a:lnSpc>
                <a:spcPts val="2591"/>
              </a:lnSpc>
              <a:spcBef>
                <a:spcPts val="731"/>
              </a:spcBef>
              <a:buClr>
                <a:srgbClr val="0AD0D9"/>
              </a:buClr>
              <a:buSzPct val="94444"/>
              <a:buFont typeface="Wingdings"/>
              <a:buChar char=""/>
              <a:tabLst>
                <a:tab pos="355591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Tides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the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moon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sun’s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gravitational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1"/>
              </a:spcBef>
              <a:buClr>
                <a:srgbClr val="0AD0D9"/>
              </a:buClr>
              <a:buFont typeface="Wingdings"/>
              <a:buChar char="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marR="655304" indent="-342891">
              <a:lnSpc>
                <a:spcPts val="2591"/>
              </a:lnSpc>
              <a:buClr>
                <a:srgbClr val="0AD0D9"/>
              </a:buClr>
              <a:buSzPct val="94444"/>
              <a:buFont typeface="Wingdings"/>
              <a:buChar char=""/>
              <a:tabLst>
                <a:tab pos="355591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Greatest affect in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when moon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75"/>
              </a:spcBef>
              <a:buClr>
                <a:srgbClr val="0AD0D9"/>
              </a:buClr>
              <a:buFont typeface="Wingdings"/>
              <a:buChar char="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marR="728327" indent="-342891">
              <a:lnSpc>
                <a:spcPct val="80000"/>
              </a:lnSpc>
              <a:buClr>
                <a:srgbClr val="0AD0D9"/>
              </a:buClr>
              <a:buSzPct val="94444"/>
              <a:buFont typeface="Wingdings"/>
              <a:buChar char=""/>
              <a:tabLst>
                <a:tab pos="463539" algn="l"/>
                <a:tab pos="464172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sz="28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production, the height difference 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at least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meters.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1"/>
              </a:spcBef>
              <a:buClr>
                <a:srgbClr val="0AD0D9"/>
              </a:buClr>
              <a:buFont typeface="Wingdings"/>
              <a:buChar char="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591" marR="142236" indent="-342891">
              <a:lnSpc>
                <a:spcPct val="80000"/>
              </a:lnSpc>
              <a:buClr>
                <a:srgbClr val="0AD0D9"/>
              </a:buClr>
              <a:buSzPct val="94444"/>
              <a:buFont typeface="Wingdings"/>
              <a:buChar char=""/>
              <a:tabLst>
                <a:tab pos="355591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of 3000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 from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of  tides</a:t>
            </a:r>
            <a:r>
              <a:rPr sz="2800" spc="-5" dirty="0">
                <a:solidFill>
                  <a:srgbClr val="4E3A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708</Words>
  <Application>Microsoft Office PowerPoint</Application>
  <PresentationFormat>On-screen Show (4:3)</PresentationFormat>
  <Paragraphs>93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Lucida Sans Unicode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TIDAL ENERGY :</vt:lpstr>
      <vt:lpstr>INTRODUCTION TO TIDAL ENERGY</vt:lpstr>
      <vt:lpstr>BASIC PHYSICS OF TIDES:</vt:lpstr>
      <vt:lpstr>HOW THE TIDES COME AND GO ?</vt:lpstr>
      <vt:lpstr>SPRING TIDES:</vt:lpstr>
      <vt:lpstr>NEAP TIDES</vt:lpstr>
      <vt:lpstr>ENERGY FROM THE MOON </vt:lpstr>
      <vt:lpstr>Two types of tidal plant facilities.</vt:lpstr>
      <vt:lpstr>TIDAL BARRAGES :</vt:lpstr>
      <vt:lpstr>PowerPoint Presentation</vt:lpstr>
      <vt:lpstr>PowerPoint Presentation</vt:lpstr>
      <vt:lpstr>TIDAL CURRENT TURBINES</vt:lpstr>
      <vt:lpstr>PowerPoint Presentation</vt:lpstr>
      <vt:lpstr>PowerPoint Presentation</vt:lpstr>
      <vt:lpstr>Tidal Barrages</vt:lpstr>
      <vt:lpstr>MAJOR TIDAL PLANTS IN THE WORLD</vt:lpstr>
      <vt:lpstr>ADVANTAGES OF TIDAL ENERGY</vt:lpstr>
      <vt:lpstr>DISADVANTAGES OF TIDAL ENERGY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guru monish</cp:lastModifiedBy>
  <cp:revision>4</cp:revision>
  <dcterms:created xsi:type="dcterms:W3CDTF">2021-01-21T10:47:24Z</dcterms:created>
  <dcterms:modified xsi:type="dcterms:W3CDTF">2021-01-21T11:27:20Z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2021-01-21T00:00:00Z</vt:filetime>
  </property>
</Properties>
</file>