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9144000" cy="6858000"/>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2.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490250" y="701800"/>
            <a:ext cx="5797500" cy="54543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 name="Google Shape;52;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cxnSp>
        <p:nvCxnSpPr>
          <p:cNvPr id="55" name="Google Shape;55;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9"/>
          <p:cNvSpPr txBox="1"/>
          <p:nvPr>
            <p:ph type="title"/>
          </p:nvPr>
        </p:nvSpPr>
        <p:spPr>
          <a:xfrm>
            <a:off x="265500" y="1607767"/>
            <a:ext cx="4045200" cy="2012700"/>
          </a:xfrm>
          <a:prstGeom prst="rect">
            <a:avLst/>
          </a:prstGeom>
          <a:noFill/>
          <a:ln>
            <a:noFill/>
          </a:ln>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7" name="Google Shape;57;p9"/>
          <p:cNvSpPr txBox="1"/>
          <p:nvPr>
            <p:ph idx="1" type="subTitle"/>
          </p:nvPr>
        </p:nvSpPr>
        <p:spPr>
          <a:xfrm>
            <a:off x="265500" y="3692001"/>
            <a:ext cx="4045200" cy="17940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9"/>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9" name="Google Shape;59;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311700" y="5649100"/>
            <a:ext cx="5998800" cy="798300"/>
          </a:xfrm>
          <a:prstGeom prst="rect">
            <a:avLst/>
          </a:prstGeom>
          <a:noFill/>
          <a:ln>
            <a:noFill/>
          </a:ln>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62" name="Google Shape;62;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65" name="Google Shape;65;p11"/>
          <p:cNvSpPr txBox="1"/>
          <p:nvPr>
            <p:ph hasCustomPrompt="1" type="title"/>
          </p:nvPr>
        </p:nvSpPr>
        <p:spPr>
          <a:xfrm>
            <a:off x="311700" y="1321967"/>
            <a:ext cx="8520600" cy="25572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66" name="Google Shape;66;p11"/>
          <p:cNvSpPr txBox="1"/>
          <p:nvPr>
            <p:ph idx="1" type="body"/>
          </p:nvPr>
        </p:nvSpPr>
        <p:spPr>
          <a:xfrm>
            <a:off x="311700" y="4095067"/>
            <a:ext cx="8520600" cy="1202400"/>
          </a:xfrm>
          <a:prstGeom prst="rect">
            <a:avLst/>
          </a:prstGeom>
          <a:noFill/>
          <a:ln>
            <a:noFill/>
          </a:ln>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7" name="Google Shape;6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obj">
  <p:cSld name="OBJECT">
    <p:spTree>
      <p:nvGrpSpPr>
        <p:cNvPr id="70" name="Shape 70"/>
        <p:cNvGrpSpPr/>
        <p:nvPr/>
      </p:nvGrpSpPr>
      <p:grpSpPr>
        <a:xfrm>
          <a:off x="0" y="0"/>
          <a:ext cx="0" cy="0"/>
          <a:chOff x="0" y="0"/>
          <a:chExt cx="0" cy="0"/>
        </a:xfrm>
      </p:grpSpPr>
      <p:sp>
        <p:nvSpPr>
          <p:cNvPr id="71" name="Google Shape;71;p13"/>
          <p:cNvSpPr txBox="1"/>
          <p:nvPr>
            <p:ph idx="11" type="ftr"/>
          </p:nvPr>
        </p:nvSpPr>
        <p:spPr>
          <a:xfrm>
            <a:off x="3108960" y="6377940"/>
            <a:ext cx="2926200" cy="3429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3"/>
          <p:cNvSpPr txBox="1"/>
          <p:nvPr>
            <p:ph idx="10" type="dt"/>
          </p:nvPr>
        </p:nvSpPr>
        <p:spPr>
          <a:xfrm>
            <a:off x="457200" y="6377940"/>
            <a:ext cx="2103000" cy="3429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Google Shape;73;p13"/>
          <p:cNvSpPr txBox="1"/>
          <p:nvPr>
            <p:ph idx="12" type="sldNum"/>
          </p:nvPr>
        </p:nvSpPr>
        <p:spPr>
          <a:xfrm>
            <a:off x="6583680" y="6377940"/>
            <a:ext cx="2103000" cy="342900"/>
          </a:xfrm>
          <a:prstGeom prst="rect">
            <a:avLst/>
          </a:prstGeom>
          <a:noFill/>
          <a:ln>
            <a:noFill/>
          </a:ln>
        </p:spPr>
        <p:txBody>
          <a:bodyPr anchorCtr="0" anchor="t"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4" name="Shape 74"/>
        <p:cNvGrpSpPr/>
        <p:nvPr/>
      </p:nvGrpSpPr>
      <p:grpSpPr>
        <a:xfrm>
          <a:off x="0" y="0"/>
          <a:ext cx="0" cy="0"/>
          <a:chOff x="0" y="0"/>
          <a:chExt cx="0" cy="0"/>
        </a:xfrm>
      </p:grpSpPr>
      <p:sp>
        <p:nvSpPr>
          <p:cNvPr id="75" name="Google Shape;75;p14"/>
          <p:cNvSpPr txBox="1"/>
          <p:nvPr>
            <p:ph type="title"/>
          </p:nvPr>
        </p:nvSpPr>
        <p:spPr>
          <a:xfrm>
            <a:off x="383540" y="524002"/>
            <a:ext cx="8376900" cy="573900"/>
          </a:xfrm>
          <a:prstGeom prst="rect">
            <a:avLst/>
          </a:prstGeom>
          <a:noFill/>
          <a:ln>
            <a:noFill/>
          </a:ln>
        </p:spPr>
        <p:txBody>
          <a:bodyPr anchorCtr="0" anchor="t" bIns="0" lIns="0" spcFirstLastPara="1" rIns="0" wrap="square" tIns="0">
            <a:normAutofit/>
          </a:bodyPr>
          <a:lstStyle>
            <a:lvl1pPr lvl="0" rtl="0" algn="l">
              <a:spcBef>
                <a:spcPts val="0"/>
              </a:spcBef>
              <a:spcAft>
                <a:spcPts val="0"/>
              </a:spcAft>
              <a:buSzPts val="2800"/>
              <a:buNone/>
              <a:defRPr b="0" i="0" sz="3600">
                <a:solidFill>
                  <a:srgbClr val="4E3A2F"/>
                </a:solidFill>
                <a:latin typeface="Lucida Sans"/>
                <a:ea typeface="Lucida Sans"/>
                <a:cs typeface="Lucida Sans"/>
                <a:sym typeface="Lucid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4"/>
          <p:cNvSpPr txBox="1"/>
          <p:nvPr>
            <p:ph idx="1" type="body"/>
          </p:nvPr>
        </p:nvSpPr>
        <p:spPr>
          <a:xfrm>
            <a:off x="353059" y="1229614"/>
            <a:ext cx="8437800" cy="46356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800"/>
              <a:buNone/>
              <a:defRPr b="0" i="0" sz="2400">
                <a:solidFill>
                  <a:srgbClr val="4E3A2F"/>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77" name="Google Shape;77;p14"/>
          <p:cNvSpPr txBox="1"/>
          <p:nvPr>
            <p:ph idx="11" type="ftr"/>
          </p:nvPr>
        </p:nvSpPr>
        <p:spPr>
          <a:xfrm>
            <a:off x="3108960" y="6377940"/>
            <a:ext cx="2926200" cy="3429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Google Shape;78;p14"/>
          <p:cNvSpPr txBox="1"/>
          <p:nvPr>
            <p:ph idx="10" type="dt"/>
          </p:nvPr>
        </p:nvSpPr>
        <p:spPr>
          <a:xfrm>
            <a:off x="457200" y="6377940"/>
            <a:ext cx="2103000" cy="3429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14"/>
          <p:cNvSpPr txBox="1"/>
          <p:nvPr>
            <p:ph idx="12" type="sldNum"/>
          </p:nvPr>
        </p:nvSpPr>
        <p:spPr>
          <a:xfrm>
            <a:off x="6583680" y="6377940"/>
            <a:ext cx="2103000" cy="342900"/>
          </a:xfrm>
          <a:prstGeom prst="rect">
            <a:avLst/>
          </a:prstGeom>
          <a:noFill/>
          <a:ln>
            <a:noFill/>
          </a:ln>
        </p:spPr>
        <p:txBody>
          <a:bodyPr anchorCtr="0" anchor="t"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80" name="Shape 80"/>
        <p:cNvGrpSpPr/>
        <p:nvPr/>
      </p:nvGrpSpPr>
      <p:grpSpPr>
        <a:xfrm>
          <a:off x="0" y="0"/>
          <a:ext cx="0" cy="0"/>
          <a:chOff x="0" y="0"/>
          <a:chExt cx="0" cy="0"/>
        </a:xfrm>
      </p:grpSpPr>
      <p:sp>
        <p:nvSpPr>
          <p:cNvPr id="81" name="Google Shape;81;p15"/>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82" name="Google Shape;82;p15"/>
          <p:cNvSpPr/>
          <p:nvPr/>
        </p:nvSpPr>
        <p:spPr>
          <a:xfrm>
            <a:off x="515112"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83" name="Google Shape;83;p15"/>
          <p:cNvSpPr/>
          <p:nvPr/>
        </p:nvSpPr>
        <p:spPr>
          <a:xfrm>
            <a:off x="192023" y="1031747"/>
            <a:ext cx="8667000" cy="35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84" name="Google Shape;84;p15"/>
          <p:cNvSpPr txBox="1"/>
          <p:nvPr>
            <p:ph type="title"/>
          </p:nvPr>
        </p:nvSpPr>
        <p:spPr>
          <a:xfrm>
            <a:off x="383540" y="524002"/>
            <a:ext cx="8376900" cy="573900"/>
          </a:xfrm>
          <a:prstGeom prst="rect">
            <a:avLst/>
          </a:prstGeom>
          <a:noFill/>
          <a:ln>
            <a:noFill/>
          </a:ln>
        </p:spPr>
        <p:txBody>
          <a:bodyPr anchorCtr="0" anchor="t" bIns="0" lIns="0" spcFirstLastPara="1" rIns="0" wrap="square" tIns="0">
            <a:normAutofit/>
          </a:bodyPr>
          <a:lstStyle>
            <a:lvl1pPr lvl="0" rtl="0" algn="l">
              <a:spcBef>
                <a:spcPts val="0"/>
              </a:spcBef>
              <a:spcAft>
                <a:spcPts val="0"/>
              </a:spcAft>
              <a:buSzPts val="2800"/>
              <a:buNone/>
              <a:defRPr b="0" i="0" sz="3600">
                <a:solidFill>
                  <a:srgbClr val="4E3A2F"/>
                </a:solidFill>
                <a:latin typeface="Lucida Sans"/>
                <a:ea typeface="Lucida Sans"/>
                <a:cs typeface="Lucida Sans"/>
                <a:sym typeface="Lucid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 type="body"/>
          </p:nvPr>
        </p:nvSpPr>
        <p:spPr>
          <a:xfrm>
            <a:off x="457200" y="1577340"/>
            <a:ext cx="3977700" cy="4526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86" name="Google Shape;86;p15"/>
          <p:cNvSpPr txBox="1"/>
          <p:nvPr>
            <p:ph idx="2" type="body"/>
          </p:nvPr>
        </p:nvSpPr>
        <p:spPr>
          <a:xfrm>
            <a:off x="4709160" y="1577340"/>
            <a:ext cx="3977700" cy="4526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87" name="Google Shape;87;p15"/>
          <p:cNvSpPr txBox="1"/>
          <p:nvPr>
            <p:ph idx="11" type="ftr"/>
          </p:nvPr>
        </p:nvSpPr>
        <p:spPr>
          <a:xfrm>
            <a:off x="3108960" y="6377940"/>
            <a:ext cx="2926200" cy="3429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8" name="Google Shape;88;p15"/>
          <p:cNvSpPr txBox="1"/>
          <p:nvPr>
            <p:ph idx="10" type="dt"/>
          </p:nvPr>
        </p:nvSpPr>
        <p:spPr>
          <a:xfrm>
            <a:off x="457200" y="6377940"/>
            <a:ext cx="2103000" cy="3429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9" name="Google Shape;89;p15"/>
          <p:cNvSpPr txBox="1"/>
          <p:nvPr>
            <p:ph idx="12" type="sldNum"/>
          </p:nvPr>
        </p:nvSpPr>
        <p:spPr>
          <a:xfrm>
            <a:off x="6583680" y="6377940"/>
            <a:ext cx="2103000" cy="342900"/>
          </a:xfrm>
          <a:prstGeom prst="rect">
            <a:avLst/>
          </a:prstGeom>
          <a:noFill/>
          <a:ln>
            <a:noFill/>
          </a:ln>
        </p:spPr>
        <p:txBody>
          <a:bodyPr anchorCtr="0" anchor="t"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E3A2F"/>
                </a:solidFill>
                <a:latin typeface="Lucida Sans Unicode"/>
                <a:cs typeface="Lucida Sans Unicode"/>
              </a:defRPr>
            </a:lvl1pPr>
          </a:lstStyle>
          <a:p/>
        </p:txBody>
      </p:sp>
      <p:sp>
        <p:nvSpPr>
          <p:cNvPr id="3" name="Holder 3"/>
          <p:cNvSpPr>
            <a:spLocks noGrp="1"/>
          </p:cNvSpPr>
          <p:nvPr>
            <p:ph type="body" idx="1"/>
          </p:nvPr>
        </p:nvSpPr>
        <p:spPr/>
        <p:txBody>
          <a:bodyPr lIns="0" tIns="0" rIns="0" bIns="0"/>
          <a:lstStyle>
            <a:lvl1pPr>
              <a:defRPr sz="2400" b="0" i="0">
                <a:solidFill>
                  <a:srgbClr val="4E3A2F"/>
                </a:solidFill>
                <a:latin typeface="Lucida Sans Unicode"/>
                <a:cs typeface="Lucida Sans Unicode"/>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90" name="Shape 90"/>
        <p:cNvGrpSpPr/>
        <p:nvPr/>
      </p:nvGrpSpPr>
      <p:grpSpPr>
        <a:xfrm>
          <a:off x="0" y="0"/>
          <a:ext cx="0" cy="0"/>
          <a:chOff x="0" y="0"/>
          <a:chExt cx="0" cy="0"/>
        </a:xfrm>
      </p:grpSpPr>
      <p:sp>
        <p:nvSpPr>
          <p:cNvPr id="91" name="Google Shape;91;p16"/>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92" name="Google Shape;92;p16"/>
          <p:cNvSpPr/>
          <p:nvPr/>
        </p:nvSpPr>
        <p:spPr>
          <a:xfrm>
            <a:off x="515112"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93" name="Google Shape;93;p16"/>
          <p:cNvSpPr/>
          <p:nvPr/>
        </p:nvSpPr>
        <p:spPr>
          <a:xfrm>
            <a:off x="114301" y="986027"/>
            <a:ext cx="87600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p>
        </p:txBody>
      </p:sp>
      <p:sp>
        <p:nvSpPr>
          <p:cNvPr id="94" name="Google Shape;94;p16"/>
          <p:cNvSpPr txBox="1"/>
          <p:nvPr>
            <p:ph type="title"/>
          </p:nvPr>
        </p:nvSpPr>
        <p:spPr>
          <a:xfrm>
            <a:off x="383540" y="524002"/>
            <a:ext cx="8376900" cy="573900"/>
          </a:xfrm>
          <a:prstGeom prst="rect">
            <a:avLst/>
          </a:prstGeom>
          <a:noFill/>
          <a:ln>
            <a:noFill/>
          </a:ln>
        </p:spPr>
        <p:txBody>
          <a:bodyPr anchorCtr="0" anchor="t" bIns="0" lIns="0" spcFirstLastPara="1" rIns="0" wrap="square" tIns="0">
            <a:normAutofit/>
          </a:bodyPr>
          <a:lstStyle>
            <a:lvl1pPr lvl="0" rtl="0" algn="l">
              <a:spcBef>
                <a:spcPts val="0"/>
              </a:spcBef>
              <a:spcAft>
                <a:spcPts val="0"/>
              </a:spcAft>
              <a:buSzPts val="2800"/>
              <a:buNone/>
              <a:defRPr b="0" i="0" sz="3600">
                <a:solidFill>
                  <a:srgbClr val="4E3A2F"/>
                </a:solidFill>
                <a:latin typeface="Lucida Sans"/>
                <a:ea typeface="Lucida Sans"/>
                <a:cs typeface="Lucida Sans"/>
                <a:sym typeface="Lucid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11" type="ftr"/>
          </p:nvPr>
        </p:nvSpPr>
        <p:spPr>
          <a:xfrm>
            <a:off x="3108960" y="6377940"/>
            <a:ext cx="2926200" cy="3429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6" name="Google Shape;96;p16"/>
          <p:cNvSpPr txBox="1"/>
          <p:nvPr>
            <p:ph idx="10" type="dt"/>
          </p:nvPr>
        </p:nvSpPr>
        <p:spPr>
          <a:xfrm>
            <a:off x="457200" y="6377940"/>
            <a:ext cx="2103000" cy="3429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7" name="Google Shape;97;p16"/>
          <p:cNvSpPr txBox="1"/>
          <p:nvPr>
            <p:ph idx="12" type="sldNum"/>
          </p:nvPr>
        </p:nvSpPr>
        <p:spPr>
          <a:xfrm>
            <a:off x="6583680" y="6377940"/>
            <a:ext cx="2103000" cy="342900"/>
          </a:xfrm>
          <a:prstGeom prst="rect">
            <a:avLst/>
          </a:prstGeom>
          <a:noFill/>
          <a:ln>
            <a:noFill/>
          </a:ln>
        </p:spPr>
        <p:txBody>
          <a:bodyPr anchorCtr="0" anchor="t"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515112" y="1046987"/>
            <a:ext cx="8628888" cy="18287"/>
          </a:xfrm>
          <a:prstGeom prst="rect">
            <a:avLst/>
          </a:prstGeom>
          <a:blipFill>
            <a:blip r:embed="rId3" cstate="print"/>
            <a:stretch>
              <a:fillRect/>
            </a:stretch>
          </a:blipFill>
        </p:spPr>
        <p:txBody>
          <a:bodyPr wrap="square" lIns="0" tIns="0" rIns="0" bIns="0" rtlCol="0"/>
          <a:lstStyle/>
          <a:p/>
        </p:txBody>
      </p:sp>
      <p:sp>
        <p:nvSpPr>
          <p:cNvPr id="18" name="bg object 18"/>
          <p:cNvSpPr/>
          <p:nvPr/>
        </p:nvSpPr>
        <p:spPr>
          <a:xfrm>
            <a:off x="192023" y="1031747"/>
            <a:ext cx="8666988" cy="356615"/>
          </a:xfrm>
          <a:prstGeom prst="rect">
            <a:avLst/>
          </a:prstGeom>
          <a:blipFill>
            <a:blip r:embed="rId4"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3600" b="0" i="0">
                <a:solidFill>
                  <a:srgbClr val="4E3A2F"/>
                </a:solidFill>
                <a:latin typeface="Lucida Sans Unicode"/>
                <a:cs typeface="Lucida Sans Unicode"/>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2" cstate="print"/>
            <a:stretch>
              <a:fillRect/>
            </a:stretch>
          </a:blipFill>
        </p:spPr>
        <p:txBody>
          <a:bodyPr wrap="square" lIns="0" tIns="0" rIns="0" bIns="0" rtlCol="0"/>
          <a:lstStyle/>
          <a:p/>
        </p:txBody>
      </p:sp>
      <p:sp>
        <p:nvSpPr>
          <p:cNvPr id="17" name="bg object 17"/>
          <p:cNvSpPr/>
          <p:nvPr/>
        </p:nvSpPr>
        <p:spPr>
          <a:xfrm>
            <a:off x="515112" y="1046987"/>
            <a:ext cx="8628888" cy="18287"/>
          </a:xfrm>
          <a:prstGeom prst="rect">
            <a:avLst/>
          </a:prstGeom>
          <a:blipFill>
            <a:blip r:embed="rId3" cstate="print"/>
            <a:stretch>
              <a:fillRect/>
            </a:stretch>
          </a:blipFill>
        </p:spPr>
        <p:txBody>
          <a:bodyPr wrap="square" lIns="0" tIns="0" rIns="0" bIns="0" rtlCol="0"/>
          <a:lstStyle/>
          <a:p/>
        </p:txBody>
      </p:sp>
      <p:sp>
        <p:nvSpPr>
          <p:cNvPr id="18" name="bg object 18"/>
          <p:cNvSpPr/>
          <p:nvPr/>
        </p:nvSpPr>
        <p:spPr>
          <a:xfrm>
            <a:off x="114301" y="986027"/>
            <a:ext cx="8759952" cy="490727"/>
          </a:xfrm>
          <a:prstGeom prst="rect">
            <a:avLst/>
          </a:prstGeom>
          <a:blipFill>
            <a:blip r:embed="rId4" cstate="print"/>
            <a:stretch>
              <a:fillRect/>
            </a:stretch>
          </a:blipFill>
        </p:spPr>
        <p:txBody>
          <a:bodyPr wrap="square" lIns="0" tIns="0" rIns="0" bIns="0" rtlCol="0"/>
          <a:lstStyle/>
          <a:p/>
        </p:txBody>
      </p:sp>
      <p:sp>
        <p:nvSpPr>
          <p:cNvPr id="2" name="Holder 2"/>
          <p:cNvSpPr>
            <a:spLocks noGrp="1"/>
          </p:cNvSpPr>
          <p:nvPr>
            <p:ph type="title"/>
          </p:nvPr>
        </p:nvSpPr>
        <p:spPr/>
        <p:txBody>
          <a:bodyPr lIns="0" tIns="0" rIns="0" bIns="0"/>
          <a:lstStyle>
            <a:lvl1pPr>
              <a:defRPr sz="3600" b="0" i="0">
                <a:solidFill>
                  <a:srgbClr val="4E3A2F"/>
                </a:solidFill>
                <a:latin typeface="Lucida Sans Unicode"/>
                <a:cs typeface="Lucida Sans Unicode"/>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4" name="Shape 24"/>
        <p:cNvGrpSpPr/>
        <p:nvPr/>
      </p:nvGrpSpPr>
      <p:grpSpPr>
        <a:xfrm>
          <a:off x="0" y="0"/>
          <a:ext cx="0" cy="0"/>
          <a:chOff x="0" y="0"/>
          <a:chExt cx="0" cy="0"/>
        </a:xfrm>
      </p:grpSpPr>
      <p:cxnSp>
        <p:nvCxnSpPr>
          <p:cNvPr id="25" name="Google Shape;25;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26" name="Google Shape;26;p2"/>
          <p:cNvSpPr txBox="1"/>
          <p:nvPr>
            <p:ph type="ctrTitle"/>
          </p:nvPr>
        </p:nvSpPr>
        <p:spPr>
          <a:xfrm>
            <a:off x="510450" y="1676400"/>
            <a:ext cx="8123100" cy="21180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7" name="Google Shape;27;p2"/>
          <p:cNvSpPr txBox="1"/>
          <p:nvPr>
            <p:ph idx="1" type="subTitle"/>
          </p:nvPr>
        </p:nvSpPr>
        <p:spPr>
          <a:xfrm>
            <a:off x="510450" y="4243083"/>
            <a:ext cx="8123100" cy="840000"/>
          </a:xfrm>
          <a:prstGeom prst="rect">
            <a:avLst/>
          </a:prstGeom>
          <a:noFill/>
          <a:ln>
            <a:noFill/>
          </a:ln>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28" name="Google Shape;28;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cxnSp>
        <p:nvCxnSpPr>
          <p:cNvPr id="30" name="Google Shape;30;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31" name="Google Shape;31;p3"/>
          <p:cNvSpPr txBox="1"/>
          <p:nvPr>
            <p:ph type="title"/>
          </p:nvPr>
        </p:nvSpPr>
        <p:spPr>
          <a:xfrm>
            <a:off x="510450" y="2743200"/>
            <a:ext cx="8123100" cy="1038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2" name="Google Shape;32;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35" name="Google Shape;35;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6" Type="http://schemas.openxmlformats.org/officeDocument/2006/relationships/theme" Target="../theme/theme2.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383540" y="524002"/>
            <a:ext cx="8376919" cy="574040"/>
          </a:xfrm>
          <a:prstGeom prst="rect">
            <a:avLst/>
          </a:prstGeom>
        </p:spPr>
        <p:txBody>
          <a:bodyPr wrap="square" lIns="0" tIns="0" rIns="0" bIns="0">
            <a:spAutoFit/>
          </a:bodyPr>
          <a:lstStyle>
            <a:lvl1pPr>
              <a:defRPr sz="3600" b="0" i="0">
                <a:solidFill>
                  <a:srgbClr val="4E3A2F"/>
                </a:solidFill>
                <a:latin typeface="Lucida Sans Unicode"/>
                <a:cs typeface="Lucida Sans Unicode"/>
              </a:defRPr>
            </a:lvl1pPr>
          </a:lstStyle>
          <a:p/>
        </p:txBody>
      </p:sp>
      <p:sp>
        <p:nvSpPr>
          <p:cNvPr id="3" name="Holder 3"/>
          <p:cNvSpPr>
            <a:spLocks noGrp="1"/>
          </p:cNvSpPr>
          <p:nvPr>
            <p:ph type="body" idx="1"/>
          </p:nvPr>
        </p:nvSpPr>
        <p:spPr>
          <a:xfrm>
            <a:off x="353059" y="1229614"/>
            <a:ext cx="8437880" cy="4635500"/>
          </a:xfrm>
          <a:prstGeom prst="rect">
            <a:avLst/>
          </a:prstGeom>
        </p:spPr>
        <p:txBody>
          <a:bodyPr wrap="square" lIns="0" tIns="0" rIns="0" bIns="0">
            <a:spAutoFit/>
          </a:bodyPr>
          <a:lstStyle>
            <a:lvl1pPr>
              <a:defRPr sz="2400" b="0" i="0">
                <a:solidFill>
                  <a:srgbClr val="4E3A2F"/>
                </a:solidFill>
                <a:latin typeface="Lucida Sans Unicode"/>
                <a:cs typeface="Lucida Sans Unicode"/>
              </a:defRPr>
            </a:lvl1pPr>
          </a:lstStyle>
          <a:p/>
        </p:txBody>
      </p:sp>
      <p:sp>
        <p:nvSpPr>
          <p:cNvPr id="4" name="Holder 4"/>
          <p:cNvSpPr>
            <a:spLocks noGrp="1"/>
          </p:cNvSpPr>
          <p:nvPr>
            <p:ph type="ftr" idx="5" sz="quarter"/>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20" name="Shape 20"/>
        <p:cNvGrpSpPr/>
        <p:nvPr/>
      </p:nvGrpSpPr>
      <p:grpSpPr>
        <a:xfrm>
          <a:off x="0" y="0"/>
          <a:ext cx="0" cy="0"/>
          <a:chOff x="0" y="0"/>
          <a:chExt cx="0" cy="0"/>
        </a:xfrm>
      </p:grpSpPr>
      <p:sp>
        <p:nvSpPr>
          <p:cNvPr id="21" name="Google Shape;21;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22" name="Google Shape;22;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23" name="Google Shape;23;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6" r:id="rId14"/>
    <p:sldLayoutId id="214748366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8.png"/><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17"/>
          <p:cNvSpPr txBox="1"/>
          <p:nvPr/>
        </p:nvSpPr>
        <p:spPr>
          <a:xfrm>
            <a:off x="2406550" y="503100"/>
            <a:ext cx="6683700" cy="3831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95267"/>
                </a:solidFill>
                <a:latin typeface="Arial"/>
                <a:ea typeface="Arial"/>
                <a:cs typeface="Arial"/>
                <a:sym typeface="Arial"/>
              </a:rPr>
              <a:t>Projec t Title:T</a:t>
            </a:r>
            <a:r>
              <a:rPr lang="en-US" sz="1800">
                <a:solidFill>
                  <a:srgbClr val="F95267"/>
                </a:solidFill>
              </a:rPr>
              <a:t>idal Energy</a:t>
            </a:r>
            <a:endParaRPr sz="1800">
              <a:latin typeface="Arial"/>
              <a:ea typeface="Arial"/>
              <a:cs typeface="Arial"/>
              <a:sym typeface="Arial"/>
            </a:endParaRPr>
          </a:p>
          <a:p>
            <a:pPr indent="0" lvl="0" marL="0" marR="0" rtl="0" algn="l">
              <a:lnSpc>
                <a:spcPct val="100000"/>
              </a:lnSpc>
              <a:spcBef>
                <a:spcPts val="5"/>
              </a:spcBef>
              <a:spcAft>
                <a:spcPts val="0"/>
              </a:spcAft>
              <a:buNone/>
            </a:pPr>
            <a:r>
              <a:t/>
            </a:r>
            <a:endParaRPr sz="1650">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F95267"/>
                </a:solidFill>
                <a:latin typeface="Arial"/>
                <a:ea typeface="Arial"/>
                <a:cs typeface="Arial"/>
                <a:sym typeface="Arial"/>
              </a:rPr>
              <a:t>Subject C ode: ENA010</a:t>
            </a:r>
            <a:r>
              <a:rPr lang="en-US" sz="1800">
                <a:solidFill>
                  <a:srgbClr val="F95267"/>
                </a:solidFill>
              </a:rPr>
              <a:t>5</a:t>
            </a:r>
            <a:endParaRPr sz="1800">
              <a:latin typeface="Arial"/>
              <a:ea typeface="Arial"/>
              <a:cs typeface="Arial"/>
              <a:sym typeface="Arial"/>
            </a:endParaRPr>
          </a:p>
          <a:p>
            <a:pPr indent="0" lvl="0" marL="0" marR="0" rtl="0" algn="l">
              <a:lnSpc>
                <a:spcPct val="100000"/>
              </a:lnSpc>
              <a:spcBef>
                <a:spcPts val="10"/>
              </a:spcBef>
              <a:spcAft>
                <a:spcPts val="0"/>
              </a:spcAft>
              <a:buNone/>
            </a:pPr>
            <a:r>
              <a:t/>
            </a:r>
            <a:endParaRPr sz="1800">
              <a:latin typeface="Arial"/>
              <a:ea typeface="Arial"/>
              <a:cs typeface="Arial"/>
              <a:sym typeface="Arial"/>
            </a:endParaRPr>
          </a:p>
          <a:p>
            <a:pPr indent="-86995" lvl="0" marL="99060" marR="5080" rtl="0" algn="l">
              <a:lnSpc>
                <a:spcPct val="112777"/>
              </a:lnSpc>
              <a:spcBef>
                <a:spcPts val="0"/>
              </a:spcBef>
              <a:spcAft>
                <a:spcPts val="0"/>
              </a:spcAft>
              <a:buNone/>
            </a:pPr>
            <a:r>
              <a:rPr lang="en-US" sz="1800">
                <a:solidFill>
                  <a:srgbClr val="F95267"/>
                </a:solidFill>
                <a:latin typeface="Arial"/>
                <a:ea typeface="Arial"/>
                <a:cs typeface="Arial"/>
                <a:sym typeface="Arial"/>
              </a:rPr>
              <a:t>Subject </a:t>
            </a:r>
            <a:r>
              <a:rPr lang="en-US" sz="1800">
                <a:solidFill>
                  <a:srgbClr val="F95267"/>
                </a:solidFill>
              </a:rPr>
              <a:t>N</a:t>
            </a:r>
            <a:r>
              <a:rPr lang="en-US" sz="1800">
                <a:solidFill>
                  <a:srgbClr val="F95267"/>
                </a:solidFill>
                <a:latin typeface="Arial"/>
                <a:ea typeface="Arial"/>
                <a:cs typeface="Arial"/>
                <a:sym typeface="Arial"/>
              </a:rPr>
              <a:t>ame: Renew able Energy  Sources fo</a:t>
            </a:r>
            <a:r>
              <a:rPr lang="en-US" sz="1800">
                <a:solidFill>
                  <a:srgbClr val="F95267"/>
                </a:solidFill>
              </a:rPr>
              <a:t>r Domestic Applications</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1600">
              <a:latin typeface="Arial"/>
              <a:ea typeface="Arial"/>
              <a:cs typeface="Arial"/>
              <a:sym typeface="Arial"/>
            </a:endParaRPr>
          </a:p>
          <a:p>
            <a:pPr indent="0" lvl="0" marL="12700" marR="0" rtl="0" algn="l">
              <a:lnSpc>
                <a:spcPct val="116388"/>
              </a:lnSpc>
              <a:spcBef>
                <a:spcPts val="0"/>
              </a:spcBef>
              <a:spcAft>
                <a:spcPts val="0"/>
              </a:spcAft>
              <a:buNone/>
            </a:pPr>
            <a:r>
              <a:rPr lang="en-US" sz="1800">
                <a:solidFill>
                  <a:srgbClr val="F95267"/>
                </a:solidFill>
                <a:latin typeface="Arial"/>
                <a:ea typeface="Arial"/>
                <a:cs typeface="Arial"/>
                <a:sym typeface="Arial"/>
              </a:rPr>
              <a:t>Stu dent Name:D .Vijay Sai Kumar</a:t>
            </a:r>
            <a:endParaRPr sz="1800">
              <a:latin typeface="Arial"/>
              <a:ea typeface="Arial"/>
              <a:cs typeface="Arial"/>
              <a:sym typeface="Arial"/>
            </a:endParaRPr>
          </a:p>
          <a:p>
            <a:pPr indent="0" lvl="0" marL="12700" marR="1870075" rtl="0" algn="l">
              <a:lnSpc>
                <a:spcPct val="112777"/>
              </a:lnSpc>
              <a:spcBef>
                <a:spcPts val="114"/>
              </a:spcBef>
              <a:spcAft>
                <a:spcPts val="0"/>
              </a:spcAft>
              <a:buNone/>
            </a:pPr>
            <a:r>
              <a:rPr lang="en-US" sz="1800">
                <a:solidFill>
                  <a:srgbClr val="F95267"/>
                </a:solidFill>
                <a:latin typeface="Arial"/>
                <a:ea typeface="Arial"/>
                <a:cs typeface="Arial"/>
                <a:sym typeface="Arial"/>
              </a:rPr>
              <a:t>Stud ent Reg No:</a:t>
            </a:r>
            <a:r>
              <a:rPr lang="en-US" sz="1800">
                <a:solidFill>
                  <a:srgbClr val="F95267"/>
                </a:solidFill>
              </a:rPr>
              <a:t>191814005</a:t>
            </a:r>
            <a:r>
              <a:rPr lang="en-US" sz="1800">
                <a:solidFill>
                  <a:srgbClr val="F95267"/>
                </a:solidFill>
                <a:latin typeface="Arial"/>
                <a:ea typeface="Arial"/>
                <a:cs typeface="Arial"/>
                <a:sym typeface="Arial"/>
              </a:rPr>
              <a:t> Departm ent:MECH</a:t>
            </a:r>
            <a:endParaRPr sz="1800">
              <a:latin typeface="Arial"/>
              <a:ea typeface="Arial"/>
              <a:cs typeface="Arial"/>
              <a:sym typeface="Arial"/>
            </a:endParaRPr>
          </a:p>
          <a:p>
            <a:pPr indent="0" lvl="0" marL="0" marR="0" rtl="0" algn="l">
              <a:lnSpc>
                <a:spcPct val="100000"/>
              </a:lnSpc>
              <a:spcBef>
                <a:spcPts val="20"/>
              </a:spcBef>
              <a:spcAft>
                <a:spcPts val="0"/>
              </a:spcAft>
              <a:buNone/>
            </a:pPr>
            <a:r>
              <a:t/>
            </a:r>
            <a:endParaRPr sz="1750">
              <a:latin typeface="Arial"/>
              <a:ea typeface="Arial"/>
              <a:cs typeface="Arial"/>
              <a:sym typeface="Arial"/>
            </a:endParaRPr>
          </a:p>
          <a:p>
            <a:pPr indent="-86995" lvl="0" marL="99060" marR="762635" rtl="0" algn="l">
              <a:lnSpc>
                <a:spcPct val="112777"/>
              </a:lnSpc>
              <a:spcBef>
                <a:spcPts val="5"/>
              </a:spcBef>
              <a:spcAft>
                <a:spcPts val="0"/>
              </a:spcAft>
              <a:buNone/>
            </a:pPr>
            <a:r>
              <a:rPr lang="en-US" sz="1800">
                <a:solidFill>
                  <a:srgbClr val="F95267"/>
                </a:solidFill>
                <a:latin typeface="Arial"/>
                <a:ea typeface="Arial"/>
                <a:cs typeface="Arial"/>
                <a:sym typeface="Arial"/>
              </a:rPr>
              <a:t>Faculty Nam e: Dr.</a:t>
            </a:r>
            <a:r>
              <a:rPr lang="en-US" sz="1800">
                <a:solidFill>
                  <a:srgbClr val="F95267"/>
                </a:solidFill>
              </a:rPr>
              <a:t>Deepak Joel Jhonson</a:t>
            </a:r>
            <a:endParaRPr sz="1800">
              <a:solidFill>
                <a:srgbClr val="F95267"/>
              </a:solidFill>
            </a:endParaRPr>
          </a:p>
          <a:p>
            <a:pPr indent="-86995" lvl="0" marL="99060" marR="762635" rtl="0" algn="l">
              <a:lnSpc>
                <a:spcPct val="112777"/>
              </a:lnSpc>
              <a:spcBef>
                <a:spcPts val="5"/>
              </a:spcBef>
              <a:spcAft>
                <a:spcPts val="0"/>
              </a:spcAft>
              <a:buNone/>
            </a:pPr>
            <a:r>
              <a:rPr lang="en-US" sz="1800">
                <a:solidFill>
                  <a:srgbClr val="F95267"/>
                </a:solidFill>
                <a:latin typeface="Arial"/>
                <a:ea typeface="Arial"/>
                <a:cs typeface="Arial"/>
                <a:sym typeface="Arial"/>
              </a:rPr>
              <a:t>  Dat e: 22.01.202 1</a:t>
            </a:r>
            <a:endParaRPr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26"/>
          <p:cNvGrpSpPr/>
          <p:nvPr/>
        </p:nvGrpSpPr>
        <p:grpSpPr>
          <a:xfrm>
            <a:off x="192023" y="1031747"/>
            <a:ext cx="8951989" cy="356700"/>
            <a:chOff x="192023" y="1031747"/>
            <a:chExt cx="8951989" cy="356700"/>
          </a:xfrm>
        </p:grpSpPr>
        <p:sp>
          <p:nvSpPr>
            <p:cNvPr id="153" name="Google Shape;153;p26"/>
            <p:cNvSpPr/>
            <p:nvPr/>
          </p:nvSpPr>
          <p:spPr>
            <a:xfrm>
              <a:off x="515112"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26"/>
            <p:cNvSpPr/>
            <p:nvPr/>
          </p:nvSpPr>
          <p:spPr>
            <a:xfrm>
              <a:off x="192023" y="1031747"/>
              <a:ext cx="8775300" cy="35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5" name="Google Shape;155;p26"/>
          <p:cNvSpPr txBox="1"/>
          <p:nvPr/>
        </p:nvSpPr>
        <p:spPr>
          <a:xfrm>
            <a:off x="383540" y="694689"/>
            <a:ext cx="8390400" cy="42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600">
                <a:solidFill>
                  <a:srgbClr val="4E3A2F"/>
                </a:solidFill>
                <a:latin typeface="Lucida Sans"/>
                <a:ea typeface="Lucida Sans"/>
                <a:cs typeface="Lucida Sans"/>
                <a:sym typeface="Lucida Sans"/>
              </a:rPr>
              <a:t>ELECTRICITY GENERATION THROUGH TIDAL ENERGY</a:t>
            </a:r>
            <a:endParaRPr sz="2600">
              <a:latin typeface="Lucida Sans"/>
              <a:ea typeface="Lucida Sans"/>
              <a:cs typeface="Lucida Sans"/>
              <a:sym typeface="Lucida Sans"/>
            </a:endParaRPr>
          </a:p>
        </p:txBody>
      </p:sp>
      <p:sp>
        <p:nvSpPr>
          <p:cNvPr id="156" name="Google Shape;156;p26"/>
          <p:cNvSpPr txBox="1"/>
          <p:nvPr>
            <p:ph type="title"/>
          </p:nvPr>
        </p:nvSpPr>
        <p:spPr>
          <a:xfrm>
            <a:off x="383540" y="2113533"/>
            <a:ext cx="6579300" cy="513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u="sng"/>
              <a:t>Two types of tidal plant facilities</a:t>
            </a:r>
            <a:r>
              <a:rPr lang="en-US" sz="3200"/>
              <a:t>.</a:t>
            </a:r>
            <a:endParaRPr sz="3200"/>
          </a:p>
        </p:txBody>
      </p:sp>
      <p:sp>
        <p:nvSpPr>
          <p:cNvPr id="157" name="Google Shape;157;p26"/>
          <p:cNvSpPr txBox="1"/>
          <p:nvPr/>
        </p:nvSpPr>
        <p:spPr>
          <a:xfrm>
            <a:off x="383540" y="3284346"/>
            <a:ext cx="4658400" cy="16848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EFA12D"/>
              </a:buClr>
              <a:buSzPts val="2250"/>
              <a:buFont typeface="Noto Sans Symbols"/>
              <a:buChar char="⮚"/>
            </a:pPr>
            <a:r>
              <a:rPr lang="en-US" sz="3200">
                <a:solidFill>
                  <a:srgbClr val="4E3A2F"/>
                </a:solidFill>
                <a:latin typeface="Lucida Sans"/>
                <a:ea typeface="Lucida Sans"/>
                <a:cs typeface="Lucida Sans"/>
                <a:sym typeface="Lucida Sans"/>
              </a:rPr>
              <a:t>Tidal barrages</a:t>
            </a:r>
            <a:endParaRPr sz="3200">
              <a:latin typeface="Lucida Sans"/>
              <a:ea typeface="Lucida Sans"/>
              <a:cs typeface="Lucida Sans"/>
              <a:sym typeface="Lucida Sans"/>
            </a:endParaRPr>
          </a:p>
          <a:p>
            <a:pPr indent="0" lvl="0" marL="0" marR="0" rtl="0" algn="l">
              <a:lnSpc>
                <a:spcPct val="100000"/>
              </a:lnSpc>
              <a:spcBef>
                <a:spcPts val="70"/>
              </a:spcBef>
              <a:spcAft>
                <a:spcPts val="0"/>
              </a:spcAft>
              <a:buClr>
                <a:srgbClr val="EFA12D"/>
              </a:buClr>
              <a:buSzPts val="3450"/>
              <a:buFont typeface="Noto Sans Symbols"/>
              <a:buNone/>
            </a:pPr>
            <a:r>
              <a:t/>
            </a:r>
            <a:endParaRPr sz="3450">
              <a:latin typeface="Lucida Sans"/>
              <a:ea typeface="Lucida Sans"/>
              <a:cs typeface="Lucida Sans"/>
              <a:sym typeface="Lucida Sans"/>
            </a:endParaRPr>
          </a:p>
          <a:p>
            <a:pPr indent="-342900" lvl="0" marL="355600" marR="0" rtl="0" algn="l">
              <a:lnSpc>
                <a:spcPct val="100000"/>
              </a:lnSpc>
              <a:spcBef>
                <a:spcPts val="0"/>
              </a:spcBef>
              <a:spcAft>
                <a:spcPts val="0"/>
              </a:spcAft>
              <a:buClr>
                <a:srgbClr val="EFA12D"/>
              </a:buClr>
              <a:buSzPts val="2250"/>
              <a:buFont typeface="Noto Sans Symbols"/>
              <a:buChar char="⮚"/>
            </a:pPr>
            <a:r>
              <a:rPr lang="en-US" sz="3200">
                <a:solidFill>
                  <a:srgbClr val="4E3A2F"/>
                </a:solidFill>
                <a:latin typeface="Lucida Sans"/>
                <a:ea typeface="Lucida Sans"/>
                <a:cs typeface="Lucida Sans"/>
                <a:sym typeface="Lucida Sans"/>
              </a:rPr>
              <a:t>Tidal currents turbine</a:t>
            </a:r>
            <a:endParaRPr sz="32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27"/>
          <p:cNvGrpSpPr/>
          <p:nvPr/>
        </p:nvGrpSpPr>
        <p:grpSpPr>
          <a:xfrm>
            <a:off x="114300" y="986027"/>
            <a:ext cx="9029711" cy="490800"/>
            <a:chOff x="114300" y="986027"/>
            <a:chExt cx="9029711" cy="490800"/>
          </a:xfrm>
        </p:grpSpPr>
        <p:sp>
          <p:nvSpPr>
            <p:cNvPr id="160" name="Google Shape;160;p27"/>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27"/>
            <p:cNvSpPr/>
            <p:nvPr/>
          </p:nvSpPr>
          <p:spPr>
            <a:xfrm>
              <a:off x="114300" y="986027"/>
              <a:ext cx="43326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2" name="Google Shape;162;p27"/>
          <p:cNvSpPr txBox="1"/>
          <p:nvPr>
            <p:ph type="title"/>
          </p:nvPr>
        </p:nvSpPr>
        <p:spPr>
          <a:xfrm>
            <a:off x="383540" y="524002"/>
            <a:ext cx="37908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TIDAL BARRAGES</a:t>
            </a:r>
            <a:endParaRPr/>
          </a:p>
        </p:txBody>
      </p:sp>
      <p:sp>
        <p:nvSpPr>
          <p:cNvPr id="163" name="Google Shape;163;p27"/>
          <p:cNvSpPr txBox="1"/>
          <p:nvPr/>
        </p:nvSpPr>
        <p:spPr>
          <a:xfrm>
            <a:off x="383540" y="1504899"/>
            <a:ext cx="4505400" cy="423930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EFA12D"/>
              </a:buClr>
              <a:buSzPts val="1950"/>
              <a:buFont typeface="Noto Sans Symbols"/>
              <a:buChar char="⮚"/>
            </a:pPr>
            <a:r>
              <a:rPr lang="en-US" sz="2800">
                <a:solidFill>
                  <a:srgbClr val="4E3A2F"/>
                </a:solidFill>
                <a:latin typeface="Lucida Sans"/>
                <a:ea typeface="Lucida Sans"/>
                <a:cs typeface="Lucida Sans"/>
                <a:sym typeface="Lucida Sans"/>
              </a:rPr>
              <a:t>Utilize potential energy.</a:t>
            </a:r>
            <a:endParaRPr sz="2800">
              <a:latin typeface="Lucida Sans"/>
              <a:ea typeface="Lucida Sans"/>
              <a:cs typeface="Lucida Sans"/>
              <a:sym typeface="Lucida Sans"/>
            </a:endParaRPr>
          </a:p>
          <a:p>
            <a:pPr indent="-338455" lvl="0" marL="350520" marR="782320" rtl="0" algn="l">
              <a:lnSpc>
                <a:spcPct val="110000"/>
              </a:lnSpc>
              <a:spcBef>
                <a:spcPts val="3700"/>
              </a:spcBef>
              <a:spcAft>
                <a:spcPts val="0"/>
              </a:spcAft>
              <a:buClr>
                <a:srgbClr val="EFA12D"/>
              </a:buClr>
              <a:buSzPts val="1950"/>
              <a:buFont typeface="Noto Sans Symbols"/>
              <a:buChar char="⮚"/>
            </a:pPr>
            <a:r>
              <a:rPr lang="en-US" sz="2800">
                <a:solidFill>
                  <a:srgbClr val="4E3A2F"/>
                </a:solidFill>
                <a:latin typeface="Lucida Sans"/>
                <a:ea typeface="Lucida Sans"/>
                <a:cs typeface="Lucida Sans"/>
                <a:sym typeface="Lucida Sans"/>
              </a:rPr>
              <a:t>Tidal barrages are  typically dams built  across an bay.</a:t>
            </a:r>
            <a:endParaRPr sz="2800">
              <a:latin typeface="Lucida Sans"/>
              <a:ea typeface="Lucida Sans"/>
              <a:cs typeface="Lucida Sans"/>
              <a:sym typeface="Lucida Sans"/>
            </a:endParaRPr>
          </a:p>
          <a:p>
            <a:pPr indent="-338455" lvl="0" marL="350520" marR="742315" rtl="0" algn="l">
              <a:lnSpc>
                <a:spcPct val="110100"/>
              </a:lnSpc>
              <a:spcBef>
                <a:spcPts val="3694"/>
              </a:spcBef>
              <a:spcAft>
                <a:spcPts val="0"/>
              </a:spcAft>
              <a:buClr>
                <a:srgbClr val="EFA12D"/>
              </a:buClr>
              <a:buSzPts val="1950"/>
              <a:buFont typeface="Noto Sans Symbols"/>
              <a:buChar char="⮚"/>
            </a:pPr>
            <a:r>
              <a:rPr lang="en-US" sz="2800">
                <a:solidFill>
                  <a:srgbClr val="4E3A2F"/>
                </a:solidFill>
                <a:latin typeface="Lucida Sans"/>
                <a:ea typeface="Lucida Sans"/>
                <a:cs typeface="Lucida Sans"/>
                <a:sym typeface="Lucida Sans"/>
              </a:rPr>
              <a:t>Consist of turbines,  sluicegates, and  Ship locks</a:t>
            </a:r>
            <a:r>
              <a:rPr lang="en-US" sz="3000">
                <a:solidFill>
                  <a:srgbClr val="4E3A2F"/>
                </a:solidFill>
                <a:latin typeface="Lucida Sans"/>
                <a:ea typeface="Lucida Sans"/>
                <a:cs typeface="Lucida Sans"/>
                <a:sym typeface="Lucida Sans"/>
              </a:rPr>
              <a:t>.</a:t>
            </a:r>
            <a:endParaRPr sz="3000">
              <a:latin typeface="Lucida Sans"/>
              <a:ea typeface="Lucida Sans"/>
              <a:cs typeface="Lucida Sans"/>
              <a:sym typeface="Lucida Sans"/>
            </a:endParaRPr>
          </a:p>
        </p:txBody>
      </p:sp>
      <p:sp>
        <p:nvSpPr>
          <p:cNvPr id="164" name="Google Shape;164;p27"/>
          <p:cNvSpPr/>
          <p:nvPr/>
        </p:nvSpPr>
        <p:spPr>
          <a:xfrm>
            <a:off x="4876800" y="1045464"/>
            <a:ext cx="4267200" cy="52029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28"/>
          <p:cNvGrpSpPr/>
          <p:nvPr/>
        </p:nvGrpSpPr>
        <p:grpSpPr>
          <a:xfrm>
            <a:off x="0" y="0"/>
            <a:ext cx="9144012" cy="6858000"/>
            <a:chOff x="0" y="0"/>
            <a:chExt cx="9144012" cy="6858000"/>
          </a:xfrm>
        </p:grpSpPr>
        <p:sp>
          <p:nvSpPr>
            <p:cNvPr id="167" name="Google Shape;167;p28"/>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8" name="Google Shape;168;p28"/>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9"/>
          <p:cNvGrpSpPr/>
          <p:nvPr/>
        </p:nvGrpSpPr>
        <p:grpSpPr>
          <a:xfrm>
            <a:off x="0" y="0"/>
            <a:ext cx="9144012" cy="6858000"/>
            <a:chOff x="0" y="0"/>
            <a:chExt cx="9144012" cy="6858000"/>
          </a:xfrm>
        </p:grpSpPr>
        <p:sp>
          <p:nvSpPr>
            <p:cNvPr id="171" name="Google Shape;171;p29"/>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29"/>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30"/>
          <p:cNvGrpSpPr/>
          <p:nvPr/>
        </p:nvGrpSpPr>
        <p:grpSpPr>
          <a:xfrm>
            <a:off x="114301" y="986027"/>
            <a:ext cx="9029711" cy="490800"/>
            <a:chOff x="114301" y="986027"/>
            <a:chExt cx="9029711" cy="490800"/>
          </a:xfrm>
        </p:grpSpPr>
        <p:sp>
          <p:nvSpPr>
            <p:cNvPr id="175" name="Google Shape;175;p30"/>
            <p:cNvSpPr/>
            <p:nvPr/>
          </p:nvSpPr>
          <p:spPr>
            <a:xfrm>
              <a:off x="515112"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30"/>
            <p:cNvSpPr/>
            <p:nvPr/>
          </p:nvSpPr>
          <p:spPr>
            <a:xfrm>
              <a:off x="114301" y="986027"/>
              <a:ext cx="63870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7" name="Google Shape;177;p30"/>
          <p:cNvSpPr txBox="1"/>
          <p:nvPr>
            <p:ph type="title"/>
          </p:nvPr>
        </p:nvSpPr>
        <p:spPr>
          <a:xfrm>
            <a:off x="383540" y="524002"/>
            <a:ext cx="58440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TIDAL CURRENT TURBINES</a:t>
            </a:r>
            <a:endParaRPr/>
          </a:p>
        </p:txBody>
      </p:sp>
      <p:sp>
        <p:nvSpPr>
          <p:cNvPr id="178" name="Google Shape;178;p30"/>
          <p:cNvSpPr txBox="1"/>
          <p:nvPr/>
        </p:nvSpPr>
        <p:spPr>
          <a:xfrm>
            <a:off x="383540" y="1368297"/>
            <a:ext cx="4137000" cy="52698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Make use of kinetic energy of  moving water to power  turbines, in a similar way to  wind turbines that use wind to  power turbines.</a:t>
            </a:r>
            <a:endParaRPr sz="2000">
              <a:latin typeface="Lucida Sans"/>
              <a:ea typeface="Lucida Sans"/>
              <a:cs typeface="Lucida Sans"/>
              <a:sym typeface="Lucida Sans"/>
            </a:endParaRPr>
          </a:p>
          <a:p>
            <a:pPr indent="-342900" lvl="0" marL="355600" marR="0" rtl="0" algn="l">
              <a:lnSpc>
                <a:spcPct val="100000"/>
              </a:lnSpc>
              <a:spcBef>
                <a:spcPts val="480"/>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Operate during Flood and Ebb</a:t>
            </a:r>
            <a:endParaRPr sz="2000">
              <a:latin typeface="Lucida Sans"/>
              <a:ea typeface="Lucida Sans"/>
              <a:cs typeface="Lucida Sans"/>
              <a:sym typeface="Lucida Sans"/>
            </a:endParaRPr>
          </a:p>
          <a:p>
            <a:pPr indent="0" lvl="0" marL="355600" marR="0" rtl="0" algn="l">
              <a:lnSpc>
                <a:spcPct val="100000"/>
              </a:lnSpc>
              <a:spcBef>
                <a:spcPts val="0"/>
              </a:spcBef>
              <a:spcAft>
                <a:spcPts val="0"/>
              </a:spcAft>
              <a:buNone/>
            </a:pPr>
            <a:r>
              <a:rPr lang="en-US" sz="2000">
                <a:solidFill>
                  <a:srgbClr val="4E3A2F"/>
                </a:solidFill>
                <a:latin typeface="Lucida Sans"/>
                <a:ea typeface="Lucida Sans"/>
                <a:cs typeface="Lucida Sans"/>
                <a:sym typeface="Lucida Sans"/>
              </a:rPr>
              <a:t>tides.</a:t>
            </a:r>
            <a:endParaRPr sz="2000">
              <a:latin typeface="Lucida Sans"/>
              <a:ea typeface="Lucida Sans"/>
              <a:cs typeface="Lucida Sans"/>
              <a:sym typeface="Lucida Sans"/>
            </a:endParaRPr>
          </a:p>
          <a:p>
            <a:pPr indent="-342900" lvl="0" marL="355600" marR="198755" rtl="0" algn="l">
              <a:lnSpc>
                <a:spcPct val="100000"/>
              </a:lnSpc>
              <a:spcBef>
                <a:spcPts val="480"/>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Consists of a rotor, gearbox,  and a generator. These three  parts are mounted onto a  support structure.</a:t>
            </a:r>
            <a:endParaRPr sz="2000">
              <a:latin typeface="Lucida Sans"/>
              <a:ea typeface="Lucida Sans"/>
              <a:cs typeface="Lucida Sans"/>
              <a:sym typeface="Lucida Sans"/>
            </a:endParaRPr>
          </a:p>
          <a:p>
            <a:pPr indent="0" lvl="0" marL="12700" marR="802005" rtl="0" algn="l">
              <a:lnSpc>
                <a:spcPct val="100000"/>
              </a:lnSpc>
              <a:spcBef>
                <a:spcPts val="484"/>
              </a:spcBef>
              <a:spcAft>
                <a:spcPts val="0"/>
              </a:spcAft>
              <a:buNone/>
            </a:pPr>
            <a:r>
              <a:rPr lang="en-US" sz="2000">
                <a:solidFill>
                  <a:srgbClr val="4E3A2F"/>
                </a:solidFill>
                <a:latin typeface="Lucida Sans"/>
                <a:ea typeface="Lucida Sans"/>
                <a:cs typeface="Lucida Sans"/>
                <a:sym typeface="Lucida Sans"/>
              </a:rPr>
              <a:t>There are three main types  structure:</a:t>
            </a:r>
            <a:endParaRPr sz="2000">
              <a:latin typeface="Lucida Sans"/>
              <a:ea typeface="Lucida Sans"/>
              <a:cs typeface="Lucida Sans"/>
              <a:sym typeface="Lucida Sans"/>
            </a:endParaRPr>
          </a:p>
          <a:p>
            <a:pPr indent="-342900" lvl="0" marL="355600" marR="0" rtl="0" algn="l">
              <a:lnSpc>
                <a:spcPct val="100000"/>
              </a:lnSpc>
              <a:spcBef>
                <a:spcPts val="480"/>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Gravity structure</a:t>
            </a:r>
            <a:endParaRPr sz="2000">
              <a:latin typeface="Lucida Sans"/>
              <a:ea typeface="Lucida Sans"/>
              <a:cs typeface="Lucida Sans"/>
              <a:sym typeface="Lucida Sans"/>
            </a:endParaRPr>
          </a:p>
          <a:p>
            <a:pPr indent="-342900" lvl="0" marL="355600" marR="0" rtl="0" algn="l">
              <a:lnSpc>
                <a:spcPct val="100000"/>
              </a:lnSpc>
              <a:spcBef>
                <a:spcPts val="480"/>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Piled Structure</a:t>
            </a:r>
            <a:endParaRPr sz="2000">
              <a:latin typeface="Lucida Sans"/>
              <a:ea typeface="Lucida Sans"/>
              <a:cs typeface="Lucida Sans"/>
              <a:sym typeface="Lucida Sans"/>
            </a:endParaRPr>
          </a:p>
          <a:p>
            <a:pPr indent="-342900" lvl="0" marL="355600" marR="0" rtl="0" algn="l">
              <a:lnSpc>
                <a:spcPct val="100000"/>
              </a:lnSpc>
              <a:spcBef>
                <a:spcPts val="484"/>
              </a:spcBef>
              <a:spcAft>
                <a:spcPts val="0"/>
              </a:spcAft>
              <a:buClr>
                <a:srgbClr val="EFA12D"/>
              </a:buClr>
              <a:buSzPts val="1400"/>
              <a:buFont typeface="Noto Sans Symbols"/>
              <a:buChar char="▪"/>
            </a:pPr>
            <a:r>
              <a:rPr lang="en-US" sz="2000">
                <a:solidFill>
                  <a:srgbClr val="4E3A2F"/>
                </a:solidFill>
                <a:latin typeface="Lucida Sans"/>
                <a:ea typeface="Lucida Sans"/>
                <a:cs typeface="Lucida Sans"/>
                <a:sym typeface="Lucida Sans"/>
              </a:rPr>
              <a:t>Floating structure</a:t>
            </a:r>
            <a:endParaRPr sz="2000">
              <a:latin typeface="Lucida Sans"/>
              <a:ea typeface="Lucida Sans"/>
              <a:cs typeface="Lucida Sans"/>
              <a:sym typeface="Lucida Sans"/>
            </a:endParaRPr>
          </a:p>
        </p:txBody>
      </p:sp>
      <p:sp>
        <p:nvSpPr>
          <p:cNvPr id="179" name="Google Shape;179;p30"/>
          <p:cNvSpPr/>
          <p:nvPr/>
        </p:nvSpPr>
        <p:spPr>
          <a:xfrm>
            <a:off x="4626864" y="1267966"/>
            <a:ext cx="4517100" cy="55899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31"/>
          <p:cNvGrpSpPr/>
          <p:nvPr/>
        </p:nvGrpSpPr>
        <p:grpSpPr>
          <a:xfrm>
            <a:off x="0" y="0"/>
            <a:ext cx="9144012" cy="6858000"/>
            <a:chOff x="0" y="0"/>
            <a:chExt cx="9144012" cy="6858000"/>
          </a:xfrm>
        </p:grpSpPr>
        <p:sp>
          <p:nvSpPr>
            <p:cNvPr id="182" name="Google Shape;182;p31"/>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3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32"/>
          <p:cNvGrpSpPr/>
          <p:nvPr/>
        </p:nvGrpSpPr>
        <p:grpSpPr>
          <a:xfrm>
            <a:off x="0" y="0"/>
            <a:ext cx="9144012" cy="6858000"/>
            <a:chOff x="0" y="0"/>
            <a:chExt cx="9144012" cy="6858000"/>
          </a:xfrm>
        </p:grpSpPr>
        <p:sp>
          <p:nvSpPr>
            <p:cNvPr id="186" name="Google Shape;186;p32"/>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32"/>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nvSpPr>
        <p:spPr>
          <a:xfrm>
            <a:off x="383540" y="694689"/>
            <a:ext cx="8283000" cy="4224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600">
                <a:solidFill>
                  <a:srgbClr val="4E3A2F"/>
                </a:solidFill>
                <a:latin typeface="Lucida Sans"/>
                <a:ea typeface="Lucida Sans"/>
                <a:cs typeface="Lucida Sans"/>
                <a:sym typeface="Lucida Sans"/>
              </a:rPr>
              <a:t>PROS AND CONS OF BOTH TIDAL POWER FACILITIES</a:t>
            </a:r>
            <a:endParaRPr sz="2600">
              <a:latin typeface="Lucida Sans"/>
              <a:ea typeface="Lucida Sans"/>
              <a:cs typeface="Lucida Sans"/>
              <a:sym typeface="Lucida Sans"/>
            </a:endParaRPr>
          </a:p>
        </p:txBody>
      </p:sp>
      <p:sp>
        <p:nvSpPr>
          <p:cNvPr id="190" name="Google Shape;190;p33"/>
          <p:cNvSpPr txBox="1"/>
          <p:nvPr>
            <p:ph type="title"/>
          </p:nvPr>
        </p:nvSpPr>
        <p:spPr>
          <a:xfrm>
            <a:off x="1196136" y="1197609"/>
            <a:ext cx="26523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t>Tidal Barrages</a:t>
            </a:r>
            <a:endParaRPr sz="3000"/>
          </a:p>
        </p:txBody>
      </p:sp>
      <p:sp>
        <p:nvSpPr>
          <p:cNvPr id="191" name="Google Shape;191;p33"/>
          <p:cNvSpPr txBox="1"/>
          <p:nvPr/>
        </p:nvSpPr>
        <p:spPr>
          <a:xfrm>
            <a:off x="383540" y="1738325"/>
            <a:ext cx="4274100" cy="4928100"/>
          </a:xfrm>
          <a:prstGeom prst="rect">
            <a:avLst/>
          </a:prstGeom>
          <a:noFill/>
          <a:ln>
            <a:noFill/>
          </a:ln>
        </p:spPr>
        <p:txBody>
          <a:bodyPr anchorCtr="0" anchor="t" bIns="0" lIns="0" spcFirstLastPara="1" rIns="0" wrap="square" tIns="12700">
            <a:spAutoFit/>
          </a:bodyPr>
          <a:lstStyle/>
          <a:p>
            <a:pPr indent="-342900" lvl="0" marL="355600" marR="467994"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Mature technology that  has been around for  nearly 50years.</a:t>
            </a:r>
            <a:endParaRPr sz="2400">
              <a:latin typeface="Lucida Sans"/>
              <a:ea typeface="Lucida Sans"/>
              <a:cs typeface="Lucida Sans"/>
              <a:sym typeface="Lucida Sans"/>
            </a:endParaRPr>
          </a:p>
          <a:p>
            <a:pPr indent="-342900" lvl="0" marL="355600" marR="0" rtl="0" algn="l">
              <a:lnSpc>
                <a:spcPct val="100000"/>
              </a:lnSpc>
              <a:spcBef>
                <a:spcPts val="58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Reliable energy source.</a:t>
            </a:r>
            <a:endParaRPr sz="2400">
              <a:latin typeface="Lucida Sans"/>
              <a:ea typeface="Lucida Sans"/>
              <a:cs typeface="Lucida Sans"/>
              <a:sym typeface="Lucida Sans"/>
            </a:endParaRPr>
          </a:p>
          <a:p>
            <a:pPr indent="0" lvl="0" marL="2540" marR="0" rtl="0" algn="ctr">
              <a:lnSpc>
                <a:spcPct val="100000"/>
              </a:lnSpc>
              <a:spcBef>
                <a:spcPts val="655"/>
              </a:spcBef>
              <a:spcAft>
                <a:spcPts val="0"/>
              </a:spcAft>
              <a:buNone/>
            </a:pPr>
            <a:r>
              <a:rPr lang="en-US" sz="3200">
                <a:solidFill>
                  <a:srgbClr val="4E3A2F"/>
                </a:solidFill>
                <a:latin typeface="Lucida Sans"/>
                <a:ea typeface="Lucida Sans"/>
                <a:cs typeface="Lucida Sans"/>
                <a:sym typeface="Lucida Sans"/>
              </a:rPr>
              <a:t>BUT</a:t>
            </a:r>
            <a:endParaRPr sz="3200">
              <a:latin typeface="Lucida Sans"/>
              <a:ea typeface="Lucida Sans"/>
              <a:cs typeface="Lucida Sans"/>
              <a:sym typeface="Lucida Sans"/>
            </a:endParaRPr>
          </a:p>
          <a:p>
            <a:pPr indent="-342900" lvl="0" marL="355600" marR="0" rtl="0" algn="l">
              <a:lnSpc>
                <a:spcPct val="100000"/>
              </a:lnSpc>
              <a:spcBef>
                <a:spcPts val="69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High costs of construction</a:t>
            </a:r>
            <a:endParaRPr sz="2400">
              <a:latin typeface="Lucida Sans"/>
              <a:ea typeface="Lucida Sans"/>
              <a:cs typeface="Lucida Sans"/>
              <a:sym typeface="Lucida Sans"/>
            </a:endParaRPr>
          </a:p>
          <a:p>
            <a:pPr indent="-342900" lvl="0" marL="355600" marR="193040" rtl="0" algn="l">
              <a:lnSpc>
                <a:spcPct val="100000"/>
              </a:lnSpc>
              <a:spcBef>
                <a:spcPts val="575"/>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Environmental on marine  life</a:t>
            </a:r>
            <a:endParaRPr sz="2400">
              <a:latin typeface="Lucida Sans"/>
              <a:ea typeface="Lucida Sans"/>
              <a:cs typeface="Lucida Sans"/>
              <a:sym typeface="Lucida Sans"/>
            </a:endParaRPr>
          </a:p>
          <a:p>
            <a:pPr indent="-342900" lvl="0" marL="355600" marR="65405" rtl="0" algn="l">
              <a:lnSpc>
                <a:spcPct val="100000"/>
              </a:lnSpc>
              <a:spcBef>
                <a:spcPts val="58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Low power output in.  comparison to other  energy source like coal  and nuclear power plants.</a:t>
            </a:r>
            <a:endParaRPr sz="2400">
              <a:latin typeface="Lucida Sans"/>
              <a:ea typeface="Lucida Sans"/>
              <a:cs typeface="Lucida Sans"/>
              <a:sym typeface="Lucida Sans"/>
            </a:endParaRPr>
          </a:p>
        </p:txBody>
      </p:sp>
      <p:sp>
        <p:nvSpPr>
          <p:cNvPr id="192" name="Google Shape;192;p33"/>
          <p:cNvSpPr txBox="1"/>
          <p:nvPr/>
        </p:nvSpPr>
        <p:spPr>
          <a:xfrm>
            <a:off x="4768977" y="1197609"/>
            <a:ext cx="4010700" cy="482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rgbClr val="4E3A2F"/>
                </a:solidFill>
                <a:latin typeface="Lucida Sans"/>
                <a:ea typeface="Lucida Sans"/>
                <a:cs typeface="Lucida Sans"/>
                <a:sym typeface="Lucida Sans"/>
              </a:rPr>
              <a:t>Tidal Current Turbine</a:t>
            </a:r>
            <a:endParaRPr sz="3000">
              <a:latin typeface="Lucida Sans"/>
              <a:ea typeface="Lucida Sans"/>
              <a:cs typeface="Lucida Sans"/>
              <a:sym typeface="Lucida Sans"/>
            </a:endParaRPr>
          </a:p>
        </p:txBody>
      </p:sp>
      <p:sp>
        <p:nvSpPr>
          <p:cNvPr id="193" name="Google Shape;193;p33"/>
          <p:cNvSpPr txBox="1"/>
          <p:nvPr/>
        </p:nvSpPr>
        <p:spPr>
          <a:xfrm>
            <a:off x="4636389" y="1738325"/>
            <a:ext cx="4179600" cy="44895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Able to utilize both Ebb</a:t>
            </a:r>
            <a:endParaRPr sz="2400">
              <a:latin typeface="Lucida Sans"/>
              <a:ea typeface="Lucida Sans"/>
              <a:cs typeface="Lucida Sans"/>
              <a:sym typeface="Lucida Sans"/>
            </a:endParaRPr>
          </a:p>
          <a:p>
            <a:pPr indent="0" lvl="0" marL="355600" marR="0" rtl="0" algn="l">
              <a:lnSpc>
                <a:spcPct val="100000"/>
              </a:lnSpc>
              <a:spcBef>
                <a:spcPts val="5"/>
              </a:spcBef>
              <a:spcAft>
                <a:spcPts val="0"/>
              </a:spcAft>
              <a:buNone/>
            </a:pPr>
            <a:r>
              <a:rPr lang="en-US" sz="2400">
                <a:solidFill>
                  <a:srgbClr val="4E3A2F"/>
                </a:solidFill>
                <a:latin typeface="Lucida Sans"/>
                <a:ea typeface="Lucida Sans"/>
                <a:cs typeface="Lucida Sans"/>
                <a:sym typeface="Lucida Sans"/>
              </a:rPr>
              <a:t>and Flood tides.</a:t>
            </a:r>
            <a:endParaRPr sz="2400">
              <a:latin typeface="Lucida Sans"/>
              <a:ea typeface="Lucida Sans"/>
              <a:cs typeface="Lucida Sans"/>
              <a:sym typeface="Lucida Sans"/>
            </a:endParaRPr>
          </a:p>
          <a:p>
            <a:pPr indent="-342900" lvl="0" marL="355600" marR="43180" rtl="0" algn="l">
              <a:lnSpc>
                <a:spcPct val="100000"/>
              </a:lnSpc>
              <a:spcBef>
                <a:spcPts val="575"/>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Tidal current turbines are  not large massive dam  structure.</a:t>
            </a:r>
            <a:endParaRPr sz="2400">
              <a:latin typeface="Lucida Sans"/>
              <a:ea typeface="Lucida Sans"/>
              <a:cs typeface="Lucida Sans"/>
              <a:sym typeface="Lucida Sans"/>
            </a:endParaRPr>
          </a:p>
          <a:p>
            <a:pPr indent="0" lvl="0" marL="97155" marR="0" rtl="0" algn="ctr">
              <a:lnSpc>
                <a:spcPct val="100000"/>
              </a:lnSpc>
              <a:spcBef>
                <a:spcPts val="655"/>
              </a:spcBef>
              <a:spcAft>
                <a:spcPts val="0"/>
              </a:spcAft>
              <a:buNone/>
            </a:pPr>
            <a:r>
              <a:rPr lang="en-US" sz="3200">
                <a:solidFill>
                  <a:srgbClr val="4E3A2F"/>
                </a:solidFill>
                <a:latin typeface="Lucida Sans"/>
                <a:ea typeface="Lucida Sans"/>
                <a:cs typeface="Lucida Sans"/>
                <a:sym typeface="Lucida Sans"/>
              </a:rPr>
              <a:t>BUT</a:t>
            </a:r>
            <a:endParaRPr sz="3200">
              <a:latin typeface="Lucida Sans"/>
              <a:ea typeface="Lucida Sans"/>
              <a:cs typeface="Lucida Sans"/>
              <a:sym typeface="Lucida Sans"/>
            </a:endParaRPr>
          </a:p>
          <a:p>
            <a:pPr indent="-342900" lvl="0" marL="355600" marR="5080" rtl="0" algn="l">
              <a:lnSpc>
                <a:spcPct val="100000"/>
              </a:lnSpc>
              <a:spcBef>
                <a:spcPts val="69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Tidal current turbine  technology is young in its  development.</a:t>
            </a:r>
            <a:endParaRPr sz="2400">
              <a:latin typeface="Lucida Sans"/>
              <a:ea typeface="Lucida Sans"/>
              <a:cs typeface="Lucida Sans"/>
              <a:sym typeface="Lucida Sans"/>
            </a:endParaRPr>
          </a:p>
          <a:p>
            <a:pPr indent="-342900" lvl="0" marL="355600" marR="174625" rtl="0" algn="l">
              <a:lnSpc>
                <a:spcPct val="100000"/>
              </a:lnSpc>
              <a:spcBef>
                <a:spcPts val="58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Installation and  maintenance challenges.</a:t>
            </a:r>
            <a:endParaRPr sz="24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83540" y="524002"/>
            <a:ext cx="82164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MAJOR TIDAL PLANTS IN THE WORLD</a:t>
            </a:r>
            <a:endParaRPr/>
          </a:p>
        </p:txBody>
      </p:sp>
      <p:sp>
        <p:nvSpPr>
          <p:cNvPr id="196" name="Google Shape;196;p34"/>
          <p:cNvSpPr/>
          <p:nvPr/>
        </p:nvSpPr>
        <p:spPr>
          <a:xfrm>
            <a:off x="0" y="1295398"/>
            <a:ext cx="9144000" cy="55626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35"/>
          <p:cNvGrpSpPr/>
          <p:nvPr/>
        </p:nvGrpSpPr>
        <p:grpSpPr>
          <a:xfrm>
            <a:off x="144779" y="995172"/>
            <a:ext cx="8999232" cy="438900"/>
            <a:chOff x="144779" y="995172"/>
            <a:chExt cx="8999232" cy="438900"/>
          </a:xfrm>
        </p:grpSpPr>
        <p:sp>
          <p:nvSpPr>
            <p:cNvPr id="199" name="Google Shape;199;p35"/>
            <p:cNvSpPr/>
            <p:nvPr/>
          </p:nvSpPr>
          <p:spPr>
            <a:xfrm>
              <a:off x="515111"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0" name="Google Shape;200;p35"/>
            <p:cNvSpPr/>
            <p:nvPr/>
          </p:nvSpPr>
          <p:spPr>
            <a:xfrm>
              <a:off x="144779" y="995172"/>
              <a:ext cx="6850500" cy="438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1" name="Google Shape;201;p35"/>
          <p:cNvSpPr txBox="1"/>
          <p:nvPr>
            <p:ph type="title"/>
          </p:nvPr>
        </p:nvSpPr>
        <p:spPr>
          <a:xfrm>
            <a:off x="383540" y="583438"/>
            <a:ext cx="6372900" cy="513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ADVANTAGES OF TIDAL ENERGY</a:t>
            </a:r>
            <a:endParaRPr sz="3200"/>
          </a:p>
        </p:txBody>
      </p:sp>
      <p:sp>
        <p:nvSpPr>
          <p:cNvPr id="202" name="Google Shape;202;p35"/>
          <p:cNvSpPr txBox="1"/>
          <p:nvPr>
            <p:ph idx="1" type="body"/>
          </p:nvPr>
        </p:nvSpPr>
        <p:spPr>
          <a:xfrm>
            <a:off x="353059" y="1229614"/>
            <a:ext cx="8437800" cy="4635600"/>
          </a:xfrm>
          <a:prstGeom prst="rect">
            <a:avLst/>
          </a:prstGeom>
          <a:noFill/>
          <a:ln>
            <a:noFill/>
          </a:ln>
        </p:spPr>
        <p:txBody>
          <a:bodyPr anchorCtr="0" anchor="t" bIns="0" lIns="0" spcFirstLastPara="1" rIns="0" wrap="square" tIns="12700">
            <a:spAutoFit/>
          </a:bodyPr>
          <a:lstStyle/>
          <a:p>
            <a:pPr indent="-342900" lvl="0" marL="386080" rtl="0" algn="l">
              <a:lnSpc>
                <a:spcPct val="100000"/>
              </a:lnSpc>
              <a:spcBef>
                <a:spcPts val="0"/>
              </a:spcBef>
              <a:spcAft>
                <a:spcPts val="0"/>
              </a:spcAft>
              <a:buClr>
                <a:srgbClr val="EFA12D"/>
              </a:buClr>
              <a:buSzPts val="1650"/>
              <a:buFont typeface="Noto Sans Symbols"/>
              <a:buChar char="⮚"/>
            </a:pPr>
            <a:r>
              <a:rPr lang="en-US"/>
              <a:t>Once you've built it, tidal power is free.</a:t>
            </a:r>
            <a:endParaRPr/>
          </a:p>
          <a:p>
            <a:pPr indent="-342900" lvl="0" marL="386080" rtl="0" algn="l">
              <a:lnSpc>
                <a:spcPct val="100000"/>
              </a:lnSpc>
              <a:spcBef>
                <a:spcPts val="2880"/>
              </a:spcBef>
              <a:spcAft>
                <a:spcPts val="0"/>
              </a:spcAft>
              <a:buClr>
                <a:srgbClr val="EFA12D"/>
              </a:buClr>
              <a:buSzPts val="1650"/>
              <a:buFont typeface="Noto Sans Symbols"/>
              <a:buChar char="⮚"/>
            </a:pPr>
            <a:r>
              <a:rPr lang="en-US"/>
              <a:t>It produces no green-house gases or other waste.</a:t>
            </a:r>
            <a:endParaRPr/>
          </a:p>
          <a:p>
            <a:pPr indent="-342900" lvl="0" marL="386080" rtl="0" algn="l">
              <a:lnSpc>
                <a:spcPct val="100000"/>
              </a:lnSpc>
              <a:spcBef>
                <a:spcPts val="2880"/>
              </a:spcBef>
              <a:spcAft>
                <a:spcPts val="0"/>
              </a:spcAft>
              <a:buClr>
                <a:srgbClr val="EFA12D"/>
              </a:buClr>
              <a:buSzPts val="1650"/>
              <a:buFont typeface="Noto Sans Symbols"/>
              <a:buChar char="⮚"/>
            </a:pPr>
            <a:r>
              <a:rPr lang="en-US"/>
              <a:t>It needs no fuel.</a:t>
            </a:r>
            <a:endParaRPr/>
          </a:p>
          <a:p>
            <a:pPr indent="-342900" lvl="0" marL="386080" rtl="0" algn="l">
              <a:lnSpc>
                <a:spcPct val="100000"/>
              </a:lnSpc>
              <a:spcBef>
                <a:spcPts val="2885"/>
              </a:spcBef>
              <a:spcAft>
                <a:spcPts val="0"/>
              </a:spcAft>
              <a:buClr>
                <a:srgbClr val="EFA12D"/>
              </a:buClr>
              <a:buSzPts val="1650"/>
              <a:buFont typeface="Noto Sans Symbols"/>
              <a:buChar char="⮚"/>
            </a:pPr>
            <a:r>
              <a:rPr lang="en-US"/>
              <a:t>Not expensive to maintain.</a:t>
            </a:r>
            <a:endParaRPr/>
          </a:p>
          <a:p>
            <a:pPr indent="0" lvl="0" marL="30480" rtl="0" algn="l">
              <a:lnSpc>
                <a:spcPct val="100000"/>
              </a:lnSpc>
              <a:spcBef>
                <a:spcPts val="75"/>
              </a:spcBef>
              <a:spcAft>
                <a:spcPts val="0"/>
              </a:spcAft>
              <a:buClr>
                <a:srgbClr val="EFA12D"/>
              </a:buClr>
              <a:buSzPts val="2200"/>
              <a:buFont typeface="Noto Sans Symbols"/>
              <a:buNone/>
            </a:pPr>
            <a:r>
              <a:t/>
            </a:r>
            <a:endParaRPr sz="2200"/>
          </a:p>
          <a:p>
            <a:pPr indent="-342900" lvl="0" marL="386080" marR="5080" rtl="0" algn="l">
              <a:lnSpc>
                <a:spcPct val="80000"/>
              </a:lnSpc>
              <a:spcBef>
                <a:spcPts val="1200"/>
              </a:spcBef>
              <a:spcAft>
                <a:spcPts val="0"/>
              </a:spcAft>
              <a:buClr>
                <a:srgbClr val="EFA12D"/>
              </a:buClr>
              <a:buSzPts val="1650"/>
              <a:buFont typeface="Noto Sans Symbols"/>
              <a:buChar char="⮚"/>
            </a:pPr>
            <a:r>
              <a:rPr lang="en-US"/>
              <a:t>Permits the simultaneous use of the dam for a road or  rail road.</a:t>
            </a:r>
            <a:endParaRPr/>
          </a:p>
          <a:p>
            <a:pPr indent="0" lvl="0" marL="30480" rtl="0" algn="l">
              <a:lnSpc>
                <a:spcPct val="100000"/>
              </a:lnSpc>
              <a:spcBef>
                <a:spcPts val="1200"/>
              </a:spcBef>
              <a:spcAft>
                <a:spcPts val="0"/>
              </a:spcAft>
              <a:buClr>
                <a:srgbClr val="EFA12D"/>
              </a:buClr>
              <a:buSzPts val="2250"/>
              <a:buFont typeface="Noto Sans Symbols"/>
              <a:buNone/>
            </a:pPr>
            <a:r>
              <a:t/>
            </a:r>
            <a:endParaRPr sz="2250"/>
          </a:p>
          <a:p>
            <a:pPr indent="-342900" lvl="0" marL="386080" marR="165100" rtl="0" algn="l">
              <a:lnSpc>
                <a:spcPct val="80000"/>
              </a:lnSpc>
              <a:spcBef>
                <a:spcPts val="1200"/>
              </a:spcBef>
              <a:spcAft>
                <a:spcPts val="1200"/>
              </a:spcAft>
              <a:buClr>
                <a:srgbClr val="EFA12D"/>
              </a:buClr>
              <a:buSzPts val="1650"/>
              <a:buFont typeface="Noto Sans Symbols"/>
              <a:buChar char="⮚"/>
            </a:pPr>
            <a:r>
              <a:rPr lang="en-US"/>
              <a:t>Provides a non-polluting and inexhaustible supply of  energy.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8"/>
          <p:cNvGrpSpPr/>
          <p:nvPr/>
        </p:nvGrpSpPr>
        <p:grpSpPr>
          <a:xfrm>
            <a:off x="0" y="0"/>
            <a:ext cx="9144012" cy="6858000"/>
            <a:chOff x="0" y="0"/>
            <a:chExt cx="9144012" cy="6858000"/>
          </a:xfrm>
        </p:grpSpPr>
        <p:sp>
          <p:nvSpPr>
            <p:cNvPr id="102" name="Google Shape;102;p18"/>
            <p:cNvSpPr/>
            <p:nvPr/>
          </p:nvSpPr>
          <p:spPr>
            <a:xfrm>
              <a:off x="515112" y="5344667"/>
              <a:ext cx="8628900" cy="12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8"/>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18"/>
            <p:cNvSpPr/>
            <p:nvPr/>
          </p:nvSpPr>
          <p:spPr>
            <a:xfrm>
              <a:off x="3509771" y="469392"/>
              <a:ext cx="5489400" cy="728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pSp>
        <p:nvGrpSpPr>
          <p:cNvPr id="204" name="Google Shape;204;p36"/>
          <p:cNvGrpSpPr/>
          <p:nvPr/>
        </p:nvGrpSpPr>
        <p:grpSpPr>
          <a:xfrm>
            <a:off x="144779" y="995172"/>
            <a:ext cx="8999232" cy="438900"/>
            <a:chOff x="144779" y="995172"/>
            <a:chExt cx="8999232" cy="438900"/>
          </a:xfrm>
        </p:grpSpPr>
        <p:sp>
          <p:nvSpPr>
            <p:cNvPr id="205" name="Google Shape;205;p36"/>
            <p:cNvSpPr/>
            <p:nvPr/>
          </p:nvSpPr>
          <p:spPr>
            <a:xfrm>
              <a:off x="515111"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6" name="Google Shape;206;p36"/>
            <p:cNvSpPr/>
            <p:nvPr/>
          </p:nvSpPr>
          <p:spPr>
            <a:xfrm>
              <a:off x="144779" y="995172"/>
              <a:ext cx="7491900" cy="438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7" name="Google Shape;207;p36"/>
          <p:cNvSpPr txBox="1"/>
          <p:nvPr>
            <p:ph type="title"/>
          </p:nvPr>
        </p:nvSpPr>
        <p:spPr>
          <a:xfrm>
            <a:off x="383540" y="583438"/>
            <a:ext cx="7013700" cy="513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200"/>
              <a:t>DISADVANTAGES OF TIDAL ENERGY</a:t>
            </a:r>
            <a:endParaRPr sz="3200"/>
          </a:p>
        </p:txBody>
      </p:sp>
      <p:sp>
        <p:nvSpPr>
          <p:cNvPr id="208" name="Google Shape;208;p36"/>
          <p:cNvSpPr txBox="1"/>
          <p:nvPr/>
        </p:nvSpPr>
        <p:spPr>
          <a:xfrm>
            <a:off x="383540" y="1741373"/>
            <a:ext cx="5126400" cy="21483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Building of barrage is expensive</a:t>
            </a:r>
            <a:endParaRPr sz="2400">
              <a:latin typeface="Lucida Sans"/>
              <a:ea typeface="Lucida Sans"/>
              <a:cs typeface="Lucida Sans"/>
              <a:sym typeface="Lucida Sans"/>
            </a:endParaRPr>
          </a:p>
          <a:p>
            <a:pPr indent="0" lvl="0" marL="0" marR="0" rtl="0" algn="l">
              <a:lnSpc>
                <a:spcPct val="100000"/>
              </a:lnSpc>
              <a:spcBef>
                <a:spcPts val="40"/>
              </a:spcBef>
              <a:spcAft>
                <a:spcPts val="0"/>
              </a:spcAft>
              <a:buClr>
                <a:srgbClr val="EFA12D"/>
              </a:buClr>
              <a:buSzPts val="2600"/>
              <a:buFont typeface="Noto Sans Symbols"/>
              <a:buNone/>
            </a:pPr>
            <a:r>
              <a:t/>
            </a:r>
            <a:endParaRPr sz="2600">
              <a:latin typeface="Lucida Sans"/>
              <a:ea typeface="Lucida Sans"/>
              <a:cs typeface="Lucida Sans"/>
              <a:sym typeface="Lucida Sans"/>
            </a:endParaRPr>
          </a:p>
          <a:p>
            <a:pPr indent="-342900" lvl="0" marL="355600" marR="0"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Needs	a wide area</a:t>
            </a:r>
            <a:endParaRPr sz="2400">
              <a:latin typeface="Lucida Sans"/>
              <a:ea typeface="Lucida Sans"/>
              <a:cs typeface="Lucida Sans"/>
              <a:sym typeface="Lucida Sans"/>
            </a:endParaRPr>
          </a:p>
          <a:p>
            <a:pPr indent="0" lvl="0" marL="0" marR="0" rtl="0" algn="l">
              <a:lnSpc>
                <a:spcPct val="100000"/>
              </a:lnSpc>
              <a:spcBef>
                <a:spcPts val="40"/>
              </a:spcBef>
              <a:spcAft>
                <a:spcPts val="0"/>
              </a:spcAft>
              <a:buClr>
                <a:srgbClr val="EFA12D"/>
              </a:buClr>
              <a:buSzPts val="2600"/>
              <a:buFont typeface="Noto Sans Symbols"/>
              <a:buNone/>
            </a:pPr>
            <a:r>
              <a:t/>
            </a:r>
            <a:endParaRPr sz="2600">
              <a:latin typeface="Lucida Sans"/>
              <a:ea typeface="Lucida Sans"/>
              <a:cs typeface="Lucida Sans"/>
              <a:sym typeface="Lucida Sans"/>
            </a:endParaRPr>
          </a:p>
          <a:p>
            <a:pPr indent="-342900" lvl="0" marL="355600" marR="0"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Few suitable sites available</a:t>
            </a:r>
            <a:endParaRPr sz="2400">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37"/>
          <p:cNvGrpSpPr/>
          <p:nvPr/>
        </p:nvGrpSpPr>
        <p:grpSpPr>
          <a:xfrm>
            <a:off x="114300" y="986027"/>
            <a:ext cx="9029711" cy="490800"/>
            <a:chOff x="114300" y="986027"/>
            <a:chExt cx="9029711" cy="490800"/>
          </a:xfrm>
        </p:grpSpPr>
        <p:sp>
          <p:nvSpPr>
            <p:cNvPr id="211" name="Google Shape;211;p37"/>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2" name="Google Shape;212;p37"/>
            <p:cNvSpPr/>
            <p:nvPr/>
          </p:nvSpPr>
          <p:spPr>
            <a:xfrm>
              <a:off x="114300" y="986027"/>
              <a:ext cx="35235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3" name="Google Shape;213;p37"/>
          <p:cNvSpPr txBox="1"/>
          <p:nvPr>
            <p:ph type="title"/>
          </p:nvPr>
        </p:nvSpPr>
        <p:spPr>
          <a:xfrm>
            <a:off x="383540" y="524002"/>
            <a:ext cx="29832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sp>
        <p:nvSpPr>
          <p:cNvPr id="214" name="Google Shape;214;p37"/>
          <p:cNvSpPr txBox="1"/>
          <p:nvPr/>
        </p:nvSpPr>
        <p:spPr>
          <a:xfrm>
            <a:off x="383540" y="1894459"/>
            <a:ext cx="8429100" cy="273240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Tidal power is a proven technology and has the  potential to generate significant amounts of electricity  at certain sites around the world.</a:t>
            </a:r>
            <a:endParaRPr sz="2400">
              <a:latin typeface="Lucida Sans"/>
              <a:ea typeface="Lucida Sans"/>
              <a:cs typeface="Lucida Sans"/>
              <a:sym typeface="Lucida Sans"/>
            </a:endParaRPr>
          </a:p>
          <a:p>
            <a:pPr indent="0" lvl="0" marL="0" marR="0" rtl="0" algn="l">
              <a:lnSpc>
                <a:spcPct val="100000"/>
              </a:lnSpc>
              <a:spcBef>
                <a:spcPts val="35"/>
              </a:spcBef>
              <a:spcAft>
                <a:spcPts val="0"/>
              </a:spcAft>
              <a:buClr>
                <a:srgbClr val="EFA12D"/>
              </a:buClr>
              <a:buSzPts val="2600"/>
              <a:buFont typeface="Noto Sans Symbols"/>
              <a:buNone/>
            </a:pPr>
            <a:r>
              <a:t/>
            </a:r>
            <a:endParaRPr sz="2600">
              <a:latin typeface="Lucida Sans"/>
              <a:ea typeface="Lucida Sans"/>
              <a:cs typeface="Lucida Sans"/>
              <a:sym typeface="Lucida Sans"/>
            </a:endParaRPr>
          </a:p>
          <a:p>
            <a:pPr indent="-342900" lvl="0" marL="355600" marR="240665" rtl="0" algn="just">
              <a:lnSpc>
                <a:spcPct val="100000"/>
              </a:lnSpc>
              <a:spcBef>
                <a:spcPts val="0"/>
              </a:spcBef>
              <a:spcAft>
                <a:spcPts val="0"/>
              </a:spcAft>
              <a:buClr>
                <a:srgbClr val="EFA12D"/>
              </a:buClr>
              <a:buSzPts val="1650"/>
              <a:buFont typeface="Noto Sans Symbols"/>
              <a:buChar char="⮚"/>
            </a:pPr>
            <a:r>
              <a:rPr lang="en-US" sz="2400">
                <a:solidFill>
                  <a:srgbClr val="4E3A2F"/>
                </a:solidFill>
                <a:latin typeface="Lucida Sans"/>
                <a:ea typeface="Lucida Sans"/>
                <a:cs typeface="Lucida Sans"/>
                <a:sym typeface="Lucida Sans"/>
              </a:rPr>
              <a:t>Although, our entire electricity needs could never be  met by tidal power alone, it can be invaluable source  of renewable energy.</a:t>
            </a:r>
            <a:endParaRPr sz="2400">
              <a:latin typeface="Lucida Sans"/>
              <a:ea typeface="Lucida Sans"/>
              <a:cs typeface="Lucida Sans"/>
              <a:sym typeface="Lucida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38"/>
          <p:cNvGrpSpPr/>
          <p:nvPr/>
        </p:nvGrpSpPr>
        <p:grpSpPr>
          <a:xfrm>
            <a:off x="0" y="0"/>
            <a:ext cx="9144012" cy="6858000"/>
            <a:chOff x="0" y="0"/>
            <a:chExt cx="9144012" cy="6858000"/>
          </a:xfrm>
        </p:grpSpPr>
        <p:sp>
          <p:nvSpPr>
            <p:cNvPr id="217" name="Google Shape;217;p38"/>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38"/>
            <p:cNvSpPr/>
            <p:nvPr/>
          </p:nvSpPr>
          <p:spPr>
            <a:xfrm>
              <a:off x="0" y="0"/>
              <a:ext cx="9144000" cy="68580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9" name="Google Shape;219;p38"/>
            <p:cNvSpPr/>
            <p:nvPr/>
          </p:nvSpPr>
          <p:spPr>
            <a:xfrm>
              <a:off x="1624583" y="4814315"/>
              <a:ext cx="6405300" cy="1155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19"/>
          <p:cNvGrpSpPr/>
          <p:nvPr/>
        </p:nvGrpSpPr>
        <p:grpSpPr>
          <a:xfrm>
            <a:off x="114300" y="986027"/>
            <a:ext cx="9029711" cy="490800"/>
            <a:chOff x="114300" y="986027"/>
            <a:chExt cx="9029711" cy="490800"/>
          </a:xfrm>
        </p:grpSpPr>
        <p:sp>
          <p:nvSpPr>
            <p:cNvPr id="107" name="Google Shape;107;p19"/>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8" name="Google Shape;108;p19"/>
            <p:cNvSpPr/>
            <p:nvPr/>
          </p:nvSpPr>
          <p:spPr>
            <a:xfrm>
              <a:off x="114300" y="986027"/>
              <a:ext cx="37734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9" name="Google Shape;109;p19"/>
          <p:cNvSpPr txBox="1"/>
          <p:nvPr>
            <p:ph type="title"/>
          </p:nvPr>
        </p:nvSpPr>
        <p:spPr>
          <a:xfrm>
            <a:off x="383540" y="524002"/>
            <a:ext cx="32316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TIDAL ENERGY</a:t>
            </a:r>
            <a:endParaRPr/>
          </a:p>
        </p:txBody>
      </p:sp>
      <p:sp>
        <p:nvSpPr>
          <p:cNvPr id="110" name="Google Shape;110;p19"/>
          <p:cNvSpPr txBox="1"/>
          <p:nvPr>
            <p:ph idx="1" type="body"/>
          </p:nvPr>
        </p:nvSpPr>
        <p:spPr>
          <a:xfrm>
            <a:off x="353059" y="1229614"/>
            <a:ext cx="8437800" cy="4635600"/>
          </a:xfrm>
          <a:prstGeom prst="rect">
            <a:avLst/>
          </a:prstGeom>
          <a:noFill/>
          <a:ln>
            <a:noFill/>
          </a:ln>
        </p:spPr>
        <p:txBody>
          <a:bodyPr anchorCtr="0" anchor="t" bIns="0" lIns="0" spcFirstLastPara="1" rIns="0" wrap="square" tIns="836275">
            <a:spAutoFit/>
          </a:bodyPr>
          <a:lstStyle/>
          <a:p>
            <a:pPr indent="0" lvl="0" marL="43180" marR="5080" rtl="0" algn="l">
              <a:lnSpc>
                <a:spcPct val="100000"/>
              </a:lnSpc>
              <a:spcBef>
                <a:spcPts val="0"/>
              </a:spcBef>
              <a:spcAft>
                <a:spcPts val="1200"/>
              </a:spcAft>
              <a:buNone/>
            </a:pPr>
            <a:r>
              <a:rPr lang="en-US" sz="3200"/>
              <a:t>TIDAL ENERGY IS A FORM OF  HYDROPOWER THAT CONVERTS THE  ENERGY OF TIDES INTO USEFUL FORMS OF  POWER.</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20"/>
          <p:cNvGrpSpPr/>
          <p:nvPr/>
        </p:nvGrpSpPr>
        <p:grpSpPr>
          <a:xfrm>
            <a:off x="114301" y="986027"/>
            <a:ext cx="9029711" cy="490800"/>
            <a:chOff x="114301" y="986027"/>
            <a:chExt cx="9029711" cy="490800"/>
          </a:xfrm>
        </p:grpSpPr>
        <p:sp>
          <p:nvSpPr>
            <p:cNvPr id="113" name="Google Shape;113;p20"/>
            <p:cNvSpPr/>
            <p:nvPr/>
          </p:nvSpPr>
          <p:spPr>
            <a:xfrm>
              <a:off x="515112"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20"/>
            <p:cNvSpPr/>
            <p:nvPr/>
          </p:nvSpPr>
          <p:spPr>
            <a:xfrm>
              <a:off x="114301" y="986027"/>
              <a:ext cx="82005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5" name="Google Shape;115;p20"/>
          <p:cNvSpPr txBox="1"/>
          <p:nvPr>
            <p:ph type="title"/>
          </p:nvPr>
        </p:nvSpPr>
        <p:spPr>
          <a:xfrm>
            <a:off x="383540" y="524002"/>
            <a:ext cx="76575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INTRODUCTION TO TIDAL ENERGY</a:t>
            </a:r>
            <a:endParaRPr/>
          </a:p>
        </p:txBody>
      </p:sp>
      <p:sp>
        <p:nvSpPr>
          <p:cNvPr id="116" name="Google Shape;116;p20"/>
          <p:cNvSpPr txBox="1"/>
          <p:nvPr/>
        </p:nvSpPr>
        <p:spPr>
          <a:xfrm>
            <a:off x="383540" y="1467358"/>
            <a:ext cx="8481600" cy="3848100"/>
          </a:xfrm>
          <a:prstGeom prst="rect">
            <a:avLst/>
          </a:prstGeom>
          <a:noFill/>
          <a:ln>
            <a:noFill/>
          </a:ln>
        </p:spPr>
        <p:txBody>
          <a:bodyPr anchorCtr="0" anchor="t" bIns="0" lIns="0" spcFirstLastPara="1" rIns="0" wrap="square" tIns="78725">
            <a:spAutoFit/>
          </a:bodyPr>
          <a:lstStyle/>
          <a:p>
            <a:pPr indent="-342900" lvl="0" marL="355600" marR="5080" rtl="0" algn="just">
              <a:lnSpc>
                <a:spcPct val="80100"/>
              </a:lnSpc>
              <a:spcBef>
                <a:spcPts val="0"/>
              </a:spcBef>
              <a:spcAft>
                <a:spcPts val="0"/>
              </a:spcAft>
              <a:buClr>
                <a:srgbClr val="B58A80"/>
              </a:buClr>
              <a:buSzPts val="1500"/>
              <a:buFont typeface="Noto Sans Symbols"/>
              <a:buChar char="⮚"/>
            </a:pPr>
            <a:r>
              <a:rPr lang="en-US" sz="2200">
                <a:solidFill>
                  <a:srgbClr val="4E3A2F"/>
                </a:solidFill>
                <a:latin typeface="Lucida Sans"/>
                <a:ea typeface="Lucida Sans"/>
                <a:cs typeface="Lucida Sans"/>
                <a:sym typeface="Lucida Sans"/>
              </a:rPr>
              <a:t>Demand of electricity is increasing and global warming also  threaten human life. It’s time to move away from fossil fuel  and other source.</a:t>
            </a:r>
            <a:endParaRPr sz="2200">
              <a:latin typeface="Lucida Sans"/>
              <a:ea typeface="Lucida Sans"/>
              <a:cs typeface="Lucida Sans"/>
              <a:sym typeface="Lucida Sans"/>
            </a:endParaRPr>
          </a:p>
          <a:p>
            <a:pPr indent="0" lvl="0" marL="0" marR="0" rtl="0" algn="l">
              <a:lnSpc>
                <a:spcPct val="100000"/>
              </a:lnSpc>
              <a:spcBef>
                <a:spcPts val="15"/>
              </a:spcBef>
              <a:spcAft>
                <a:spcPts val="0"/>
              </a:spcAft>
              <a:buClr>
                <a:srgbClr val="B58A80"/>
              </a:buClr>
              <a:buSzPts val="2050"/>
              <a:buFont typeface="Noto Sans Symbols"/>
              <a:buNone/>
            </a:pPr>
            <a:r>
              <a:t/>
            </a:r>
            <a:endParaRPr sz="2050">
              <a:latin typeface="Lucida Sans"/>
              <a:ea typeface="Lucida Sans"/>
              <a:cs typeface="Lucida Sans"/>
              <a:sym typeface="Lucida Sans"/>
            </a:endParaRPr>
          </a:p>
          <a:p>
            <a:pPr indent="-342900" lvl="0" marL="355600" marR="113029" rtl="0" algn="l">
              <a:lnSpc>
                <a:spcPct val="80000"/>
              </a:lnSpc>
              <a:spcBef>
                <a:spcPts val="5"/>
              </a:spcBef>
              <a:spcAft>
                <a:spcPts val="0"/>
              </a:spcAft>
              <a:buClr>
                <a:srgbClr val="B58A80"/>
              </a:buClr>
              <a:buSzPts val="1500"/>
              <a:buFont typeface="Noto Sans Symbols"/>
              <a:buChar char="⮚"/>
            </a:pPr>
            <a:r>
              <a:rPr lang="en-US" sz="2200">
                <a:solidFill>
                  <a:srgbClr val="4E3A2F"/>
                </a:solidFill>
                <a:latin typeface="Lucida Sans"/>
                <a:ea typeface="Lucida Sans"/>
                <a:cs typeface="Lucida Sans"/>
                <a:sym typeface="Lucida Sans"/>
              </a:rPr>
              <a:t>The tides contain energy that can be harnessed to produce  electricity. Two types of tidal energy can be extracted.  Kinetic energy can be harnessed from the ebbing and  surging tides. Potential energy can be harnessed from  differences in the high and low tides. Using tidal currents  remains the primary method of generating electricity.</a:t>
            </a:r>
            <a:endParaRPr sz="2200">
              <a:latin typeface="Lucida Sans"/>
              <a:ea typeface="Lucida Sans"/>
              <a:cs typeface="Lucida Sans"/>
              <a:sym typeface="Lucida Sans"/>
            </a:endParaRPr>
          </a:p>
          <a:p>
            <a:pPr indent="-342900" lvl="0" marL="355600" marR="0" rtl="0" algn="l">
              <a:lnSpc>
                <a:spcPct val="107954"/>
              </a:lnSpc>
              <a:spcBef>
                <a:spcPts val="2640"/>
              </a:spcBef>
              <a:spcAft>
                <a:spcPts val="0"/>
              </a:spcAft>
              <a:buClr>
                <a:srgbClr val="B58A80"/>
              </a:buClr>
              <a:buSzPts val="1500"/>
              <a:buFont typeface="Noto Sans Symbols"/>
              <a:buChar char="⮚"/>
            </a:pPr>
            <a:r>
              <a:rPr lang="en-US" sz="2200">
                <a:solidFill>
                  <a:srgbClr val="4E3A2F"/>
                </a:solidFill>
                <a:latin typeface="Lucida Sans"/>
                <a:ea typeface="Lucida Sans"/>
                <a:cs typeface="Lucida Sans"/>
                <a:sym typeface="Lucida Sans"/>
              </a:rPr>
              <a:t>Tidal power has huge potential due to the size of the</a:t>
            </a:r>
            <a:endParaRPr sz="2200">
              <a:latin typeface="Lucida Sans"/>
              <a:ea typeface="Lucida Sans"/>
              <a:cs typeface="Lucida Sans"/>
              <a:sym typeface="Lucida Sans"/>
            </a:endParaRPr>
          </a:p>
          <a:p>
            <a:pPr indent="0" lvl="0" marL="355600" marR="0" rtl="0" algn="l">
              <a:lnSpc>
                <a:spcPct val="107954"/>
              </a:lnSpc>
              <a:spcBef>
                <a:spcPts val="0"/>
              </a:spcBef>
              <a:spcAft>
                <a:spcPts val="0"/>
              </a:spcAft>
              <a:buNone/>
            </a:pPr>
            <a:r>
              <a:rPr lang="en-US" sz="2200">
                <a:solidFill>
                  <a:srgbClr val="4E3A2F"/>
                </a:solidFill>
                <a:latin typeface="Lucida Sans"/>
                <a:ea typeface="Lucida Sans"/>
                <a:cs typeface="Lucida Sans"/>
                <a:sym typeface="Lucida Sans"/>
              </a:rPr>
              <a:t>oceans and predictability of the tides.</a:t>
            </a:r>
            <a:endParaRPr sz="22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21"/>
          <p:cNvGrpSpPr/>
          <p:nvPr/>
        </p:nvGrpSpPr>
        <p:grpSpPr>
          <a:xfrm>
            <a:off x="114300" y="986027"/>
            <a:ext cx="9029711" cy="490800"/>
            <a:chOff x="114300" y="986027"/>
            <a:chExt cx="9029711" cy="490800"/>
          </a:xfrm>
        </p:grpSpPr>
        <p:sp>
          <p:nvSpPr>
            <p:cNvPr id="119" name="Google Shape;119;p21"/>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21"/>
            <p:cNvSpPr/>
            <p:nvPr/>
          </p:nvSpPr>
          <p:spPr>
            <a:xfrm>
              <a:off x="114300" y="986027"/>
              <a:ext cx="59421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1" name="Google Shape;121;p21"/>
          <p:cNvSpPr txBox="1"/>
          <p:nvPr>
            <p:ph type="title"/>
          </p:nvPr>
        </p:nvSpPr>
        <p:spPr>
          <a:xfrm>
            <a:off x="383540" y="524002"/>
            <a:ext cx="54018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BASIC PHYSICS OF TIDES</a:t>
            </a:r>
            <a:endParaRPr/>
          </a:p>
        </p:txBody>
      </p:sp>
      <p:sp>
        <p:nvSpPr>
          <p:cNvPr id="122" name="Google Shape;122;p21"/>
          <p:cNvSpPr txBox="1"/>
          <p:nvPr/>
        </p:nvSpPr>
        <p:spPr>
          <a:xfrm>
            <a:off x="383540" y="1430566"/>
            <a:ext cx="8134500" cy="3245400"/>
          </a:xfrm>
          <a:prstGeom prst="rect">
            <a:avLst/>
          </a:prstGeom>
          <a:noFill/>
          <a:ln>
            <a:noFill/>
          </a:ln>
        </p:spPr>
        <p:txBody>
          <a:bodyPr anchorCtr="0" anchor="t" bIns="0" lIns="0" spcFirstLastPara="1" rIns="0" wrap="square" tIns="110475">
            <a:spAutoFit/>
          </a:bodyPr>
          <a:lstStyle/>
          <a:p>
            <a:pPr indent="-342900" lvl="0" marL="355600" marR="0" rtl="0" algn="l">
              <a:lnSpc>
                <a:spcPct val="100000"/>
              </a:lnSpc>
              <a:spcBef>
                <a:spcPts val="0"/>
              </a:spcBef>
              <a:spcAft>
                <a:spcPts val="0"/>
              </a:spcAft>
              <a:buClr>
                <a:srgbClr val="EFA12D"/>
              </a:buClr>
              <a:buSzPts val="2250"/>
              <a:buFont typeface="Noto Sans Symbols"/>
              <a:buChar char="⮚"/>
            </a:pPr>
            <a:r>
              <a:rPr lang="en-US" sz="3200">
                <a:solidFill>
                  <a:srgbClr val="4E3A2F"/>
                </a:solidFill>
                <a:latin typeface="Lucida Sans"/>
                <a:ea typeface="Lucida Sans"/>
                <a:cs typeface="Lucida Sans"/>
                <a:sym typeface="Lucida Sans"/>
              </a:rPr>
              <a:t>Gravitational pull of the sun and moon.</a:t>
            </a:r>
            <a:endParaRPr sz="3200">
              <a:latin typeface="Lucida Sans"/>
              <a:ea typeface="Lucida Sans"/>
              <a:cs typeface="Lucida Sans"/>
              <a:sym typeface="Lucida Sans"/>
            </a:endParaRPr>
          </a:p>
          <a:p>
            <a:pPr indent="-342900" lvl="0" marL="355600" marR="756920" rtl="0" algn="l">
              <a:lnSpc>
                <a:spcPct val="100000"/>
              </a:lnSpc>
              <a:spcBef>
                <a:spcPts val="770"/>
              </a:spcBef>
              <a:spcAft>
                <a:spcPts val="0"/>
              </a:spcAft>
              <a:buClr>
                <a:srgbClr val="EFA12D"/>
              </a:buClr>
              <a:buSzPts val="2250"/>
              <a:buFont typeface="Noto Sans Symbols"/>
              <a:buChar char="⮚"/>
            </a:pPr>
            <a:r>
              <a:rPr lang="en-US" sz="3200">
                <a:solidFill>
                  <a:srgbClr val="4E3A2F"/>
                </a:solidFill>
                <a:latin typeface="Lucida Sans"/>
                <a:ea typeface="Lucida Sans"/>
                <a:cs typeface="Lucida Sans"/>
                <a:sym typeface="Lucida Sans"/>
              </a:rPr>
              <a:t>The pull of the centrifugal force of  rotation of the earth-moon system.</a:t>
            </a:r>
            <a:endParaRPr sz="3200">
              <a:latin typeface="Lucida Sans"/>
              <a:ea typeface="Lucida Sans"/>
              <a:cs typeface="Lucida Sans"/>
              <a:sym typeface="Lucida Sans"/>
            </a:endParaRPr>
          </a:p>
          <a:p>
            <a:pPr indent="-342900" lvl="0" marL="355600" marR="189865" rtl="0" algn="l">
              <a:lnSpc>
                <a:spcPct val="100000"/>
              </a:lnSpc>
              <a:spcBef>
                <a:spcPts val="770"/>
              </a:spcBef>
              <a:spcAft>
                <a:spcPts val="0"/>
              </a:spcAft>
              <a:buClr>
                <a:srgbClr val="EFA12D"/>
              </a:buClr>
              <a:buSzPts val="2250"/>
              <a:buFont typeface="Noto Sans Symbols"/>
              <a:buChar char="⮚"/>
            </a:pPr>
            <a:r>
              <a:rPr lang="en-US" sz="3200">
                <a:solidFill>
                  <a:srgbClr val="4E3A2F"/>
                </a:solidFill>
                <a:latin typeface="Lucida Sans"/>
                <a:ea typeface="Lucida Sans"/>
                <a:cs typeface="Lucida Sans"/>
                <a:sym typeface="Lucida Sans"/>
              </a:rPr>
              <a:t>There are two high tides and low tides  during each period of rotation of the  earth.</a:t>
            </a:r>
            <a:endParaRPr sz="32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22"/>
          <p:cNvGrpSpPr/>
          <p:nvPr/>
        </p:nvGrpSpPr>
        <p:grpSpPr>
          <a:xfrm>
            <a:off x="114300" y="986027"/>
            <a:ext cx="9029711" cy="490800"/>
            <a:chOff x="114300" y="986027"/>
            <a:chExt cx="9029711" cy="490800"/>
          </a:xfrm>
        </p:grpSpPr>
        <p:sp>
          <p:nvSpPr>
            <p:cNvPr id="125" name="Google Shape;125;p22"/>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22"/>
            <p:cNvSpPr/>
            <p:nvPr/>
          </p:nvSpPr>
          <p:spPr>
            <a:xfrm>
              <a:off x="114300" y="986027"/>
              <a:ext cx="17907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22"/>
            <p:cNvSpPr/>
            <p:nvPr/>
          </p:nvSpPr>
          <p:spPr>
            <a:xfrm>
              <a:off x="1341119" y="986027"/>
              <a:ext cx="6606600" cy="490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8" name="Google Shape;128;p22"/>
          <p:cNvSpPr txBox="1"/>
          <p:nvPr>
            <p:ph type="title"/>
          </p:nvPr>
        </p:nvSpPr>
        <p:spPr>
          <a:xfrm>
            <a:off x="383540" y="524002"/>
            <a:ext cx="72936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THE TIDES COME AND GO ?</a:t>
            </a:r>
            <a:endParaRPr/>
          </a:p>
        </p:txBody>
      </p:sp>
      <p:sp>
        <p:nvSpPr>
          <p:cNvPr id="129" name="Google Shape;129;p22"/>
          <p:cNvSpPr/>
          <p:nvPr/>
        </p:nvSpPr>
        <p:spPr>
          <a:xfrm>
            <a:off x="515112" y="1295400"/>
            <a:ext cx="8266200" cy="27432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22"/>
          <p:cNvSpPr txBox="1"/>
          <p:nvPr/>
        </p:nvSpPr>
        <p:spPr>
          <a:xfrm>
            <a:off x="612140" y="4493133"/>
            <a:ext cx="7334100" cy="1245900"/>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SzPts val="2000"/>
              <a:buFont typeface="Noto Sans Symbols"/>
              <a:buChar char="⮚"/>
            </a:pPr>
            <a:r>
              <a:rPr lang="en-US" sz="2000">
                <a:latin typeface="Lucida Sans"/>
                <a:ea typeface="Lucida Sans"/>
                <a:cs typeface="Lucida Sans"/>
                <a:sym typeface="Lucida Sans"/>
              </a:rPr>
              <a:t>The gravitational force of the moon causes the oceans to  bulge along an axis pointing directly at the moon. The  magnitude of this attraction depends on the mass of the  object and its distance away </a:t>
            </a:r>
            <a:r>
              <a:rPr lang="en-US" sz="1800">
                <a:latin typeface="Lucida Sans"/>
                <a:ea typeface="Lucida Sans"/>
                <a:cs typeface="Lucida Sans"/>
                <a:sym typeface="Lucida Sans"/>
              </a:rPr>
              <a:t>.</a:t>
            </a:r>
            <a:endParaRPr sz="18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3"/>
          <p:cNvGrpSpPr/>
          <p:nvPr/>
        </p:nvGrpSpPr>
        <p:grpSpPr>
          <a:xfrm>
            <a:off x="114300" y="986027"/>
            <a:ext cx="9029711" cy="490800"/>
            <a:chOff x="114300" y="986027"/>
            <a:chExt cx="9029711" cy="490800"/>
          </a:xfrm>
        </p:grpSpPr>
        <p:sp>
          <p:nvSpPr>
            <p:cNvPr id="133" name="Google Shape;133;p23"/>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23"/>
            <p:cNvSpPr/>
            <p:nvPr/>
          </p:nvSpPr>
          <p:spPr>
            <a:xfrm>
              <a:off x="114300" y="986027"/>
              <a:ext cx="35541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5" name="Google Shape;135;p23"/>
          <p:cNvSpPr txBox="1"/>
          <p:nvPr>
            <p:ph type="title"/>
          </p:nvPr>
        </p:nvSpPr>
        <p:spPr>
          <a:xfrm>
            <a:off x="383540" y="524002"/>
            <a:ext cx="30156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SPRING TIDES</a:t>
            </a:r>
            <a:endParaRPr/>
          </a:p>
        </p:txBody>
      </p:sp>
      <p:sp>
        <p:nvSpPr>
          <p:cNvPr id="136" name="Google Shape;136;p23"/>
          <p:cNvSpPr/>
          <p:nvPr/>
        </p:nvSpPr>
        <p:spPr>
          <a:xfrm>
            <a:off x="457200" y="1447800"/>
            <a:ext cx="8077200" cy="29718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23"/>
          <p:cNvSpPr txBox="1"/>
          <p:nvPr/>
        </p:nvSpPr>
        <p:spPr>
          <a:xfrm>
            <a:off x="688340" y="5121402"/>
            <a:ext cx="7569900" cy="635700"/>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SzPts val="2000"/>
              <a:buFont typeface="Noto Sans Symbols"/>
              <a:buChar char="⮚"/>
            </a:pPr>
            <a:r>
              <a:rPr lang="en-US" sz="2000">
                <a:latin typeface="Lucida Sans"/>
                <a:ea typeface="Lucida Sans"/>
                <a:cs typeface="Lucida Sans"/>
                <a:sym typeface="Lucida Sans"/>
              </a:rPr>
              <a:t>When the sun and moon are in a line their gravitational  attraction on the earth combine and cause a “spring” tides.</a:t>
            </a:r>
            <a:endParaRPr sz="20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24"/>
          <p:cNvGrpSpPr/>
          <p:nvPr/>
        </p:nvGrpSpPr>
        <p:grpSpPr>
          <a:xfrm>
            <a:off x="114300" y="986027"/>
            <a:ext cx="9029711" cy="490800"/>
            <a:chOff x="114300" y="986027"/>
            <a:chExt cx="9029711" cy="490800"/>
          </a:xfrm>
        </p:grpSpPr>
        <p:sp>
          <p:nvSpPr>
            <p:cNvPr id="140" name="Google Shape;140;p24"/>
            <p:cNvSpPr/>
            <p:nvPr/>
          </p:nvSpPr>
          <p:spPr>
            <a:xfrm>
              <a:off x="515111" y="1046987"/>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1" name="Google Shape;141;p24"/>
            <p:cNvSpPr/>
            <p:nvPr/>
          </p:nvSpPr>
          <p:spPr>
            <a:xfrm>
              <a:off x="114300" y="986027"/>
              <a:ext cx="31212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2" name="Google Shape;142;p24"/>
          <p:cNvSpPr txBox="1"/>
          <p:nvPr>
            <p:ph type="title"/>
          </p:nvPr>
        </p:nvSpPr>
        <p:spPr>
          <a:xfrm>
            <a:off x="383540" y="524002"/>
            <a:ext cx="25812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NEAP TIDES</a:t>
            </a:r>
            <a:endParaRPr/>
          </a:p>
        </p:txBody>
      </p:sp>
      <p:sp>
        <p:nvSpPr>
          <p:cNvPr id="143" name="Google Shape;143;p24"/>
          <p:cNvSpPr/>
          <p:nvPr/>
        </p:nvSpPr>
        <p:spPr>
          <a:xfrm>
            <a:off x="519683" y="1371600"/>
            <a:ext cx="8382000" cy="2743200"/>
          </a:xfrm>
          <a:prstGeom prst="rect">
            <a:avLst/>
          </a:pr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4" name="Google Shape;144;p24"/>
          <p:cNvSpPr txBox="1"/>
          <p:nvPr/>
        </p:nvSpPr>
        <p:spPr>
          <a:xfrm>
            <a:off x="612140" y="4874514"/>
            <a:ext cx="8024400" cy="940500"/>
          </a:xfrm>
          <a:prstGeom prst="rect">
            <a:avLst/>
          </a:prstGeom>
          <a:noFill/>
          <a:ln>
            <a:noFill/>
          </a:ln>
        </p:spPr>
        <p:txBody>
          <a:bodyPr anchorCtr="0" anchor="t" bIns="0" lIns="0" spcFirstLastPara="1" rIns="0" wrap="square" tIns="12700">
            <a:spAutoFit/>
          </a:bodyPr>
          <a:lstStyle/>
          <a:p>
            <a:pPr indent="-287019" lvl="0" marL="299085" marR="5080" rtl="0" algn="l">
              <a:lnSpc>
                <a:spcPct val="100000"/>
              </a:lnSpc>
              <a:spcBef>
                <a:spcPts val="0"/>
              </a:spcBef>
              <a:spcAft>
                <a:spcPts val="0"/>
              </a:spcAft>
              <a:buSzPts val="2000"/>
              <a:buFont typeface="Noto Sans Symbols"/>
              <a:buChar char="⮚"/>
            </a:pPr>
            <a:r>
              <a:rPr lang="en-US" sz="2000">
                <a:latin typeface="Lucida Sans"/>
                <a:ea typeface="Lucida Sans"/>
                <a:cs typeface="Lucida Sans"/>
                <a:sym typeface="Lucida Sans"/>
              </a:rPr>
              <a:t>When they are as positioned in 90° from each other, their  gravitational attraction each pulls water in different directions,  causing a “neap” tides.</a:t>
            </a:r>
            <a:endParaRPr sz="20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25"/>
          <p:cNvGrpSpPr/>
          <p:nvPr/>
        </p:nvGrpSpPr>
        <p:grpSpPr>
          <a:xfrm>
            <a:off x="114301" y="1008888"/>
            <a:ext cx="9029711" cy="490800"/>
            <a:chOff x="114301" y="1008888"/>
            <a:chExt cx="9029711" cy="490800"/>
          </a:xfrm>
        </p:grpSpPr>
        <p:sp>
          <p:nvSpPr>
            <p:cNvPr id="147" name="Google Shape;147;p25"/>
            <p:cNvSpPr/>
            <p:nvPr/>
          </p:nvSpPr>
          <p:spPr>
            <a:xfrm>
              <a:off x="515112" y="1046988"/>
              <a:ext cx="8628900" cy="183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25"/>
            <p:cNvSpPr/>
            <p:nvPr/>
          </p:nvSpPr>
          <p:spPr>
            <a:xfrm>
              <a:off x="114301" y="1008888"/>
              <a:ext cx="6341400" cy="4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9" name="Google Shape;149;p25"/>
          <p:cNvSpPr txBox="1"/>
          <p:nvPr>
            <p:ph type="title"/>
          </p:nvPr>
        </p:nvSpPr>
        <p:spPr>
          <a:xfrm>
            <a:off x="383540" y="546861"/>
            <a:ext cx="5797500" cy="573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a:latin typeface="Lucida Sans"/>
                <a:ea typeface="Lucida Sans"/>
                <a:cs typeface="Lucida Sans"/>
                <a:sym typeface="Lucida Sans"/>
              </a:rPr>
              <a:t>ENERGY FROM THE MOON</a:t>
            </a:r>
            <a:endParaRPr/>
          </a:p>
        </p:txBody>
      </p:sp>
      <p:sp>
        <p:nvSpPr>
          <p:cNvPr id="150" name="Google Shape;150;p25"/>
          <p:cNvSpPr txBox="1"/>
          <p:nvPr/>
        </p:nvSpPr>
        <p:spPr>
          <a:xfrm>
            <a:off x="383540" y="1445716"/>
            <a:ext cx="8530500" cy="4224000"/>
          </a:xfrm>
          <a:prstGeom prst="rect">
            <a:avLst/>
          </a:prstGeom>
          <a:noFill/>
          <a:ln>
            <a:noFill/>
          </a:ln>
        </p:spPr>
        <p:txBody>
          <a:bodyPr anchorCtr="0" anchor="t" bIns="0" lIns="0" spcFirstLastPara="1" rIns="0" wrap="square" tIns="92700">
            <a:spAutoFit/>
          </a:bodyPr>
          <a:lstStyle/>
          <a:p>
            <a:pPr indent="-342900" lvl="0" marL="355600" marR="5080" rtl="0" algn="l">
              <a:lnSpc>
                <a:spcPct val="95925"/>
              </a:lnSpc>
              <a:spcBef>
                <a:spcPts val="0"/>
              </a:spcBef>
              <a:spcAft>
                <a:spcPts val="0"/>
              </a:spcAft>
              <a:buClr>
                <a:srgbClr val="0AD0D9"/>
              </a:buClr>
              <a:buSzPts val="2550"/>
              <a:buFont typeface="Noto Sans Symbols"/>
              <a:buChar char="⮚"/>
            </a:pPr>
            <a:r>
              <a:rPr lang="en-US" sz="2700">
                <a:solidFill>
                  <a:srgbClr val="4E3A2F"/>
                </a:solidFill>
                <a:latin typeface="Lucida Sans"/>
                <a:ea typeface="Lucida Sans"/>
                <a:cs typeface="Lucida Sans"/>
                <a:sym typeface="Lucida Sans"/>
              </a:rPr>
              <a:t>Tides generated by the combination of the moon  and sun’s gravitational forces.</a:t>
            </a:r>
            <a:endParaRPr sz="2700">
              <a:latin typeface="Lucida Sans"/>
              <a:ea typeface="Lucida Sans"/>
              <a:cs typeface="Lucida Sans"/>
              <a:sym typeface="Lucida Sans"/>
            </a:endParaRPr>
          </a:p>
          <a:p>
            <a:pPr indent="0" lvl="0" marL="0" marR="0" rtl="0" algn="l">
              <a:lnSpc>
                <a:spcPct val="100000"/>
              </a:lnSpc>
              <a:spcBef>
                <a:spcPts val="50"/>
              </a:spcBef>
              <a:spcAft>
                <a:spcPts val="0"/>
              </a:spcAft>
              <a:buClr>
                <a:srgbClr val="0AD0D9"/>
              </a:buClr>
              <a:buSzPts val="2500"/>
              <a:buFont typeface="Noto Sans Symbols"/>
              <a:buNone/>
            </a:pPr>
            <a:r>
              <a:t/>
            </a:r>
            <a:endParaRPr sz="2500">
              <a:latin typeface="Lucida Sans"/>
              <a:ea typeface="Lucida Sans"/>
              <a:cs typeface="Lucida Sans"/>
              <a:sym typeface="Lucida Sans"/>
            </a:endParaRPr>
          </a:p>
          <a:p>
            <a:pPr indent="-342900" lvl="0" marL="355600" marR="655320" rtl="0" algn="l">
              <a:lnSpc>
                <a:spcPct val="95925"/>
              </a:lnSpc>
              <a:spcBef>
                <a:spcPts val="0"/>
              </a:spcBef>
              <a:spcAft>
                <a:spcPts val="0"/>
              </a:spcAft>
              <a:buClr>
                <a:srgbClr val="0AD0D9"/>
              </a:buClr>
              <a:buSzPts val="2550"/>
              <a:buFont typeface="Noto Sans Symbols"/>
              <a:buChar char="⮚"/>
            </a:pPr>
            <a:r>
              <a:rPr lang="en-US" sz="2700">
                <a:solidFill>
                  <a:srgbClr val="4E3A2F"/>
                </a:solidFill>
                <a:latin typeface="Lucida Sans"/>
                <a:ea typeface="Lucida Sans"/>
                <a:cs typeface="Lucida Sans"/>
                <a:sym typeface="Lucida Sans"/>
              </a:rPr>
              <a:t>Greatest affect in spring when moon and sun  combine forces.</a:t>
            </a:r>
            <a:endParaRPr sz="2700">
              <a:latin typeface="Lucida Sans"/>
              <a:ea typeface="Lucida Sans"/>
              <a:cs typeface="Lucida Sans"/>
              <a:sym typeface="Lucida Sans"/>
            </a:endParaRPr>
          </a:p>
          <a:p>
            <a:pPr indent="0" lvl="0" marL="0" marR="0" rtl="0" algn="l">
              <a:lnSpc>
                <a:spcPct val="100000"/>
              </a:lnSpc>
              <a:spcBef>
                <a:spcPts val="75"/>
              </a:spcBef>
              <a:spcAft>
                <a:spcPts val="0"/>
              </a:spcAft>
              <a:buClr>
                <a:srgbClr val="0AD0D9"/>
              </a:buClr>
              <a:buSzPts val="2500"/>
              <a:buFont typeface="Noto Sans Symbols"/>
              <a:buNone/>
            </a:pPr>
            <a:r>
              <a:t/>
            </a:r>
            <a:endParaRPr sz="2500">
              <a:latin typeface="Lucida Sans"/>
              <a:ea typeface="Lucida Sans"/>
              <a:cs typeface="Lucida Sans"/>
              <a:sym typeface="Lucida Sans"/>
            </a:endParaRPr>
          </a:p>
          <a:p>
            <a:pPr indent="-342899" lvl="0" marL="355600" marR="728345" rtl="0" algn="l">
              <a:lnSpc>
                <a:spcPct val="80000"/>
              </a:lnSpc>
              <a:spcBef>
                <a:spcPts val="0"/>
              </a:spcBef>
              <a:spcAft>
                <a:spcPts val="0"/>
              </a:spcAft>
              <a:buClr>
                <a:srgbClr val="0AD0D9"/>
              </a:buClr>
              <a:buSzPts val="1700"/>
              <a:buFont typeface="Noto Sans Symbols"/>
              <a:buChar char="⮚"/>
            </a:pPr>
            <a:r>
              <a:rPr lang="en-US" sz="1800"/>
              <a:t>	</a:t>
            </a:r>
            <a:r>
              <a:rPr lang="en-US" sz="2700">
                <a:solidFill>
                  <a:srgbClr val="4E3A2F"/>
                </a:solidFill>
                <a:latin typeface="Lucida Sans"/>
                <a:ea typeface="Lucida Sans"/>
                <a:cs typeface="Lucida Sans"/>
                <a:sym typeface="Lucida Sans"/>
              </a:rPr>
              <a:t>for energy production, the height difference  needs to be at least 5 meters.</a:t>
            </a:r>
            <a:endParaRPr sz="2700">
              <a:latin typeface="Lucida Sans"/>
              <a:ea typeface="Lucida Sans"/>
              <a:cs typeface="Lucida Sans"/>
              <a:sym typeface="Lucida Sans"/>
            </a:endParaRPr>
          </a:p>
          <a:p>
            <a:pPr indent="0" lvl="0" marL="0" marR="0" rtl="0" algn="l">
              <a:lnSpc>
                <a:spcPct val="100000"/>
              </a:lnSpc>
              <a:spcBef>
                <a:spcPts val="50"/>
              </a:spcBef>
              <a:spcAft>
                <a:spcPts val="0"/>
              </a:spcAft>
              <a:buClr>
                <a:srgbClr val="0AD0D9"/>
              </a:buClr>
              <a:buSzPts val="2500"/>
              <a:buFont typeface="Noto Sans Symbols"/>
              <a:buNone/>
            </a:pPr>
            <a:r>
              <a:t/>
            </a:r>
            <a:endParaRPr sz="2500">
              <a:latin typeface="Lucida Sans"/>
              <a:ea typeface="Lucida Sans"/>
              <a:cs typeface="Lucida Sans"/>
              <a:sym typeface="Lucida Sans"/>
            </a:endParaRPr>
          </a:p>
          <a:p>
            <a:pPr indent="-342900" lvl="0" marL="355600" marR="142240" rtl="0" algn="l">
              <a:lnSpc>
                <a:spcPct val="80000"/>
              </a:lnSpc>
              <a:spcBef>
                <a:spcPts val="0"/>
              </a:spcBef>
              <a:spcAft>
                <a:spcPts val="0"/>
              </a:spcAft>
              <a:buClr>
                <a:srgbClr val="0AD0D9"/>
              </a:buClr>
              <a:buSzPts val="2550"/>
              <a:buFont typeface="Noto Sans Symbols"/>
              <a:buChar char="⮚"/>
            </a:pPr>
            <a:r>
              <a:rPr lang="en-US" sz="2700">
                <a:solidFill>
                  <a:srgbClr val="4E3A2F"/>
                </a:solidFill>
                <a:latin typeface="Lucida Sans"/>
                <a:ea typeface="Lucida Sans"/>
                <a:cs typeface="Lucida Sans"/>
                <a:sym typeface="Lucida Sans"/>
              </a:rPr>
              <a:t>Overall potential of 3000 GW from movement of  tides.</a:t>
            </a:r>
            <a:endParaRPr sz="27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