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ee786b06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ee786b06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cc35a16de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cc35a16de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cc35a16de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cc35a16de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e590608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e590608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3801082d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3801082d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cc35a16de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cc35a16de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e590608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e590608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e59bf0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e59bf0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ee786b06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ee786b06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e5906081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e5906081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-yif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e590608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e590608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cc35a16de_2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cc35a16de_2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Jieyu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e59bf0c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e59bf0c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pengran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e59bf0c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e59bf0c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pengran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e59bf0c3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e59bf0c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Zhang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befb079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befb079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685800" y="840710"/>
            <a:ext cx="8458200" cy="0"/>
          </a:xfrm>
          <a:prstGeom prst="straightConnector1">
            <a:avLst/>
          </a:prstGeom>
          <a:noFill/>
          <a:ln cap="flat" cmpd="sng" w="38100">
            <a:solidFill>
              <a:srgbClr val="C2C3C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 rot="10800000">
            <a:off x="-1" y="4523987"/>
            <a:ext cx="9144000" cy="61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2864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85608"/>
            <a:ext cx="213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089" y="4677374"/>
            <a:ext cx="1571355" cy="315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32">
          <p15:clr>
            <a:srgbClr val="F26B43"/>
          </p15:clr>
        </p15:guide>
        <p15:guide id="2" pos="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5" y="0"/>
            <a:ext cx="68020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238" y="2247888"/>
            <a:ext cx="4829175" cy="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4294967295" type="title"/>
          </p:nvPr>
        </p:nvSpPr>
        <p:spPr>
          <a:xfrm>
            <a:off x="265250" y="1530600"/>
            <a:ext cx="48291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Top Streaming Music in Spotify</a:t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265150" y="2396800"/>
            <a:ext cx="482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Platform for Analytics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Harsha Muthukuru, Jieyu Zhang, Pengran Xu,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Krishna Jasti, Yif Wang, Yuze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4294967295" type="title"/>
          </p:nvPr>
        </p:nvSpPr>
        <p:spPr>
          <a:xfrm>
            <a:off x="176725" y="149700"/>
            <a:ext cx="7424400" cy="607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Data Profiling</a:t>
            </a:r>
            <a:r>
              <a:rPr lang="en" sz="2730"/>
              <a:t>- EDA</a:t>
            </a:r>
            <a:endParaRPr sz="2730"/>
          </a:p>
        </p:txBody>
      </p:sp>
      <p:sp>
        <p:nvSpPr>
          <p:cNvPr id="175" name="Google Shape;175;p25"/>
          <p:cNvSpPr txBox="1"/>
          <p:nvPr/>
        </p:nvSpPr>
        <p:spPr>
          <a:xfrm>
            <a:off x="245775" y="781175"/>
            <a:ext cx="85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Intuitively, songs with optimal energy levels and low speech content are more popular.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4399"/>
            <a:ext cx="4638826" cy="24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225" y="1333775"/>
            <a:ext cx="4200374" cy="225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4294967295" type="title"/>
          </p:nvPr>
        </p:nvSpPr>
        <p:spPr>
          <a:xfrm>
            <a:off x="176725" y="149700"/>
            <a:ext cx="7424400" cy="607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Insights - Data Visualization &amp; BI</a:t>
            </a:r>
            <a:endParaRPr sz="2730"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25" y="698650"/>
            <a:ext cx="6820523" cy="38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50" y="889108"/>
            <a:ext cx="7783550" cy="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4294967295" type="title"/>
          </p:nvPr>
        </p:nvSpPr>
        <p:spPr>
          <a:xfrm>
            <a:off x="265259" y="217850"/>
            <a:ext cx="83364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Challenges</a:t>
            </a:r>
            <a:r>
              <a:rPr lang="en" sz="2730"/>
              <a:t> Faced &amp; Potential Future Solutions</a:t>
            </a:r>
            <a:endParaRPr sz="2730"/>
          </a:p>
        </p:txBody>
      </p: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679900" y="1391400"/>
            <a:ext cx="7368900" cy="304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29"/>
              <a:t>Challenge:</a:t>
            </a:r>
            <a:endParaRPr sz="1629"/>
          </a:p>
          <a:p>
            <a:pPr indent="-332105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30"/>
              <a:buChar char="•"/>
            </a:pPr>
            <a:r>
              <a:rPr lang="en" sz="1629"/>
              <a:t>Data has regional </a:t>
            </a:r>
            <a:r>
              <a:rPr lang="en" sz="1629"/>
              <a:t>language </a:t>
            </a:r>
            <a:r>
              <a:rPr lang="en" sz="1629"/>
              <a:t>characters </a:t>
            </a:r>
            <a:r>
              <a:rPr lang="en" sz="1629"/>
              <a:t>which made us difficult to load the data to SQL</a:t>
            </a:r>
            <a:endParaRPr sz="1629"/>
          </a:p>
          <a:p>
            <a:pPr indent="-3321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en" sz="1629"/>
              <a:t>We were not able to load our entire data to SQL as the data is huge and is consuming time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29"/>
              <a:t>Future Solutions:</a:t>
            </a:r>
            <a:endParaRPr sz="1629"/>
          </a:p>
          <a:p>
            <a:pPr indent="-332105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30"/>
              <a:buChar char="•"/>
            </a:pPr>
            <a:r>
              <a:rPr lang="en" sz="1629"/>
              <a:t>Use C/C++ to write pre-processors for data cleansing</a:t>
            </a:r>
            <a:endParaRPr sz="1629"/>
          </a:p>
          <a:p>
            <a:pPr indent="-3321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en" sz="1629"/>
              <a:t>Build project on cloud platforms like AWS, GCP, Azure to save time</a:t>
            </a:r>
            <a:endParaRPr sz="1629"/>
          </a:p>
          <a:p>
            <a:pPr indent="-3321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0"/>
              <a:buChar char="•"/>
            </a:pPr>
            <a:r>
              <a:rPr lang="en" sz="1629"/>
              <a:t>Connecting with Spotify API from Tableau to get real-time insights</a:t>
            </a:r>
            <a:endParaRPr sz="162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020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250" y="889088"/>
            <a:ext cx="4829175" cy="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4294967295" type="title"/>
          </p:nvPr>
        </p:nvSpPr>
        <p:spPr>
          <a:xfrm>
            <a:off x="265288" y="200375"/>
            <a:ext cx="48291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Lessons Learned</a:t>
            </a:r>
            <a:endParaRPr sz="2730"/>
          </a:p>
        </p:txBody>
      </p:sp>
      <p:sp>
        <p:nvSpPr>
          <p:cNvPr id="200" name="Google Shape;200;p28"/>
          <p:cNvSpPr/>
          <p:nvPr/>
        </p:nvSpPr>
        <p:spPr>
          <a:xfrm>
            <a:off x="507125" y="1089500"/>
            <a:ext cx="3952200" cy="47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Acquire</a:t>
            </a:r>
            <a:r>
              <a:rPr lang="en"/>
              <a:t> datasets that aligns with business needs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07125" y="2076275"/>
            <a:ext cx="3952200" cy="61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 including data extraction, transformation, and loading tasks</a:t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4700475" y="2851200"/>
            <a:ext cx="3534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Story-Telling and Data Visualization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4660750" y="1567400"/>
            <a:ext cx="35742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re-formatting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507125" y="3562325"/>
            <a:ext cx="3952200" cy="47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Collaboration and Delivering results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Data Engineering is the foundation for analytics and actionable business insights </a:t>
            </a:r>
            <a:endParaRPr sz="1600"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88" y="1677700"/>
            <a:ext cx="5189426" cy="27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50" y="940063"/>
            <a:ext cx="4829175" cy="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>
            <p:ph idx="4294967295" type="title"/>
          </p:nvPr>
        </p:nvSpPr>
        <p:spPr>
          <a:xfrm>
            <a:off x="265288" y="222775"/>
            <a:ext cx="48291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References</a:t>
            </a:r>
            <a:endParaRPr sz="2730"/>
          </a:p>
        </p:txBody>
      </p:sp>
      <p:sp>
        <p:nvSpPr>
          <p:cNvPr id="219" name="Google Shape;219;p30"/>
          <p:cNvSpPr txBox="1"/>
          <p:nvPr/>
        </p:nvSpPr>
        <p:spPr>
          <a:xfrm>
            <a:off x="403750" y="1123500"/>
            <a:ext cx="6767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 :</a:t>
            </a:r>
            <a:r>
              <a:rPr lang="en"/>
              <a:t> https://www.kaggle.com/datasets/yelexa/spotify200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Web Scraping Ref:</a:t>
            </a:r>
            <a:r>
              <a:rPr lang="en"/>
              <a:t> </a:t>
            </a:r>
            <a:r>
              <a:rPr lang="en"/>
              <a:t>h</a:t>
            </a:r>
            <a:r>
              <a:rPr lang="en"/>
              <a:t>ttps://gist.github.com/hktosun/d4f98488cb8f005214acd12296506f48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Ideology and Approach: </a:t>
            </a:r>
            <a:r>
              <a:rPr lang="en"/>
              <a:t>https://medium.com/analytics-vidhya/visualizing-spotify-top-200-data-in-tableau-implementing-a-fast-python-web-scraper-88a562495ad8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Spotify Developer Dashboard: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https://developer.spotify.com/dashboard/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Spotify Charts Data: </a:t>
            </a:r>
            <a:r>
              <a:rPr lang="en"/>
              <a:t>https://charts.spotify.com/charts/overview/ar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Dataset of our project: </a:t>
            </a:r>
            <a:r>
              <a:rPr lang="en"/>
              <a:t>https://uchicagoedu-my.sharepoint.com/:f:/g/personal/harshamuthukuru_uchicago_edu/EoSI6j0UtNJPlHV1q4hwVAYBTfwnE9MBD2m1T0YKobKL6A?e=Yue9qC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Data Collection and </a:t>
            </a:r>
            <a:r>
              <a:rPr lang="en"/>
              <a:t>Preparation</a:t>
            </a:r>
            <a:r>
              <a:rPr lang="en"/>
              <a:t> 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628650" y="1157744"/>
            <a:ext cx="7886700" cy="63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Technology used:</a:t>
            </a:r>
            <a:endParaRPr sz="1800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450" y="1072475"/>
            <a:ext cx="572875" cy="5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350" y="1072475"/>
            <a:ext cx="889947" cy="5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325" y="1072475"/>
            <a:ext cx="1134582" cy="5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628650" y="1795550"/>
            <a:ext cx="206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Preparation:</a:t>
            </a:r>
            <a:endParaRPr sz="1800"/>
          </a:p>
        </p:txBody>
      </p:sp>
      <p:sp>
        <p:nvSpPr>
          <p:cNvPr id="230" name="Google Shape;230;p31"/>
          <p:cNvSpPr/>
          <p:nvPr/>
        </p:nvSpPr>
        <p:spPr>
          <a:xfrm>
            <a:off x="886075" y="2313150"/>
            <a:ext cx="2105400" cy="3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7273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Data Collection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5787025" y="2313150"/>
            <a:ext cx="2105400" cy="3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7273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Data Preparation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3644650" y="2328150"/>
            <a:ext cx="14892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7273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85800" y="2711050"/>
            <a:ext cx="21054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Data Source: Kaggle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Country level data was taken from spotify charts and used the spotify API to gather </a:t>
            </a:r>
            <a:r>
              <a:rPr lang="en" sz="1200"/>
              <a:t>other audio features of each track</a:t>
            </a:r>
            <a:endParaRPr sz="1200"/>
          </a:p>
        </p:txBody>
      </p:sp>
      <p:sp>
        <p:nvSpPr>
          <p:cNvPr id="234" name="Google Shape;234;p31"/>
          <p:cNvSpPr/>
          <p:nvPr/>
        </p:nvSpPr>
        <p:spPr>
          <a:xfrm>
            <a:off x="5602650" y="2711050"/>
            <a:ext cx="22596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Normalization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Replace missing value with ‘null’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Update to proper </a:t>
            </a:r>
            <a:r>
              <a:rPr lang="en" sz="1200"/>
              <a:t>data types</a:t>
            </a:r>
            <a:endParaRPr sz="1200"/>
          </a:p>
        </p:txBody>
      </p:sp>
      <p:sp>
        <p:nvSpPr>
          <p:cNvPr id="235" name="Google Shape;235;p31"/>
          <p:cNvSpPr/>
          <p:nvPr/>
        </p:nvSpPr>
        <p:spPr>
          <a:xfrm>
            <a:off x="3124338" y="2740975"/>
            <a:ext cx="22596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Extract only the columns we need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Reduce data to only contain data of 2022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628650" y="1536928"/>
            <a:ext cx="4924800" cy="3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  Business Case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628650" y="2015132"/>
            <a:ext cx="4924800" cy="3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  Data Modeling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628650" y="2493335"/>
            <a:ext cx="4924800" cy="3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  Data Profiling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28650" y="2971514"/>
            <a:ext cx="4924800" cy="3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  Insights and Recommendations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628650" y="3449717"/>
            <a:ext cx="4924800" cy="3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  Lessons Learned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628650" y="3927921"/>
            <a:ext cx="4924800" cy="3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  Reference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628650" y="1058725"/>
            <a:ext cx="4924800" cy="3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  Executive Summary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The music industry is ever changing with new artists and musicians coming to fame frequently. Spotify and the music studios want to analyze the trends in the songs at a weekly level to identify the regional and global reach of the singers/composers. This project will analyze the popularity of the artist and the trends in music around the world.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28650" y="1157743"/>
            <a:ext cx="7886700" cy="311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Spotify wants to analyze the regional and </a:t>
            </a:r>
            <a:r>
              <a:rPr lang="en" sz="1800"/>
              <a:t>global</a:t>
            </a:r>
            <a:r>
              <a:rPr lang="en" sz="1800"/>
              <a:t> </a:t>
            </a:r>
            <a:r>
              <a:rPr lang="en" sz="1800"/>
              <a:t>popularity</a:t>
            </a:r>
            <a:r>
              <a:rPr lang="en" sz="1800"/>
              <a:t> of the songs on its platform. 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Detailed analysis </a:t>
            </a:r>
            <a:r>
              <a:rPr lang="en" sz="1800"/>
              <a:t>of the Spotify Streaming data will: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</a:t>
            </a:r>
            <a:r>
              <a:rPr lang="en" sz="1800"/>
              <a:t>et Spotify know which songs to recommend to others based on their language, artis, genre, or region preference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music studios aid their recruitment processes of singer and composers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and, it can help the music amateurs explore </a:t>
            </a:r>
            <a:r>
              <a:rPr lang="en" sz="1800"/>
              <a:t>artists</a:t>
            </a:r>
            <a:r>
              <a:rPr lang="en" sz="1800"/>
              <a:t> and music trends around the world. </a:t>
            </a:r>
            <a:r>
              <a:rPr lang="en" sz="1800"/>
              <a:t>These</a:t>
            </a:r>
            <a:r>
              <a:rPr lang="en" sz="1800"/>
              <a:t> will be accomplished by the </a:t>
            </a:r>
            <a:r>
              <a:rPr lang="en" sz="1800"/>
              <a:t>analysis</a:t>
            </a:r>
            <a:r>
              <a:rPr lang="en" sz="1800"/>
              <a:t> 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46550" y="156950"/>
            <a:ext cx="78867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Preparation 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369672" y="1960450"/>
            <a:ext cx="1578303" cy="1897975"/>
            <a:chOff x="369672" y="1960450"/>
            <a:chExt cx="1578303" cy="1897975"/>
          </a:xfrm>
        </p:grpSpPr>
        <p:sp>
          <p:nvSpPr>
            <p:cNvPr id="102" name="Google Shape;102;p20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 txBox="1"/>
            <p:nvPr/>
          </p:nvSpPr>
          <p:spPr>
            <a:xfrm>
              <a:off x="833775" y="2084050"/>
              <a:ext cx="6501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6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6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20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20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20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107" name="Google Shape;107;p20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0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0"/>
            <p:cNvSpPr txBox="1"/>
            <p:nvPr/>
          </p:nvSpPr>
          <p:spPr>
            <a:xfrm>
              <a:off x="2560950" y="2069775"/>
              <a:ext cx="63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A72A1E"/>
                  </a:solidFill>
                </a:rPr>
                <a:t>Data</a:t>
              </a:r>
              <a:endParaRPr b="1" sz="600">
                <a:solidFill>
                  <a:srgbClr val="A72A1E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A72A1E"/>
                  </a:solidFill>
                </a:rPr>
                <a:t>Discovery</a:t>
              </a:r>
              <a:endParaRPr b="1" sz="600">
                <a:solidFill>
                  <a:srgbClr val="A72A1E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112" name="Google Shape;112;p20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20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4238287" y="2046675"/>
              <a:ext cx="66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A72A1E"/>
                  </a:solidFill>
                </a:rPr>
                <a:t>Data</a:t>
              </a:r>
              <a:endParaRPr b="1" sz="600">
                <a:solidFill>
                  <a:srgbClr val="A72A1E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A72A1E"/>
                  </a:solidFill>
                </a:rPr>
                <a:t>Cleaning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20"/>
          <p:cNvGrpSpPr/>
          <p:nvPr/>
        </p:nvGrpSpPr>
        <p:grpSpPr>
          <a:xfrm>
            <a:off x="5527887" y="1960450"/>
            <a:ext cx="1537203" cy="1897975"/>
            <a:chOff x="5527887" y="1960450"/>
            <a:chExt cx="1537203" cy="1897975"/>
          </a:xfrm>
        </p:grpSpPr>
        <p:sp>
          <p:nvSpPr>
            <p:cNvPr id="117" name="Google Shape;117;p20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5877038" y="2029850"/>
              <a:ext cx="850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</a:rPr>
                <a:t>Data Transformation</a:t>
              </a:r>
              <a:endParaRPr b="1" sz="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20"/>
          <p:cNvGrpSpPr/>
          <p:nvPr/>
        </p:nvGrpSpPr>
        <p:grpSpPr>
          <a:xfrm>
            <a:off x="7237137" y="1960450"/>
            <a:ext cx="1537206" cy="1897975"/>
            <a:chOff x="7237137" y="1960450"/>
            <a:chExt cx="1537206" cy="1897975"/>
          </a:xfrm>
        </p:grpSpPr>
        <p:sp>
          <p:nvSpPr>
            <p:cNvPr id="122" name="Google Shape;122;p20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0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7708602" y="204107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chemeClr val="dk1"/>
                  </a:solidFill>
                </a:rPr>
                <a:t>Data Integration</a:t>
              </a:r>
              <a:endParaRPr b="1" sz="6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20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459300" y="3092825"/>
            <a:ext cx="16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548175" y="2774225"/>
            <a:ext cx="12213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72A1E"/>
                </a:solidFill>
              </a:rPr>
              <a:t>Ingest data from kaggle into csv files for further</a:t>
            </a:r>
            <a:endParaRPr b="1" sz="900">
              <a:solidFill>
                <a:srgbClr val="A72A1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72A1E"/>
                </a:solidFill>
              </a:rPr>
              <a:t>processing</a:t>
            </a:r>
            <a:endParaRPr b="1" sz="900">
              <a:solidFill>
                <a:srgbClr val="A72A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303813" y="2678225"/>
            <a:ext cx="13257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72A1E"/>
                </a:solidFill>
              </a:rPr>
              <a:t>Identifies patterns, relationships and</a:t>
            </a:r>
            <a:endParaRPr b="1" sz="900">
              <a:solidFill>
                <a:srgbClr val="A72A1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72A1E"/>
                </a:solidFill>
              </a:rPr>
              <a:t>other attributes in the data, as well</a:t>
            </a:r>
            <a:endParaRPr b="1" sz="900">
              <a:solidFill>
                <a:srgbClr val="A72A1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72A1E"/>
                </a:solidFill>
              </a:rPr>
              <a:t>as missing values, inconsistencies, and</a:t>
            </a:r>
            <a:endParaRPr b="1" sz="900">
              <a:solidFill>
                <a:srgbClr val="A72A1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72A1E"/>
                </a:solidFill>
              </a:rPr>
              <a:t>anomalies</a:t>
            </a:r>
            <a:endParaRPr b="1" sz="900">
              <a:solidFill>
                <a:srgbClr val="A72A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929200" y="2774225"/>
            <a:ext cx="14934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27372"/>
                </a:solidFill>
              </a:rPr>
              <a:t>Extract only the columns we need and reduce data to only contain data of 2022. Convert the data types as required.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883100" y="3697950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5804575" y="2757875"/>
            <a:ext cx="10494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Create new fields or columns that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aggregate values from existing ones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7503875" y="2757875"/>
            <a:ext cx="11319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Normalization,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create EER Model and connect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datasets using SQL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450" y="1072475"/>
            <a:ext cx="572875" cy="5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350" y="1072475"/>
            <a:ext cx="889947" cy="5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325" y="1072475"/>
            <a:ext cx="1134582" cy="5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685800" y="1158800"/>
            <a:ext cx="18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 used: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Models: Normalized Model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50" y="880675"/>
            <a:ext cx="5580700" cy="3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628650" y="123325"/>
            <a:ext cx="7886700" cy="71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Models: </a:t>
            </a:r>
            <a:r>
              <a:rPr lang="en"/>
              <a:t>Dimensional Model 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4200"/>
            <a:ext cx="9144001" cy="42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567225" y="105325"/>
            <a:ext cx="8175000" cy="70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30"/>
              <a:t>Platform Design Document: Source to Target Mapping</a:t>
            </a:r>
            <a:endParaRPr sz="243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831525"/>
            <a:ext cx="7886701" cy="10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28650" y="1157744"/>
            <a:ext cx="7886700" cy="63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2105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30"/>
              <a:buChar char="•"/>
            </a:pPr>
            <a:r>
              <a:rPr lang="en" sz="1629"/>
              <a:t>The team completed STM on target tables: Spotify_music, Music_attribute, Artist, Artist_genre, Album, Record_company, Date, Region, Rank, Music_has_multiple_artist, Artist_uri and Music_uri </a:t>
            </a:r>
            <a:endParaRPr sz="1629"/>
          </a:p>
        </p:txBody>
      </p:sp>
      <p:sp>
        <p:nvSpPr>
          <p:cNvPr id="159" name="Google Shape;159;p23"/>
          <p:cNvSpPr txBox="1"/>
          <p:nvPr/>
        </p:nvSpPr>
        <p:spPr>
          <a:xfrm>
            <a:off x="628650" y="2306125"/>
            <a:ext cx="370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 of STM on Spotify_music: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4363"/>
            <a:ext cx="9144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25" y="756888"/>
            <a:ext cx="4829175" cy="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idx="4294967295" type="title"/>
          </p:nvPr>
        </p:nvSpPr>
        <p:spPr>
          <a:xfrm>
            <a:off x="176725" y="149700"/>
            <a:ext cx="7424400" cy="607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/>
              <a:t>Data Profiling- EDA</a:t>
            </a:r>
            <a:endParaRPr sz="2730"/>
          </a:p>
        </p:txBody>
      </p:sp>
      <p:sp>
        <p:nvSpPr>
          <p:cNvPr id="167" name="Google Shape;167;p24"/>
          <p:cNvSpPr txBox="1"/>
          <p:nvPr/>
        </p:nvSpPr>
        <p:spPr>
          <a:xfrm>
            <a:off x="438875" y="930400"/>
            <a:ext cx="80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listened language - Spanish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Consistent yearly growth of streams on the </a:t>
            </a:r>
            <a:r>
              <a:rPr lang="en"/>
              <a:t>platform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350" y="521875"/>
            <a:ext cx="3032000" cy="3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050" y="1698400"/>
            <a:ext cx="5082667" cy="267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