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593" r:id="rId2"/>
    <p:sldId id="595" r:id="rId3"/>
    <p:sldId id="602" r:id="rId4"/>
    <p:sldId id="600" r:id="rId5"/>
    <p:sldId id="596" r:id="rId6"/>
    <p:sldId id="597" r:id="rId7"/>
    <p:sldId id="598" r:id="rId8"/>
    <p:sldId id="601" r:id="rId9"/>
    <p:sldId id="599" r:id="rId10"/>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717" autoAdjust="0"/>
  </p:normalViewPr>
  <p:slideViewPr>
    <p:cSldViewPr snapToGrid="0">
      <p:cViewPr varScale="1">
        <p:scale>
          <a:sx n="77" d="100"/>
          <a:sy n="77" d="100"/>
        </p:scale>
        <p:origin x="883" y="5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C21EA7-648A-7B25-CED9-47864C93B20A}"/>
              </a:ext>
            </a:extLst>
          </p:cNvPr>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a:extLst>
              <a:ext uri="{FF2B5EF4-FFF2-40B4-BE49-F238E27FC236}">
                <a16:creationId xmlns:a16="http://schemas.microsoft.com/office/drawing/2014/main" id="{BD6D17B5-0B02-9AE8-BBD3-C3B94D5FE5A1}"/>
              </a:ext>
            </a:extLst>
          </p:cNvPr>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1102BDD9-44B1-4F4C-BB58-B67AA7E43643}" type="datetimeFigureOut">
              <a:rPr lang="en-US" smtClean="0"/>
              <a:t>4/19/2024</a:t>
            </a:fld>
            <a:endParaRPr lang="en-US"/>
          </a:p>
        </p:txBody>
      </p:sp>
      <p:sp>
        <p:nvSpPr>
          <p:cNvPr id="4" name="Footer Placeholder 3">
            <a:extLst>
              <a:ext uri="{FF2B5EF4-FFF2-40B4-BE49-F238E27FC236}">
                <a16:creationId xmlns:a16="http://schemas.microsoft.com/office/drawing/2014/main" id="{80691278-C079-CB81-8620-14E9500D275B}"/>
              </a:ext>
            </a:extLst>
          </p:cNvPr>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a:extLst>
              <a:ext uri="{FF2B5EF4-FFF2-40B4-BE49-F238E27FC236}">
                <a16:creationId xmlns:a16="http://schemas.microsoft.com/office/drawing/2014/main" id="{0204B5BC-797A-F862-0D50-58FCEAA6870E}"/>
              </a:ext>
            </a:extLst>
          </p:cNvPr>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96B1F4BD-AB44-4541-B9CB-31A804FA4D72}" type="slidenum">
              <a:rPr lang="en-US" smtClean="0"/>
              <a:t>‹#›</a:t>
            </a:fld>
            <a:endParaRPr lang="en-US"/>
          </a:p>
        </p:txBody>
      </p:sp>
    </p:spTree>
    <p:extLst>
      <p:ext uri="{BB962C8B-B14F-4D97-AF65-F5344CB8AC3E}">
        <p14:creationId xmlns:p14="http://schemas.microsoft.com/office/powerpoint/2010/main" val="31848836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459D6322-F40E-4537-8922-E85527CE63D3}" type="datetimeFigureOut">
              <a:rPr lang="en-IN" smtClean="0"/>
              <a:t>19-04-2024</a:t>
            </a:fld>
            <a:endParaRPr lang="en-I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IN"/>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IN"/>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E2889CA6-7542-47AF-8BC4-B0EC6600E812}" type="slidenum">
              <a:rPr lang="en-IN" smtClean="0"/>
              <a:t>‹#›</a:t>
            </a:fld>
            <a:endParaRPr lang="en-IN"/>
          </a:p>
        </p:txBody>
      </p:sp>
    </p:spTree>
    <p:extLst>
      <p:ext uri="{BB962C8B-B14F-4D97-AF65-F5344CB8AC3E}">
        <p14:creationId xmlns:p14="http://schemas.microsoft.com/office/powerpoint/2010/main" val="2782647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889CA6-7542-47AF-8BC4-B0EC6600E812}" type="slidenum">
              <a:rPr lang="en-IN" smtClean="0"/>
              <a:t>1</a:t>
            </a:fld>
            <a:endParaRPr lang="en-IN"/>
          </a:p>
        </p:txBody>
      </p:sp>
    </p:spTree>
    <p:extLst>
      <p:ext uri="{BB962C8B-B14F-4D97-AF65-F5344CB8AC3E}">
        <p14:creationId xmlns:p14="http://schemas.microsoft.com/office/powerpoint/2010/main" val="31616839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CA13E-383B-413F-837B-F05B9C25AA9E}"/>
              </a:ext>
            </a:extLst>
          </p:cNvPr>
          <p:cNvSpPr>
            <a:spLocks noGrp="1"/>
          </p:cNvSpPr>
          <p:nvPr>
            <p:ph type="ctrTitle"/>
          </p:nvPr>
        </p:nvSpPr>
        <p:spPr>
          <a:xfrm>
            <a:off x="971910" y="136525"/>
            <a:ext cx="10248180" cy="1899154"/>
          </a:xfrm>
        </p:spPr>
        <p:txBody>
          <a:bodyPr anchor="b"/>
          <a:lstStyle>
            <a:lvl1pPr algn="ctr">
              <a:defRPr sz="6000" b="1">
                <a:solidFill>
                  <a:srgbClr val="FF0000"/>
                </a:solidFill>
              </a:defRPr>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93B78377-C8DF-4F7B-951B-4BEFC18DD7F5}"/>
              </a:ext>
            </a:extLst>
          </p:cNvPr>
          <p:cNvSpPr>
            <a:spLocks noGrp="1"/>
          </p:cNvSpPr>
          <p:nvPr>
            <p:ph type="subTitle" idx="1"/>
          </p:nvPr>
        </p:nvSpPr>
        <p:spPr>
          <a:xfrm>
            <a:off x="1524000" y="2359833"/>
            <a:ext cx="9144000" cy="2315683"/>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6" name="Slide Number Placeholder 5">
            <a:extLst>
              <a:ext uri="{FF2B5EF4-FFF2-40B4-BE49-F238E27FC236}">
                <a16:creationId xmlns:a16="http://schemas.microsoft.com/office/drawing/2014/main" id="{399992ED-FB6E-4FCD-9C3E-06023C12994A}"/>
              </a:ext>
            </a:extLst>
          </p:cNvPr>
          <p:cNvSpPr>
            <a:spLocks noGrp="1"/>
          </p:cNvSpPr>
          <p:nvPr>
            <p:ph type="sldNum" sz="quarter" idx="12"/>
          </p:nvPr>
        </p:nvSpPr>
        <p:spPr/>
        <p:txBody>
          <a:bodyPr/>
          <a:lstStyle/>
          <a:p>
            <a:fld id="{63C9B255-78B1-466A-8712-0AD17215C20C}" type="slidenum">
              <a:rPr lang="en-IN" smtClean="0"/>
              <a:t>‹#›</a:t>
            </a:fld>
            <a:endParaRPr lang="en-IN"/>
          </a:p>
        </p:txBody>
      </p:sp>
      <p:pic>
        <p:nvPicPr>
          <p:cNvPr id="8" name="Picture 7" descr="Diagram, logo&#10;&#10;Description automatically generated">
            <a:extLst>
              <a:ext uri="{FF2B5EF4-FFF2-40B4-BE49-F238E27FC236}">
                <a16:creationId xmlns:a16="http://schemas.microsoft.com/office/drawing/2014/main" id="{ED297099-4720-4BDE-B4BB-616155C691A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40019" y="4888714"/>
            <a:ext cx="1461113" cy="1467636"/>
          </a:xfrm>
          <a:prstGeom prst="rect">
            <a:avLst/>
          </a:prstGeom>
        </p:spPr>
      </p:pic>
    </p:spTree>
    <p:extLst>
      <p:ext uri="{BB962C8B-B14F-4D97-AF65-F5344CB8AC3E}">
        <p14:creationId xmlns:p14="http://schemas.microsoft.com/office/powerpoint/2010/main" val="603633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D1116306-98B3-46BC-944A-DDD33FE9D7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Slide Number Placeholder 5">
            <a:extLst>
              <a:ext uri="{FF2B5EF4-FFF2-40B4-BE49-F238E27FC236}">
                <a16:creationId xmlns:a16="http://schemas.microsoft.com/office/drawing/2014/main" id="{05300F63-97EE-4006-9DE8-5C8E68BFD10E}"/>
              </a:ext>
            </a:extLst>
          </p:cNvPr>
          <p:cNvSpPr>
            <a:spLocks noGrp="1"/>
          </p:cNvSpPr>
          <p:nvPr>
            <p:ph type="sldNum" sz="quarter" idx="12"/>
          </p:nvPr>
        </p:nvSpPr>
        <p:spPr/>
        <p:txBody>
          <a:bodyPr/>
          <a:lstStyle/>
          <a:p>
            <a:fld id="{63C9B255-78B1-466A-8712-0AD17215C20C}" type="slidenum">
              <a:rPr lang="en-IN" smtClean="0"/>
              <a:t>‹#›</a:t>
            </a:fld>
            <a:endParaRPr lang="en-IN"/>
          </a:p>
        </p:txBody>
      </p:sp>
      <p:cxnSp>
        <p:nvCxnSpPr>
          <p:cNvPr id="7" name="Straight Connector 6">
            <a:extLst>
              <a:ext uri="{FF2B5EF4-FFF2-40B4-BE49-F238E27FC236}">
                <a16:creationId xmlns:a16="http://schemas.microsoft.com/office/drawing/2014/main" id="{F38ED6AC-7A34-248C-A01D-57A5198E82CD}"/>
              </a:ext>
            </a:extLst>
          </p:cNvPr>
          <p:cNvCxnSpPr/>
          <p:nvPr userDrawn="1"/>
        </p:nvCxnSpPr>
        <p:spPr>
          <a:xfrm>
            <a:off x="0" y="1083861"/>
            <a:ext cx="1219200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Picture 7" descr="Diagram, logo&#10;&#10;Description automatically generated">
            <a:extLst>
              <a:ext uri="{FF2B5EF4-FFF2-40B4-BE49-F238E27FC236}">
                <a16:creationId xmlns:a16="http://schemas.microsoft.com/office/drawing/2014/main" id="{D5B646FC-0562-F291-3B36-77A7DECCAE4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116" y="73598"/>
            <a:ext cx="940113" cy="944310"/>
          </a:xfrm>
          <a:prstGeom prst="rect">
            <a:avLst/>
          </a:prstGeom>
        </p:spPr>
      </p:pic>
      <p:sp>
        <p:nvSpPr>
          <p:cNvPr id="9" name="Title 1">
            <a:extLst>
              <a:ext uri="{FF2B5EF4-FFF2-40B4-BE49-F238E27FC236}">
                <a16:creationId xmlns:a16="http://schemas.microsoft.com/office/drawing/2014/main" id="{CA4DF505-354D-BD6B-404C-671EF0739A68}"/>
              </a:ext>
            </a:extLst>
          </p:cNvPr>
          <p:cNvSpPr>
            <a:spLocks noGrp="1"/>
          </p:cNvSpPr>
          <p:nvPr>
            <p:ph type="title"/>
          </p:nvPr>
        </p:nvSpPr>
        <p:spPr>
          <a:xfrm>
            <a:off x="1196340" y="330934"/>
            <a:ext cx="9799319" cy="686974"/>
          </a:xfrm>
        </p:spPr>
        <p:txBody>
          <a:bodyPr/>
          <a:lstStyle>
            <a:lvl1pPr>
              <a:defRPr b="1">
                <a:solidFill>
                  <a:srgbClr val="C00000"/>
                </a:solidFill>
              </a:defRPr>
            </a:lvl1pPr>
          </a:lstStyle>
          <a:p>
            <a:r>
              <a:rPr lang="en-US"/>
              <a:t>Click to edit Master title style</a:t>
            </a:r>
            <a:endParaRPr lang="en-IN"/>
          </a:p>
        </p:txBody>
      </p:sp>
    </p:spTree>
    <p:extLst>
      <p:ext uri="{BB962C8B-B14F-4D97-AF65-F5344CB8AC3E}">
        <p14:creationId xmlns:p14="http://schemas.microsoft.com/office/powerpoint/2010/main" val="1260033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1D6AD4-50D6-470B-AF47-6512505FD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6ADA51-7111-47E5-8B64-5E8FE4CF22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Slide Number Placeholder 5">
            <a:extLst>
              <a:ext uri="{FF2B5EF4-FFF2-40B4-BE49-F238E27FC236}">
                <a16:creationId xmlns:a16="http://schemas.microsoft.com/office/drawing/2014/main" id="{10FAA735-3288-4009-8695-26400B92AA99}"/>
              </a:ext>
            </a:extLst>
          </p:cNvPr>
          <p:cNvSpPr>
            <a:spLocks noGrp="1"/>
          </p:cNvSpPr>
          <p:nvPr>
            <p:ph type="sldNum" sz="quarter" idx="12"/>
          </p:nvPr>
        </p:nvSpPr>
        <p:spPr/>
        <p:txBody>
          <a:bodyPr/>
          <a:lstStyle/>
          <a:p>
            <a:fld id="{63C9B255-78B1-466A-8712-0AD17215C20C}" type="slidenum">
              <a:rPr lang="en-IN" smtClean="0"/>
              <a:t>‹#›</a:t>
            </a:fld>
            <a:endParaRPr lang="en-IN"/>
          </a:p>
        </p:txBody>
      </p:sp>
    </p:spTree>
    <p:extLst>
      <p:ext uri="{BB962C8B-B14F-4D97-AF65-F5344CB8AC3E}">
        <p14:creationId xmlns:p14="http://schemas.microsoft.com/office/powerpoint/2010/main" val="3038992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72551" y="233264"/>
            <a:ext cx="10972800" cy="864096"/>
          </a:xfrm>
        </p:spPr>
        <p:txBody>
          <a:bodyPr/>
          <a:lstStyle/>
          <a:p>
            <a:r>
              <a:rPr lang="en-US"/>
              <a:t>Click to edit Master title style</a:t>
            </a:r>
            <a:endParaRPr lang="en-IN"/>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19DE7D2-B7BF-4E10-A707-36721BA1B8E5}" type="slidenum">
              <a:rPr lang="en-IN" smtClean="0"/>
              <a:t>‹#›</a:t>
            </a:fld>
            <a:endParaRPr lang="en-IN"/>
          </a:p>
        </p:txBody>
      </p:sp>
      <p:cxnSp>
        <p:nvCxnSpPr>
          <p:cNvPr id="7" name="Straight Connector 6"/>
          <p:cNvCxnSpPr/>
          <p:nvPr userDrawn="1"/>
        </p:nvCxnSpPr>
        <p:spPr>
          <a:xfrm>
            <a:off x="0" y="1196752"/>
            <a:ext cx="12192000"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351" y="260648"/>
            <a:ext cx="1052604" cy="792088"/>
          </a:xfrm>
          <a:prstGeom prst="rect">
            <a:avLst/>
          </a:prstGeom>
        </p:spPr>
      </p:pic>
    </p:spTree>
    <p:extLst>
      <p:ext uri="{BB962C8B-B14F-4D97-AF65-F5344CB8AC3E}">
        <p14:creationId xmlns:p14="http://schemas.microsoft.com/office/powerpoint/2010/main" val="3413621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0E269D-2D70-4778-ABFC-9F1F073026A1}"/>
              </a:ext>
            </a:extLst>
          </p:cNvPr>
          <p:cNvSpPr>
            <a:spLocks noGrp="1"/>
          </p:cNvSpPr>
          <p:nvPr>
            <p:ph idx="1"/>
          </p:nvPr>
        </p:nvSpPr>
        <p:spPr>
          <a:xfrm>
            <a:off x="838200" y="1383654"/>
            <a:ext cx="10515600" cy="45361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Slide Number Placeholder 5">
            <a:extLst>
              <a:ext uri="{FF2B5EF4-FFF2-40B4-BE49-F238E27FC236}">
                <a16:creationId xmlns:a16="http://schemas.microsoft.com/office/drawing/2014/main" id="{782C6D7D-38E2-44D8-B503-244F0FE1A7BB}"/>
              </a:ext>
            </a:extLst>
          </p:cNvPr>
          <p:cNvSpPr>
            <a:spLocks noGrp="1"/>
          </p:cNvSpPr>
          <p:nvPr>
            <p:ph type="sldNum" sz="quarter" idx="12"/>
          </p:nvPr>
        </p:nvSpPr>
        <p:spPr/>
        <p:txBody>
          <a:bodyPr/>
          <a:lstStyle/>
          <a:p>
            <a:fld id="{63C9B255-78B1-466A-8712-0AD17215C20C}" type="slidenum">
              <a:rPr lang="en-IN" smtClean="0"/>
              <a:t>‹#›</a:t>
            </a:fld>
            <a:endParaRPr lang="en-IN" dirty="0"/>
          </a:p>
        </p:txBody>
      </p:sp>
      <p:cxnSp>
        <p:nvCxnSpPr>
          <p:cNvPr id="5" name="Straight Connector 4">
            <a:extLst>
              <a:ext uri="{FF2B5EF4-FFF2-40B4-BE49-F238E27FC236}">
                <a16:creationId xmlns:a16="http://schemas.microsoft.com/office/drawing/2014/main" id="{DE21277B-383B-8D0E-58D8-CB139D48B1E9}"/>
              </a:ext>
            </a:extLst>
          </p:cNvPr>
          <p:cNvCxnSpPr/>
          <p:nvPr userDrawn="1"/>
        </p:nvCxnSpPr>
        <p:spPr>
          <a:xfrm>
            <a:off x="0" y="1083861"/>
            <a:ext cx="1219200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Picture 6" descr="Diagram, logo&#10;&#10;Description automatically generated">
            <a:extLst>
              <a:ext uri="{FF2B5EF4-FFF2-40B4-BE49-F238E27FC236}">
                <a16:creationId xmlns:a16="http://schemas.microsoft.com/office/drawing/2014/main" id="{55E488B1-DEFB-AC34-A7A5-DED45BF1946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116" y="73598"/>
            <a:ext cx="940113" cy="944310"/>
          </a:xfrm>
          <a:prstGeom prst="rect">
            <a:avLst/>
          </a:prstGeom>
        </p:spPr>
      </p:pic>
      <p:sp>
        <p:nvSpPr>
          <p:cNvPr id="8" name="Title 1">
            <a:extLst>
              <a:ext uri="{FF2B5EF4-FFF2-40B4-BE49-F238E27FC236}">
                <a16:creationId xmlns:a16="http://schemas.microsoft.com/office/drawing/2014/main" id="{95C359DE-08AB-AAE9-FA85-B97BE4993EFE}"/>
              </a:ext>
            </a:extLst>
          </p:cNvPr>
          <p:cNvSpPr>
            <a:spLocks noGrp="1"/>
          </p:cNvSpPr>
          <p:nvPr>
            <p:ph type="title"/>
          </p:nvPr>
        </p:nvSpPr>
        <p:spPr>
          <a:xfrm>
            <a:off x="1196340" y="330934"/>
            <a:ext cx="9799319" cy="686974"/>
          </a:xfrm>
        </p:spPr>
        <p:txBody>
          <a:bodyPr/>
          <a:lstStyle>
            <a:lvl1pPr>
              <a:defRPr b="1">
                <a:solidFill>
                  <a:srgbClr val="C00000"/>
                </a:solidFill>
              </a:defRPr>
            </a:lvl1pPr>
          </a:lstStyle>
          <a:p>
            <a:r>
              <a:rPr lang="en-US"/>
              <a:t>Click to edit Master title style</a:t>
            </a:r>
            <a:endParaRPr lang="en-IN"/>
          </a:p>
        </p:txBody>
      </p:sp>
    </p:spTree>
    <p:extLst>
      <p:ext uri="{BB962C8B-B14F-4D97-AF65-F5344CB8AC3E}">
        <p14:creationId xmlns:p14="http://schemas.microsoft.com/office/powerpoint/2010/main" val="940327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463A7-2EB5-404C-A850-BC79CDB811CC}"/>
              </a:ext>
            </a:extLst>
          </p:cNvPr>
          <p:cNvSpPr>
            <a:spLocks noGrp="1"/>
          </p:cNvSpPr>
          <p:nvPr>
            <p:ph type="title"/>
          </p:nvPr>
        </p:nvSpPr>
        <p:spPr>
          <a:xfrm>
            <a:off x="831850" y="1709738"/>
            <a:ext cx="10515600" cy="1390909"/>
          </a:xfrm>
        </p:spPr>
        <p:txBody>
          <a:bodyPr anchor="b"/>
          <a:lstStyle>
            <a:lvl1pPr>
              <a:defRPr sz="6000"/>
            </a:lvl1p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E3BDC272-D02C-4447-BC9B-66B3C9A32C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040B9318-87DC-483D-8AC7-63125FDDABB8}"/>
              </a:ext>
            </a:extLst>
          </p:cNvPr>
          <p:cNvSpPr>
            <a:spLocks noGrp="1"/>
          </p:cNvSpPr>
          <p:nvPr>
            <p:ph type="sldNum" sz="quarter" idx="12"/>
          </p:nvPr>
        </p:nvSpPr>
        <p:spPr/>
        <p:txBody>
          <a:bodyPr/>
          <a:lstStyle/>
          <a:p>
            <a:fld id="{63C9B255-78B1-466A-8712-0AD17215C20C}" type="slidenum">
              <a:rPr lang="en-IN" smtClean="0"/>
              <a:t>‹#›</a:t>
            </a:fld>
            <a:endParaRPr lang="en-IN"/>
          </a:p>
        </p:txBody>
      </p:sp>
    </p:spTree>
    <p:extLst>
      <p:ext uri="{BB962C8B-B14F-4D97-AF65-F5344CB8AC3E}">
        <p14:creationId xmlns:p14="http://schemas.microsoft.com/office/powerpoint/2010/main" val="1833107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5696DD-ECDE-448C-9208-073E0BE206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71CAD63-6CCF-4607-8805-9B8F7D7390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Slide Number Placeholder 6">
            <a:extLst>
              <a:ext uri="{FF2B5EF4-FFF2-40B4-BE49-F238E27FC236}">
                <a16:creationId xmlns:a16="http://schemas.microsoft.com/office/drawing/2014/main" id="{86AD416A-ADA1-4E63-9FEB-8A6DA454A976}"/>
              </a:ext>
            </a:extLst>
          </p:cNvPr>
          <p:cNvSpPr>
            <a:spLocks noGrp="1"/>
          </p:cNvSpPr>
          <p:nvPr>
            <p:ph type="sldNum" sz="quarter" idx="12"/>
          </p:nvPr>
        </p:nvSpPr>
        <p:spPr/>
        <p:txBody>
          <a:bodyPr/>
          <a:lstStyle/>
          <a:p>
            <a:fld id="{63C9B255-78B1-466A-8712-0AD17215C20C}" type="slidenum">
              <a:rPr lang="en-IN" smtClean="0"/>
              <a:t>‹#›</a:t>
            </a:fld>
            <a:endParaRPr lang="en-IN"/>
          </a:p>
        </p:txBody>
      </p:sp>
      <p:cxnSp>
        <p:nvCxnSpPr>
          <p:cNvPr id="9" name="Straight Connector 8">
            <a:extLst>
              <a:ext uri="{FF2B5EF4-FFF2-40B4-BE49-F238E27FC236}">
                <a16:creationId xmlns:a16="http://schemas.microsoft.com/office/drawing/2014/main" id="{F397E4E5-CB5A-2BF1-509D-F7271794649C}"/>
              </a:ext>
            </a:extLst>
          </p:cNvPr>
          <p:cNvCxnSpPr/>
          <p:nvPr userDrawn="1"/>
        </p:nvCxnSpPr>
        <p:spPr>
          <a:xfrm>
            <a:off x="0" y="1083861"/>
            <a:ext cx="1219200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Picture 10" descr="Diagram, logo&#10;&#10;Description automatically generated">
            <a:extLst>
              <a:ext uri="{FF2B5EF4-FFF2-40B4-BE49-F238E27FC236}">
                <a16:creationId xmlns:a16="http://schemas.microsoft.com/office/drawing/2014/main" id="{60DF96E1-7261-BAD5-7469-3A5E0FD01D7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116" y="73598"/>
            <a:ext cx="940113" cy="944310"/>
          </a:xfrm>
          <a:prstGeom prst="rect">
            <a:avLst/>
          </a:prstGeom>
        </p:spPr>
      </p:pic>
      <p:sp>
        <p:nvSpPr>
          <p:cNvPr id="12" name="Title 1">
            <a:extLst>
              <a:ext uri="{FF2B5EF4-FFF2-40B4-BE49-F238E27FC236}">
                <a16:creationId xmlns:a16="http://schemas.microsoft.com/office/drawing/2014/main" id="{14469A67-D7C8-65CF-7EFE-805205718817}"/>
              </a:ext>
            </a:extLst>
          </p:cNvPr>
          <p:cNvSpPr>
            <a:spLocks noGrp="1"/>
          </p:cNvSpPr>
          <p:nvPr>
            <p:ph type="title"/>
          </p:nvPr>
        </p:nvSpPr>
        <p:spPr>
          <a:xfrm>
            <a:off x="1196340" y="330934"/>
            <a:ext cx="9799319" cy="686974"/>
          </a:xfrm>
        </p:spPr>
        <p:txBody>
          <a:bodyPr/>
          <a:lstStyle>
            <a:lvl1pPr>
              <a:defRPr b="1">
                <a:solidFill>
                  <a:srgbClr val="C00000"/>
                </a:solidFill>
              </a:defRPr>
            </a:lvl1pPr>
          </a:lstStyle>
          <a:p>
            <a:r>
              <a:rPr lang="en-US"/>
              <a:t>Click to edit Master title style</a:t>
            </a:r>
            <a:endParaRPr lang="en-IN"/>
          </a:p>
        </p:txBody>
      </p:sp>
    </p:spTree>
    <p:extLst>
      <p:ext uri="{BB962C8B-B14F-4D97-AF65-F5344CB8AC3E}">
        <p14:creationId xmlns:p14="http://schemas.microsoft.com/office/powerpoint/2010/main" val="2054777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1DA84-6F43-4777-BF23-1B18BAC35747}"/>
              </a:ext>
            </a:extLst>
          </p:cNvPr>
          <p:cNvSpPr>
            <a:spLocks noGrp="1"/>
          </p:cNvSpPr>
          <p:nvPr>
            <p:ph type="title"/>
          </p:nvPr>
        </p:nvSpPr>
        <p:spPr>
          <a:xfrm>
            <a:off x="839788" y="365125"/>
            <a:ext cx="10515600" cy="1325563"/>
          </a:xfrm>
        </p:spPr>
        <p:txBody>
          <a:bodyPr/>
          <a:lstStyle>
            <a:lvl1pPr>
              <a:defRPr b="1">
                <a:solidFill>
                  <a:srgbClr val="C00000"/>
                </a:solidFill>
              </a:defRPr>
            </a:lvl1p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2184FB55-8479-470F-872D-9CFBBF07F4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05164B-13BA-438F-9A75-9149D45042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0AF0E0-3A7E-4FDC-AEB9-58443A8522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2D30A3-4480-41B7-A6B5-9535105FE3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Slide Number Placeholder 8">
            <a:extLst>
              <a:ext uri="{FF2B5EF4-FFF2-40B4-BE49-F238E27FC236}">
                <a16:creationId xmlns:a16="http://schemas.microsoft.com/office/drawing/2014/main" id="{A751B9F6-9035-4F9F-97DE-710D18EDA09F}"/>
              </a:ext>
            </a:extLst>
          </p:cNvPr>
          <p:cNvSpPr>
            <a:spLocks noGrp="1"/>
          </p:cNvSpPr>
          <p:nvPr>
            <p:ph type="sldNum" sz="quarter" idx="12"/>
          </p:nvPr>
        </p:nvSpPr>
        <p:spPr/>
        <p:txBody>
          <a:bodyPr/>
          <a:lstStyle/>
          <a:p>
            <a:fld id="{63C9B255-78B1-466A-8712-0AD17215C20C}" type="slidenum">
              <a:rPr lang="en-IN" smtClean="0"/>
              <a:t>‹#›</a:t>
            </a:fld>
            <a:endParaRPr lang="en-IN"/>
          </a:p>
        </p:txBody>
      </p:sp>
    </p:spTree>
    <p:extLst>
      <p:ext uri="{BB962C8B-B14F-4D97-AF65-F5344CB8AC3E}">
        <p14:creationId xmlns:p14="http://schemas.microsoft.com/office/powerpoint/2010/main" val="3066299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2798C-F9DF-4639-9FB4-DFF4B6085D3D}"/>
              </a:ext>
            </a:extLst>
          </p:cNvPr>
          <p:cNvSpPr>
            <a:spLocks noGrp="1"/>
          </p:cNvSpPr>
          <p:nvPr>
            <p:ph type="title"/>
          </p:nvPr>
        </p:nvSpPr>
        <p:spPr>
          <a:xfrm>
            <a:off x="1196340" y="330934"/>
            <a:ext cx="9799319" cy="686974"/>
          </a:xfrm>
        </p:spPr>
        <p:txBody>
          <a:bodyPr/>
          <a:lstStyle>
            <a:lvl1pPr>
              <a:defRPr b="1">
                <a:solidFill>
                  <a:srgbClr val="C00000"/>
                </a:solidFill>
              </a:defRPr>
            </a:lvl1pPr>
          </a:lstStyle>
          <a:p>
            <a:r>
              <a:rPr lang="en-US"/>
              <a:t>Click to edit Master title style</a:t>
            </a:r>
            <a:endParaRPr lang="en-IN"/>
          </a:p>
        </p:txBody>
      </p:sp>
      <p:sp>
        <p:nvSpPr>
          <p:cNvPr id="5" name="Slide Number Placeholder 4">
            <a:extLst>
              <a:ext uri="{FF2B5EF4-FFF2-40B4-BE49-F238E27FC236}">
                <a16:creationId xmlns:a16="http://schemas.microsoft.com/office/drawing/2014/main" id="{F6940E46-286C-4A3D-A5FC-C61967283F9D}"/>
              </a:ext>
            </a:extLst>
          </p:cNvPr>
          <p:cNvSpPr>
            <a:spLocks noGrp="1"/>
          </p:cNvSpPr>
          <p:nvPr>
            <p:ph type="sldNum" sz="quarter" idx="12"/>
          </p:nvPr>
        </p:nvSpPr>
        <p:spPr/>
        <p:txBody>
          <a:bodyPr/>
          <a:lstStyle/>
          <a:p>
            <a:fld id="{63C9B255-78B1-466A-8712-0AD17215C20C}" type="slidenum">
              <a:rPr lang="en-IN" smtClean="0"/>
              <a:t>‹#›</a:t>
            </a:fld>
            <a:endParaRPr lang="en-IN"/>
          </a:p>
        </p:txBody>
      </p:sp>
      <p:cxnSp>
        <p:nvCxnSpPr>
          <p:cNvPr id="6" name="Straight Connector 5">
            <a:extLst>
              <a:ext uri="{FF2B5EF4-FFF2-40B4-BE49-F238E27FC236}">
                <a16:creationId xmlns:a16="http://schemas.microsoft.com/office/drawing/2014/main" id="{DB752319-2C87-9290-CF5A-8C1627209BB5}"/>
              </a:ext>
            </a:extLst>
          </p:cNvPr>
          <p:cNvCxnSpPr/>
          <p:nvPr userDrawn="1"/>
        </p:nvCxnSpPr>
        <p:spPr>
          <a:xfrm>
            <a:off x="0" y="1083861"/>
            <a:ext cx="1219200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Picture 6" descr="Diagram, logo&#10;&#10;Description automatically generated">
            <a:extLst>
              <a:ext uri="{FF2B5EF4-FFF2-40B4-BE49-F238E27FC236}">
                <a16:creationId xmlns:a16="http://schemas.microsoft.com/office/drawing/2014/main" id="{E7ECBE22-B256-8B1F-97C6-C7283815AB5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116" y="73598"/>
            <a:ext cx="940113" cy="944310"/>
          </a:xfrm>
          <a:prstGeom prst="rect">
            <a:avLst/>
          </a:prstGeom>
        </p:spPr>
      </p:pic>
    </p:spTree>
    <p:extLst>
      <p:ext uri="{BB962C8B-B14F-4D97-AF65-F5344CB8AC3E}">
        <p14:creationId xmlns:p14="http://schemas.microsoft.com/office/powerpoint/2010/main" val="1209378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3899FB-0BB3-4465-8247-CE376453B1AD}"/>
              </a:ext>
            </a:extLst>
          </p:cNvPr>
          <p:cNvSpPr>
            <a:spLocks noGrp="1"/>
          </p:cNvSpPr>
          <p:nvPr>
            <p:ph type="sldNum" sz="quarter" idx="12"/>
          </p:nvPr>
        </p:nvSpPr>
        <p:spPr/>
        <p:txBody>
          <a:bodyPr/>
          <a:lstStyle/>
          <a:p>
            <a:fld id="{63C9B255-78B1-466A-8712-0AD17215C20C}" type="slidenum">
              <a:rPr lang="en-IN" smtClean="0"/>
              <a:t>‹#›</a:t>
            </a:fld>
            <a:endParaRPr lang="en-IN"/>
          </a:p>
        </p:txBody>
      </p:sp>
      <p:cxnSp>
        <p:nvCxnSpPr>
          <p:cNvPr id="5" name="Straight Connector 4">
            <a:extLst>
              <a:ext uri="{FF2B5EF4-FFF2-40B4-BE49-F238E27FC236}">
                <a16:creationId xmlns:a16="http://schemas.microsoft.com/office/drawing/2014/main" id="{5F66DB9C-07AB-A8DC-5D70-3C45183E6FB3}"/>
              </a:ext>
            </a:extLst>
          </p:cNvPr>
          <p:cNvCxnSpPr/>
          <p:nvPr userDrawn="1"/>
        </p:nvCxnSpPr>
        <p:spPr>
          <a:xfrm>
            <a:off x="0" y="1083861"/>
            <a:ext cx="1219200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5" descr="Diagram, logo&#10;&#10;Description automatically generated">
            <a:extLst>
              <a:ext uri="{FF2B5EF4-FFF2-40B4-BE49-F238E27FC236}">
                <a16:creationId xmlns:a16="http://schemas.microsoft.com/office/drawing/2014/main" id="{48489945-5B30-DEE2-4C54-37944556AA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116" y="73598"/>
            <a:ext cx="940113" cy="944310"/>
          </a:xfrm>
          <a:prstGeom prst="rect">
            <a:avLst/>
          </a:prstGeom>
        </p:spPr>
      </p:pic>
    </p:spTree>
    <p:extLst>
      <p:ext uri="{BB962C8B-B14F-4D97-AF65-F5344CB8AC3E}">
        <p14:creationId xmlns:p14="http://schemas.microsoft.com/office/powerpoint/2010/main" val="4163531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38F70-C9ED-4D56-83BF-965D231AC9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05F8FFE-8F37-4C43-A76F-A56326B587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78083D-1485-4B69-9D02-4C96C96FCA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AC12D947-5E78-4378-83B8-C42816CEA7C2}"/>
              </a:ext>
            </a:extLst>
          </p:cNvPr>
          <p:cNvSpPr>
            <a:spLocks noGrp="1"/>
          </p:cNvSpPr>
          <p:nvPr>
            <p:ph type="sldNum" sz="quarter" idx="12"/>
          </p:nvPr>
        </p:nvSpPr>
        <p:spPr/>
        <p:txBody>
          <a:bodyPr/>
          <a:lstStyle/>
          <a:p>
            <a:fld id="{63C9B255-78B1-466A-8712-0AD17215C20C}" type="slidenum">
              <a:rPr lang="en-IN" smtClean="0"/>
              <a:t>‹#›</a:t>
            </a:fld>
            <a:endParaRPr lang="en-IN"/>
          </a:p>
        </p:txBody>
      </p:sp>
    </p:spTree>
    <p:extLst>
      <p:ext uri="{BB962C8B-B14F-4D97-AF65-F5344CB8AC3E}">
        <p14:creationId xmlns:p14="http://schemas.microsoft.com/office/powerpoint/2010/main" val="1277339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E2524-6215-4632-9661-31C336E5AD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900B3B8-94D4-4C08-839E-F1A5246DF3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B002011-B01D-471B-9792-B91842C87E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66C587B4-1228-4620-95FF-3A36D3140685}"/>
              </a:ext>
            </a:extLst>
          </p:cNvPr>
          <p:cNvSpPr>
            <a:spLocks noGrp="1"/>
          </p:cNvSpPr>
          <p:nvPr>
            <p:ph type="sldNum" sz="quarter" idx="12"/>
          </p:nvPr>
        </p:nvSpPr>
        <p:spPr/>
        <p:txBody>
          <a:bodyPr/>
          <a:lstStyle/>
          <a:p>
            <a:fld id="{63C9B255-78B1-466A-8712-0AD17215C20C}" type="slidenum">
              <a:rPr lang="en-IN" smtClean="0"/>
              <a:t>‹#›</a:t>
            </a:fld>
            <a:endParaRPr lang="en-IN"/>
          </a:p>
        </p:txBody>
      </p:sp>
    </p:spTree>
    <p:extLst>
      <p:ext uri="{BB962C8B-B14F-4D97-AF65-F5344CB8AC3E}">
        <p14:creationId xmlns:p14="http://schemas.microsoft.com/office/powerpoint/2010/main" val="2039355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8FBE82-3461-44C6-8604-D693F753C4D6}"/>
              </a:ext>
            </a:extLst>
          </p:cNvPr>
          <p:cNvSpPr>
            <a:spLocks noGrp="1"/>
          </p:cNvSpPr>
          <p:nvPr>
            <p:ph type="title"/>
          </p:nvPr>
        </p:nvSpPr>
        <p:spPr>
          <a:xfrm>
            <a:off x="838200" y="337550"/>
            <a:ext cx="10515600" cy="686974"/>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2F634292-01DA-434E-89EF-1D14D97882A1}"/>
              </a:ext>
            </a:extLst>
          </p:cNvPr>
          <p:cNvSpPr>
            <a:spLocks noGrp="1"/>
          </p:cNvSpPr>
          <p:nvPr>
            <p:ph type="body" idx="1"/>
          </p:nvPr>
        </p:nvSpPr>
        <p:spPr>
          <a:xfrm>
            <a:off x="838200" y="1332831"/>
            <a:ext cx="10515600" cy="461308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Slide Number Placeholder 5">
            <a:extLst>
              <a:ext uri="{FF2B5EF4-FFF2-40B4-BE49-F238E27FC236}">
                <a16:creationId xmlns:a16="http://schemas.microsoft.com/office/drawing/2014/main" id="{7747E27E-963C-4315-BFA4-F09A606A97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C9B255-78B1-466A-8712-0AD17215C20C}" type="slidenum">
              <a:rPr lang="en-IN" smtClean="0"/>
              <a:t>‹#›</a:t>
            </a:fld>
            <a:endParaRPr lang="en-IN"/>
          </a:p>
        </p:txBody>
      </p:sp>
      <p:sp>
        <p:nvSpPr>
          <p:cNvPr id="8" name="TextBox 7">
            <a:extLst>
              <a:ext uri="{FF2B5EF4-FFF2-40B4-BE49-F238E27FC236}">
                <a16:creationId xmlns:a16="http://schemas.microsoft.com/office/drawing/2014/main" id="{1F81AEBD-B55E-49EE-8375-65A6E355E47D}"/>
              </a:ext>
            </a:extLst>
          </p:cNvPr>
          <p:cNvSpPr txBox="1"/>
          <p:nvPr userDrawn="1"/>
        </p:nvSpPr>
        <p:spPr>
          <a:xfrm>
            <a:off x="3047288" y="6520450"/>
            <a:ext cx="6097424" cy="338554"/>
          </a:xfrm>
          <a:prstGeom prst="rect">
            <a:avLst/>
          </a:prstGeom>
          <a:noFill/>
        </p:spPr>
        <p:txBody>
          <a:bodyPr wrap="square">
            <a:spAutoFit/>
          </a:bodyPr>
          <a:lstStyle/>
          <a:p>
            <a:pPr algn="ctr"/>
            <a:r>
              <a:rPr lang="en-US" sz="1600" b="1" dirty="0">
                <a:solidFill>
                  <a:srgbClr val="0070C0"/>
                </a:solidFill>
              </a:rPr>
              <a:t>ME623: Dynamics of Machining Processes</a:t>
            </a:r>
          </a:p>
        </p:txBody>
      </p:sp>
    </p:spTree>
    <p:extLst>
      <p:ext uri="{BB962C8B-B14F-4D97-AF65-F5344CB8AC3E}">
        <p14:creationId xmlns:p14="http://schemas.microsoft.com/office/powerpoint/2010/main" val="2713749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hdr="0" ftr="0" dt="0"/>
  <p:txStyles>
    <p:titleStyle>
      <a:lvl1pPr algn="ctr"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08D852-90D1-A8A9-08F0-3A31FF115813}"/>
              </a:ext>
            </a:extLst>
          </p:cNvPr>
          <p:cNvSpPr>
            <a:spLocks noGrp="1"/>
          </p:cNvSpPr>
          <p:nvPr>
            <p:ph type="ctrTitle"/>
          </p:nvPr>
        </p:nvSpPr>
        <p:spPr/>
        <p:txBody>
          <a:bodyPr>
            <a:normAutofit fontScale="90000"/>
          </a:bodyPr>
          <a:lstStyle/>
          <a:p>
            <a:r>
              <a:rPr lang="en-US" dirty="0">
                <a:latin typeface="Aptos Display" panose="020B0004020202020204" pitchFamily="34" charset="0"/>
              </a:rPr>
              <a:t>ME623</a:t>
            </a:r>
            <a:br>
              <a:rPr lang="en-US" dirty="0">
                <a:latin typeface="Aptos Display" panose="020B0004020202020204" pitchFamily="34" charset="0"/>
              </a:rPr>
            </a:br>
            <a:r>
              <a:rPr lang="en-US" dirty="0">
                <a:latin typeface="Aptos Display" panose="020B0004020202020204" pitchFamily="34" charset="0"/>
              </a:rPr>
              <a:t>Dynamics of Machining Processes</a:t>
            </a:r>
          </a:p>
        </p:txBody>
      </p:sp>
      <p:sp>
        <p:nvSpPr>
          <p:cNvPr id="5" name="Subtitle 4">
            <a:extLst>
              <a:ext uri="{FF2B5EF4-FFF2-40B4-BE49-F238E27FC236}">
                <a16:creationId xmlns:a16="http://schemas.microsoft.com/office/drawing/2014/main" id="{DD6854CD-933F-511D-A2D6-A703AE142B87}"/>
              </a:ext>
            </a:extLst>
          </p:cNvPr>
          <p:cNvSpPr>
            <a:spLocks noGrp="1"/>
          </p:cNvSpPr>
          <p:nvPr>
            <p:ph type="subTitle" idx="1"/>
          </p:nvPr>
        </p:nvSpPr>
        <p:spPr/>
        <p:txBody>
          <a:bodyPr vert="horz" lIns="91440" tIns="45720" rIns="91440" bIns="45720" rtlCol="0" anchor="t">
            <a:normAutofit/>
          </a:bodyPr>
          <a:lstStyle/>
          <a:p>
            <a:r>
              <a:rPr lang="en-US" dirty="0"/>
              <a:t>Group No:5</a:t>
            </a:r>
            <a:endParaRPr lang="en-US" dirty="0">
              <a:solidFill>
                <a:schemeClr val="tx1"/>
              </a:solidFill>
            </a:endParaRPr>
          </a:p>
          <a:p>
            <a:r>
              <a:rPr lang="en-US" dirty="0">
                <a:cs typeface="Calibri"/>
              </a:rPr>
              <a:t>NAVNEET KUMAR 236103103</a:t>
            </a:r>
            <a:endParaRPr lang="en-US" dirty="0"/>
          </a:p>
          <a:p>
            <a:r>
              <a:rPr lang="en-US" dirty="0">
                <a:cs typeface="Calibri"/>
              </a:rPr>
              <a:t>AMIT KHARE 236103101</a:t>
            </a:r>
          </a:p>
          <a:p>
            <a:r>
              <a:rPr lang="en-US" dirty="0">
                <a:cs typeface="Calibri"/>
              </a:rPr>
              <a:t>HARSHA VARDHAN.P 234103419</a:t>
            </a:r>
          </a:p>
          <a:p>
            <a:endParaRPr lang="en-IN" dirty="0">
              <a:solidFill>
                <a:schemeClr val="tx1"/>
              </a:solidFill>
            </a:endParaRPr>
          </a:p>
          <a:p>
            <a:endParaRPr lang="en-IN" dirty="0">
              <a:solidFill>
                <a:schemeClr val="tx1"/>
              </a:solidFill>
            </a:endParaRPr>
          </a:p>
          <a:p>
            <a:endParaRPr lang="en-US" dirty="0"/>
          </a:p>
        </p:txBody>
      </p:sp>
      <p:sp>
        <p:nvSpPr>
          <p:cNvPr id="2" name="Slide Number Placeholder 1">
            <a:extLst>
              <a:ext uri="{FF2B5EF4-FFF2-40B4-BE49-F238E27FC236}">
                <a16:creationId xmlns:a16="http://schemas.microsoft.com/office/drawing/2014/main" id="{958B6FA7-274C-9100-D239-1E3AA7F6645B}"/>
              </a:ext>
            </a:extLst>
          </p:cNvPr>
          <p:cNvSpPr>
            <a:spLocks noGrp="1"/>
          </p:cNvSpPr>
          <p:nvPr>
            <p:ph type="sldNum" sz="quarter" idx="12"/>
          </p:nvPr>
        </p:nvSpPr>
        <p:spPr/>
        <p:txBody>
          <a:bodyPr/>
          <a:lstStyle/>
          <a:p>
            <a:fld id="{63C9B255-78B1-466A-8712-0AD17215C20C}" type="slidenum">
              <a:rPr lang="en-IN" smtClean="0"/>
              <a:t>1</a:t>
            </a:fld>
            <a:endParaRPr lang="en-IN"/>
          </a:p>
        </p:txBody>
      </p:sp>
    </p:spTree>
    <p:extLst>
      <p:ext uri="{BB962C8B-B14F-4D97-AF65-F5344CB8AC3E}">
        <p14:creationId xmlns:p14="http://schemas.microsoft.com/office/powerpoint/2010/main" val="3223967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53B2B7-7A7E-DDE2-E261-C55F5274D2E5}"/>
              </a:ext>
            </a:extLst>
          </p:cNvPr>
          <p:cNvSpPr>
            <a:spLocks noGrp="1"/>
          </p:cNvSpPr>
          <p:nvPr>
            <p:ph idx="1"/>
          </p:nvPr>
        </p:nvSpPr>
        <p:spPr/>
        <p:txBody>
          <a:bodyPr vert="horz" lIns="91440" tIns="45720" rIns="91440" bIns="45720" rtlCol="0" anchor="t">
            <a:normAutofit/>
          </a:bodyPr>
          <a:lstStyle/>
          <a:p>
            <a:pPr algn="just"/>
            <a:r>
              <a:rPr lang="en-US" sz="2400" dirty="0">
                <a:cs typeface="Calibri"/>
              </a:rPr>
              <a:t>T</a:t>
            </a:r>
            <a:r>
              <a:rPr lang="en-US" sz="2400" dirty="0">
                <a:ea typeface="+mn-lt"/>
                <a:cs typeface="+mn-lt"/>
              </a:rPr>
              <a:t>o analyze and understand the dynamic behavior of the micro milling process. </a:t>
            </a:r>
          </a:p>
          <a:p>
            <a:pPr algn="just"/>
            <a:r>
              <a:rPr lang="en-US" sz="2400" dirty="0">
                <a:ea typeface="+mn-lt"/>
                <a:cs typeface="+mn-lt"/>
              </a:rPr>
              <a:t>This includes investigating the vibrations and accelerations experienced by the milling tool during operation, identifying any patterns or anomalies in the data, and potentially correlating these findings with the quality of the machined surface or other process parameters. </a:t>
            </a:r>
            <a:endParaRPr lang="en-US" sz="2400" dirty="0">
              <a:cs typeface="Calibri"/>
            </a:endParaRPr>
          </a:p>
        </p:txBody>
      </p:sp>
      <p:sp>
        <p:nvSpPr>
          <p:cNvPr id="3" name="Slide Number Placeholder 2">
            <a:extLst>
              <a:ext uri="{FF2B5EF4-FFF2-40B4-BE49-F238E27FC236}">
                <a16:creationId xmlns:a16="http://schemas.microsoft.com/office/drawing/2014/main" id="{AF5A2FD7-6F7D-677D-8DB0-6D04AEC7B248}"/>
              </a:ext>
            </a:extLst>
          </p:cNvPr>
          <p:cNvSpPr>
            <a:spLocks noGrp="1"/>
          </p:cNvSpPr>
          <p:nvPr>
            <p:ph type="sldNum" sz="quarter" idx="12"/>
          </p:nvPr>
        </p:nvSpPr>
        <p:spPr/>
        <p:txBody>
          <a:bodyPr/>
          <a:lstStyle/>
          <a:p>
            <a:fld id="{63C9B255-78B1-466A-8712-0AD17215C20C}" type="slidenum">
              <a:rPr lang="en-IN" smtClean="0"/>
              <a:t>2</a:t>
            </a:fld>
            <a:endParaRPr lang="en-IN" dirty="0"/>
          </a:p>
        </p:txBody>
      </p:sp>
      <p:sp>
        <p:nvSpPr>
          <p:cNvPr id="4" name="Title 3">
            <a:extLst>
              <a:ext uri="{FF2B5EF4-FFF2-40B4-BE49-F238E27FC236}">
                <a16:creationId xmlns:a16="http://schemas.microsoft.com/office/drawing/2014/main" id="{1D5924D8-D479-19A8-6A1A-8F3F603400FA}"/>
              </a:ext>
            </a:extLst>
          </p:cNvPr>
          <p:cNvSpPr>
            <a:spLocks noGrp="1"/>
          </p:cNvSpPr>
          <p:nvPr>
            <p:ph type="title"/>
          </p:nvPr>
        </p:nvSpPr>
        <p:spPr/>
        <p:txBody>
          <a:bodyPr/>
          <a:lstStyle/>
          <a:p>
            <a:r>
              <a:rPr lang="en-US" b="0" dirty="0">
                <a:ea typeface="+mj-lt"/>
                <a:cs typeface="+mj-lt"/>
              </a:rPr>
              <a:t> “Hands on project on micro milling process ”</a:t>
            </a:r>
            <a:endParaRPr lang="en-US" dirty="0"/>
          </a:p>
        </p:txBody>
      </p:sp>
      <p:pic>
        <p:nvPicPr>
          <p:cNvPr id="5" name="WhatsApp Video 2024-04-18 at 5.21.38 PM">
            <a:hlinkClick r:id="" action="ppaction://media"/>
            <a:extLst>
              <a:ext uri="{FF2B5EF4-FFF2-40B4-BE49-F238E27FC236}">
                <a16:creationId xmlns:a16="http://schemas.microsoft.com/office/drawing/2014/main" id="{A746AA5F-6E6A-E94A-E5EE-B0B2F812A995}"/>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457768" y="3563852"/>
            <a:ext cx="9097558" cy="2872409"/>
          </a:xfrm>
          <a:prstGeom prst="rect">
            <a:avLst/>
          </a:prstGeom>
        </p:spPr>
      </p:pic>
    </p:spTree>
    <p:extLst>
      <p:ext uri="{BB962C8B-B14F-4D97-AF65-F5344CB8AC3E}">
        <p14:creationId xmlns:p14="http://schemas.microsoft.com/office/powerpoint/2010/main" val="251613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61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2F8CA350-7880-38C4-F3F1-54B35D45EE37}"/>
                  </a:ext>
                </a:extLst>
              </p:cNvPr>
              <p:cNvSpPr>
                <a:spLocks noGrp="1"/>
              </p:cNvSpPr>
              <p:nvPr>
                <p:ph idx="1"/>
              </p:nvPr>
            </p:nvSpPr>
            <p:spPr>
              <a:xfrm>
                <a:off x="0" y="1093304"/>
                <a:ext cx="11353800" cy="4826520"/>
              </a:xfrm>
            </p:spPr>
            <p:txBody>
              <a:bodyPr>
                <a:noAutofit/>
              </a:bodyPr>
              <a:lstStyle/>
              <a:p>
                <a:pPr marL="0" indent="0" algn="just">
                  <a:lnSpc>
                    <a:spcPct val="115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Setup and Preparation: </a:t>
                </a:r>
                <a:endParaRPr lang="en-IO"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Tool diameter: 40</a:t>
                </a:r>
                <a:r>
                  <a:rPr lang="en-US" sz="1800" dirty="0">
                    <a:cs typeface="Calibri"/>
                  </a:rPr>
                  <a:t>µm  , N = 30000 RPM</a:t>
                </a:r>
              </a:p>
              <a:p>
                <a:pPr algn="just">
                  <a:lnSpc>
                    <a:spcPct val="115000"/>
                  </a:lnSpc>
                  <a:spcAft>
                    <a:spcPts val="1000"/>
                  </a:spcAft>
                </a:pPr>
                <a:r>
                  <a:rPr lang="en-US" sz="1800" dirty="0">
                    <a:effectLst/>
                    <a:latin typeface="Calibri" panose="020F0502020204030204" pitchFamily="34" charset="0"/>
                    <a:ea typeface="Times New Roman" panose="02020603050405020304" pitchFamily="18" charset="0"/>
                    <a:cs typeface="Calibri"/>
                  </a:rPr>
                  <a:t>Depth of cut = 40 </a:t>
                </a:r>
                <a:r>
                  <a:rPr lang="en-US" sz="1800" dirty="0">
                    <a:cs typeface="Calibri"/>
                  </a:rPr>
                  <a:t>µm, 50µm, 60 µm, 70 µm</a:t>
                </a:r>
                <a:endParaRPr lang="en-IO"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Slot Milling Process: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Record the accelerometer data continuously during the milling process to capture vibrations in the x-axis (</a:t>
                </a:r>
                <a14:m>
                  <m:oMath xmlns:m="http://schemas.openxmlformats.org/officeDocument/2006/math">
                    <m:sSub>
                      <m:sSubPr>
                        <m:ctrlPr>
                          <a:rPr lang="en-I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sub>
                    </m:sSub>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y-axis (</a:t>
                </a:r>
                <a14:m>
                  <m:oMath xmlns:m="http://schemas.openxmlformats.org/officeDocument/2006/math">
                    <m:sSub>
                      <m:sSubPr>
                        <m:ctrlPr>
                          <a:rPr lang="en-I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sub>
                    </m:sSub>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z-axis (</a:t>
                </a:r>
                <a14:m>
                  <m:oMath xmlns:m="http://schemas.openxmlformats.org/officeDocument/2006/math">
                    <m:sSub>
                      <m:sSubPr>
                        <m:ctrlPr>
                          <a:rPr lang="en-I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𝑧</m:t>
                        </m:r>
                      </m:sub>
                    </m:sSub>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with respect to time.</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3.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Data Collection: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Collect accelerometer data throughout the milling operation to capture the dynamic behavior of the milling process.</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4.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Data Analysis: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Process the collected accelerometer data to extract acceleration values in the </a:t>
                </a:r>
                <a14:m>
                  <m:oMath xmlns:m="http://schemas.openxmlformats.org/officeDocument/2006/math">
                    <m:sSub>
                      <m:sSubPr>
                        <m:ctrlPr>
                          <a:rPr lang="en-I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sub>
                    </m:sSub>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sub>
                    </m:sSub>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,and </a:t>
                </a:r>
                <a14:m>
                  <m:oMath xmlns:m="http://schemas.openxmlformats.org/officeDocument/2006/math">
                    <m:sSub>
                      <m:sSubPr>
                        <m:ctrlPr>
                          <a:rPr lang="en-I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𝑧</m:t>
                        </m:r>
                      </m:sub>
                    </m:sSub>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directions for different depth of cut.</a:t>
                </a:r>
                <a:r>
                  <a:rPr lang="en-US" sz="1800" dirty="0">
                    <a:latin typeface="Calibri" panose="020F0502020204030204" pitchFamily="34" charset="0"/>
                    <a:ea typeface="Times New Roman" panose="02020603050405020304" pitchFamily="18" charset="0"/>
                    <a:cs typeface="Times New Roman" panose="02020603050405020304" pitchFamily="18" charset="0"/>
                  </a:rPr>
                  <a:t> </a:t>
                </a:r>
              </a:p>
              <a:p>
                <a:pPr algn="just">
                  <a:lnSpc>
                    <a:spcPct val="115000"/>
                  </a:lnSpc>
                  <a:spcAft>
                    <a:spcPts val="10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Convert the time-domain accelerometer readings into the frequency domain using the Fast Fourier Transform (FFT) algorithm.</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Analyze the frequency spectrum to identify dominant frequencies and amplitudes corresponding to the vibrations induced during the milling process.</a:t>
                </a:r>
                <a:endParaRPr lang="en-IO"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endParaRPr lang="en-IO" sz="1800" dirty="0"/>
              </a:p>
            </p:txBody>
          </p:sp>
        </mc:Choice>
        <mc:Fallback>
          <p:sp>
            <p:nvSpPr>
              <p:cNvPr id="2" name="Content Placeholder 1">
                <a:extLst>
                  <a:ext uri="{FF2B5EF4-FFF2-40B4-BE49-F238E27FC236}">
                    <a16:creationId xmlns:a16="http://schemas.microsoft.com/office/drawing/2014/main" id="{2F8CA350-7880-38C4-F3F1-54B35D45EE37}"/>
                  </a:ext>
                </a:extLst>
              </p:cNvPr>
              <p:cNvSpPr>
                <a:spLocks noGrp="1" noRot="1" noChangeAspect="1" noMove="1" noResize="1" noEditPoints="1" noAdjustHandles="1" noChangeArrowheads="1" noChangeShapeType="1" noTextEdit="1"/>
              </p:cNvSpPr>
              <p:nvPr>
                <p:ph idx="1"/>
              </p:nvPr>
            </p:nvSpPr>
            <p:spPr>
              <a:xfrm>
                <a:off x="0" y="1093304"/>
                <a:ext cx="11353800" cy="4826520"/>
              </a:xfrm>
              <a:blipFill>
                <a:blip r:embed="rId2"/>
                <a:stretch>
                  <a:fillRect l="-429" t="-253" r="-376" b="-17172"/>
                </a:stretch>
              </a:blipFill>
            </p:spPr>
            <p:txBody>
              <a:bodyPr/>
              <a:lstStyle/>
              <a:p>
                <a:r>
                  <a:rPr lang="en-IO">
                    <a:noFill/>
                  </a:rPr>
                  <a:t> </a:t>
                </a:r>
              </a:p>
            </p:txBody>
          </p:sp>
        </mc:Fallback>
      </mc:AlternateContent>
      <p:sp>
        <p:nvSpPr>
          <p:cNvPr id="3" name="Slide Number Placeholder 2">
            <a:extLst>
              <a:ext uri="{FF2B5EF4-FFF2-40B4-BE49-F238E27FC236}">
                <a16:creationId xmlns:a16="http://schemas.microsoft.com/office/drawing/2014/main" id="{33E049FB-E001-77ED-D357-4129B7A5F074}"/>
              </a:ext>
            </a:extLst>
          </p:cNvPr>
          <p:cNvSpPr>
            <a:spLocks noGrp="1"/>
          </p:cNvSpPr>
          <p:nvPr>
            <p:ph type="sldNum" sz="quarter" idx="12"/>
          </p:nvPr>
        </p:nvSpPr>
        <p:spPr/>
        <p:txBody>
          <a:bodyPr/>
          <a:lstStyle/>
          <a:p>
            <a:fld id="{63C9B255-78B1-466A-8712-0AD17215C20C}" type="slidenum">
              <a:rPr lang="en-IN" smtClean="0"/>
              <a:t>3</a:t>
            </a:fld>
            <a:endParaRPr lang="en-IN" dirty="0"/>
          </a:p>
        </p:txBody>
      </p:sp>
      <p:sp>
        <p:nvSpPr>
          <p:cNvPr id="4" name="Title 3">
            <a:extLst>
              <a:ext uri="{FF2B5EF4-FFF2-40B4-BE49-F238E27FC236}">
                <a16:creationId xmlns:a16="http://schemas.microsoft.com/office/drawing/2014/main" id="{199FE9BC-FC50-D1C8-2974-AFBBA6945914}"/>
              </a:ext>
            </a:extLst>
          </p:cNvPr>
          <p:cNvSpPr>
            <a:spLocks noGrp="1"/>
          </p:cNvSpPr>
          <p:nvPr>
            <p:ph type="title"/>
          </p:nvPr>
        </p:nvSpPr>
        <p:spPr/>
        <p:txBody>
          <a:bodyPr/>
          <a:lstStyle/>
          <a:p>
            <a:r>
              <a:rPr lang="en-US" dirty="0"/>
              <a:t>METHODOLOGY</a:t>
            </a:r>
            <a:endParaRPr lang="en-IO" dirty="0"/>
          </a:p>
        </p:txBody>
      </p:sp>
    </p:spTree>
    <p:extLst>
      <p:ext uri="{BB962C8B-B14F-4D97-AF65-F5344CB8AC3E}">
        <p14:creationId xmlns:p14="http://schemas.microsoft.com/office/powerpoint/2010/main" val="1766458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1115C77-DFD1-F783-B870-84422841526D}"/>
              </a:ext>
            </a:extLst>
          </p:cNvPr>
          <p:cNvPicPr>
            <a:picLocks noGrp="1" noChangeAspect="1"/>
          </p:cNvPicPr>
          <p:nvPr>
            <p:ph idx="1"/>
          </p:nvPr>
        </p:nvPicPr>
        <p:blipFill>
          <a:blip r:embed="rId2"/>
          <a:stretch>
            <a:fillRect/>
          </a:stretch>
        </p:blipFill>
        <p:spPr>
          <a:xfrm>
            <a:off x="3091070" y="1150342"/>
            <a:ext cx="5859959" cy="5707658"/>
          </a:xfrm>
        </p:spPr>
      </p:pic>
      <p:sp>
        <p:nvSpPr>
          <p:cNvPr id="3" name="Slide Number Placeholder 2">
            <a:extLst>
              <a:ext uri="{FF2B5EF4-FFF2-40B4-BE49-F238E27FC236}">
                <a16:creationId xmlns:a16="http://schemas.microsoft.com/office/drawing/2014/main" id="{C3ADAE03-4839-7F1E-3323-F61A274A966B}"/>
              </a:ext>
            </a:extLst>
          </p:cNvPr>
          <p:cNvSpPr>
            <a:spLocks noGrp="1"/>
          </p:cNvSpPr>
          <p:nvPr>
            <p:ph type="sldNum" sz="quarter" idx="12"/>
          </p:nvPr>
        </p:nvSpPr>
        <p:spPr/>
        <p:txBody>
          <a:bodyPr/>
          <a:lstStyle/>
          <a:p>
            <a:fld id="{63C9B255-78B1-466A-8712-0AD17215C20C}" type="slidenum">
              <a:rPr lang="en-IN" smtClean="0"/>
              <a:t>4</a:t>
            </a:fld>
            <a:endParaRPr lang="en-IN" dirty="0"/>
          </a:p>
        </p:txBody>
      </p:sp>
      <p:sp>
        <p:nvSpPr>
          <p:cNvPr id="4" name="Title 3">
            <a:extLst>
              <a:ext uri="{FF2B5EF4-FFF2-40B4-BE49-F238E27FC236}">
                <a16:creationId xmlns:a16="http://schemas.microsoft.com/office/drawing/2014/main" id="{A9AA22FD-909F-8A6F-0386-D713808D3218}"/>
              </a:ext>
            </a:extLst>
          </p:cNvPr>
          <p:cNvSpPr>
            <a:spLocks noGrp="1"/>
          </p:cNvSpPr>
          <p:nvPr>
            <p:ph type="title"/>
          </p:nvPr>
        </p:nvSpPr>
        <p:spPr>
          <a:xfrm>
            <a:off x="1196340" y="330934"/>
            <a:ext cx="9799319" cy="606765"/>
          </a:xfrm>
        </p:spPr>
        <p:txBody>
          <a:bodyPr/>
          <a:lstStyle/>
          <a:p>
            <a:r>
              <a:rPr lang="en-US" dirty="0">
                <a:cs typeface="Calibri Light"/>
              </a:rPr>
              <a:t>MATLAB CODE</a:t>
            </a:r>
            <a:endParaRPr lang="en-US" dirty="0"/>
          </a:p>
        </p:txBody>
      </p:sp>
      <p:pic>
        <p:nvPicPr>
          <p:cNvPr id="5" name="Camera 4">
            <a:extLst>
              <a:ext uri="{FF2B5EF4-FFF2-40B4-BE49-F238E27FC236}">
                <a16:creationId xmlns:a16="http://schemas.microsoft.com/office/drawing/2014/main" id="{1754D3B9-8A06-AC9B-FC39-F15C3E1FA83C}"/>
              </a:ext>
            </a:extLst>
          </p:cNvPr>
          <p:cNvPicPr>
            <a:picLocks noChangeAspect="1"/>
            <a:extLst>
              <a:ext uri="{51228E76-BA90-4043-B771-695A4F85340A}">
                <alf:liveFeedProps xmlns:alf="http://schemas.microsoft.com/office/drawing/2021/livefeed" xmlns=""/>
              </a:ext>
            </a:extLst>
          </p:cNvPicPr>
          <p:nvPr/>
        </p:nvPicPr>
        <p:blipFill>
          <a:blip r:embed="rId3">
            <a:extLst>
              <a:ext uri="{96DAC541-7B7A-43D3-8B79-37D633B846F1}">
                <asvg:svgBlip xmlns:asvg="http://schemas.microsoft.com/office/drawing/2016/SVG/main" r:embed="rId4"/>
              </a:ext>
            </a:extLst>
          </a:blip>
          <a:stretch>
            <a:fillRect/>
          </a:stretch>
        </p:blipFill>
        <p:spPr>
          <a:xfrm>
            <a:off x="10002173" y="6793751"/>
            <a:ext cx="2167688" cy="2005"/>
          </a:xfrm>
          <a:prstGeom prst="ellipse">
            <a:avLst/>
          </a:prstGeom>
        </p:spPr>
      </p:pic>
    </p:spTree>
    <p:extLst>
      <p:ext uri="{BB962C8B-B14F-4D97-AF65-F5344CB8AC3E}">
        <p14:creationId xmlns:p14="http://schemas.microsoft.com/office/powerpoint/2010/main" val="1373639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with blue lines&#10;&#10;Description automatically generated">
            <a:extLst>
              <a:ext uri="{FF2B5EF4-FFF2-40B4-BE49-F238E27FC236}">
                <a16:creationId xmlns:a16="http://schemas.microsoft.com/office/drawing/2014/main" id="{95AC446E-CD2D-FECA-733D-34ECD80470DC}"/>
              </a:ext>
            </a:extLst>
          </p:cNvPr>
          <p:cNvPicPr>
            <a:picLocks noGrp="1" noChangeAspect="1"/>
          </p:cNvPicPr>
          <p:nvPr>
            <p:ph idx="1"/>
          </p:nvPr>
        </p:nvPicPr>
        <p:blipFill>
          <a:blip r:embed="rId2"/>
          <a:stretch>
            <a:fillRect/>
          </a:stretch>
        </p:blipFill>
        <p:spPr>
          <a:xfrm>
            <a:off x="306009" y="1712444"/>
            <a:ext cx="3560344" cy="33041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Slide Number Placeholder 2">
            <a:extLst>
              <a:ext uri="{FF2B5EF4-FFF2-40B4-BE49-F238E27FC236}">
                <a16:creationId xmlns:a16="http://schemas.microsoft.com/office/drawing/2014/main" id="{AF5A2FD7-6F7D-677D-8DB0-6D04AEC7B248}"/>
              </a:ext>
            </a:extLst>
          </p:cNvPr>
          <p:cNvSpPr>
            <a:spLocks noGrp="1"/>
          </p:cNvSpPr>
          <p:nvPr>
            <p:ph type="sldNum" sz="quarter" idx="12"/>
          </p:nvPr>
        </p:nvSpPr>
        <p:spPr/>
        <p:txBody>
          <a:bodyPr/>
          <a:lstStyle/>
          <a:p>
            <a:fld id="{63C9B255-78B1-466A-8712-0AD17215C20C}" type="slidenum">
              <a:rPr lang="en-IN" smtClean="0"/>
              <a:t>5</a:t>
            </a:fld>
            <a:endParaRPr lang="en-IN" dirty="0"/>
          </a:p>
        </p:txBody>
      </p:sp>
      <p:sp>
        <p:nvSpPr>
          <p:cNvPr id="4" name="Title 3">
            <a:extLst>
              <a:ext uri="{FF2B5EF4-FFF2-40B4-BE49-F238E27FC236}">
                <a16:creationId xmlns:a16="http://schemas.microsoft.com/office/drawing/2014/main" id="{1D5924D8-D479-19A8-6A1A-8F3F603400FA}"/>
              </a:ext>
            </a:extLst>
          </p:cNvPr>
          <p:cNvSpPr>
            <a:spLocks noGrp="1"/>
          </p:cNvSpPr>
          <p:nvPr>
            <p:ph type="title"/>
          </p:nvPr>
        </p:nvSpPr>
        <p:spPr>
          <a:xfrm>
            <a:off x="1196340" y="130909"/>
            <a:ext cx="9799319" cy="686974"/>
          </a:xfrm>
        </p:spPr>
        <p:txBody>
          <a:bodyPr/>
          <a:lstStyle/>
          <a:p>
            <a:r>
              <a:rPr lang="en-US" dirty="0"/>
              <a:t>Results and Discussions</a:t>
            </a:r>
          </a:p>
        </p:txBody>
      </p:sp>
      <p:pic>
        <p:nvPicPr>
          <p:cNvPr id="6" name="Picture 5" descr="A graph with blue lines&#10;&#10;Description automatically generated">
            <a:extLst>
              <a:ext uri="{FF2B5EF4-FFF2-40B4-BE49-F238E27FC236}">
                <a16:creationId xmlns:a16="http://schemas.microsoft.com/office/drawing/2014/main" id="{DA8C9EE6-8953-9463-0AB8-FF999421A52C}"/>
              </a:ext>
            </a:extLst>
          </p:cNvPr>
          <p:cNvPicPr>
            <a:picLocks noChangeAspect="1"/>
          </p:cNvPicPr>
          <p:nvPr/>
        </p:nvPicPr>
        <p:blipFill>
          <a:blip r:embed="rId3"/>
          <a:stretch>
            <a:fillRect/>
          </a:stretch>
        </p:blipFill>
        <p:spPr>
          <a:xfrm>
            <a:off x="4019549" y="1711492"/>
            <a:ext cx="4100763" cy="32951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descr="A graph with blue lines&#10;&#10;Description automatically generated">
            <a:extLst>
              <a:ext uri="{FF2B5EF4-FFF2-40B4-BE49-F238E27FC236}">
                <a16:creationId xmlns:a16="http://schemas.microsoft.com/office/drawing/2014/main" id="{2FB44C6F-1A2A-011E-46F9-F3E578A3394B}"/>
              </a:ext>
            </a:extLst>
          </p:cNvPr>
          <p:cNvPicPr>
            <a:picLocks noChangeAspect="1"/>
          </p:cNvPicPr>
          <p:nvPr/>
        </p:nvPicPr>
        <p:blipFill>
          <a:blip r:embed="rId4"/>
          <a:stretch>
            <a:fillRect/>
          </a:stretch>
        </p:blipFill>
        <p:spPr>
          <a:xfrm>
            <a:off x="8128835" y="1706980"/>
            <a:ext cx="3893219" cy="32981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15" name="Group 14">
            <a:extLst>
              <a:ext uri="{FF2B5EF4-FFF2-40B4-BE49-F238E27FC236}">
                <a16:creationId xmlns:a16="http://schemas.microsoft.com/office/drawing/2014/main" id="{BDF84C5A-B569-368F-475D-650C9E72646D}"/>
              </a:ext>
            </a:extLst>
          </p:cNvPr>
          <p:cNvGrpSpPr/>
          <p:nvPr/>
        </p:nvGrpSpPr>
        <p:grpSpPr>
          <a:xfrm>
            <a:off x="10720959" y="5372099"/>
            <a:ext cx="2378297" cy="1339037"/>
            <a:chOff x="357759" y="4838699"/>
            <a:chExt cx="2378297" cy="1339037"/>
          </a:xfrm>
        </p:grpSpPr>
        <p:cxnSp>
          <p:nvCxnSpPr>
            <p:cNvPr id="2" name="Straight Arrow Connector 1">
              <a:extLst>
                <a:ext uri="{FF2B5EF4-FFF2-40B4-BE49-F238E27FC236}">
                  <a16:creationId xmlns:a16="http://schemas.microsoft.com/office/drawing/2014/main" id="{7EF14DD0-F015-AB60-8738-24C3305B7CDB}"/>
                </a:ext>
              </a:extLst>
            </p:cNvPr>
            <p:cNvCxnSpPr/>
            <p:nvPr/>
          </p:nvCxnSpPr>
          <p:spPr>
            <a:xfrm flipV="1">
              <a:off x="871286" y="4838699"/>
              <a:ext cx="0" cy="1002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2AA827E-0A90-3439-8A1A-4325DCA1697D}"/>
                </a:ext>
              </a:extLst>
            </p:cNvPr>
            <p:cNvCxnSpPr>
              <a:cxnSpLocks/>
            </p:cNvCxnSpPr>
            <p:nvPr/>
          </p:nvCxnSpPr>
          <p:spPr>
            <a:xfrm flipV="1">
              <a:off x="871091" y="5829736"/>
              <a:ext cx="901491" cy="21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A82B2E7-65AC-C437-F6D5-F3DFB9F7E1F4}"/>
                </a:ext>
              </a:extLst>
            </p:cNvPr>
            <p:cNvSpPr txBox="1"/>
            <p:nvPr/>
          </p:nvSpPr>
          <p:spPr>
            <a:xfrm>
              <a:off x="726281" y="5900737"/>
              <a:ext cx="200977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Frequency (Hertz)</a:t>
              </a:r>
              <a:endParaRPr lang="en-US" sz="1200">
                <a:cs typeface="Calibri"/>
              </a:endParaRPr>
            </a:p>
          </p:txBody>
        </p:sp>
        <p:sp>
          <p:nvSpPr>
            <p:cNvPr id="11" name="TextBox 10">
              <a:extLst>
                <a:ext uri="{FF2B5EF4-FFF2-40B4-BE49-F238E27FC236}">
                  <a16:creationId xmlns:a16="http://schemas.microsoft.com/office/drawing/2014/main" id="{5BCAD3B8-14B0-0D1F-4BED-74D7944E0248}"/>
                </a:ext>
              </a:extLst>
            </p:cNvPr>
            <p:cNvSpPr txBox="1"/>
            <p:nvPr/>
          </p:nvSpPr>
          <p:spPr>
            <a:xfrm rot="16200000">
              <a:off x="88529" y="5140138"/>
              <a:ext cx="100012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Amplitude (mm)</a:t>
              </a:r>
            </a:p>
          </p:txBody>
        </p:sp>
      </p:grpSp>
      <p:sp>
        <p:nvSpPr>
          <p:cNvPr id="12" name="TextBox 11">
            <a:extLst>
              <a:ext uri="{FF2B5EF4-FFF2-40B4-BE49-F238E27FC236}">
                <a16:creationId xmlns:a16="http://schemas.microsoft.com/office/drawing/2014/main" id="{D0E9E6DD-95BF-502A-F8DB-41CDEC833FB8}"/>
              </a:ext>
            </a:extLst>
          </p:cNvPr>
          <p:cNvSpPr txBox="1"/>
          <p:nvPr/>
        </p:nvSpPr>
        <p:spPr>
          <a:xfrm>
            <a:off x="578643" y="5060156"/>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Fig 1(a) X-direction  </a:t>
            </a:r>
            <a:endParaRPr lang="en-US" dirty="0"/>
          </a:p>
        </p:txBody>
      </p:sp>
      <p:sp>
        <p:nvSpPr>
          <p:cNvPr id="13" name="TextBox 12">
            <a:extLst>
              <a:ext uri="{FF2B5EF4-FFF2-40B4-BE49-F238E27FC236}">
                <a16:creationId xmlns:a16="http://schemas.microsoft.com/office/drawing/2014/main" id="{A8B59860-17CA-20FF-493F-71D2E803A009}"/>
              </a:ext>
            </a:extLst>
          </p:cNvPr>
          <p:cNvSpPr txBox="1"/>
          <p:nvPr/>
        </p:nvSpPr>
        <p:spPr>
          <a:xfrm>
            <a:off x="4724400" y="50196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 1(b) Y-direction  </a:t>
            </a:r>
            <a:r>
              <a:rPr lang="en-US" dirty="0">
                <a:cs typeface="Calibri"/>
              </a:rPr>
              <a:t>​</a:t>
            </a:r>
            <a:endParaRPr lang="en-US" dirty="0"/>
          </a:p>
        </p:txBody>
      </p:sp>
      <p:sp>
        <p:nvSpPr>
          <p:cNvPr id="14" name="TextBox 13">
            <a:extLst>
              <a:ext uri="{FF2B5EF4-FFF2-40B4-BE49-F238E27FC236}">
                <a16:creationId xmlns:a16="http://schemas.microsoft.com/office/drawing/2014/main" id="{CC36272A-FFA6-0500-543F-F32C74479910}"/>
              </a:ext>
            </a:extLst>
          </p:cNvPr>
          <p:cNvSpPr txBox="1"/>
          <p:nvPr/>
        </p:nvSpPr>
        <p:spPr>
          <a:xfrm>
            <a:off x="8953500" y="50006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 1(c) Z-direction  </a:t>
            </a:r>
            <a:r>
              <a:rPr lang="en-US" dirty="0">
                <a:cs typeface="Calibri"/>
              </a:rPr>
              <a:t>​</a:t>
            </a:r>
            <a:endParaRPr lang="en-US" dirty="0"/>
          </a:p>
        </p:txBody>
      </p:sp>
      <p:sp>
        <p:nvSpPr>
          <p:cNvPr id="16" name="TextBox 15">
            <a:extLst>
              <a:ext uri="{FF2B5EF4-FFF2-40B4-BE49-F238E27FC236}">
                <a16:creationId xmlns:a16="http://schemas.microsoft.com/office/drawing/2014/main" id="{5A43555D-225F-2511-1EEE-1ABD1313CCB3}"/>
              </a:ext>
            </a:extLst>
          </p:cNvPr>
          <p:cNvSpPr txBox="1"/>
          <p:nvPr/>
        </p:nvSpPr>
        <p:spPr>
          <a:xfrm>
            <a:off x="3664743" y="1178718"/>
            <a:ext cx="41148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cs typeface="Calibri"/>
              </a:rPr>
              <a:t>Depth of Cut = 40 µm  RPM =30000</a:t>
            </a:r>
          </a:p>
        </p:txBody>
      </p:sp>
    </p:spTree>
    <p:extLst>
      <p:ext uri="{BB962C8B-B14F-4D97-AF65-F5344CB8AC3E}">
        <p14:creationId xmlns:p14="http://schemas.microsoft.com/office/powerpoint/2010/main" val="2756290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with blue lines&#10;&#10;Description automatically generated">
            <a:extLst>
              <a:ext uri="{FF2B5EF4-FFF2-40B4-BE49-F238E27FC236}">
                <a16:creationId xmlns:a16="http://schemas.microsoft.com/office/drawing/2014/main" id="{33137354-83CE-33AB-4D09-D8A0AE77C3FA}"/>
              </a:ext>
            </a:extLst>
          </p:cNvPr>
          <p:cNvPicPr>
            <a:picLocks noGrp="1" noChangeAspect="1"/>
          </p:cNvPicPr>
          <p:nvPr>
            <p:ph idx="1"/>
          </p:nvPr>
        </p:nvPicPr>
        <p:blipFill>
          <a:blip r:embed="rId2"/>
          <a:stretch>
            <a:fillRect/>
          </a:stretch>
        </p:blipFill>
        <p:spPr>
          <a:xfrm>
            <a:off x="-161580" y="1668672"/>
            <a:ext cx="3997601" cy="39042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Slide Number Placeholder 2">
            <a:extLst>
              <a:ext uri="{FF2B5EF4-FFF2-40B4-BE49-F238E27FC236}">
                <a16:creationId xmlns:a16="http://schemas.microsoft.com/office/drawing/2014/main" id="{AF5A2FD7-6F7D-677D-8DB0-6D04AEC7B248}"/>
              </a:ext>
            </a:extLst>
          </p:cNvPr>
          <p:cNvSpPr>
            <a:spLocks noGrp="1"/>
          </p:cNvSpPr>
          <p:nvPr>
            <p:ph type="sldNum" sz="quarter" idx="12"/>
          </p:nvPr>
        </p:nvSpPr>
        <p:spPr/>
        <p:txBody>
          <a:bodyPr/>
          <a:lstStyle/>
          <a:p>
            <a:fld id="{63C9B255-78B1-466A-8712-0AD17215C20C}" type="slidenum">
              <a:rPr lang="en-IN" smtClean="0"/>
              <a:t>6</a:t>
            </a:fld>
            <a:endParaRPr lang="en-IN" dirty="0"/>
          </a:p>
        </p:txBody>
      </p:sp>
      <p:sp>
        <p:nvSpPr>
          <p:cNvPr id="4" name="Title 3">
            <a:extLst>
              <a:ext uri="{FF2B5EF4-FFF2-40B4-BE49-F238E27FC236}">
                <a16:creationId xmlns:a16="http://schemas.microsoft.com/office/drawing/2014/main" id="{1D5924D8-D479-19A8-6A1A-8F3F603400FA}"/>
              </a:ext>
            </a:extLst>
          </p:cNvPr>
          <p:cNvSpPr>
            <a:spLocks noGrp="1"/>
          </p:cNvSpPr>
          <p:nvPr>
            <p:ph type="title"/>
          </p:nvPr>
        </p:nvSpPr>
        <p:spPr/>
        <p:txBody>
          <a:bodyPr/>
          <a:lstStyle/>
          <a:p>
            <a:r>
              <a:rPr lang="en-US" dirty="0"/>
              <a:t>Results and Discussions</a:t>
            </a:r>
          </a:p>
        </p:txBody>
      </p:sp>
      <p:pic>
        <p:nvPicPr>
          <p:cNvPr id="6" name="Picture 5" descr="A graph with blue lines&#10;&#10;Description automatically generated">
            <a:extLst>
              <a:ext uri="{FF2B5EF4-FFF2-40B4-BE49-F238E27FC236}">
                <a16:creationId xmlns:a16="http://schemas.microsoft.com/office/drawing/2014/main" id="{E9F0B688-E2F1-7C7F-6126-26B2D3821E6D}"/>
              </a:ext>
            </a:extLst>
          </p:cNvPr>
          <p:cNvPicPr>
            <a:picLocks noChangeAspect="1"/>
          </p:cNvPicPr>
          <p:nvPr/>
        </p:nvPicPr>
        <p:blipFill>
          <a:blip r:embed="rId3"/>
          <a:stretch>
            <a:fillRect/>
          </a:stretch>
        </p:blipFill>
        <p:spPr>
          <a:xfrm>
            <a:off x="3985867" y="1679576"/>
            <a:ext cx="4189895" cy="38933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descr="A graph with blue lines&#10;&#10;Description automatically generated">
            <a:extLst>
              <a:ext uri="{FF2B5EF4-FFF2-40B4-BE49-F238E27FC236}">
                <a16:creationId xmlns:a16="http://schemas.microsoft.com/office/drawing/2014/main" id="{1AFAA79F-09EA-BAB3-5328-205BACD488C4}"/>
              </a:ext>
            </a:extLst>
          </p:cNvPr>
          <p:cNvPicPr>
            <a:picLocks noChangeAspect="1"/>
          </p:cNvPicPr>
          <p:nvPr/>
        </p:nvPicPr>
        <p:blipFill>
          <a:blip r:embed="rId4"/>
          <a:stretch>
            <a:fillRect/>
          </a:stretch>
        </p:blipFill>
        <p:spPr>
          <a:xfrm>
            <a:off x="8306767" y="1663428"/>
            <a:ext cx="4017479" cy="39095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Box 1">
            <a:extLst>
              <a:ext uri="{FF2B5EF4-FFF2-40B4-BE49-F238E27FC236}">
                <a16:creationId xmlns:a16="http://schemas.microsoft.com/office/drawing/2014/main" id="{48F6FBCE-2922-2ACC-683F-F8024B5C4529}"/>
              </a:ext>
            </a:extLst>
          </p:cNvPr>
          <p:cNvSpPr txBox="1"/>
          <p:nvPr/>
        </p:nvSpPr>
        <p:spPr>
          <a:xfrm>
            <a:off x="3686175" y="1314450"/>
            <a:ext cx="389572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cs typeface="Calibri"/>
              </a:rPr>
              <a:t>Depth of Cut = 50 µm, RPM =30000​</a:t>
            </a:r>
            <a:endParaRPr lang="en-US" dirty="0"/>
          </a:p>
        </p:txBody>
      </p:sp>
      <p:sp>
        <p:nvSpPr>
          <p:cNvPr id="9" name="TextBox 8">
            <a:extLst>
              <a:ext uri="{FF2B5EF4-FFF2-40B4-BE49-F238E27FC236}">
                <a16:creationId xmlns:a16="http://schemas.microsoft.com/office/drawing/2014/main" id="{CD24E127-0C9F-7653-17B9-69A586C48BCB}"/>
              </a:ext>
            </a:extLst>
          </p:cNvPr>
          <p:cNvSpPr txBox="1"/>
          <p:nvPr/>
        </p:nvSpPr>
        <p:spPr>
          <a:xfrm>
            <a:off x="616743" y="5717381"/>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Fig 2(a) X-direction  </a:t>
            </a:r>
            <a:endParaRPr lang="en-US" dirty="0"/>
          </a:p>
        </p:txBody>
      </p:sp>
      <p:sp>
        <p:nvSpPr>
          <p:cNvPr id="11" name="TextBox 10">
            <a:extLst>
              <a:ext uri="{FF2B5EF4-FFF2-40B4-BE49-F238E27FC236}">
                <a16:creationId xmlns:a16="http://schemas.microsoft.com/office/drawing/2014/main" id="{D30914F5-897E-60F7-99A3-39D9954F178F}"/>
              </a:ext>
            </a:extLst>
          </p:cNvPr>
          <p:cNvSpPr txBox="1"/>
          <p:nvPr/>
        </p:nvSpPr>
        <p:spPr>
          <a:xfrm>
            <a:off x="4712493" y="5717381"/>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Fig 2(b) Y-direction  </a:t>
            </a:r>
            <a:endParaRPr lang="en-US" dirty="0"/>
          </a:p>
        </p:txBody>
      </p:sp>
      <p:sp>
        <p:nvSpPr>
          <p:cNvPr id="13" name="TextBox 12">
            <a:extLst>
              <a:ext uri="{FF2B5EF4-FFF2-40B4-BE49-F238E27FC236}">
                <a16:creationId xmlns:a16="http://schemas.microsoft.com/office/drawing/2014/main" id="{E2324D19-D7AF-F8AB-F08F-332FCE59957B}"/>
              </a:ext>
            </a:extLst>
          </p:cNvPr>
          <p:cNvSpPr txBox="1"/>
          <p:nvPr/>
        </p:nvSpPr>
        <p:spPr>
          <a:xfrm>
            <a:off x="8808243" y="5717381"/>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Fig 2(c) Z-direction  </a:t>
            </a:r>
            <a:endParaRPr lang="en-US" dirty="0"/>
          </a:p>
        </p:txBody>
      </p:sp>
    </p:spTree>
    <p:extLst>
      <p:ext uri="{BB962C8B-B14F-4D97-AF65-F5344CB8AC3E}">
        <p14:creationId xmlns:p14="http://schemas.microsoft.com/office/powerpoint/2010/main" val="2049481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with blue lines&#10;&#10;Description automatically generated">
            <a:extLst>
              <a:ext uri="{FF2B5EF4-FFF2-40B4-BE49-F238E27FC236}">
                <a16:creationId xmlns:a16="http://schemas.microsoft.com/office/drawing/2014/main" id="{A85E31EE-D098-14B3-55BD-556CDAE9BEE3}"/>
              </a:ext>
            </a:extLst>
          </p:cNvPr>
          <p:cNvPicPr>
            <a:picLocks noGrp="1" noChangeAspect="1"/>
          </p:cNvPicPr>
          <p:nvPr>
            <p:ph idx="1"/>
          </p:nvPr>
        </p:nvPicPr>
        <p:blipFill>
          <a:blip r:embed="rId2"/>
          <a:stretch>
            <a:fillRect/>
          </a:stretch>
        </p:blipFill>
        <p:spPr>
          <a:xfrm>
            <a:off x="-276" y="1610629"/>
            <a:ext cx="4334152" cy="4030593"/>
          </a:xfrm>
        </p:spPr>
      </p:pic>
      <p:sp>
        <p:nvSpPr>
          <p:cNvPr id="3" name="Slide Number Placeholder 2">
            <a:extLst>
              <a:ext uri="{FF2B5EF4-FFF2-40B4-BE49-F238E27FC236}">
                <a16:creationId xmlns:a16="http://schemas.microsoft.com/office/drawing/2014/main" id="{AF5A2FD7-6F7D-677D-8DB0-6D04AEC7B248}"/>
              </a:ext>
            </a:extLst>
          </p:cNvPr>
          <p:cNvSpPr>
            <a:spLocks noGrp="1"/>
          </p:cNvSpPr>
          <p:nvPr>
            <p:ph type="sldNum" sz="quarter" idx="12"/>
          </p:nvPr>
        </p:nvSpPr>
        <p:spPr/>
        <p:txBody>
          <a:bodyPr/>
          <a:lstStyle/>
          <a:p>
            <a:fld id="{63C9B255-78B1-466A-8712-0AD17215C20C}" type="slidenum">
              <a:rPr lang="en-IN" smtClean="0"/>
              <a:t>7</a:t>
            </a:fld>
            <a:endParaRPr lang="en-IN" dirty="0"/>
          </a:p>
        </p:txBody>
      </p:sp>
      <p:sp>
        <p:nvSpPr>
          <p:cNvPr id="4" name="Title 3">
            <a:extLst>
              <a:ext uri="{FF2B5EF4-FFF2-40B4-BE49-F238E27FC236}">
                <a16:creationId xmlns:a16="http://schemas.microsoft.com/office/drawing/2014/main" id="{1D5924D8-D479-19A8-6A1A-8F3F603400FA}"/>
              </a:ext>
            </a:extLst>
          </p:cNvPr>
          <p:cNvSpPr>
            <a:spLocks noGrp="1"/>
          </p:cNvSpPr>
          <p:nvPr>
            <p:ph type="title"/>
          </p:nvPr>
        </p:nvSpPr>
        <p:spPr/>
        <p:txBody>
          <a:bodyPr/>
          <a:lstStyle/>
          <a:p>
            <a:r>
              <a:rPr lang="en-US" dirty="0"/>
              <a:t>Results and Discussions</a:t>
            </a:r>
          </a:p>
        </p:txBody>
      </p:sp>
      <p:pic>
        <p:nvPicPr>
          <p:cNvPr id="6" name="Picture 5" descr="A graph with blue lines&#10;&#10;Description automatically generated">
            <a:extLst>
              <a:ext uri="{FF2B5EF4-FFF2-40B4-BE49-F238E27FC236}">
                <a16:creationId xmlns:a16="http://schemas.microsoft.com/office/drawing/2014/main" id="{A2A76EAA-BB4F-2134-D1F4-038162FE2917}"/>
              </a:ext>
            </a:extLst>
          </p:cNvPr>
          <p:cNvPicPr>
            <a:picLocks noChangeAspect="1"/>
          </p:cNvPicPr>
          <p:nvPr/>
        </p:nvPicPr>
        <p:blipFill>
          <a:blip r:embed="rId3"/>
          <a:stretch>
            <a:fillRect/>
          </a:stretch>
        </p:blipFill>
        <p:spPr>
          <a:xfrm>
            <a:off x="4057926" y="1713534"/>
            <a:ext cx="4327525" cy="3936173"/>
          </a:xfrm>
          <a:prstGeom prst="rect">
            <a:avLst/>
          </a:prstGeom>
        </p:spPr>
      </p:pic>
      <p:pic>
        <p:nvPicPr>
          <p:cNvPr id="7" name="Picture 6" descr="A graph with blue lines&#10;&#10;Description automatically generated">
            <a:extLst>
              <a:ext uri="{FF2B5EF4-FFF2-40B4-BE49-F238E27FC236}">
                <a16:creationId xmlns:a16="http://schemas.microsoft.com/office/drawing/2014/main" id="{278FE347-9DCC-1A0B-1B01-457ECB8D05A8}"/>
              </a:ext>
            </a:extLst>
          </p:cNvPr>
          <p:cNvPicPr>
            <a:picLocks noChangeAspect="1"/>
          </p:cNvPicPr>
          <p:nvPr/>
        </p:nvPicPr>
        <p:blipFill>
          <a:blip r:embed="rId4"/>
          <a:stretch>
            <a:fillRect/>
          </a:stretch>
        </p:blipFill>
        <p:spPr>
          <a:xfrm>
            <a:off x="8002518" y="1815548"/>
            <a:ext cx="3952875" cy="3706053"/>
          </a:xfrm>
          <a:prstGeom prst="rect">
            <a:avLst/>
          </a:prstGeom>
        </p:spPr>
      </p:pic>
      <p:sp>
        <p:nvSpPr>
          <p:cNvPr id="2" name="TextBox 1">
            <a:extLst>
              <a:ext uri="{FF2B5EF4-FFF2-40B4-BE49-F238E27FC236}">
                <a16:creationId xmlns:a16="http://schemas.microsoft.com/office/drawing/2014/main" id="{49156287-041F-9DCF-419E-A893FE44DFC6}"/>
              </a:ext>
            </a:extLst>
          </p:cNvPr>
          <p:cNvSpPr txBox="1"/>
          <p:nvPr/>
        </p:nvSpPr>
        <p:spPr>
          <a:xfrm>
            <a:off x="3676650" y="1209675"/>
            <a:ext cx="389572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Depth of Cut = 60 </a:t>
            </a:r>
            <a:r>
              <a:rPr lang="en-US" sz="2000" dirty="0">
                <a:cs typeface="Calibri"/>
              </a:rPr>
              <a:t>µm</a:t>
            </a:r>
            <a:r>
              <a:rPr lang="en-US" sz="2000" dirty="0"/>
              <a:t>, RPM =30000</a:t>
            </a:r>
            <a:r>
              <a:rPr lang="en-US" sz="2000" dirty="0">
                <a:cs typeface="Calibri"/>
              </a:rPr>
              <a:t>​</a:t>
            </a:r>
            <a:endParaRPr lang="en-US" dirty="0"/>
          </a:p>
        </p:txBody>
      </p:sp>
      <p:sp>
        <p:nvSpPr>
          <p:cNvPr id="9" name="TextBox 8">
            <a:extLst>
              <a:ext uri="{FF2B5EF4-FFF2-40B4-BE49-F238E27FC236}">
                <a16:creationId xmlns:a16="http://schemas.microsoft.com/office/drawing/2014/main" id="{C19DCD98-CACB-5575-BED6-8C6BCB758C3E}"/>
              </a:ext>
            </a:extLst>
          </p:cNvPr>
          <p:cNvSpPr txBox="1"/>
          <p:nvPr/>
        </p:nvSpPr>
        <p:spPr>
          <a:xfrm>
            <a:off x="797718" y="5641181"/>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Fig 3(a) X-direction  </a:t>
            </a:r>
            <a:endParaRPr lang="en-US" dirty="0"/>
          </a:p>
        </p:txBody>
      </p:sp>
      <p:sp>
        <p:nvSpPr>
          <p:cNvPr id="11" name="TextBox 10">
            <a:extLst>
              <a:ext uri="{FF2B5EF4-FFF2-40B4-BE49-F238E27FC236}">
                <a16:creationId xmlns:a16="http://schemas.microsoft.com/office/drawing/2014/main" id="{834F4425-4FCB-2AAC-489D-6FA213BE501A}"/>
              </a:ext>
            </a:extLst>
          </p:cNvPr>
          <p:cNvSpPr txBox="1"/>
          <p:nvPr/>
        </p:nvSpPr>
        <p:spPr>
          <a:xfrm>
            <a:off x="5017293" y="5650706"/>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Fig 3(b) Y-direction  </a:t>
            </a:r>
            <a:endParaRPr lang="en-US" dirty="0"/>
          </a:p>
        </p:txBody>
      </p:sp>
      <p:sp>
        <p:nvSpPr>
          <p:cNvPr id="13" name="TextBox 12">
            <a:extLst>
              <a:ext uri="{FF2B5EF4-FFF2-40B4-BE49-F238E27FC236}">
                <a16:creationId xmlns:a16="http://schemas.microsoft.com/office/drawing/2014/main" id="{56038461-BDB9-51D3-54E1-A9C5D2BC1AC0}"/>
              </a:ext>
            </a:extLst>
          </p:cNvPr>
          <p:cNvSpPr txBox="1"/>
          <p:nvPr/>
        </p:nvSpPr>
        <p:spPr>
          <a:xfrm>
            <a:off x="8798718" y="5650706"/>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Fig 3(c) Z-direction  </a:t>
            </a:r>
            <a:endParaRPr lang="en-US" dirty="0"/>
          </a:p>
        </p:txBody>
      </p:sp>
    </p:spTree>
    <p:extLst>
      <p:ext uri="{BB962C8B-B14F-4D97-AF65-F5344CB8AC3E}">
        <p14:creationId xmlns:p14="http://schemas.microsoft.com/office/powerpoint/2010/main" val="2848552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with blue lines&#10;&#10;Description automatically generated">
            <a:extLst>
              <a:ext uri="{FF2B5EF4-FFF2-40B4-BE49-F238E27FC236}">
                <a16:creationId xmlns:a16="http://schemas.microsoft.com/office/drawing/2014/main" id="{2C8F2737-6FAB-B66B-1980-6DC431990166}"/>
              </a:ext>
            </a:extLst>
          </p:cNvPr>
          <p:cNvPicPr>
            <a:picLocks noGrp="1" noChangeAspect="1"/>
          </p:cNvPicPr>
          <p:nvPr>
            <p:ph idx="1"/>
          </p:nvPr>
        </p:nvPicPr>
        <p:blipFill>
          <a:blip r:embed="rId2"/>
          <a:stretch>
            <a:fillRect/>
          </a:stretch>
        </p:blipFill>
        <p:spPr>
          <a:xfrm>
            <a:off x="4280" y="1711538"/>
            <a:ext cx="4124187" cy="4015547"/>
          </a:xfrm>
        </p:spPr>
      </p:pic>
      <p:sp>
        <p:nvSpPr>
          <p:cNvPr id="3" name="Slide Number Placeholder 2">
            <a:extLst>
              <a:ext uri="{FF2B5EF4-FFF2-40B4-BE49-F238E27FC236}">
                <a16:creationId xmlns:a16="http://schemas.microsoft.com/office/drawing/2014/main" id="{0538E920-55F7-A4F6-DBE1-E27A452B7807}"/>
              </a:ext>
            </a:extLst>
          </p:cNvPr>
          <p:cNvSpPr>
            <a:spLocks noGrp="1"/>
          </p:cNvSpPr>
          <p:nvPr>
            <p:ph type="sldNum" sz="quarter" idx="12"/>
          </p:nvPr>
        </p:nvSpPr>
        <p:spPr/>
        <p:txBody>
          <a:bodyPr/>
          <a:lstStyle/>
          <a:p>
            <a:fld id="{63C9B255-78B1-466A-8712-0AD17215C20C}" type="slidenum">
              <a:rPr lang="en-IN" smtClean="0"/>
              <a:t>8</a:t>
            </a:fld>
            <a:endParaRPr lang="en-IN" dirty="0"/>
          </a:p>
        </p:txBody>
      </p:sp>
      <p:sp>
        <p:nvSpPr>
          <p:cNvPr id="4" name="Title 3">
            <a:extLst>
              <a:ext uri="{FF2B5EF4-FFF2-40B4-BE49-F238E27FC236}">
                <a16:creationId xmlns:a16="http://schemas.microsoft.com/office/drawing/2014/main" id="{96606908-3DC5-438E-D69D-4C69D515ACC3}"/>
              </a:ext>
            </a:extLst>
          </p:cNvPr>
          <p:cNvSpPr>
            <a:spLocks noGrp="1"/>
          </p:cNvSpPr>
          <p:nvPr>
            <p:ph type="title"/>
          </p:nvPr>
        </p:nvSpPr>
        <p:spPr/>
        <p:txBody>
          <a:bodyPr/>
          <a:lstStyle/>
          <a:p>
            <a:r>
              <a:rPr lang="en-US" dirty="0">
                <a:cs typeface="Calibri Light"/>
              </a:rPr>
              <a:t>Results and Discussions</a:t>
            </a:r>
            <a:endParaRPr lang="en-US" dirty="0"/>
          </a:p>
        </p:txBody>
      </p:sp>
      <p:pic>
        <p:nvPicPr>
          <p:cNvPr id="6" name="Picture 5" descr="A graph with blue lines&#10;&#10;Description automatically generated">
            <a:extLst>
              <a:ext uri="{FF2B5EF4-FFF2-40B4-BE49-F238E27FC236}">
                <a16:creationId xmlns:a16="http://schemas.microsoft.com/office/drawing/2014/main" id="{7A482C9E-A35C-785A-359B-B10F64DEB7AF}"/>
              </a:ext>
            </a:extLst>
          </p:cNvPr>
          <p:cNvPicPr>
            <a:picLocks noChangeAspect="1"/>
          </p:cNvPicPr>
          <p:nvPr/>
        </p:nvPicPr>
        <p:blipFill>
          <a:blip r:embed="rId3"/>
          <a:stretch>
            <a:fillRect/>
          </a:stretch>
        </p:blipFill>
        <p:spPr>
          <a:xfrm>
            <a:off x="3745947" y="1815962"/>
            <a:ext cx="4515816" cy="3997325"/>
          </a:xfrm>
          <a:prstGeom prst="rect">
            <a:avLst/>
          </a:prstGeom>
        </p:spPr>
      </p:pic>
      <p:pic>
        <p:nvPicPr>
          <p:cNvPr id="7" name="Picture 6" descr="A graph with blue lines&#10;&#10;Description automatically generated">
            <a:extLst>
              <a:ext uri="{FF2B5EF4-FFF2-40B4-BE49-F238E27FC236}">
                <a16:creationId xmlns:a16="http://schemas.microsoft.com/office/drawing/2014/main" id="{5383452C-8FD9-A79B-1202-FB1FC188A26D}"/>
              </a:ext>
            </a:extLst>
          </p:cNvPr>
          <p:cNvPicPr>
            <a:picLocks noChangeAspect="1"/>
          </p:cNvPicPr>
          <p:nvPr/>
        </p:nvPicPr>
        <p:blipFill>
          <a:blip r:embed="rId4"/>
          <a:stretch>
            <a:fillRect/>
          </a:stretch>
        </p:blipFill>
        <p:spPr>
          <a:xfrm>
            <a:off x="7857158" y="1818584"/>
            <a:ext cx="4058617" cy="3993045"/>
          </a:xfrm>
          <a:prstGeom prst="rect">
            <a:avLst/>
          </a:prstGeom>
        </p:spPr>
      </p:pic>
      <p:sp>
        <p:nvSpPr>
          <p:cNvPr id="2" name="TextBox 1">
            <a:extLst>
              <a:ext uri="{FF2B5EF4-FFF2-40B4-BE49-F238E27FC236}">
                <a16:creationId xmlns:a16="http://schemas.microsoft.com/office/drawing/2014/main" id="{D2F3E8A8-2AB6-75D6-465E-F460609FB66B}"/>
              </a:ext>
            </a:extLst>
          </p:cNvPr>
          <p:cNvSpPr txBox="1"/>
          <p:nvPr/>
        </p:nvSpPr>
        <p:spPr>
          <a:xfrm>
            <a:off x="4152900" y="1514475"/>
            <a:ext cx="3886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Depth of Cut = 70 </a:t>
            </a:r>
            <a:r>
              <a:rPr lang="en-US" sz="2000" dirty="0">
                <a:cs typeface="Calibri"/>
              </a:rPr>
              <a:t>µm</a:t>
            </a:r>
            <a:r>
              <a:rPr lang="en-US" sz="2000" dirty="0"/>
              <a:t>, RPM =30000</a:t>
            </a:r>
            <a:r>
              <a:rPr lang="en-US" sz="2000" dirty="0">
                <a:cs typeface="Calibri"/>
              </a:rPr>
              <a:t>​</a:t>
            </a:r>
            <a:endParaRPr lang="en-US" dirty="0"/>
          </a:p>
        </p:txBody>
      </p:sp>
      <p:sp>
        <p:nvSpPr>
          <p:cNvPr id="9" name="TextBox 8">
            <a:extLst>
              <a:ext uri="{FF2B5EF4-FFF2-40B4-BE49-F238E27FC236}">
                <a16:creationId xmlns:a16="http://schemas.microsoft.com/office/drawing/2014/main" id="{96BF855F-7E75-E978-2E78-2E4AF86C4235}"/>
              </a:ext>
            </a:extLst>
          </p:cNvPr>
          <p:cNvSpPr txBox="1"/>
          <p:nvPr/>
        </p:nvSpPr>
        <p:spPr>
          <a:xfrm>
            <a:off x="692943" y="5803106"/>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Fig 4(a) X-direction  </a:t>
            </a:r>
            <a:endParaRPr lang="en-US" dirty="0"/>
          </a:p>
        </p:txBody>
      </p:sp>
      <p:sp>
        <p:nvSpPr>
          <p:cNvPr id="11" name="TextBox 10">
            <a:extLst>
              <a:ext uri="{FF2B5EF4-FFF2-40B4-BE49-F238E27FC236}">
                <a16:creationId xmlns:a16="http://schemas.microsoft.com/office/drawing/2014/main" id="{7AFE6472-DD53-29F0-4D8C-24D35DDBB6FD}"/>
              </a:ext>
            </a:extLst>
          </p:cNvPr>
          <p:cNvSpPr txBox="1"/>
          <p:nvPr/>
        </p:nvSpPr>
        <p:spPr>
          <a:xfrm>
            <a:off x="4722018" y="5812631"/>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Fig 4(b) Y-direction  </a:t>
            </a:r>
            <a:endParaRPr lang="en-US" dirty="0"/>
          </a:p>
        </p:txBody>
      </p:sp>
      <p:sp>
        <p:nvSpPr>
          <p:cNvPr id="13" name="TextBox 12">
            <a:extLst>
              <a:ext uri="{FF2B5EF4-FFF2-40B4-BE49-F238E27FC236}">
                <a16:creationId xmlns:a16="http://schemas.microsoft.com/office/drawing/2014/main" id="{503E10AE-C1E6-91A4-427A-E8768D4C6354}"/>
              </a:ext>
            </a:extLst>
          </p:cNvPr>
          <p:cNvSpPr txBox="1"/>
          <p:nvPr/>
        </p:nvSpPr>
        <p:spPr>
          <a:xfrm>
            <a:off x="8703468" y="5812631"/>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Fig 4(c) Z-direction  </a:t>
            </a:r>
            <a:endParaRPr lang="en-US" dirty="0"/>
          </a:p>
        </p:txBody>
      </p:sp>
    </p:spTree>
    <p:extLst>
      <p:ext uri="{BB962C8B-B14F-4D97-AF65-F5344CB8AC3E}">
        <p14:creationId xmlns:p14="http://schemas.microsoft.com/office/powerpoint/2010/main" val="280122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53B2B7-7A7E-DDE2-E261-C55F5274D2E5}"/>
              </a:ext>
            </a:extLst>
          </p:cNvPr>
          <p:cNvSpPr>
            <a:spLocks noGrp="1"/>
          </p:cNvSpPr>
          <p:nvPr>
            <p:ph idx="1"/>
          </p:nvPr>
        </p:nvSpPr>
        <p:spPr>
          <a:xfrm>
            <a:off x="838200" y="1383654"/>
            <a:ext cx="10515600" cy="4736195"/>
          </a:xfrm>
        </p:spPr>
        <p:txBody>
          <a:bodyPr vert="horz" lIns="91440" tIns="45720" rIns="91440" bIns="45720" rtlCol="0" anchor="t">
            <a:noAutofit/>
          </a:bodyPr>
          <a:lstStyle/>
          <a:p>
            <a:r>
              <a:rPr lang="en-US" sz="2400" dirty="0">
                <a:ea typeface="+mn-lt"/>
                <a:cs typeface="+mn-lt"/>
              </a:rPr>
              <a:t>The conclusion drawn from the Hands on project in the micro milling process provides valuable insights into the dynamic behavior of the machining operation. </a:t>
            </a:r>
          </a:p>
          <a:p>
            <a:r>
              <a:rPr lang="en-US" sz="2400" dirty="0">
                <a:ea typeface="+mn-lt"/>
                <a:cs typeface="+mn-lt"/>
              </a:rPr>
              <a:t>By examining the accelerometer data, it becomes evident how various factors such as tool wear, cutting parameters, and material properties influence the vibration and acceleration patterns during milling. </a:t>
            </a:r>
          </a:p>
          <a:p>
            <a:r>
              <a:rPr lang="en-US" sz="2400" dirty="0">
                <a:ea typeface="+mn-lt"/>
                <a:cs typeface="+mn-lt"/>
              </a:rPr>
              <a:t>Additionally, the analysis may reveal critical points where excessive vibrations occur, potentially leading to tool breakage or surface defects. </a:t>
            </a:r>
          </a:p>
          <a:p>
            <a:r>
              <a:rPr lang="en-US" sz="2400" dirty="0">
                <a:ea typeface="+mn-lt"/>
                <a:cs typeface="+mn-lt"/>
              </a:rPr>
              <a:t>Understanding these dynamics enables optimization strategies to be developed, including adjustments to cutting parameters or tool geometries to mitigate vibrations and improve machining performance. </a:t>
            </a:r>
          </a:p>
        </p:txBody>
      </p:sp>
      <p:sp>
        <p:nvSpPr>
          <p:cNvPr id="3" name="Slide Number Placeholder 2">
            <a:extLst>
              <a:ext uri="{FF2B5EF4-FFF2-40B4-BE49-F238E27FC236}">
                <a16:creationId xmlns:a16="http://schemas.microsoft.com/office/drawing/2014/main" id="{AF5A2FD7-6F7D-677D-8DB0-6D04AEC7B248}"/>
              </a:ext>
            </a:extLst>
          </p:cNvPr>
          <p:cNvSpPr>
            <a:spLocks noGrp="1"/>
          </p:cNvSpPr>
          <p:nvPr>
            <p:ph type="sldNum" sz="quarter" idx="12"/>
          </p:nvPr>
        </p:nvSpPr>
        <p:spPr/>
        <p:txBody>
          <a:bodyPr/>
          <a:lstStyle/>
          <a:p>
            <a:fld id="{63C9B255-78B1-466A-8712-0AD17215C20C}" type="slidenum">
              <a:rPr lang="en-IN" smtClean="0"/>
              <a:t>9</a:t>
            </a:fld>
            <a:endParaRPr lang="en-IN" dirty="0"/>
          </a:p>
        </p:txBody>
      </p:sp>
      <p:sp>
        <p:nvSpPr>
          <p:cNvPr id="4" name="Title 3">
            <a:extLst>
              <a:ext uri="{FF2B5EF4-FFF2-40B4-BE49-F238E27FC236}">
                <a16:creationId xmlns:a16="http://schemas.microsoft.com/office/drawing/2014/main" id="{1D5924D8-D479-19A8-6A1A-8F3F603400FA}"/>
              </a:ext>
            </a:extLst>
          </p:cNvPr>
          <p:cNvSpPr>
            <a:spLocks noGrp="1"/>
          </p:cNvSpPr>
          <p:nvPr>
            <p:ph type="title"/>
          </p:nvPr>
        </p:nvSpPr>
        <p:spPr/>
        <p:txBody>
          <a:bodyPr/>
          <a:lstStyle/>
          <a:p>
            <a:r>
              <a:rPr lang="en-US" dirty="0"/>
              <a:t>Conclusions</a:t>
            </a:r>
          </a:p>
        </p:txBody>
      </p:sp>
    </p:spTree>
    <p:extLst>
      <p:ext uri="{BB962C8B-B14F-4D97-AF65-F5344CB8AC3E}">
        <p14:creationId xmlns:p14="http://schemas.microsoft.com/office/powerpoint/2010/main" val="1901304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22612</TotalTime>
  <Words>497</Words>
  <Application>Microsoft Office PowerPoint</Application>
  <PresentationFormat>Widescreen</PresentationFormat>
  <Paragraphs>56</Paragraphs>
  <Slides>9</Slides>
  <Notes>1</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 Display</vt:lpstr>
      <vt:lpstr>Arial</vt:lpstr>
      <vt:lpstr>Calibri</vt:lpstr>
      <vt:lpstr>Calibri Light</vt:lpstr>
      <vt:lpstr>Cambria Math</vt:lpstr>
      <vt:lpstr>Times New Roman</vt:lpstr>
      <vt:lpstr>Office Theme</vt:lpstr>
      <vt:lpstr>ME623 Dynamics of Machining Processes</vt:lpstr>
      <vt:lpstr> “Hands on project on micro milling process ”</vt:lpstr>
      <vt:lpstr>METHODOLOGY</vt:lpstr>
      <vt:lpstr>MATLAB CODE</vt:lpstr>
      <vt:lpstr>Results and Discussions</vt:lpstr>
      <vt:lpstr>Results and Discussions</vt:lpstr>
      <vt:lpstr>Results and Discussions</vt:lpstr>
      <vt:lpstr>Results and Discussions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RINKU KUMAR MITTAL</dc:creator>
  <cp:lastModifiedBy>navneet kumar</cp:lastModifiedBy>
  <cp:revision>524</cp:revision>
  <cp:lastPrinted>2022-08-02T06:47:28Z</cp:lastPrinted>
  <dcterms:created xsi:type="dcterms:W3CDTF">2021-12-02T08:56:59Z</dcterms:created>
  <dcterms:modified xsi:type="dcterms:W3CDTF">2024-04-19T14:18:56Z</dcterms:modified>
</cp:coreProperties>
</file>