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4" r:id="rId1"/>
  </p:sldMasterIdLst>
  <p:notesMasterIdLst>
    <p:notesMasterId r:id="rId21"/>
  </p:notesMasterIdLst>
  <p:sldIdLst>
    <p:sldId id="256" r:id="rId2"/>
    <p:sldId id="286" r:id="rId3"/>
    <p:sldId id="283" r:id="rId4"/>
    <p:sldId id="285" r:id="rId5"/>
    <p:sldId id="291" r:id="rId6"/>
    <p:sldId id="287" r:id="rId7"/>
    <p:sldId id="288" r:id="rId8"/>
    <p:sldId id="293" r:id="rId9"/>
    <p:sldId id="294" r:id="rId10"/>
    <p:sldId id="300" r:id="rId11"/>
    <p:sldId id="301" r:id="rId12"/>
    <p:sldId id="307" r:id="rId13"/>
    <p:sldId id="306" r:id="rId14"/>
    <p:sldId id="297" r:id="rId15"/>
    <p:sldId id="299" r:id="rId16"/>
    <p:sldId id="290" r:id="rId17"/>
    <p:sldId id="289" r:id="rId18"/>
    <p:sldId id="305" r:id="rId19"/>
    <p:sldId id="30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80" autoAdjust="0"/>
    <p:restoredTop sz="94660"/>
  </p:normalViewPr>
  <p:slideViewPr>
    <p:cSldViewPr snapToGrid="0">
      <p:cViewPr>
        <p:scale>
          <a:sx n="75" d="100"/>
          <a:sy n="75" d="100"/>
        </p:scale>
        <p:origin x="-883" y="-23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EEFE2-CB35-4402-81AD-EAB6B49D4AE0}" type="datetimeFigureOut">
              <a:rPr lang="en-IN" smtClean="0"/>
              <a:pPr/>
              <a:t>10-11-2023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678EC-C153-4810-9F0D-2FBDB5BDBF83}" type="slidenum">
              <a:rPr lang="en-IN" smtClean="0"/>
              <a:pPr/>
              <a:t>‹#›</a:t>
            </a:fld>
            <a:endParaRPr lang="en-IN"/>
          </a:p>
        </p:txBody>
      </p:sp>
    </p:spTree>
    <p:extLst>
      <p:ext uri="{BB962C8B-B14F-4D97-AF65-F5344CB8AC3E}">
        <p14:creationId xmlns:p14="http://schemas.microsoft.com/office/powerpoint/2010/main" xmlns="" val="1328434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541974-A511-4863-8888-DE2789FA05F1}" type="datetimeFigureOut">
              <a:rPr lang="en-IN" smtClean="0"/>
              <a:pPr/>
              <a:t>10-11-2023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33923C4-D899-463A-AEE6-2B154B367D50}"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818595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41974-A511-4863-8888-DE2789FA05F1}" type="datetimeFigureOut">
              <a:rPr lang="en-IN" smtClean="0"/>
              <a:pPr/>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3923C4-D899-463A-AEE6-2B154B367D50}"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39002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41974-A511-4863-8888-DE2789FA05F1}" type="datetimeFigureOut">
              <a:rPr lang="en-IN" smtClean="0"/>
              <a:pPr/>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3923C4-D899-463A-AEE6-2B154B367D50}"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149124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41974-A511-4863-8888-DE2789FA05F1}" type="datetimeFigureOut">
              <a:rPr lang="en-IN" smtClean="0"/>
              <a:pPr/>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3923C4-D899-463A-AEE6-2B154B367D50}" type="slidenum">
              <a:rPr lang="en-IN" smtClean="0"/>
              <a:pPr/>
              <a:t>‹#›</a:t>
            </a:fld>
            <a:endParaRPr lang="en-IN"/>
          </a:p>
        </p:txBody>
      </p:sp>
    </p:spTree>
    <p:extLst>
      <p:ext uri="{BB962C8B-B14F-4D97-AF65-F5344CB8AC3E}">
        <p14:creationId xmlns:p14="http://schemas.microsoft.com/office/powerpoint/2010/main" xmlns="" val="43371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41974-A511-4863-8888-DE2789FA05F1}" type="datetimeFigureOut">
              <a:rPr lang="en-IN" smtClean="0"/>
              <a:pPr/>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3923C4-D899-463A-AEE6-2B154B367D50}"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7955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41974-A511-4863-8888-DE2789FA05F1}" type="datetimeFigureOut">
              <a:rPr lang="en-IN" smtClean="0"/>
              <a:pPr/>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3923C4-D899-463A-AEE6-2B154B367D50}"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19097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541974-A511-4863-8888-DE2789FA05F1}" type="datetimeFigureOut">
              <a:rPr lang="en-IN" smtClean="0"/>
              <a:pPr/>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3923C4-D899-463A-AEE6-2B154B367D50}"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71571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541974-A511-4863-8888-DE2789FA05F1}" type="datetimeFigureOut">
              <a:rPr lang="en-IN" smtClean="0"/>
              <a:pPr/>
              <a:t>10-11-2023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3923C4-D899-463A-AEE6-2B154B367D50}"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81666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541974-A511-4863-8888-DE2789FA05F1}" type="datetimeFigureOut">
              <a:rPr lang="en-IN" smtClean="0"/>
              <a:pPr/>
              <a:t>10-11-2023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3923C4-D899-463A-AEE6-2B154B367D50}"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370233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41974-A511-4863-8888-DE2789FA05F1}" type="datetimeFigureOut">
              <a:rPr lang="en-IN" smtClean="0"/>
              <a:pPr/>
              <a:t>10-11-2023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3923C4-D899-463A-AEE6-2B154B367D50}" type="slidenum">
              <a:rPr lang="en-IN" smtClean="0"/>
              <a:pPr/>
              <a:t>‹#›</a:t>
            </a:fld>
            <a:endParaRPr lang="en-IN"/>
          </a:p>
        </p:txBody>
      </p:sp>
    </p:spTree>
    <p:extLst>
      <p:ext uri="{BB962C8B-B14F-4D97-AF65-F5344CB8AC3E}">
        <p14:creationId xmlns:p14="http://schemas.microsoft.com/office/powerpoint/2010/main" xmlns="" val="156176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541974-A511-4863-8888-DE2789FA05F1}" type="datetimeFigureOut">
              <a:rPr lang="en-IN" smtClean="0"/>
              <a:pPr/>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3923C4-D899-463A-AEE6-2B154B367D50}"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93898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6541974-A511-4863-8888-DE2789FA05F1}" type="datetimeFigureOut">
              <a:rPr lang="en-IN" smtClean="0"/>
              <a:pPr/>
              <a:t>10-11-2023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33923C4-D899-463A-AEE6-2B154B367D50}"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12555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6541974-A511-4863-8888-DE2789FA05F1}" type="datetimeFigureOut">
              <a:rPr lang="en-IN" smtClean="0"/>
              <a:pPr/>
              <a:t>10-11-2023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33923C4-D899-463A-AEE6-2B154B367D50}"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23516836"/>
      </p:ext>
    </p:extLst>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076"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E32D6F-C82B-2A97-B830-25282F4660F8}"/>
              </a:ext>
            </a:extLst>
          </p:cNvPr>
          <p:cNvSpPr>
            <a:spLocks noGrp="1"/>
          </p:cNvSpPr>
          <p:nvPr>
            <p:ph type="ctrTitle"/>
          </p:nvPr>
        </p:nvSpPr>
        <p:spPr>
          <a:xfrm>
            <a:off x="1751012" y="426720"/>
            <a:ext cx="8689976" cy="1046175"/>
          </a:xfrm>
        </p:spPr>
        <p:txBody>
          <a:bodyPr>
            <a:normAutofit/>
          </a:bodyPr>
          <a:lstStyle/>
          <a:p>
            <a:r>
              <a:rPr lang="en-IN" sz="4000" u="sng" dirty="0">
                <a:latin typeface="Arial Black" panose="020B0A04020102020204" pitchFamily="34" charset="0"/>
              </a:rPr>
              <a:t>  MECHANICAL VIBRATION</a:t>
            </a:r>
          </a:p>
        </p:txBody>
      </p:sp>
      <p:sp>
        <p:nvSpPr>
          <p:cNvPr id="4" name="Subtitle 3">
            <a:extLst>
              <a:ext uri="{FF2B5EF4-FFF2-40B4-BE49-F238E27FC236}">
                <a16:creationId xmlns:a16="http://schemas.microsoft.com/office/drawing/2014/main" xmlns="" id="{33C87C95-E4E4-ACC1-37C5-9B6544994877}"/>
              </a:ext>
            </a:extLst>
          </p:cNvPr>
          <p:cNvSpPr>
            <a:spLocks noGrp="1"/>
          </p:cNvSpPr>
          <p:nvPr>
            <p:ph type="subTitle" idx="1"/>
          </p:nvPr>
        </p:nvSpPr>
        <p:spPr>
          <a:xfrm>
            <a:off x="152400" y="1472895"/>
            <a:ext cx="11917680" cy="5222545"/>
          </a:xfrm>
        </p:spPr>
        <p:txBody>
          <a:bodyPr>
            <a:noAutofit/>
          </a:bodyPr>
          <a:lstStyle/>
          <a:p>
            <a:endParaRPr lang="en-IN" sz="4000" b="1" i="1" dirty="0">
              <a:latin typeface="Arial Black" panose="020B0A04020102020204" pitchFamily="34" charset="0"/>
            </a:endParaRPr>
          </a:p>
          <a:p>
            <a:r>
              <a:rPr lang="en-IN" sz="4000" b="1" i="1" dirty="0">
                <a:latin typeface="Arial Black" panose="020B0A04020102020204" pitchFamily="34" charset="0"/>
              </a:rPr>
              <a:t>   ANALYSIS OF </a:t>
            </a:r>
            <a:r>
              <a:rPr lang="en-IN" sz="4000" b="1" i="1" baseline="0" dirty="0">
                <a:latin typeface="Arial Black" panose="020B0A04020102020204" pitchFamily="34" charset="0"/>
              </a:rPr>
              <a:t>TUNED MASS DAMPER</a:t>
            </a:r>
          </a:p>
          <a:p>
            <a:pPr algn="r"/>
            <a:endParaRPr lang="en-IN" sz="4000" b="1" i="1" dirty="0"/>
          </a:p>
          <a:p>
            <a:r>
              <a:rPr lang="en-IN" sz="2400" b="1" i="1" dirty="0">
                <a:solidFill>
                  <a:schemeClr val="tx1"/>
                </a:solidFill>
              </a:rPr>
              <a:t>                                            hARSHA VARDHAN PANDRANKI  234103419</a:t>
            </a:r>
          </a:p>
          <a:p>
            <a:r>
              <a:rPr lang="en-IN" sz="2400" b="1" i="1" dirty="0">
                <a:solidFill>
                  <a:schemeClr val="tx1"/>
                </a:solidFill>
              </a:rPr>
              <a:t>                                                                     PANKAJ KAUSHIK  234103426</a:t>
            </a:r>
          </a:p>
          <a:p>
            <a:r>
              <a:rPr lang="en-IN" sz="2400" b="1" i="1" dirty="0">
                <a:solidFill>
                  <a:schemeClr val="tx1"/>
                </a:solidFill>
              </a:rPr>
              <a:t>                                                                      SOURABH SAINI  234103438</a:t>
            </a:r>
          </a:p>
        </p:txBody>
      </p:sp>
      <p:pic>
        <p:nvPicPr>
          <p:cNvPr id="6" name="Picture 5">
            <a:extLst>
              <a:ext uri="{FF2B5EF4-FFF2-40B4-BE49-F238E27FC236}">
                <a16:creationId xmlns:a16="http://schemas.microsoft.com/office/drawing/2014/main" xmlns="" id="{C843C930-B7D7-5570-6437-9A5DE19848C4}"/>
              </a:ext>
            </a:extLst>
          </p:cNvPr>
          <p:cNvPicPr>
            <a:picLocks noChangeAspect="1"/>
          </p:cNvPicPr>
          <p:nvPr/>
        </p:nvPicPr>
        <p:blipFill>
          <a:blip r:embed="rId2" cstate="print">
            <a:extLst>
              <a:ext uri="{BEBA8EAE-BF5A-486C-A8C5-ECC9F3942E4B}">
                <a14:imgProps xmlns:a14="http://schemas.microsoft.com/office/drawing/2010/main" xmlns="">
                  <a14:imgLayer r:embed="rId3">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523220" y="168748"/>
            <a:ext cx="1546860" cy="1562118"/>
          </a:xfrm>
          <a:prstGeom prst="rect">
            <a:avLst/>
          </a:prstGeom>
        </p:spPr>
      </p:pic>
    </p:spTree>
    <p:extLst>
      <p:ext uri="{BB962C8B-B14F-4D97-AF65-F5344CB8AC3E}">
        <p14:creationId xmlns:p14="http://schemas.microsoft.com/office/powerpoint/2010/main" xmlns="" val="248468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EF1D09-E95E-11FC-7D76-2EBCB873A497}"/>
              </a:ext>
            </a:extLst>
          </p:cNvPr>
          <p:cNvSpPr>
            <a:spLocks noGrp="1"/>
          </p:cNvSpPr>
          <p:nvPr>
            <p:ph type="title"/>
          </p:nvPr>
        </p:nvSpPr>
        <p:spPr>
          <a:xfrm>
            <a:off x="913774" y="110517"/>
            <a:ext cx="10364451" cy="1596177"/>
          </a:xfrm>
        </p:spPr>
        <p:txBody>
          <a:bodyPr/>
          <a:lstStyle/>
          <a:p>
            <a:r>
              <a:rPr lang="en-IN" b="1" u="sng" dirty="0"/>
              <a:t>2 </a:t>
            </a:r>
            <a:r>
              <a:rPr lang="en-IN" b="1" u="sng" dirty="0" err="1"/>
              <a:t>dof</a:t>
            </a:r>
            <a:r>
              <a:rPr lang="en-IN" b="1" u="sng" dirty="0"/>
              <a:t> </a:t>
            </a:r>
            <a:r>
              <a:rPr lang="en-IN" b="1" u="sng" dirty="0" err="1"/>
              <a:t>tmd</a:t>
            </a:r>
            <a:r>
              <a:rPr lang="en-IN" b="1" dirty="0"/>
              <a:t>  (</a:t>
            </a:r>
            <a:r>
              <a:rPr lang="en-US" sz="2800" b="1" i="0" strike="noStrike" cap="none" baseline="0" dirty="0">
                <a:latin typeface="Times-Roman-42-0"/>
              </a:rPr>
              <a:t>m</a:t>
            </a:r>
            <a:r>
              <a:rPr lang="en-IN" sz="2800" b="1" baseline="-25000" dirty="0">
                <a:latin typeface="Times-Roman-42-0"/>
              </a:rPr>
              <a:t>2</a:t>
            </a:r>
            <a:r>
              <a:rPr lang="en-IN" sz="2800" b="1" dirty="0">
                <a:latin typeface="Times-Roman-42-0"/>
              </a:rPr>
              <a:t>/</a:t>
            </a:r>
            <a:r>
              <a:rPr lang="en-US" sz="2800" b="1" i="0" strike="noStrike" cap="none" baseline="0" dirty="0">
                <a:latin typeface="Times-Roman-42-0"/>
              </a:rPr>
              <a:t>m</a:t>
            </a:r>
            <a:r>
              <a:rPr lang="en-IN" sz="2800" b="1" baseline="-25000" dirty="0">
                <a:latin typeface="Times-Roman-42-0"/>
              </a:rPr>
              <a:t>1</a:t>
            </a:r>
            <a:r>
              <a:rPr lang="en-IN" sz="2800" b="1" dirty="0">
                <a:latin typeface="Times-Roman-42-0"/>
              </a:rPr>
              <a:t>=0.05)</a:t>
            </a:r>
            <a:endParaRPr lang="en-IN" sz="2800" b="1" baseline="-25000" dirty="0">
              <a:latin typeface="Times-Roman-42-0"/>
            </a:endParaRPr>
          </a:p>
        </p:txBody>
      </p:sp>
      <p:pic>
        <p:nvPicPr>
          <p:cNvPr id="6" name="Content Placeholder 5">
            <a:extLst>
              <a:ext uri="{FF2B5EF4-FFF2-40B4-BE49-F238E27FC236}">
                <a16:creationId xmlns:a16="http://schemas.microsoft.com/office/drawing/2014/main" xmlns="" id="{1343C365-E380-0431-967E-A6046336D38B}"/>
              </a:ext>
            </a:extLst>
          </p:cNvPr>
          <p:cNvPicPr>
            <a:picLocks noGrp="1" noChangeAspect="1"/>
          </p:cNvPicPr>
          <p:nvPr>
            <p:ph sz="quarter" idx="13"/>
          </p:nvPr>
        </p:nvPicPr>
        <p:blipFill>
          <a:blip r:embed="rId2">
            <a:extLst>
              <a:ext uri="{28A0092B-C50C-407E-A947-70E740481C1C}">
                <a14:useLocalDpi xmlns:a14="http://schemas.microsoft.com/office/drawing/2010/main" xmlns="" val="0"/>
              </a:ext>
            </a:extLst>
          </a:blip>
          <a:stretch>
            <a:fillRect/>
          </a:stretch>
        </p:blipFill>
        <p:spPr>
          <a:xfrm>
            <a:off x="4190337" y="1539434"/>
            <a:ext cx="4976813" cy="4192236"/>
          </a:xfrm>
        </p:spPr>
      </p:pic>
    </p:spTree>
    <p:extLst>
      <p:ext uri="{BB962C8B-B14F-4D97-AF65-F5344CB8AC3E}">
        <p14:creationId xmlns:p14="http://schemas.microsoft.com/office/powerpoint/2010/main" xmlns="" val="604945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9EA467F-4253-A968-6B94-E26DB44D6F5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78880" y="182880"/>
            <a:ext cx="5760720" cy="6248400"/>
          </a:xfrm>
          <a:prstGeom prst="rect">
            <a:avLst/>
          </a:prstGeom>
        </p:spPr>
      </p:pic>
      <p:pic>
        <p:nvPicPr>
          <p:cNvPr id="5" name="Picture 4">
            <a:extLst>
              <a:ext uri="{FF2B5EF4-FFF2-40B4-BE49-F238E27FC236}">
                <a16:creationId xmlns:a16="http://schemas.microsoft.com/office/drawing/2014/main" xmlns="" id="{897E4616-75AD-FAC4-B3BA-C8D188AB472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84480" y="142240"/>
            <a:ext cx="5984240" cy="6248400"/>
          </a:xfrm>
          <a:prstGeom prst="rect">
            <a:avLst/>
          </a:prstGeom>
        </p:spPr>
      </p:pic>
    </p:spTree>
    <p:extLst>
      <p:ext uri="{BB962C8B-B14F-4D97-AF65-F5344CB8AC3E}">
        <p14:creationId xmlns:p14="http://schemas.microsoft.com/office/powerpoint/2010/main" xmlns="" val="1666597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11805921" cy="60605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12176147" cy="57708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xmlns="" id="{4D2D4BBD-C0E1-3345-0030-4AA5E8C0B87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640" y="1239520"/>
            <a:ext cx="6055360" cy="4206242"/>
          </a:xfrm>
          <a:prstGeom prst="rect">
            <a:avLst/>
          </a:prstGeom>
        </p:spPr>
      </p:pic>
      <p:pic>
        <p:nvPicPr>
          <p:cNvPr id="5" name="Picture 4">
            <a:extLst>
              <a:ext uri="{FF2B5EF4-FFF2-40B4-BE49-F238E27FC236}">
                <a16:creationId xmlns:a16="http://schemas.microsoft.com/office/drawing/2014/main" xmlns="" id="{ABEF13A2-8BF7-4DD9-1A73-0648905D458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608320" y="1239520"/>
            <a:ext cx="6583680" cy="4206242"/>
          </a:xfrm>
          <a:prstGeom prst="rect">
            <a:avLst/>
          </a:prstGeom>
        </p:spPr>
      </p:pic>
      <p:sp>
        <p:nvSpPr>
          <p:cNvPr id="16" name="TextBox 15">
            <a:extLst>
              <a:ext uri="{FF2B5EF4-FFF2-40B4-BE49-F238E27FC236}">
                <a16:creationId xmlns:a16="http://schemas.microsoft.com/office/drawing/2014/main" xmlns="" id="{3BE1DFFD-896B-FA5C-FFE1-5E24F0E52F6D}"/>
              </a:ext>
            </a:extLst>
          </p:cNvPr>
          <p:cNvSpPr txBox="1"/>
          <p:nvPr/>
        </p:nvSpPr>
        <p:spPr>
          <a:xfrm>
            <a:off x="2173210" y="5748774"/>
            <a:ext cx="2002549" cy="369332"/>
          </a:xfrm>
          <a:prstGeom prst="rect">
            <a:avLst/>
          </a:prstGeom>
          <a:noFill/>
        </p:spPr>
        <p:txBody>
          <a:bodyPr wrap="square" rtlCol="0">
            <a:spAutoFit/>
          </a:bodyPr>
          <a:lstStyle/>
          <a:p>
            <a:r>
              <a:rPr lang="en-IN" dirty="0"/>
              <a:t>Without damping</a:t>
            </a:r>
          </a:p>
        </p:txBody>
      </p:sp>
      <p:sp>
        <p:nvSpPr>
          <p:cNvPr id="17" name="TextBox 16">
            <a:extLst>
              <a:ext uri="{FF2B5EF4-FFF2-40B4-BE49-F238E27FC236}">
                <a16:creationId xmlns:a16="http://schemas.microsoft.com/office/drawing/2014/main" xmlns="" id="{CD753BAC-2A49-7C17-02F0-27CA292258F7}"/>
              </a:ext>
            </a:extLst>
          </p:cNvPr>
          <p:cNvSpPr txBox="1"/>
          <p:nvPr/>
        </p:nvSpPr>
        <p:spPr>
          <a:xfrm>
            <a:off x="8696960" y="5748774"/>
            <a:ext cx="1507144" cy="369332"/>
          </a:xfrm>
          <a:prstGeom prst="rect">
            <a:avLst/>
          </a:prstGeom>
          <a:noFill/>
        </p:spPr>
        <p:txBody>
          <a:bodyPr wrap="none" rtlCol="0">
            <a:spAutoFit/>
          </a:bodyPr>
          <a:lstStyle/>
          <a:p>
            <a:r>
              <a:rPr lang="en-IN" dirty="0"/>
              <a:t>With damping</a:t>
            </a:r>
          </a:p>
        </p:txBody>
      </p:sp>
    </p:spTree>
    <p:extLst>
      <p:ext uri="{BB962C8B-B14F-4D97-AF65-F5344CB8AC3E}">
        <p14:creationId xmlns:p14="http://schemas.microsoft.com/office/powerpoint/2010/main" xmlns="" val="2171026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xmlns="" id="{4D2D4BBD-C0E1-3345-0030-4AA5E8C0B87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640" y="1239520"/>
            <a:ext cx="6055360" cy="4206242"/>
          </a:xfrm>
          <a:prstGeom prst="rect">
            <a:avLst/>
          </a:prstGeom>
        </p:spPr>
      </p:pic>
      <p:pic>
        <p:nvPicPr>
          <p:cNvPr id="5" name="Picture 4">
            <a:extLst>
              <a:ext uri="{FF2B5EF4-FFF2-40B4-BE49-F238E27FC236}">
                <a16:creationId xmlns:a16="http://schemas.microsoft.com/office/drawing/2014/main" xmlns="" id="{ABEF13A2-8BF7-4DD9-1A73-0648905D458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608320" y="1239520"/>
            <a:ext cx="6583680" cy="4206242"/>
          </a:xfrm>
          <a:prstGeom prst="rect">
            <a:avLst/>
          </a:prstGeom>
        </p:spPr>
      </p:pic>
      <p:sp>
        <p:nvSpPr>
          <p:cNvPr id="16" name="TextBox 15">
            <a:extLst>
              <a:ext uri="{FF2B5EF4-FFF2-40B4-BE49-F238E27FC236}">
                <a16:creationId xmlns:a16="http://schemas.microsoft.com/office/drawing/2014/main" xmlns="" id="{3BE1DFFD-896B-FA5C-FFE1-5E24F0E52F6D}"/>
              </a:ext>
            </a:extLst>
          </p:cNvPr>
          <p:cNvSpPr txBox="1"/>
          <p:nvPr/>
        </p:nvSpPr>
        <p:spPr>
          <a:xfrm>
            <a:off x="2173210" y="5748774"/>
            <a:ext cx="2002549" cy="369332"/>
          </a:xfrm>
          <a:prstGeom prst="rect">
            <a:avLst/>
          </a:prstGeom>
          <a:noFill/>
        </p:spPr>
        <p:txBody>
          <a:bodyPr wrap="square" rtlCol="0">
            <a:spAutoFit/>
          </a:bodyPr>
          <a:lstStyle/>
          <a:p>
            <a:r>
              <a:rPr lang="en-IN" dirty="0"/>
              <a:t>Without damping</a:t>
            </a:r>
          </a:p>
        </p:txBody>
      </p:sp>
      <p:sp>
        <p:nvSpPr>
          <p:cNvPr id="17" name="TextBox 16">
            <a:extLst>
              <a:ext uri="{FF2B5EF4-FFF2-40B4-BE49-F238E27FC236}">
                <a16:creationId xmlns:a16="http://schemas.microsoft.com/office/drawing/2014/main" xmlns="" id="{CD753BAC-2A49-7C17-02F0-27CA292258F7}"/>
              </a:ext>
            </a:extLst>
          </p:cNvPr>
          <p:cNvSpPr txBox="1"/>
          <p:nvPr/>
        </p:nvSpPr>
        <p:spPr>
          <a:xfrm>
            <a:off x="8696960" y="5748774"/>
            <a:ext cx="1507144" cy="369332"/>
          </a:xfrm>
          <a:prstGeom prst="rect">
            <a:avLst/>
          </a:prstGeom>
          <a:noFill/>
        </p:spPr>
        <p:txBody>
          <a:bodyPr wrap="none" rtlCol="0">
            <a:spAutoFit/>
          </a:bodyPr>
          <a:lstStyle/>
          <a:p>
            <a:r>
              <a:rPr lang="en-IN" dirty="0"/>
              <a:t>With damping</a:t>
            </a:r>
          </a:p>
        </p:txBody>
      </p:sp>
      <p:pic>
        <p:nvPicPr>
          <p:cNvPr id="2" name="Picture 1">
            <a:extLst>
              <a:ext uri="{FF2B5EF4-FFF2-40B4-BE49-F238E27FC236}">
                <a16:creationId xmlns:a16="http://schemas.microsoft.com/office/drawing/2014/main" xmlns="" id="{CA4435BC-18C9-51FB-76E4-BF41B2008078}"/>
              </a:ext>
            </a:extLst>
          </p:cNvPr>
          <p:cNvPicPr>
            <a:picLocks noChangeAspect="1"/>
          </p:cNvPicPr>
          <p:nvPr/>
        </p:nvPicPr>
        <p:blipFill rotWithShape="1">
          <a:blip r:embed="rId4">
            <a:extLst>
              <a:ext uri="{28A0092B-C50C-407E-A947-70E740481C1C}">
                <a14:useLocalDpi xmlns:a14="http://schemas.microsoft.com/office/drawing/2010/main" xmlns="" val="0"/>
              </a:ext>
            </a:extLst>
          </a:blip>
          <a:srcRect l="37220" t="37561" r="36869" b="37439"/>
          <a:stretch/>
        </p:blipFill>
        <p:spPr>
          <a:xfrm>
            <a:off x="599800" y="1412238"/>
            <a:ext cx="5008520" cy="3830322"/>
          </a:xfrm>
          <a:prstGeom prst="rect">
            <a:avLst/>
          </a:prstGeom>
        </p:spPr>
      </p:pic>
      <p:pic>
        <p:nvPicPr>
          <p:cNvPr id="3" name="Picture 2">
            <a:extLst>
              <a:ext uri="{FF2B5EF4-FFF2-40B4-BE49-F238E27FC236}">
                <a16:creationId xmlns:a16="http://schemas.microsoft.com/office/drawing/2014/main" xmlns="" id="{A6087E70-86BA-2B1D-BB79-1B028033C3DE}"/>
              </a:ext>
            </a:extLst>
          </p:cNvPr>
          <p:cNvPicPr>
            <a:picLocks noChangeAspect="1"/>
          </p:cNvPicPr>
          <p:nvPr/>
        </p:nvPicPr>
        <p:blipFill rotWithShape="1">
          <a:blip r:embed="rId5">
            <a:extLst>
              <a:ext uri="{28A0092B-C50C-407E-A947-70E740481C1C}">
                <a14:useLocalDpi xmlns:a14="http://schemas.microsoft.com/office/drawing/2010/main" xmlns="" val="0"/>
              </a:ext>
            </a:extLst>
          </a:blip>
          <a:srcRect l="32422" t="32960" r="32943" b="32549"/>
          <a:stretch/>
        </p:blipFill>
        <p:spPr>
          <a:xfrm>
            <a:off x="6095999" y="1239520"/>
            <a:ext cx="5822299" cy="4135120"/>
          </a:xfrm>
          <a:prstGeom prst="rect">
            <a:avLst/>
          </a:prstGeom>
        </p:spPr>
      </p:pic>
    </p:spTree>
    <p:extLst>
      <p:ext uri="{BB962C8B-B14F-4D97-AF65-F5344CB8AC3E}">
        <p14:creationId xmlns:p14="http://schemas.microsoft.com/office/powerpoint/2010/main" xmlns="" val="1978900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C6098EF-2251-B954-806E-02AE6C153AE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48198"/>
          </a:xfrm>
          <a:prstGeom prst="rect">
            <a:avLst/>
          </a:prstGeom>
        </p:spPr>
      </p:pic>
    </p:spTree>
    <p:extLst>
      <p:ext uri="{BB962C8B-B14F-4D97-AF65-F5344CB8AC3E}">
        <p14:creationId xmlns:p14="http://schemas.microsoft.com/office/powerpoint/2010/main" xmlns="" val="809844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26EF62-794E-5738-DF1B-813614B50BAA}"/>
              </a:ext>
            </a:extLst>
          </p:cNvPr>
          <p:cNvSpPr>
            <a:spLocks noGrp="1"/>
          </p:cNvSpPr>
          <p:nvPr>
            <p:ph type="title"/>
          </p:nvPr>
        </p:nvSpPr>
        <p:spPr>
          <a:xfrm>
            <a:off x="913775" y="618517"/>
            <a:ext cx="10364451" cy="1362683"/>
          </a:xfrm>
        </p:spPr>
        <p:txBody>
          <a:bodyPr/>
          <a:lstStyle/>
          <a:p>
            <a:r>
              <a:rPr lang="en-IN" b="1" u="sng" dirty="0">
                <a:latin typeface="Times-Roman-42-0"/>
              </a:rPr>
              <a:t>Literature review</a:t>
            </a:r>
            <a:r>
              <a:rPr lang="en-IN" dirty="0">
                <a:latin typeface="Times-Roman-42-0"/>
              </a:rPr>
              <a:t/>
            </a:r>
            <a:br>
              <a:rPr lang="en-IN" dirty="0">
                <a:latin typeface="Times-Roman-42-0"/>
              </a:rPr>
            </a:br>
            <a:endParaRPr lang="en-IN" dirty="0"/>
          </a:p>
        </p:txBody>
      </p:sp>
      <p:sp>
        <p:nvSpPr>
          <p:cNvPr id="3" name="Content Placeholder 2">
            <a:extLst>
              <a:ext uri="{FF2B5EF4-FFF2-40B4-BE49-F238E27FC236}">
                <a16:creationId xmlns:a16="http://schemas.microsoft.com/office/drawing/2014/main" xmlns="" id="{E7423C7D-BABC-9D84-B9CB-0E407AC94AA0}"/>
              </a:ext>
            </a:extLst>
          </p:cNvPr>
          <p:cNvSpPr>
            <a:spLocks noGrp="1"/>
          </p:cNvSpPr>
          <p:nvPr>
            <p:ph sz="quarter" idx="13"/>
          </p:nvPr>
        </p:nvSpPr>
        <p:spPr>
          <a:xfrm>
            <a:off x="913774" y="1157468"/>
            <a:ext cx="10363826" cy="5082015"/>
          </a:xfrm>
        </p:spPr>
        <p:txBody>
          <a:bodyPr>
            <a:normAutofit/>
          </a:bodyPr>
          <a:lstStyle/>
          <a:p>
            <a:pPr algn="just">
              <a:buFont typeface="Wingdings" panose="05000000000000000000" pitchFamily="2" charset="2"/>
              <a:buChar char="Ø"/>
            </a:pPr>
            <a:r>
              <a:rPr lang="en-US" sz="1800" b="0" i="0" u="none" strike="noStrike" baseline="0" dirty="0">
                <a:solidFill>
                  <a:srgbClr val="000000"/>
                </a:solidFill>
                <a:latin typeface="Times-Roman-42-0"/>
              </a:rPr>
              <a:t>Lei </a:t>
            </a:r>
            <a:r>
              <a:rPr lang="en-US" sz="1800" b="0" i="0" u="none" strike="noStrike" baseline="0" dirty="0" err="1">
                <a:solidFill>
                  <a:srgbClr val="000000"/>
                </a:solidFill>
                <a:latin typeface="Times-Roman-42-0"/>
              </a:rPr>
              <a:t>Zuo</a:t>
            </a:r>
            <a:r>
              <a:rPr lang="en-US" sz="1800" b="0" i="0" u="none" strike="noStrike" baseline="0" dirty="0">
                <a:solidFill>
                  <a:srgbClr val="000000"/>
                </a:solidFill>
                <a:latin typeface="Times-Roman-42-0"/>
              </a:rPr>
              <a:t> proposed the two-DOF TMD which yields better performance than two SDOF TMDs of equal mass .</a:t>
            </a:r>
          </a:p>
          <a:p>
            <a:pPr algn="just">
              <a:buFont typeface="Wingdings" panose="05000000000000000000" pitchFamily="2" charset="2"/>
              <a:buChar char="Ø"/>
            </a:pPr>
            <a:r>
              <a:rPr lang="en-US" sz="1800" b="0" i="0" u="none" strike="noStrike" baseline="0" dirty="0">
                <a:solidFill>
                  <a:srgbClr val="000000"/>
                </a:solidFill>
                <a:latin typeface="Times-Roman-42-0"/>
              </a:rPr>
              <a:t>Duncan  and Rashid  investigated the application of single-degree-of-freedom (SDOF) damper in milling. Moradi studied the optimum values of absorbers' position and springs' stiffness for various milling conditions such that the cutting tool vibration was minimized .</a:t>
            </a:r>
          </a:p>
          <a:p>
            <a:pPr algn="just">
              <a:buFont typeface="Wingdings" panose="05000000000000000000" pitchFamily="2" charset="2"/>
              <a:buChar char="Ø"/>
            </a:pPr>
            <a:r>
              <a:rPr lang="en-US" sz="1800" b="0" i="0" u="none" strike="noStrike" baseline="0" dirty="0">
                <a:solidFill>
                  <a:srgbClr val="000000"/>
                </a:solidFill>
                <a:latin typeface="Times-Roman-42-0"/>
              </a:rPr>
              <a:t> </a:t>
            </a:r>
            <a:r>
              <a:rPr lang="en-US" sz="1800" b="0" i="0" u="none" strike="noStrike" baseline="0" dirty="0" err="1">
                <a:solidFill>
                  <a:srgbClr val="000000"/>
                </a:solidFill>
                <a:latin typeface="Times-Roman-42-0"/>
              </a:rPr>
              <a:t>Saffury</a:t>
            </a:r>
            <a:r>
              <a:rPr lang="en-US" sz="1800" b="0" i="0" u="none" strike="noStrike" baseline="0" dirty="0">
                <a:solidFill>
                  <a:srgbClr val="000000"/>
                </a:solidFill>
                <a:latin typeface="Times-Roman-42-0"/>
              </a:rPr>
              <a:t> obtained analytically the frequency response function (FRF) of a non-uniform cantilever beam with multiple dampers by the functional perturbation method, and derived the optimized morphology of a general heterogeneous beam with single damper . </a:t>
            </a:r>
          </a:p>
          <a:p>
            <a:pPr algn="just">
              <a:buFont typeface="Wingdings" panose="05000000000000000000" pitchFamily="2" charset="2"/>
              <a:buChar char="Ø"/>
            </a:pPr>
            <a:r>
              <a:rPr lang="en-US" sz="1800" b="0" i="0" u="none" strike="noStrike" baseline="0" dirty="0">
                <a:solidFill>
                  <a:srgbClr val="000000"/>
                </a:solidFill>
                <a:latin typeface="Times-Roman-42-0"/>
              </a:rPr>
              <a:t>Sims proposed an analytical tuning criterion for the SDOF TMD in order to achieve the optimum chatter suppression.</a:t>
            </a:r>
          </a:p>
          <a:p>
            <a:pPr algn="just">
              <a:buFont typeface="Wingdings" panose="05000000000000000000" pitchFamily="2" charset="2"/>
              <a:buChar char="Ø"/>
            </a:pPr>
            <a:r>
              <a:rPr lang="en-US" sz="1800" b="0" i="0" u="none" strike="noStrike" baseline="0" dirty="0">
                <a:solidFill>
                  <a:srgbClr val="000000"/>
                </a:solidFill>
                <a:latin typeface="Times-Roman-42-0"/>
              </a:rPr>
              <a:t> Wang designed a nonlinear TMD equipped with an additional series friction-spring element, and proved that the critical cutting depth can be largely improved against the linear TMD. </a:t>
            </a:r>
            <a:endParaRPr lang="en-IN" dirty="0">
              <a:latin typeface="Times-Roman-42-0"/>
            </a:endParaRPr>
          </a:p>
        </p:txBody>
      </p:sp>
    </p:spTree>
    <p:extLst>
      <p:ext uri="{BB962C8B-B14F-4D97-AF65-F5344CB8AC3E}">
        <p14:creationId xmlns:p14="http://schemas.microsoft.com/office/powerpoint/2010/main" xmlns="" val="4140973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4DFE5F-2C4A-158B-A290-7DC714160F67}"/>
              </a:ext>
            </a:extLst>
          </p:cNvPr>
          <p:cNvSpPr>
            <a:spLocks noGrp="1"/>
          </p:cNvSpPr>
          <p:nvPr>
            <p:ph type="title"/>
          </p:nvPr>
        </p:nvSpPr>
        <p:spPr>
          <a:xfrm>
            <a:off x="913774" y="0"/>
            <a:ext cx="10364451" cy="1596177"/>
          </a:xfrm>
        </p:spPr>
        <p:txBody>
          <a:bodyPr/>
          <a:lstStyle/>
          <a:p>
            <a:r>
              <a:rPr lang="en-IN" b="1" u="sng" dirty="0">
                <a:latin typeface="Times-Roman-42-0"/>
              </a:rPr>
              <a:t>conclusion</a:t>
            </a:r>
          </a:p>
        </p:txBody>
      </p:sp>
      <p:sp>
        <p:nvSpPr>
          <p:cNvPr id="3" name="Content Placeholder 2">
            <a:extLst>
              <a:ext uri="{FF2B5EF4-FFF2-40B4-BE49-F238E27FC236}">
                <a16:creationId xmlns:a16="http://schemas.microsoft.com/office/drawing/2014/main" xmlns="" id="{0EF57442-86DA-EA2E-9F6D-7B484EEB039A}"/>
              </a:ext>
            </a:extLst>
          </p:cNvPr>
          <p:cNvSpPr>
            <a:spLocks noGrp="1"/>
          </p:cNvSpPr>
          <p:nvPr>
            <p:ph sz="quarter" idx="13"/>
          </p:nvPr>
        </p:nvSpPr>
        <p:spPr>
          <a:xfrm>
            <a:off x="913774" y="625033"/>
            <a:ext cx="10363826" cy="5531927"/>
          </a:xfrm>
        </p:spPr>
        <p:txBody>
          <a:bodyPr>
            <a:normAutofit lnSpcReduction="10000"/>
          </a:bodyPr>
          <a:lstStyle/>
          <a:p>
            <a:pPr algn="l"/>
            <a:r>
              <a:rPr lang="en-US" sz="2600" cap="none" dirty="0">
                <a:latin typeface="Times New Roman" panose="02020603050405020304" pitchFamily="18" charset="0"/>
                <a:cs typeface="Times New Roman" panose="02020603050405020304" pitchFamily="18" charset="0"/>
              </a:rPr>
              <a:t>D</a:t>
            </a:r>
            <a:r>
              <a:rPr lang="en-US" sz="2600" b="0" i="0" u="none" strike="noStrike" cap="none" dirty="0">
                <a:latin typeface="Times New Roman" panose="02020603050405020304" pitchFamily="18" charset="0"/>
                <a:cs typeface="Times New Roman" panose="02020603050405020304" pitchFamily="18" charset="0"/>
              </a:rPr>
              <a:t>ynamic vibration absorber without damper removes the original resonance peak in the response curve of the machine but introduces two new peaks. Thus the machine experiences large amplitudes as it passes through the first peak during start-up</a:t>
            </a:r>
            <a:r>
              <a:rPr lang="en-IN" sz="2600" b="0" i="0" u="none" strike="noStrike" cap="none" dirty="0">
                <a:latin typeface="Times New Roman" panose="02020603050405020304" pitchFamily="18" charset="0"/>
                <a:cs typeface="Times New Roman" panose="02020603050405020304" pitchFamily="18" charset="0"/>
              </a:rPr>
              <a:t>and stopping</a:t>
            </a:r>
            <a:r>
              <a:rPr lang="en-IN" sz="2600" b="0" i="0" u="none" strike="noStrike" baseline="0" dirty="0">
                <a:latin typeface="Times New Roman" panose="02020603050405020304" pitchFamily="18" charset="0"/>
                <a:cs typeface="Times New Roman" panose="02020603050405020304" pitchFamily="18" charset="0"/>
              </a:rPr>
              <a:t>.</a:t>
            </a:r>
          </a:p>
          <a:p>
            <a:pPr algn="l"/>
            <a:r>
              <a:rPr lang="en-US" sz="2600" b="0" i="0" u="none" strike="noStrike" cap="none" dirty="0">
                <a:latin typeface="Times New Roman" panose="02020603050405020304" pitchFamily="18" charset="0"/>
                <a:cs typeface="Times New Roman" panose="02020603050405020304" pitchFamily="18" charset="0"/>
              </a:rPr>
              <a:t>Most vibration absorbers used in practical applications are undamped. If damping is added, it defeats the purpose of the vibration absorber, which is to eliminate unwanted vibration. In a damped vibration absorber, the amplitude of vibration of the main mass </a:t>
            </a:r>
            <a:r>
              <a:rPr lang="en-IN" sz="2600" b="0" i="0" u="none" strike="noStrike" cap="none" dirty="0">
                <a:latin typeface="Times New Roman" panose="02020603050405020304" pitchFamily="18" charset="0"/>
                <a:cs typeface="Times New Roman" panose="02020603050405020304" pitchFamily="18" charset="0"/>
              </a:rPr>
              <a:t>will be nonzero.</a:t>
            </a:r>
          </a:p>
          <a:p>
            <a:pPr algn="l"/>
            <a:r>
              <a:rPr lang="en-US" sz="2600" cap="none" dirty="0">
                <a:latin typeface="Times New Roman" panose="02020603050405020304" pitchFamily="18" charset="0"/>
                <a:cs typeface="Times New Roman" panose="02020603050405020304" pitchFamily="18" charset="0"/>
              </a:rPr>
              <a:t>Damping performances could be further improved by utilizing multiple DOFs of the TMD, </a:t>
            </a:r>
            <a:r>
              <a:rPr lang="en-US" sz="2600" cap="none" dirty="0" err="1">
                <a:latin typeface="Times New Roman" panose="02020603050405020304" pitchFamily="18" charset="0"/>
                <a:cs typeface="Times New Roman" panose="02020603050405020304" pitchFamily="18" charset="0"/>
              </a:rPr>
              <a:t>i.e</a:t>
            </a:r>
            <a:r>
              <a:rPr lang="en-US" sz="2600" cap="none" dirty="0">
                <a:latin typeface="Times New Roman" panose="02020603050405020304" pitchFamily="18" charset="0"/>
                <a:cs typeface="Times New Roman" panose="02020603050405020304" pitchFamily="18" charset="0"/>
              </a:rPr>
              <a:t>, increasing the number of TMDs or designing multi-DOF TMD.</a:t>
            </a:r>
          </a:p>
          <a:p>
            <a:pPr>
              <a:buFont typeface="Wingdings" panose="05000000000000000000" pitchFamily="2" charset="2"/>
              <a:buChar char="Ø"/>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03752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1043F-7C8E-E348-D7A0-19CE55B81CA2}"/>
              </a:ext>
            </a:extLst>
          </p:cNvPr>
          <p:cNvSpPr>
            <a:spLocks noGrp="1"/>
          </p:cNvSpPr>
          <p:nvPr>
            <p:ph type="title"/>
          </p:nvPr>
        </p:nvSpPr>
        <p:spPr>
          <a:xfrm>
            <a:off x="913775" y="618517"/>
            <a:ext cx="10510437" cy="5223483"/>
          </a:xfrm>
        </p:spPr>
        <p:txBody>
          <a:bodyPr>
            <a:normAutofit/>
          </a:bodyPr>
          <a:lstStyle/>
          <a:p>
            <a:r>
              <a:rPr lang="en-IN" sz="9600" dirty="0">
                <a:latin typeface="Algerian" panose="04020705040A02060702" pitchFamily="82" charset="0"/>
              </a:rPr>
              <a:t>Thank you</a:t>
            </a:r>
          </a:p>
        </p:txBody>
      </p:sp>
    </p:spTree>
    <p:extLst>
      <p:ext uri="{BB962C8B-B14F-4D97-AF65-F5344CB8AC3E}">
        <p14:creationId xmlns:p14="http://schemas.microsoft.com/office/powerpoint/2010/main" xmlns="" val="317305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9925C69-4A14-783E-7689-8C44F460486F}"/>
              </a:ext>
            </a:extLst>
          </p:cNvPr>
          <p:cNvSpPr>
            <a:spLocks noGrp="1"/>
          </p:cNvSpPr>
          <p:nvPr>
            <p:ph type="title"/>
          </p:nvPr>
        </p:nvSpPr>
        <p:spPr>
          <a:xfrm>
            <a:off x="913149" y="354543"/>
            <a:ext cx="10364451" cy="1596177"/>
          </a:xfrm>
        </p:spPr>
        <p:txBody>
          <a:bodyPr/>
          <a:lstStyle/>
          <a:p>
            <a:r>
              <a:rPr lang="en-US" sz="3600" b="1" i="1" u="sng" strike="noStrike" baseline="0" dirty="0">
                <a:latin typeface="Times-Italic-21-0"/>
              </a:rPr>
              <a:t>content</a:t>
            </a:r>
            <a:endParaRPr lang="en-IN" dirty="0"/>
          </a:p>
        </p:txBody>
      </p:sp>
      <p:sp>
        <p:nvSpPr>
          <p:cNvPr id="5" name="Content Placeholder 4">
            <a:extLst>
              <a:ext uri="{FF2B5EF4-FFF2-40B4-BE49-F238E27FC236}">
                <a16:creationId xmlns:a16="http://schemas.microsoft.com/office/drawing/2014/main" xmlns="" id="{64A9CBDC-F151-F4E7-C7F7-623A2E8AC940}"/>
              </a:ext>
            </a:extLst>
          </p:cNvPr>
          <p:cNvSpPr>
            <a:spLocks noGrp="1"/>
          </p:cNvSpPr>
          <p:nvPr>
            <p:ph sz="quarter" idx="13"/>
          </p:nvPr>
        </p:nvSpPr>
        <p:spPr>
          <a:xfrm>
            <a:off x="913774" y="1296366"/>
            <a:ext cx="10363826" cy="4494834"/>
          </a:xfrm>
        </p:spPr>
        <p:txBody>
          <a:bodyPr>
            <a:normAutofit/>
          </a:bodyPr>
          <a:lstStyle/>
          <a:p>
            <a:pPr>
              <a:buFont typeface="Wingdings" panose="05000000000000000000" pitchFamily="2" charset="2"/>
              <a:buChar char="Ø"/>
            </a:pPr>
            <a:r>
              <a:rPr lang="en-IN" sz="2400" dirty="0">
                <a:latin typeface="Times-Roman-42-0"/>
              </a:rPr>
              <a:t>Introduction</a:t>
            </a:r>
          </a:p>
          <a:p>
            <a:pPr>
              <a:buFont typeface="Wingdings" panose="05000000000000000000" pitchFamily="2" charset="2"/>
              <a:buChar char="Ø"/>
            </a:pPr>
            <a:r>
              <a:rPr lang="en-IN" sz="2400" dirty="0">
                <a:latin typeface="Times-Roman-42-0"/>
              </a:rPr>
              <a:t>System analysis</a:t>
            </a:r>
          </a:p>
          <a:p>
            <a:pPr>
              <a:buFont typeface="Wingdings" panose="05000000000000000000" pitchFamily="2" charset="2"/>
              <a:buChar char="Ø"/>
            </a:pPr>
            <a:r>
              <a:rPr lang="en-IN" sz="2400" dirty="0">
                <a:latin typeface="Times-Roman-42-0"/>
              </a:rPr>
              <a:t>Application</a:t>
            </a:r>
          </a:p>
          <a:p>
            <a:pPr>
              <a:buFont typeface="Wingdings" panose="05000000000000000000" pitchFamily="2" charset="2"/>
              <a:buChar char="Ø"/>
            </a:pPr>
            <a:r>
              <a:rPr lang="en-IN" sz="2400" dirty="0">
                <a:latin typeface="Times-Roman-42-0"/>
              </a:rPr>
              <a:t>Example</a:t>
            </a:r>
          </a:p>
          <a:p>
            <a:pPr>
              <a:buFont typeface="Wingdings" panose="05000000000000000000" pitchFamily="2" charset="2"/>
              <a:buChar char="Ø"/>
            </a:pPr>
            <a:r>
              <a:rPr lang="en-IN" sz="2400" dirty="0">
                <a:latin typeface="Times-Roman-42-0"/>
              </a:rPr>
              <a:t>Literature review</a:t>
            </a:r>
          </a:p>
          <a:p>
            <a:pPr>
              <a:buFont typeface="Wingdings" panose="05000000000000000000" pitchFamily="2" charset="2"/>
              <a:buChar char="Ø"/>
            </a:pPr>
            <a:r>
              <a:rPr lang="en-IN" sz="2400" dirty="0">
                <a:latin typeface="Times-Roman-42-0"/>
              </a:rPr>
              <a:t>Derivation of EOM</a:t>
            </a:r>
          </a:p>
          <a:p>
            <a:pPr>
              <a:buFont typeface="Wingdings" panose="05000000000000000000" pitchFamily="2" charset="2"/>
              <a:buChar char="Ø"/>
            </a:pPr>
            <a:r>
              <a:rPr lang="en-IN" sz="2400" dirty="0">
                <a:latin typeface="Times-Roman-42-0"/>
              </a:rPr>
              <a:t>MATLAB code</a:t>
            </a:r>
          </a:p>
          <a:p>
            <a:pPr>
              <a:buFont typeface="Wingdings" panose="05000000000000000000" pitchFamily="2" charset="2"/>
              <a:buChar char="Ø"/>
            </a:pPr>
            <a:r>
              <a:rPr lang="en-IN" sz="2400" dirty="0">
                <a:latin typeface="Times-Roman-42-0"/>
              </a:rPr>
              <a:t>Conclusion</a:t>
            </a:r>
          </a:p>
          <a:p>
            <a:endParaRPr lang="en-IN" sz="2400" dirty="0">
              <a:latin typeface="Times-Roman-42-0"/>
            </a:endParaRPr>
          </a:p>
        </p:txBody>
      </p:sp>
    </p:spTree>
    <p:extLst>
      <p:ext uri="{BB962C8B-B14F-4D97-AF65-F5344CB8AC3E}">
        <p14:creationId xmlns:p14="http://schemas.microsoft.com/office/powerpoint/2010/main" xmlns="" val="1655708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C7BF664-278F-F831-A8B3-BB698656BAD0}"/>
              </a:ext>
            </a:extLst>
          </p:cNvPr>
          <p:cNvSpPr>
            <a:spLocks noGrp="1"/>
          </p:cNvSpPr>
          <p:nvPr>
            <p:ph type="title"/>
          </p:nvPr>
        </p:nvSpPr>
        <p:spPr>
          <a:xfrm>
            <a:off x="913149" y="268712"/>
            <a:ext cx="10364451" cy="1596177"/>
          </a:xfrm>
        </p:spPr>
        <p:txBody>
          <a:bodyPr/>
          <a:lstStyle/>
          <a:p>
            <a:r>
              <a:rPr lang="en-US" sz="3600" b="1" i="1" u="sng" strike="noStrike" baseline="0" dirty="0">
                <a:latin typeface="Times-Italic-21-0"/>
              </a:rPr>
              <a:t>dynamic vibration absorber</a:t>
            </a:r>
            <a:endParaRPr lang="en-IN" b="1" u="sng" dirty="0"/>
          </a:p>
        </p:txBody>
      </p:sp>
      <p:sp>
        <p:nvSpPr>
          <p:cNvPr id="5" name="Content Placeholder 4">
            <a:extLst>
              <a:ext uri="{FF2B5EF4-FFF2-40B4-BE49-F238E27FC236}">
                <a16:creationId xmlns:a16="http://schemas.microsoft.com/office/drawing/2014/main" xmlns="" id="{756333D1-44E2-1233-A187-63FDADE96418}"/>
              </a:ext>
            </a:extLst>
          </p:cNvPr>
          <p:cNvSpPr>
            <a:spLocks noGrp="1"/>
          </p:cNvSpPr>
          <p:nvPr>
            <p:ph sz="quarter" idx="13"/>
          </p:nvPr>
        </p:nvSpPr>
        <p:spPr>
          <a:xfrm>
            <a:off x="913774" y="1319514"/>
            <a:ext cx="10363826" cy="4471685"/>
          </a:xfrm>
        </p:spPr>
        <p:txBody>
          <a:bodyPr>
            <a:normAutofit fontScale="92500" lnSpcReduction="10000"/>
          </a:bodyPr>
          <a:lstStyle/>
          <a:p>
            <a:pPr algn="just">
              <a:buFont typeface="Wingdings" panose="05000000000000000000" pitchFamily="2" charset="2"/>
              <a:buChar char="Ø"/>
            </a:pPr>
            <a:r>
              <a:rPr lang="en-US" sz="2600" b="0" i="0" u="none" strike="noStrike" cap="none" baseline="0" dirty="0">
                <a:latin typeface="Times-Roman-42-0"/>
              </a:rPr>
              <a:t>It is a mechanical device used to reduce or eliminate vibration of primary structure. </a:t>
            </a:r>
          </a:p>
          <a:p>
            <a:pPr algn="just">
              <a:buFont typeface="Wingdings" panose="05000000000000000000" pitchFamily="2" charset="2"/>
              <a:buChar char="Ø"/>
            </a:pPr>
            <a:r>
              <a:rPr lang="de-DE" altLang="en-US" sz="2600" cap="none" dirty="0">
                <a:latin typeface="Times-Roman-42-0"/>
              </a:rPr>
              <a:t>A </a:t>
            </a:r>
            <a:r>
              <a:rPr lang="de-DE" altLang="en-US" sz="2600" b="0" cap="none" dirty="0">
                <a:latin typeface="Times-Roman-42-0"/>
              </a:rPr>
              <a:t>small mass that is connected to a system by a spring and a damping element without any other  support, in order to reduce vibration of the system is called </a:t>
            </a:r>
            <a:r>
              <a:rPr lang="de-DE" altLang="en-US" sz="2600" dirty="0">
                <a:latin typeface="Times-Roman-42-0"/>
              </a:rPr>
              <a:t>Tuned </a:t>
            </a:r>
            <a:r>
              <a:rPr lang="de-DE" altLang="en-US" sz="2600" cap="none" dirty="0">
                <a:latin typeface="Times-Roman-42-0"/>
              </a:rPr>
              <a:t>MASS  and  system is called TUNED MASS DAMPER(TMD)</a:t>
            </a:r>
            <a:r>
              <a:rPr lang="de-DE" altLang="en-US" sz="2600" b="0" cap="none" dirty="0">
                <a:latin typeface="Times-Roman-42-0"/>
              </a:rPr>
              <a:t>.</a:t>
            </a:r>
          </a:p>
          <a:p>
            <a:pPr algn="just">
              <a:buFont typeface="Wingdings" panose="05000000000000000000" pitchFamily="2" charset="2"/>
              <a:buChar char="Ø"/>
            </a:pPr>
            <a:r>
              <a:rPr lang="en-US" sz="2600" cap="none" dirty="0">
                <a:latin typeface="Times-Roman-42-0"/>
              </a:rPr>
              <a:t>Dynamic absorbers and tuned mass dampers are the realizations of tuned absorbers and tuned dampers for structural vibration control applications.</a:t>
            </a:r>
            <a:r>
              <a:rPr lang="en-US" sz="2000" cap="none" dirty="0">
                <a:latin typeface="Times-Roman-42-0"/>
              </a:rPr>
              <a:t/>
            </a:r>
            <a:br>
              <a:rPr lang="en-US" sz="2000" cap="none" dirty="0">
                <a:latin typeface="Times-Roman-42-0"/>
              </a:rPr>
            </a:br>
            <a:endParaRPr lang="de-DE" altLang="en-US" sz="2000" b="0" cap="none" dirty="0">
              <a:latin typeface="Times-Roman-42-0"/>
            </a:endParaRPr>
          </a:p>
          <a:p>
            <a:pPr marL="0" indent="0" algn="l">
              <a:buNone/>
            </a:pP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338336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99B1B932-C23F-83ED-FA85-02395CCE74D9}"/>
              </a:ext>
            </a:extLst>
          </p:cNvPr>
          <p:cNvSpPr>
            <a:spLocks noGrp="1"/>
          </p:cNvSpPr>
          <p:nvPr>
            <p:ph type="title"/>
          </p:nvPr>
        </p:nvSpPr>
        <p:spPr>
          <a:xfrm>
            <a:off x="913774" y="354357"/>
            <a:ext cx="10364451" cy="1596177"/>
          </a:xfrm>
        </p:spPr>
        <p:txBody>
          <a:bodyPr/>
          <a:lstStyle/>
          <a:p>
            <a:r>
              <a:rPr lang="en-IN" b="1" i="1" u="sng" dirty="0">
                <a:latin typeface="Times-Roman-42-0"/>
              </a:rPr>
              <a:t>Vibration control</a:t>
            </a:r>
          </a:p>
        </p:txBody>
      </p:sp>
      <p:sp>
        <p:nvSpPr>
          <p:cNvPr id="7" name="Content Placeholder 6">
            <a:extLst>
              <a:ext uri="{FF2B5EF4-FFF2-40B4-BE49-F238E27FC236}">
                <a16:creationId xmlns:a16="http://schemas.microsoft.com/office/drawing/2014/main" xmlns="" id="{88840EED-A8BF-29E6-0D75-A1182CEFF5BF}"/>
              </a:ext>
            </a:extLst>
          </p:cNvPr>
          <p:cNvSpPr>
            <a:spLocks noGrp="1"/>
          </p:cNvSpPr>
          <p:nvPr>
            <p:ph sz="quarter" idx="13"/>
          </p:nvPr>
        </p:nvSpPr>
        <p:spPr>
          <a:xfrm>
            <a:off x="914399" y="995423"/>
            <a:ext cx="10170161" cy="5354577"/>
          </a:xfrm>
        </p:spPr>
        <p:txBody>
          <a:bodyPr>
            <a:normAutofit/>
          </a:bodyPr>
          <a:lstStyle/>
          <a:p>
            <a:pPr marL="0" indent="0">
              <a:buNone/>
            </a:pPr>
            <a:r>
              <a:rPr lang="en-US" sz="2300" b="1" i="0" u="sng" strike="noStrike" baseline="0" dirty="0">
                <a:solidFill>
                  <a:srgbClr val="000000"/>
                </a:solidFill>
                <a:latin typeface="Times-Roman-42-0"/>
              </a:rPr>
              <a:t>Active control</a:t>
            </a:r>
          </a:p>
          <a:p>
            <a:pPr algn="just" defTabSz="457200">
              <a:lnSpc>
                <a:spcPct val="100000"/>
              </a:lnSpc>
              <a:spcBef>
                <a:spcPts val="0"/>
              </a:spcBef>
              <a:buClrTx/>
              <a:buFont typeface="Wingdings" panose="05000000000000000000" pitchFamily="2" charset="2"/>
              <a:buChar char="Ø"/>
              <a:defRPr/>
            </a:pPr>
            <a:r>
              <a:rPr kumimoji="0" lang="en-US" sz="2400" b="0" i="0" u="none" strike="noStrike" kern="1200" cap="none" spc="0" normalizeH="0" baseline="0" noProof="0" dirty="0">
                <a:ln>
                  <a:noFill/>
                </a:ln>
                <a:solidFill>
                  <a:srgbClr val="000000"/>
                </a:solidFill>
                <a:effectLst/>
                <a:uLnTx/>
                <a:uFillTx/>
                <a:latin typeface="Times-Roman-42-0"/>
              </a:rPr>
              <a:t>It is usually composed of monitoring, diagnosis and execution elements, and is well-adapted to the variations of machining process. Despite the </a:t>
            </a:r>
            <a:r>
              <a:rPr lang="en-US" sz="2400" cap="none" dirty="0">
                <a:solidFill>
                  <a:srgbClr val="000000"/>
                </a:solidFill>
                <a:latin typeface="Times-Roman-42-0"/>
              </a:rPr>
              <a:t>s</a:t>
            </a:r>
            <a:r>
              <a:rPr kumimoji="0" lang="en-US" sz="2400" b="0" i="0" u="none" strike="noStrike" kern="1200" cap="none" spc="0" normalizeH="0" baseline="0" noProof="0" dirty="0" err="1">
                <a:ln>
                  <a:noFill/>
                </a:ln>
                <a:solidFill>
                  <a:srgbClr val="000000"/>
                </a:solidFill>
                <a:effectLst/>
                <a:uLnTx/>
                <a:uFillTx/>
                <a:latin typeface="Times-Roman-42-0"/>
              </a:rPr>
              <a:t>uccess</a:t>
            </a:r>
            <a:r>
              <a:rPr lang="en-US" sz="2400" cap="none" dirty="0">
                <a:solidFill>
                  <a:srgbClr val="000000"/>
                </a:solidFill>
                <a:latin typeface="Times-Roman-42-0"/>
              </a:rPr>
              <a:t> </a:t>
            </a:r>
            <a:r>
              <a:rPr kumimoji="0" lang="en-US" sz="2400" b="0" i="0" u="none" strike="noStrike" kern="1200" cap="none" spc="0" normalizeH="0" baseline="0" noProof="0" dirty="0">
                <a:ln>
                  <a:noFill/>
                </a:ln>
                <a:solidFill>
                  <a:srgbClr val="000000"/>
                </a:solidFill>
                <a:effectLst/>
                <a:uLnTx/>
                <a:uFillTx/>
                <a:latin typeface="Times-Roman-42-0"/>
              </a:rPr>
              <a:t>in attenuating the machine vibrations, active control exhibits the disadvantages of </a:t>
            </a:r>
            <a:r>
              <a:rPr kumimoji="0" lang="en-US" sz="2400" b="0" i="0" u="sng" strike="noStrike" kern="1200" cap="none" spc="0" normalizeH="0" baseline="0" noProof="0" dirty="0">
                <a:ln>
                  <a:noFill/>
                </a:ln>
                <a:solidFill>
                  <a:srgbClr val="000000"/>
                </a:solidFill>
                <a:effectLst/>
                <a:uLnTx/>
                <a:uFillTx/>
                <a:latin typeface="Times-Roman-42-0"/>
              </a:rPr>
              <a:t>high cost </a:t>
            </a:r>
            <a:r>
              <a:rPr kumimoji="0" lang="en-US" sz="2400" b="0" i="0" u="none" strike="noStrike" kern="1200" cap="none" spc="0" normalizeH="0" baseline="0" noProof="0" dirty="0">
                <a:ln>
                  <a:noFill/>
                </a:ln>
                <a:solidFill>
                  <a:srgbClr val="000000"/>
                </a:solidFill>
                <a:effectLst/>
                <a:uLnTx/>
                <a:uFillTx/>
                <a:latin typeface="Times-Roman-42-0"/>
              </a:rPr>
              <a:t>and </a:t>
            </a:r>
            <a:r>
              <a:rPr kumimoji="0" lang="en-US" sz="2400" b="0" i="0" u="sng" strike="noStrike" kern="1200" cap="none" spc="0" normalizeH="0" baseline="0" noProof="0" dirty="0">
                <a:ln>
                  <a:noFill/>
                </a:ln>
                <a:solidFill>
                  <a:srgbClr val="000000"/>
                </a:solidFill>
                <a:effectLst/>
                <a:uLnTx/>
                <a:uFillTx/>
                <a:latin typeface="Times-Roman-42-0"/>
              </a:rPr>
              <a:t>complicated implementation</a:t>
            </a:r>
            <a:r>
              <a:rPr kumimoji="0" lang="en-US" sz="2400" b="0" i="0" u="none" strike="noStrike" kern="1200" cap="none" spc="0" normalizeH="0" baseline="0" noProof="0" dirty="0">
                <a:ln>
                  <a:noFill/>
                </a:ln>
                <a:solidFill>
                  <a:srgbClr val="000000"/>
                </a:solidFill>
                <a:effectLst/>
                <a:uLnTx/>
                <a:uFillTx/>
                <a:latin typeface="Times-Roman-42-0"/>
              </a:rPr>
              <a:t>. </a:t>
            </a:r>
          </a:p>
          <a:p>
            <a:pPr defTabSz="457200">
              <a:lnSpc>
                <a:spcPct val="100000"/>
              </a:lnSpc>
              <a:spcBef>
                <a:spcPts val="0"/>
              </a:spcBef>
              <a:buClrTx/>
              <a:defRPr/>
            </a:pPr>
            <a:endParaRPr lang="en-US" sz="1800" dirty="0">
              <a:solidFill>
                <a:srgbClr val="000000"/>
              </a:solidFill>
              <a:latin typeface="Times-Roman-42-0"/>
            </a:endParaRPr>
          </a:p>
          <a:p>
            <a:pPr marL="0" indent="0">
              <a:buNone/>
            </a:pPr>
            <a:r>
              <a:rPr lang="en-US" sz="2300" b="1" i="0" u="sng" strike="noStrike" baseline="0" dirty="0">
                <a:solidFill>
                  <a:srgbClr val="000000"/>
                </a:solidFill>
                <a:latin typeface="Times-Roman-42-0"/>
              </a:rPr>
              <a:t>Passive control</a:t>
            </a:r>
          </a:p>
          <a:p>
            <a:pPr algn="just" defTabSz="457200">
              <a:lnSpc>
                <a:spcPct val="100000"/>
              </a:lnSpc>
              <a:spcBef>
                <a:spcPts val="0"/>
              </a:spcBef>
              <a:buClrTx/>
              <a:buFont typeface="Wingdings" panose="05000000000000000000" pitchFamily="2" charset="2"/>
              <a:buChar char="Ø"/>
              <a:defRPr/>
            </a:pPr>
            <a:r>
              <a:rPr kumimoji="0" lang="en-US" sz="2400" b="0" i="0" u="none" strike="noStrike" kern="1200" cap="none" spc="0" normalizeH="0" baseline="0" noProof="0" dirty="0">
                <a:ln>
                  <a:noFill/>
                </a:ln>
                <a:solidFill>
                  <a:srgbClr val="000000"/>
                </a:solidFill>
                <a:effectLst/>
                <a:uLnTx/>
                <a:uFillTx/>
                <a:latin typeface="Times-Roman-42-0"/>
              </a:rPr>
              <a:t>It is effective in the vibration control and </a:t>
            </a:r>
            <a:r>
              <a:rPr kumimoji="0" lang="en-US" sz="2400" b="0" i="0" u="sng" strike="noStrike" kern="1200" cap="none" spc="0" normalizeH="0" baseline="0" noProof="0" dirty="0">
                <a:ln>
                  <a:noFill/>
                </a:ln>
                <a:solidFill>
                  <a:srgbClr val="000000"/>
                </a:solidFill>
                <a:effectLst/>
                <a:uLnTx/>
                <a:uFillTx/>
                <a:latin typeface="Times-Roman-42-0"/>
              </a:rPr>
              <a:t>easy</a:t>
            </a:r>
            <a:r>
              <a:rPr kumimoji="0" lang="en-US" sz="2400" b="0" i="0" u="none" strike="noStrike" kern="1200" cap="none" spc="0" normalizeH="0" baseline="0" noProof="0" dirty="0">
                <a:ln>
                  <a:noFill/>
                </a:ln>
                <a:solidFill>
                  <a:srgbClr val="000000"/>
                </a:solidFill>
                <a:effectLst/>
                <a:uLnTx/>
                <a:uFillTx/>
                <a:latin typeface="Times-Roman-42-0"/>
              </a:rPr>
              <a:t> to </a:t>
            </a:r>
            <a:r>
              <a:rPr kumimoji="0" lang="en-US" sz="2400" b="0" i="0" u="sng" strike="noStrike" kern="1200" cap="none" spc="0" normalizeH="0" baseline="0" noProof="0" dirty="0">
                <a:ln>
                  <a:noFill/>
                </a:ln>
                <a:solidFill>
                  <a:srgbClr val="000000"/>
                </a:solidFill>
                <a:effectLst/>
                <a:uLnTx/>
                <a:uFillTx/>
                <a:latin typeface="Times-Roman-42-0"/>
              </a:rPr>
              <a:t>implement.</a:t>
            </a:r>
            <a:r>
              <a:rPr kumimoji="0" lang="en-US" sz="2400" b="0" i="0" u="none" strike="noStrike" kern="1200" cap="none" spc="0" normalizeH="0" baseline="0" noProof="0" dirty="0">
                <a:ln>
                  <a:noFill/>
                </a:ln>
                <a:solidFill>
                  <a:srgbClr val="000000"/>
                </a:solidFill>
                <a:effectLst/>
                <a:uLnTx/>
                <a:uFillTx/>
                <a:latin typeface="Times-Roman-42-0"/>
              </a:rPr>
              <a:t> The </a:t>
            </a:r>
            <a:r>
              <a:rPr kumimoji="0" lang="en-US" sz="2400" b="0" i="0" u="sng" strike="noStrike" kern="1200" cap="none" spc="0" normalizeH="0" baseline="0" noProof="0" dirty="0">
                <a:ln>
                  <a:noFill/>
                </a:ln>
                <a:solidFill>
                  <a:srgbClr val="000000"/>
                </a:solidFill>
                <a:effectLst/>
                <a:uLnTx/>
                <a:uFillTx/>
                <a:latin typeface="Times-Roman-42-0"/>
              </a:rPr>
              <a:t>tuned mass damper (TMD)</a:t>
            </a:r>
            <a:r>
              <a:rPr kumimoji="0" lang="en-US" sz="2400" b="0" i="0" u="none" strike="noStrike" kern="1200" cap="none" spc="0" normalizeH="0" baseline="0" noProof="0" dirty="0">
                <a:ln>
                  <a:noFill/>
                </a:ln>
                <a:solidFill>
                  <a:srgbClr val="000000"/>
                </a:solidFill>
                <a:effectLst/>
                <a:uLnTx/>
                <a:uFillTx/>
                <a:latin typeface="Times-Roman-42-0"/>
              </a:rPr>
              <a:t> is one kind of widely used passive control devices in the machining</a:t>
            </a:r>
            <a:r>
              <a:rPr kumimoji="0" lang="en-US" sz="2000" b="0" i="0" u="none" strike="noStrike" kern="1200" cap="none" spc="0" normalizeH="0" baseline="0" noProof="0" dirty="0">
                <a:ln>
                  <a:noFill/>
                </a:ln>
                <a:solidFill>
                  <a:srgbClr val="000000"/>
                </a:solidFill>
                <a:effectLst/>
                <a:uLnTx/>
                <a:uFillTx/>
                <a:latin typeface="Times-Roman-42-0"/>
              </a:rPr>
              <a:t>.</a:t>
            </a:r>
            <a:endParaRPr kumimoji="0" lang="en-IN" sz="2000" b="0" i="0" u="none" strike="noStrike" kern="1200" cap="none" spc="0" normalizeH="0" baseline="0" noProof="0" dirty="0">
              <a:ln>
                <a:noFill/>
              </a:ln>
              <a:solidFill>
                <a:prstClr val="black"/>
              </a:solidFill>
              <a:effectLst/>
              <a:uLnTx/>
              <a:uFillTx/>
              <a:latin typeface="Times-Roman-42-0"/>
            </a:endParaRPr>
          </a:p>
        </p:txBody>
      </p:sp>
    </p:spTree>
    <p:extLst>
      <p:ext uri="{BB962C8B-B14F-4D97-AF65-F5344CB8AC3E}">
        <p14:creationId xmlns:p14="http://schemas.microsoft.com/office/powerpoint/2010/main" xmlns="" val="486864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5E623-05E2-1AEC-E3EE-9738D4AEF6EB}"/>
              </a:ext>
            </a:extLst>
          </p:cNvPr>
          <p:cNvSpPr>
            <a:spLocks noGrp="1"/>
          </p:cNvSpPr>
          <p:nvPr>
            <p:ph type="title"/>
          </p:nvPr>
        </p:nvSpPr>
        <p:spPr>
          <a:xfrm>
            <a:off x="913148" y="435637"/>
            <a:ext cx="10364451" cy="1596177"/>
          </a:xfrm>
        </p:spPr>
        <p:txBody>
          <a:bodyPr/>
          <a:lstStyle/>
          <a:p>
            <a:r>
              <a:rPr lang="de-DE" altLang="en-US" sz="3600" b="1" u="sng" dirty="0">
                <a:latin typeface="Times-Roman-42-0"/>
              </a:rPr>
              <a:t>applications</a:t>
            </a:r>
            <a:endParaRPr lang="en-IN" dirty="0">
              <a:latin typeface="Times-Roman-42-0"/>
            </a:endParaRPr>
          </a:p>
        </p:txBody>
      </p:sp>
      <p:sp>
        <p:nvSpPr>
          <p:cNvPr id="3" name="Content Placeholder 2">
            <a:extLst>
              <a:ext uri="{FF2B5EF4-FFF2-40B4-BE49-F238E27FC236}">
                <a16:creationId xmlns:a16="http://schemas.microsoft.com/office/drawing/2014/main" xmlns="" id="{A10CE8F8-D40D-13D7-0272-66C7FC04D67F}"/>
              </a:ext>
            </a:extLst>
          </p:cNvPr>
          <p:cNvSpPr>
            <a:spLocks noGrp="1"/>
          </p:cNvSpPr>
          <p:nvPr>
            <p:ph sz="quarter" idx="13"/>
          </p:nvPr>
        </p:nvSpPr>
        <p:spPr>
          <a:xfrm>
            <a:off x="913149" y="960700"/>
            <a:ext cx="10364451" cy="4830500"/>
          </a:xfrm>
        </p:spPr>
        <p:txBody>
          <a:bodyPr>
            <a:normAutofit fontScale="62500" lnSpcReduction="20000"/>
          </a:bodyPr>
          <a:lstStyle/>
          <a:p>
            <a:pPr marL="0" indent="0">
              <a:buNone/>
            </a:pPr>
            <a:r>
              <a:rPr lang="de-DE" altLang="en-US" b="0" u="sng" dirty="0"/>
              <a:t/>
            </a:r>
            <a:br>
              <a:rPr lang="de-DE" altLang="en-US" b="0" u="sng" dirty="0"/>
            </a:br>
            <a:endParaRPr lang="de-DE" altLang="en-US" b="0" u="sng" dirty="0"/>
          </a:p>
          <a:p>
            <a:pPr marL="342900" indent="-342900" algn="just">
              <a:buFont typeface="Wingdings" panose="05000000000000000000" pitchFamily="2" charset="2"/>
              <a:buChar char="Ø"/>
            </a:pPr>
            <a:r>
              <a:rPr lang="de-DE" altLang="en-US" sz="4200" dirty="0">
                <a:latin typeface="Times-Roman-42-0"/>
              </a:rPr>
              <a:t>Tall and slender free-standing structures (bridges, pylons of bridges,  chimneys, TV towers) which tend to be excited dangerously in one of their mode shapes by wind.</a:t>
            </a:r>
            <a:endParaRPr lang="de-DE" altLang="en-US" sz="3200" dirty="0">
              <a:latin typeface="Times-Roman-42-0"/>
            </a:endParaRPr>
          </a:p>
          <a:p>
            <a:pPr marL="342900" indent="-342900" algn="just">
              <a:buFont typeface="Wingdings" panose="05000000000000000000" pitchFamily="2" charset="2"/>
              <a:buChar char="Ø"/>
            </a:pPr>
            <a:r>
              <a:rPr lang="de-DE" altLang="en-US" sz="4200" dirty="0">
                <a:latin typeface="Times-Roman-42-0"/>
              </a:rPr>
              <a:t>Stairs, spectator stands, pedestrian bridges excited by marching or  jumping people. These vibrations are usually not dangerous for the structure itself, but may become very unpleasant for the people.</a:t>
            </a:r>
          </a:p>
          <a:p>
            <a:pPr algn="just"/>
            <a:endParaRPr lang="de-DE" altLang="en-US" sz="3200" b="0" dirty="0">
              <a:latin typeface="Times-Roman-42-0"/>
            </a:endParaRPr>
          </a:p>
          <a:p>
            <a:pPr marL="342900" indent="-342900" algn="just">
              <a:buFont typeface="Wingdings" panose="05000000000000000000" pitchFamily="2" charset="2"/>
              <a:buChar char="Ø"/>
            </a:pPr>
            <a:r>
              <a:rPr lang="de-DE" altLang="en-US" sz="4200" dirty="0">
                <a:latin typeface="Times-Roman-42-0"/>
              </a:rPr>
              <a:t>Steel structures like factory floors excited in one of their natural frequencies by machines , such as screens, centrifuges, fans etc.</a:t>
            </a:r>
          </a:p>
          <a:p>
            <a:endParaRPr lang="de-DE" altLang="en-US" sz="4200" b="0" dirty="0">
              <a:latin typeface="Times-Roman-42-0"/>
            </a:endParaRPr>
          </a:p>
          <a:p>
            <a:endParaRPr lang="en-IN" dirty="0"/>
          </a:p>
        </p:txBody>
      </p:sp>
    </p:spTree>
    <p:extLst>
      <p:ext uri="{BB962C8B-B14F-4D97-AF65-F5344CB8AC3E}">
        <p14:creationId xmlns:p14="http://schemas.microsoft.com/office/powerpoint/2010/main" xmlns="" val="1443784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xmlns="" id="{8E366931-C753-8800-F0FC-83EF73F4737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6727"/>
            <a:ext cx="12192000" cy="68412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48223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CC77B587-8BE0-FEEB-BA2F-455E4DB570E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6096418"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a:extLst>
              <a:ext uri="{FF2B5EF4-FFF2-40B4-BE49-F238E27FC236}">
                <a16:creationId xmlns:a16="http://schemas.microsoft.com/office/drawing/2014/main" xmlns="" id="{4FC11271-FA18-6791-BB75-5E914EC32A8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099189" y="1188720"/>
            <a:ext cx="6092811" cy="4480560"/>
          </a:xfrm>
          <a:prstGeom prst="rect">
            <a:avLst/>
          </a:prstGeom>
        </p:spPr>
      </p:pic>
    </p:spTree>
    <p:extLst>
      <p:ext uri="{BB962C8B-B14F-4D97-AF65-F5344CB8AC3E}">
        <p14:creationId xmlns:p14="http://schemas.microsoft.com/office/powerpoint/2010/main" xmlns="" val="2650538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4B36076-22F8-F279-7442-66B62AE245DF}"/>
              </a:ext>
            </a:extLst>
          </p:cNvPr>
          <p:cNvSpPr>
            <a:spLocks noGrp="1"/>
          </p:cNvSpPr>
          <p:nvPr>
            <p:ph type="title"/>
          </p:nvPr>
        </p:nvSpPr>
        <p:spPr>
          <a:xfrm>
            <a:off x="1015375" y="201957"/>
            <a:ext cx="10364451" cy="1596177"/>
          </a:xfrm>
        </p:spPr>
        <p:txBody>
          <a:bodyPr/>
          <a:lstStyle/>
          <a:p>
            <a:r>
              <a:rPr lang="en-IN" b="1" u="sng" dirty="0">
                <a:latin typeface="Times-Roman-42-0"/>
              </a:rPr>
              <a:t>Without </a:t>
            </a:r>
            <a:r>
              <a:rPr lang="en-IN" b="1" u="sng" dirty="0" err="1">
                <a:latin typeface="Times-Roman-42-0"/>
              </a:rPr>
              <a:t>tmd</a:t>
            </a:r>
            <a:endParaRPr lang="en-IN" b="1" u="sng" dirty="0">
              <a:latin typeface="Times-Roman-42-0"/>
            </a:endParaRPr>
          </a:p>
        </p:txBody>
      </p:sp>
      <p:sp>
        <p:nvSpPr>
          <p:cNvPr id="14" name="Content Placeholder 13">
            <a:extLst>
              <a:ext uri="{FF2B5EF4-FFF2-40B4-BE49-F238E27FC236}">
                <a16:creationId xmlns:a16="http://schemas.microsoft.com/office/drawing/2014/main" xmlns="" id="{9300EB1B-3967-9371-4997-04048B261F7C}"/>
              </a:ext>
            </a:extLst>
          </p:cNvPr>
          <p:cNvSpPr>
            <a:spLocks noGrp="1"/>
          </p:cNvSpPr>
          <p:nvPr>
            <p:ph sz="quarter" idx="13"/>
          </p:nvPr>
        </p:nvSpPr>
        <p:spPr>
          <a:xfrm>
            <a:off x="0" y="2367092"/>
            <a:ext cx="12192000" cy="4490908"/>
          </a:xfrm>
        </p:spPr>
        <p:txBody>
          <a:bodyPr/>
          <a:lstStyle/>
          <a:p>
            <a:endParaRPr lang="en-IN" dirty="0"/>
          </a:p>
        </p:txBody>
      </p:sp>
      <p:pic>
        <p:nvPicPr>
          <p:cNvPr id="15" name="Picture 14">
            <a:extLst>
              <a:ext uri="{FF2B5EF4-FFF2-40B4-BE49-F238E27FC236}">
                <a16:creationId xmlns:a16="http://schemas.microsoft.com/office/drawing/2014/main" xmlns="" id="{9502A874-C59E-20D1-5EE0-7D7A9CFBCDE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798134"/>
            <a:ext cx="5494740" cy="5059866"/>
          </a:xfrm>
          <a:prstGeom prst="rect">
            <a:avLst/>
          </a:prstGeom>
        </p:spPr>
      </p:pic>
      <p:pic>
        <p:nvPicPr>
          <p:cNvPr id="16" name="Picture 15">
            <a:extLst>
              <a:ext uri="{FF2B5EF4-FFF2-40B4-BE49-F238E27FC236}">
                <a16:creationId xmlns:a16="http://schemas.microsoft.com/office/drawing/2014/main" xmlns="" id="{D6D07C95-8B0B-965F-B758-909D0F5DDD6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494740" y="1798134"/>
            <a:ext cx="6697260" cy="5059866"/>
          </a:xfrm>
          <a:prstGeom prst="rect">
            <a:avLst/>
          </a:prstGeom>
        </p:spPr>
      </p:pic>
    </p:spTree>
    <p:extLst>
      <p:ext uri="{BB962C8B-B14F-4D97-AF65-F5344CB8AC3E}">
        <p14:creationId xmlns:p14="http://schemas.microsoft.com/office/powerpoint/2010/main" xmlns="" val="3275378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EF1D09-E95E-11FC-7D76-2EBCB873A497}"/>
              </a:ext>
            </a:extLst>
          </p:cNvPr>
          <p:cNvSpPr>
            <a:spLocks noGrp="1"/>
          </p:cNvSpPr>
          <p:nvPr>
            <p:ph type="title"/>
          </p:nvPr>
        </p:nvSpPr>
        <p:spPr>
          <a:xfrm>
            <a:off x="913774" y="110517"/>
            <a:ext cx="10364451" cy="1596177"/>
          </a:xfrm>
        </p:spPr>
        <p:txBody>
          <a:bodyPr/>
          <a:lstStyle/>
          <a:p>
            <a:r>
              <a:rPr lang="en-IN" b="1" u="sng" dirty="0"/>
              <a:t>1 </a:t>
            </a:r>
            <a:r>
              <a:rPr lang="en-IN" b="1" u="sng" dirty="0" err="1"/>
              <a:t>dof</a:t>
            </a:r>
            <a:r>
              <a:rPr lang="en-IN" b="1" u="sng" dirty="0"/>
              <a:t> </a:t>
            </a:r>
            <a:r>
              <a:rPr lang="en-IN" b="1" u="sng" dirty="0" err="1"/>
              <a:t>tmd</a:t>
            </a:r>
            <a:r>
              <a:rPr lang="en-IN" b="1" dirty="0"/>
              <a:t>  (</a:t>
            </a:r>
            <a:r>
              <a:rPr lang="en-US" sz="2800" b="1" i="0" strike="noStrike" cap="none" baseline="0" dirty="0">
                <a:latin typeface="Times-Roman-42-0"/>
              </a:rPr>
              <a:t>m</a:t>
            </a:r>
            <a:r>
              <a:rPr lang="en-IN" sz="2800" b="1" baseline="-25000" dirty="0">
                <a:latin typeface="Times-Roman-42-0"/>
              </a:rPr>
              <a:t>2</a:t>
            </a:r>
            <a:r>
              <a:rPr lang="en-IN" sz="2800" b="1" dirty="0">
                <a:latin typeface="Times-Roman-42-0"/>
              </a:rPr>
              <a:t>/</a:t>
            </a:r>
            <a:r>
              <a:rPr lang="en-US" sz="2800" b="1" i="0" strike="noStrike" cap="none" baseline="0" dirty="0">
                <a:latin typeface="Times-Roman-42-0"/>
              </a:rPr>
              <a:t>m</a:t>
            </a:r>
            <a:r>
              <a:rPr lang="en-IN" sz="2800" b="1" baseline="-25000" dirty="0">
                <a:latin typeface="Times-Roman-42-0"/>
              </a:rPr>
              <a:t>1</a:t>
            </a:r>
            <a:r>
              <a:rPr lang="en-IN" sz="2800" b="1" dirty="0">
                <a:latin typeface="Times-Roman-42-0"/>
              </a:rPr>
              <a:t>=0.05)</a:t>
            </a:r>
            <a:endParaRPr lang="en-IN" sz="2800" b="1" baseline="-25000" dirty="0">
              <a:latin typeface="Times-Roman-42-0"/>
            </a:endParaRPr>
          </a:p>
        </p:txBody>
      </p:sp>
      <p:sp>
        <p:nvSpPr>
          <p:cNvPr id="3" name="Content Placeholder 2">
            <a:extLst>
              <a:ext uri="{FF2B5EF4-FFF2-40B4-BE49-F238E27FC236}">
                <a16:creationId xmlns:a16="http://schemas.microsoft.com/office/drawing/2014/main" xmlns="" id="{3AE543C5-D9A7-CE69-9910-0F7D7B7F2D82}"/>
              </a:ext>
            </a:extLst>
          </p:cNvPr>
          <p:cNvSpPr>
            <a:spLocks noGrp="1"/>
          </p:cNvSpPr>
          <p:nvPr>
            <p:ph sz="quarter" idx="13"/>
          </p:nvPr>
        </p:nvSpPr>
        <p:spPr>
          <a:xfrm>
            <a:off x="0" y="1534160"/>
            <a:ext cx="12192000" cy="5323840"/>
          </a:xfrm>
        </p:spPr>
        <p:txBody>
          <a:bodyPr/>
          <a:lstStyle/>
          <a:p>
            <a:endParaRPr lang="en-IN" dirty="0"/>
          </a:p>
        </p:txBody>
      </p:sp>
      <p:pic>
        <p:nvPicPr>
          <p:cNvPr id="4" name="Picture 3">
            <a:extLst>
              <a:ext uri="{FF2B5EF4-FFF2-40B4-BE49-F238E27FC236}">
                <a16:creationId xmlns:a16="http://schemas.microsoft.com/office/drawing/2014/main" xmlns="" id="{C02D5DF3-EBA0-7DCB-3006-621B3E75E4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21637" y="1534160"/>
            <a:ext cx="6213704" cy="4554124"/>
          </a:xfrm>
          <a:prstGeom prst="rect">
            <a:avLst/>
          </a:prstGeom>
        </p:spPr>
      </p:pic>
    </p:spTree>
    <p:extLst>
      <p:ext uri="{BB962C8B-B14F-4D97-AF65-F5344CB8AC3E}">
        <p14:creationId xmlns:p14="http://schemas.microsoft.com/office/powerpoint/2010/main" xmlns="" val="1923485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911</TotalTime>
  <Words>494</Words>
  <Application>Microsoft Office PowerPoint</Application>
  <PresentationFormat>Custom</PresentationFormat>
  <Paragraphs>50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Gallery</vt:lpstr>
      <vt:lpstr>  MECHANICAL VIBRATION</vt:lpstr>
      <vt:lpstr>content</vt:lpstr>
      <vt:lpstr>dynamic vibration absorber</vt:lpstr>
      <vt:lpstr>Vibration control</vt:lpstr>
      <vt:lpstr>applications</vt:lpstr>
      <vt:lpstr>Slide 6</vt:lpstr>
      <vt:lpstr>Slide 7</vt:lpstr>
      <vt:lpstr>Without tmd</vt:lpstr>
      <vt:lpstr>1 dof tmd  (m2/m1=0.05)</vt:lpstr>
      <vt:lpstr>2 dof tmd  (m2/m1=0.05)</vt:lpstr>
      <vt:lpstr>Slide 11</vt:lpstr>
      <vt:lpstr>Slide 12</vt:lpstr>
      <vt:lpstr>Slide 13</vt:lpstr>
      <vt:lpstr>Slide 14</vt:lpstr>
      <vt:lpstr>Slide 15</vt:lpstr>
      <vt:lpstr>Slide 16</vt:lpstr>
      <vt:lpstr>Literature review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IMPLEMENTATION OF TWO-DOF TUNED MASS DAMPER</dc:title>
  <dc:creator>ADARSH PEYYALA</dc:creator>
  <cp:lastModifiedBy>LENOVO</cp:lastModifiedBy>
  <cp:revision>11</cp:revision>
  <dcterms:created xsi:type="dcterms:W3CDTF">2022-10-30T17:33:16Z</dcterms:created>
  <dcterms:modified xsi:type="dcterms:W3CDTF">2023-11-10T11:19:07Z</dcterms:modified>
</cp:coreProperties>
</file>