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75" r:id="rId2"/>
    <p:sldId id="577" r:id="rId3"/>
    <p:sldId id="578" r:id="rId4"/>
    <p:sldId id="580" r:id="rId5"/>
    <p:sldId id="606" r:id="rId6"/>
    <p:sldId id="609" r:id="rId7"/>
    <p:sldId id="582" r:id="rId8"/>
    <p:sldId id="612" r:id="rId9"/>
    <p:sldId id="611" r:id="rId10"/>
    <p:sldId id="583" r:id="rId11"/>
    <p:sldId id="610" r:id="rId12"/>
    <p:sldId id="584" r:id="rId13"/>
    <p:sldId id="604" r:id="rId14"/>
    <p:sldId id="6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1" autoAdjust="0"/>
    <p:restoredTop sz="94660"/>
  </p:normalViewPr>
  <p:slideViewPr>
    <p:cSldViewPr snapToGrid="0">
      <p:cViewPr varScale="1">
        <p:scale>
          <a:sx n="83" d="100"/>
          <a:sy n="83" d="100"/>
        </p:scale>
        <p:origin x="9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37F2-806B-44C5-8B6B-36E946BDD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E287C7-0A8D-3089-FB8F-9119CA287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3F99C2-2D92-72EC-21AB-FED006B51711}"/>
              </a:ext>
            </a:extLst>
          </p:cNvPr>
          <p:cNvSpPr>
            <a:spLocks noGrp="1"/>
          </p:cNvSpPr>
          <p:nvPr>
            <p:ph type="dt" sz="half" idx="10"/>
          </p:nvPr>
        </p:nvSpPr>
        <p:spPr/>
        <p:txBody>
          <a:bodyPr/>
          <a:lstStyle/>
          <a:p>
            <a:fld id="{50EE1DF5-55EB-46C7-982D-0695E05CE25A}" type="datetimeFigureOut">
              <a:rPr lang="en-US" smtClean="0"/>
              <a:t>5/11/2023</a:t>
            </a:fld>
            <a:endParaRPr lang="en-US"/>
          </a:p>
        </p:txBody>
      </p:sp>
      <p:sp>
        <p:nvSpPr>
          <p:cNvPr id="5" name="Footer Placeholder 4">
            <a:extLst>
              <a:ext uri="{FF2B5EF4-FFF2-40B4-BE49-F238E27FC236}">
                <a16:creationId xmlns:a16="http://schemas.microsoft.com/office/drawing/2014/main" id="{EF73909C-86A7-2A99-5D5B-1EC08F3A3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C4242-538A-27F2-5952-F6F232DD87E2}"/>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54653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C73C-D50B-0A45-6423-C104B2635D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8115D9-F880-E3A1-C039-C8AB3B43A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1B39B-7E8F-62A1-FCBD-EF0A0373B23C}"/>
              </a:ext>
            </a:extLst>
          </p:cNvPr>
          <p:cNvSpPr>
            <a:spLocks noGrp="1"/>
          </p:cNvSpPr>
          <p:nvPr>
            <p:ph type="dt" sz="half" idx="10"/>
          </p:nvPr>
        </p:nvSpPr>
        <p:spPr/>
        <p:txBody>
          <a:bodyPr/>
          <a:lstStyle/>
          <a:p>
            <a:fld id="{50EE1DF5-55EB-46C7-982D-0695E05CE25A}" type="datetimeFigureOut">
              <a:rPr lang="en-US" smtClean="0"/>
              <a:t>5/11/2023</a:t>
            </a:fld>
            <a:endParaRPr lang="en-US"/>
          </a:p>
        </p:txBody>
      </p:sp>
      <p:sp>
        <p:nvSpPr>
          <p:cNvPr id="5" name="Footer Placeholder 4">
            <a:extLst>
              <a:ext uri="{FF2B5EF4-FFF2-40B4-BE49-F238E27FC236}">
                <a16:creationId xmlns:a16="http://schemas.microsoft.com/office/drawing/2014/main" id="{6DB751E3-5C17-EAE3-B84B-8A44E95F4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6F15F-B9CE-4D9B-EA48-3F666DDCF4E7}"/>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394268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801DB-DC01-4E5D-87B6-A29EF7862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D7ABF-4CF7-3C7C-9DE0-B9067E61A9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0A56A-7403-C699-A1C9-31592E1277FE}"/>
              </a:ext>
            </a:extLst>
          </p:cNvPr>
          <p:cNvSpPr>
            <a:spLocks noGrp="1"/>
          </p:cNvSpPr>
          <p:nvPr>
            <p:ph type="dt" sz="half" idx="10"/>
          </p:nvPr>
        </p:nvSpPr>
        <p:spPr/>
        <p:txBody>
          <a:bodyPr/>
          <a:lstStyle/>
          <a:p>
            <a:fld id="{50EE1DF5-55EB-46C7-982D-0695E05CE25A}" type="datetimeFigureOut">
              <a:rPr lang="en-US" smtClean="0"/>
              <a:t>5/11/2023</a:t>
            </a:fld>
            <a:endParaRPr lang="en-US"/>
          </a:p>
        </p:txBody>
      </p:sp>
      <p:sp>
        <p:nvSpPr>
          <p:cNvPr id="5" name="Footer Placeholder 4">
            <a:extLst>
              <a:ext uri="{FF2B5EF4-FFF2-40B4-BE49-F238E27FC236}">
                <a16:creationId xmlns:a16="http://schemas.microsoft.com/office/drawing/2014/main" id="{965F5998-1279-6EA1-668E-7AC47DB90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5096F-A0AB-B31A-A08C-DD582C779D6E}"/>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92175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381853275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648032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8841554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DE5F-8ACB-74A6-1574-A0303EC24D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D364E-1448-4EE6-7EF1-540436CDB4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CBA8E-BDBE-4942-3F23-70FB4DF67286}"/>
              </a:ext>
            </a:extLst>
          </p:cNvPr>
          <p:cNvSpPr>
            <a:spLocks noGrp="1"/>
          </p:cNvSpPr>
          <p:nvPr>
            <p:ph type="dt" sz="half" idx="10"/>
          </p:nvPr>
        </p:nvSpPr>
        <p:spPr/>
        <p:txBody>
          <a:bodyPr/>
          <a:lstStyle/>
          <a:p>
            <a:fld id="{50EE1DF5-55EB-46C7-982D-0695E05CE25A}" type="datetimeFigureOut">
              <a:rPr lang="en-US" smtClean="0"/>
              <a:t>5/11/2023</a:t>
            </a:fld>
            <a:endParaRPr lang="en-US"/>
          </a:p>
        </p:txBody>
      </p:sp>
      <p:sp>
        <p:nvSpPr>
          <p:cNvPr id="5" name="Footer Placeholder 4">
            <a:extLst>
              <a:ext uri="{FF2B5EF4-FFF2-40B4-BE49-F238E27FC236}">
                <a16:creationId xmlns:a16="http://schemas.microsoft.com/office/drawing/2014/main" id="{E254429B-87DB-6455-89D4-994A0098C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315E5-2090-63CA-E296-584543BB0653}"/>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52135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C00A-C8EE-8EDF-ADFB-05619D5302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FA6432-32B1-292D-5290-59392531BB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7B7E3-6E3A-5905-87DB-95ED10289F57}"/>
              </a:ext>
            </a:extLst>
          </p:cNvPr>
          <p:cNvSpPr>
            <a:spLocks noGrp="1"/>
          </p:cNvSpPr>
          <p:nvPr>
            <p:ph type="dt" sz="half" idx="10"/>
          </p:nvPr>
        </p:nvSpPr>
        <p:spPr/>
        <p:txBody>
          <a:bodyPr/>
          <a:lstStyle/>
          <a:p>
            <a:fld id="{50EE1DF5-55EB-46C7-982D-0695E05CE25A}" type="datetimeFigureOut">
              <a:rPr lang="en-US" smtClean="0"/>
              <a:t>5/11/2023</a:t>
            </a:fld>
            <a:endParaRPr lang="en-US"/>
          </a:p>
        </p:txBody>
      </p:sp>
      <p:sp>
        <p:nvSpPr>
          <p:cNvPr id="5" name="Footer Placeholder 4">
            <a:extLst>
              <a:ext uri="{FF2B5EF4-FFF2-40B4-BE49-F238E27FC236}">
                <a16:creationId xmlns:a16="http://schemas.microsoft.com/office/drawing/2014/main" id="{F21AE6D8-94C4-7003-FAB1-9CA63C2F9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C09FD-DC79-7C51-726C-67CE7A3C471C}"/>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346427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2F25-5CEA-13D3-614D-DFCF5A0E21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D4B1A-AB1B-F7DF-DF75-02D3CCF3A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0BEE80-72A8-82D4-42D8-A5334E868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0B6106-B86C-A35E-822C-5AA31DCF6FCC}"/>
              </a:ext>
            </a:extLst>
          </p:cNvPr>
          <p:cNvSpPr>
            <a:spLocks noGrp="1"/>
          </p:cNvSpPr>
          <p:nvPr>
            <p:ph type="dt" sz="half" idx="10"/>
          </p:nvPr>
        </p:nvSpPr>
        <p:spPr/>
        <p:txBody>
          <a:bodyPr/>
          <a:lstStyle/>
          <a:p>
            <a:fld id="{50EE1DF5-55EB-46C7-982D-0695E05CE25A}" type="datetimeFigureOut">
              <a:rPr lang="en-US" smtClean="0"/>
              <a:t>5/11/2023</a:t>
            </a:fld>
            <a:endParaRPr lang="en-US"/>
          </a:p>
        </p:txBody>
      </p:sp>
      <p:sp>
        <p:nvSpPr>
          <p:cNvPr id="6" name="Footer Placeholder 5">
            <a:extLst>
              <a:ext uri="{FF2B5EF4-FFF2-40B4-BE49-F238E27FC236}">
                <a16:creationId xmlns:a16="http://schemas.microsoft.com/office/drawing/2014/main" id="{E8BFC8C9-D811-D03F-2BDC-21F3350F2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83DB8-6155-9269-69A0-17307F79BA63}"/>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235246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278B-AC54-4C3F-C4B2-13D1FF3D74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544B7-F8D8-923C-B475-57BFD8B6C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DA925-66FC-B015-2E97-176D19791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9164F6-27C2-5712-24A9-E2578B1A3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DEC2D9-7275-60EC-604B-B46F339D88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6544B9-D4FC-4969-F6A6-3D5EFB670313}"/>
              </a:ext>
            </a:extLst>
          </p:cNvPr>
          <p:cNvSpPr>
            <a:spLocks noGrp="1"/>
          </p:cNvSpPr>
          <p:nvPr>
            <p:ph type="dt" sz="half" idx="10"/>
          </p:nvPr>
        </p:nvSpPr>
        <p:spPr/>
        <p:txBody>
          <a:bodyPr/>
          <a:lstStyle/>
          <a:p>
            <a:fld id="{50EE1DF5-55EB-46C7-982D-0695E05CE25A}" type="datetimeFigureOut">
              <a:rPr lang="en-US" smtClean="0"/>
              <a:t>5/11/2023</a:t>
            </a:fld>
            <a:endParaRPr lang="en-US"/>
          </a:p>
        </p:txBody>
      </p:sp>
      <p:sp>
        <p:nvSpPr>
          <p:cNvPr id="8" name="Footer Placeholder 7">
            <a:extLst>
              <a:ext uri="{FF2B5EF4-FFF2-40B4-BE49-F238E27FC236}">
                <a16:creationId xmlns:a16="http://schemas.microsoft.com/office/drawing/2014/main" id="{62CAAF27-C0FB-1E9F-8EB5-AB7F139B2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29BE46-EC59-1C22-2FD8-DA28AC4E040F}"/>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361050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77ED-D54F-5D2B-FCE7-E3184B8E7A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79508D-FD08-43DC-A76A-4D07686AC288}"/>
              </a:ext>
            </a:extLst>
          </p:cNvPr>
          <p:cNvSpPr>
            <a:spLocks noGrp="1"/>
          </p:cNvSpPr>
          <p:nvPr>
            <p:ph type="dt" sz="half" idx="10"/>
          </p:nvPr>
        </p:nvSpPr>
        <p:spPr/>
        <p:txBody>
          <a:bodyPr/>
          <a:lstStyle/>
          <a:p>
            <a:fld id="{50EE1DF5-55EB-46C7-982D-0695E05CE25A}" type="datetimeFigureOut">
              <a:rPr lang="en-US" smtClean="0"/>
              <a:t>5/11/2023</a:t>
            </a:fld>
            <a:endParaRPr lang="en-US"/>
          </a:p>
        </p:txBody>
      </p:sp>
      <p:sp>
        <p:nvSpPr>
          <p:cNvPr id="4" name="Footer Placeholder 3">
            <a:extLst>
              <a:ext uri="{FF2B5EF4-FFF2-40B4-BE49-F238E27FC236}">
                <a16:creationId xmlns:a16="http://schemas.microsoft.com/office/drawing/2014/main" id="{63402332-4D57-AAB1-1989-702E68A753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D8931-6C68-B903-C950-BC63BD38F863}"/>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268055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DDDCC-2830-A11E-559D-91E41EE8A94F}"/>
              </a:ext>
            </a:extLst>
          </p:cNvPr>
          <p:cNvSpPr>
            <a:spLocks noGrp="1"/>
          </p:cNvSpPr>
          <p:nvPr>
            <p:ph type="dt" sz="half" idx="10"/>
          </p:nvPr>
        </p:nvSpPr>
        <p:spPr/>
        <p:txBody>
          <a:bodyPr/>
          <a:lstStyle/>
          <a:p>
            <a:fld id="{50EE1DF5-55EB-46C7-982D-0695E05CE25A}" type="datetimeFigureOut">
              <a:rPr lang="en-US" smtClean="0"/>
              <a:t>5/11/2023</a:t>
            </a:fld>
            <a:endParaRPr lang="en-US"/>
          </a:p>
        </p:txBody>
      </p:sp>
      <p:sp>
        <p:nvSpPr>
          <p:cNvPr id="3" name="Footer Placeholder 2">
            <a:extLst>
              <a:ext uri="{FF2B5EF4-FFF2-40B4-BE49-F238E27FC236}">
                <a16:creationId xmlns:a16="http://schemas.microsoft.com/office/drawing/2014/main" id="{04D398A2-C6F6-27A5-333D-1EDAD82113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A424B8-5D3C-807F-4913-364090AB826F}"/>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56390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72EE-882C-FAC8-755A-06F81C7C2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FD4277-15C9-6392-1995-61E35A5EC4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0CE16A-2C17-EF6C-5C77-C964A4573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9425F-632B-1585-06F5-3F12E373B18C}"/>
              </a:ext>
            </a:extLst>
          </p:cNvPr>
          <p:cNvSpPr>
            <a:spLocks noGrp="1"/>
          </p:cNvSpPr>
          <p:nvPr>
            <p:ph type="dt" sz="half" idx="10"/>
          </p:nvPr>
        </p:nvSpPr>
        <p:spPr/>
        <p:txBody>
          <a:bodyPr/>
          <a:lstStyle/>
          <a:p>
            <a:fld id="{50EE1DF5-55EB-46C7-982D-0695E05CE25A}" type="datetimeFigureOut">
              <a:rPr lang="en-US" smtClean="0"/>
              <a:t>5/11/2023</a:t>
            </a:fld>
            <a:endParaRPr lang="en-US"/>
          </a:p>
        </p:txBody>
      </p:sp>
      <p:sp>
        <p:nvSpPr>
          <p:cNvPr id="6" name="Footer Placeholder 5">
            <a:extLst>
              <a:ext uri="{FF2B5EF4-FFF2-40B4-BE49-F238E27FC236}">
                <a16:creationId xmlns:a16="http://schemas.microsoft.com/office/drawing/2014/main" id="{F934EC09-8AE1-AB57-90EF-D7133A406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246C8-1EC5-3EE9-B934-62840B86CA34}"/>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65915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3F62-BC6E-5BFD-B850-0C231C707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5321E-0DC5-7AE7-E5B9-38C91D562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FAF5AC-4EC8-15CD-7DE2-B3B390242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C9A9A-4A7B-ED49-320F-48499DFB4D6F}"/>
              </a:ext>
            </a:extLst>
          </p:cNvPr>
          <p:cNvSpPr>
            <a:spLocks noGrp="1"/>
          </p:cNvSpPr>
          <p:nvPr>
            <p:ph type="dt" sz="half" idx="10"/>
          </p:nvPr>
        </p:nvSpPr>
        <p:spPr/>
        <p:txBody>
          <a:bodyPr/>
          <a:lstStyle/>
          <a:p>
            <a:fld id="{50EE1DF5-55EB-46C7-982D-0695E05CE25A}" type="datetimeFigureOut">
              <a:rPr lang="en-US" smtClean="0"/>
              <a:t>5/11/2023</a:t>
            </a:fld>
            <a:endParaRPr lang="en-US"/>
          </a:p>
        </p:txBody>
      </p:sp>
      <p:sp>
        <p:nvSpPr>
          <p:cNvPr id="6" name="Footer Placeholder 5">
            <a:extLst>
              <a:ext uri="{FF2B5EF4-FFF2-40B4-BE49-F238E27FC236}">
                <a16:creationId xmlns:a16="http://schemas.microsoft.com/office/drawing/2014/main" id="{8B675D8B-3B1E-28C6-746E-EB95FB600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E4E05-632C-8E49-87D4-7F59FC697E18}"/>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122686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74A7B5-0F03-E707-FC98-F639DCFA8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A2ED8-CC4A-FD60-FF81-CC05D4EB85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724D5-FB10-6C0E-536D-DBCD04A23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E1DF5-55EB-46C7-982D-0695E05CE25A}" type="datetimeFigureOut">
              <a:rPr lang="en-US" smtClean="0"/>
              <a:t>5/11/2023</a:t>
            </a:fld>
            <a:endParaRPr lang="en-US"/>
          </a:p>
        </p:txBody>
      </p:sp>
      <p:sp>
        <p:nvSpPr>
          <p:cNvPr id="5" name="Footer Placeholder 4">
            <a:extLst>
              <a:ext uri="{FF2B5EF4-FFF2-40B4-BE49-F238E27FC236}">
                <a16:creationId xmlns:a16="http://schemas.microsoft.com/office/drawing/2014/main" id="{B3F770FD-8BEE-B92F-1780-1CF09E976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3FD06E-6A2D-EC75-1BD6-18D5DBBC88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A3F9E-EC68-4CE2-B179-EC8D240A6062}" type="slidenum">
              <a:rPr lang="en-US" smtClean="0"/>
              <a:t>‹#›</a:t>
            </a:fld>
            <a:endParaRPr lang="en-US"/>
          </a:p>
        </p:txBody>
      </p:sp>
    </p:spTree>
    <p:extLst>
      <p:ext uri="{BB962C8B-B14F-4D97-AF65-F5344CB8AC3E}">
        <p14:creationId xmlns:p14="http://schemas.microsoft.com/office/powerpoint/2010/main" val="955403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s://ieeexplore.ieee.org/author/37085450855" TargetMode="External"/><Relationship Id="rId3" Type="http://schemas.openxmlformats.org/officeDocument/2006/relationships/hyperlink" Target="https://ieeexplore.ieee.org/search/searchresult.jsp?searchWithin=%22First%20Name%22:%22Abdenour%22&amp;searchWithin=%22Last%20Name%22:%22Hadid%22&amp;newsearch=true" TargetMode="External"/><Relationship Id="rId7" Type="http://schemas.openxmlformats.org/officeDocument/2006/relationships/hyperlink" Target="https://ieeexplore.ieee.org/author/37085747030" TargetMode="External"/><Relationship Id="rId2" Type="http://schemas.openxmlformats.org/officeDocument/2006/relationships/hyperlink" Target="https://ieeexplore.ieee.org/search/searchresult.jsp?searchWithin=%22First%20Name%22:%22Rui%22&amp;searchWithin=%22Last%20Name%22:%22Min%22&amp;newsearch=true" TargetMode="External"/><Relationship Id="rId1" Type="http://schemas.openxmlformats.org/officeDocument/2006/relationships/slideLayout" Target="../slideLayouts/slideLayout13.xml"/><Relationship Id="rId6" Type="http://schemas.openxmlformats.org/officeDocument/2006/relationships/hyperlink" Target="https://ieeexplore.ieee.org/document/7351743/" TargetMode="External"/><Relationship Id="rId5" Type="http://schemas.openxmlformats.org/officeDocument/2006/relationships/hyperlink" Target="https://www.sciencedirect.com/science/article/pii/S0262885607001060" TargetMode="External"/><Relationship Id="rId10" Type="http://schemas.openxmlformats.org/officeDocument/2006/relationships/hyperlink" Target="https://ieeexplore.ieee.org/xpl/conhome/7328364/proceeding" TargetMode="External"/><Relationship Id="rId4" Type="http://schemas.openxmlformats.org/officeDocument/2006/relationships/hyperlink" Target="https://ieeexplore.ieee.org/search/searchresult.jsp?searchWithin=%22First%20Name%22:%22Jean-Luc%22&amp;searchWithin=%22Last%20Name%22:%22Dugelay%22&amp;newsearch=true" TargetMode="External"/><Relationship Id="rId9" Type="http://schemas.openxmlformats.org/officeDocument/2006/relationships/hyperlink" Target="https://ieeexplore.ieee.org/author/3741534010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8630" y="1036293"/>
            <a:ext cx="8382699" cy="1184844"/>
          </a:xfrm>
        </p:spPr>
        <p:txBody>
          <a:bodyPr>
            <a:noAutofit/>
          </a:bodyPr>
          <a:lstStyle/>
          <a:p>
            <a:r>
              <a:rPr lang="en-US" sz="4800" dirty="0"/>
              <a:t>Face Attribute Classification using CNN</a:t>
            </a:r>
          </a:p>
        </p:txBody>
      </p:sp>
      <p:sp>
        <p:nvSpPr>
          <p:cNvPr id="3" name="Text Placeholder 2"/>
          <p:cNvSpPr>
            <a:spLocks noGrp="1"/>
          </p:cNvSpPr>
          <p:nvPr>
            <p:ph type="body" sz="quarter" idx="11"/>
          </p:nvPr>
        </p:nvSpPr>
        <p:spPr>
          <a:xfrm>
            <a:off x="2443478" y="2630250"/>
            <a:ext cx="7208521" cy="407987"/>
          </a:xfrm>
        </p:spPr>
        <p:txBody>
          <a:bodyPr>
            <a:noAutofit/>
          </a:bodyPr>
          <a:lstStyle/>
          <a:p>
            <a:r>
              <a:rPr lang="en-US" sz="2000" b="1" dirty="0">
                <a:latin typeface="Times New Roman" panose="02020603050405020304" pitchFamily="18" charset="0"/>
                <a:cs typeface="Times New Roman" panose="02020603050405020304" pitchFamily="18" charset="0"/>
              </a:rPr>
              <a:t>1.Jairus Sam Joseph (R20EF357)</a:t>
            </a:r>
          </a:p>
          <a:p>
            <a:r>
              <a:rPr lang="en-US" sz="2000" b="1" dirty="0">
                <a:latin typeface="Times New Roman" panose="02020603050405020304" pitchFamily="18" charset="0"/>
                <a:cs typeface="Times New Roman" panose="02020603050405020304" pitchFamily="18" charset="0"/>
              </a:rPr>
              <a:t>2.Rayalla Anshita (R20EF374)</a:t>
            </a:r>
          </a:p>
          <a:p>
            <a:r>
              <a:rPr lang="en-US" sz="2000" b="1" dirty="0">
                <a:latin typeface="Times New Roman" panose="02020603050405020304" pitchFamily="18" charset="0"/>
                <a:cs typeface="Times New Roman" panose="02020603050405020304" pitchFamily="18" charset="0"/>
              </a:rPr>
              <a:t>3.P Harshavardhan Reddy(R20EF368)</a:t>
            </a:r>
          </a:p>
          <a:p>
            <a:endParaRPr lang="en-US" sz="2000" b="1" dirty="0">
              <a:latin typeface="Times New Roman" panose="02020603050405020304" pitchFamily="18" charset="0"/>
              <a:cs typeface="Times New Roman" panose="02020603050405020304" pitchFamily="18" charset="0"/>
            </a:endParaRPr>
          </a:p>
          <a:p>
            <a:endParaRPr lang="en-US" sz="2000" dirty="0"/>
          </a:p>
        </p:txBody>
      </p:sp>
      <p:sp>
        <p:nvSpPr>
          <p:cNvPr id="4" name="Text Placeholder 2">
            <a:extLst>
              <a:ext uri="{FF2B5EF4-FFF2-40B4-BE49-F238E27FC236}">
                <a16:creationId xmlns:a16="http://schemas.microsoft.com/office/drawing/2014/main" id="{5F035FF3-77A4-3B7C-D319-7C52BDE78B58}"/>
              </a:ext>
            </a:extLst>
          </p:cNvPr>
          <p:cNvSpPr txBox="1">
            <a:spLocks/>
          </p:cNvSpPr>
          <p:nvPr/>
        </p:nvSpPr>
        <p:spPr bwMode="gray">
          <a:xfrm>
            <a:off x="2511142" y="4636864"/>
            <a:ext cx="5923490" cy="407987"/>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Prof. </a:t>
            </a:r>
            <a:r>
              <a:rPr lang="en-US" dirty="0" err="1"/>
              <a:t>Dharshan</a:t>
            </a:r>
            <a:r>
              <a:rPr lang="en-US" dirty="0"/>
              <a:t> L M</a:t>
            </a:r>
          </a:p>
        </p:txBody>
      </p:sp>
      <p:sp>
        <p:nvSpPr>
          <p:cNvPr id="5" name="TextBox 4">
            <a:extLst>
              <a:ext uri="{FF2B5EF4-FFF2-40B4-BE49-F238E27FC236}">
                <a16:creationId xmlns:a16="http://schemas.microsoft.com/office/drawing/2014/main" id="{2D852776-522A-A239-22A9-B2AFF7925D1B}"/>
              </a:ext>
            </a:extLst>
          </p:cNvPr>
          <p:cNvSpPr txBox="1"/>
          <p:nvPr/>
        </p:nvSpPr>
        <p:spPr>
          <a:xfrm>
            <a:off x="8434632" y="6191075"/>
            <a:ext cx="2882117" cy="338554"/>
          </a:xfrm>
          <a:prstGeom prst="rect">
            <a:avLst/>
          </a:prstGeom>
          <a:noFill/>
        </p:spPr>
        <p:txBody>
          <a:bodyPr wrap="square" rtlCol="0">
            <a:spAutoFit/>
          </a:bodyPr>
          <a:lstStyle/>
          <a:p>
            <a:r>
              <a:rPr lang="en-US" sz="1600" b="1" i="1" spc="400" dirty="0">
                <a:solidFill>
                  <a:srgbClr val="A5A5A5"/>
                </a:solidFill>
                <a:latin typeface="Roboto Medium" pitchFamily="2" charset="0"/>
                <a:ea typeface="Roboto Medium" pitchFamily="2" charset="0"/>
                <a:cs typeface="Roboto Medium" pitchFamily="2" charset="0"/>
              </a:rPr>
              <a:t>Date: 12/05/2023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E14DA-9F5C-3B04-9401-6711B2F9DE5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Results</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FE1B880-D776-F25B-A254-7E43F7288BC9}"/>
              </a:ext>
            </a:extLst>
          </p:cNvPr>
          <p:cNvSpPr>
            <a:spLocks noGrp="1"/>
          </p:cNvSpPr>
          <p:nvPr>
            <p:ph type="body" sz="quarter" idx="17"/>
          </p:nvPr>
        </p:nvSpPr>
        <p:spPr>
          <a:xfrm>
            <a:off x="630936" y="2807208"/>
            <a:ext cx="3429000" cy="3410712"/>
          </a:xfrm>
        </p:spPr>
        <p:txBody>
          <a:bodyPr vert="horz" lIns="91440" tIns="45720" rIns="91440" bIns="45720" rtlCol="0" anchor="t">
            <a:normAutofit/>
          </a:bodyPr>
          <a:lstStyle/>
          <a:p>
            <a:pPr marL="0" indent="-228600">
              <a:buFont typeface="Arial" panose="020B0604020202020204" pitchFamily="34" charset="0"/>
              <a:buChar char="•"/>
            </a:pPr>
            <a:r>
              <a:rPr lang="en-US" sz="2200" dirty="0">
                <a:solidFill>
                  <a:schemeClr val="tx1"/>
                </a:solidFill>
                <a:latin typeface="+mn-lt"/>
                <a:ea typeface="+mn-ea"/>
                <a:cs typeface="+mn-cs"/>
              </a:rPr>
              <a:t>The overall results of the project yield a rather high accuracy rate. </a:t>
            </a:r>
          </a:p>
          <a:p>
            <a:pPr marL="0" indent="-228600">
              <a:buFont typeface="Arial" panose="020B0604020202020204" pitchFamily="34" charset="0"/>
              <a:buChar char="•"/>
            </a:pPr>
            <a:r>
              <a:rPr lang="en-US" sz="2200" dirty="0">
                <a:solidFill>
                  <a:schemeClr val="tx1"/>
                </a:solidFill>
                <a:latin typeface="+mn-lt"/>
                <a:ea typeface="+mn-ea"/>
                <a:cs typeface="+mn-cs"/>
              </a:rPr>
              <a:t>The accuracy and loss of the training and validation are visualized using graphs.</a:t>
            </a:r>
          </a:p>
        </p:txBody>
      </p:sp>
      <p:pic>
        <p:nvPicPr>
          <p:cNvPr id="5" name="Picture 4">
            <a:extLst>
              <a:ext uri="{FF2B5EF4-FFF2-40B4-BE49-F238E27FC236}">
                <a16:creationId xmlns:a16="http://schemas.microsoft.com/office/drawing/2014/main" id="{42BE9006-5AD3-1DCE-2009-B6CFC27FEDFF}"/>
              </a:ext>
            </a:extLst>
          </p:cNvPr>
          <p:cNvPicPr>
            <a:picLocks noChangeAspect="1"/>
          </p:cNvPicPr>
          <p:nvPr/>
        </p:nvPicPr>
        <p:blipFill>
          <a:blip r:embed="rId2"/>
          <a:stretch>
            <a:fillRect/>
          </a:stretch>
        </p:blipFill>
        <p:spPr>
          <a:xfrm>
            <a:off x="6187512" y="1357185"/>
            <a:ext cx="4987742" cy="4526377"/>
          </a:xfrm>
          <a:prstGeom prst="rect">
            <a:avLst/>
          </a:prstGeom>
        </p:spPr>
      </p:pic>
    </p:spTree>
    <p:extLst>
      <p:ext uri="{BB962C8B-B14F-4D97-AF65-F5344CB8AC3E}">
        <p14:creationId xmlns:p14="http://schemas.microsoft.com/office/powerpoint/2010/main" val="379294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E14DA-9F5C-3B04-9401-6711B2F9DE59}"/>
              </a:ext>
            </a:extLst>
          </p:cNvPr>
          <p:cNvSpPr>
            <a:spLocks noGrp="1"/>
          </p:cNvSpPr>
          <p:nvPr>
            <p:ph type="title"/>
          </p:nvPr>
        </p:nvSpPr>
        <p:spPr>
          <a:xfrm>
            <a:off x="556325" y="-9119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Results</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FE1B880-D776-F25B-A254-7E43F7288BC9}"/>
              </a:ext>
            </a:extLst>
          </p:cNvPr>
          <p:cNvSpPr>
            <a:spLocks noGrp="1"/>
          </p:cNvSpPr>
          <p:nvPr>
            <p:ph type="body" sz="quarter" idx="17"/>
          </p:nvPr>
        </p:nvSpPr>
        <p:spPr>
          <a:xfrm>
            <a:off x="630936" y="2807208"/>
            <a:ext cx="3429000" cy="3410712"/>
          </a:xfrm>
        </p:spPr>
        <p:txBody>
          <a:bodyPr vert="horz" lIns="91440" tIns="45720" rIns="91440" bIns="45720" rtlCol="0" anchor="t">
            <a:normAutofit lnSpcReduction="10000"/>
          </a:bodyPr>
          <a:lstStyle/>
          <a:p>
            <a:pPr marL="0" indent="-228600">
              <a:buFont typeface="Arial" panose="020B0604020202020204" pitchFamily="34" charset="0"/>
              <a:buChar char="•"/>
            </a:pPr>
            <a:r>
              <a:rPr lang="en-US" sz="2200" dirty="0">
                <a:solidFill>
                  <a:schemeClr val="tx1"/>
                </a:solidFill>
                <a:latin typeface="+mn-lt"/>
                <a:ea typeface="+mn-ea"/>
                <a:cs typeface="+mn-cs"/>
              </a:rPr>
              <a:t>The overall results of the project yield a rather high accuracy rate. </a:t>
            </a:r>
          </a:p>
          <a:p>
            <a:pPr marL="0" indent="-228600">
              <a:buFont typeface="Arial" panose="020B0604020202020204" pitchFamily="34" charset="0"/>
              <a:buChar char="•"/>
            </a:pPr>
            <a:r>
              <a:rPr lang="en-US" sz="2200" dirty="0">
                <a:solidFill>
                  <a:schemeClr val="tx1"/>
                </a:solidFill>
                <a:latin typeface="+mn-lt"/>
                <a:ea typeface="+mn-ea"/>
                <a:cs typeface="+mn-cs"/>
              </a:rPr>
              <a:t>The images were accurately classified as “</a:t>
            </a:r>
            <a:r>
              <a:rPr lang="en-US" sz="2200" dirty="0" err="1">
                <a:solidFill>
                  <a:schemeClr val="tx1"/>
                </a:solidFill>
                <a:latin typeface="+mn-lt"/>
                <a:ea typeface="+mn-ea"/>
                <a:cs typeface="+mn-cs"/>
              </a:rPr>
              <a:t>Wearing_hat</a:t>
            </a:r>
            <a:r>
              <a:rPr lang="en-US" sz="2200" dirty="0">
                <a:solidFill>
                  <a:schemeClr val="tx1"/>
                </a:solidFill>
                <a:latin typeface="+mn-lt"/>
                <a:ea typeface="+mn-ea"/>
                <a:cs typeface="+mn-cs"/>
              </a:rPr>
              <a:t>” or “Eyeglasses”</a:t>
            </a:r>
          </a:p>
          <a:p>
            <a:pPr marL="0" indent="-228600">
              <a:buFont typeface="Arial" panose="020B0604020202020204" pitchFamily="34" charset="0"/>
              <a:buChar char="•"/>
            </a:pPr>
            <a:r>
              <a:rPr lang="en-US" sz="2200" dirty="0">
                <a:solidFill>
                  <a:schemeClr val="tx1"/>
                </a:solidFill>
                <a:latin typeface="+mn-lt"/>
                <a:ea typeface="+mn-ea"/>
                <a:cs typeface="+mn-cs"/>
              </a:rPr>
              <a:t>A Confusion Matrix and heatmap are displayed to analyze the results. </a:t>
            </a:r>
          </a:p>
          <a:p>
            <a:pPr marL="0" indent="-228600">
              <a:buFont typeface="Arial" panose="020B0604020202020204" pitchFamily="34" charset="0"/>
              <a:buChar char="•"/>
            </a:pPr>
            <a:endParaRPr lang="en-US" sz="2200" dirty="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12EFD10F-DAB5-DC7A-8142-2060D364CB74}"/>
              </a:ext>
            </a:extLst>
          </p:cNvPr>
          <p:cNvPicPr>
            <a:picLocks noChangeAspect="1"/>
          </p:cNvPicPr>
          <p:nvPr/>
        </p:nvPicPr>
        <p:blipFill>
          <a:blip r:embed="rId2"/>
          <a:stretch>
            <a:fillRect/>
          </a:stretch>
        </p:blipFill>
        <p:spPr>
          <a:xfrm>
            <a:off x="4093718" y="110467"/>
            <a:ext cx="4112959" cy="4106792"/>
          </a:xfrm>
          <a:prstGeom prst="rect">
            <a:avLst/>
          </a:prstGeom>
        </p:spPr>
      </p:pic>
      <p:pic>
        <p:nvPicPr>
          <p:cNvPr id="8" name="Picture 7">
            <a:extLst>
              <a:ext uri="{FF2B5EF4-FFF2-40B4-BE49-F238E27FC236}">
                <a16:creationId xmlns:a16="http://schemas.microsoft.com/office/drawing/2014/main" id="{2BC3FF8B-C9F3-34CA-5DC5-D2E90C7D0AC1}"/>
              </a:ext>
            </a:extLst>
          </p:cNvPr>
          <p:cNvPicPr>
            <a:picLocks noChangeAspect="1"/>
          </p:cNvPicPr>
          <p:nvPr/>
        </p:nvPicPr>
        <p:blipFill>
          <a:blip r:embed="rId3"/>
          <a:stretch>
            <a:fillRect/>
          </a:stretch>
        </p:blipFill>
        <p:spPr>
          <a:xfrm>
            <a:off x="7448105" y="4327726"/>
            <a:ext cx="4112959" cy="2408191"/>
          </a:xfrm>
          <a:prstGeom prst="rect">
            <a:avLst/>
          </a:prstGeom>
        </p:spPr>
      </p:pic>
    </p:spTree>
    <p:extLst>
      <p:ext uri="{BB962C8B-B14F-4D97-AF65-F5344CB8AC3E}">
        <p14:creationId xmlns:p14="http://schemas.microsoft.com/office/powerpoint/2010/main" val="11415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712E-640D-A404-D987-ADD945F8A3CF}"/>
              </a:ext>
            </a:extLst>
          </p:cNvPr>
          <p:cNvSpPr>
            <a:spLocks noGrp="1"/>
          </p:cNvSpPr>
          <p:nvPr>
            <p:ph type="title"/>
          </p:nvPr>
        </p:nvSpPr>
        <p:spPr/>
        <p:txBody>
          <a:bodyPr/>
          <a:lstStyle/>
          <a:p>
            <a:r>
              <a:rPr lang="en-US" dirty="0"/>
              <a:t>Conclusion </a:t>
            </a:r>
          </a:p>
        </p:txBody>
      </p:sp>
      <p:sp>
        <p:nvSpPr>
          <p:cNvPr id="3" name="Text Placeholder 2">
            <a:extLst>
              <a:ext uri="{FF2B5EF4-FFF2-40B4-BE49-F238E27FC236}">
                <a16:creationId xmlns:a16="http://schemas.microsoft.com/office/drawing/2014/main" id="{F67CEDB8-27F4-8733-6FB0-DCAE2405DBCD}"/>
              </a:ext>
            </a:extLst>
          </p:cNvPr>
          <p:cNvSpPr>
            <a:spLocks noGrp="1"/>
          </p:cNvSpPr>
          <p:nvPr>
            <p:ph type="body" sz="quarter" idx="17"/>
          </p:nvPr>
        </p:nvSpPr>
        <p:spPr/>
        <p:txBody>
          <a:bodyPr>
            <a:normAutofit/>
          </a:bodyPr>
          <a:lstStyle/>
          <a:p>
            <a:pPr marL="0" indent="0">
              <a:buNone/>
            </a:pPr>
            <a:r>
              <a:rPr lang="en-US" sz="1800" dirty="0">
                <a:solidFill>
                  <a:schemeClr val="tx1"/>
                </a:solidFill>
                <a:latin typeface="+mn-lt"/>
              </a:rPr>
              <a:t>A face attribute classification method that uses attribute-aware correlation map and gated convolutional neural networks (CNN) is proposed. The attribute-aware correlation map considers pixel-wise correlations between face image and attribute, and it is used to provide facial regions that are most relevant to the attributes. From these facial regions, the CNN columns extract relevant features conducive to attribute prediction. A gated layer is placed on top of the CNN columns such that appropriate CNN columns contribute to appropriate attribute prediction. Experimental results on the LFW dataset with 40 attribute classes indicate significant performance improvement.</a:t>
            </a:r>
          </a:p>
          <a:p>
            <a:pPr marL="0" indent="0">
              <a:buNone/>
            </a:pPr>
            <a:r>
              <a:rPr lang="en-US" sz="1800" dirty="0">
                <a:solidFill>
                  <a:schemeClr val="tx1"/>
                </a:solidFill>
                <a:latin typeface="+mn-lt"/>
              </a:rPr>
              <a:t>We use </a:t>
            </a:r>
            <a:r>
              <a:rPr lang="en-US" sz="1800" dirty="0" err="1">
                <a:solidFill>
                  <a:schemeClr val="tx1"/>
                </a:solidFill>
                <a:latin typeface="+mn-lt"/>
              </a:rPr>
              <a:t>MobilNet</a:t>
            </a:r>
            <a:r>
              <a:rPr lang="en-US" sz="1800" dirty="0">
                <a:solidFill>
                  <a:schemeClr val="tx1"/>
                </a:solidFill>
                <a:latin typeface="+mn-lt"/>
              </a:rPr>
              <a:t> V2 from Google which is a CNN that is 53 layers deep. While the model has various benefits, it suffers from some drawbacks such as Small filter sizes, limited flexibility, compatibility issues and limited capacity. </a:t>
            </a:r>
          </a:p>
          <a:p>
            <a:pPr marL="0" indent="0">
              <a:buNone/>
            </a:pPr>
            <a:r>
              <a:rPr lang="en-US" sz="1800" dirty="0">
                <a:solidFill>
                  <a:schemeClr val="tx1"/>
                </a:solidFill>
                <a:latin typeface="+mn-lt"/>
              </a:rPr>
              <a:t>The improvements that could be made is the inclusion of more attributes to be identified. The project could be extended to include facial identification, emotion detection and more. Other models could also be used to increase accuracy and deal with the drawbacks of </a:t>
            </a:r>
            <a:r>
              <a:rPr lang="en-US" sz="1800" dirty="0" err="1">
                <a:solidFill>
                  <a:schemeClr val="tx1"/>
                </a:solidFill>
                <a:latin typeface="+mn-lt"/>
              </a:rPr>
              <a:t>MobileNet</a:t>
            </a:r>
            <a:r>
              <a:rPr lang="en-US" sz="1800" dirty="0">
                <a:solidFill>
                  <a:schemeClr val="tx1"/>
                </a:solidFill>
                <a:latin typeface="+mn-lt"/>
              </a:rPr>
              <a:t> V2. </a:t>
            </a:r>
          </a:p>
        </p:txBody>
      </p:sp>
    </p:spTree>
    <p:extLst>
      <p:ext uri="{BB962C8B-B14F-4D97-AF65-F5344CB8AC3E}">
        <p14:creationId xmlns:p14="http://schemas.microsoft.com/office/powerpoint/2010/main" val="189826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A894-B06B-DAB6-73B4-947ABC3A53C0}"/>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896B80D-A92C-285C-DF22-44E3700DB561}"/>
              </a:ext>
            </a:extLst>
          </p:cNvPr>
          <p:cNvSpPr>
            <a:spLocks noGrp="1"/>
          </p:cNvSpPr>
          <p:nvPr>
            <p:ph type="body" sz="quarter" idx="17"/>
          </p:nvPr>
        </p:nvSpPr>
        <p:spPr>
          <a:xfrm>
            <a:off x="695399" y="1496845"/>
            <a:ext cx="10801201" cy="4320480"/>
          </a:xfrm>
        </p:spPr>
        <p:txBody>
          <a:bodyPr>
            <a:normAutofit fontScale="92500" lnSpcReduction="10000"/>
          </a:bodyPr>
          <a:lstStyle/>
          <a:p>
            <a:pPr marL="342900" lvl="0" indent="-342900">
              <a:lnSpc>
                <a:spcPct val="150000"/>
              </a:lnSpc>
              <a:spcAft>
                <a:spcPts val="1000"/>
              </a:spcAft>
              <a:buFont typeface="+mj-lt"/>
              <a:buAutoNum type="arabicPeriod"/>
              <a:tabLst>
                <a:tab pos="457200" algn="l"/>
              </a:tabLst>
            </a:pPr>
            <a:r>
              <a:rPr lang="en-US" sz="1600" dirty="0">
                <a:solidFill>
                  <a:schemeClr val="tx1"/>
                </a:solidFill>
                <a:effectLst/>
                <a:latin typeface="+mn-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Rui Min</a:t>
            </a:r>
            <a:r>
              <a:rPr lang="en-US" sz="1600" dirty="0">
                <a:solidFill>
                  <a:schemeClr val="tx1"/>
                </a:solidFill>
                <a:effectLst/>
                <a:latin typeface="+mn-lt"/>
                <a:ea typeface="Calibri" panose="020F0502020204030204" pitchFamily="34" charset="0"/>
                <a:cs typeface="Times New Roman" panose="02020603050405020304" pitchFamily="18" charset="0"/>
              </a:rPr>
              <a:t>, </a:t>
            </a:r>
            <a:r>
              <a:rPr lang="en-US" sz="1600" dirty="0" err="1">
                <a:solidFill>
                  <a:schemeClr val="tx1"/>
                </a:solidFill>
                <a:effectLst/>
                <a:latin typeface="+mn-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Abdenour</a:t>
            </a:r>
            <a:r>
              <a:rPr lang="en-US" sz="1600" dirty="0">
                <a:solidFill>
                  <a:schemeClr val="tx1"/>
                </a:solidFill>
                <a:effectLst/>
                <a:latin typeface="+mn-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 Hadid</a:t>
            </a:r>
            <a:r>
              <a:rPr lang="en-US" sz="1600" dirty="0">
                <a:solidFill>
                  <a:schemeClr val="tx1"/>
                </a:solidFill>
                <a:effectLst/>
                <a:latin typeface="+mn-lt"/>
                <a:ea typeface="Calibri" panose="020F0502020204030204" pitchFamily="34" charset="0"/>
                <a:cs typeface="Times New Roman" panose="02020603050405020304" pitchFamily="18" charset="0"/>
              </a:rPr>
              <a:t>, </a:t>
            </a:r>
            <a:r>
              <a:rPr lang="en-US" sz="1600" dirty="0">
                <a:solidFill>
                  <a:schemeClr val="tx1"/>
                </a:solidFill>
                <a:effectLst/>
                <a:latin typeface="+mn-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Jean-Luc </a:t>
            </a:r>
            <a:r>
              <a:rPr lang="en-US" sz="1600" dirty="0" err="1">
                <a:solidFill>
                  <a:schemeClr val="tx1"/>
                </a:solidFill>
                <a:effectLst/>
                <a:latin typeface="+mn-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Dugelay</a:t>
            </a:r>
            <a:r>
              <a:rPr lang="en-US" sz="1600" dirty="0">
                <a:solidFill>
                  <a:schemeClr val="tx1"/>
                </a:solidFill>
                <a:effectLst/>
                <a:latin typeface="+mn-lt"/>
                <a:ea typeface="Calibri" panose="020F0502020204030204" pitchFamily="34" charset="0"/>
                <a:cs typeface="Times New Roman" panose="02020603050405020304" pitchFamily="18" charset="0"/>
              </a:rPr>
              <a:t>, ”Improving the Recognition of Faces Occluded by Facial Accessories”, IEEE conference on Face and Gesture, pp. 442 – 447,  2011.</a:t>
            </a:r>
            <a:endParaRPr lang="en-IN" sz="1600" dirty="0">
              <a:solidFill>
                <a:schemeClr val="tx1"/>
              </a:solidFill>
              <a:effectLst/>
              <a:latin typeface="+mn-lt"/>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600" dirty="0">
                <a:solidFill>
                  <a:schemeClr val="tx1"/>
                </a:solidFill>
                <a:effectLst/>
                <a:latin typeface="+mn-lt"/>
                <a:ea typeface="Calibri" panose="020F0502020204030204" pitchFamily="34" charset="0"/>
                <a:cs typeface="Times New Roman" panose="02020603050405020304" pitchFamily="18" charset="0"/>
              </a:rPr>
              <a:t>John wright, Allen Y. Yang, Arvind Ganesh, S. Shankar </a:t>
            </a:r>
            <a:r>
              <a:rPr lang="en-US" sz="1600" dirty="0" err="1">
                <a:solidFill>
                  <a:schemeClr val="tx1"/>
                </a:solidFill>
                <a:effectLst/>
                <a:latin typeface="+mn-lt"/>
                <a:ea typeface="Calibri" panose="020F0502020204030204" pitchFamily="34" charset="0"/>
                <a:cs typeface="Times New Roman" panose="02020603050405020304" pitchFamily="18" charset="0"/>
              </a:rPr>
              <a:t>Shastry</a:t>
            </a:r>
            <a:r>
              <a:rPr lang="en-US" sz="1600" dirty="0">
                <a:solidFill>
                  <a:schemeClr val="tx1"/>
                </a:solidFill>
                <a:effectLst/>
                <a:latin typeface="+mn-lt"/>
                <a:ea typeface="Calibri" panose="020F0502020204030204" pitchFamily="34" charset="0"/>
                <a:cs typeface="Times New Roman" panose="02020603050405020304" pitchFamily="18" charset="0"/>
              </a:rPr>
              <a:t>, and Yi Ma, “ Robust Face Recognition via Sparse Representation”, IEEE Transaction on Pattern Analysis and Machine Intelligence, Volume: 31, No: 2, pp. 1 – 18, 2009.</a:t>
            </a:r>
            <a:endParaRPr lang="en-IN" sz="1600" dirty="0">
              <a:solidFill>
                <a:schemeClr val="tx1"/>
              </a:solidFill>
              <a:effectLst/>
              <a:latin typeface="+mn-lt"/>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600" dirty="0">
                <a:solidFill>
                  <a:schemeClr val="tx1"/>
                </a:solidFill>
                <a:effectLst/>
                <a:latin typeface="+mn-l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Richa Singh</a:t>
            </a:r>
            <a:r>
              <a:rPr lang="en-US" sz="1600" dirty="0">
                <a:solidFill>
                  <a:schemeClr val="tx1"/>
                </a:solidFill>
                <a:effectLst/>
                <a:latin typeface="+mn-lt"/>
                <a:ea typeface="Calibri" panose="020F0502020204030204" pitchFamily="34" charset="0"/>
                <a:cs typeface="Times New Roman" panose="02020603050405020304" pitchFamily="18" charset="0"/>
              </a:rPr>
              <a:t>, </a:t>
            </a:r>
            <a:r>
              <a:rPr lang="en-US" sz="1600" dirty="0">
                <a:solidFill>
                  <a:schemeClr val="tx1"/>
                </a:solidFill>
                <a:effectLst/>
                <a:latin typeface="+mn-l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Mayank Vatsa</a:t>
            </a:r>
            <a:r>
              <a:rPr lang="en-US" sz="1600" dirty="0">
                <a:solidFill>
                  <a:schemeClr val="tx1"/>
                </a:solidFill>
                <a:effectLst/>
                <a:latin typeface="+mn-lt"/>
                <a:ea typeface="Calibri" panose="020F0502020204030204" pitchFamily="34" charset="0"/>
                <a:cs typeface="Times New Roman" panose="02020603050405020304" pitchFamily="18" charset="0"/>
              </a:rPr>
              <a:t> and </a:t>
            </a:r>
            <a:r>
              <a:rPr lang="en-US" sz="1600" dirty="0" err="1">
                <a:solidFill>
                  <a:schemeClr val="tx1"/>
                </a:solidFill>
                <a:effectLst/>
                <a:latin typeface="+mn-l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AfzelNoore</a:t>
            </a:r>
            <a:r>
              <a:rPr lang="en-US" sz="1600" dirty="0">
                <a:solidFill>
                  <a:schemeClr val="tx1"/>
                </a:solidFill>
                <a:effectLst/>
                <a:latin typeface="+mn-lt"/>
                <a:ea typeface="Calibri" panose="020F0502020204030204" pitchFamily="34" charset="0"/>
                <a:cs typeface="Times New Roman" panose="02020603050405020304" pitchFamily="18" charset="0"/>
              </a:rPr>
              <a:t>, “Face recognition with disguise and single gallery images”, Image and Vision Computing, Volume: 27, Issue: 3, pp. 245 – 257, 2009.</a:t>
            </a:r>
            <a:endParaRPr lang="en-IN" sz="1600" dirty="0">
              <a:solidFill>
                <a:schemeClr val="tx1"/>
              </a:solidFill>
              <a:effectLst/>
              <a:latin typeface="+mn-lt"/>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600" dirty="0" err="1">
                <a:solidFill>
                  <a:schemeClr val="tx1"/>
                </a:solidFill>
                <a:effectLst/>
                <a:latin typeface="+mn-lt"/>
                <a:ea typeface="Calibri" panose="020F0502020204030204" pitchFamily="34" charset="0"/>
                <a:cs typeface="Times New Roman" panose="02020603050405020304" pitchFamily="18" charset="0"/>
              </a:rPr>
              <a:t>Tejas</a:t>
            </a:r>
            <a:r>
              <a:rPr lang="en-US" sz="1600" dirty="0">
                <a:solidFill>
                  <a:schemeClr val="tx1"/>
                </a:solidFill>
                <a:effectLst/>
                <a:latin typeface="+mn-lt"/>
                <a:ea typeface="Calibri" panose="020F0502020204030204" pitchFamily="34" charset="0"/>
                <a:cs typeface="Times New Roman" panose="02020603050405020304" pitchFamily="18" charset="0"/>
              </a:rPr>
              <a:t> I. </a:t>
            </a:r>
            <a:r>
              <a:rPr lang="en-US" sz="1600" dirty="0" err="1">
                <a:solidFill>
                  <a:schemeClr val="tx1"/>
                </a:solidFill>
                <a:effectLst/>
                <a:latin typeface="+mn-lt"/>
                <a:ea typeface="Calibri" panose="020F0502020204030204" pitchFamily="34" charset="0"/>
                <a:cs typeface="Times New Roman" panose="02020603050405020304" pitchFamily="18" charset="0"/>
              </a:rPr>
              <a:t>Dhamecha</a:t>
            </a:r>
            <a:r>
              <a:rPr lang="en-US" sz="1600" dirty="0">
                <a:solidFill>
                  <a:schemeClr val="tx1"/>
                </a:solidFill>
                <a:effectLst/>
                <a:latin typeface="+mn-lt"/>
                <a:ea typeface="Calibri" panose="020F0502020204030204" pitchFamily="34" charset="0"/>
                <a:cs typeface="Times New Roman" panose="02020603050405020304" pitchFamily="18" charset="0"/>
              </a:rPr>
              <a:t>, Aastha Nigam, Richa Singh, and Mayank Vatsa, ”Disguise Detection and Face Recognition in Visible and Thermal Spectrums”, IEEE International Conference on Biometrics, pp. 1 - 8, 2013.</a:t>
            </a:r>
          </a:p>
          <a:p>
            <a:pPr algn="l"/>
            <a:r>
              <a:rPr lang="en-IN" sz="1600" i="0" strike="noStrike" dirty="0">
                <a:solidFill>
                  <a:schemeClr val="tx1"/>
                </a:solidFill>
                <a:effectLst/>
                <a:latin typeface="+mn-lt"/>
                <a:hlinkClick r:id="rId6">
                  <a:extLst>
                    <a:ext uri="{A12FA001-AC4F-418D-AE19-62706E023703}">
                      <ahyp:hlinkClr xmlns:ahyp="http://schemas.microsoft.com/office/drawing/2018/hyperlinkcolor" val="tx"/>
                    </a:ext>
                  </a:extLst>
                </a:hlinkClick>
              </a:rPr>
              <a:t>Face attribute classification using attribute-aware correlation map and gated convolutional neural networks</a:t>
            </a:r>
            <a:endParaRPr lang="en-IN" sz="1600" i="0" dirty="0">
              <a:solidFill>
                <a:schemeClr val="tx1"/>
              </a:solidFill>
              <a:effectLst/>
              <a:latin typeface="+mn-lt"/>
            </a:endParaRPr>
          </a:p>
          <a:p>
            <a:pPr marL="0" indent="0">
              <a:buNone/>
            </a:pPr>
            <a:r>
              <a:rPr lang="en-IN" sz="1600" strike="noStrike" dirty="0" err="1">
                <a:solidFill>
                  <a:schemeClr val="tx1"/>
                </a:solidFill>
                <a:effectLst/>
                <a:latin typeface="+mn-lt"/>
                <a:hlinkClick r:id="rId7">
                  <a:extLst>
                    <a:ext uri="{A12FA001-AC4F-418D-AE19-62706E023703}">
                      <ahyp:hlinkClr xmlns:ahyp="http://schemas.microsoft.com/office/drawing/2018/hyperlinkcolor" val="tx"/>
                    </a:ext>
                  </a:extLst>
                </a:hlinkClick>
              </a:rPr>
              <a:t>Sunghun</a:t>
            </a:r>
            <a:r>
              <a:rPr lang="en-IN" sz="1600" strike="noStrike" dirty="0">
                <a:solidFill>
                  <a:schemeClr val="tx1"/>
                </a:solidFill>
                <a:effectLst/>
                <a:latin typeface="+mn-lt"/>
                <a:hlinkClick r:id="rId7">
                  <a:extLst>
                    <a:ext uri="{A12FA001-AC4F-418D-AE19-62706E023703}">
                      <ahyp:hlinkClr xmlns:ahyp="http://schemas.microsoft.com/office/drawing/2018/hyperlinkcolor" val="tx"/>
                    </a:ext>
                  </a:extLst>
                </a:hlinkClick>
              </a:rPr>
              <a:t> </a:t>
            </a:r>
            <a:r>
              <a:rPr lang="en-IN" sz="1600" strike="noStrike" dirty="0" err="1">
                <a:solidFill>
                  <a:schemeClr val="tx1"/>
                </a:solidFill>
                <a:effectLst/>
                <a:latin typeface="+mn-lt"/>
                <a:hlinkClick r:id="rId7">
                  <a:extLst>
                    <a:ext uri="{A12FA001-AC4F-418D-AE19-62706E023703}">
                      <ahyp:hlinkClr xmlns:ahyp="http://schemas.microsoft.com/office/drawing/2018/hyperlinkcolor" val="tx"/>
                    </a:ext>
                  </a:extLst>
                </a:hlinkClick>
              </a:rPr>
              <a:t>Kang</a:t>
            </a:r>
            <a:r>
              <a:rPr lang="en-IN" sz="1600" dirty="0" err="1">
                <a:solidFill>
                  <a:schemeClr val="tx1"/>
                </a:solidFill>
                <a:effectLst/>
                <a:latin typeface="+mn-lt"/>
              </a:rPr>
              <a:t>;</a:t>
            </a:r>
            <a:r>
              <a:rPr lang="en-IN" sz="1600" strike="noStrike" dirty="0" err="1">
                <a:solidFill>
                  <a:schemeClr val="tx1"/>
                </a:solidFill>
                <a:effectLst/>
                <a:latin typeface="+mn-lt"/>
                <a:hlinkClick r:id="rId8">
                  <a:extLst>
                    <a:ext uri="{A12FA001-AC4F-418D-AE19-62706E023703}">
                      <ahyp:hlinkClr xmlns:ahyp="http://schemas.microsoft.com/office/drawing/2018/hyperlinkcolor" val="tx"/>
                    </a:ext>
                  </a:extLst>
                </a:hlinkClick>
              </a:rPr>
              <a:t>Donghoon</a:t>
            </a:r>
            <a:r>
              <a:rPr lang="en-IN" sz="1600" strike="noStrike" dirty="0">
                <a:solidFill>
                  <a:schemeClr val="tx1"/>
                </a:solidFill>
                <a:effectLst/>
                <a:latin typeface="+mn-lt"/>
                <a:hlinkClick r:id="rId8">
                  <a:extLst>
                    <a:ext uri="{A12FA001-AC4F-418D-AE19-62706E023703}">
                      <ahyp:hlinkClr xmlns:ahyp="http://schemas.microsoft.com/office/drawing/2018/hyperlinkcolor" val="tx"/>
                    </a:ext>
                  </a:extLst>
                </a:hlinkClick>
              </a:rPr>
              <a:t> </a:t>
            </a:r>
            <a:r>
              <a:rPr lang="en-IN" sz="1600" strike="noStrike" dirty="0" err="1">
                <a:solidFill>
                  <a:schemeClr val="tx1"/>
                </a:solidFill>
                <a:effectLst/>
                <a:latin typeface="+mn-lt"/>
                <a:hlinkClick r:id="rId8">
                  <a:extLst>
                    <a:ext uri="{A12FA001-AC4F-418D-AE19-62706E023703}">
                      <ahyp:hlinkClr xmlns:ahyp="http://schemas.microsoft.com/office/drawing/2018/hyperlinkcolor" val="tx"/>
                    </a:ext>
                  </a:extLst>
                </a:hlinkClick>
              </a:rPr>
              <a:t>Lee</a:t>
            </a:r>
            <a:r>
              <a:rPr lang="en-IN" sz="1600" dirty="0" err="1">
                <a:solidFill>
                  <a:schemeClr val="tx1"/>
                </a:solidFill>
                <a:effectLst/>
                <a:latin typeface="+mn-lt"/>
              </a:rPr>
              <a:t>;</a:t>
            </a:r>
            <a:r>
              <a:rPr lang="en-IN" sz="1600" strike="noStrike" dirty="0" err="1">
                <a:solidFill>
                  <a:schemeClr val="tx1"/>
                </a:solidFill>
                <a:effectLst/>
                <a:latin typeface="+mn-lt"/>
                <a:hlinkClick r:id="rId9">
                  <a:extLst>
                    <a:ext uri="{A12FA001-AC4F-418D-AE19-62706E023703}">
                      <ahyp:hlinkClr xmlns:ahyp="http://schemas.microsoft.com/office/drawing/2018/hyperlinkcolor" val="tx"/>
                    </a:ext>
                  </a:extLst>
                </a:hlinkClick>
              </a:rPr>
              <a:t>Chang</a:t>
            </a:r>
            <a:r>
              <a:rPr lang="en-IN" sz="1600" strike="noStrike" dirty="0">
                <a:solidFill>
                  <a:schemeClr val="tx1"/>
                </a:solidFill>
                <a:effectLst/>
                <a:latin typeface="+mn-lt"/>
                <a:hlinkClick r:id="rId9">
                  <a:extLst>
                    <a:ext uri="{A12FA001-AC4F-418D-AE19-62706E023703}">
                      <ahyp:hlinkClr xmlns:ahyp="http://schemas.microsoft.com/office/drawing/2018/hyperlinkcolor" val="tx"/>
                    </a:ext>
                  </a:extLst>
                </a:hlinkClick>
              </a:rPr>
              <a:t> D. </a:t>
            </a:r>
            <a:r>
              <a:rPr lang="en-IN" sz="1600" strike="noStrike" dirty="0" err="1">
                <a:solidFill>
                  <a:schemeClr val="tx1"/>
                </a:solidFill>
                <a:effectLst/>
                <a:latin typeface="+mn-lt"/>
                <a:hlinkClick r:id="rId9">
                  <a:extLst>
                    <a:ext uri="{A12FA001-AC4F-418D-AE19-62706E023703}">
                      <ahyp:hlinkClr xmlns:ahyp="http://schemas.microsoft.com/office/drawing/2018/hyperlinkcolor" val="tx"/>
                    </a:ext>
                  </a:extLst>
                </a:hlinkClick>
              </a:rPr>
              <a:t>Yoo</a:t>
            </a:r>
            <a:endParaRPr lang="en-IN" sz="1600" dirty="0">
              <a:solidFill>
                <a:schemeClr val="tx1"/>
              </a:solidFill>
              <a:effectLst/>
              <a:latin typeface="+mn-lt"/>
            </a:endParaRPr>
          </a:p>
          <a:p>
            <a:pPr marL="0" indent="0" algn="l">
              <a:buNone/>
            </a:pPr>
            <a:r>
              <a:rPr lang="en-IN" sz="1600" i="0" strike="noStrike" dirty="0">
                <a:solidFill>
                  <a:schemeClr val="tx1"/>
                </a:solidFill>
                <a:effectLst/>
                <a:latin typeface="+mn-lt"/>
                <a:hlinkClick r:id="rId10">
                  <a:extLst>
                    <a:ext uri="{A12FA001-AC4F-418D-AE19-62706E023703}">
                      <ahyp:hlinkClr xmlns:ahyp="http://schemas.microsoft.com/office/drawing/2018/hyperlinkcolor" val="tx"/>
                    </a:ext>
                  </a:extLst>
                </a:hlinkClick>
              </a:rPr>
              <a:t>2015 IEEE International Conference on Image Processing (ICIP)</a:t>
            </a:r>
            <a:endParaRPr lang="en-IN" sz="1600" i="0" dirty="0">
              <a:solidFill>
                <a:schemeClr val="tx1"/>
              </a:solidFill>
              <a:effectLst/>
              <a:latin typeface="+mn-lt"/>
            </a:endParaRPr>
          </a:p>
          <a:p>
            <a:pPr marL="342900" lvl="0" indent="-342900">
              <a:lnSpc>
                <a:spcPct val="150000"/>
              </a:lnSpc>
              <a:spcAft>
                <a:spcPts val="1000"/>
              </a:spcAft>
              <a:buFont typeface="+mj-lt"/>
              <a:buAutoNum type="arabicPeriod"/>
              <a:tabLst>
                <a:tab pos="457200" algn="l"/>
              </a:tabLst>
            </a:pPr>
            <a:endParaRPr lang="en-IN" sz="1600" dirty="0">
              <a:solidFill>
                <a:schemeClr val="tx1"/>
              </a:solidFill>
              <a:effectLst/>
              <a:latin typeface="+mn-lt"/>
              <a:ea typeface="Calibri" panose="020F0502020204030204" pitchFamily="34" charset="0"/>
              <a:cs typeface="Times New Roman" panose="02020603050405020304" pitchFamily="18" charset="0"/>
            </a:endParaRPr>
          </a:p>
          <a:p>
            <a:pPr marL="0" indent="0">
              <a:buNone/>
            </a:pPr>
            <a:endParaRPr lang="en-US" sz="1600" dirty="0">
              <a:solidFill>
                <a:schemeClr val="tx1"/>
              </a:solidFill>
              <a:latin typeface="+mn-lt"/>
            </a:endParaRPr>
          </a:p>
        </p:txBody>
      </p:sp>
    </p:spTree>
    <p:extLst>
      <p:ext uri="{BB962C8B-B14F-4D97-AF65-F5344CB8AC3E}">
        <p14:creationId xmlns:p14="http://schemas.microsoft.com/office/powerpoint/2010/main" val="425974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7"/>
          </p:nvPr>
        </p:nvSpPr>
        <p:spPr/>
        <p:txBody>
          <a:bodyPr>
            <a:normAutofit/>
          </a:bodyPr>
          <a:lstStyle/>
          <a:p>
            <a:r>
              <a:rPr lang="en-US" dirty="0"/>
              <a:t>Introduction</a:t>
            </a:r>
          </a:p>
          <a:p>
            <a:r>
              <a:rPr lang="en-US" dirty="0"/>
              <a:t>Objectives</a:t>
            </a:r>
          </a:p>
          <a:p>
            <a:r>
              <a:rPr lang="en-US" dirty="0"/>
              <a:t>Literature Review</a:t>
            </a:r>
          </a:p>
          <a:p>
            <a:pPr>
              <a:buFont typeface="+mj-lt"/>
              <a:buAutoNum type="arabicPeriod" startAt="4"/>
            </a:pPr>
            <a:r>
              <a:rPr lang="en-US" dirty="0"/>
              <a:t>Tools and Methodology</a:t>
            </a:r>
          </a:p>
          <a:p>
            <a:pPr>
              <a:buAutoNum type="arabicPeriod" startAt="4"/>
            </a:pPr>
            <a:r>
              <a:rPr lang="en-US" dirty="0"/>
              <a:t>Data Augmentation</a:t>
            </a:r>
          </a:p>
          <a:p>
            <a:pPr marL="0" indent="0">
              <a:buNone/>
            </a:pPr>
            <a:r>
              <a:rPr lang="en-US" dirty="0"/>
              <a:t>6. Results</a:t>
            </a:r>
          </a:p>
          <a:p>
            <a:pPr marL="0" indent="0">
              <a:buNone/>
            </a:pPr>
            <a:r>
              <a:rPr lang="en-US" dirty="0"/>
              <a:t>7. Conclusion</a:t>
            </a:r>
          </a:p>
          <a:p>
            <a:pPr marL="0" indent="0">
              <a:buNone/>
            </a:pPr>
            <a:r>
              <a:rPr lang="en-US" dirty="0"/>
              <a:t>8. References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A27E-175F-1D88-CCEA-D75A12386787}"/>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330AAD1C-F85A-EA59-C71E-D0DCEB24BD3B}"/>
              </a:ext>
            </a:extLst>
          </p:cNvPr>
          <p:cNvSpPr>
            <a:spLocks noGrp="1"/>
          </p:cNvSpPr>
          <p:nvPr>
            <p:ph type="body" sz="quarter" idx="17"/>
          </p:nvPr>
        </p:nvSpPr>
        <p:spPr/>
        <p:txBody>
          <a:bodyPr>
            <a:normAutofit lnSpcReduction="10000"/>
          </a:bodyPr>
          <a:lstStyle/>
          <a:p>
            <a:pPr marL="0" indent="0" algn="l">
              <a:buNone/>
            </a:pPr>
            <a:r>
              <a:rPr lang="en-US" sz="1800" dirty="0">
                <a:solidFill>
                  <a:schemeClr val="tx1"/>
                </a:solidFill>
                <a:effectLst/>
                <a:latin typeface="+mn-lt"/>
              </a:rPr>
              <a:t>Facial attribute detection has a wide range of practical applications across various industries. It is useful in the fields of security, marketing, healthcare, human-computer interactions, personalization. As the technology advances, the applications will continue to grow. This project makes use of a model called </a:t>
            </a:r>
            <a:r>
              <a:rPr lang="en-US" sz="1800" dirty="0" err="1">
                <a:solidFill>
                  <a:schemeClr val="tx1"/>
                </a:solidFill>
                <a:effectLst/>
                <a:latin typeface="+mn-lt"/>
              </a:rPr>
              <a:t>MobileNet</a:t>
            </a:r>
            <a:r>
              <a:rPr lang="en-US" sz="1800" dirty="0">
                <a:solidFill>
                  <a:schemeClr val="tx1"/>
                </a:solidFill>
                <a:effectLst/>
                <a:latin typeface="+mn-lt"/>
              </a:rPr>
              <a:t> V2. </a:t>
            </a:r>
            <a:r>
              <a:rPr lang="en-US" sz="1800" b="0" i="0" dirty="0" err="1">
                <a:solidFill>
                  <a:schemeClr val="tx1"/>
                </a:solidFill>
                <a:effectLst/>
                <a:latin typeface="+mn-lt"/>
              </a:rPr>
              <a:t>MobileNet</a:t>
            </a:r>
            <a:r>
              <a:rPr lang="en-US" sz="1800" b="0" i="0" dirty="0">
                <a:solidFill>
                  <a:schemeClr val="tx1"/>
                </a:solidFill>
                <a:effectLst/>
                <a:latin typeface="+mn-lt"/>
              </a:rPr>
              <a:t> V2 is a popular deep neural network architecture that is designed for mobile and embedded vision applications. It was developed by Google researchers Mark Sandler, Andrew Howard, </a:t>
            </a:r>
            <a:r>
              <a:rPr lang="en-US" sz="1800" b="0" i="0" dirty="0" err="1">
                <a:solidFill>
                  <a:schemeClr val="tx1"/>
                </a:solidFill>
                <a:effectLst/>
                <a:latin typeface="+mn-lt"/>
              </a:rPr>
              <a:t>Menglong</a:t>
            </a:r>
            <a:r>
              <a:rPr lang="en-US" sz="1800" b="0" i="0" dirty="0">
                <a:solidFill>
                  <a:schemeClr val="tx1"/>
                </a:solidFill>
                <a:effectLst/>
                <a:latin typeface="+mn-lt"/>
              </a:rPr>
              <a:t> Zhu, Andrey </a:t>
            </a:r>
            <a:r>
              <a:rPr lang="en-US" sz="1800" b="0" i="0" dirty="0" err="1">
                <a:solidFill>
                  <a:schemeClr val="tx1"/>
                </a:solidFill>
                <a:effectLst/>
                <a:latin typeface="+mn-lt"/>
              </a:rPr>
              <a:t>Zhmoginov</a:t>
            </a:r>
            <a:r>
              <a:rPr lang="en-US" sz="1800" b="0" i="0" dirty="0">
                <a:solidFill>
                  <a:schemeClr val="tx1"/>
                </a:solidFill>
                <a:effectLst/>
                <a:latin typeface="+mn-lt"/>
              </a:rPr>
              <a:t>, and Liang-</a:t>
            </a:r>
            <a:r>
              <a:rPr lang="en-US" sz="1800" b="0" i="0" dirty="0" err="1">
                <a:solidFill>
                  <a:schemeClr val="tx1"/>
                </a:solidFill>
                <a:effectLst/>
                <a:latin typeface="+mn-lt"/>
              </a:rPr>
              <a:t>Chieh</a:t>
            </a:r>
            <a:r>
              <a:rPr lang="en-US" sz="1800" b="0" i="0" dirty="0">
                <a:solidFill>
                  <a:schemeClr val="tx1"/>
                </a:solidFill>
                <a:effectLst/>
                <a:latin typeface="+mn-lt"/>
              </a:rPr>
              <a:t> Chen and was released in 2018.</a:t>
            </a:r>
          </a:p>
          <a:p>
            <a:pPr marL="0" indent="0" algn="l">
              <a:buNone/>
            </a:pPr>
            <a:r>
              <a:rPr lang="en-US" sz="1800" b="0" i="0" dirty="0" err="1">
                <a:solidFill>
                  <a:schemeClr val="tx1"/>
                </a:solidFill>
                <a:effectLst/>
                <a:latin typeface="+mn-lt"/>
              </a:rPr>
              <a:t>MobileNet</a:t>
            </a:r>
            <a:r>
              <a:rPr lang="en-US" sz="1800" b="0" i="0" dirty="0">
                <a:solidFill>
                  <a:schemeClr val="tx1"/>
                </a:solidFill>
                <a:effectLst/>
                <a:latin typeface="+mn-lt"/>
              </a:rPr>
              <a:t> V2 is an extension of the original </a:t>
            </a:r>
            <a:r>
              <a:rPr lang="en-US" sz="1800" b="0" i="0" dirty="0" err="1">
                <a:solidFill>
                  <a:schemeClr val="tx1"/>
                </a:solidFill>
                <a:effectLst/>
                <a:latin typeface="+mn-lt"/>
              </a:rPr>
              <a:t>MobileNet</a:t>
            </a:r>
            <a:r>
              <a:rPr lang="en-US" sz="1800" b="0" i="0" dirty="0">
                <a:solidFill>
                  <a:schemeClr val="tx1"/>
                </a:solidFill>
                <a:effectLst/>
                <a:latin typeface="+mn-lt"/>
              </a:rPr>
              <a:t> architecture, which was also developed by Google researchers. </a:t>
            </a:r>
            <a:r>
              <a:rPr lang="en-US" sz="1800" b="0" i="0" dirty="0" err="1">
                <a:solidFill>
                  <a:schemeClr val="tx1"/>
                </a:solidFill>
                <a:effectLst/>
                <a:latin typeface="+mn-lt"/>
              </a:rPr>
              <a:t>MobileNet</a:t>
            </a:r>
            <a:r>
              <a:rPr lang="en-US" sz="1800" b="0" i="0" dirty="0">
                <a:solidFill>
                  <a:schemeClr val="tx1"/>
                </a:solidFill>
                <a:effectLst/>
                <a:latin typeface="+mn-lt"/>
              </a:rPr>
              <a:t> V2 uses </a:t>
            </a:r>
            <a:r>
              <a:rPr lang="en-US" sz="1800" b="0" i="0" dirty="0" err="1">
                <a:solidFill>
                  <a:schemeClr val="tx1"/>
                </a:solidFill>
                <a:effectLst/>
                <a:latin typeface="+mn-lt"/>
              </a:rPr>
              <a:t>depthwise</a:t>
            </a:r>
            <a:r>
              <a:rPr lang="en-US" sz="1800" b="0" i="0" dirty="0">
                <a:solidFill>
                  <a:schemeClr val="tx1"/>
                </a:solidFill>
                <a:effectLst/>
                <a:latin typeface="+mn-lt"/>
              </a:rPr>
              <a:t> separable convolution, which involves performing convolution on each channel of the input separately before combining the results. This reduces the number of parameters in the model, making it smaller and more efficient for deployment on mobile devices. It has some key features such as Inverted Residuals, Linear Bottlenecks and a Squeeze-and-Excitation </a:t>
            </a:r>
            <a:r>
              <a:rPr lang="en-US" sz="1800" b="0" i="0" dirty="0" err="1">
                <a:solidFill>
                  <a:schemeClr val="tx1"/>
                </a:solidFill>
                <a:effectLst/>
                <a:latin typeface="+mn-lt"/>
              </a:rPr>
              <a:t>excitiation</a:t>
            </a:r>
            <a:r>
              <a:rPr lang="en-US" sz="1800" b="0" i="0" dirty="0">
                <a:solidFill>
                  <a:schemeClr val="tx1"/>
                </a:solidFill>
                <a:effectLst/>
                <a:latin typeface="+mn-lt"/>
              </a:rPr>
              <a:t> technique which helps the representational power. </a:t>
            </a:r>
            <a:endParaRPr lang="en-US" sz="1800" dirty="0">
              <a:solidFill>
                <a:schemeClr val="tx1"/>
              </a:solidFill>
              <a:latin typeface="+mn-lt"/>
            </a:endParaRPr>
          </a:p>
          <a:p>
            <a:pPr marL="0" indent="0" algn="l">
              <a:buNone/>
            </a:pPr>
            <a:r>
              <a:rPr lang="en-US" sz="1800" b="0" i="0" dirty="0">
                <a:solidFill>
                  <a:schemeClr val="tx1"/>
                </a:solidFill>
                <a:effectLst/>
                <a:latin typeface="+mn-lt"/>
              </a:rPr>
              <a:t>The </a:t>
            </a:r>
            <a:r>
              <a:rPr lang="en-US" sz="1800" b="0" i="0" dirty="0" err="1">
                <a:solidFill>
                  <a:schemeClr val="tx1"/>
                </a:solidFill>
                <a:effectLst/>
                <a:latin typeface="+mn-lt"/>
              </a:rPr>
              <a:t>CelebA</a:t>
            </a:r>
            <a:r>
              <a:rPr lang="en-US" sz="1800" b="0" i="0" dirty="0">
                <a:solidFill>
                  <a:schemeClr val="tx1"/>
                </a:solidFill>
                <a:effectLst/>
                <a:latin typeface="+mn-lt"/>
              </a:rPr>
              <a:t> dataset is used and split into a Training and Testing dataset set. The Training dataset is used to train the model and uses Transfe</a:t>
            </a:r>
            <a:r>
              <a:rPr lang="en-US" sz="1800" dirty="0">
                <a:solidFill>
                  <a:schemeClr val="tx1"/>
                </a:solidFill>
                <a:latin typeface="+mn-lt"/>
              </a:rPr>
              <a:t>r Learning. The losses and accuracy are represented using graphs and a confusion matrix is used to visualize performance. We also make use of K-Fold Cross Validation Training.</a:t>
            </a:r>
            <a:endParaRPr lang="en-US" sz="1800" b="0" i="0" dirty="0">
              <a:solidFill>
                <a:schemeClr val="tx1"/>
              </a:solidFill>
              <a:effectLst/>
              <a:latin typeface="+mn-lt"/>
            </a:endParaRPr>
          </a:p>
          <a:p>
            <a:pPr marL="0" indent="0" algn="l">
              <a:buNone/>
            </a:pPr>
            <a:endParaRPr lang="en-US" sz="1800" dirty="0">
              <a:solidFill>
                <a:schemeClr val="tx1"/>
              </a:solidFill>
              <a:latin typeface="+mn-lt"/>
            </a:endParaRPr>
          </a:p>
          <a:p>
            <a:pPr marL="0" indent="0" algn="l">
              <a:buNone/>
            </a:pPr>
            <a:endParaRPr lang="en-US" sz="1800" b="0" i="0" dirty="0">
              <a:solidFill>
                <a:schemeClr val="tx1"/>
              </a:solidFill>
              <a:effectLst/>
              <a:latin typeface="+mn-lt"/>
            </a:endParaRPr>
          </a:p>
          <a:p>
            <a:pPr marL="0" indent="0">
              <a:buNone/>
            </a:pPr>
            <a:endParaRPr lang="en-US" sz="1800" dirty="0">
              <a:solidFill>
                <a:schemeClr val="tx1"/>
              </a:solidFill>
              <a:effectLst/>
              <a:latin typeface="+mn-lt"/>
            </a:endParaRPr>
          </a:p>
          <a:p>
            <a:pPr marL="0" indent="0">
              <a:buNone/>
            </a:pPr>
            <a:endParaRPr lang="en-US" sz="1800" dirty="0">
              <a:solidFill>
                <a:schemeClr val="tx1"/>
              </a:solidFill>
              <a:effectLst/>
              <a:latin typeface="+mn-lt"/>
            </a:endParaRPr>
          </a:p>
        </p:txBody>
      </p:sp>
    </p:spTree>
    <p:extLst>
      <p:ext uri="{BB962C8B-B14F-4D97-AF65-F5344CB8AC3E}">
        <p14:creationId xmlns:p14="http://schemas.microsoft.com/office/powerpoint/2010/main" val="187297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6E75-487B-4C28-0AEC-3391721AB606}"/>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82FAB9BA-0045-E647-BE90-DD4975C5462F}"/>
              </a:ext>
            </a:extLst>
          </p:cNvPr>
          <p:cNvSpPr>
            <a:spLocks noGrp="1"/>
          </p:cNvSpPr>
          <p:nvPr>
            <p:ph type="body" sz="quarter" idx="17"/>
          </p:nvPr>
        </p:nvSpPr>
        <p:spPr/>
        <p:txBody>
          <a:bodyPr>
            <a:normAutofit/>
          </a:bodyPr>
          <a:lstStyle/>
          <a:p>
            <a:pPr>
              <a:lnSpc>
                <a:spcPct val="100000"/>
              </a:lnSpc>
            </a:pPr>
            <a:r>
              <a:rPr lang="en-US" sz="1600" i="0" dirty="0">
                <a:solidFill>
                  <a:schemeClr val="tx1"/>
                </a:solidFill>
                <a:effectLst/>
                <a:latin typeface="+mn-lt"/>
                <a:cs typeface="Times New Roman" panose="02020603050405020304" pitchFamily="18" charset="0"/>
              </a:rPr>
              <a:t>Enhance the generalization ability of the model: Facial attribute detection models often suffer from poor generalization ability, which means that they perform well on the training data but poorly on unseen data. One objective is to improve the generalization ability of the model by incorporating techniques such as data augmentation, transfer learning, and domain adaptation.</a:t>
            </a:r>
          </a:p>
          <a:p>
            <a:pPr>
              <a:lnSpc>
                <a:spcPct val="100000"/>
              </a:lnSpc>
            </a:pPr>
            <a:r>
              <a:rPr lang="en-US" sz="1600" i="0" dirty="0">
                <a:solidFill>
                  <a:schemeClr val="tx1"/>
                </a:solidFill>
                <a:effectLst/>
                <a:latin typeface="+mn-lt"/>
                <a:cs typeface="Times New Roman" panose="02020603050405020304" pitchFamily="18" charset="0"/>
              </a:rPr>
              <a:t>Evaluate the ethical implications of facial attribute detection: Facial attribute detection has ethical implications, such as privacy and bias concerns. One objective is to evaluate these ethical implications and develop guidelines for the responsible use of facial attribute detection technology.</a:t>
            </a:r>
          </a:p>
          <a:p>
            <a:pPr>
              <a:lnSpc>
                <a:spcPct val="100000"/>
              </a:lnSpc>
            </a:pPr>
            <a:r>
              <a:rPr lang="en-US" sz="1600" i="0" dirty="0">
                <a:solidFill>
                  <a:schemeClr val="tx1"/>
                </a:solidFill>
                <a:effectLst/>
                <a:latin typeface="+mn-lt"/>
              </a:rPr>
              <a:t>Using a combination of </a:t>
            </a:r>
            <a:r>
              <a:rPr lang="en-US" sz="1600" i="0" dirty="0" err="1">
                <a:solidFill>
                  <a:schemeClr val="tx1"/>
                </a:solidFill>
                <a:effectLst/>
                <a:latin typeface="+mn-lt"/>
              </a:rPr>
              <a:t>depthwise</a:t>
            </a:r>
            <a:r>
              <a:rPr lang="en-US" sz="1600" i="0" dirty="0">
                <a:solidFill>
                  <a:schemeClr val="tx1"/>
                </a:solidFill>
                <a:effectLst/>
                <a:latin typeface="+mn-lt"/>
              </a:rPr>
              <a:t> separable convolutions and linear bottlenecks to reduce the computational cost of the model while maintaining its expressive power. </a:t>
            </a:r>
            <a:r>
              <a:rPr lang="en-US" sz="1600" i="0" dirty="0" err="1">
                <a:solidFill>
                  <a:schemeClr val="tx1"/>
                </a:solidFill>
                <a:effectLst/>
                <a:latin typeface="+mn-lt"/>
              </a:rPr>
              <a:t>Depthwise</a:t>
            </a:r>
            <a:r>
              <a:rPr lang="en-US" sz="1600" i="0" dirty="0">
                <a:solidFill>
                  <a:schemeClr val="tx1"/>
                </a:solidFill>
                <a:effectLst/>
                <a:latin typeface="+mn-lt"/>
              </a:rPr>
              <a:t> separable convolutions split the standard convolution operation into a </a:t>
            </a:r>
            <a:r>
              <a:rPr lang="en-US" sz="1600" i="0" dirty="0" err="1">
                <a:solidFill>
                  <a:schemeClr val="tx1"/>
                </a:solidFill>
                <a:effectLst/>
                <a:latin typeface="+mn-lt"/>
              </a:rPr>
              <a:t>depthwise</a:t>
            </a:r>
            <a:r>
              <a:rPr lang="en-US" sz="1600" i="0" dirty="0">
                <a:solidFill>
                  <a:schemeClr val="tx1"/>
                </a:solidFill>
                <a:effectLst/>
                <a:latin typeface="+mn-lt"/>
              </a:rPr>
              <a:t> convolution followed by a pointwise convolution, which reduces the number of parameters and computations required.</a:t>
            </a:r>
          </a:p>
          <a:p>
            <a:pPr>
              <a:lnSpc>
                <a:spcPct val="100000"/>
              </a:lnSpc>
            </a:pPr>
            <a:r>
              <a:rPr lang="en-US" sz="1600" i="0" dirty="0">
                <a:solidFill>
                  <a:schemeClr val="tx1"/>
                </a:solidFill>
                <a:effectLst/>
                <a:latin typeface="+mn-lt"/>
                <a:cs typeface="Times New Roman" panose="02020603050405020304" pitchFamily="18" charset="0"/>
              </a:rPr>
              <a:t>Creating an application which is capable to running on devices with limited computationa</a:t>
            </a:r>
            <a:r>
              <a:rPr lang="en-US" sz="1600" dirty="0">
                <a:solidFill>
                  <a:schemeClr val="tx1"/>
                </a:solidFill>
                <a:latin typeface="+mn-lt"/>
                <a:cs typeface="Times New Roman" panose="02020603050405020304" pitchFamily="18" charset="0"/>
              </a:rPr>
              <a:t>l resources. The model should be suitable for mobile devices or embedded systems while retaining good accuracy and performance.</a:t>
            </a:r>
            <a:endParaRPr lang="en-US" sz="1600" i="0" dirty="0">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389028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984C-45D0-C24B-8541-9D8E606B2486}"/>
              </a:ext>
            </a:extLst>
          </p:cNvPr>
          <p:cNvSpPr>
            <a:spLocks noGrp="1"/>
          </p:cNvSpPr>
          <p:nvPr>
            <p:ph type="title"/>
          </p:nvPr>
        </p:nvSpPr>
        <p:spPr>
          <a:xfrm>
            <a:off x="574422" y="136414"/>
            <a:ext cx="6211927" cy="838202"/>
          </a:xfrm>
        </p:spPr>
        <p:txBody>
          <a:bodyPr/>
          <a:lstStyle/>
          <a:p>
            <a:r>
              <a:rPr lang="en-US" dirty="0"/>
              <a:t>Literature review</a:t>
            </a:r>
          </a:p>
        </p:txBody>
      </p:sp>
      <p:sp>
        <p:nvSpPr>
          <p:cNvPr id="3" name="Text Placeholder 2">
            <a:extLst>
              <a:ext uri="{FF2B5EF4-FFF2-40B4-BE49-F238E27FC236}">
                <a16:creationId xmlns:a16="http://schemas.microsoft.com/office/drawing/2014/main" id="{16FEDEA4-9C63-0649-95FE-BA7C9230823C}"/>
              </a:ext>
            </a:extLst>
          </p:cNvPr>
          <p:cNvSpPr>
            <a:spLocks noGrp="1"/>
          </p:cNvSpPr>
          <p:nvPr>
            <p:ph type="body" sz="quarter" idx="17"/>
          </p:nvPr>
        </p:nvSpPr>
        <p:spPr>
          <a:xfrm>
            <a:off x="695400" y="1233988"/>
            <a:ext cx="10801201" cy="4320480"/>
          </a:xfrm>
        </p:spPr>
        <p:txBody>
          <a:bodyPr/>
          <a:lstStyle/>
          <a:p>
            <a:pPr marL="0" indent="0">
              <a:buNone/>
            </a:pPr>
            <a:endParaRPr lang="en-US" dirty="0"/>
          </a:p>
        </p:txBody>
      </p:sp>
      <p:sp>
        <p:nvSpPr>
          <p:cNvPr id="9" name="Title 1">
            <a:extLst>
              <a:ext uri="{FF2B5EF4-FFF2-40B4-BE49-F238E27FC236}">
                <a16:creationId xmlns:a16="http://schemas.microsoft.com/office/drawing/2014/main" id="{2C02B842-B258-F1F5-E598-8499E7DBC8C6}"/>
              </a:ext>
            </a:extLst>
          </p:cNvPr>
          <p:cNvSpPr txBox="1">
            <a:spLocks/>
          </p:cNvSpPr>
          <p:nvPr/>
        </p:nvSpPr>
        <p:spPr bwMode="gray">
          <a:xfrm>
            <a:off x="559441" y="66870"/>
            <a:ext cx="6211927" cy="838202"/>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sz="2800" kern="12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endParaRPr lang="en-US" b="1" dirty="0">
              <a:solidFill>
                <a:srgbClr val="FF0000"/>
              </a:solidFill>
            </a:endParaRPr>
          </a:p>
        </p:txBody>
      </p:sp>
      <p:graphicFrame>
        <p:nvGraphicFramePr>
          <p:cNvPr id="10" name="Table 4">
            <a:extLst>
              <a:ext uri="{FF2B5EF4-FFF2-40B4-BE49-F238E27FC236}">
                <a16:creationId xmlns:a16="http://schemas.microsoft.com/office/drawing/2014/main" id="{B2ABF709-7961-0294-3FCC-67E848CF0AD9}"/>
              </a:ext>
            </a:extLst>
          </p:cNvPr>
          <p:cNvGraphicFramePr>
            <a:graphicFrameLocks noGrp="1"/>
          </p:cNvGraphicFramePr>
          <p:nvPr>
            <p:extLst>
              <p:ext uri="{D42A27DB-BD31-4B8C-83A1-F6EECF244321}">
                <p14:modId xmlns:p14="http://schemas.microsoft.com/office/powerpoint/2010/main" val="4138215089"/>
              </p:ext>
            </p:extLst>
          </p:nvPr>
        </p:nvGraphicFramePr>
        <p:xfrm>
          <a:off x="559441" y="995299"/>
          <a:ext cx="10922178" cy="5768573"/>
        </p:xfrm>
        <a:graphic>
          <a:graphicData uri="http://schemas.openxmlformats.org/drawingml/2006/table">
            <a:tbl>
              <a:tblPr firstRow="1" bandRow="1">
                <a:tableStyleId>{5C22544A-7EE6-4342-B048-85BDC9FD1C3A}</a:tableStyleId>
              </a:tblPr>
              <a:tblGrid>
                <a:gridCol w="516809">
                  <a:extLst>
                    <a:ext uri="{9D8B030D-6E8A-4147-A177-3AD203B41FA5}">
                      <a16:colId xmlns:a16="http://schemas.microsoft.com/office/drawing/2014/main" val="681536404"/>
                    </a:ext>
                  </a:extLst>
                </a:gridCol>
                <a:gridCol w="1163724">
                  <a:extLst>
                    <a:ext uri="{9D8B030D-6E8A-4147-A177-3AD203B41FA5}">
                      <a16:colId xmlns:a16="http://schemas.microsoft.com/office/drawing/2014/main" val="4277017160"/>
                    </a:ext>
                  </a:extLst>
                </a:gridCol>
                <a:gridCol w="1518417">
                  <a:extLst>
                    <a:ext uri="{9D8B030D-6E8A-4147-A177-3AD203B41FA5}">
                      <a16:colId xmlns:a16="http://schemas.microsoft.com/office/drawing/2014/main" val="2497240248"/>
                    </a:ext>
                  </a:extLst>
                </a:gridCol>
                <a:gridCol w="1059909">
                  <a:extLst>
                    <a:ext uri="{9D8B030D-6E8A-4147-A177-3AD203B41FA5}">
                      <a16:colId xmlns:a16="http://schemas.microsoft.com/office/drawing/2014/main" val="1278188797"/>
                    </a:ext>
                  </a:extLst>
                </a:gridCol>
                <a:gridCol w="1497075">
                  <a:extLst>
                    <a:ext uri="{9D8B030D-6E8A-4147-A177-3AD203B41FA5}">
                      <a16:colId xmlns:a16="http://schemas.microsoft.com/office/drawing/2014/main" val="2100417933"/>
                    </a:ext>
                  </a:extLst>
                </a:gridCol>
                <a:gridCol w="1862606">
                  <a:extLst>
                    <a:ext uri="{9D8B030D-6E8A-4147-A177-3AD203B41FA5}">
                      <a16:colId xmlns:a16="http://schemas.microsoft.com/office/drawing/2014/main" val="311613539"/>
                    </a:ext>
                  </a:extLst>
                </a:gridCol>
                <a:gridCol w="3303638">
                  <a:extLst>
                    <a:ext uri="{9D8B030D-6E8A-4147-A177-3AD203B41FA5}">
                      <a16:colId xmlns:a16="http://schemas.microsoft.com/office/drawing/2014/main" val="4123424894"/>
                    </a:ext>
                  </a:extLst>
                </a:gridCol>
              </a:tblGrid>
              <a:tr h="1651844">
                <a:tc>
                  <a:txBody>
                    <a:bodyPr/>
                    <a:lstStyle/>
                    <a:p>
                      <a:r>
                        <a:rPr lang="en-IN" dirty="0" err="1"/>
                        <a:t>SNo</a:t>
                      </a:r>
                      <a:endParaRPr lang="en-IN" dirty="0"/>
                    </a:p>
                  </a:txBody>
                  <a:tcPr/>
                </a:tc>
                <a:tc>
                  <a:txBody>
                    <a:bodyPr/>
                    <a:lstStyle/>
                    <a:p>
                      <a:r>
                        <a:rPr lang="en-IN" dirty="0"/>
                        <a:t>Author Name, Publisher, Journal Name, Year</a:t>
                      </a:r>
                    </a:p>
                  </a:txBody>
                  <a:tcPr/>
                </a:tc>
                <a:tc>
                  <a:txBody>
                    <a:bodyPr/>
                    <a:lstStyle/>
                    <a:p>
                      <a:r>
                        <a:rPr lang="en-IN" dirty="0"/>
                        <a:t>Title of the Paper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set &amp; Environment setup</a:t>
                      </a:r>
                    </a:p>
                    <a:p>
                      <a:endParaRPr lang="en-IN" dirty="0"/>
                    </a:p>
                  </a:txBody>
                  <a:tcPr/>
                </a:tc>
                <a:tc>
                  <a:txBody>
                    <a:bodyPr/>
                    <a:lstStyle/>
                    <a:p>
                      <a:r>
                        <a:rPr lang="en-IN" dirty="0"/>
                        <a:t>Objectives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Current  Study (Algorithm/ 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Accuracy / Performance (Result Analysis)</a:t>
                      </a:r>
                    </a:p>
                    <a:p>
                      <a:endParaRPr lang="en-IN" dirty="0"/>
                    </a:p>
                  </a:txBody>
                  <a:tcPr/>
                </a:tc>
                <a:extLst>
                  <a:ext uri="{0D108BD9-81ED-4DB2-BD59-A6C34878D82A}">
                    <a16:rowId xmlns:a16="http://schemas.microsoft.com/office/drawing/2014/main" val="2208347020"/>
                  </a:ext>
                </a:extLst>
              </a:tr>
              <a:tr h="1745213">
                <a:tc>
                  <a:txBody>
                    <a:bodyPr/>
                    <a:lstStyle/>
                    <a:p>
                      <a:r>
                        <a:rPr lang="en-IN" dirty="0"/>
                        <a:t>1</a:t>
                      </a:r>
                    </a:p>
                  </a:txBody>
                  <a:tcPr/>
                </a:tc>
                <a:tc>
                  <a:txBody>
                    <a:bodyPr/>
                    <a:lstStyle/>
                    <a:p>
                      <a:r>
                        <a:rPr lang="en-IN" u="sng" dirty="0"/>
                        <a:t>Richa </a:t>
                      </a:r>
                      <a:r>
                        <a:rPr lang="en-IN" u="sng" dirty="0" err="1"/>
                        <a:t>singh</a:t>
                      </a:r>
                      <a:endParaRPr lang="en-IN" u="sng" dirty="0"/>
                    </a:p>
                    <a:p>
                      <a:endParaRPr lang="en-IN" dirty="0"/>
                    </a:p>
                    <a:p>
                      <a:endParaRPr lang="en-IN" dirty="0"/>
                    </a:p>
                    <a:p>
                      <a:endParaRPr lang="en-IN" dirty="0"/>
                    </a:p>
                  </a:txBody>
                  <a:tcPr/>
                </a:tc>
                <a:tc>
                  <a:txBody>
                    <a:bodyPr/>
                    <a:lstStyle/>
                    <a:p>
                      <a:r>
                        <a:rPr lang="en-IN" dirty="0"/>
                        <a:t>Face recognition of faces occluded by facial Accessories</a:t>
                      </a:r>
                    </a:p>
                  </a:txBody>
                  <a:tcPr/>
                </a:tc>
                <a:tc>
                  <a:txBody>
                    <a:bodyPr/>
                    <a:lstStyle/>
                    <a:p>
                      <a:r>
                        <a:rPr lang="en-US" sz="1800" kern="1200" dirty="0">
                          <a:solidFill>
                            <a:schemeClr val="dk1"/>
                          </a:solidFill>
                          <a:effectLst/>
                          <a:latin typeface="+mn-lt"/>
                          <a:ea typeface="+mn-ea"/>
                          <a:cs typeface="+mn-cs"/>
                        </a:rPr>
                        <a:t>2D Log-Polar Gabor transform </a:t>
                      </a:r>
                      <a:endParaRPr lang="en-IN" dirty="0"/>
                    </a:p>
                  </a:txBody>
                  <a:tcPr/>
                </a:tc>
                <a:tc>
                  <a:txBody>
                    <a:bodyPr/>
                    <a:lstStyle/>
                    <a:p>
                      <a:r>
                        <a:rPr lang="en-US" sz="1800" kern="1200" dirty="0">
                          <a:solidFill>
                            <a:schemeClr val="dk1"/>
                          </a:solidFill>
                          <a:effectLst/>
                          <a:latin typeface="+mn-lt"/>
                          <a:ea typeface="+mn-ea"/>
                          <a:cs typeface="+mn-cs"/>
                        </a:rPr>
                        <a:t>disguised face images</a:t>
                      </a:r>
                      <a:endParaRPr lang="en-IN" dirty="0"/>
                    </a:p>
                  </a:txBody>
                  <a:tcPr/>
                </a:tc>
                <a:tc>
                  <a:txBody>
                    <a:bodyPr/>
                    <a:lstStyle/>
                    <a:p>
                      <a:r>
                        <a:rPr lang="en-US" sz="1800" kern="1200" dirty="0">
                          <a:solidFill>
                            <a:schemeClr val="dk1"/>
                          </a:solidFill>
                          <a:effectLst/>
                          <a:latin typeface="+mn-lt"/>
                          <a:ea typeface="+mn-ea"/>
                          <a:cs typeface="+mn-cs"/>
                        </a:rPr>
                        <a:t>This challenge uses dynamic neural network architecture. </a:t>
                      </a:r>
                      <a:endParaRPr lang="en-IN" dirty="0"/>
                    </a:p>
                  </a:txBody>
                  <a:tcPr/>
                </a:tc>
                <a:tc>
                  <a:txBody>
                    <a:bodyPr/>
                    <a:lstStyle/>
                    <a:p>
                      <a:r>
                        <a:rPr lang="en-US" sz="1800" kern="1200" dirty="0">
                          <a:solidFill>
                            <a:schemeClr val="dk1"/>
                          </a:solidFill>
                          <a:effectLst/>
                          <a:latin typeface="+mn-lt"/>
                          <a:ea typeface="+mn-ea"/>
                          <a:cs typeface="+mn-cs"/>
                        </a:rPr>
                        <a:t>extracted features are divided into frames. These frames are then matched with non disguised images using hamming distance. </a:t>
                      </a:r>
                      <a:endParaRPr lang="en-IN" dirty="0"/>
                    </a:p>
                  </a:txBody>
                  <a:tcPr/>
                </a:tc>
                <a:extLst>
                  <a:ext uri="{0D108BD9-81ED-4DB2-BD59-A6C34878D82A}">
                    <a16:rowId xmlns:a16="http://schemas.microsoft.com/office/drawing/2014/main" val="1159159606"/>
                  </a:ext>
                </a:extLst>
              </a:tr>
              <a:tr h="1959191">
                <a:tc>
                  <a:txBody>
                    <a:bodyPr/>
                    <a:lstStyle/>
                    <a:p>
                      <a:r>
                        <a:rPr lang="en-IN" dirty="0"/>
                        <a:t>2</a:t>
                      </a:r>
                    </a:p>
                  </a:txBody>
                  <a:tcPr/>
                </a:tc>
                <a:tc>
                  <a:txBody>
                    <a:bodyPr/>
                    <a:lstStyle/>
                    <a:p>
                      <a:r>
                        <a:rPr lang="en-IN" u="sng" dirty="0" err="1"/>
                        <a:t>Dhamecha</a:t>
                      </a:r>
                      <a:endParaRPr lang="en-IN" u="sng" dirty="0"/>
                    </a:p>
                    <a:p>
                      <a:r>
                        <a:rPr lang="en-US" sz="1800" b="1"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endParaRPr lang="en-IN" u="sng" dirty="0"/>
                    </a:p>
                  </a:txBody>
                  <a:tcPr/>
                </a:tc>
                <a:tc>
                  <a:txBody>
                    <a:bodyPr/>
                    <a:lstStyle/>
                    <a:p>
                      <a:r>
                        <a:rPr lang="en-IN" dirty="0"/>
                        <a:t>Disguise detection and face recognition in visible and thermal spectrums</a:t>
                      </a:r>
                    </a:p>
                  </a:txBody>
                  <a:tcPr/>
                </a:tc>
                <a:tc>
                  <a:txBody>
                    <a:bodyPr/>
                    <a:lstStyle/>
                    <a:p>
                      <a:r>
                        <a:rPr lang="en-US" sz="1800" kern="1200" dirty="0">
                          <a:solidFill>
                            <a:schemeClr val="dk1"/>
                          </a:solidFill>
                          <a:effectLst/>
                          <a:latin typeface="+mn-lt"/>
                          <a:ea typeface="+mn-ea"/>
                          <a:cs typeface="+mn-cs"/>
                        </a:rPr>
                        <a:t>ITE based patch classifier </a:t>
                      </a:r>
                      <a:endParaRPr lang="en-IN" dirty="0"/>
                    </a:p>
                  </a:txBody>
                  <a:tcPr/>
                </a:tc>
                <a:tc>
                  <a:txBody>
                    <a:bodyPr/>
                    <a:lstStyle/>
                    <a:p>
                      <a:r>
                        <a:rPr lang="en-US" sz="1800" kern="1200" dirty="0">
                          <a:solidFill>
                            <a:schemeClr val="dk1"/>
                          </a:solidFill>
                          <a:effectLst/>
                          <a:latin typeface="+mn-lt"/>
                          <a:ea typeface="+mn-ea"/>
                          <a:cs typeface="+mn-cs"/>
                        </a:rPr>
                        <a:t>recognizing disguised faces in either visible or multi spectrum bands. </a:t>
                      </a:r>
                      <a:endParaRPr lang="en-IN" dirty="0"/>
                    </a:p>
                  </a:txBody>
                  <a:tcPr/>
                </a:tc>
                <a:tc>
                  <a:txBody>
                    <a:bodyPr/>
                    <a:lstStyle/>
                    <a:p>
                      <a:r>
                        <a:rPr lang="en-US" sz="1800" kern="1200" dirty="0">
                          <a:solidFill>
                            <a:schemeClr val="dk1"/>
                          </a:solidFill>
                          <a:effectLst/>
                          <a:latin typeface="+mn-lt"/>
                          <a:ea typeface="+mn-ea"/>
                          <a:cs typeface="+mn-cs"/>
                        </a:rPr>
                        <a:t>This framework consists of two phases ITE based Patch Classification and Patch-Based Face Recognition using LBP algorithm</a:t>
                      </a:r>
                      <a:endParaRPr lang="en-IN" dirty="0"/>
                    </a:p>
                  </a:txBody>
                  <a:tcPr/>
                </a:tc>
                <a:tc>
                  <a:txBody>
                    <a:bodyPr/>
                    <a:lstStyle/>
                    <a:p>
                      <a:r>
                        <a:rPr lang="en-US" sz="1800" kern="1200" dirty="0">
                          <a:solidFill>
                            <a:schemeClr val="dk1"/>
                          </a:solidFill>
                          <a:effectLst/>
                          <a:latin typeface="+mn-lt"/>
                          <a:ea typeface="+mn-ea"/>
                          <a:cs typeface="+mn-cs"/>
                        </a:rPr>
                        <a:t>.The proposed framework improves the accuracy when compared with the applications of SRC, LBP, and COTS</a:t>
                      </a:r>
                      <a:endParaRPr lang="en-IN" dirty="0"/>
                    </a:p>
                  </a:txBody>
                  <a:tcPr/>
                </a:tc>
                <a:extLst>
                  <a:ext uri="{0D108BD9-81ED-4DB2-BD59-A6C34878D82A}">
                    <a16:rowId xmlns:a16="http://schemas.microsoft.com/office/drawing/2014/main" val="2025264646"/>
                  </a:ext>
                </a:extLst>
              </a:tr>
            </a:tbl>
          </a:graphicData>
        </a:graphic>
      </p:graphicFrame>
    </p:spTree>
    <p:extLst>
      <p:ext uri="{BB962C8B-B14F-4D97-AF65-F5344CB8AC3E}">
        <p14:creationId xmlns:p14="http://schemas.microsoft.com/office/powerpoint/2010/main" val="279984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984C-45D0-C24B-8541-9D8E606B2486}"/>
              </a:ext>
            </a:extLst>
          </p:cNvPr>
          <p:cNvSpPr>
            <a:spLocks noGrp="1"/>
          </p:cNvSpPr>
          <p:nvPr>
            <p:ph type="title"/>
          </p:nvPr>
        </p:nvSpPr>
        <p:spPr>
          <a:xfrm>
            <a:off x="695400" y="0"/>
            <a:ext cx="8130548" cy="838202"/>
          </a:xfrm>
        </p:spPr>
        <p:txBody>
          <a:bodyPr/>
          <a:lstStyle/>
          <a:p>
            <a:r>
              <a:rPr lang="en-US" dirty="0"/>
              <a:t>Literature review for Application</a:t>
            </a:r>
          </a:p>
        </p:txBody>
      </p:sp>
      <p:sp>
        <p:nvSpPr>
          <p:cNvPr id="3" name="Text Placeholder 2">
            <a:extLst>
              <a:ext uri="{FF2B5EF4-FFF2-40B4-BE49-F238E27FC236}">
                <a16:creationId xmlns:a16="http://schemas.microsoft.com/office/drawing/2014/main" id="{16FEDEA4-9C63-0649-95FE-BA7C9230823C}"/>
              </a:ext>
            </a:extLst>
          </p:cNvPr>
          <p:cNvSpPr>
            <a:spLocks noGrp="1"/>
          </p:cNvSpPr>
          <p:nvPr>
            <p:ph type="body" sz="quarter" idx="17"/>
          </p:nvPr>
        </p:nvSpPr>
        <p:spPr>
          <a:xfrm>
            <a:off x="695400" y="1233988"/>
            <a:ext cx="10801201" cy="4320480"/>
          </a:xfrm>
        </p:spPr>
        <p:txBody>
          <a:bodyPr/>
          <a:lstStyle/>
          <a:p>
            <a:pPr marL="0" indent="0">
              <a:buNone/>
            </a:pPr>
            <a:endParaRPr lang="en-US" dirty="0"/>
          </a:p>
        </p:txBody>
      </p:sp>
      <p:graphicFrame>
        <p:nvGraphicFramePr>
          <p:cNvPr id="6" name="Table 5">
            <a:extLst>
              <a:ext uri="{FF2B5EF4-FFF2-40B4-BE49-F238E27FC236}">
                <a16:creationId xmlns:a16="http://schemas.microsoft.com/office/drawing/2014/main" id="{2CE16839-49C5-ECD4-26AD-628F1BF4EE59}"/>
              </a:ext>
            </a:extLst>
          </p:cNvPr>
          <p:cNvGraphicFramePr>
            <a:graphicFrameLocks noGrp="1"/>
          </p:cNvGraphicFramePr>
          <p:nvPr>
            <p:extLst>
              <p:ext uri="{D42A27DB-BD31-4B8C-83A1-F6EECF244321}">
                <p14:modId xmlns:p14="http://schemas.microsoft.com/office/powerpoint/2010/main" val="4164073651"/>
              </p:ext>
            </p:extLst>
          </p:nvPr>
        </p:nvGraphicFramePr>
        <p:xfrm>
          <a:off x="695399" y="520922"/>
          <a:ext cx="9604414" cy="6355551"/>
        </p:xfrm>
        <a:graphic>
          <a:graphicData uri="http://schemas.openxmlformats.org/drawingml/2006/table">
            <a:tbl>
              <a:tblPr firstRow="1" bandRow="1">
                <a:tableStyleId>{5C22544A-7EE6-4342-B048-85BDC9FD1C3A}</a:tableStyleId>
              </a:tblPr>
              <a:tblGrid>
                <a:gridCol w="454456">
                  <a:extLst>
                    <a:ext uri="{9D8B030D-6E8A-4147-A177-3AD203B41FA5}">
                      <a16:colId xmlns:a16="http://schemas.microsoft.com/office/drawing/2014/main" val="175834821"/>
                    </a:ext>
                  </a:extLst>
                </a:gridCol>
                <a:gridCol w="1023320">
                  <a:extLst>
                    <a:ext uri="{9D8B030D-6E8A-4147-A177-3AD203B41FA5}">
                      <a16:colId xmlns:a16="http://schemas.microsoft.com/office/drawing/2014/main" val="2027969398"/>
                    </a:ext>
                  </a:extLst>
                </a:gridCol>
                <a:gridCol w="1335219">
                  <a:extLst>
                    <a:ext uri="{9D8B030D-6E8A-4147-A177-3AD203B41FA5}">
                      <a16:colId xmlns:a16="http://schemas.microsoft.com/office/drawing/2014/main" val="3233254241"/>
                    </a:ext>
                  </a:extLst>
                </a:gridCol>
                <a:gridCol w="932031">
                  <a:extLst>
                    <a:ext uri="{9D8B030D-6E8A-4147-A177-3AD203B41FA5}">
                      <a16:colId xmlns:a16="http://schemas.microsoft.com/office/drawing/2014/main" val="1753184106"/>
                    </a:ext>
                  </a:extLst>
                </a:gridCol>
                <a:gridCol w="1316452">
                  <a:extLst>
                    <a:ext uri="{9D8B030D-6E8A-4147-A177-3AD203B41FA5}">
                      <a16:colId xmlns:a16="http://schemas.microsoft.com/office/drawing/2014/main" val="1611772731"/>
                    </a:ext>
                  </a:extLst>
                </a:gridCol>
                <a:gridCol w="1637882">
                  <a:extLst>
                    <a:ext uri="{9D8B030D-6E8A-4147-A177-3AD203B41FA5}">
                      <a16:colId xmlns:a16="http://schemas.microsoft.com/office/drawing/2014/main" val="1207777498"/>
                    </a:ext>
                  </a:extLst>
                </a:gridCol>
                <a:gridCol w="2905054">
                  <a:extLst>
                    <a:ext uri="{9D8B030D-6E8A-4147-A177-3AD203B41FA5}">
                      <a16:colId xmlns:a16="http://schemas.microsoft.com/office/drawing/2014/main" val="2020718848"/>
                    </a:ext>
                  </a:extLst>
                </a:gridCol>
              </a:tblGrid>
              <a:tr h="1864295">
                <a:tc>
                  <a:txBody>
                    <a:bodyPr/>
                    <a:lstStyle/>
                    <a:p>
                      <a:r>
                        <a:rPr lang="en-IN" sz="1600" dirty="0" err="1"/>
                        <a:t>SNo</a:t>
                      </a:r>
                      <a:endParaRPr lang="en-IN" sz="1600" dirty="0"/>
                    </a:p>
                  </a:txBody>
                  <a:tcPr/>
                </a:tc>
                <a:tc>
                  <a:txBody>
                    <a:bodyPr/>
                    <a:lstStyle/>
                    <a:p>
                      <a:r>
                        <a:rPr lang="en-IN" sz="1600" dirty="0"/>
                        <a:t>Author Name, Publisher, Journal Name, Year</a:t>
                      </a:r>
                    </a:p>
                  </a:txBody>
                  <a:tcPr/>
                </a:tc>
                <a:tc>
                  <a:txBody>
                    <a:bodyPr/>
                    <a:lstStyle/>
                    <a:p>
                      <a:r>
                        <a:rPr lang="en-IN" sz="1600" dirty="0"/>
                        <a:t>Title of the Paper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Data set &amp; Environment setup</a:t>
                      </a:r>
                    </a:p>
                    <a:p>
                      <a:endParaRPr lang="en-IN" sz="1600" dirty="0"/>
                    </a:p>
                  </a:txBody>
                  <a:tcPr/>
                </a:tc>
                <a:tc>
                  <a:txBody>
                    <a:bodyPr/>
                    <a:lstStyle/>
                    <a:p>
                      <a:r>
                        <a:rPr lang="en-IN" sz="1600" dirty="0"/>
                        <a:t>Objectives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Current  Study (Algorithm/ 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 Accuracy / Performance (Result Analysis)</a:t>
                      </a:r>
                    </a:p>
                    <a:p>
                      <a:endParaRPr lang="en-IN" sz="1600" dirty="0"/>
                    </a:p>
                  </a:txBody>
                  <a:tcPr/>
                </a:tc>
                <a:extLst>
                  <a:ext uri="{0D108BD9-81ED-4DB2-BD59-A6C34878D82A}">
                    <a16:rowId xmlns:a16="http://schemas.microsoft.com/office/drawing/2014/main" val="2800589873"/>
                  </a:ext>
                </a:extLst>
              </a:tr>
              <a:tr h="2626961">
                <a:tc>
                  <a:txBody>
                    <a:bodyPr/>
                    <a:lstStyle/>
                    <a:p>
                      <a:r>
                        <a:rPr lang="en-IN" sz="1600" dirty="0"/>
                        <a:t>3</a:t>
                      </a:r>
                    </a:p>
                  </a:txBody>
                  <a:tcPr/>
                </a:tc>
                <a:tc>
                  <a:txBody>
                    <a:bodyPr/>
                    <a:lstStyle/>
                    <a:p>
                      <a:r>
                        <a:rPr lang="en-US" sz="1600" u="sng" kern="1200" dirty="0" err="1">
                          <a:solidFill>
                            <a:schemeClr val="dk1"/>
                          </a:solidFill>
                          <a:effectLst/>
                          <a:latin typeface="+mn-lt"/>
                          <a:ea typeface="+mn-ea"/>
                          <a:cs typeface="+mn-cs"/>
                        </a:rPr>
                        <a:t>Amarjot</a:t>
                      </a:r>
                      <a:r>
                        <a:rPr lang="en-US" sz="1600" u="sng" kern="1200" dirty="0">
                          <a:solidFill>
                            <a:schemeClr val="dk1"/>
                          </a:solidFill>
                          <a:effectLst/>
                          <a:latin typeface="+mn-lt"/>
                          <a:ea typeface="+mn-ea"/>
                          <a:cs typeface="+mn-cs"/>
                        </a:rPr>
                        <a:t> </a:t>
                      </a:r>
                      <a:r>
                        <a:rPr lang="en-US" sz="1600" u="sng" kern="1200" dirty="0" err="1">
                          <a:solidFill>
                            <a:schemeClr val="dk1"/>
                          </a:solidFill>
                          <a:effectLst/>
                          <a:latin typeface="+mn-lt"/>
                          <a:ea typeface="+mn-ea"/>
                          <a:cs typeface="+mn-cs"/>
                        </a:rPr>
                        <a:t>singh</a:t>
                      </a:r>
                      <a:r>
                        <a:rPr lang="en-US" sz="1600" u="sng" kern="1200" dirty="0">
                          <a:solidFill>
                            <a:schemeClr val="dk1"/>
                          </a:solidFill>
                          <a:effectLst/>
                          <a:latin typeface="+mn-lt"/>
                          <a:ea typeface="+mn-ea"/>
                          <a:cs typeface="+mn-cs"/>
                        </a:rPr>
                        <a:t> </a:t>
                      </a:r>
                      <a:endParaRPr lang="en-IN" sz="1600" u="sng" dirty="0"/>
                    </a:p>
                  </a:txBody>
                  <a:tcPr/>
                </a:tc>
                <a:tc>
                  <a:txBody>
                    <a:bodyPr/>
                    <a:lstStyle/>
                    <a:p>
                      <a:r>
                        <a:rPr lang="en-US" sz="1600" kern="1200" dirty="0">
                          <a:solidFill>
                            <a:schemeClr val="dk1"/>
                          </a:solidFill>
                          <a:effectLst/>
                          <a:latin typeface="+mn-lt"/>
                          <a:ea typeface="+mn-ea"/>
                          <a:cs typeface="+mn-cs"/>
                        </a:rPr>
                        <a:t> Robust Face Recognition via Sparse Representation</a:t>
                      </a:r>
                      <a:endParaRPr lang="en-IN" sz="1600" dirty="0"/>
                    </a:p>
                  </a:txBody>
                  <a:tcPr/>
                </a:tc>
                <a:tc>
                  <a:txBody>
                    <a:bodyPr/>
                    <a:lstStyle/>
                    <a:p>
                      <a:r>
                        <a:rPr lang="en-US" sz="1600" kern="1200" dirty="0">
                          <a:solidFill>
                            <a:schemeClr val="dk1"/>
                          </a:solidFill>
                          <a:effectLst/>
                          <a:latin typeface="+mn-lt"/>
                          <a:ea typeface="+mn-ea"/>
                          <a:cs typeface="+mn-cs"/>
                        </a:rPr>
                        <a:t>Spatial Fusion Deep Convolutional Network. </a:t>
                      </a:r>
                      <a:endParaRPr lang="en-IN" sz="1600" dirty="0"/>
                    </a:p>
                  </a:txBody>
                  <a:tcPr/>
                </a:tc>
                <a:tc>
                  <a:txBody>
                    <a:bodyPr/>
                    <a:lstStyle/>
                    <a:p>
                      <a:r>
                        <a:rPr lang="en-US" sz="1600" kern="1200" dirty="0">
                          <a:solidFill>
                            <a:schemeClr val="dk1"/>
                          </a:solidFill>
                          <a:effectLst/>
                          <a:latin typeface="+mn-lt"/>
                          <a:ea typeface="+mn-ea"/>
                          <a:cs typeface="+mn-cs"/>
                        </a:rPr>
                        <a:t>Disguised Face Identification (DIC) and Disguised Face Classification Frameworks </a:t>
                      </a:r>
                      <a:endParaRPr lang="en-IN" sz="1600" dirty="0"/>
                    </a:p>
                  </a:txBody>
                  <a:tcPr/>
                </a:tc>
                <a:tc>
                  <a:txBody>
                    <a:bodyPr/>
                    <a:lstStyle/>
                    <a:p>
                      <a:r>
                        <a:rPr lang="en-US" sz="1600" kern="1200" dirty="0">
                          <a:solidFill>
                            <a:schemeClr val="dk1"/>
                          </a:solidFill>
                          <a:effectLst/>
                          <a:latin typeface="+mn-lt"/>
                          <a:ea typeface="+mn-ea"/>
                          <a:cs typeface="+mn-cs"/>
                        </a:rPr>
                        <a:t>The DIC framework describes the facial structure by using Spatial Fusion Deep Convolutional Network.</a:t>
                      </a:r>
                      <a:endParaRPr lang="en-IN" sz="1600" dirty="0"/>
                    </a:p>
                  </a:txBody>
                  <a:tcPr/>
                </a:tc>
                <a:tc>
                  <a:txBody>
                    <a:bodyPr/>
                    <a:lstStyle/>
                    <a:p>
                      <a:r>
                        <a:rPr lang="en-US" sz="1600" kern="1200" dirty="0">
                          <a:solidFill>
                            <a:schemeClr val="dk1"/>
                          </a:solidFill>
                          <a:effectLst/>
                          <a:latin typeface="+mn-lt"/>
                          <a:ea typeface="+mn-ea"/>
                          <a:cs typeface="+mn-cs"/>
                        </a:rPr>
                        <a:t>It is observed that, classification accuracy decreases as the number of disguise accessories increases in the test image </a:t>
                      </a:r>
                      <a:endParaRPr lang="en-IN" sz="1600" dirty="0"/>
                    </a:p>
                  </a:txBody>
                  <a:tcPr/>
                </a:tc>
                <a:extLst>
                  <a:ext uri="{0D108BD9-81ED-4DB2-BD59-A6C34878D82A}">
                    <a16:rowId xmlns:a16="http://schemas.microsoft.com/office/drawing/2014/main" val="1380170059"/>
                  </a:ext>
                </a:extLst>
              </a:tr>
              <a:tr h="1864295">
                <a:tc>
                  <a:txBody>
                    <a:bodyPr/>
                    <a:lstStyle/>
                    <a:p>
                      <a:r>
                        <a:rPr lang="en-IN" sz="1600" dirty="0"/>
                        <a:t>4</a:t>
                      </a:r>
                    </a:p>
                  </a:txBody>
                  <a:tcPr/>
                </a:tc>
                <a:tc>
                  <a:txBody>
                    <a:bodyPr/>
                    <a:lstStyle/>
                    <a:p>
                      <a:r>
                        <a:rPr lang="en-IN" sz="1600" dirty="0"/>
                        <a:t>Rui Min</a:t>
                      </a:r>
                    </a:p>
                  </a:txBody>
                  <a:tcPr/>
                </a:tc>
                <a:tc>
                  <a:txBody>
                    <a:bodyPr/>
                    <a:lstStyle/>
                    <a:p>
                      <a:r>
                        <a:rPr lang="en-US" sz="1600" kern="1200" dirty="0">
                          <a:solidFill>
                            <a:schemeClr val="dk1"/>
                          </a:solidFill>
                          <a:effectLst/>
                          <a:latin typeface="+mn-lt"/>
                          <a:ea typeface="+mn-ea"/>
                          <a:cs typeface="+mn-cs"/>
                        </a:rPr>
                        <a:t>Improving the Recognition of Faces Occluded by Facial Accessories</a:t>
                      </a:r>
                      <a:endParaRPr lang="en-IN" sz="1600" dirty="0"/>
                    </a:p>
                  </a:txBody>
                  <a:tcPr/>
                </a:tc>
                <a:tc>
                  <a:txBody>
                    <a:bodyPr/>
                    <a:lstStyle/>
                    <a:p>
                      <a:r>
                        <a:rPr lang="en-US" sz="1600" kern="1200" dirty="0">
                          <a:solidFill>
                            <a:schemeClr val="dk1"/>
                          </a:solidFill>
                          <a:effectLst/>
                          <a:latin typeface="+mn-lt"/>
                          <a:ea typeface="+mn-ea"/>
                          <a:cs typeface="+mn-cs"/>
                        </a:rPr>
                        <a:t>AR database </a:t>
                      </a:r>
                      <a:endParaRPr lang="en-IN" sz="1600" dirty="0"/>
                    </a:p>
                  </a:txBody>
                  <a:tcPr/>
                </a:tc>
                <a:tc>
                  <a:txBody>
                    <a:bodyPr/>
                    <a:lstStyle/>
                    <a:p>
                      <a:r>
                        <a:rPr lang="en-US" sz="1600" kern="1200" dirty="0">
                          <a:solidFill>
                            <a:schemeClr val="dk1"/>
                          </a:solidFill>
                          <a:effectLst/>
                          <a:latin typeface="+mn-lt"/>
                          <a:ea typeface="+mn-ea"/>
                          <a:cs typeface="+mn-cs"/>
                        </a:rPr>
                        <a:t>performance effects of facial occlusion in face recognition</a:t>
                      </a:r>
                      <a:endParaRPr lang="en-IN" sz="1600" dirty="0"/>
                    </a:p>
                  </a:txBody>
                  <a:tcPr/>
                </a:tc>
                <a:tc>
                  <a:txBody>
                    <a:bodyPr/>
                    <a:lstStyle/>
                    <a:p>
                      <a:r>
                        <a:rPr lang="en-US" sz="1600" kern="1200" dirty="0">
                          <a:solidFill>
                            <a:schemeClr val="dk1"/>
                          </a:solidFill>
                          <a:effectLst/>
                          <a:latin typeface="+mn-lt"/>
                          <a:ea typeface="+mn-ea"/>
                          <a:cs typeface="+mn-cs"/>
                        </a:rPr>
                        <a:t>classification of occluded/non occluded region, and LBP based face recognition</a:t>
                      </a:r>
                      <a:endParaRPr lang="en-IN" sz="1600" dirty="0"/>
                    </a:p>
                  </a:txBody>
                  <a:tcPr/>
                </a:tc>
                <a:tc>
                  <a:txBody>
                    <a:bodyPr/>
                    <a:lstStyle/>
                    <a:p>
                      <a:r>
                        <a:rPr lang="en-US" sz="1600" kern="1200" dirty="0">
                          <a:solidFill>
                            <a:schemeClr val="dk1"/>
                          </a:solidFill>
                          <a:effectLst/>
                          <a:latin typeface="+mn-lt"/>
                          <a:ea typeface="+mn-ea"/>
                          <a:cs typeface="+mn-cs"/>
                        </a:rPr>
                        <a:t> algorithm has been experimented using the AR database and yields a significant performance when compared with PCA, LBP, S-LNMF algorithms </a:t>
                      </a:r>
                      <a:endParaRPr lang="en-IN" sz="1600" dirty="0"/>
                    </a:p>
                  </a:txBody>
                  <a:tcPr/>
                </a:tc>
                <a:extLst>
                  <a:ext uri="{0D108BD9-81ED-4DB2-BD59-A6C34878D82A}">
                    <a16:rowId xmlns:a16="http://schemas.microsoft.com/office/drawing/2014/main" val="1174860818"/>
                  </a:ext>
                </a:extLst>
              </a:tr>
            </a:tbl>
          </a:graphicData>
        </a:graphic>
      </p:graphicFrame>
    </p:spTree>
    <p:extLst>
      <p:ext uri="{BB962C8B-B14F-4D97-AF65-F5344CB8AC3E}">
        <p14:creationId xmlns:p14="http://schemas.microsoft.com/office/powerpoint/2010/main" val="20414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6B56-C59C-CA49-B670-951FE6F8F354}"/>
              </a:ext>
            </a:extLst>
          </p:cNvPr>
          <p:cNvSpPr>
            <a:spLocks noGrp="1"/>
          </p:cNvSpPr>
          <p:nvPr>
            <p:ph type="title"/>
          </p:nvPr>
        </p:nvSpPr>
        <p:spPr/>
        <p:txBody>
          <a:bodyPr/>
          <a:lstStyle/>
          <a:p>
            <a:r>
              <a:rPr lang="en-US" dirty="0"/>
              <a:t>Tools and Methodology </a:t>
            </a:r>
          </a:p>
        </p:txBody>
      </p:sp>
      <p:sp>
        <p:nvSpPr>
          <p:cNvPr id="4" name="Text Placeholder 3">
            <a:extLst>
              <a:ext uri="{FF2B5EF4-FFF2-40B4-BE49-F238E27FC236}">
                <a16:creationId xmlns:a16="http://schemas.microsoft.com/office/drawing/2014/main" id="{C116F6EB-18AE-FADB-6D49-634E456B4036}"/>
              </a:ext>
            </a:extLst>
          </p:cNvPr>
          <p:cNvSpPr txBox="1">
            <a:spLocks noGrp="1"/>
          </p:cNvSpPr>
          <p:nvPr>
            <p:ph type="body" sz="quarter" idx="17"/>
          </p:nvPr>
        </p:nvSpPr>
        <p:spPr>
          <a:xfrm>
            <a:off x="556780" y="1089747"/>
            <a:ext cx="10801350" cy="4936736"/>
          </a:xfrm>
          <a:prstGeom prst="rect">
            <a:avLst/>
          </a:prstGeom>
          <a:noFill/>
        </p:spPr>
        <p:txBody>
          <a:bodyPr wrap="square" lIns="0" rtlCol="0">
            <a:spAutoFit/>
          </a:bodyPr>
          <a:lstStyle/>
          <a:p>
            <a:pPr marL="0" indent="0">
              <a:buNone/>
            </a:pPr>
            <a:r>
              <a:rPr lang="en-US" altLang="ko-KR" sz="1600" dirty="0">
                <a:solidFill>
                  <a:schemeClr val="tx1"/>
                </a:solidFill>
                <a:latin typeface="+mn-lt"/>
                <a:cs typeface="Arial" pitchFamily="34" charset="0"/>
              </a:rPr>
              <a:t>The project makes use of TensorFlow, </a:t>
            </a:r>
            <a:r>
              <a:rPr lang="en-US" altLang="ko-KR" sz="1600" dirty="0" err="1">
                <a:solidFill>
                  <a:schemeClr val="tx1"/>
                </a:solidFill>
                <a:latin typeface="+mn-lt"/>
                <a:cs typeface="Arial" pitchFamily="34" charset="0"/>
              </a:rPr>
              <a:t>MobileNet</a:t>
            </a:r>
            <a:r>
              <a:rPr lang="en-US" altLang="ko-KR" sz="1600" dirty="0">
                <a:solidFill>
                  <a:schemeClr val="tx1"/>
                </a:solidFill>
                <a:latin typeface="+mn-lt"/>
                <a:cs typeface="Arial" pitchFamily="34" charset="0"/>
              </a:rPr>
              <a:t> V2 Model, Google </a:t>
            </a:r>
            <a:r>
              <a:rPr lang="en-US" altLang="ko-KR" sz="1600" dirty="0" err="1">
                <a:solidFill>
                  <a:schemeClr val="tx1"/>
                </a:solidFill>
                <a:latin typeface="+mn-lt"/>
                <a:cs typeface="Arial" pitchFamily="34" charset="0"/>
              </a:rPr>
              <a:t>Colab</a:t>
            </a:r>
            <a:r>
              <a:rPr lang="en-US" altLang="ko-KR" sz="1600" dirty="0">
                <a:solidFill>
                  <a:schemeClr val="tx1"/>
                </a:solidFill>
                <a:latin typeface="+mn-lt"/>
                <a:cs typeface="Arial" pitchFamily="34" charset="0"/>
              </a:rPr>
              <a:t> and various other libraries. The project is done using Python. </a:t>
            </a:r>
          </a:p>
          <a:p>
            <a:pPr algn="l">
              <a:buFont typeface="+mj-lt"/>
              <a:buAutoNum type="arabicPeriod"/>
            </a:pPr>
            <a:r>
              <a:rPr lang="en-US" sz="1600" dirty="0">
                <a:solidFill>
                  <a:schemeClr val="tx1"/>
                </a:solidFill>
                <a:effectLst/>
                <a:latin typeface="+mn-lt"/>
              </a:rPr>
              <a:t>Data Preparation: The first step in face attribute detection using TensorFlow is to collect a dataset of labeled images that includes the desired attributes. You can use existing datasets like the </a:t>
            </a:r>
            <a:r>
              <a:rPr lang="en-US" sz="1600" dirty="0" err="1">
                <a:solidFill>
                  <a:schemeClr val="tx1"/>
                </a:solidFill>
                <a:effectLst/>
                <a:latin typeface="+mn-lt"/>
              </a:rPr>
              <a:t>CelebA</a:t>
            </a:r>
            <a:r>
              <a:rPr lang="en-US" sz="1600" dirty="0">
                <a:solidFill>
                  <a:schemeClr val="tx1"/>
                </a:solidFill>
                <a:effectLst/>
                <a:latin typeface="+mn-lt"/>
              </a:rPr>
              <a:t> dataset or create your own dataset.</a:t>
            </a:r>
          </a:p>
          <a:p>
            <a:pPr algn="l">
              <a:buFont typeface="+mj-lt"/>
              <a:buAutoNum type="arabicPeriod"/>
            </a:pPr>
            <a:r>
              <a:rPr lang="en-US" sz="1600" dirty="0">
                <a:solidFill>
                  <a:schemeClr val="tx1"/>
                </a:solidFill>
                <a:effectLst/>
                <a:latin typeface="+mn-lt"/>
              </a:rPr>
              <a:t>Model Selection: Once you have a dataset, you can choose a pre-trained model or train your own model using TensorFlow. Some popular pre-trained models for face attribute detection include Inception </a:t>
            </a:r>
            <a:r>
              <a:rPr lang="en-US" sz="1600" dirty="0" err="1">
                <a:solidFill>
                  <a:schemeClr val="tx1"/>
                </a:solidFill>
                <a:effectLst/>
                <a:latin typeface="+mn-lt"/>
              </a:rPr>
              <a:t>ResNet</a:t>
            </a:r>
            <a:r>
              <a:rPr lang="en-US" sz="1600" dirty="0">
                <a:solidFill>
                  <a:schemeClr val="tx1"/>
                </a:solidFill>
                <a:effectLst/>
                <a:latin typeface="+mn-lt"/>
              </a:rPr>
              <a:t> V1, Inception </a:t>
            </a:r>
            <a:r>
              <a:rPr lang="en-US" sz="1600" dirty="0" err="1">
                <a:solidFill>
                  <a:schemeClr val="tx1"/>
                </a:solidFill>
                <a:effectLst/>
                <a:latin typeface="+mn-lt"/>
              </a:rPr>
              <a:t>ResNet</a:t>
            </a:r>
            <a:r>
              <a:rPr lang="en-US" sz="1600" dirty="0">
                <a:solidFill>
                  <a:schemeClr val="tx1"/>
                </a:solidFill>
                <a:effectLst/>
                <a:latin typeface="+mn-lt"/>
              </a:rPr>
              <a:t> V2, and </a:t>
            </a:r>
            <a:r>
              <a:rPr lang="en-US" sz="1600" dirty="0" err="1">
                <a:solidFill>
                  <a:schemeClr val="tx1"/>
                </a:solidFill>
                <a:effectLst/>
                <a:latin typeface="+mn-lt"/>
              </a:rPr>
              <a:t>MobileNet</a:t>
            </a:r>
            <a:r>
              <a:rPr lang="en-US" sz="1600" dirty="0">
                <a:solidFill>
                  <a:schemeClr val="tx1"/>
                </a:solidFill>
                <a:effectLst/>
                <a:latin typeface="+mn-lt"/>
              </a:rPr>
              <a:t>.</a:t>
            </a:r>
          </a:p>
          <a:p>
            <a:pPr algn="l">
              <a:buFont typeface="+mj-lt"/>
              <a:buAutoNum type="arabicPeriod"/>
            </a:pPr>
            <a:r>
              <a:rPr lang="en-US" sz="1600" dirty="0">
                <a:solidFill>
                  <a:schemeClr val="tx1"/>
                </a:solidFill>
                <a:effectLst/>
                <a:latin typeface="+mn-lt"/>
              </a:rPr>
              <a:t>Model Training: If you choose to train your own model, you will need to preprocess the data, split it into training and testing sets, and then train the model using TensorFlow's APIs. Training a model can take a significant amount of time, depending on the complexity of the model and the size of the dataset.</a:t>
            </a:r>
          </a:p>
          <a:p>
            <a:pPr algn="l">
              <a:buFont typeface="+mj-lt"/>
              <a:buAutoNum type="arabicPeriod"/>
            </a:pPr>
            <a:r>
              <a:rPr lang="en-US" sz="1600" dirty="0">
                <a:solidFill>
                  <a:schemeClr val="tx1"/>
                </a:solidFill>
                <a:effectLst/>
                <a:latin typeface="+mn-lt"/>
              </a:rPr>
              <a:t>Model Evaluation: After training the model, you will need to evaluate its performance on a separate validation set. Common evaluation metrics for face attribute detection include accuracy, precision, recall, and F1 score.</a:t>
            </a:r>
          </a:p>
          <a:p>
            <a:pPr algn="l">
              <a:buFont typeface="+mj-lt"/>
              <a:buAutoNum type="arabicPeriod"/>
            </a:pPr>
            <a:r>
              <a:rPr lang="en-US" sz="1600" dirty="0">
                <a:solidFill>
                  <a:schemeClr val="tx1"/>
                </a:solidFill>
                <a:effectLst/>
                <a:latin typeface="+mn-lt"/>
              </a:rPr>
              <a:t>Inference: Once you have a trained model, you can use it to detect face attributes in new images. To do this, you will need to preprocess the images, feed them into the model, and then extract the predicted attributes from the model's output.</a:t>
            </a:r>
          </a:p>
          <a:p>
            <a:pPr marL="0" indent="0">
              <a:buNone/>
            </a:pPr>
            <a:r>
              <a:rPr lang="en-US" sz="1600" b="0" i="0" dirty="0">
                <a:solidFill>
                  <a:schemeClr val="tx1"/>
                </a:solidFill>
                <a:effectLst/>
                <a:latin typeface="+mn-lt"/>
              </a:rPr>
              <a:t>The </a:t>
            </a:r>
            <a:r>
              <a:rPr lang="en-US" sz="1600" b="0" i="0" dirty="0" err="1">
                <a:solidFill>
                  <a:schemeClr val="tx1"/>
                </a:solidFill>
                <a:effectLst/>
                <a:latin typeface="+mn-lt"/>
              </a:rPr>
              <a:t>CelebA</a:t>
            </a:r>
            <a:r>
              <a:rPr lang="en-US" sz="1600" b="0" i="0" dirty="0">
                <a:solidFill>
                  <a:schemeClr val="tx1"/>
                </a:solidFill>
                <a:effectLst/>
                <a:latin typeface="+mn-lt"/>
              </a:rPr>
              <a:t> dataset is used and split into a Training and Testing dataset set where 8000 images are used as the Training set. The Training dataset is used to train the model and uses Transfe</a:t>
            </a:r>
            <a:r>
              <a:rPr lang="en-US" sz="1600" dirty="0">
                <a:solidFill>
                  <a:schemeClr val="tx1"/>
                </a:solidFill>
                <a:latin typeface="+mn-lt"/>
              </a:rPr>
              <a:t>r Learning. The losses and accuracy are represented using graphs and a confusion matrix is used to visualize performance. </a:t>
            </a:r>
          </a:p>
        </p:txBody>
      </p:sp>
    </p:spTree>
    <p:extLst>
      <p:ext uri="{BB962C8B-B14F-4D97-AF65-F5344CB8AC3E}">
        <p14:creationId xmlns:p14="http://schemas.microsoft.com/office/powerpoint/2010/main" val="154196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6B56-C59C-CA49-B670-951FE6F8F354}"/>
              </a:ext>
            </a:extLst>
          </p:cNvPr>
          <p:cNvSpPr>
            <a:spLocks noGrp="1"/>
          </p:cNvSpPr>
          <p:nvPr>
            <p:ph type="title"/>
          </p:nvPr>
        </p:nvSpPr>
        <p:spPr/>
        <p:txBody>
          <a:bodyPr/>
          <a:lstStyle/>
          <a:p>
            <a:r>
              <a:rPr lang="en-US" dirty="0"/>
              <a:t>Tools and Methodology </a:t>
            </a:r>
          </a:p>
        </p:txBody>
      </p:sp>
      <p:sp>
        <p:nvSpPr>
          <p:cNvPr id="4" name="Text Placeholder 3">
            <a:extLst>
              <a:ext uri="{FF2B5EF4-FFF2-40B4-BE49-F238E27FC236}">
                <a16:creationId xmlns:a16="http://schemas.microsoft.com/office/drawing/2014/main" id="{C116F6EB-18AE-FADB-6D49-634E456B4036}"/>
              </a:ext>
            </a:extLst>
          </p:cNvPr>
          <p:cNvSpPr txBox="1">
            <a:spLocks noGrp="1"/>
          </p:cNvSpPr>
          <p:nvPr>
            <p:ph type="body" sz="quarter" idx="17"/>
          </p:nvPr>
        </p:nvSpPr>
        <p:spPr>
          <a:xfrm>
            <a:off x="593725" y="1616219"/>
            <a:ext cx="10801350" cy="4340675"/>
          </a:xfrm>
          <a:prstGeom prst="rect">
            <a:avLst/>
          </a:prstGeom>
          <a:noFill/>
        </p:spPr>
        <p:txBody>
          <a:bodyPr wrap="square" lIns="0" rtlCol="0">
            <a:spAutoFit/>
          </a:bodyPr>
          <a:lstStyle/>
          <a:p>
            <a:pPr marL="0" indent="0">
              <a:buNone/>
            </a:pPr>
            <a:r>
              <a:rPr lang="en-US" sz="1800" b="0" i="0" dirty="0">
                <a:solidFill>
                  <a:schemeClr val="tx1"/>
                </a:solidFill>
                <a:effectLst/>
                <a:latin typeface="+mn-lt"/>
              </a:rPr>
              <a:t>K-Fold cross-validation is a popular technique used in machine learning for model training and evaluation. It involves splitting the original dataset into K equal-sized parts, or folds, and using K-1 folds for training the model and the remaining fold for testing the model. This process is repeated K times, with each of the K folds used exactly once as the testing data. The final evaluation score is then computed as the average of the K individual evaluation scores.</a:t>
            </a:r>
            <a:endParaRPr lang="en-US" altLang="ko-KR" sz="1800" b="1" dirty="0">
              <a:solidFill>
                <a:schemeClr val="tx1"/>
              </a:solidFill>
              <a:latin typeface="+mn-lt"/>
              <a:cs typeface="Arial" pitchFamily="34" charset="0"/>
            </a:endParaRPr>
          </a:p>
          <a:p>
            <a:pPr marL="0" indent="0">
              <a:buNone/>
            </a:pPr>
            <a:r>
              <a:rPr lang="en-US" altLang="ko-KR" sz="1800" dirty="0">
                <a:solidFill>
                  <a:schemeClr val="tx1"/>
                </a:solidFill>
                <a:latin typeface="+mn-lt"/>
                <a:cs typeface="Arial" pitchFamily="34" charset="0"/>
              </a:rPr>
              <a:t>The tools that were used were:</a:t>
            </a:r>
          </a:p>
          <a:p>
            <a:r>
              <a:rPr lang="en-US" altLang="ko-KR" sz="1800" dirty="0">
                <a:solidFill>
                  <a:schemeClr val="tx1"/>
                </a:solidFill>
                <a:latin typeface="+mn-lt"/>
                <a:cs typeface="Arial" pitchFamily="34" charset="0"/>
              </a:rPr>
              <a:t>Google </a:t>
            </a:r>
            <a:r>
              <a:rPr lang="en-US" altLang="ko-KR" sz="1800" dirty="0" err="1">
                <a:solidFill>
                  <a:schemeClr val="tx1"/>
                </a:solidFill>
                <a:latin typeface="+mn-lt"/>
                <a:cs typeface="Arial" pitchFamily="34" charset="0"/>
              </a:rPr>
              <a:t>Colab</a:t>
            </a:r>
            <a:endParaRPr lang="en-US" altLang="ko-KR" sz="1800" dirty="0">
              <a:solidFill>
                <a:schemeClr val="tx1"/>
              </a:solidFill>
              <a:latin typeface="+mn-lt"/>
              <a:cs typeface="Arial" pitchFamily="34" charset="0"/>
            </a:endParaRPr>
          </a:p>
          <a:p>
            <a:r>
              <a:rPr lang="en-US" altLang="ko-KR" sz="1800" dirty="0">
                <a:solidFill>
                  <a:schemeClr val="tx1"/>
                </a:solidFill>
                <a:latin typeface="+mn-lt"/>
                <a:cs typeface="Arial" pitchFamily="34" charset="0"/>
              </a:rPr>
              <a:t>Python 3</a:t>
            </a:r>
          </a:p>
          <a:p>
            <a:r>
              <a:rPr lang="en-US" altLang="ko-KR" sz="1800" dirty="0">
                <a:solidFill>
                  <a:schemeClr val="tx1"/>
                </a:solidFill>
                <a:latin typeface="+mn-lt"/>
                <a:cs typeface="Arial" pitchFamily="34" charset="0"/>
              </a:rPr>
              <a:t>TensorFlow</a:t>
            </a:r>
          </a:p>
          <a:p>
            <a:r>
              <a:rPr lang="en-US" altLang="ko-KR" sz="1800" dirty="0" err="1">
                <a:solidFill>
                  <a:schemeClr val="tx1"/>
                </a:solidFill>
                <a:latin typeface="+mn-lt"/>
                <a:cs typeface="Arial" pitchFamily="34" charset="0"/>
              </a:rPr>
              <a:t>MobileNet</a:t>
            </a:r>
            <a:r>
              <a:rPr lang="en-US" altLang="ko-KR" sz="1800" dirty="0">
                <a:solidFill>
                  <a:schemeClr val="tx1"/>
                </a:solidFill>
                <a:latin typeface="+mn-lt"/>
                <a:cs typeface="Arial" pitchFamily="34" charset="0"/>
              </a:rPr>
              <a:t> V2</a:t>
            </a:r>
          </a:p>
          <a:p>
            <a:r>
              <a:rPr lang="en-US" altLang="ko-KR" sz="1800" dirty="0">
                <a:solidFill>
                  <a:schemeClr val="tx1"/>
                </a:solidFill>
                <a:latin typeface="+mn-lt"/>
                <a:cs typeface="Arial" pitchFamily="34" charset="0"/>
              </a:rPr>
              <a:t>Seaborn</a:t>
            </a:r>
          </a:p>
          <a:p>
            <a:r>
              <a:rPr lang="en-US" altLang="ko-KR" sz="1800" dirty="0">
                <a:solidFill>
                  <a:schemeClr val="tx1"/>
                </a:solidFill>
                <a:latin typeface="+mn-lt"/>
                <a:cs typeface="Arial" pitchFamily="34" charset="0"/>
              </a:rPr>
              <a:t>Matplotlib</a:t>
            </a:r>
          </a:p>
        </p:txBody>
      </p:sp>
    </p:spTree>
    <p:extLst>
      <p:ext uri="{BB962C8B-B14F-4D97-AF65-F5344CB8AC3E}">
        <p14:creationId xmlns:p14="http://schemas.microsoft.com/office/powerpoint/2010/main" val="54798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66B56-C59C-CA49-B670-951FE6F8F354}"/>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solidFill>
                  <a:schemeClr val="tx1"/>
                </a:solidFill>
                <a:latin typeface="+mj-lt"/>
                <a:ea typeface="+mj-ea"/>
                <a:cs typeface="+mj-cs"/>
              </a:rPr>
              <a:t>Data augmentation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116F6EB-18AE-FADB-6D49-634E456B4036}"/>
              </a:ext>
            </a:extLst>
          </p:cNvPr>
          <p:cNvSpPr txBox="1">
            <a:spLocks noGrp="1"/>
          </p:cNvSpPr>
          <p:nvPr>
            <p:ph type="body" sz="quarter" idx="17"/>
          </p:nvPr>
        </p:nvSpPr>
        <p:spPr>
          <a:xfrm>
            <a:off x="572493" y="2071316"/>
            <a:ext cx="6713552" cy="4119172"/>
          </a:xfrm>
          <a:prstGeom prst="rect">
            <a:avLst/>
          </a:prstGeom>
        </p:spPr>
        <p:txBody>
          <a:bodyPr vert="horz" lIns="91440" tIns="45720" rIns="91440" bIns="45720" rtlCol="0" anchor="t">
            <a:normAutofit/>
          </a:bodyPr>
          <a:lstStyle/>
          <a:p>
            <a:pPr marL="0" indent="-228600">
              <a:buFont typeface="Arial" panose="020B0604020202020204" pitchFamily="34" charset="0"/>
              <a:buChar char="•"/>
            </a:pPr>
            <a:r>
              <a:rPr lang="en-US" sz="1500" b="1">
                <a:solidFill>
                  <a:schemeClr val="tx1"/>
                </a:solidFill>
                <a:latin typeface="+mn-lt"/>
                <a:ea typeface="+mn-ea"/>
                <a:cs typeface="+mn-cs"/>
              </a:rPr>
              <a:t>Data augmentation is a technique used in machine learning and computer vision to artificially create training data from existing training data by applying transformations such as rotation, scaling, flipping, cropping, and other similar operations to the original data.</a:t>
            </a:r>
          </a:p>
          <a:p>
            <a:pPr marL="0" indent="-228600">
              <a:buFont typeface="Arial" panose="020B0604020202020204" pitchFamily="34" charset="0"/>
              <a:buChar char="•"/>
            </a:pPr>
            <a:r>
              <a:rPr lang="en-US" sz="1500" b="1">
                <a:solidFill>
                  <a:schemeClr val="tx1"/>
                </a:solidFill>
                <a:latin typeface="+mn-lt"/>
                <a:ea typeface="+mn-ea"/>
                <a:cs typeface="+mn-cs"/>
              </a:rPr>
              <a:t>The main goal of data augmentation is to increase the amount of training data available so that the machine learning algorithms can learn more effectively and perform better on the test data. This is especially useful when the available training data is limited, and more data is needed to achieve good performance.</a:t>
            </a:r>
          </a:p>
          <a:p>
            <a:pPr marL="0" indent="-228600">
              <a:buFont typeface="Arial" panose="020B0604020202020204" pitchFamily="34" charset="0"/>
              <a:buChar char="•"/>
            </a:pPr>
            <a:r>
              <a:rPr lang="en-US" sz="1500" b="1">
                <a:solidFill>
                  <a:schemeClr val="tx1"/>
                </a:solidFill>
                <a:latin typeface="+mn-lt"/>
                <a:ea typeface="+mn-ea"/>
                <a:cs typeface="+mn-cs"/>
              </a:rPr>
              <a:t>Data augmentation can also help in preventing overfitting, where the machine learning algorithm may learn to recognize specific examples in the training data rather than generalizing to new, unseen examples.</a:t>
            </a:r>
          </a:p>
          <a:p>
            <a:pPr marL="0" indent="-228600">
              <a:buFont typeface="Arial" panose="020B0604020202020204" pitchFamily="34" charset="0"/>
              <a:buChar char="•"/>
            </a:pPr>
            <a:r>
              <a:rPr lang="en-US" sz="1500" b="1">
                <a:solidFill>
                  <a:schemeClr val="tx1"/>
                </a:solidFill>
                <a:latin typeface="+mn-lt"/>
                <a:ea typeface="+mn-ea"/>
                <a:cs typeface="+mn-cs"/>
              </a:rPr>
              <a:t>Therefore, data augmentation is an important technique for improving the accuracy of machine learning models, especially in applications where the amount of training data is limited.</a:t>
            </a:r>
          </a:p>
          <a:p>
            <a:pPr marL="0" indent="-228600">
              <a:buFont typeface="Arial" panose="020B0604020202020204" pitchFamily="34" charset="0"/>
              <a:buChar char="•"/>
            </a:pPr>
            <a:endParaRPr lang="en-US" altLang="ko-KR" sz="1500">
              <a:solidFill>
                <a:schemeClr val="tx1"/>
              </a:solidFill>
              <a:latin typeface="+mn-lt"/>
              <a:ea typeface="+mn-ea"/>
              <a:cs typeface="+mn-cs"/>
            </a:endParaRPr>
          </a:p>
        </p:txBody>
      </p:sp>
      <p:pic>
        <p:nvPicPr>
          <p:cNvPr id="5" name="Picture 4">
            <a:extLst>
              <a:ext uri="{FF2B5EF4-FFF2-40B4-BE49-F238E27FC236}">
                <a16:creationId xmlns:a16="http://schemas.microsoft.com/office/drawing/2014/main" id="{B1556F98-D39C-1F7F-BA6C-822174E959E3}"/>
              </a:ext>
            </a:extLst>
          </p:cNvPr>
          <p:cNvPicPr>
            <a:picLocks noChangeAspect="1"/>
          </p:cNvPicPr>
          <p:nvPr/>
        </p:nvPicPr>
        <p:blipFill rotWithShape="1">
          <a:blip r:embed="rId2"/>
          <a:srcRect l="2269" r="4172" b="1"/>
          <a:stretch/>
        </p:blipFill>
        <p:spPr>
          <a:xfrm>
            <a:off x="7675658" y="2093976"/>
            <a:ext cx="3941064" cy="4096512"/>
          </a:xfrm>
          <a:prstGeom prst="rect">
            <a:avLst/>
          </a:prstGeom>
        </p:spPr>
      </p:pic>
    </p:spTree>
    <p:extLst>
      <p:ext uri="{BB962C8B-B14F-4D97-AF65-F5344CB8AC3E}">
        <p14:creationId xmlns:p14="http://schemas.microsoft.com/office/powerpoint/2010/main" val="325379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1849</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Roboto Medium</vt:lpstr>
      <vt:lpstr>Times New Roman</vt:lpstr>
      <vt:lpstr>Office Theme</vt:lpstr>
      <vt:lpstr>Face Attribute Classification using CNN</vt:lpstr>
      <vt:lpstr>PowerPoint Presentation</vt:lpstr>
      <vt:lpstr>Introduction</vt:lpstr>
      <vt:lpstr>objectives</vt:lpstr>
      <vt:lpstr>Literature review</vt:lpstr>
      <vt:lpstr>Literature review for Application</vt:lpstr>
      <vt:lpstr>Tools and Methodology </vt:lpstr>
      <vt:lpstr>Tools and Methodology </vt:lpstr>
      <vt:lpstr>Data augmentation</vt:lpstr>
      <vt:lpstr>Results</vt:lpstr>
      <vt:lpstr>Results</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POORNIMA MAHADEVAPPA</dc:creator>
  <cp:lastModifiedBy>jairus sam</cp:lastModifiedBy>
  <cp:revision>18</cp:revision>
  <dcterms:created xsi:type="dcterms:W3CDTF">2023-01-31T14:46:13Z</dcterms:created>
  <dcterms:modified xsi:type="dcterms:W3CDTF">2023-05-11T12:03:47Z</dcterms:modified>
</cp:coreProperties>
</file>