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It's-a</a:t>
            </a:r>
            <a:r>
              <a:rPr lang="en-US" dirty="0" smtClean="0"/>
              <a:t> Me! Nintendo!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7075" y="5172892"/>
            <a:ext cx="32319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Harsha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Kankanamge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 prices using </a:t>
            </a:r>
            <a:b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Cox-Ross-Rubinstein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280035" y="2096770"/>
          <a:ext cx="5554345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5543550" imgH="368300" progId="Paint.Picture">
                  <p:embed/>
                </p:oleObj>
              </mc:Choice>
              <mc:Fallback>
                <p:oleObj r:id="rId3" imgW="5543550" imgH="3683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035" y="2096770"/>
                        <a:ext cx="5554345" cy="51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986780" y="2099945"/>
          <a:ext cx="555117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5556250" imgH="361950" progId="Paint.Picture">
                  <p:embed/>
                </p:oleObj>
              </mc:Choice>
              <mc:Fallback>
                <p:oleObj r:id="rId5" imgW="5556250" imgH="3619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6780" y="2099945"/>
                        <a:ext cx="555117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313180" y="2616200"/>
            <a:ext cx="34880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5.75015329548223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4.111694467475819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5.006593039648809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4.355058269323318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4.853396332180331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4.442805318180507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4.788015103492518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4.487812013362878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4.751854089532722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936104" y="2543810"/>
            <a:ext cx="3919129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4.6267300380144585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4.6267524852964295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4.626730038228505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4.6267524855004325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4.626730038366811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4.626752485113659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4.626730038816596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4.626752484651023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4.626730038829164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4.626752484577381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Put vs Call for 500 period for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Cox-Ross-Rubinstein tree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048510" y="2096770"/>
          <a:ext cx="8091805" cy="363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7562850" imgH="3270250" progId="Paint.Picture">
                  <p:embed/>
                </p:oleObj>
              </mc:Choice>
              <mc:Fallback>
                <p:oleObj r:id="rId3" imgW="7562850" imgH="32702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8510" y="2096770"/>
                        <a:ext cx="8091805" cy="3632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8" y="790711"/>
            <a:ext cx="10353141" cy="562315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the Log normal tree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659571" y="2041049"/>
          <a:ext cx="8686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8686800" imgH="2971800" progId="Paint.Picture">
                  <p:embed/>
                </p:oleObj>
              </mc:Choice>
              <mc:Fallback>
                <p:oleObj r:id="rId3" imgW="8686800" imgH="29718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571" y="2041049"/>
                        <a:ext cx="86868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1625600" y="3195955"/>
            <a:ext cx="155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37.00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900045" y="319595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782820" y="357632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82820" y="285559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82820" y="319595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82820" y="391668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00045" y="353631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456940" y="289115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42.75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3456940" y="357632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31.34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339715" y="39166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26.55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5339715" y="319659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36.22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5339715" y="255079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49.40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665595" y="357632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65595" y="425704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5595" y="285559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665595" y="251523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665595" y="323659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65595" y="391668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7222490" y="436753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22.49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222490" y="36118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30.68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7222490" y="285559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41.85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7222490" y="209550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57.08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48370" y="395160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48370" y="463232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48370" y="323088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548370" y="289052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548370" y="361188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48370" y="429196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9105265" y="474281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19.05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9105265" y="398716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25.99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9105265" y="32308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35.45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9105265" y="247078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48.36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548370" y="212788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48370" y="246824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9105265" y="170497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22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tree for put and call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normal)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876867" y="1854359"/>
          <a:ext cx="64389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3" imgW="6438900" imgH="4724400" progId="Paint.Picture">
                  <p:embed/>
                </p:oleObj>
              </mc:Choice>
              <mc:Fallback>
                <p:oleObj r:id="rId3" imgW="6438900" imgH="47244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6867" y="1854359"/>
                        <a:ext cx="64389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option prices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b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290195" y="1934210"/>
          <a:ext cx="5576570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3" imgW="6534150" imgH="412750" progId="Paint.Picture">
                  <p:embed/>
                </p:oleObj>
              </mc:Choice>
              <mc:Fallback>
                <p:oleObj r:id="rId3" imgW="6534150" imgH="4127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195" y="1934210"/>
                        <a:ext cx="5576570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19165" y="1944370"/>
          <a:ext cx="5561965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5" imgW="6534150" imgH="387350" progId="Paint.Picture">
                  <p:embed/>
                </p:oleObj>
              </mc:Choice>
              <mc:Fallback>
                <p:oleObj r:id="rId5" imgW="6534150" imgH="3873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9165" y="1944370"/>
                        <a:ext cx="5561965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229995" y="2526665"/>
            <a:ext cx="369697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5.4311071819904395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4.25760415424375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4.742222911588577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4.403133730123513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4.598560494055691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4.442254621233452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4.537110552681642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4.456954521878634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4.503092720593405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853555" y="2434590"/>
            <a:ext cx="38931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4.4275773968652965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4.427580074757706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4.427577385880092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4.427580082922271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4.427577374946007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4.427580091538743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4.42757736366065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4.427580100155761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4.427577352876826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4.427580108519727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30165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 prices using </a:t>
            </a:r>
            <a:b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normal tree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311785" y="1779905"/>
          <a:ext cx="5533390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3" imgW="6369050" imgH="400050" progId="Paint.Picture">
                  <p:embed/>
                </p:oleObj>
              </mc:Choice>
              <mc:Fallback>
                <p:oleObj r:id="rId3" imgW="6369050" imgH="400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785" y="1779905"/>
                        <a:ext cx="5533390" cy="53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895975" y="1779905"/>
          <a:ext cx="5442585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5" imgW="6381750" imgH="400050" progId="Paint.Picture">
                  <p:embed/>
                </p:oleObj>
              </mc:Choice>
              <mc:Fallback>
                <p:oleObj r:id="rId5" imgW="6381750" imgH="4000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5975" y="1779905"/>
                        <a:ext cx="5442585" cy="53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208405" y="2630805"/>
            <a:ext cx="37407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5.630274744484825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4.456771716738132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4.9413904740829695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4.602301292617906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4.797728056550064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4.641422183727843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4.736278115176005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4.656122084373023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4.702260283087781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50660" y="2415540"/>
            <a:ext cx="4133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4.6267449593851735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4.62674763687875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4.626744948379529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4.626747645759001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4.626744937265348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4.626747654116349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4.62674492645451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4.62674766231179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4.626744915172341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4.626747670913005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vs Call for 500 period for </a:t>
            </a:r>
            <a:b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 tree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192972" y="2096612"/>
          <a:ext cx="7804150" cy="122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3" imgW="7797800" imgH="1225550" progId="Paint.Picture">
                  <p:embed/>
                </p:oleObj>
              </mc:Choice>
              <mc:Fallback>
                <p:oleObj r:id="rId3" imgW="7797800" imgH="1225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2972" y="2096612"/>
                        <a:ext cx="7804150" cy="122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3584575" y="3647440"/>
          <a:ext cx="5020310" cy="130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5" imgW="5016500" imgH="1308100" progId="Paint.Picture">
                  <p:embed/>
                </p:oleObj>
              </mc:Choice>
              <mc:Fallback>
                <p:oleObj r:id="rId5" imgW="5016500" imgH="13081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4575" y="3647440"/>
                        <a:ext cx="5020310" cy="1309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45" y="547522"/>
            <a:ext cx="9985570" cy="572264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vs Call for 500 period for </a:t>
            </a:r>
            <a:b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Cox-Ross-Rubinstein and Log normal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051685" y="2357755"/>
          <a:ext cx="8089265" cy="21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3" imgW="7035800" imgH="1803400" progId="Paint.Picture">
                  <p:embed/>
                </p:oleObj>
              </mc:Choice>
              <mc:Fallback>
                <p:oleObj r:id="rId3" imgW="7035800" imgH="18034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685" y="2357755"/>
                        <a:ext cx="8089265" cy="214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code pulls all stock data from Yahoo Finance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572384" y="2096612"/>
          <a:ext cx="7047865" cy="270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7042150" imgH="2705100" progId="Paint.Picture">
                  <p:embed/>
                </p:oleObj>
              </mc:Choice>
              <mc:Fallback>
                <p:oleObj r:id="rId3" imgW="7042150" imgH="27051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2384" y="2096612"/>
                        <a:ext cx="7047865" cy="2707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28" y="618442"/>
            <a:ext cx="10221942" cy="57954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870" y="2630198"/>
            <a:ext cx="9905998" cy="147857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20065"/>
            <a:ext cx="9906000" cy="107505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805" y="2348865"/>
            <a:ext cx="5583555" cy="3605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9" y="2348571"/>
            <a:ext cx="5185846" cy="407370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21105" y="1595120"/>
            <a:ext cx="3458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10 Rows: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693025" y="1595120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10 Rows: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292128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nintendo adjusted</a:t>
            </a:r>
            <a:r>
              <a:rPr lang="en-US" dirty="0" smtClean="0">
                <a:solidFill>
                  <a:srgbClr val="FF0000"/>
                </a:solidFill>
              </a:rPr>
              <a:t> Close: Data vs years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7" y="1770696"/>
            <a:ext cx="8830492" cy="4878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88" y="370868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nintendo adjusted Close </a:t>
            </a:r>
            <a:b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ratios 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82" y="1848893"/>
            <a:ext cx="8336385" cy="4695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Volatility Calculation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934085" y="2096770"/>
          <a:ext cx="4835525" cy="292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5264150" imgH="2743200" progId="Paint.Picture">
                  <p:embed/>
                </p:oleObj>
              </mc:Choice>
              <mc:Fallback>
                <p:oleObj r:id="rId3" imgW="5264150" imgH="2743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4085" y="2096770"/>
                        <a:ext cx="4835525" cy="292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6595745" y="2315210"/>
          <a:ext cx="4451985" cy="248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4025900" imgH="1828800" progId="Paint.Picture">
                  <p:embed/>
                </p:oleObj>
              </mc:Choice>
              <mc:Fallback>
                <p:oleObj r:id="rId5" imgW="4025900" imgH="18288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5745" y="2315210"/>
                        <a:ext cx="4451985" cy="2484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2556510" y="5306060"/>
            <a:ext cx="7078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= 0.43905915864868805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5425"/>
            <a:ext cx="9906000" cy="107505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Cox-Ross-Rubinstein tree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1141569" y="1625441"/>
          <a:ext cx="3368040" cy="284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3365500" imgH="2844800" progId="Paint.Picture">
                  <p:embed/>
                </p:oleObj>
              </mc:Choice>
              <mc:Fallback>
                <p:oleObj r:id="rId3" imgW="3365500" imgH="28448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569" y="1625441"/>
                        <a:ext cx="3368040" cy="284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1143000" y="4738370"/>
          <a:ext cx="551307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6477000" imgH="876300" progId="Paint.Picture">
                  <p:embed/>
                </p:oleObj>
              </mc:Choice>
              <mc:Fallback>
                <p:oleObj r:id="rId5" imgW="6477000" imgH="8763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4738370"/>
                        <a:ext cx="5513070" cy="92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4625340" y="2726055"/>
            <a:ext cx="155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37.00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901055" y="272605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83830" y="310642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83830" y="238569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83830" y="272605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83830" y="344678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01055" y="306641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6457950" y="242125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43.21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457950" y="310642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31.68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8340725" y="34467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27.13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8340725" y="272669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37.00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8340725" y="208089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50.47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666605" y="310642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66605" y="378714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6605" y="238569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666605" y="204533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666605" y="2766695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666605" y="3446780"/>
            <a:ext cx="5568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10223500" y="389763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23.22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10223500" y="31419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31.68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10223500" y="238569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43.21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10223500" y="162560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58.95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22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the </a:t>
            </a:r>
            <a:b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Cox-Ross-Rubinstein tree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3187700" y="2096770"/>
          <a:ext cx="5817235" cy="391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6483350" imgH="4603750" progId="Paint.Picture">
                  <p:embed/>
                </p:oleObj>
              </mc:Choice>
              <mc:Fallback>
                <p:oleObj r:id="rId3" imgW="6483350" imgH="46037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700" y="2096770"/>
                        <a:ext cx="5817235" cy="391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option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prices using </a:t>
            </a:r>
            <a:b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Cox-Ross-Rubinstein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267970" y="2096770"/>
          <a:ext cx="538035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5784850" imgH="387350" progId="Paint.Picture">
                  <p:embed/>
                </p:oleObj>
              </mc:Choice>
              <mc:Fallback>
                <p:oleObj r:id="rId3" imgW="5784850" imgH="3873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970" y="2096770"/>
                        <a:ext cx="5380355" cy="45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343650" y="2093595"/>
          <a:ext cx="52781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5" imgW="5778500" imgH="393700" progId="Paint.Picture">
                  <p:embed/>
                </p:oleObj>
              </mc:Choice>
              <mc:Fallback>
                <p:oleObj r:id="rId5" imgW="5778500" imgH="3937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3650" y="2093595"/>
                        <a:ext cx="52781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141730" y="2553335"/>
            <a:ext cx="363918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5.550985732987845</a:t>
            </a:r>
          </a:p>
          <a:p>
            <a:pPr algn="l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3.912526904981438</a:t>
            </a:r>
          </a:p>
          <a:p>
            <a:pPr algn="l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4.8074254771544185</a:t>
            </a:r>
          </a:p>
          <a:p>
            <a:pPr algn="l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4.155890706828922</a:t>
            </a:r>
          </a:p>
          <a:p>
            <a:pPr algn="l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4.654228769685962</a:t>
            </a:r>
          </a:p>
          <a:p>
            <a:pPr algn="l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4.243637755686113</a:t>
            </a:r>
          </a:p>
          <a:p>
            <a:pPr algn="l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4.588847540998152</a:t>
            </a:r>
          </a:p>
          <a:p>
            <a:pPr algn="l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4.288644450868489</a:t>
            </a:r>
          </a:p>
          <a:p>
            <a:pPr algn="l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4.552686527038348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074535" y="2553335"/>
            <a:ext cx="381635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4.427562475493936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4.4275849231754885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4.427562475728777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4.427584922662847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4.427562476047598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4.427584922537167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4.427562476022619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4.427584922495112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4.427562476532915</a:t>
            </a:r>
          </a:p>
          <a:p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4.427584922184095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195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Bitmap Image</vt:lpstr>
      <vt:lpstr>It's-a Me! Nintendo!</vt:lpstr>
      <vt:lpstr>This code pulls all stock data from Yahoo Finance</vt:lpstr>
      <vt:lpstr>dataset</vt:lpstr>
      <vt:lpstr>nintendo adjusted Close: Data vs years</vt:lpstr>
      <vt:lpstr>nintendo adjusted Close  Data ratios  </vt:lpstr>
      <vt:lpstr>Volatility Calculation</vt:lpstr>
      <vt:lpstr>Cox-Ross-Rubinstein tree</vt:lpstr>
      <vt:lpstr>Building the  Cox-Ross-Rubinstein tree</vt:lpstr>
      <vt:lpstr>put option prices using  Cox-Ross-Rubinstein</vt:lpstr>
      <vt:lpstr>call option prices using  Cox-Ross-Rubinstein</vt:lpstr>
      <vt:lpstr>Put vs Call for 500 period for  Cox-Ross-Rubinstein tree</vt:lpstr>
      <vt:lpstr>PowerPoint Presentation</vt:lpstr>
      <vt:lpstr>Building the Log normal tree</vt:lpstr>
      <vt:lpstr>Price tree for put and call  (Log normal)</vt:lpstr>
      <vt:lpstr>put option prices using  Log normal tree</vt:lpstr>
      <vt:lpstr>call option prices using  Log normal tree</vt:lpstr>
      <vt:lpstr>Put vs Call for 500 period for  Log normal tree</vt:lpstr>
      <vt:lpstr>PowerPoint Presentation</vt:lpstr>
      <vt:lpstr>Put vs Call for 500 period for  Cox-Ross-Rubinstein and Log normal</vt:lpstr>
      <vt:lpstr>PowerPoint Presentation</vt:lpstr>
      <vt:lpstr>Thank you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Its’a Me! Nintendo!</dc:title>
  <dc:creator>Harsha Madushanka</dc:creator>
  <cp:lastModifiedBy>harshakh87@gmail.com</cp:lastModifiedBy>
  <cp:revision>36</cp:revision>
  <dcterms:created xsi:type="dcterms:W3CDTF">2018-12-03T19:17:00Z</dcterms:created>
  <dcterms:modified xsi:type="dcterms:W3CDTF">2019-04-12T15:16:38Z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1033-10.2.0.7546</vt:lpwstr>
  </property>
</Properties>
</file>