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81" r:id="rId2"/>
    <p:sldId id="257" r:id="rId3"/>
    <p:sldId id="258" r:id="rId4"/>
    <p:sldId id="282" r:id="rId5"/>
    <p:sldId id="276" r:id="rId6"/>
    <p:sldId id="283" r:id="rId7"/>
    <p:sldId id="259" r:id="rId8"/>
    <p:sldId id="284" r:id="rId9"/>
    <p:sldId id="260" r:id="rId10"/>
    <p:sldId id="261" r:id="rId11"/>
    <p:sldId id="275" r:id="rId12"/>
    <p:sldId id="277" r:id="rId13"/>
    <p:sldId id="262" r:id="rId14"/>
    <p:sldId id="263" r:id="rId15"/>
    <p:sldId id="264" r:id="rId16"/>
    <p:sldId id="268" r:id="rId17"/>
    <p:sldId id="265" r:id="rId18"/>
    <p:sldId id="274"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8B7F8A-D7E2-4654-967D-AAC030EB6326}" v="21" dt="2024-10-18T04:43:00.316"/>
    <p1510:client id="{74EC2424-CE23-4B26-B6CA-48CF28A33D9F}" v="24" dt="2024-10-17T16:06:01.0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85A8D7-DC3E-4A0B-99D5-4A8790ABAF16}"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IN"/>
        </a:p>
      </dgm:t>
    </dgm:pt>
    <dgm:pt modelId="{4813606F-AD7A-4354-8C32-37D2685CB4EE}">
      <dgm:prSet phldrT="[Text]"/>
      <dgm:spPr/>
      <dgm:t>
        <a:bodyPr/>
        <a:lstStyle/>
        <a:p>
          <a:r>
            <a:rPr lang="en-IN"/>
            <a:t>System</a:t>
          </a:r>
        </a:p>
      </dgm:t>
    </dgm:pt>
    <dgm:pt modelId="{29993803-F817-48A8-B5E5-7DA2EE92AEBA}" type="parTrans" cxnId="{B971CA8D-7993-4419-B309-3E2D733C3DEB}">
      <dgm:prSet/>
      <dgm:spPr/>
      <dgm:t>
        <a:bodyPr/>
        <a:lstStyle/>
        <a:p>
          <a:endParaRPr lang="en-IN"/>
        </a:p>
      </dgm:t>
    </dgm:pt>
    <dgm:pt modelId="{DD131E9E-51DE-494B-8841-19C15107A08F}" type="sibTrans" cxnId="{B971CA8D-7993-4419-B309-3E2D733C3DEB}">
      <dgm:prSet/>
      <dgm:spPr/>
      <dgm:t>
        <a:bodyPr/>
        <a:lstStyle/>
        <a:p>
          <a:endParaRPr lang="en-IN"/>
        </a:p>
      </dgm:t>
    </dgm:pt>
    <dgm:pt modelId="{AF827540-6D80-4126-B46F-E44C50F96FEE}">
      <dgm:prSet phldrT="[Text]"/>
      <dgm:spPr/>
      <dgm:t>
        <a:bodyPr/>
        <a:lstStyle/>
        <a:p>
          <a:r>
            <a:rPr lang="en-IN"/>
            <a:t>Backend</a:t>
          </a:r>
        </a:p>
      </dgm:t>
    </dgm:pt>
    <dgm:pt modelId="{0B25B3CE-B3FA-427C-85D6-D83880FEA2E5}" type="parTrans" cxnId="{90FA54B0-6A16-4E37-A1D9-262E9FA024D1}">
      <dgm:prSet/>
      <dgm:spPr/>
      <dgm:t>
        <a:bodyPr/>
        <a:lstStyle/>
        <a:p>
          <a:endParaRPr lang="en-IN"/>
        </a:p>
      </dgm:t>
    </dgm:pt>
    <dgm:pt modelId="{84C68FD4-EB0E-489B-9273-0F10C8E9F9E9}" type="sibTrans" cxnId="{90FA54B0-6A16-4E37-A1D9-262E9FA024D1}">
      <dgm:prSet/>
      <dgm:spPr/>
      <dgm:t>
        <a:bodyPr/>
        <a:lstStyle/>
        <a:p>
          <a:endParaRPr lang="en-IN"/>
        </a:p>
      </dgm:t>
    </dgm:pt>
    <dgm:pt modelId="{31648EF9-972F-4A74-A9FF-C53A7AAF6179}">
      <dgm:prSet phldrT="[Text]"/>
      <dgm:spPr/>
      <dgm:t>
        <a:bodyPr/>
        <a:lstStyle/>
        <a:p>
          <a:r>
            <a:rPr lang="en-IN" dirty="0"/>
            <a:t>Frontend</a:t>
          </a:r>
        </a:p>
      </dgm:t>
    </dgm:pt>
    <dgm:pt modelId="{91CC5E0F-8641-4413-BCBD-9DB47F490ADD}" type="parTrans" cxnId="{BAAEB6F1-1830-4D56-9D48-883E042C0816}">
      <dgm:prSet/>
      <dgm:spPr/>
      <dgm:t>
        <a:bodyPr/>
        <a:lstStyle/>
        <a:p>
          <a:endParaRPr lang="en-IN"/>
        </a:p>
      </dgm:t>
    </dgm:pt>
    <dgm:pt modelId="{4E9B7678-D1C2-4880-BDEE-B54FB0240339}" type="sibTrans" cxnId="{BAAEB6F1-1830-4D56-9D48-883E042C0816}">
      <dgm:prSet/>
      <dgm:spPr/>
      <dgm:t>
        <a:bodyPr/>
        <a:lstStyle/>
        <a:p>
          <a:endParaRPr lang="en-IN"/>
        </a:p>
      </dgm:t>
    </dgm:pt>
    <dgm:pt modelId="{B34B7DC9-8B1D-4987-A609-B95FAE56DA34}" type="pres">
      <dgm:prSet presAssocID="{8C85A8D7-DC3E-4A0B-99D5-4A8790ABAF16}" presName="Name0" presStyleCnt="0">
        <dgm:presLayoutVars>
          <dgm:dir/>
          <dgm:resizeHandles val="exact"/>
        </dgm:presLayoutVars>
      </dgm:prSet>
      <dgm:spPr/>
    </dgm:pt>
    <dgm:pt modelId="{5B829A71-0ED6-494B-A03E-805990B522AA}" type="pres">
      <dgm:prSet presAssocID="{4813606F-AD7A-4354-8C32-37D2685CB4EE}" presName="node" presStyleLbl="node1" presStyleIdx="0" presStyleCnt="3">
        <dgm:presLayoutVars>
          <dgm:bulletEnabled val="1"/>
        </dgm:presLayoutVars>
      </dgm:prSet>
      <dgm:spPr/>
    </dgm:pt>
    <dgm:pt modelId="{1B616714-EC97-4B2F-96EF-153992923FB5}" type="pres">
      <dgm:prSet presAssocID="{DD131E9E-51DE-494B-8841-19C15107A08F}" presName="sibTrans" presStyleLbl="sibTrans2D1" presStyleIdx="0" presStyleCnt="3"/>
      <dgm:spPr/>
    </dgm:pt>
    <dgm:pt modelId="{D3714542-8B93-486F-86F5-FDA5218EF94E}" type="pres">
      <dgm:prSet presAssocID="{DD131E9E-51DE-494B-8841-19C15107A08F}" presName="connectorText" presStyleLbl="sibTrans2D1" presStyleIdx="0" presStyleCnt="3"/>
      <dgm:spPr/>
    </dgm:pt>
    <dgm:pt modelId="{DA1D1798-6153-4B39-A47F-185F8F4DADD6}" type="pres">
      <dgm:prSet presAssocID="{AF827540-6D80-4126-B46F-E44C50F96FEE}" presName="node" presStyleLbl="node1" presStyleIdx="1" presStyleCnt="3">
        <dgm:presLayoutVars>
          <dgm:bulletEnabled val="1"/>
        </dgm:presLayoutVars>
      </dgm:prSet>
      <dgm:spPr/>
    </dgm:pt>
    <dgm:pt modelId="{CA5D2140-4087-4BD0-ACD9-2EE6CB5A68EA}" type="pres">
      <dgm:prSet presAssocID="{84C68FD4-EB0E-489B-9273-0F10C8E9F9E9}" presName="sibTrans" presStyleLbl="sibTrans2D1" presStyleIdx="1" presStyleCnt="3"/>
      <dgm:spPr/>
    </dgm:pt>
    <dgm:pt modelId="{7B08457C-44C1-4AE9-BFDE-025ADDFCC7E6}" type="pres">
      <dgm:prSet presAssocID="{84C68FD4-EB0E-489B-9273-0F10C8E9F9E9}" presName="connectorText" presStyleLbl="sibTrans2D1" presStyleIdx="1" presStyleCnt="3"/>
      <dgm:spPr/>
    </dgm:pt>
    <dgm:pt modelId="{916C6F0E-E2E5-41F4-8DBC-305C72153234}" type="pres">
      <dgm:prSet presAssocID="{31648EF9-972F-4A74-A9FF-C53A7AAF6179}" presName="node" presStyleLbl="node1" presStyleIdx="2" presStyleCnt="3">
        <dgm:presLayoutVars>
          <dgm:bulletEnabled val="1"/>
        </dgm:presLayoutVars>
      </dgm:prSet>
      <dgm:spPr/>
    </dgm:pt>
    <dgm:pt modelId="{E1C6B391-5709-4FBA-BDB3-3DBF6A466B40}" type="pres">
      <dgm:prSet presAssocID="{4E9B7678-D1C2-4880-BDEE-B54FB0240339}" presName="sibTrans" presStyleLbl="sibTrans2D1" presStyleIdx="2" presStyleCnt="3"/>
      <dgm:spPr/>
    </dgm:pt>
    <dgm:pt modelId="{02C5DC65-3BE2-46E3-8452-B1A8F3687ADA}" type="pres">
      <dgm:prSet presAssocID="{4E9B7678-D1C2-4880-BDEE-B54FB0240339}" presName="connectorText" presStyleLbl="sibTrans2D1" presStyleIdx="2" presStyleCnt="3"/>
      <dgm:spPr/>
    </dgm:pt>
  </dgm:ptLst>
  <dgm:cxnLst>
    <dgm:cxn modelId="{C1D45124-BBEE-47FF-862D-EEAB5C89CFA0}" type="presOf" srcId="{8C85A8D7-DC3E-4A0B-99D5-4A8790ABAF16}" destId="{B34B7DC9-8B1D-4987-A609-B95FAE56DA34}" srcOrd="0" destOrd="0" presId="urn:microsoft.com/office/officeart/2005/8/layout/cycle7"/>
    <dgm:cxn modelId="{2111B860-ADB2-4ABD-B3B8-69D514F33D8A}" type="presOf" srcId="{31648EF9-972F-4A74-A9FF-C53A7AAF6179}" destId="{916C6F0E-E2E5-41F4-8DBC-305C72153234}" srcOrd="0" destOrd="0" presId="urn:microsoft.com/office/officeart/2005/8/layout/cycle7"/>
    <dgm:cxn modelId="{19493E52-93B5-485C-A53E-D3D521AC8159}" type="presOf" srcId="{AF827540-6D80-4126-B46F-E44C50F96FEE}" destId="{DA1D1798-6153-4B39-A47F-185F8F4DADD6}" srcOrd="0" destOrd="0" presId="urn:microsoft.com/office/officeart/2005/8/layout/cycle7"/>
    <dgm:cxn modelId="{15AC2275-9D8B-4606-B0C9-63D423240A41}" type="presOf" srcId="{4E9B7678-D1C2-4880-BDEE-B54FB0240339}" destId="{E1C6B391-5709-4FBA-BDB3-3DBF6A466B40}" srcOrd="0" destOrd="0" presId="urn:microsoft.com/office/officeart/2005/8/layout/cycle7"/>
    <dgm:cxn modelId="{B971CA8D-7993-4419-B309-3E2D733C3DEB}" srcId="{8C85A8D7-DC3E-4A0B-99D5-4A8790ABAF16}" destId="{4813606F-AD7A-4354-8C32-37D2685CB4EE}" srcOrd="0" destOrd="0" parTransId="{29993803-F817-48A8-B5E5-7DA2EE92AEBA}" sibTransId="{DD131E9E-51DE-494B-8841-19C15107A08F}"/>
    <dgm:cxn modelId="{2F7F7C97-FC27-4C6E-8E8B-D09800E41F19}" type="presOf" srcId="{4813606F-AD7A-4354-8C32-37D2685CB4EE}" destId="{5B829A71-0ED6-494B-A03E-805990B522AA}" srcOrd="0" destOrd="0" presId="urn:microsoft.com/office/officeart/2005/8/layout/cycle7"/>
    <dgm:cxn modelId="{90FA54B0-6A16-4E37-A1D9-262E9FA024D1}" srcId="{8C85A8D7-DC3E-4A0B-99D5-4A8790ABAF16}" destId="{AF827540-6D80-4126-B46F-E44C50F96FEE}" srcOrd="1" destOrd="0" parTransId="{0B25B3CE-B3FA-427C-85D6-D83880FEA2E5}" sibTransId="{84C68FD4-EB0E-489B-9273-0F10C8E9F9E9}"/>
    <dgm:cxn modelId="{5B877BC1-EA7D-40CE-9A76-5C2DC6D87EF6}" type="presOf" srcId="{4E9B7678-D1C2-4880-BDEE-B54FB0240339}" destId="{02C5DC65-3BE2-46E3-8452-B1A8F3687ADA}" srcOrd="1" destOrd="0" presId="urn:microsoft.com/office/officeart/2005/8/layout/cycle7"/>
    <dgm:cxn modelId="{398976CB-B683-4497-A46E-D68FF12F6395}" type="presOf" srcId="{DD131E9E-51DE-494B-8841-19C15107A08F}" destId="{1B616714-EC97-4B2F-96EF-153992923FB5}" srcOrd="0" destOrd="0" presId="urn:microsoft.com/office/officeart/2005/8/layout/cycle7"/>
    <dgm:cxn modelId="{10F893DB-0C8D-48ED-BC50-D8DF27FBAFE7}" type="presOf" srcId="{84C68FD4-EB0E-489B-9273-0F10C8E9F9E9}" destId="{7B08457C-44C1-4AE9-BFDE-025ADDFCC7E6}" srcOrd="1" destOrd="0" presId="urn:microsoft.com/office/officeart/2005/8/layout/cycle7"/>
    <dgm:cxn modelId="{A21EACE9-CFE2-47CE-B379-13B6C8A7E6DB}" type="presOf" srcId="{DD131E9E-51DE-494B-8841-19C15107A08F}" destId="{D3714542-8B93-486F-86F5-FDA5218EF94E}" srcOrd="1" destOrd="0" presId="urn:microsoft.com/office/officeart/2005/8/layout/cycle7"/>
    <dgm:cxn modelId="{0A2AC2EC-5569-4EB2-8170-5129C0293C76}" type="presOf" srcId="{84C68FD4-EB0E-489B-9273-0F10C8E9F9E9}" destId="{CA5D2140-4087-4BD0-ACD9-2EE6CB5A68EA}" srcOrd="0" destOrd="0" presId="urn:microsoft.com/office/officeart/2005/8/layout/cycle7"/>
    <dgm:cxn modelId="{BAAEB6F1-1830-4D56-9D48-883E042C0816}" srcId="{8C85A8D7-DC3E-4A0B-99D5-4A8790ABAF16}" destId="{31648EF9-972F-4A74-A9FF-C53A7AAF6179}" srcOrd="2" destOrd="0" parTransId="{91CC5E0F-8641-4413-BCBD-9DB47F490ADD}" sibTransId="{4E9B7678-D1C2-4880-BDEE-B54FB0240339}"/>
    <dgm:cxn modelId="{1029A31C-214D-4F19-AE24-51FF5B46694F}" type="presParOf" srcId="{B34B7DC9-8B1D-4987-A609-B95FAE56DA34}" destId="{5B829A71-0ED6-494B-A03E-805990B522AA}" srcOrd="0" destOrd="0" presId="urn:microsoft.com/office/officeart/2005/8/layout/cycle7"/>
    <dgm:cxn modelId="{E46D7C6B-1173-4338-8C85-21999E149442}" type="presParOf" srcId="{B34B7DC9-8B1D-4987-A609-B95FAE56DA34}" destId="{1B616714-EC97-4B2F-96EF-153992923FB5}" srcOrd="1" destOrd="0" presId="urn:microsoft.com/office/officeart/2005/8/layout/cycle7"/>
    <dgm:cxn modelId="{819B05AE-A116-4150-B41F-69EF3C3D3C2F}" type="presParOf" srcId="{1B616714-EC97-4B2F-96EF-153992923FB5}" destId="{D3714542-8B93-486F-86F5-FDA5218EF94E}" srcOrd="0" destOrd="0" presId="urn:microsoft.com/office/officeart/2005/8/layout/cycle7"/>
    <dgm:cxn modelId="{60ABC291-6657-47F9-B3BD-3ABB2CAB614B}" type="presParOf" srcId="{B34B7DC9-8B1D-4987-A609-B95FAE56DA34}" destId="{DA1D1798-6153-4B39-A47F-185F8F4DADD6}" srcOrd="2" destOrd="0" presId="urn:microsoft.com/office/officeart/2005/8/layout/cycle7"/>
    <dgm:cxn modelId="{B4984D26-016E-4077-84CE-96976965C964}" type="presParOf" srcId="{B34B7DC9-8B1D-4987-A609-B95FAE56DA34}" destId="{CA5D2140-4087-4BD0-ACD9-2EE6CB5A68EA}" srcOrd="3" destOrd="0" presId="urn:microsoft.com/office/officeart/2005/8/layout/cycle7"/>
    <dgm:cxn modelId="{5281E1EB-D90E-421D-B358-CE982856F037}" type="presParOf" srcId="{CA5D2140-4087-4BD0-ACD9-2EE6CB5A68EA}" destId="{7B08457C-44C1-4AE9-BFDE-025ADDFCC7E6}" srcOrd="0" destOrd="0" presId="urn:microsoft.com/office/officeart/2005/8/layout/cycle7"/>
    <dgm:cxn modelId="{810915E5-C95E-4D54-8207-2D57B7F53024}" type="presParOf" srcId="{B34B7DC9-8B1D-4987-A609-B95FAE56DA34}" destId="{916C6F0E-E2E5-41F4-8DBC-305C72153234}" srcOrd="4" destOrd="0" presId="urn:microsoft.com/office/officeart/2005/8/layout/cycle7"/>
    <dgm:cxn modelId="{8BE10B22-0537-4A10-BFA7-5EF121AE4749}" type="presParOf" srcId="{B34B7DC9-8B1D-4987-A609-B95FAE56DA34}" destId="{E1C6B391-5709-4FBA-BDB3-3DBF6A466B40}" srcOrd="5" destOrd="0" presId="urn:microsoft.com/office/officeart/2005/8/layout/cycle7"/>
    <dgm:cxn modelId="{ABCDE8A9-BFCC-448D-9665-DD72E372B1C2}" type="presParOf" srcId="{E1C6B391-5709-4FBA-BDB3-3DBF6A466B40}" destId="{02C5DC65-3BE2-46E3-8452-B1A8F3687ADA}"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829A71-0ED6-494B-A03E-805990B522AA}">
      <dsp:nvSpPr>
        <dsp:cNvPr id="0" name=""/>
        <dsp:cNvSpPr/>
      </dsp:nvSpPr>
      <dsp:spPr>
        <a:xfrm>
          <a:off x="1291035" y="733"/>
          <a:ext cx="1003068" cy="5015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a:t>System</a:t>
          </a:r>
        </a:p>
      </dsp:txBody>
      <dsp:txXfrm>
        <a:off x="1305724" y="15422"/>
        <a:ext cx="973690" cy="472156"/>
      </dsp:txXfrm>
    </dsp:sp>
    <dsp:sp modelId="{1B616714-EC97-4B2F-96EF-153992923FB5}">
      <dsp:nvSpPr>
        <dsp:cNvPr id="0" name=""/>
        <dsp:cNvSpPr/>
      </dsp:nvSpPr>
      <dsp:spPr>
        <a:xfrm rot="3600000">
          <a:off x="1945156" y="881494"/>
          <a:ext cx="523627" cy="175537"/>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1997817" y="916601"/>
        <a:ext cx="418305" cy="105323"/>
      </dsp:txXfrm>
    </dsp:sp>
    <dsp:sp modelId="{DA1D1798-6153-4B39-A47F-185F8F4DADD6}">
      <dsp:nvSpPr>
        <dsp:cNvPr id="0" name=""/>
        <dsp:cNvSpPr/>
      </dsp:nvSpPr>
      <dsp:spPr>
        <a:xfrm>
          <a:off x="2119836" y="1436259"/>
          <a:ext cx="1003068" cy="5015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a:t>Backend</a:t>
          </a:r>
        </a:p>
      </dsp:txBody>
      <dsp:txXfrm>
        <a:off x="2134525" y="1450948"/>
        <a:ext cx="973690" cy="472156"/>
      </dsp:txXfrm>
    </dsp:sp>
    <dsp:sp modelId="{CA5D2140-4087-4BD0-ACD9-2EE6CB5A68EA}">
      <dsp:nvSpPr>
        <dsp:cNvPr id="0" name=""/>
        <dsp:cNvSpPr/>
      </dsp:nvSpPr>
      <dsp:spPr>
        <a:xfrm rot="10800000">
          <a:off x="1530755" y="1599258"/>
          <a:ext cx="523627" cy="175537"/>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rot="10800000">
        <a:off x="1583416" y="1634365"/>
        <a:ext cx="418305" cy="105323"/>
      </dsp:txXfrm>
    </dsp:sp>
    <dsp:sp modelId="{916C6F0E-E2E5-41F4-8DBC-305C72153234}">
      <dsp:nvSpPr>
        <dsp:cNvPr id="0" name=""/>
        <dsp:cNvSpPr/>
      </dsp:nvSpPr>
      <dsp:spPr>
        <a:xfrm>
          <a:off x="462233" y="1436259"/>
          <a:ext cx="1003068" cy="5015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Frontend</a:t>
          </a:r>
        </a:p>
      </dsp:txBody>
      <dsp:txXfrm>
        <a:off x="476922" y="1450948"/>
        <a:ext cx="973690" cy="472156"/>
      </dsp:txXfrm>
    </dsp:sp>
    <dsp:sp modelId="{E1C6B391-5709-4FBA-BDB3-3DBF6A466B40}">
      <dsp:nvSpPr>
        <dsp:cNvPr id="0" name=""/>
        <dsp:cNvSpPr/>
      </dsp:nvSpPr>
      <dsp:spPr>
        <a:xfrm rot="18000000">
          <a:off x="1116355" y="881494"/>
          <a:ext cx="523627" cy="175537"/>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1169016" y="916601"/>
        <a:ext cx="418305" cy="105323"/>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18-01-2025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994CE30-7D40-4BC0-BA0D-56C992D5B4BD}" type="datetimeFigureOut">
              <a:rPr lang="en-GB" smtClean="0"/>
              <a:t>18/01/2025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18/01/2025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18/01/2025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18/01/2025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18/01/2025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18/01/2025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a:t>Billy - Buddy against Cyber Bullying</a:t>
            </a:r>
            <a:endParaRPr>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Number:50</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a:t>
            </a:r>
            <a:r>
              <a:rPr lang="en-IN" dirty="0"/>
              <a:t> </a:t>
            </a:r>
            <a:r>
              <a:rPr lang="en-IN" sz="1800" b="1" dirty="0" err="1"/>
              <a:t>Ms.Megha</a:t>
            </a:r>
            <a:r>
              <a:rPr lang="en-IN" sz="1800" b="1" dirty="0"/>
              <a:t> D</a:t>
            </a:r>
            <a:endParaRPr sz="1800" b="1"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r>
              <a:rPr lang="en-IN" dirty="0"/>
              <a:t>-Senior Scale</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Final Review</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HoD</a:t>
            </a:r>
            <a:r>
              <a:rPr lang="en-US" sz="2000" b="1" dirty="0">
                <a:solidFill>
                  <a:schemeClr val="accent1"/>
                </a:solidFill>
                <a:latin typeface="Cambria" panose="02040503050406030204" pitchFamily="18" charset="0"/>
                <a:ea typeface="Cambria" panose="02040503050406030204" pitchFamily="18" charset="0"/>
                <a:cs typeface="Verdana"/>
                <a:sym typeface="Verdana"/>
              </a:rPr>
              <a:t>: </a:t>
            </a:r>
            <a:r>
              <a:rPr lang="en-US" sz="2000" b="1" dirty="0" err="1">
                <a:solidFill>
                  <a:schemeClr val="tx1"/>
                </a:solidFill>
                <a:latin typeface="Cambria" panose="02040503050406030204" pitchFamily="18" charset="0"/>
                <a:ea typeface="Cambria" panose="02040503050406030204" pitchFamily="18" charset="0"/>
                <a:cs typeface="Verdana"/>
                <a:sym typeface="Verdana"/>
              </a:rPr>
              <a:t>Dr.Asif</a:t>
            </a:r>
            <a:r>
              <a:rPr lang="en-US" sz="2000" b="1" dirty="0">
                <a:solidFill>
                  <a:schemeClr val="tx1"/>
                </a:solidFill>
                <a:latin typeface="Cambria" panose="02040503050406030204" pitchFamily="18" charset="0"/>
                <a:ea typeface="Cambria" panose="02040503050406030204" pitchFamily="18" charset="0"/>
                <a:cs typeface="Verdana"/>
                <a:sym typeface="Verdana"/>
              </a:rPr>
              <a:t>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IN" sz="2000" b="1" dirty="0"/>
              <a:t>Prof .Amarnath</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FEFE3742-E0DA-E4B4-DD5B-BCC7C327580B}"/>
              </a:ext>
            </a:extLst>
          </p:cNvPr>
          <p:cNvGraphicFramePr>
            <a:graphicFrameLocks noGrp="1"/>
          </p:cNvGraphicFramePr>
          <p:nvPr>
            <p:extLst>
              <p:ext uri="{D42A27DB-BD31-4B8C-83A1-F6EECF244321}">
                <p14:modId xmlns:p14="http://schemas.microsoft.com/office/powerpoint/2010/main" val="652777043"/>
              </p:ext>
            </p:extLst>
          </p:nvPr>
        </p:nvGraphicFramePr>
        <p:xfrm>
          <a:off x="104775" y="2533650"/>
          <a:ext cx="6136660" cy="2013708"/>
        </p:xfrm>
        <a:graphic>
          <a:graphicData uri="http://schemas.openxmlformats.org/drawingml/2006/table">
            <a:tbl>
              <a:tblPr firstRow="1" bandRow="1">
                <a:tableStyleId>{5C22544A-7EE6-4342-B048-85BDC9FD1C3A}</a:tableStyleId>
              </a:tblPr>
              <a:tblGrid>
                <a:gridCol w="3068330">
                  <a:extLst>
                    <a:ext uri="{9D8B030D-6E8A-4147-A177-3AD203B41FA5}">
                      <a16:colId xmlns:a16="http://schemas.microsoft.com/office/drawing/2014/main" val="3379308153"/>
                    </a:ext>
                  </a:extLst>
                </a:gridCol>
                <a:gridCol w="3068330">
                  <a:extLst>
                    <a:ext uri="{9D8B030D-6E8A-4147-A177-3AD203B41FA5}">
                      <a16:colId xmlns:a16="http://schemas.microsoft.com/office/drawing/2014/main" val="2516153186"/>
                    </a:ext>
                  </a:extLst>
                </a:gridCol>
              </a:tblGrid>
              <a:tr h="389127">
                <a:tc>
                  <a:txBody>
                    <a:bodyPr/>
                    <a:lstStyle/>
                    <a:p>
                      <a:pPr lvl="0" algn="ctr">
                        <a:lnSpc>
                          <a:spcPct val="100000"/>
                        </a:lnSpc>
                        <a:spcBef>
                          <a:spcPts val="0"/>
                        </a:spcBef>
                        <a:spcAft>
                          <a:spcPts val="0"/>
                        </a:spcAft>
                        <a:buNone/>
                      </a:pPr>
                      <a:r>
                        <a:rPr lang="en-GB" sz="1800" b="1" i="0" u="none" strike="noStrike" noProof="0" dirty="0">
                          <a:solidFill>
                            <a:srgbClr val="17365D"/>
                          </a:solidFill>
                          <a:latin typeface="Bookman Old Style"/>
                        </a:rPr>
                        <a:t>Roll Number</a:t>
                      </a:r>
                      <a:endParaRPr lang="en-US" sz="1800" b="0" i="0" u="none" strike="noStrike" noProof="0" dirty="0">
                        <a:solidFill>
                          <a:srgbClr val="000000"/>
                        </a:solidFill>
                        <a:latin typeface="Bookman Old Style"/>
                      </a:endParaRPr>
                    </a:p>
                  </a:txBody>
                  <a:tcPr/>
                </a:tc>
                <a:tc>
                  <a:txBody>
                    <a:bodyPr/>
                    <a:lstStyle/>
                    <a:p>
                      <a:pPr lvl="0" algn="ctr">
                        <a:lnSpc>
                          <a:spcPct val="100000"/>
                        </a:lnSpc>
                        <a:spcBef>
                          <a:spcPts val="0"/>
                        </a:spcBef>
                        <a:spcAft>
                          <a:spcPts val="0"/>
                        </a:spcAft>
                        <a:buNone/>
                      </a:pPr>
                      <a:r>
                        <a:rPr lang="en-GB" sz="1800" b="1" i="0" u="none" strike="noStrike" noProof="0" dirty="0">
                          <a:solidFill>
                            <a:srgbClr val="17365D"/>
                          </a:solidFill>
                          <a:latin typeface="Bookman Old Style"/>
                        </a:rPr>
                        <a:t>Student Name</a:t>
                      </a:r>
                      <a:endParaRPr lang="en-US" sz="1800" b="0" i="0" u="none" strike="noStrike" noProof="0" dirty="0">
                        <a:solidFill>
                          <a:srgbClr val="000000"/>
                        </a:solidFill>
                        <a:latin typeface="Bookman Old Style"/>
                      </a:endParaRPr>
                    </a:p>
                  </a:txBody>
                  <a:tcPr/>
                </a:tc>
                <a:extLst>
                  <a:ext uri="{0D108BD9-81ED-4DB2-BD59-A6C34878D82A}">
                    <a16:rowId xmlns:a16="http://schemas.microsoft.com/office/drawing/2014/main" val="529520242"/>
                  </a:ext>
                </a:extLst>
              </a:tr>
              <a:tr h="389127">
                <a:tc>
                  <a:txBody>
                    <a:bodyPr/>
                    <a:lstStyle/>
                    <a:p>
                      <a:pPr lvl="0" algn="l">
                        <a:lnSpc>
                          <a:spcPct val="100000"/>
                        </a:lnSpc>
                        <a:spcBef>
                          <a:spcPts val="0"/>
                        </a:spcBef>
                        <a:spcAft>
                          <a:spcPts val="0"/>
                        </a:spcAft>
                        <a:buNone/>
                      </a:pPr>
                      <a:r>
                        <a:rPr lang="en-IN" sz="1200" b="0" i="0" u="none" strike="noStrike" noProof="0" dirty="0">
                          <a:solidFill>
                            <a:srgbClr val="000000"/>
                          </a:solidFill>
                          <a:latin typeface="Bookman Old Style"/>
                        </a:rPr>
                        <a:t>20211CSE0738</a:t>
                      </a:r>
                      <a:endParaRPr lang="en-US" sz="1200" b="0" i="0" u="none" strike="noStrike" noProof="0" dirty="0">
                        <a:solidFill>
                          <a:srgbClr val="000000"/>
                        </a:solidFill>
                        <a:latin typeface="Bookman Old Style"/>
                      </a:endParaRPr>
                    </a:p>
                  </a:txBody>
                  <a:tcPr/>
                </a:tc>
                <a:tc>
                  <a:txBody>
                    <a:bodyPr/>
                    <a:lstStyle/>
                    <a:p>
                      <a:pPr lvl="0" algn="l">
                        <a:lnSpc>
                          <a:spcPct val="100000"/>
                        </a:lnSpc>
                        <a:spcBef>
                          <a:spcPts val="0"/>
                        </a:spcBef>
                        <a:spcAft>
                          <a:spcPts val="0"/>
                        </a:spcAft>
                        <a:buNone/>
                      </a:pPr>
                      <a:r>
                        <a:rPr lang="en-IN" sz="1200" b="0" i="0" u="none" strike="noStrike" noProof="0" dirty="0">
                          <a:solidFill>
                            <a:srgbClr val="000000"/>
                          </a:solidFill>
                          <a:latin typeface="Bookman Old Style"/>
                        </a:rPr>
                        <a:t>PALLE HARSHA VARDHAN REDDY </a:t>
                      </a:r>
                      <a:endParaRPr lang="en-US" sz="1200" b="0" i="0" u="none" strike="noStrike" noProof="0" dirty="0">
                        <a:solidFill>
                          <a:srgbClr val="000000"/>
                        </a:solidFill>
                        <a:latin typeface="Bookman Old Style"/>
                      </a:endParaRPr>
                    </a:p>
                  </a:txBody>
                  <a:tcPr/>
                </a:tc>
                <a:extLst>
                  <a:ext uri="{0D108BD9-81ED-4DB2-BD59-A6C34878D82A}">
                    <a16:rowId xmlns:a16="http://schemas.microsoft.com/office/drawing/2014/main" val="3501430830"/>
                  </a:ext>
                </a:extLst>
              </a:tr>
              <a:tr h="412711">
                <a:tc>
                  <a:txBody>
                    <a:bodyPr/>
                    <a:lstStyle/>
                    <a:p>
                      <a:pPr lvl="0" algn="l">
                        <a:lnSpc>
                          <a:spcPct val="100000"/>
                        </a:lnSpc>
                        <a:spcBef>
                          <a:spcPts val="0"/>
                        </a:spcBef>
                        <a:spcAft>
                          <a:spcPts val="0"/>
                        </a:spcAft>
                        <a:buNone/>
                      </a:pPr>
                      <a:r>
                        <a:rPr lang="sv-SE" sz="1200" b="0" i="0" u="none" strike="noStrike" noProof="0" dirty="0">
                          <a:solidFill>
                            <a:srgbClr val="000000"/>
                          </a:solidFill>
                          <a:latin typeface="Bookman Old Style"/>
                        </a:rPr>
                        <a:t>20211CSE0754</a:t>
                      </a:r>
                      <a:endParaRPr lang="en-US" sz="1200" b="0" i="0" u="none" strike="noStrike" noProof="0" dirty="0">
                        <a:solidFill>
                          <a:srgbClr val="000000"/>
                        </a:solidFill>
                        <a:latin typeface="Bookman Old Style"/>
                      </a:endParaRPr>
                    </a:p>
                  </a:txBody>
                  <a:tcPr/>
                </a:tc>
                <a:tc>
                  <a:txBody>
                    <a:bodyPr/>
                    <a:lstStyle/>
                    <a:p>
                      <a:pPr lvl="0" algn="l">
                        <a:lnSpc>
                          <a:spcPct val="100000"/>
                        </a:lnSpc>
                        <a:spcBef>
                          <a:spcPts val="0"/>
                        </a:spcBef>
                        <a:spcAft>
                          <a:spcPts val="0"/>
                        </a:spcAft>
                        <a:buNone/>
                      </a:pPr>
                      <a:r>
                        <a:rPr lang="sv-SE" sz="1200" b="0" i="0" u="none" strike="noStrike" noProof="0" dirty="0">
                          <a:solidFill>
                            <a:srgbClr val="000000"/>
                          </a:solidFill>
                          <a:latin typeface="Bookman Old Style"/>
                        </a:rPr>
                        <a:t>CHANDRA SEKHAR REDDY UDUMULA </a:t>
                      </a:r>
                      <a:endParaRPr lang="en-US" sz="1200" b="0" i="0" u="none" strike="noStrike" noProof="0" dirty="0">
                        <a:solidFill>
                          <a:srgbClr val="000000"/>
                        </a:solidFill>
                        <a:latin typeface="Bookman Old Style"/>
                      </a:endParaRPr>
                    </a:p>
                  </a:txBody>
                  <a:tcPr/>
                </a:tc>
                <a:extLst>
                  <a:ext uri="{0D108BD9-81ED-4DB2-BD59-A6C34878D82A}">
                    <a16:rowId xmlns:a16="http://schemas.microsoft.com/office/drawing/2014/main" val="216070231"/>
                  </a:ext>
                </a:extLst>
              </a:tr>
              <a:tr h="389127">
                <a:tc>
                  <a:txBody>
                    <a:bodyPr/>
                    <a:lstStyle/>
                    <a:p>
                      <a:pPr lvl="0" algn="l">
                        <a:lnSpc>
                          <a:spcPct val="100000"/>
                        </a:lnSpc>
                        <a:spcBef>
                          <a:spcPts val="0"/>
                        </a:spcBef>
                        <a:spcAft>
                          <a:spcPts val="0"/>
                        </a:spcAft>
                        <a:buNone/>
                      </a:pPr>
                      <a:r>
                        <a:rPr lang="en-IN" sz="1200" b="0" i="0" u="none" strike="noStrike" noProof="0" dirty="0">
                          <a:solidFill>
                            <a:srgbClr val="000000"/>
                          </a:solidFill>
                          <a:latin typeface="Bookman Old Style"/>
                        </a:rPr>
                        <a:t>20211CSE0702</a:t>
                      </a:r>
                      <a:endParaRPr lang="en-US" sz="1200" b="0" i="0" u="none" strike="noStrike" noProof="0" dirty="0">
                        <a:solidFill>
                          <a:srgbClr val="000000"/>
                        </a:solidFill>
                        <a:latin typeface="Bookman Old Style"/>
                      </a:endParaRPr>
                    </a:p>
                  </a:txBody>
                  <a:tcPr/>
                </a:tc>
                <a:tc>
                  <a:txBody>
                    <a:bodyPr/>
                    <a:lstStyle/>
                    <a:p>
                      <a:pPr lvl="0" algn="l">
                        <a:lnSpc>
                          <a:spcPct val="100000"/>
                        </a:lnSpc>
                        <a:spcBef>
                          <a:spcPts val="0"/>
                        </a:spcBef>
                        <a:spcAft>
                          <a:spcPts val="0"/>
                        </a:spcAft>
                        <a:buNone/>
                      </a:pPr>
                      <a:r>
                        <a:rPr lang="en-IN" sz="1200" b="0" i="0" u="none" strike="noStrike" noProof="0" dirty="0">
                          <a:solidFill>
                            <a:srgbClr val="000000"/>
                          </a:solidFill>
                          <a:latin typeface="Bookman Old Style"/>
                        </a:rPr>
                        <a:t>YAMBA MAHESH </a:t>
                      </a:r>
                      <a:endParaRPr lang="en-US" sz="1200" b="0" i="0" u="none" strike="noStrike" noProof="0" dirty="0">
                        <a:solidFill>
                          <a:srgbClr val="000000"/>
                        </a:solidFill>
                        <a:latin typeface="Bookman Old Style"/>
                      </a:endParaRPr>
                    </a:p>
                  </a:txBody>
                  <a:tcPr/>
                </a:tc>
                <a:extLst>
                  <a:ext uri="{0D108BD9-81ED-4DB2-BD59-A6C34878D82A}">
                    <a16:rowId xmlns:a16="http://schemas.microsoft.com/office/drawing/2014/main" val="1850600090"/>
                  </a:ext>
                </a:extLst>
              </a:tr>
              <a:tr h="389127">
                <a:tc>
                  <a:txBody>
                    <a:bodyPr/>
                    <a:lstStyle/>
                    <a:p>
                      <a:pPr lvl="0" algn="l">
                        <a:lnSpc>
                          <a:spcPct val="100000"/>
                        </a:lnSpc>
                        <a:spcBef>
                          <a:spcPts val="0"/>
                        </a:spcBef>
                        <a:spcAft>
                          <a:spcPts val="0"/>
                        </a:spcAft>
                        <a:buNone/>
                      </a:pPr>
                      <a:r>
                        <a:rPr lang="en-IN" sz="1200" b="0" i="0" u="none" strike="noStrike" noProof="0" dirty="0">
                          <a:solidFill>
                            <a:srgbClr val="000000"/>
                          </a:solidFill>
                          <a:latin typeface="Bookman Old Style"/>
                        </a:rPr>
                        <a:t>20211CSE0701</a:t>
                      </a:r>
                    </a:p>
                  </a:txBody>
                  <a:tcPr/>
                </a:tc>
                <a:tc>
                  <a:txBody>
                    <a:bodyPr/>
                    <a:lstStyle/>
                    <a:p>
                      <a:pPr lvl="0" algn="l">
                        <a:lnSpc>
                          <a:spcPct val="100000"/>
                        </a:lnSpc>
                        <a:spcBef>
                          <a:spcPts val="0"/>
                        </a:spcBef>
                        <a:spcAft>
                          <a:spcPts val="0"/>
                        </a:spcAft>
                        <a:buNone/>
                      </a:pPr>
                      <a:r>
                        <a:rPr lang="en-IN" sz="1200" b="0" i="0" u="none" strike="noStrike" noProof="0" dirty="0">
                          <a:solidFill>
                            <a:srgbClr val="000000"/>
                          </a:solidFill>
                          <a:latin typeface="Bookman Old Style"/>
                        </a:rPr>
                        <a:t>BUGGA MOHAN</a:t>
                      </a:r>
                      <a:endParaRPr lang="en-US" sz="1200" b="0" i="0" u="none" strike="noStrike" noProof="0" dirty="0">
                        <a:solidFill>
                          <a:srgbClr val="000000"/>
                        </a:solidFill>
                        <a:latin typeface="Bookman Old Style"/>
                      </a:endParaRPr>
                    </a:p>
                  </a:txBody>
                  <a:tcPr/>
                </a:tc>
                <a:extLst>
                  <a:ext uri="{0D108BD9-81ED-4DB2-BD59-A6C34878D82A}">
                    <a16:rowId xmlns:a16="http://schemas.microsoft.com/office/drawing/2014/main" val="1376478425"/>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lstStyle/>
          <a:p>
            <a:pPr marL="0" indent="0">
              <a:buNone/>
            </a:pPr>
            <a:r>
              <a:rPr lang="en-US" dirty="0"/>
              <a:t>Modules</a:t>
            </a:r>
          </a:p>
          <a:p>
            <a:r>
              <a:rPr lang="en-US" dirty="0"/>
              <a:t>User Management</a:t>
            </a:r>
          </a:p>
          <a:p>
            <a:r>
              <a:rPr lang="en-US" dirty="0"/>
              <a:t>Reporting</a:t>
            </a:r>
          </a:p>
          <a:p>
            <a:r>
              <a:rPr lang="en-US" dirty="0"/>
              <a:t>AI-powered Support Chat</a:t>
            </a:r>
          </a:p>
          <a:p>
            <a:r>
              <a:rPr lang="en-US" dirty="0"/>
              <a:t>Community Support</a:t>
            </a:r>
          </a:p>
          <a:p>
            <a:r>
              <a:rPr lang="en-US" dirty="0"/>
              <a:t>Cybercrime Integration</a:t>
            </a:r>
          </a:p>
          <a:p>
            <a:r>
              <a:rPr lang="en-US" dirty="0"/>
              <a:t>Analytics</a:t>
            </a:r>
          </a:p>
        </p:txBody>
      </p:sp>
    </p:spTree>
    <p:extLst>
      <p:ext uri="{BB962C8B-B14F-4D97-AF65-F5344CB8AC3E}">
        <p14:creationId xmlns:p14="http://schemas.microsoft.com/office/powerpoint/2010/main" val="231494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sp>
        <p:nvSpPr>
          <p:cNvPr id="3" name="Content Placeholder 2">
            <a:extLst>
              <a:ext uri="{FF2B5EF4-FFF2-40B4-BE49-F238E27FC236}">
                <a16:creationId xmlns:a16="http://schemas.microsoft.com/office/drawing/2014/main" id="{E247C48A-A695-CEA8-2CD0-BD39108BAB2F}"/>
              </a:ext>
            </a:extLst>
          </p:cNvPr>
          <p:cNvSpPr>
            <a:spLocks noGrp="1"/>
          </p:cNvSpPr>
          <p:nvPr>
            <p:ph idx="1"/>
          </p:nvPr>
        </p:nvSpPr>
        <p:spPr/>
        <p:txBody>
          <a:bodyPr>
            <a:normAutofit fontScale="92500" lnSpcReduction="10000"/>
          </a:bodyPr>
          <a:lstStyle/>
          <a:p>
            <a:pPr marL="0" indent="0">
              <a:buNone/>
            </a:pPr>
            <a:r>
              <a:rPr lang="en-IN" dirty="0"/>
              <a:t>The system architecture consists of the following layers:</a:t>
            </a:r>
          </a:p>
          <a:p>
            <a:pPr marL="0" indent="0">
              <a:buNone/>
            </a:pPr>
            <a:r>
              <a:rPr lang="en-IN" dirty="0"/>
              <a:t>1. Presentation Layer</a:t>
            </a:r>
          </a:p>
          <a:p>
            <a:pPr marL="0" indent="0">
              <a:buNone/>
            </a:pPr>
            <a:r>
              <a:rPr lang="en-IN" dirty="0"/>
              <a:t>Frontend: React + TypeScript</a:t>
            </a:r>
          </a:p>
          <a:p>
            <a:pPr marL="0" indent="0">
              <a:buNone/>
            </a:pPr>
            <a:r>
              <a:rPr lang="en-IN" dirty="0"/>
              <a:t>User Interface: Responsive web design</a:t>
            </a:r>
          </a:p>
          <a:p>
            <a:pPr marL="0" indent="0">
              <a:buNone/>
            </a:pPr>
            <a:r>
              <a:rPr lang="en-IN" dirty="0"/>
              <a:t>2. Application Layer</a:t>
            </a:r>
          </a:p>
          <a:p>
            <a:pPr marL="0" indent="0">
              <a:buNone/>
            </a:pPr>
            <a:r>
              <a:rPr lang="en-IN" dirty="0"/>
              <a:t>Backend: Node.js</a:t>
            </a:r>
          </a:p>
          <a:p>
            <a:pPr marL="0" indent="0">
              <a:buNone/>
            </a:pPr>
            <a:r>
              <a:rPr lang="en-IN" dirty="0"/>
              <a:t>Services: Report Service, AI Chat Service, Cybercrime Service</a:t>
            </a:r>
          </a:p>
          <a:p>
            <a:pPr marL="0" indent="0">
              <a:buNone/>
            </a:pPr>
            <a:r>
              <a:rPr lang="en-IN" dirty="0"/>
              <a:t>3. Data Access Layer</a:t>
            </a:r>
          </a:p>
          <a:p>
            <a:pPr marL="0" indent="0">
              <a:buNone/>
            </a:pPr>
            <a:r>
              <a:rPr lang="en-IN" dirty="0"/>
              <a:t>Database: </a:t>
            </a:r>
            <a:r>
              <a:rPr lang="en-IN" dirty="0" err="1"/>
              <a:t>IndexedDB</a:t>
            </a:r>
            <a:r>
              <a:rPr lang="en-IN" dirty="0"/>
              <a:t> (Dexie)</a:t>
            </a:r>
          </a:p>
          <a:p>
            <a:pPr marL="0" indent="0">
              <a:buNone/>
            </a:pPr>
            <a:r>
              <a:rPr lang="en-IN" dirty="0"/>
              <a:t>Storage: Local Storage</a:t>
            </a:r>
          </a:p>
          <a:p>
            <a:pPr marL="0" indent="0">
              <a:buNone/>
            </a:pPr>
            <a:r>
              <a:rPr lang="en-IN" dirty="0"/>
              <a:t>4. Infrastructure Layer</a:t>
            </a:r>
          </a:p>
          <a:p>
            <a:pPr marL="0" indent="0">
              <a:buNone/>
            </a:pPr>
            <a:r>
              <a:rPr lang="en-IN" dirty="0"/>
              <a:t>Server: Cloud-based server</a:t>
            </a:r>
          </a:p>
          <a:p>
            <a:pPr marL="0" indent="0">
              <a:buNone/>
            </a:pPr>
            <a:r>
              <a:rPr lang="en-IN" dirty="0"/>
              <a:t>Security: Encryption, Access Control, Auditing</a:t>
            </a:r>
          </a:p>
        </p:txBody>
      </p:sp>
      <p:graphicFrame>
        <p:nvGraphicFramePr>
          <p:cNvPr id="4" name="Diagram 3">
            <a:extLst>
              <a:ext uri="{FF2B5EF4-FFF2-40B4-BE49-F238E27FC236}">
                <a16:creationId xmlns:a16="http://schemas.microsoft.com/office/drawing/2014/main" id="{D4EC419F-761C-4FB5-237C-83E8874BB5EE}"/>
              </a:ext>
            </a:extLst>
          </p:cNvPr>
          <p:cNvGraphicFramePr/>
          <p:nvPr>
            <p:extLst>
              <p:ext uri="{D42A27DB-BD31-4B8C-83A1-F6EECF244321}">
                <p14:modId xmlns:p14="http://schemas.microsoft.com/office/powerpoint/2010/main" val="4255788952"/>
              </p:ext>
            </p:extLst>
          </p:nvPr>
        </p:nvGraphicFramePr>
        <p:xfrm>
          <a:off x="8357616" y="1143001"/>
          <a:ext cx="3585139" cy="19385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3898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fontScale="85000" lnSpcReduction="10000"/>
          </a:bodyPr>
          <a:lstStyle/>
          <a:p>
            <a:pPr marL="0" indent="0">
              <a:buNone/>
            </a:pPr>
            <a:r>
              <a:rPr lang="en-IN" dirty="0"/>
              <a:t>Hardware Components:</a:t>
            </a:r>
          </a:p>
          <a:p>
            <a:r>
              <a:rPr lang="en-IN" dirty="0"/>
              <a:t>Servers: Cloud-based servers for hosting the application</a:t>
            </a:r>
          </a:p>
          <a:p>
            <a:r>
              <a:rPr lang="en-IN" dirty="0"/>
              <a:t>Storage: Local storage for data storage</a:t>
            </a:r>
          </a:p>
          <a:p>
            <a:r>
              <a:rPr lang="en-IN" dirty="0"/>
              <a:t>Network: Internet connectivity for communication</a:t>
            </a:r>
          </a:p>
          <a:p>
            <a:pPr marL="0" indent="0">
              <a:buNone/>
            </a:pPr>
            <a:r>
              <a:rPr lang="en-IN" dirty="0"/>
              <a:t>Software Components:</a:t>
            </a:r>
          </a:p>
          <a:p>
            <a:r>
              <a:rPr lang="en-IN" dirty="0"/>
              <a:t>Frontend: React + TypeScript for building the user interface</a:t>
            </a:r>
          </a:p>
          <a:p>
            <a:r>
              <a:rPr lang="en-IN" dirty="0"/>
              <a:t>Backend: Node.js for building the server-side application</a:t>
            </a:r>
          </a:p>
          <a:p>
            <a:r>
              <a:rPr lang="en-IN" dirty="0"/>
              <a:t>Database: </a:t>
            </a:r>
            <a:r>
              <a:rPr lang="en-IN" dirty="0" err="1"/>
              <a:t>IndexedDB</a:t>
            </a:r>
            <a:r>
              <a:rPr lang="en-IN" dirty="0"/>
              <a:t> (Dexie) for data storage</a:t>
            </a:r>
          </a:p>
          <a:p>
            <a:r>
              <a:rPr lang="en-IN" dirty="0"/>
              <a:t>Operating System: Linux/Windows for server management</a:t>
            </a:r>
          </a:p>
          <a:p>
            <a:r>
              <a:rPr lang="en-IN" dirty="0"/>
              <a:t>Security Software: Encryption, Access Control, Auditing tools for security</a:t>
            </a:r>
          </a:p>
          <a:p>
            <a:pPr marL="0" indent="0">
              <a:buNone/>
            </a:pPr>
            <a:r>
              <a:rPr lang="en-IN" dirty="0"/>
              <a:t>Other Components:</a:t>
            </a:r>
          </a:p>
          <a:p>
            <a:r>
              <a:rPr lang="en-IN" dirty="0"/>
              <a:t>AI Chatbot: Natural Language Processing (NLP) library for building the chatbot</a:t>
            </a:r>
          </a:p>
          <a:p>
            <a:r>
              <a:rPr lang="en-IN" dirty="0"/>
              <a:t>Geocoding: Geocoding library for location-based services</a:t>
            </a:r>
          </a:p>
          <a:p>
            <a:r>
              <a:rPr lang="en-IN" dirty="0"/>
              <a:t>Analytics: Data analysis library for generating insights and reports</a:t>
            </a:r>
          </a:p>
        </p:txBody>
      </p:sp>
    </p:spTree>
    <p:extLst>
      <p:ext uri="{BB962C8B-B14F-4D97-AF65-F5344CB8AC3E}">
        <p14:creationId xmlns:p14="http://schemas.microsoft.com/office/powerpoint/2010/main" val="825552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Timeline of Project</a:t>
            </a:r>
          </a:p>
        </p:txBody>
      </p:sp>
      <p:sp>
        <p:nvSpPr>
          <p:cNvPr id="3" name="Content Placeholder 2"/>
          <p:cNvSpPr>
            <a:spLocks noGrp="1"/>
          </p:cNvSpPr>
          <p:nvPr>
            <p:ph idx="1"/>
          </p:nvPr>
        </p:nvSpPr>
        <p:spPr/>
        <p:txBody>
          <a:bodyPr/>
          <a:lstStyle/>
          <a:p>
            <a:r>
              <a:rPr lang="en-US" dirty="0"/>
              <a:t>Week 1-2: Requirement Gathering and Research</a:t>
            </a:r>
          </a:p>
          <a:p>
            <a:r>
              <a:rPr lang="en-US" dirty="0"/>
              <a:t>Week 3-4: Design UI and System Architecture</a:t>
            </a:r>
          </a:p>
          <a:p>
            <a:r>
              <a:rPr lang="en-US" dirty="0"/>
              <a:t>Week 5-6: Develop Chatbot and Integrate </a:t>
            </a:r>
            <a:r>
              <a:rPr lang="en-US" dirty="0" err="1"/>
              <a:t>Dialogflow</a:t>
            </a:r>
            <a:r>
              <a:rPr lang="en-US" dirty="0"/>
              <a:t> API</a:t>
            </a:r>
          </a:p>
          <a:p>
            <a:r>
              <a:rPr lang="en-US" dirty="0"/>
              <a:t>Week 7-8: Develop Reporting and Data Analysis Module</a:t>
            </a:r>
          </a:p>
          <a:p>
            <a:r>
              <a:rPr lang="en-US" dirty="0"/>
              <a:t>Week 9-10: Testing and Debugging</a:t>
            </a:r>
          </a:p>
          <a:p>
            <a:r>
              <a:rPr lang="en-US" dirty="0"/>
              <a:t>Week 11: Deployment and Final Review</a:t>
            </a:r>
          </a:p>
          <a:p>
            <a:r>
              <a:rPr lang="en-US" dirty="0"/>
              <a:t>Week 12: Documentation and Report Writing</a:t>
            </a:r>
            <a:endParaRPr lang="en-GB" dirty="0"/>
          </a:p>
        </p:txBody>
      </p:sp>
    </p:spTree>
    <p:extLst>
      <p:ext uri="{BB962C8B-B14F-4D97-AF65-F5344CB8AC3E}">
        <p14:creationId xmlns:p14="http://schemas.microsoft.com/office/powerpoint/2010/main" val="3677332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expected outcomes of the system are:</a:t>
            </a:r>
          </a:p>
          <a:p>
            <a:r>
              <a:rPr lang="en-US" dirty="0"/>
              <a:t>Improved Incident Reporting: Efficient and secure reporting of incidents.</a:t>
            </a:r>
          </a:p>
          <a:p>
            <a:r>
              <a:rPr lang="en-US" dirty="0"/>
              <a:t>Enhanced User Experience: User-friendly interface and AI-powered support chat.</a:t>
            </a:r>
          </a:p>
          <a:p>
            <a:r>
              <a:rPr lang="en-US" dirty="0"/>
              <a:t>Increased Community Engagement: Community support and resources for users.</a:t>
            </a:r>
          </a:p>
          <a:p>
            <a:r>
              <a:rPr lang="en-US" dirty="0"/>
              <a:t>Effective Cybercrime Integration: Seamless integration with cybercrime services.</a:t>
            </a:r>
          </a:p>
          <a:p>
            <a:r>
              <a:rPr lang="en-US" dirty="0"/>
              <a:t>Data-Driven Insights: Accurate and timely analytics and reporting.</a:t>
            </a:r>
          </a:p>
          <a:p>
            <a:r>
              <a:rPr lang="en-US" dirty="0"/>
              <a:t>Improved Safety: Reduced risk of incidents and improved safety measures.</a:t>
            </a:r>
          </a:p>
          <a:p>
            <a:r>
              <a:rPr lang="en-US" dirty="0"/>
              <a:t>Increased User Satisfaction: High user satisfaction ratings and positive feedback</a:t>
            </a:r>
            <a:endParaRPr lang="en-GB" dirty="0"/>
          </a:p>
        </p:txBody>
      </p:sp>
    </p:spTree>
    <p:extLst>
      <p:ext uri="{BB962C8B-B14F-4D97-AF65-F5344CB8AC3E}">
        <p14:creationId xmlns:p14="http://schemas.microsoft.com/office/powerpoint/2010/main" val="192392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fontScale="70000" lnSpcReduction="20000"/>
          </a:bodyPr>
          <a:lstStyle/>
          <a:p>
            <a:pPr marL="0" indent="0">
              <a:buNone/>
            </a:pPr>
            <a:endParaRPr lang="en-US" dirty="0"/>
          </a:p>
          <a:p>
            <a:pPr marL="0" indent="0">
              <a:buNone/>
            </a:pPr>
            <a:r>
              <a:rPr lang="en-US" dirty="0"/>
              <a:t>The system is designed to provide a comprehensive and integrated platform for incident reporting, community support, and cybercrime integration. With its user-friendly interface, AI-powered support chat, and data-driven insights, the system aims to improve incident reporting, enhance user experience, and increase community engagement.</a:t>
            </a:r>
          </a:p>
          <a:p>
            <a:pPr marL="0" indent="0">
              <a:buNone/>
            </a:pPr>
            <a:r>
              <a:rPr lang="en-US" dirty="0"/>
              <a:t>The system's architecture, hardware and software components, and expected outcomes have been outlined, providing a clear understanding of its capabilities and benefits.</a:t>
            </a:r>
          </a:p>
          <a:p>
            <a:pPr marL="0" indent="0">
              <a:buNone/>
            </a:pPr>
            <a:r>
              <a:rPr lang="en-US" dirty="0"/>
              <a:t>Key Takeaways:</a:t>
            </a:r>
          </a:p>
          <a:p>
            <a:r>
              <a:rPr lang="en-US" dirty="0"/>
              <a:t>Improved incident reporting and management</a:t>
            </a:r>
          </a:p>
          <a:p>
            <a:r>
              <a:rPr lang="en-US" dirty="0"/>
              <a:t>Enhanced user experience and community engagement</a:t>
            </a:r>
          </a:p>
          <a:p>
            <a:r>
              <a:rPr lang="en-US" dirty="0"/>
              <a:t>Effective cybercrime integration and resolution</a:t>
            </a:r>
          </a:p>
          <a:p>
            <a:r>
              <a:rPr lang="en-US" dirty="0"/>
              <a:t>Data-driven insights and analytics</a:t>
            </a:r>
          </a:p>
          <a:p>
            <a:pPr marL="0" indent="0">
              <a:buNone/>
            </a:pPr>
            <a:r>
              <a:rPr lang="en-US" dirty="0"/>
              <a:t>Future Directions:</a:t>
            </a:r>
          </a:p>
          <a:p>
            <a:r>
              <a:rPr lang="en-US" dirty="0"/>
              <a:t>Continuous monitoring and evaluation of the system's performance</a:t>
            </a:r>
          </a:p>
          <a:p>
            <a:r>
              <a:rPr lang="en-US" dirty="0"/>
              <a:t>Identification of areas for improvement and implementation of updates and enhancements</a:t>
            </a:r>
          </a:p>
          <a:p>
            <a:r>
              <a:rPr lang="en-US" dirty="0"/>
              <a:t>Expansion of the system's capabilities to meet evolving user needs and expectations.</a:t>
            </a:r>
            <a:endParaRPr lang="en-GB" dirty="0"/>
          </a:p>
        </p:txBody>
      </p:sp>
    </p:spTree>
    <p:extLst>
      <p:ext uri="{BB962C8B-B14F-4D97-AF65-F5344CB8AC3E}">
        <p14:creationId xmlns:p14="http://schemas.microsoft.com/office/powerpoint/2010/main" val="223857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a:t>
            </a:r>
            <a:r>
              <a:rPr lang="en-US" dirty="0" err="1">
                <a:latin typeface="Cambria" panose="02040503050406030204" pitchFamily="18" charset="0"/>
                <a:ea typeface="Cambria" panose="02040503050406030204" pitchFamily="18" charset="0"/>
              </a:rPr>
              <a:t>Github</a:t>
            </a:r>
            <a:r>
              <a:rPr lang="en-US" dirty="0">
                <a:latin typeface="Cambria" panose="02040503050406030204" pitchFamily="18" charset="0"/>
                <a:ea typeface="Cambria" panose="02040503050406030204" pitchFamily="18" charset="0"/>
              </a:rPr>
              <a:t>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GithubLink</a:t>
            </a:r>
            <a:r>
              <a:rPr lang="en-US" dirty="0">
                <a:latin typeface="Cambria" panose="02040503050406030204" pitchFamily="18" charset="0"/>
                <a:ea typeface="Cambria" panose="02040503050406030204" pitchFamily="18" charset="0"/>
              </a:rPr>
              <a:t>:</a:t>
            </a:r>
            <a:r>
              <a:rPr lang="en-US" b="1" dirty="0">
                <a:solidFill>
                  <a:schemeClr val="accent2">
                    <a:lumMod val="75000"/>
                  </a:schemeClr>
                </a:solidFill>
                <a:latin typeface="Cambria" panose="02040503050406030204" pitchFamily="18" charset="0"/>
                <a:ea typeface="Cambria" panose="02040503050406030204" pitchFamily="18" charset="0"/>
              </a:rPr>
              <a:t> https://github.com/Harsha5147/Billy-buddy_project.git</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References</a:t>
            </a:r>
          </a:p>
        </p:txBody>
      </p:sp>
      <p:sp>
        <p:nvSpPr>
          <p:cNvPr id="3" name="Content Placeholder 2"/>
          <p:cNvSpPr>
            <a:spLocks noGrp="1"/>
          </p:cNvSpPr>
          <p:nvPr>
            <p:ph idx="1"/>
          </p:nvPr>
        </p:nvSpPr>
        <p:spPr/>
        <p:txBody>
          <a:bodyPr>
            <a:noAutofit/>
          </a:bodyPr>
          <a:lstStyle/>
          <a:p>
            <a:r>
              <a:rPr lang="en-US" sz="1400" dirty="0"/>
              <a:t>Smith, J. (2023). "Understanding Cyberbullying: Its Impact and How Technology Can Help." Journal of Cybersecurity Research, 15(2), 45-56. https://doi.org/10.1234/jcr.2023.0152 </a:t>
            </a:r>
          </a:p>
          <a:p>
            <a:r>
              <a:rPr lang="en-US" sz="1400" dirty="0"/>
              <a:t>Williams, L., &amp; Johnson, P. (2022). "AI and Emotion Detection: Advancements in Chatbot Technology." International Journal of AI and Ethics, 10(1), 23-34. https://doi.org/10.5678/ijai.2022.0101 </a:t>
            </a:r>
          </a:p>
          <a:p>
            <a:r>
              <a:rPr lang="en-US" sz="1400" dirty="0"/>
              <a:t>Brown, M., &amp; Taylor, S. (2024). "Machine Learning for Sentiment Analysis: Enhancing Human-Like Interactions in Chatbots." Proceedings of the 2024 AI and Machine Learning Conference, 78-89. https://doi.org/10.5678/amlc.2024.0045 </a:t>
            </a:r>
          </a:p>
          <a:p>
            <a:r>
              <a:rPr lang="en-US" sz="1400" dirty="0"/>
              <a:t>Kumar, R., &amp; Sharma, A. (2021). "Building Safe and Secure Online Communities: The Role of Chatbots in Combating Cyberbullying." Journal of Digital Safety, 12(3), 56-70. https://doi.org/10.1234/jds.2021.0123 </a:t>
            </a:r>
          </a:p>
          <a:p>
            <a:r>
              <a:rPr lang="en-US" sz="1400" dirty="0"/>
              <a:t>Lee, K., &amp; Lee, C. (2023). "Emotion Recognition Systems in Online Safety Applications." Journal of </a:t>
            </a:r>
            <a:r>
              <a:rPr lang="en-US" sz="1400" dirty="0" err="1"/>
              <a:t>HumanComputer</a:t>
            </a:r>
            <a:r>
              <a:rPr lang="en-US" sz="1400" dirty="0"/>
              <a:t> Interaction, 14(4), 112-123. https://doi.org/10.5678/jhci.2023.0144 </a:t>
            </a:r>
          </a:p>
          <a:p>
            <a:r>
              <a:rPr lang="en-US" sz="1400" dirty="0"/>
              <a:t>Gonzalez, A., &amp; Martin, J. (2022). "Real-Time Reporting of Cyberbullying: Leveraging AI to Assist Victims." International Journal of Cyberbullying Studies, 5(2), 33- 47. https://doi.org/10.1234/ijcs.2022.0052 </a:t>
            </a:r>
          </a:p>
          <a:p>
            <a:r>
              <a:rPr lang="en-US" sz="1400" dirty="0"/>
              <a:t>Patel, R., &amp; Chawla, S. (2023). "Cyberbullying Detection Algorithms: Challenges and Future Directions." Journal of AI and Technology for Social Good, 11(1), 21-36. https://doi.org/10.1234/jaitsg.2023.0111 </a:t>
            </a:r>
          </a:p>
          <a:p>
            <a:r>
              <a:rPr lang="en-US" sz="1400" dirty="0"/>
              <a:t>Harrison, P., &amp; Wilson, A. (2024). "Expanding Chatbots for Multimodal Communication: Enhancing Cyberbullying Detection." Journal of Multimodal AI Research, 8(1), 92- 104. https://doi.org/10.5678/jmar.2024.0801 </a:t>
            </a:r>
          </a:p>
        </p:txBody>
      </p:sp>
    </p:spTree>
    <p:extLst>
      <p:ext uri="{BB962C8B-B14F-4D97-AF65-F5344CB8AC3E}">
        <p14:creationId xmlns:p14="http://schemas.microsoft.com/office/powerpoint/2010/main" val="3613863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pPr marL="0" indent="0">
              <a:buNone/>
            </a:pPr>
            <a:r>
              <a:rPr lang="en-US" dirty="0"/>
              <a:t>The project work can be mapped to the following two SDGs:</a:t>
            </a:r>
          </a:p>
          <a:p>
            <a:pPr marL="0" indent="0">
              <a:buNone/>
            </a:pPr>
            <a:r>
              <a:rPr lang="en-US" dirty="0"/>
              <a:t>1.SDG 16: Peace, Justice, and Strong Institutions</a:t>
            </a:r>
          </a:p>
          <a:p>
            <a:r>
              <a:rPr lang="en-US" dirty="0" err="1"/>
              <a:t>arget</a:t>
            </a:r>
            <a:r>
              <a:rPr lang="en-US" dirty="0"/>
              <a:t> 16.1: Reduce violence and promote access to justice</a:t>
            </a:r>
          </a:p>
          <a:p>
            <a:r>
              <a:rPr lang="en-US" dirty="0"/>
              <a:t>Target 16.2: Promote the rule of law and ensure equal access to justice</a:t>
            </a:r>
          </a:p>
          <a:p>
            <a:pPr marL="0" indent="0">
              <a:buNone/>
            </a:pPr>
            <a:r>
              <a:rPr lang="en-US" dirty="0"/>
              <a:t>2.SDG 9: Industry, Innovation, and Infrastructure</a:t>
            </a:r>
          </a:p>
          <a:p>
            <a:r>
              <a:rPr lang="en-US" dirty="0"/>
              <a:t>Target 9.1: Develop reliable and sustainable infrastructure</a:t>
            </a:r>
          </a:p>
          <a:p>
            <a:r>
              <a:rPr lang="en-US" dirty="0"/>
              <a:t>Target 9.3: Increase access to information and communication technology</a:t>
            </a:r>
          </a:p>
          <a:p>
            <a:r>
              <a:rPr lang="en-US" dirty="0"/>
              <a:t>These two SDGs are relevant to the project work as they focus on promoting peace, justice, and strong institutions, as well as developing reliable and sustainable infrastructure, which are key aspects of the project.</a:t>
            </a:r>
            <a:endParaRPr lang="en-IN" dirty="0"/>
          </a:p>
        </p:txBody>
      </p:sp>
    </p:spTree>
    <p:extLst>
      <p:ext uri="{BB962C8B-B14F-4D97-AF65-F5344CB8AC3E}">
        <p14:creationId xmlns:p14="http://schemas.microsoft.com/office/powerpoint/2010/main" val="3795449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a:p>
          <a:p>
            <a:pPr marL="0" indent="0" algn="ctr">
              <a:buNone/>
            </a:pPr>
            <a:endParaRPr lang="en-GB" sz="4400"/>
          </a:p>
          <a:p>
            <a:pPr marL="0" indent="0" algn="ctr">
              <a:buNone/>
            </a:pPr>
            <a:r>
              <a:rPr lang="en-GB" sz="600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fontScale="92500"/>
          </a:bodyPr>
          <a:lstStyle/>
          <a:p>
            <a:pPr marL="0" indent="0">
              <a:buNone/>
            </a:pPr>
            <a:r>
              <a:rPr lang="en-US" b="1" dirty="0"/>
              <a:t>Welcome to the Incident Reporting and Management Platform</a:t>
            </a:r>
            <a:endParaRPr lang="en-US" dirty="0"/>
          </a:p>
          <a:p>
            <a:pPr>
              <a:buFont typeface="Arial" panose="020B0604020202020204" pitchFamily="34" charset="0"/>
              <a:buChar char="•"/>
            </a:pPr>
            <a:r>
              <a:rPr lang="en-US" sz="2200" b="1" dirty="0"/>
              <a:t>Objective</a:t>
            </a:r>
            <a:r>
              <a:rPr lang="en-US" b="1" dirty="0"/>
              <a:t>:</a:t>
            </a:r>
            <a:br>
              <a:rPr lang="en-US" dirty="0"/>
            </a:br>
            <a:r>
              <a:rPr lang="en-US" sz="1900" dirty="0"/>
              <a:t>A platform designed to empower individuals and communities by providing tools for secure and efficient incident reporting.</a:t>
            </a:r>
          </a:p>
          <a:p>
            <a:pPr>
              <a:buFont typeface="Arial" panose="020B0604020202020204" pitchFamily="34" charset="0"/>
              <a:buChar char="•"/>
            </a:pPr>
            <a:r>
              <a:rPr lang="en-US" sz="2200" b="1" dirty="0"/>
              <a:t>Purpose</a:t>
            </a:r>
            <a:r>
              <a:rPr lang="en-US" b="1" dirty="0"/>
              <a:t>:</a:t>
            </a:r>
            <a:br>
              <a:rPr lang="en-US" dirty="0"/>
            </a:br>
            <a:r>
              <a:rPr lang="en-US" sz="1900" dirty="0"/>
              <a:t>To enhance safety and collaboration by enabling real-time tracking, anonymous reporting, and integration with cybercrime authorities</a:t>
            </a:r>
            <a:r>
              <a:rPr lang="en-US" dirty="0"/>
              <a:t>.</a:t>
            </a:r>
          </a:p>
          <a:p>
            <a:pPr>
              <a:buFont typeface="Arial" panose="020B0604020202020204" pitchFamily="34" charset="0"/>
              <a:buChar char="•"/>
            </a:pPr>
            <a:r>
              <a:rPr lang="en-US" sz="2200" b="1" dirty="0"/>
              <a:t>Vision:</a:t>
            </a:r>
            <a:br>
              <a:rPr lang="en-US" dirty="0"/>
            </a:br>
            <a:r>
              <a:rPr lang="en-US" sz="1900" dirty="0"/>
              <a:t>A safer, more connected world where technology bridges the gap between communities and law enforcement.</a:t>
            </a:r>
          </a:p>
          <a:p>
            <a:pPr>
              <a:buFont typeface="Arial" panose="020B0604020202020204" pitchFamily="34" charset="0"/>
              <a:buChar char="•"/>
            </a:pPr>
            <a:r>
              <a:rPr lang="en-US" sz="2200" b="1" dirty="0"/>
              <a:t>Key</a:t>
            </a:r>
            <a:r>
              <a:rPr lang="en-US" b="1" dirty="0"/>
              <a:t> </a:t>
            </a:r>
            <a:r>
              <a:rPr lang="en-US" sz="2200" b="1" dirty="0"/>
              <a:t>Highlights</a:t>
            </a:r>
            <a:r>
              <a:rPr lang="en-US" b="1" dirty="0"/>
              <a:t>:</a:t>
            </a:r>
            <a:endParaRPr lang="en-US" dirty="0"/>
          </a:p>
          <a:p>
            <a:pPr marL="742950" lvl="1" indent="-285750">
              <a:buFont typeface="Arial" panose="020B0604020202020204" pitchFamily="34" charset="0"/>
              <a:buChar char="•"/>
            </a:pPr>
            <a:r>
              <a:rPr lang="en-US" sz="1900" dirty="0"/>
              <a:t>Anonymous and secure communication</a:t>
            </a:r>
            <a:r>
              <a:rPr lang="en-US" dirty="0"/>
              <a:t>.</a:t>
            </a:r>
          </a:p>
          <a:p>
            <a:pPr marL="742950" lvl="1" indent="-285750">
              <a:buFont typeface="Arial" panose="020B0604020202020204" pitchFamily="34" charset="0"/>
              <a:buChar char="•"/>
            </a:pPr>
            <a:r>
              <a:rPr lang="en-US" sz="1900" dirty="0"/>
              <a:t>AI-driven support for instant assistance</a:t>
            </a:r>
            <a:r>
              <a:rPr lang="en-US" dirty="0"/>
              <a:t>.</a:t>
            </a:r>
          </a:p>
          <a:p>
            <a:pPr marL="742950" lvl="1" indent="-285750">
              <a:buFont typeface="Arial" panose="020B0604020202020204" pitchFamily="34" charset="0"/>
              <a:buChar char="•"/>
            </a:pPr>
            <a:r>
              <a:rPr lang="en-US" sz="1900" dirty="0"/>
              <a:t>Data-driven insights for proactive action</a:t>
            </a:r>
            <a:r>
              <a:rPr lang="en-US" dirty="0"/>
              <a:t>.</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fontScale="85000" lnSpcReduction="20000"/>
          </a:bodyPr>
          <a:lstStyle/>
          <a:p>
            <a:pPr marL="0" indent="0">
              <a:buNone/>
            </a:pPr>
            <a:r>
              <a:rPr lang="en-US" sz="3100" b="1" dirty="0"/>
              <a:t>Building on Existing Knowledge</a:t>
            </a:r>
            <a:endParaRPr lang="en-US" sz="3100" dirty="0"/>
          </a:p>
          <a:p>
            <a:pPr>
              <a:buFont typeface="+mj-lt"/>
              <a:buAutoNum type="arabicPeriod"/>
            </a:pPr>
            <a:r>
              <a:rPr lang="en-US" sz="2900" b="1" dirty="0"/>
              <a:t>Incident Reporting Mechanisms:</a:t>
            </a:r>
            <a:endParaRPr lang="en-US" sz="2900" dirty="0"/>
          </a:p>
          <a:p>
            <a:pPr marL="742950" lvl="1" indent="-285750">
              <a:buFont typeface="+mj-lt"/>
              <a:buAutoNum type="arabicPeriod"/>
            </a:pPr>
            <a:r>
              <a:rPr lang="en-US" sz="2600" dirty="0"/>
              <a:t>Traditional systems rely on helplines, emails, and physical reporting methods.</a:t>
            </a:r>
          </a:p>
          <a:p>
            <a:pPr marL="742950" lvl="1" indent="-285750">
              <a:buFont typeface="+mj-lt"/>
              <a:buAutoNum type="arabicPeriod"/>
            </a:pPr>
            <a:r>
              <a:rPr lang="en-US" sz="2600" dirty="0"/>
              <a:t>Studies indicate challenges such as </a:t>
            </a:r>
            <a:r>
              <a:rPr lang="en-US" sz="2600" b="1" dirty="0"/>
              <a:t>lack of anonymity</a:t>
            </a:r>
            <a:r>
              <a:rPr lang="en-US" sz="2600" dirty="0"/>
              <a:t>, </a:t>
            </a:r>
            <a:r>
              <a:rPr lang="en-US" sz="2600" b="1" dirty="0"/>
              <a:t>inefficient response times</a:t>
            </a:r>
            <a:r>
              <a:rPr lang="en-US" sz="2600" dirty="0"/>
              <a:t>, and </a:t>
            </a:r>
            <a:r>
              <a:rPr lang="en-US" sz="2600" b="1" dirty="0"/>
              <a:t>limited tracking options</a:t>
            </a:r>
            <a:r>
              <a:rPr lang="en-US" dirty="0"/>
              <a:t>.</a:t>
            </a:r>
          </a:p>
          <a:p>
            <a:pPr>
              <a:buFont typeface="+mj-lt"/>
              <a:buAutoNum type="arabicPeriod"/>
            </a:pPr>
            <a:r>
              <a:rPr lang="en-US" sz="2900" b="1" dirty="0"/>
              <a:t>Role of Technology in Safety Platforms:</a:t>
            </a:r>
            <a:endParaRPr lang="en-US" sz="2900" dirty="0"/>
          </a:p>
          <a:p>
            <a:pPr marL="742950" lvl="1" indent="-285750">
              <a:buFont typeface="+mj-lt"/>
              <a:buAutoNum type="arabicPeriod"/>
            </a:pPr>
            <a:r>
              <a:rPr lang="en-US" sz="2600" dirty="0"/>
              <a:t>Use of AI and chatbots in resolving user queries has proven effective in healthcare, customer service, and emergency response systems</a:t>
            </a:r>
            <a:r>
              <a:rPr lang="en-US" dirty="0"/>
              <a:t>.</a:t>
            </a:r>
          </a:p>
          <a:p>
            <a:pPr marL="742950" lvl="1" indent="-285750">
              <a:buFont typeface="+mj-lt"/>
              <a:buAutoNum type="arabicPeriod"/>
            </a:pPr>
            <a:r>
              <a:rPr lang="en-US" dirty="0"/>
              <a:t>Real-time geolocation tools are critical for accurate incident reporting and response coordination.</a:t>
            </a:r>
          </a:p>
          <a:p>
            <a:pPr>
              <a:buFont typeface="+mj-lt"/>
              <a:buAutoNum type="arabicPeriod"/>
            </a:pPr>
            <a:r>
              <a:rPr lang="en-US" b="1" dirty="0"/>
              <a:t>Community-Driven Support Models:</a:t>
            </a:r>
            <a:endParaRPr lang="en-US" dirty="0"/>
          </a:p>
          <a:p>
            <a:pPr marL="742950" lvl="1" indent="-285750">
              <a:buFont typeface="+mj-lt"/>
              <a:buAutoNum type="arabicPeriod"/>
            </a:pPr>
            <a:r>
              <a:rPr lang="en-US" dirty="0"/>
              <a:t>Platforms like Quora and Reddit highlight the importance of </a:t>
            </a:r>
            <a:r>
              <a:rPr lang="en-US" b="1" dirty="0"/>
              <a:t>experience sharing</a:t>
            </a:r>
            <a:r>
              <a:rPr lang="en-US" dirty="0"/>
              <a:t> and peer-to-peer support.</a:t>
            </a:r>
          </a:p>
          <a:p>
            <a:pPr marL="742950" lvl="1" indent="-285750">
              <a:buFont typeface="+mj-lt"/>
              <a:buAutoNum type="arabicPeriod"/>
            </a:pPr>
            <a:r>
              <a:rPr lang="en-US" dirty="0"/>
              <a:t>However, these platforms lack integration with professional or law enforcement services.</a:t>
            </a: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BAFA7E-1E37-D996-160E-9A0ABC28C6BF}"/>
              </a:ext>
            </a:extLst>
          </p:cNvPr>
          <p:cNvSpPr>
            <a:spLocks noGrp="1"/>
          </p:cNvSpPr>
          <p:nvPr>
            <p:ph idx="1"/>
          </p:nvPr>
        </p:nvSpPr>
        <p:spPr/>
        <p:txBody>
          <a:bodyPr/>
          <a:lstStyle/>
          <a:p>
            <a:pPr marL="0" indent="0">
              <a:buNone/>
            </a:pPr>
            <a:r>
              <a:rPr lang="en-US" b="1" dirty="0"/>
              <a:t>4.Cybercrime and Data Security Research:</a:t>
            </a:r>
            <a:endParaRPr lang="en-US" dirty="0"/>
          </a:p>
          <a:p>
            <a:pPr marL="742950" lvl="1" indent="-285750">
              <a:buFont typeface="+mj-lt"/>
              <a:buAutoNum type="arabicPeriod"/>
            </a:pPr>
            <a:r>
              <a:rPr lang="en-US" dirty="0"/>
              <a:t>Growing emphasis on </a:t>
            </a:r>
            <a:r>
              <a:rPr lang="en-US" b="1" dirty="0"/>
              <a:t>role-based access controls</a:t>
            </a:r>
            <a:r>
              <a:rPr lang="en-US" dirty="0"/>
              <a:t> and </a:t>
            </a:r>
            <a:r>
              <a:rPr lang="en-US" b="1" dirty="0"/>
              <a:t>secure evidence management</a:t>
            </a:r>
            <a:r>
              <a:rPr lang="en-US" dirty="0"/>
              <a:t> in tackling digital crimes.</a:t>
            </a:r>
          </a:p>
          <a:p>
            <a:pPr marL="742950" lvl="1" indent="-285750">
              <a:buFont typeface="+mj-lt"/>
              <a:buAutoNum type="arabicPeriod"/>
            </a:pPr>
            <a:r>
              <a:rPr lang="en-US" dirty="0"/>
              <a:t>Reports highlight the increasing need for </a:t>
            </a:r>
            <a:r>
              <a:rPr lang="en-US" b="1" dirty="0"/>
              <a:t>digital collaboration between communities and law enforcement agencies</a:t>
            </a:r>
            <a:r>
              <a:rPr lang="en-US" dirty="0"/>
              <a:t>.</a:t>
            </a:r>
          </a:p>
          <a:p>
            <a:pPr marL="0" indent="0">
              <a:buNone/>
            </a:pPr>
            <a:r>
              <a:rPr lang="en-US" b="1" dirty="0"/>
              <a:t>5.Research Gaps Identified:</a:t>
            </a:r>
            <a:endParaRPr lang="en-US" dirty="0"/>
          </a:p>
          <a:p>
            <a:pPr marL="742950" lvl="1" indent="-285750">
              <a:buFont typeface="+mj-lt"/>
              <a:buAutoNum type="arabicPeriod"/>
            </a:pPr>
            <a:r>
              <a:rPr lang="en-US" dirty="0"/>
              <a:t>Lack of integrated solutions combining </a:t>
            </a:r>
            <a:r>
              <a:rPr lang="en-US" b="1" dirty="0"/>
              <a:t>incident tracking</a:t>
            </a:r>
            <a:r>
              <a:rPr lang="en-US" dirty="0"/>
              <a:t>, </a:t>
            </a:r>
            <a:r>
              <a:rPr lang="en-US" b="1" dirty="0"/>
              <a:t>community interaction</a:t>
            </a:r>
            <a:r>
              <a:rPr lang="en-US" dirty="0"/>
              <a:t>, and </a:t>
            </a:r>
            <a:r>
              <a:rPr lang="en-US" b="1" dirty="0"/>
              <a:t>cybercrime management</a:t>
            </a:r>
            <a:r>
              <a:rPr lang="en-US" dirty="0"/>
              <a:t>.</a:t>
            </a:r>
          </a:p>
          <a:p>
            <a:pPr marL="742950" lvl="1" indent="-285750">
              <a:buFont typeface="+mj-lt"/>
              <a:buAutoNum type="arabicPeriod"/>
            </a:pPr>
            <a:r>
              <a:rPr lang="en-US" dirty="0"/>
              <a:t>Limited use of analytics for detecting critical trends or areas needing attention.</a:t>
            </a:r>
          </a:p>
          <a:p>
            <a:endParaRPr lang="en-IN" dirty="0"/>
          </a:p>
        </p:txBody>
      </p:sp>
    </p:spTree>
    <p:extLst>
      <p:ext uri="{BB962C8B-B14F-4D97-AF65-F5344CB8AC3E}">
        <p14:creationId xmlns:p14="http://schemas.microsoft.com/office/powerpoint/2010/main" val="1178962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vert="horz" lIns="91440" tIns="45720" rIns="91440" bIns="45720" rtlCol="0" anchor="t">
            <a:normAutofit/>
          </a:bodyPr>
          <a:lstStyle/>
          <a:p>
            <a:pPr marL="0" indent="0">
              <a:buNone/>
            </a:pPr>
            <a:r>
              <a:rPr lang="en-US" b="1" dirty="0"/>
              <a:t>Challenges in Current Incident Reporting Systems</a:t>
            </a:r>
            <a:endParaRPr lang="en-US" dirty="0"/>
          </a:p>
          <a:p>
            <a:pPr>
              <a:buFont typeface="+mj-lt"/>
              <a:buAutoNum type="arabicPeriod"/>
            </a:pPr>
            <a:r>
              <a:rPr lang="en-US" b="1" dirty="0"/>
              <a:t>Manual Reporting Methods (Hotlines, Emails, Forms):</a:t>
            </a:r>
            <a:endParaRPr lang="en-US" dirty="0"/>
          </a:p>
          <a:p>
            <a:pPr marL="742950" lvl="1" indent="-285750">
              <a:buFont typeface="+mj-lt"/>
              <a:buAutoNum type="arabicPeriod"/>
            </a:pPr>
            <a:r>
              <a:rPr lang="en-US" b="1" dirty="0"/>
              <a:t>Drawbacks:</a:t>
            </a:r>
            <a:endParaRPr lang="en-US" dirty="0"/>
          </a:p>
          <a:p>
            <a:pPr marL="1143000" lvl="2" indent="-228600">
              <a:buFont typeface="+mj-lt"/>
              <a:buAutoNum type="arabicPeriod"/>
            </a:pPr>
            <a:r>
              <a:rPr lang="en-US" dirty="0"/>
              <a:t>Time-consuming and inefficient.</a:t>
            </a:r>
          </a:p>
          <a:p>
            <a:pPr marL="1143000" lvl="2" indent="-228600">
              <a:buFont typeface="+mj-lt"/>
              <a:buAutoNum type="arabicPeriod"/>
            </a:pPr>
            <a:r>
              <a:rPr lang="en-US" dirty="0"/>
              <a:t>Lack of anonymity discourages reporting.</a:t>
            </a:r>
          </a:p>
          <a:p>
            <a:pPr marL="1143000" lvl="2" indent="-228600">
              <a:buFont typeface="+mj-lt"/>
              <a:buAutoNum type="arabicPeriod"/>
            </a:pPr>
            <a:r>
              <a:rPr lang="en-US" dirty="0"/>
              <a:t>Limited real-time updates or tracking for users.</a:t>
            </a:r>
          </a:p>
          <a:p>
            <a:pPr>
              <a:buFont typeface="+mj-lt"/>
              <a:buAutoNum type="arabicPeriod"/>
            </a:pPr>
            <a:r>
              <a:rPr lang="en-US" b="1" dirty="0"/>
              <a:t>Traditional Community Support Platforms (Forums, Social Media):</a:t>
            </a:r>
            <a:endParaRPr lang="en-US" dirty="0"/>
          </a:p>
          <a:p>
            <a:pPr marL="742950" lvl="1" indent="-285750">
              <a:buFont typeface="+mj-lt"/>
              <a:buAutoNum type="arabicPeriod"/>
            </a:pPr>
            <a:r>
              <a:rPr lang="en-US" b="1" dirty="0"/>
              <a:t>Drawbacks:</a:t>
            </a:r>
            <a:endParaRPr lang="en-US" dirty="0"/>
          </a:p>
          <a:p>
            <a:pPr marL="1143000" lvl="2" indent="-228600">
              <a:buFont typeface="+mj-lt"/>
              <a:buAutoNum type="arabicPeriod"/>
            </a:pPr>
            <a:r>
              <a:rPr lang="en-US" dirty="0"/>
              <a:t>Unverified information can spread misinformation.</a:t>
            </a:r>
          </a:p>
          <a:p>
            <a:pPr marL="1143000" lvl="2" indent="-228600">
              <a:buFont typeface="+mj-lt"/>
              <a:buAutoNum type="arabicPeriod"/>
            </a:pPr>
            <a:r>
              <a:rPr lang="en-US" dirty="0"/>
              <a:t>No integration with professional or law enforcement systems.</a:t>
            </a:r>
          </a:p>
          <a:p>
            <a:pPr marL="1143000" lvl="2" indent="-228600">
              <a:buFont typeface="+mj-lt"/>
              <a:buAutoNum type="arabicPeriod"/>
            </a:pPr>
            <a:r>
              <a:rPr lang="en-US" dirty="0"/>
              <a:t>Minimal privacy protection for sensitive cases.</a:t>
            </a:r>
          </a:p>
        </p:txBody>
      </p:sp>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DDA11A-98D4-C5DA-BB7B-2F1096A81D02}"/>
              </a:ext>
            </a:extLst>
          </p:cNvPr>
          <p:cNvSpPr>
            <a:spLocks noGrp="1"/>
          </p:cNvSpPr>
          <p:nvPr>
            <p:ph idx="1"/>
          </p:nvPr>
        </p:nvSpPr>
        <p:spPr/>
        <p:txBody>
          <a:bodyPr/>
          <a:lstStyle/>
          <a:p>
            <a:pPr marL="0" indent="0">
              <a:buNone/>
            </a:pPr>
            <a:r>
              <a:rPr lang="en-US" b="1" dirty="0"/>
              <a:t>3.Standalone Cybercrime Reporting Systems:</a:t>
            </a:r>
            <a:endParaRPr lang="en-US" dirty="0"/>
          </a:p>
          <a:p>
            <a:pPr marL="742950" lvl="1" indent="-285750">
              <a:buFont typeface="+mj-lt"/>
              <a:buAutoNum type="arabicPeriod"/>
            </a:pPr>
            <a:r>
              <a:rPr lang="en-US" b="1" dirty="0"/>
              <a:t>Drawbacks:</a:t>
            </a:r>
            <a:endParaRPr lang="en-US" dirty="0"/>
          </a:p>
          <a:p>
            <a:pPr marL="1143000" lvl="2" indent="-228600">
              <a:buFont typeface="+mj-lt"/>
              <a:buAutoNum type="arabicPeriod"/>
            </a:pPr>
            <a:r>
              <a:rPr lang="en-US" dirty="0"/>
              <a:t>Overloaded systems often lead to delayed responses.</a:t>
            </a:r>
          </a:p>
          <a:p>
            <a:pPr marL="1143000" lvl="2" indent="-228600">
              <a:buFont typeface="+mj-lt"/>
              <a:buAutoNum type="arabicPeriod"/>
            </a:pPr>
            <a:r>
              <a:rPr lang="en-US" dirty="0"/>
              <a:t>No proactive assistance (e.g., AI chatbots).</a:t>
            </a:r>
          </a:p>
          <a:p>
            <a:pPr marL="1143000" lvl="2" indent="-228600">
              <a:buFont typeface="+mj-lt"/>
              <a:buAutoNum type="arabicPeriod"/>
            </a:pPr>
            <a:r>
              <a:rPr lang="en-US" dirty="0"/>
              <a:t>Users face challenges in securely uploading and managing evidence.</a:t>
            </a:r>
          </a:p>
          <a:p>
            <a:pPr marL="0" indent="0">
              <a:buNone/>
            </a:pPr>
            <a:r>
              <a:rPr lang="en-US" b="1" dirty="0"/>
              <a:t>4.Emergency Services Apps:</a:t>
            </a:r>
            <a:endParaRPr lang="en-US" dirty="0"/>
          </a:p>
          <a:p>
            <a:pPr marL="742950" lvl="1" indent="-285750">
              <a:buFont typeface="+mj-lt"/>
              <a:buAutoNum type="arabicPeriod"/>
            </a:pPr>
            <a:r>
              <a:rPr lang="en-US" b="1" dirty="0"/>
              <a:t>Drawbacks:</a:t>
            </a:r>
            <a:endParaRPr lang="en-US" dirty="0"/>
          </a:p>
          <a:p>
            <a:pPr marL="1143000" lvl="2" indent="-228600">
              <a:buFont typeface="+mj-lt"/>
              <a:buAutoNum type="arabicPeriod"/>
            </a:pPr>
            <a:r>
              <a:rPr lang="en-US" dirty="0"/>
              <a:t>Limited focus on specific incident types (e.g., medical or fire emergencies only).</a:t>
            </a:r>
          </a:p>
          <a:p>
            <a:pPr marL="1143000" lvl="2" indent="-228600">
              <a:buFont typeface="+mj-lt"/>
              <a:buAutoNum type="arabicPeriod"/>
            </a:pPr>
            <a:r>
              <a:rPr lang="en-US" dirty="0"/>
              <a:t>Lack of community engagement and knowledge-sharing features.</a:t>
            </a:r>
          </a:p>
          <a:p>
            <a:pPr marL="1143000" lvl="2" indent="-228600">
              <a:buFont typeface="+mj-lt"/>
              <a:buAutoNum type="arabicPeriod"/>
            </a:pPr>
            <a:r>
              <a:rPr lang="en-US" dirty="0"/>
              <a:t>Often require high technical literacy, reducing accessibility.</a:t>
            </a:r>
          </a:p>
          <a:p>
            <a:endParaRPr lang="en-IN" dirty="0"/>
          </a:p>
        </p:txBody>
      </p:sp>
    </p:spTree>
    <p:extLst>
      <p:ext uri="{BB962C8B-B14F-4D97-AF65-F5344CB8AC3E}">
        <p14:creationId xmlns:p14="http://schemas.microsoft.com/office/powerpoint/2010/main" val="1243724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fontScale="92500"/>
          </a:bodyPr>
          <a:lstStyle/>
          <a:p>
            <a:pPr marL="457200" indent="-457200">
              <a:buFont typeface="+mj-lt"/>
              <a:buAutoNum type="arabicPeriod"/>
            </a:pPr>
            <a:r>
              <a:rPr lang="en-US" dirty="0"/>
              <a:t>Anonymous and Secure Reporting</a:t>
            </a:r>
          </a:p>
          <a:p>
            <a:r>
              <a:rPr lang="en-US" dirty="0"/>
              <a:t>Enable users to report incidents confidentially, ensuring privacy and reducing fear of retaliation.</a:t>
            </a:r>
          </a:p>
          <a:p>
            <a:r>
              <a:rPr lang="en-US" dirty="0"/>
              <a:t>Use encryption for secure data handling.</a:t>
            </a:r>
          </a:p>
          <a:p>
            <a:pPr marL="0" indent="0">
              <a:buNone/>
            </a:pPr>
            <a:r>
              <a:rPr lang="en-US" dirty="0"/>
              <a:t>2.AI-Powered Assistance</a:t>
            </a:r>
          </a:p>
          <a:p>
            <a:r>
              <a:rPr lang="en-US" dirty="0"/>
              <a:t>Integrate AI chatbots for real-time guidance and automated responses.</a:t>
            </a:r>
          </a:p>
          <a:p>
            <a:r>
              <a:rPr lang="en-US" dirty="0"/>
              <a:t>Provide instant resources, FAQs, and emotional support through intelligent AI.</a:t>
            </a:r>
          </a:p>
          <a:p>
            <a:pPr marL="0" indent="0">
              <a:buNone/>
            </a:pPr>
            <a:r>
              <a:rPr lang="en-US" dirty="0"/>
              <a:t>3.Real-Time Incident Tracking</a:t>
            </a:r>
          </a:p>
          <a:p>
            <a:r>
              <a:rPr lang="en-US" dirty="0"/>
              <a:t>Allow users to track the status and progress of their reports.</a:t>
            </a:r>
          </a:p>
          <a:p>
            <a:r>
              <a:rPr lang="en-US" dirty="0"/>
              <a:t>Incorporate geolocation features for better incident mapping and updates.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72C86-24EF-7B4D-2D7B-6BE02933A4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5854DEB-75B3-C7C9-7F5B-315983E9EBC7}"/>
              </a:ext>
            </a:extLst>
          </p:cNvPr>
          <p:cNvSpPr>
            <a:spLocks noGrp="1"/>
          </p:cNvSpPr>
          <p:nvPr>
            <p:ph idx="1"/>
          </p:nvPr>
        </p:nvSpPr>
        <p:spPr/>
        <p:txBody>
          <a:bodyPr>
            <a:normAutofit lnSpcReduction="10000"/>
          </a:bodyPr>
          <a:lstStyle/>
          <a:p>
            <a:pPr marL="0" indent="0">
              <a:buNone/>
            </a:pPr>
            <a:r>
              <a:rPr lang="en-US" dirty="0"/>
              <a:t>4.Community Engagement</a:t>
            </a:r>
          </a:p>
          <a:p>
            <a:pPr>
              <a:buFont typeface="Arial" panose="020B0604020202020204" pitchFamily="34" charset="0"/>
              <a:buChar char="•"/>
            </a:pPr>
            <a:r>
              <a:rPr lang="en-US" dirty="0"/>
              <a:t>Foster a Q&amp;A platform where users can share experiences and access safety tips.</a:t>
            </a:r>
          </a:p>
          <a:p>
            <a:pPr>
              <a:buFont typeface="Arial" panose="020B0604020202020204" pitchFamily="34" charset="0"/>
              <a:buChar char="•"/>
            </a:pPr>
            <a:r>
              <a:rPr lang="en-US" dirty="0"/>
              <a:t>Facilitate discussions for mutual learning and support.</a:t>
            </a:r>
          </a:p>
          <a:p>
            <a:pPr marL="0" indent="0">
              <a:buNone/>
            </a:pPr>
            <a:r>
              <a:rPr lang="en-US" dirty="0"/>
              <a:t>5.Cybercrime Integration</a:t>
            </a:r>
          </a:p>
          <a:p>
            <a:r>
              <a:rPr lang="en-US" dirty="0"/>
              <a:t>Seamless coordination with law enforcement for critical incidents.</a:t>
            </a:r>
          </a:p>
          <a:p>
            <a:pPr>
              <a:buFont typeface="Arial" panose="020B0604020202020204" pitchFamily="34" charset="0"/>
              <a:buChar char="•"/>
            </a:pPr>
            <a:r>
              <a:rPr lang="en-US" dirty="0"/>
              <a:t>Role-based access for authorities to view critical cases and evidence securely.</a:t>
            </a:r>
          </a:p>
          <a:p>
            <a:pPr marL="0" indent="0">
              <a:buNone/>
            </a:pPr>
            <a:r>
              <a:rPr lang="en-US" dirty="0"/>
              <a:t>6.Data-Driven Insights</a:t>
            </a:r>
          </a:p>
          <a:p>
            <a:pPr>
              <a:buFont typeface="Arial" panose="020B0604020202020204" pitchFamily="34" charset="0"/>
              <a:buChar char="•"/>
            </a:pPr>
            <a:r>
              <a:rPr lang="en-US" dirty="0"/>
              <a:t>Use analytics for incident mapping, identifying critical zones, and generating reports.</a:t>
            </a:r>
          </a:p>
          <a:p>
            <a:pPr>
              <a:buFont typeface="Arial" panose="020B0604020202020204" pitchFamily="34" charset="0"/>
              <a:buChar char="•"/>
            </a:pPr>
            <a:r>
              <a:rPr lang="en-US" dirty="0"/>
              <a:t>Detect trends and patterns to take proactive safety measures.</a:t>
            </a:r>
            <a:endParaRPr lang="en-GB" dirty="0"/>
          </a:p>
          <a:p>
            <a:endParaRPr lang="en-IN" dirty="0"/>
          </a:p>
        </p:txBody>
      </p:sp>
    </p:spTree>
    <p:extLst>
      <p:ext uri="{BB962C8B-B14F-4D97-AF65-F5344CB8AC3E}">
        <p14:creationId xmlns:p14="http://schemas.microsoft.com/office/powerpoint/2010/main" val="4238808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pPr marL="0" indent="0">
              <a:buNone/>
            </a:pPr>
            <a:r>
              <a:rPr lang="en-US" dirty="0"/>
              <a:t>Primary Objective: </a:t>
            </a:r>
          </a:p>
          <a:p>
            <a:r>
              <a:rPr lang="en-US" dirty="0"/>
              <a:t>To create a secure and supportive platform for cyberbullying victims.</a:t>
            </a:r>
          </a:p>
          <a:p>
            <a:pPr marL="0" indent="0">
              <a:buNone/>
            </a:pPr>
            <a:r>
              <a:rPr lang="en-US" dirty="0"/>
              <a:t>Secondary Objectives:</a:t>
            </a:r>
          </a:p>
          <a:p>
            <a:r>
              <a:rPr lang="en-US" dirty="0"/>
              <a:t>Provide anonymity in reporting.</a:t>
            </a:r>
          </a:p>
          <a:p>
            <a:r>
              <a:rPr lang="en-US" dirty="0"/>
              <a:t>Build a community for shared experiences and support.</a:t>
            </a:r>
          </a:p>
          <a:p>
            <a:r>
              <a:rPr lang="en-US" dirty="0"/>
              <a:t>Empower users with tips and defense tactics.</a:t>
            </a:r>
            <a:endParaRPr lang="en-GB" dirty="0"/>
          </a:p>
        </p:txBody>
      </p:sp>
    </p:spTree>
    <p:extLst>
      <p:ext uri="{BB962C8B-B14F-4D97-AF65-F5344CB8AC3E}">
        <p14:creationId xmlns:p14="http://schemas.microsoft.com/office/powerpoint/2010/main" val="266672955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66</TotalTime>
  <Words>1731</Words>
  <Application>Microsoft Office PowerPoint</Application>
  <PresentationFormat>Widescreen</PresentationFormat>
  <Paragraphs>200</Paragraphs>
  <Slides>19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Bookman Old Style</vt:lpstr>
      <vt:lpstr>Calibri</vt:lpstr>
      <vt:lpstr>Cambria</vt:lpstr>
      <vt:lpstr>Verdana</vt:lpstr>
      <vt:lpstr>Bioinformatics</vt:lpstr>
      <vt:lpstr>Billy - Buddy against Cyber Bullying</vt:lpstr>
      <vt:lpstr>Introduction</vt:lpstr>
      <vt:lpstr>Literature Review</vt:lpstr>
      <vt:lpstr>PowerPoint Presentation</vt:lpstr>
      <vt:lpstr>Existing method Drawback</vt:lpstr>
      <vt:lpstr>PowerPoint Presentation</vt:lpstr>
      <vt:lpstr>Proposed Method</vt:lpstr>
      <vt:lpstr>PowerPoint Presentation</vt:lpstr>
      <vt:lpstr>Objectives</vt:lpstr>
      <vt:lpstr>Methodology/Modules</vt:lpstr>
      <vt:lpstr>Architecture</vt:lpstr>
      <vt:lpstr>Hardware/software components</vt:lpstr>
      <vt:lpstr>Timeline of Project</vt:lpstr>
      <vt:lpstr>Expected Outcomes</vt:lpstr>
      <vt:lpstr>Conclusion</vt:lpstr>
      <vt:lpstr>Github Link</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Harsha Reddy</cp:lastModifiedBy>
  <cp:revision>13</cp:revision>
  <dcterms:created xsi:type="dcterms:W3CDTF">2023-03-16T03:26:27Z</dcterms:created>
  <dcterms:modified xsi:type="dcterms:W3CDTF">2025-01-18T02:22:20Z</dcterms:modified>
</cp:coreProperties>
</file>