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69" r:id="rId3"/>
    <p:sldId id="268" r:id="rId4"/>
    <p:sldId id="273" r:id="rId5"/>
    <p:sldId id="272" r:id="rId6"/>
    <p:sldId id="271" r:id="rId7"/>
    <p:sldId id="275" r:id="rId8"/>
    <p:sldId id="276" r:id="rId9"/>
    <p:sldId id="277" r:id="rId10"/>
    <p:sldId id="270" r:id="rId11"/>
    <p:sldId id="265" r:id="rId12"/>
    <p:sldId id="278"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528106-2860-4CDD-B1AF-F5914DA0B8C8}" v="1" dt="2025-03-22T03:32:51.495"/>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stacked"/>
        <c:varyColors val="0"/>
        <c:ser>
          <c:idx val="0"/>
          <c:order val="0"/>
          <c:tx>
            <c:strRef>
              <c:f>Sheet1!$B$1</c:f>
              <c:strCache>
                <c:ptCount val="1"/>
                <c:pt idx="0">
                  <c:v>Start Date</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dLbl>
              <c:idx val="1"/>
              <c:layout>
                <c:manualLayout>
                  <c:x val="2.2619047619047618E-2"/>
                  <c:y val="-1.2821522309712226E-3"/>
                </c:manualLayout>
              </c:layout>
              <c:tx>
                <c:rich>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r>
                      <a:rPr lang="en-US" dirty="0"/>
                      <a:t>19-02-2025</a:t>
                    </a:r>
                  </a:p>
                </c:rich>
              </c:tx>
              <c:spPr>
                <a:noFill/>
                <a:ln>
                  <a:noFill/>
                </a:ln>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layout>
                    <c:manualLayout>
                      <c:w val="0.12381552305961754"/>
                      <c:h val="5.6538461538461524E-2"/>
                    </c:manualLayout>
                  </c15:layout>
                  <c15:showDataLabelsRange val="0"/>
                </c:ext>
                <c:ext xmlns:c16="http://schemas.microsoft.com/office/drawing/2014/chart" uri="{C3380CC4-5D6E-409C-BE32-E72D297353CC}">
                  <c16:uniqueId val="{00000000-5062-45DD-98F6-A716177399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 0</c:v>
                </c:pt>
                <c:pt idx="1">
                  <c:v>Review 1</c:v>
                </c:pt>
                <c:pt idx="2">
                  <c:v>Review 2</c:v>
                </c:pt>
                <c:pt idx="3">
                  <c:v>Review 3</c:v>
                </c:pt>
                <c:pt idx="4">
                  <c:v>Final Viva-Voce</c:v>
                </c:pt>
              </c:strCache>
            </c:strRef>
          </c:cat>
          <c:val>
            <c:numRef>
              <c:f>Sheet1!$B$2:$B$6</c:f>
              <c:numCache>
                <c:formatCode>m/d/yyyy</c:formatCode>
                <c:ptCount val="5"/>
                <c:pt idx="0">
                  <c:v>45686</c:v>
                </c:pt>
                <c:pt idx="1">
                  <c:v>45709</c:v>
                </c:pt>
                <c:pt idx="2">
                  <c:v>45737</c:v>
                </c:pt>
                <c:pt idx="3">
                  <c:v>45766</c:v>
                </c:pt>
                <c:pt idx="4">
                  <c:v>45794</c:v>
                </c:pt>
              </c:numCache>
            </c:numRef>
          </c:val>
          <c:extLst>
            <c:ext xmlns:c16="http://schemas.microsoft.com/office/drawing/2014/chart" uri="{C3380CC4-5D6E-409C-BE32-E72D297353CC}">
              <c16:uniqueId val="{00000001-5062-45DD-98F6-A7161773997E}"/>
            </c:ext>
          </c:extLst>
        </c:ser>
        <c:ser>
          <c:idx val="1"/>
          <c:order val="1"/>
          <c:tx>
            <c:strRef>
              <c:f>Sheet1!$C$1</c:f>
              <c:strCache>
                <c:ptCount val="1"/>
                <c:pt idx="0">
                  <c:v>Duration(days)</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Review 0</c:v>
                </c:pt>
                <c:pt idx="1">
                  <c:v>Review 1</c:v>
                </c:pt>
                <c:pt idx="2">
                  <c:v>Review 2</c:v>
                </c:pt>
                <c:pt idx="3">
                  <c:v>Review 3</c:v>
                </c:pt>
                <c:pt idx="4">
                  <c:v>Final Viva-Voce</c:v>
                </c:pt>
              </c:strCache>
            </c:strRef>
          </c:cat>
          <c:val>
            <c:numRef>
              <c:f>Sheet1!$C$2:$C$6</c:f>
              <c:numCache>
                <c:formatCode>General</c:formatCode>
                <c:ptCount val="5"/>
                <c:pt idx="0">
                  <c:v>3</c:v>
                </c:pt>
                <c:pt idx="1">
                  <c:v>33</c:v>
                </c:pt>
                <c:pt idx="2">
                  <c:v>20</c:v>
                </c:pt>
                <c:pt idx="3">
                  <c:v>20</c:v>
                </c:pt>
                <c:pt idx="4">
                  <c:v>4</c:v>
                </c:pt>
              </c:numCache>
            </c:numRef>
          </c:val>
          <c:extLst>
            <c:ext xmlns:c16="http://schemas.microsoft.com/office/drawing/2014/chart" uri="{C3380CC4-5D6E-409C-BE32-E72D297353CC}">
              <c16:uniqueId val="{00000002-5062-45DD-98F6-A7161773997E}"/>
            </c:ext>
          </c:extLst>
        </c:ser>
        <c:dLbls>
          <c:dLblPos val="ctr"/>
          <c:showLegendKey val="0"/>
          <c:showVal val="1"/>
          <c:showCatName val="0"/>
          <c:showSerName val="0"/>
          <c:showPercent val="0"/>
          <c:showBubbleSize val="0"/>
        </c:dLbls>
        <c:gapWidth val="150"/>
        <c:overlap val="100"/>
        <c:axId val="1589922048"/>
        <c:axId val="1589924448"/>
      </c:barChart>
      <c:catAx>
        <c:axId val="158992204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9924448"/>
        <c:crosses val="autoZero"/>
        <c:auto val="1"/>
        <c:lblAlgn val="ctr"/>
        <c:lblOffset val="100"/>
        <c:noMultiLvlLbl val="0"/>
      </c:catAx>
      <c:valAx>
        <c:axId val="1589924448"/>
        <c:scaling>
          <c:orientation val="minMax"/>
        </c:scaling>
        <c:delete val="1"/>
        <c:axPos val="b"/>
        <c:majorGridlines>
          <c:spPr>
            <a:ln w="9525" cap="flat" cmpd="sng" algn="ctr">
              <a:solidFill>
                <a:schemeClr val="tx1">
                  <a:lumMod val="15000"/>
                  <a:lumOff val="85000"/>
                </a:schemeClr>
              </a:solidFill>
              <a:round/>
            </a:ln>
            <a:effectLst/>
          </c:spPr>
        </c:majorGridlines>
        <c:numFmt formatCode="m/d/yyyy" sourceLinked="1"/>
        <c:majorTickMark val="none"/>
        <c:minorTickMark val="none"/>
        <c:tickLblPos val="nextTo"/>
        <c:crossAx val="158992204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researchgate.net/publication/385421936_Chat-Bot_Based_Ticketing_System_Using_Dialogflow_and_Llama_LLM" TargetMode="External"/><Relationship Id="rId3" Type="http://schemas.openxmlformats.org/officeDocument/2006/relationships/hyperlink" Target="https://ieeexplore.ieee.org/document/8576921" TargetMode="External"/><Relationship Id="rId7" Type="http://schemas.openxmlformats.org/officeDocument/2006/relationships/hyperlink" Target="https://ieeexplore.ieee.org/document/968183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researchgate.net/publication/381036706_Application_of_Chatbots_and_Virtual_Assistants_in_Ticket_Booking_System" TargetMode="External"/><Relationship Id="rId5" Type="http://schemas.openxmlformats.org/officeDocument/2006/relationships/hyperlink" Target="https://ieeexplore.ieee.org/document/8592630" TargetMode="External"/><Relationship Id="rId4" Type="http://schemas.openxmlformats.org/officeDocument/2006/relationships/hyperlink" Target="https://www.researchgate.net/publication/384752841_Chatbot_Based_Ticket_Booking_System_for_All_Modes_of_Transport"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researchgate.net/publication/382953388_ChatBot-based_Bus_Ticket_Booking_Prototype_Using_WhatsApp" TargetMode="External"/><Relationship Id="rId2" Type="http://schemas.openxmlformats.org/officeDocument/2006/relationships/hyperlink" Target="https://ieeexplore.ieee.org/document/10126199"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373417828_A_Chatbot-Based_Strategy_for_Regional_Language-Based_Train_Ticket_Ordering_Using_a_novel_ANN_Model" TargetMode="External"/><Relationship Id="rId4" Type="http://schemas.openxmlformats.org/officeDocument/2006/relationships/hyperlink" Target="https://ieeexplore.ieee.org/document/931617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pmc.ncbi.nlm.nih.gov/articles/PMC8584752/" TargetMode="External"/><Relationship Id="rId3" Type="http://schemas.openxmlformats.org/officeDocument/2006/relationships/hyperlink" Target="https://link.springer.com/article/10.1007/s42979-023-02457-x" TargetMode="External"/><Relationship Id="rId7" Type="http://schemas.openxmlformats.org/officeDocument/2006/relationships/hyperlink" Target="https://oaepublish.com/articles/jsegc.2020.03" TargetMode="External"/><Relationship Id="rId12" Type="http://schemas.openxmlformats.org/officeDocument/2006/relationships/hyperlink" Target="https://link.springer.com/article/10.1007/s43621-024-00618-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researchgate.net/publication/372971016_Understanding_User_Perspectives_on_Data_Visualisation_in_mHealth_Apps_A_Survey_Study" TargetMode="External"/><Relationship Id="rId11" Type="http://schemas.openxmlformats.org/officeDocument/2006/relationships/hyperlink" Target="https://www.sciencedirect.com/science/article/pii/S2352550922000874" TargetMode="External"/><Relationship Id="rId5" Type="http://schemas.openxmlformats.org/officeDocument/2006/relationships/hyperlink" Target="https://www.researchgate.net/publication/358795459_Analysis_of_Personal_Data_Visualization_Reviews_On_mHealth_Apps_short_paper" TargetMode="External"/><Relationship Id="rId10" Type="http://schemas.openxmlformats.org/officeDocument/2006/relationships/hyperlink" Target="https://www.ncbi.nlm.nih.gov/pmc/articles/PMC9738046/" TargetMode="External"/><Relationship Id="rId4" Type="http://schemas.openxmlformats.org/officeDocument/2006/relationships/hyperlink" Target="https://papers.ssrn.com/sol3/papers.cfm?abstract_id=4264945" TargetMode="External"/><Relationship Id="rId9" Type="http://schemas.openxmlformats.org/officeDocument/2006/relationships/hyperlink" Target="https://onlinelibrary.wiley.com/doi/10.1155/2021/3740476"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19" name="Google Shape;87;p13">
            <a:extLst>
              <a:ext uri="{FF2B5EF4-FFF2-40B4-BE49-F238E27FC236}">
                <a16:creationId xmlns:a16="http://schemas.microsoft.com/office/drawing/2014/main" id="{ADBF589C-0382-4040-341F-7BDBEA4CF3C7}"/>
              </a:ext>
            </a:extLst>
          </p:cNvPr>
          <p:cNvSpPr txBox="1">
            <a:spLocks/>
          </p:cNvSpPr>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dirty="0">
                <a:solidFill>
                  <a:schemeClr val="tx1"/>
                </a:solidFill>
                <a:latin typeface="Cambria" panose="02040503050406030204" pitchFamily="18" charset="0"/>
                <a:ea typeface="Cambria" panose="02040503050406030204" pitchFamily="18" charset="0"/>
              </a:rPr>
              <a:t>ONLINE CHATBOT BASED TICKETING SYSTEM</a:t>
            </a:r>
          </a:p>
        </p:txBody>
      </p:sp>
      <p:sp>
        <p:nvSpPr>
          <p:cNvPr id="20" name="Google Shape;88;p13">
            <a:extLst>
              <a:ext uri="{FF2B5EF4-FFF2-40B4-BE49-F238E27FC236}">
                <a16:creationId xmlns:a16="http://schemas.microsoft.com/office/drawing/2014/main" id="{D2EEC6F2-79E3-6D6E-C402-CB06CC4BE09E}"/>
              </a:ext>
            </a:extLst>
          </p:cNvPr>
          <p:cNvSpPr txBox="1">
            <a:spLocks/>
          </p:cNvSpPr>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ctr" rtl="0">
              <a:lnSpc>
                <a:spcPct val="100000"/>
              </a:lnSpc>
              <a:spcBef>
                <a:spcPts val="400"/>
              </a:spcBef>
              <a:spcAft>
                <a:spcPts val="0"/>
              </a:spcAft>
              <a:buClr>
                <a:srgbClr val="17365D"/>
              </a:buClr>
              <a:buSzPts val="2000"/>
              <a:buFont typeface="Arial"/>
              <a:buNone/>
              <a:defRPr sz="2000" b="1" i="0" u="none" strike="noStrike" cap="none">
                <a:solidFill>
                  <a:srgbClr val="17365D"/>
                </a:solidFill>
                <a:latin typeface="Verdana"/>
                <a:ea typeface="Verdana"/>
                <a:cs typeface="Verdana"/>
                <a:sym typeface="Verdana"/>
              </a:defRPr>
            </a:lvl1pPr>
            <a:lvl2pPr marL="914400" marR="0" lvl="1"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Verdana"/>
                <a:ea typeface="Verdana"/>
                <a:cs typeface="Verdana"/>
                <a:sym typeface="Verdana"/>
              </a:defRPr>
            </a:lvl2pPr>
            <a:lvl3pPr marL="1371600" marR="0" lvl="2" indent="-342900"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Verdana"/>
                <a:ea typeface="Verdana"/>
                <a:cs typeface="Verdana"/>
                <a:sym typeface="Verdana"/>
              </a:defRPr>
            </a:lvl3pPr>
            <a:lvl4pPr marL="1828800" marR="0" lvl="3" indent="-330200" algn="ctr"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Verdana"/>
                <a:ea typeface="Verdana"/>
                <a:cs typeface="Verdana"/>
                <a:sym typeface="Verdana"/>
              </a:defRPr>
            </a:lvl4pPr>
            <a:lvl5pPr marL="2286000" marR="0" lvl="4" indent="-330200" algn="ctr" rtl="0">
              <a:lnSpc>
                <a:spcPct val="100000"/>
              </a:lnSpc>
              <a:spcBef>
                <a:spcPts val="320"/>
              </a:spcBef>
              <a:spcAft>
                <a:spcPts val="0"/>
              </a:spcAft>
              <a:buClr>
                <a:srgbClr val="888888"/>
              </a:buClr>
              <a:buSzPts val="1600"/>
              <a:buFont typeface="Arial"/>
              <a:buNone/>
              <a:defRPr sz="1600" b="0" i="0" u="none" strike="noStrike" cap="none">
                <a:solidFill>
                  <a:srgbClr val="888888"/>
                </a:solidFill>
                <a:latin typeface="Verdana"/>
                <a:ea typeface="Verdana"/>
                <a:cs typeface="Verdana"/>
                <a:sym typeface="Verdana"/>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Bookman Old Style"/>
                <a:ea typeface="Bookman Old Style"/>
                <a:cs typeface="Bookman Old Style"/>
                <a:sym typeface="Bookman Old Style"/>
              </a:defRPr>
            </a:lvl9pPr>
          </a:lstStyle>
          <a:p>
            <a:pPr marL="0" indent="0" algn="l">
              <a:spcBef>
                <a:spcPts val="0"/>
              </a:spcBef>
            </a:pPr>
            <a:r>
              <a:rPr lang="en-GB" dirty="0">
                <a:latin typeface="Cambria" panose="02040503050406030204" pitchFamily="18" charset="0"/>
                <a:ea typeface="Cambria" panose="02040503050406030204" pitchFamily="18" charset="0"/>
              </a:rPr>
              <a:t>Batch Number: PSCS_353</a:t>
            </a:r>
          </a:p>
          <a:p>
            <a:pPr marL="0" indent="0" algn="l"/>
            <a:endParaRPr lang="en-GB" dirty="0">
              <a:latin typeface="Cambria" panose="02040503050406030204" pitchFamily="18" charset="0"/>
              <a:ea typeface="Cambria" panose="02040503050406030204" pitchFamily="18" charset="0"/>
            </a:endParaRPr>
          </a:p>
        </p:txBody>
      </p:sp>
      <p:graphicFrame>
        <p:nvGraphicFramePr>
          <p:cNvPr id="21" name="Google Shape;89;p13">
            <a:extLst>
              <a:ext uri="{FF2B5EF4-FFF2-40B4-BE49-F238E27FC236}">
                <a16:creationId xmlns:a16="http://schemas.microsoft.com/office/drawing/2014/main" id="{7347CB9D-BFA8-B6AD-9460-B8FCFF490C11}"/>
              </a:ext>
            </a:extLst>
          </p:cNvPr>
          <p:cNvGraphicFramePr/>
          <p:nvPr>
            <p:extLst>
              <p:ext uri="{D42A27DB-BD31-4B8C-83A1-F6EECF244321}">
                <p14:modId xmlns:p14="http://schemas.microsoft.com/office/powerpoint/2010/main" val="2299087079"/>
              </p:ext>
            </p:extLst>
          </p:nvPr>
        </p:nvGraphicFramePr>
        <p:xfrm>
          <a:off x="197505" y="2513340"/>
          <a:ext cx="6130143" cy="2155998"/>
        </p:xfrm>
        <a:graphic>
          <a:graphicData uri="http://schemas.openxmlformats.org/drawingml/2006/table">
            <a:tbl>
              <a:tblPr firstRow="1" bandRow="1">
                <a:noFill/>
                <a:tableStyleId>{57690726-49DA-4552-BDEB-330DD8EA8BD9}</a:tableStyleId>
              </a:tblPr>
              <a:tblGrid>
                <a:gridCol w="2430644">
                  <a:extLst>
                    <a:ext uri="{9D8B030D-6E8A-4147-A177-3AD203B41FA5}">
                      <a16:colId xmlns:a16="http://schemas.microsoft.com/office/drawing/2014/main" val="20000"/>
                    </a:ext>
                  </a:extLst>
                </a:gridCol>
                <a:gridCol w="3699499">
                  <a:extLst>
                    <a:ext uri="{9D8B030D-6E8A-4147-A177-3AD203B41FA5}">
                      <a16:colId xmlns:a16="http://schemas.microsoft.com/office/drawing/2014/main" val="20001"/>
                    </a:ext>
                  </a:extLst>
                </a:gridCol>
              </a:tblGrid>
              <a:tr h="252875">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0739">
                <a:tc>
                  <a:txBody>
                    <a:bodyPr/>
                    <a:lstStyle/>
                    <a:p>
                      <a:pPr marL="0" marR="0" lvl="0" indent="0" algn="ctr" rtl="0">
                        <a:spcBef>
                          <a:spcPts val="0"/>
                        </a:spcBef>
                        <a:spcAft>
                          <a:spcPts val="0"/>
                        </a:spcAft>
                        <a:buFont typeface="+mj-lt"/>
                        <a:buNone/>
                      </a:pPr>
                      <a:r>
                        <a:rPr lang="en-IN" sz="1200" dirty="0"/>
                        <a:t>20211CSE0738</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dirty="0"/>
                        <a:t>PALLE HARSHA VARDHAN REDDY </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0739">
                <a:tc>
                  <a:txBody>
                    <a:bodyPr/>
                    <a:lstStyle/>
                    <a:p>
                      <a:pPr marL="0" marR="0" lvl="0" indent="0" algn="ctr" rtl="0">
                        <a:spcBef>
                          <a:spcPts val="0"/>
                        </a:spcBef>
                        <a:spcAft>
                          <a:spcPts val="0"/>
                        </a:spcAft>
                        <a:buNone/>
                      </a:pPr>
                      <a:r>
                        <a:rPr lang="sv-SE" sz="1200" dirty="0"/>
                        <a:t>20211CSE0754</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sv-SE" sz="1200" dirty="0"/>
                        <a:t>CHANDRA SEKHAR REDDY UDUMULA </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42526">
                <a:tc>
                  <a:txBody>
                    <a:bodyPr/>
                    <a:lstStyle/>
                    <a:p>
                      <a:pPr marL="0" marR="0" lvl="0" indent="0" algn="ctr" rtl="0">
                        <a:spcBef>
                          <a:spcPts val="0"/>
                        </a:spcBef>
                        <a:spcAft>
                          <a:spcPts val="0"/>
                        </a:spcAft>
                        <a:buNone/>
                      </a:pPr>
                      <a:r>
                        <a:rPr lang="en-IN" sz="1200" dirty="0"/>
                        <a:t>20211CSE0702</a:t>
                      </a:r>
                    </a:p>
                    <a:p>
                      <a:pPr marL="0" marR="0" lvl="0" indent="0" algn="ctr" rtl="0">
                        <a:spcBef>
                          <a:spcPts val="0"/>
                        </a:spcBef>
                        <a:spcAft>
                          <a:spcPts val="0"/>
                        </a:spcAft>
                        <a:buNone/>
                      </a:pPr>
                      <a:r>
                        <a:rPr lang="en-IN" sz="1200" dirty="0"/>
                        <a:t>20211cse0701</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200" dirty="0"/>
                        <a:t>YAMBA MAHESH </a:t>
                      </a:r>
                    </a:p>
                    <a:p>
                      <a:pPr marL="0" marR="0" lvl="0" indent="0" algn="ctr" rtl="0">
                        <a:spcBef>
                          <a:spcPts val="0"/>
                        </a:spcBef>
                        <a:spcAft>
                          <a:spcPts val="0"/>
                        </a:spcAft>
                        <a:buNone/>
                      </a:pPr>
                      <a:r>
                        <a:rPr lang="en-IN" sz="1200" dirty="0"/>
                        <a:t>BUGGA MOHAN</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52875">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52875">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2" name="Google Shape;90;p13">
            <a:extLst>
              <a:ext uri="{FF2B5EF4-FFF2-40B4-BE49-F238E27FC236}">
                <a16:creationId xmlns:a16="http://schemas.microsoft.com/office/drawing/2014/main" id="{25EABDA8-9C31-7BAC-B692-BCC7D1915C11}"/>
              </a:ext>
            </a:extLst>
          </p:cNvPr>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IN" sz="1700" b="1" dirty="0">
                <a:solidFill>
                  <a:srgbClr val="17365D"/>
                </a:solidFill>
                <a:latin typeface="Cambria" panose="02040503050406030204" pitchFamily="18" charset="0"/>
                <a:ea typeface="Cambria" panose="02040503050406030204" pitchFamily="18" charset="0"/>
                <a:cs typeface="Verdana"/>
                <a:sym typeface="Verdana"/>
              </a:rPr>
              <a:t>JOSEPH </a:t>
            </a:r>
            <a:r>
              <a:rPr lang="en-US" sz="1700" b="1" dirty="0">
                <a:solidFill>
                  <a:srgbClr val="17365D"/>
                </a:solidFill>
                <a:latin typeface="Cambria" panose="02040503050406030204" pitchFamily="18" charset="0"/>
                <a:ea typeface="Cambria" panose="02040503050406030204" pitchFamily="18" charset="0"/>
                <a:cs typeface="Verdana"/>
                <a:sym typeface="Verdana"/>
              </a:rPr>
              <a:t>MICHAEL JERARD</a:t>
            </a:r>
            <a:endParaRPr lang="en-IN" sz="1700" dirty="0"/>
          </a:p>
          <a:p>
            <a:pPr marL="0" marR="0" lvl="0" indent="0" algn="l" rtl="0">
              <a:spcBef>
                <a:spcPts val="340"/>
              </a:spcBef>
              <a:spcAft>
                <a:spcPts val="0"/>
              </a:spcAft>
              <a:buClr>
                <a:srgbClr val="17365D"/>
              </a:buClr>
              <a:buSzPts val="1700"/>
              <a:buFont typeface="Arial"/>
              <a:buNone/>
            </a:pPr>
            <a:r>
              <a:rPr lang="en-IN" sz="1700" dirty="0"/>
              <a:t>Assistant Professor -Senior Scale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3" name="Google Shape;91;p13">
            <a:extLst>
              <a:ext uri="{FF2B5EF4-FFF2-40B4-BE49-F238E27FC236}">
                <a16:creationId xmlns:a16="http://schemas.microsoft.com/office/drawing/2014/main" id="{01E6251F-0219-5FF2-1762-4AF839AB4C26}"/>
              </a:ext>
            </a:extLst>
          </p:cNvPr>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Review-FINAL</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24" name="Google Shape;91;p13">
            <a:extLst>
              <a:ext uri="{FF2B5EF4-FFF2-40B4-BE49-F238E27FC236}">
                <a16:creationId xmlns:a16="http://schemas.microsoft.com/office/drawing/2014/main" id="{E00319B7-CB59-AE40-A6A6-D3E245E3B68E}"/>
              </a:ext>
            </a:extLst>
          </p:cNvPr>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Dr.Asif</a:t>
            </a:r>
            <a:r>
              <a:rPr lang="en-US" sz="2000" b="1" dirty="0">
                <a:solidFill>
                  <a:schemeClr val="tx1"/>
                </a:solidFill>
                <a:latin typeface="Cambria" panose="02040503050406030204" pitchFamily="18" charset="0"/>
                <a:ea typeface="Cambria" panose="02040503050406030204" pitchFamily="18" charset="0"/>
                <a:cs typeface="Verdana"/>
                <a:sym typeface="Verdana"/>
              </a:rPr>
              <a:t> Mohammed H.B</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2000" b="1" dirty="0">
                <a:solidFill>
                  <a:srgbClr val="17365D"/>
                </a:solidFill>
                <a:latin typeface="Cambria" panose="02040503050406030204" pitchFamily="18" charset="0"/>
                <a:ea typeface="Cambria" panose="02040503050406030204" pitchFamily="18" charset="0"/>
                <a:cs typeface="Verdana"/>
                <a:sym typeface="Verdana"/>
              </a:rPr>
              <a:t> </a:t>
            </a:r>
            <a:r>
              <a:rPr lang="en-IN" sz="2000" b="1" dirty="0">
                <a:solidFill>
                  <a:srgbClr val="17365D"/>
                </a:solidFill>
                <a:latin typeface="Cambria" panose="02040503050406030204" pitchFamily="18" charset="0"/>
                <a:ea typeface="Cambria" panose="02040503050406030204" pitchFamily="18" charset="0"/>
                <a:cs typeface="Verdana"/>
                <a:sym typeface="Verdana"/>
              </a:rPr>
              <a:t>JOSEPH </a:t>
            </a:r>
            <a:r>
              <a:rPr lang="en-US" sz="2000" b="1" dirty="0">
                <a:solidFill>
                  <a:srgbClr val="17365D"/>
                </a:solidFill>
                <a:latin typeface="Cambria" panose="02040503050406030204" pitchFamily="18" charset="0"/>
                <a:ea typeface="Cambria" panose="02040503050406030204" pitchFamily="18" charset="0"/>
                <a:cs typeface="Verdana"/>
                <a:sym typeface="Verdana"/>
              </a:rPr>
              <a:t>MICHAEL JERARD</a:t>
            </a:r>
            <a:endParaRPr lang="en-IN" sz="2000" b="1" dirty="0"/>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graphicFrame>
        <p:nvGraphicFramePr>
          <p:cNvPr id="3" name="Content Placeholder 5">
            <a:extLst>
              <a:ext uri="{FF2B5EF4-FFF2-40B4-BE49-F238E27FC236}">
                <a16:creationId xmlns:a16="http://schemas.microsoft.com/office/drawing/2014/main" id="{C497B613-CBDD-D702-5538-F80A030DDDFB}"/>
              </a:ext>
            </a:extLst>
          </p:cNvPr>
          <p:cNvGraphicFramePr>
            <a:graphicFrameLocks noGrp="1"/>
          </p:cNvGraphicFramePr>
          <p:nvPr/>
        </p:nvGraphicFramePr>
        <p:xfrm>
          <a:off x="762000" y="952500"/>
          <a:ext cx="10668000" cy="4953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600" b="1" dirty="0"/>
              <a:t>IEEE Xplore:</a:t>
            </a:r>
            <a:r>
              <a:rPr lang="en-US" sz="1600" dirty="0"/>
              <a:t> "Ticketing Chatbot Service using Serverless NLP Technology"</a:t>
            </a:r>
            <a:br>
              <a:rPr lang="en-US" sz="1600" dirty="0"/>
            </a:br>
            <a:r>
              <a:rPr lang="en-US" sz="1600" dirty="0">
                <a:hlinkClick r:id="rId3"/>
              </a:rPr>
              <a:t>https://ieeexplore.ieee.org/document/8576921</a:t>
            </a:r>
            <a:endParaRPr lang="en-US" sz="16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600" b="1" dirty="0"/>
              <a:t>ResearchGate:</a:t>
            </a:r>
            <a:r>
              <a:rPr lang="en-US" sz="1600" dirty="0"/>
              <a:t> "Chatbot Based Ticket Booking System for All Modes of Transport"</a:t>
            </a:r>
            <a:br>
              <a:rPr lang="en-US" sz="1600" dirty="0"/>
            </a:br>
            <a:r>
              <a:rPr lang="en-US" sz="1600" dirty="0">
                <a:hlinkClick r:id="rId4"/>
              </a:rPr>
              <a:t>https://www.researchgate.net/publication/384752841_Chatbot_Based_Ticket_Booking_System_for_All_Modes_of_Transport</a:t>
            </a:r>
            <a:endParaRPr lang="en-US" sz="16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600" b="1" dirty="0"/>
              <a:t>IEEE Xplore:</a:t>
            </a:r>
            <a:r>
              <a:rPr lang="en-US" sz="1600" dirty="0"/>
              <a:t> "A Survey on Chatbot Implementation in Customer Service Industry through Deep Neural Networks"</a:t>
            </a:r>
            <a:br>
              <a:rPr lang="en-US" sz="1600" dirty="0"/>
            </a:br>
            <a:r>
              <a:rPr lang="en-US" sz="1600" dirty="0">
                <a:hlinkClick r:id="rId5"/>
              </a:rPr>
              <a:t>https://ieeexplore.ieee.org/document/8592630</a:t>
            </a:r>
            <a:endParaRPr lang="en-US" sz="16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600" b="1" dirty="0"/>
              <a:t>ResearchGate:</a:t>
            </a:r>
            <a:r>
              <a:rPr lang="en-US" sz="1600" dirty="0"/>
              <a:t> "Application of Chatbots and Virtual Assistants in Ticket Booking System"</a:t>
            </a:r>
            <a:br>
              <a:rPr lang="en-US" sz="1600" dirty="0"/>
            </a:br>
            <a:r>
              <a:rPr lang="en-US" sz="1600" dirty="0">
                <a:hlinkClick r:id="rId6"/>
              </a:rPr>
              <a:t>https://www.researchgate.net/publication/381036706_Application_of_Chatbots_and_Virtual_Assistants_in_Ticket_Booking_System</a:t>
            </a:r>
            <a:endParaRPr lang="en-US" sz="16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600" b="1" dirty="0"/>
              <a:t>IEEE Xplore:</a:t>
            </a:r>
            <a:r>
              <a:rPr lang="en-US" sz="1600" dirty="0"/>
              <a:t> "A Conversation-Driven Approach for Chatbot Management"</a:t>
            </a:r>
            <a:br>
              <a:rPr lang="en-US" sz="1600" dirty="0"/>
            </a:br>
            <a:r>
              <a:rPr lang="en-US" sz="1600" dirty="0">
                <a:hlinkClick r:id="rId7"/>
              </a:rPr>
              <a:t>https://ieeexplore.ieee.org/document/9681834</a:t>
            </a:r>
            <a:endParaRPr lang="en-US" sz="1600"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sz="1600" b="1" dirty="0"/>
              <a:t>ResearchGate:</a:t>
            </a:r>
            <a:r>
              <a:rPr lang="en-US" sz="1600" dirty="0"/>
              <a:t> "Chat-Bot Based Ticketing System Using </a:t>
            </a:r>
            <a:r>
              <a:rPr lang="en-US" sz="1600" dirty="0" err="1"/>
              <a:t>Dialogflow</a:t>
            </a:r>
            <a:r>
              <a:rPr lang="en-US" sz="1600" dirty="0"/>
              <a:t> and Llama LLM"</a:t>
            </a:r>
            <a:br>
              <a:rPr lang="en-US" sz="1600" dirty="0"/>
            </a:br>
            <a:r>
              <a:rPr lang="en-US" sz="1600" dirty="0">
                <a:hlinkClick r:id="rId8"/>
              </a:rPr>
              <a:t>https://www.researchgate.net/publication/385421936_Chat-Bot_Based_Ticketing_System_Using_Dialogflow_and_Llama_LLM</a:t>
            </a:r>
            <a:endParaRPr lang="en-US" sz="1600" dirty="0"/>
          </a:p>
        </p:txBody>
      </p:sp>
      <p:sp>
        <p:nvSpPr>
          <p:cNvPr id="2" name="Rectangle 1">
            <a:extLst>
              <a:ext uri="{FF2B5EF4-FFF2-40B4-BE49-F238E27FC236}">
                <a16:creationId xmlns:a16="http://schemas.microsoft.com/office/drawing/2014/main" id="{B0B133F9-10D6-152F-2DD7-C0F0F0FAAAE9}"/>
              </a:ext>
            </a:extLst>
          </p:cNvPr>
          <p:cNvSpPr>
            <a:spLocks noChangeArrowheads="1"/>
          </p:cNvSpPr>
          <p:nvPr/>
        </p:nvSpPr>
        <p:spPr bwMode="auto">
          <a:xfrm>
            <a:off x="0" y="-184664"/>
            <a:ext cx="184731" cy="369332"/>
          </a:xfrm>
          <a:prstGeom prst="rect">
            <a:avLst/>
          </a:prstGeom>
          <a:solidFill>
            <a:srgbClr val="292A2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314A-9B2E-63A0-57EA-373E07FFBCA6}"/>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EAD5DA2D-CE7E-2AF2-7F64-4056CB0A5A9E}"/>
              </a:ext>
            </a:extLst>
          </p:cNvPr>
          <p:cNvSpPr>
            <a:spLocks noGrp="1"/>
          </p:cNvSpPr>
          <p:nvPr>
            <p:ph type="body" idx="1"/>
          </p:nvPr>
        </p:nvSpPr>
        <p:spPr/>
        <p:txBody>
          <a:bodyPr>
            <a:normAutofit lnSpcReduction="10000"/>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b="1" dirty="0"/>
              <a:t>IEEE Xplore:</a:t>
            </a:r>
            <a:r>
              <a:rPr lang="en-US" dirty="0"/>
              <a:t> "Virtual Assistant for Appointment Booking"</a:t>
            </a:r>
            <a:br>
              <a:rPr lang="en-US" dirty="0"/>
            </a:br>
            <a:r>
              <a:rPr lang="en-US" dirty="0">
                <a:hlinkClick r:id="rId2"/>
              </a:rPr>
              <a:t>https://ieeexplore.ieee.org/document/10126199</a:t>
            </a:r>
            <a:endParaRPr lang="en-US"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b="1" dirty="0"/>
              <a:t>ResearchGate:</a:t>
            </a:r>
            <a:r>
              <a:rPr lang="en-US" dirty="0"/>
              <a:t> "</a:t>
            </a:r>
            <a:r>
              <a:rPr lang="en-US" dirty="0" err="1"/>
              <a:t>ChatBot</a:t>
            </a:r>
            <a:r>
              <a:rPr lang="en-US" dirty="0"/>
              <a:t>-based Bus Ticket Booking Prototype Using WhatsApp"</a:t>
            </a:r>
            <a:br>
              <a:rPr lang="en-US" dirty="0"/>
            </a:br>
            <a:r>
              <a:rPr lang="en-US" dirty="0">
                <a:hlinkClick r:id="rId3"/>
              </a:rPr>
              <a:t>https://www.researchgate.net/publication/382953388_ChatBot-based_Bus_Ticket_Booking_Prototype_Using_WhatsApp</a:t>
            </a:r>
            <a:endParaRPr lang="en-US"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b="1" dirty="0"/>
              <a:t>IEEE Xplore:</a:t>
            </a:r>
            <a:r>
              <a:rPr lang="en-US" dirty="0"/>
              <a:t> "Building an Arabic Flight Booking Dialogue System Using a Hybrid Approach"</a:t>
            </a:r>
            <a:br>
              <a:rPr lang="en-US" dirty="0"/>
            </a:br>
            <a:r>
              <a:rPr lang="en-US" dirty="0">
                <a:hlinkClick r:id="rId4"/>
              </a:rPr>
              <a:t>https://ieeexplore.ieee.org/document/9316174</a:t>
            </a:r>
            <a:endParaRPr lang="en-US"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b="1" dirty="0"/>
              <a:t>ResearchGate:</a:t>
            </a:r>
            <a:r>
              <a:rPr lang="en-US" dirty="0"/>
              <a:t> "A Chatbot-Based Strategy for Regional Language-Based Train Ticket Ordering Using a Novel ANN Model"</a:t>
            </a:r>
            <a:br>
              <a:rPr lang="en-US" dirty="0"/>
            </a:br>
            <a:r>
              <a:rPr lang="en-US" dirty="0">
                <a:hlinkClick r:id="rId5"/>
              </a:rPr>
              <a:t>https://www.researchgate.net/publication/373417828_A_Chatbot-Based_Strategy_for_Regional_Language-Based_Train_Ticket_Ordering_Using_a_novel_ANN_Model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947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indent="-190500" algn="just">
              <a:spcBef>
                <a:spcPts val="0"/>
              </a:spcBef>
              <a:buNone/>
            </a:pPr>
            <a:r>
              <a:rPr lang="en-US" dirty="0"/>
              <a:t>Visitors to museums, theaters, and public attractions often experience long waiting times and inefficiencies due to manual ticket booking systems. These systems are prone to errors such as incorrect ticket issuance, double bookings, and data loss. To enhance visitor experience and streamline operations, this project proposes an online chatbot-based ticketing system. The chatbot will offer automated, real-time booking, multilingual support, and integrated payment gateways, reducing human intervention and minimizing errors. This system aims to improve customer service, enhance accessibility, and provide valuable data analytics for optimizing ticketing operations.</a:t>
            </a:r>
          </a:p>
          <a:p>
            <a:pPr marL="342900" lvl="0" indent="-190500" algn="just">
              <a:spcBef>
                <a:spcPts val="0"/>
              </a:spcBef>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IN" dirty="0">
                <a:hlinkClick r:id="rId3"/>
              </a:rPr>
              <a:t>https://link.springer.com/article/10.1007/s42979-023-02457-x</a:t>
            </a:r>
            <a:endParaRPr lang="en-IN"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https://papers.ssrn.com/sol3/papers.cfm?abstract_id=4264945</a:t>
            </a: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https://www.researchgate.net/publication/358795459_Analysis_of_Personal_Data_Visualization_Reviews_On_mHealth_Apps_short_paper</a:t>
            </a:r>
            <a:endParaRPr lang="en-IN"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rPr>
              <a:t>https://www.researchgate.net/publication/372971016_Understanding_User_Perspectives_on_Data_Visualisation_in_mHealth_Apps_A_Survey_Study</a:t>
            </a: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rPr>
              <a:t>https://oaepublish.com/articles/jsegc.2020.03</a:t>
            </a:r>
            <a:endParaRPr lang="en-IN"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8"/>
              </a:rPr>
              <a:t>https://pmc.ncbi.nlm.nih.gov/articles/PMC8584752/</a:t>
            </a: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9"/>
              </a:rPr>
              <a:t>https://onlinelibrary.wiley.com/doi/10.1155/2021/3740476</a:t>
            </a:r>
            <a:endParaRPr lang="en-IN"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0"/>
              </a:rPr>
              <a:t>https://www.ncbi.nlm.nih.gov/pmc/articles/PMC9738046/</a:t>
            </a:r>
            <a:endParaRPr kumimoji="0" lang="en-IN"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1"/>
              </a:rPr>
              <a:t>https://www.sciencedirect.com/science/article/pii/S2352550922000874</a:t>
            </a:r>
            <a:endParaRPr lang="en-IN" altLang="en-US" dirty="0">
              <a:solidFill>
                <a:schemeClr val="tx1"/>
              </a:solidFill>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12"/>
              </a:rPr>
              <a:t>https://link.springer.com/article/10.1007/s43621-024-00618-3</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noFill/>
          <a:ln>
            <a:noFill/>
          </a:ln>
        </p:spPr>
        <p:txBody>
          <a:bodyPr spcFirstLastPara="1" wrap="square" lIns="91425" tIns="45700" rIns="91425" bIns="45700" anchor="ctr" anchorCtr="0">
            <a:noAutofit/>
          </a:bodyPr>
          <a:lstStyle/>
          <a:p>
            <a:pPr lvl="0"/>
            <a:r>
              <a:rPr lang="en-US" dirty="0" err="1"/>
              <a:t>Objectivies</a:t>
            </a:r>
            <a:endParaRPr lang="en-US" dirty="0"/>
          </a:p>
        </p:txBody>
      </p:sp>
      <p:sp>
        <p:nvSpPr>
          <p:cNvPr id="115" name="Google Shape;115;p17"/>
          <p:cNvSpPr txBox="1">
            <a:spLocks noGrp="1"/>
          </p:cNvSpPr>
          <p:nvPr>
            <p:ph type="body" idx="1"/>
          </p:nvPr>
        </p:nvSpPr>
        <p:spPr>
          <a:xfrm>
            <a:off x="812800" y="1143001"/>
            <a:ext cx="10668000" cy="4953000"/>
          </a:xfrm>
          <a:noFill/>
          <a:ln>
            <a:noFill/>
          </a:ln>
        </p:spPr>
        <p:txBody>
          <a:bodyPr spcFirstLastPara="1" wrap="square" lIns="91425" tIns="45700" rIns="91425" bIns="45700" anchor="t" anchorCtr="0">
            <a:normAutofit/>
          </a:bodyPr>
          <a:lstStyle/>
          <a:p>
            <a:pPr lvl="0"/>
            <a:endParaRPr lang="en-US" dirty="0"/>
          </a:p>
          <a:p>
            <a:pPr>
              <a:buFont typeface="+mj-lt"/>
              <a:buAutoNum type="arabicPeriod"/>
            </a:pPr>
            <a:r>
              <a:rPr lang="en-US" dirty="0"/>
              <a:t>Develop a chatbot-based ticketing system to automate the booking process.</a:t>
            </a:r>
          </a:p>
          <a:p>
            <a:pPr>
              <a:buFont typeface="+mj-lt"/>
              <a:buAutoNum type="arabicPeriod"/>
            </a:pPr>
            <a:r>
              <a:rPr lang="en-US" dirty="0"/>
              <a:t>Reduce human intervention and errors in ticket booking.</a:t>
            </a:r>
          </a:p>
          <a:p>
            <a:pPr>
              <a:buFont typeface="+mj-lt"/>
              <a:buAutoNum type="arabicPeriod"/>
            </a:pPr>
            <a:r>
              <a:rPr lang="en-US" dirty="0"/>
              <a:t>Improve customer experience by providing quick and efficient ticket reservations.</a:t>
            </a:r>
          </a:p>
          <a:p>
            <a:pPr>
              <a:buFont typeface="+mj-lt"/>
              <a:buAutoNum type="arabicPeriod"/>
            </a:pPr>
            <a:r>
              <a:rPr lang="en-US" dirty="0"/>
              <a:t>Implement multilingual support for broader accessibility.</a:t>
            </a:r>
          </a:p>
          <a:p>
            <a:pPr>
              <a:buFont typeface="+mj-lt"/>
              <a:buAutoNum type="arabicPeriod"/>
            </a:pPr>
            <a:r>
              <a:rPr lang="en-US" dirty="0"/>
              <a:t>Integrate a secure payment gateway for seamless transactions.</a:t>
            </a:r>
          </a:p>
          <a:p>
            <a:pPr lvl="0"/>
            <a:endParaRPr lang="en-US" dirty="0"/>
          </a:p>
          <a:p>
            <a:pPr lvl="0"/>
            <a:endParaRPr lang="en-US" dirty="0"/>
          </a:p>
          <a:p>
            <a:pPr lvl="0"/>
            <a:endParaRPr lang="en-US" dirty="0"/>
          </a:p>
          <a:p>
            <a:pPr lvl="0"/>
            <a:endParaRPr lang="en-US" dirty="0"/>
          </a:p>
        </p:txBody>
      </p:sp>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noFill/>
          <a:ln>
            <a:noFill/>
          </a:ln>
        </p:spPr>
        <p:txBody>
          <a:bodyPr spcFirstLastPara="1" wrap="square" lIns="91425" tIns="45700" rIns="91425" bIns="45700" anchor="ctr" anchorCtr="0">
            <a:noAutofit/>
          </a:bodyPr>
          <a:lstStyle/>
          <a:p>
            <a:pPr lvl="0"/>
            <a:r>
              <a:rPr lang="en-US" dirty="0"/>
              <a:t>Existing Methods and Drawbacks</a:t>
            </a:r>
          </a:p>
        </p:txBody>
      </p:sp>
      <p:sp>
        <p:nvSpPr>
          <p:cNvPr id="3" name="Text Placeholder 2">
            <a:extLst>
              <a:ext uri="{FF2B5EF4-FFF2-40B4-BE49-F238E27FC236}">
                <a16:creationId xmlns:a16="http://schemas.microsoft.com/office/drawing/2014/main" id="{F65B43F4-4730-0E9A-9759-FBCD55BA7A77}"/>
              </a:ext>
            </a:extLst>
          </p:cNvPr>
          <p:cNvSpPr>
            <a:spLocks noGrp="1"/>
          </p:cNvSpPr>
          <p:nvPr>
            <p:ph type="body" idx="1"/>
          </p:nvPr>
        </p:nvSpPr>
        <p:spPr/>
        <p:txBody>
          <a:bodyPr/>
          <a:lstStyle/>
          <a:p>
            <a:pPr marL="76200" indent="0">
              <a:buNone/>
            </a:pPr>
            <a:r>
              <a:rPr lang="en-US" dirty="0"/>
              <a:t>Current ticket booking systems rely heavily on manual operations or traditional online forms, leading to:</a:t>
            </a:r>
          </a:p>
          <a:p>
            <a:pPr>
              <a:buFont typeface="Arial" panose="020B0604020202020204" pitchFamily="34" charset="0"/>
              <a:buChar char="•"/>
            </a:pPr>
            <a:r>
              <a:rPr lang="en-US" dirty="0"/>
              <a:t>Long queues and waiting times.</a:t>
            </a:r>
          </a:p>
          <a:p>
            <a:pPr>
              <a:buFont typeface="Arial" panose="020B0604020202020204" pitchFamily="34" charset="0"/>
              <a:buChar char="•"/>
            </a:pPr>
            <a:r>
              <a:rPr lang="en-US" dirty="0"/>
              <a:t>High probability of human errors.</a:t>
            </a:r>
          </a:p>
          <a:p>
            <a:pPr>
              <a:buFont typeface="Arial" panose="020B0604020202020204" pitchFamily="34" charset="0"/>
              <a:buChar char="•"/>
            </a:pPr>
            <a:r>
              <a:rPr lang="en-US" dirty="0"/>
              <a:t>Limited accessibility for non-native speakers.</a:t>
            </a:r>
          </a:p>
          <a:p>
            <a:pPr>
              <a:buFont typeface="Arial" panose="020B0604020202020204" pitchFamily="34" charset="0"/>
              <a:buChar char="•"/>
            </a:pPr>
            <a:r>
              <a:rPr lang="en-US" dirty="0"/>
              <a:t>Inefficient handling of high traffic volumes during peak hours.</a:t>
            </a:r>
          </a:p>
          <a:p>
            <a:pPr>
              <a:buFont typeface="Arial" panose="020B0604020202020204" pitchFamily="34" charset="0"/>
              <a:buChar char="•"/>
            </a:pPr>
            <a:r>
              <a:rPr lang="en-US" dirty="0"/>
              <a:t>Lack of integrated data analytics for optimization.</a:t>
            </a:r>
          </a:p>
          <a:p>
            <a:endParaRPr lang="en-IN" dirty="0"/>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Proposed Method</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dirty="0"/>
              <a:t>Use AI-powered conversational agents for real-time booking.</a:t>
            </a:r>
          </a:p>
          <a:p>
            <a:pPr>
              <a:buFont typeface="Arial" panose="020B0604020202020204" pitchFamily="34" charset="0"/>
              <a:buChar char="•"/>
            </a:pPr>
            <a:r>
              <a:rPr lang="en-US" dirty="0"/>
              <a:t>Provide multilingual support to cater to diverse audiences.</a:t>
            </a:r>
          </a:p>
          <a:p>
            <a:pPr>
              <a:buFont typeface="Arial" panose="020B0604020202020204" pitchFamily="34" charset="0"/>
              <a:buChar char="•"/>
            </a:pPr>
            <a:r>
              <a:rPr lang="en-US" dirty="0"/>
              <a:t>Integrate a secure payment gateway for hassle-free transactions.</a:t>
            </a:r>
          </a:p>
          <a:p>
            <a:pPr>
              <a:buFont typeface="Arial" panose="020B0604020202020204" pitchFamily="34" charset="0"/>
              <a:buChar char="•"/>
            </a:pPr>
            <a:r>
              <a:rPr lang="en-US" dirty="0"/>
              <a:t>Implement data analytics to optimize bookings and predict demand.</a:t>
            </a:r>
          </a:p>
          <a:p>
            <a:pPr>
              <a:buFont typeface="Arial" panose="020B0604020202020204" pitchFamily="34" charset="0"/>
              <a:buChar char="•"/>
            </a:pPr>
            <a:r>
              <a:rPr lang="en-US" dirty="0"/>
              <a:t>Offer 24/7 customer support through automated responses.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AA80-2074-685D-A9B8-C76EDD3D0829}"/>
              </a:ext>
            </a:extLst>
          </p:cNvPr>
          <p:cNvSpPr>
            <a:spLocks noGrp="1"/>
          </p:cNvSpPr>
          <p:nvPr>
            <p:ph type="title"/>
          </p:nvPr>
        </p:nvSpPr>
        <p:spPr/>
        <p:txBody>
          <a:bodyPr/>
          <a:lstStyle/>
          <a:p>
            <a:r>
              <a:rPr lang="en-IN" b="1" dirty="0"/>
              <a:t>Architecture Diagram</a:t>
            </a:r>
            <a:endParaRPr lang="en-IN" dirty="0"/>
          </a:p>
        </p:txBody>
      </p:sp>
      <p:sp>
        <p:nvSpPr>
          <p:cNvPr id="3" name="Text Placeholder 2">
            <a:extLst>
              <a:ext uri="{FF2B5EF4-FFF2-40B4-BE49-F238E27FC236}">
                <a16:creationId xmlns:a16="http://schemas.microsoft.com/office/drawing/2014/main" id="{3D5EF8A9-4C33-3DA4-7FE0-31687EDF0A41}"/>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06FE13E6-AC54-4B55-1090-EDF7E56D1D4C}"/>
              </a:ext>
            </a:extLst>
          </p:cNvPr>
          <p:cNvPicPr>
            <a:picLocks noChangeAspect="1"/>
          </p:cNvPicPr>
          <p:nvPr/>
        </p:nvPicPr>
        <p:blipFill>
          <a:blip r:embed="rId2"/>
          <a:stretch>
            <a:fillRect/>
          </a:stretch>
        </p:blipFill>
        <p:spPr>
          <a:xfrm>
            <a:off x="842296" y="1143001"/>
            <a:ext cx="10668000" cy="4571998"/>
          </a:xfrm>
          <a:prstGeom prst="rect">
            <a:avLst/>
          </a:prstGeom>
        </p:spPr>
      </p:pic>
    </p:spTree>
    <p:extLst>
      <p:ext uri="{BB962C8B-B14F-4D97-AF65-F5344CB8AC3E}">
        <p14:creationId xmlns:p14="http://schemas.microsoft.com/office/powerpoint/2010/main" val="3273499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FC091-0685-0F37-9965-FF9660340135}"/>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5D5F8E90-B7C7-9D42-1895-21EC94BF9D25}"/>
              </a:ext>
            </a:extLst>
          </p:cNvPr>
          <p:cNvSpPr>
            <a:spLocks noGrp="1"/>
          </p:cNvSpPr>
          <p:nvPr>
            <p:ph type="body" idx="1"/>
          </p:nvPr>
        </p:nvSpPr>
        <p:spPr/>
        <p:txBody>
          <a:bodyPr/>
          <a:lstStyle/>
          <a:p>
            <a:pPr>
              <a:buFont typeface="+mj-lt"/>
              <a:buAutoNum type="arabicPeriod"/>
            </a:pPr>
            <a:r>
              <a:rPr lang="en-US" b="1" dirty="0"/>
              <a:t>User Interface Module</a:t>
            </a:r>
            <a:r>
              <a:rPr lang="en-US" dirty="0"/>
              <a:t> – Chatbot-based interaction for ticket booking.</a:t>
            </a:r>
          </a:p>
          <a:p>
            <a:pPr>
              <a:buFont typeface="+mj-lt"/>
              <a:buAutoNum type="arabicPeriod"/>
            </a:pPr>
            <a:r>
              <a:rPr lang="en-US" b="1" dirty="0"/>
              <a:t>Authentication Module</a:t>
            </a:r>
            <a:r>
              <a:rPr lang="en-US" dirty="0"/>
              <a:t> – Secure user login and verification.</a:t>
            </a:r>
          </a:p>
          <a:p>
            <a:pPr>
              <a:buFont typeface="+mj-lt"/>
              <a:buAutoNum type="arabicPeriod"/>
            </a:pPr>
            <a:r>
              <a:rPr lang="en-US" b="1" dirty="0"/>
              <a:t>Booking Management Module</a:t>
            </a:r>
            <a:r>
              <a:rPr lang="en-US" dirty="0"/>
              <a:t> – Handles seat selection, availability checks, and ticket issuance.</a:t>
            </a:r>
          </a:p>
          <a:p>
            <a:pPr>
              <a:buFont typeface="+mj-lt"/>
              <a:buAutoNum type="arabicPeriod"/>
            </a:pPr>
            <a:r>
              <a:rPr lang="en-US" b="1" dirty="0"/>
              <a:t>Payment Gateway Module</a:t>
            </a:r>
            <a:r>
              <a:rPr lang="en-US" dirty="0"/>
              <a:t> – Secure payment processing via multiple methods.</a:t>
            </a:r>
          </a:p>
          <a:p>
            <a:pPr>
              <a:buFont typeface="+mj-lt"/>
              <a:buAutoNum type="arabicPeriod"/>
            </a:pPr>
            <a:r>
              <a:rPr lang="en-US" b="1" dirty="0"/>
              <a:t>Multilingual Support Module</a:t>
            </a:r>
            <a:r>
              <a:rPr lang="en-US" dirty="0"/>
              <a:t> – Enables users to interact in different languages.</a:t>
            </a:r>
          </a:p>
          <a:p>
            <a:pPr>
              <a:buFont typeface="+mj-lt"/>
              <a:buAutoNum type="arabicPeriod"/>
            </a:pPr>
            <a:r>
              <a:rPr lang="en-US" b="1" dirty="0"/>
              <a:t>Admin Panel Module</a:t>
            </a:r>
            <a:r>
              <a:rPr lang="en-US" dirty="0"/>
              <a:t> – Allows administrators to manage bookings, cancellations, and reports.</a:t>
            </a:r>
          </a:p>
          <a:p>
            <a:endParaRPr lang="en-IN" dirty="0"/>
          </a:p>
        </p:txBody>
      </p:sp>
    </p:spTree>
    <p:extLst>
      <p:ext uri="{BB962C8B-B14F-4D97-AF65-F5344CB8AC3E}">
        <p14:creationId xmlns:p14="http://schemas.microsoft.com/office/powerpoint/2010/main" val="253060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C78A-C238-4FEF-2546-27B806C09F74}"/>
              </a:ext>
            </a:extLst>
          </p:cNvPr>
          <p:cNvSpPr>
            <a:spLocks noGrp="1"/>
          </p:cNvSpPr>
          <p:nvPr>
            <p:ph type="title"/>
          </p:nvPr>
        </p:nvSpPr>
        <p:spPr/>
        <p:txBody>
          <a:bodyPr/>
          <a:lstStyle/>
          <a:p>
            <a:r>
              <a:rPr lang="en-IN" b="1" dirty="0"/>
              <a:t>Hardware and Software Details</a:t>
            </a:r>
            <a:endParaRPr lang="en-IN" dirty="0"/>
          </a:p>
        </p:txBody>
      </p:sp>
      <p:sp>
        <p:nvSpPr>
          <p:cNvPr id="3" name="Text Placeholder 2">
            <a:extLst>
              <a:ext uri="{FF2B5EF4-FFF2-40B4-BE49-F238E27FC236}">
                <a16:creationId xmlns:a16="http://schemas.microsoft.com/office/drawing/2014/main" id="{79DEBE02-18BC-B20C-1BAE-8B09D8B26A11}"/>
              </a:ext>
            </a:extLst>
          </p:cNvPr>
          <p:cNvSpPr>
            <a:spLocks noGrp="1"/>
          </p:cNvSpPr>
          <p:nvPr>
            <p:ph type="body" idx="1"/>
          </p:nvPr>
        </p:nvSpPr>
        <p:spPr/>
        <p:txBody>
          <a:bodyPr/>
          <a:lstStyle/>
          <a:p>
            <a:pPr>
              <a:buFont typeface="Arial" panose="020B0604020202020204" pitchFamily="34" charset="0"/>
              <a:buChar char="•"/>
            </a:pPr>
            <a:r>
              <a:rPr lang="en-IN" b="1" dirty="0"/>
              <a:t>Hardware Requirements:</a:t>
            </a:r>
            <a:endParaRPr lang="en-IN" dirty="0"/>
          </a:p>
          <a:p>
            <a:pPr marL="742950" lvl="1" indent="-285750">
              <a:buFont typeface="Arial" panose="020B0604020202020204" pitchFamily="34" charset="0"/>
              <a:buChar char="•"/>
            </a:pPr>
            <a:r>
              <a:rPr lang="en-IN" dirty="0"/>
              <a:t>Cloud-based server for chatbot hosting.</a:t>
            </a:r>
          </a:p>
          <a:p>
            <a:pPr marL="742950" lvl="1" indent="-285750">
              <a:buFont typeface="Arial" panose="020B0604020202020204" pitchFamily="34" charset="0"/>
              <a:buChar char="•"/>
            </a:pPr>
            <a:r>
              <a:rPr lang="en-IN" dirty="0"/>
              <a:t>Secure database storage.</a:t>
            </a:r>
          </a:p>
          <a:p>
            <a:pPr marL="742950" lvl="1" indent="-285750">
              <a:buFont typeface="Arial" panose="020B0604020202020204" pitchFamily="34" charset="0"/>
              <a:buChar char="•"/>
            </a:pPr>
            <a:r>
              <a:rPr lang="en-IN" dirty="0"/>
              <a:t>High-speed internet connectivity.</a:t>
            </a:r>
          </a:p>
          <a:p>
            <a:pPr>
              <a:buFont typeface="Arial" panose="020B0604020202020204" pitchFamily="34" charset="0"/>
              <a:buChar char="•"/>
            </a:pPr>
            <a:r>
              <a:rPr lang="en-IN" b="1" dirty="0"/>
              <a:t>Software Requirements:</a:t>
            </a:r>
            <a:endParaRPr lang="en-IN" dirty="0"/>
          </a:p>
          <a:p>
            <a:pPr marL="742950" lvl="1" indent="-285750">
              <a:buFont typeface="Arial" panose="020B0604020202020204" pitchFamily="34" charset="0"/>
              <a:buChar char="•"/>
            </a:pPr>
            <a:r>
              <a:rPr lang="en-IN" dirty="0"/>
              <a:t>Python/Node.js for chatbot development.</a:t>
            </a:r>
          </a:p>
          <a:p>
            <a:pPr marL="742950" lvl="1" indent="-285750">
              <a:buFont typeface="Arial" panose="020B0604020202020204" pitchFamily="34" charset="0"/>
              <a:buChar char="•"/>
            </a:pPr>
            <a:r>
              <a:rPr lang="en-IN" dirty="0"/>
              <a:t>Natural Language Processing (NLP) frameworks (e.g., </a:t>
            </a:r>
            <a:r>
              <a:rPr lang="en-IN" dirty="0" err="1"/>
              <a:t>Dialogflow</a:t>
            </a:r>
            <a:r>
              <a:rPr lang="en-IN" dirty="0"/>
              <a:t>, Rasa, or IBM Watson).</a:t>
            </a:r>
          </a:p>
          <a:p>
            <a:pPr marL="742950" lvl="1" indent="-285750">
              <a:buFont typeface="Arial" panose="020B0604020202020204" pitchFamily="34" charset="0"/>
              <a:buChar char="•"/>
            </a:pPr>
            <a:r>
              <a:rPr lang="en-IN" dirty="0"/>
              <a:t>MySQL/PostgreSQL for database management.</a:t>
            </a:r>
          </a:p>
          <a:p>
            <a:pPr marL="742950" lvl="1" indent="-285750">
              <a:buFont typeface="Arial" panose="020B0604020202020204" pitchFamily="34" charset="0"/>
              <a:buChar char="•"/>
            </a:pPr>
            <a:r>
              <a:rPr lang="en-IN" dirty="0"/>
              <a:t>Secure Payment APIs (e.g., PayPal, Stripe, </a:t>
            </a:r>
            <a:r>
              <a:rPr lang="en-IN" dirty="0" err="1"/>
              <a:t>Razorpay</a:t>
            </a:r>
            <a:r>
              <a:rPr lang="en-IN" dirty="0"/>
              <a:t>).</a:t>
            </a:r>
          </a:p>
          <a:p>
            <a:pPr marL="742950" lvl="1" indent="-285750">
              <a:buFont typeface="Arial" panose="020B0604020202020204" pitchFamily="34" charset="0"/>
              <a:buChar char="•"/>
            </a:pPr>
            <a:r>
              <a:rPr lang="en-IN" dirty="0"/>
              <a:t>Frontend framework (React.js/Vue.js) for web interface.</a:t>
            </a:r>
          </a:p>
          <a:p>
            <a:pPr marL="742950" lvl="1" indent="-285750">
              <a:buFont typeface="Arial" panose="020B0604020202020204" pitchFamily="34" charset="0"/>
              <a:buChar char="•"/>
            </a:pPr>
            <a:r>
              <a:rPr lang="en-IN" dirty="0"/>
              <a:t>Cloud deployment (AWS, Google Cloud, or Azure).</a:t>
            </a:r>
          </a:p>
        </p:txBody>
      </p:sp>
    </p:spTree>
    <p:extLst>
      <p:ext uri="{BB962C8B-B14F-4D97-AF65-F5344CB8AC3E}">
        <p14:creationId xmlns:p14="http://schemas.microsoft.com/office/powerpoint/2010/main" val="1920681285"/>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TotalTime>
  <Words>1090</Words>
  <Application>Microsoft Office PowerPoint</Application>
  <PresentationFormat>Widescreen</PresentationFormat>
  <Paragraphs>99</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Cambria</vt:lpstr>
      <vt:lpstr>Times New Roman</vt:lpstr>
      <vt:lpstr>Verdana</vt:lpstr>
      <vt:lpstr>Wingdings</vt:lpstr>
      <vt:lpstr>Bioinformatics</vt:lpstr>
      <vt:lpstr>PowerPoint Presentation</vt:lpstr>
      <vt:lpstr>Abstract </vt:lpstr>
      <vt:lpstr>Literature Survey</vt:lpstr>
      <vt:lpstr>Objectivies</vt:lpstr>
      <vt:lpstr>Existing Methods and Drawbacks</vt:lpstr>
      <vt:lpstr>Proposed Method</vt:lpstr>
      <vt:lpstr>Architecture Diagram</vt:lpstr>
      <vt:lpstr>Modules</vt:lpstr>
      <vt:lpstr>Hardware and Software Details</vt:lpstr>
      <vt:lpstr>Timeline of the Project (Gantt Chart)</vt:lpstr>
      <vt:lpstr>References (IEEE Paper format)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Harsha Reddy</cp:lastModifiedBy>
  <cp:revision>41</cp:revision>
  <dcterms:modified xsi:type="dcterms:W3CDTF">2025-05-15T06:18:14Z</dcterms:modified>
</cp:coreProperties>
</file>