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0" r:id="rId3"/>
    <p:sldId id="442" r:id="rId4"/>
    <p:sldId id="441" r:id="rId5"/>
    <p:sldId id="443" r:id="rId6"/>
    <p:sldId id="444" r:id="rId7"/>
    <p:sldId id="612" r:id="rId8"/>
    <p:sldId id="269" r:id="rId9"/>
    <p:sldId id="620" r:id="rId10"/>
    <p:sldId id="621" r:id="rId11"/>
    <p:sldId id="622" r:id="rId12"/>
    <p:sldId id="642" r:id="rId13"/>
    <p:sldId id="257" r:id="rId14"/>
    <p:sldId id="638" r:id="rId15"/>
    <p:sldId id="643" r:id="rId16"/>
    <p:sldId id="639" r:id="rId17"/>
    <p:sldId id="640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3" r:id="rId27"/>
    <p:sldId id="404" r:id="rId28"/>
    <p:sldId id="405" r:id="rId29"/>
    <p:sldId id="406" r:id="rId30"/>
    <p:sldId id="407" r:id="rId31"/>
    <p:sldId id="408" r:id="rId32"/>
    <p:sldId id="644" r:id="rId33"/>
    <p:sldId id="410" r:id="rId34"/>
    <p:sldId id="411" r:id="rId35"/>
    <p:sldId id="412" r:id="rId36"/>
    <p:sldId id="413" r:id="rId37"/>
    <p:sldId id="414" r:id="rId38"/>
    <p:sldId id="415" r:id="rId39"/>
    <p:sldId id="416" r:id="rId40"/>
    <p:sldId id="424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641" r:id="rId49"/>
    <p:sldId id="365" r:id="rId50"/>
    <p:sldId id="366" r:id="rId51"/>
    <p:sldId id="368" r:id="rId52"/>
    <p:sldId id="369" r:id="rId53"/>
    <p:sldId id="350" r:id="rId54"/>
    <p:sldId id="427" r:id="rId55"/>
    <p:sldId id="428" r:id="rId56"/>
    <p:sldId id="429" r:id="rId57"/>
    <p:sldId id="430" r:id="rId58"/>
    <p:sldId id="374" r:id="rId59"/>
    <p:sldId id="370" r:id="rId60"/>
    <p:sldId id="371" r:id="rId61"/>
    <p:sldId id="372" r:id="rId62"/>
    <p:sldId id="393" r:id="rId63"/>
    <p:sldId id="356" r:id="rId64"/>
    <p:sldId id="357" r:id="rId65"/>
    <p:sldId id="358" r:id="rId66"/>
    <p:sldId id="359" r:id="rId67"/>
    <p:sldId id="379" r:id="rId68"/>
    <p:sldId id="377" r:id="rId69"/>
    <p:sldId id="431" r:id="rId70"/>
    <p:sldId id="432" r:id="rId71"/>
    <p:sldId id="433" r:id="rId72"/>
    <p:sldId id="434" r:id="rId73"/>
    <p:sldId id="435" r:id="rId74"/>
    <p:sldId id="436" r:id="rId75"/>
    <p:sldId id="272" r:id="rId76"/>
    <p:sldId id="625" r:id="rId77"/>
    <p:sldId id="381" r:id="rId78"/>
    <p:sldId id="383" r:id="rId79"/>
    <p:sldId id="391" r:id="rId80"/>
    <p:sldId id="384" r:id="rId81"/>
    <p:sldId id="437" r:id="rId82"/>
    <p:sldId id="438" r:id="rId83"/>
    <p:sldId id="380" r:id="rId84"/>
    <p:sldId id="426" r:id="rId85"/>
    <p:sldId id="265" r:id="rId86"/>
    <p:sldId id="262" r:id="rId87"/>
    <p:sldId id="263" r:id="rId88"/>
    <p:sldId id="425" r:id="rId89"/>
    <p:sldId id="258" r:id="rId90"/>
    <p:sldId id="259" r:id="rId91"/>
    <p:sldId id="260" r:id="rId92"/>
    <p:sldId id="376" r:id="rId93"/>
    <p:sldId id="439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7A58-43F6-4A58-A42E-887C3CBA1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A9410-6467-46ED-A72B-B9F0376E6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6D50-D0C3-4FBA-9244-75ED491F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8992-CF24-4519-9081-8E591A6DF42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CDE78-52CD-4273-9023-C316E6C3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52DE-C1F4-476C-96D9-0CA5112C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75B4-DC53-43B5-92AA-E8AC7D57B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75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21A3-3B5E-45C5-B79B-B2F60D6A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01F4B-5E41-44B9-BEBB-33D0AA6D8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8D7E7-9DC4-444B-8229-44604BB7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8992-CF24-4519-9081-8E591A6DF42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7FEDC-C775-496E-9963-B7D548B5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05C9B-BED3-4448-95FB-A4F812CE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75B4-DC53-43B5-92AA-E8AC7D57B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30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C9A4A-D604-46EE-BB77-6820D047B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46EDB-CB88-4BEB-A108-CE71A045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0B9A5-DA21-4BC0-A05E-552CB71A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8992-CF24-4519-9081-8E591A6DF42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DEC8-925A-4665-A28E-407449E1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C1EC4-5DC6-4A8E-AE28-C36F19FC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75B4-DC53-43B5-92AA-E8AC7D57B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05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C30F-2201-4EE0-AF12-F8CFBEB0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31C09-7AC9-4CA9-8314-5CAF95D39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68903-6746-492C-95FE-3092D06E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8992-CF24-4519-9081-8E591A6DF42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32355-C61C-48E9-B699-34B9CAEA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36FC6-933E-4924-B212-EFD29C41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75B4-DC53-43B5-92AA-E8AC7D57B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92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5CD7-27FF-496D-ABC0-D2F6E971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2523-9E0E-4079-B552-156C1A33E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76EA3-EC03-48ED-A5FC-5C95B21D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8992-CF24-4519-9081-8E591A6DF42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008AE-2B95-4893-AAEC-CF2DA9E8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5A2E4-BD2D-41D1-B0C9-2906B8B5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75B4-DC53-43B5-92AA-E8AC7D57B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65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7505-8EB7-4BDD-AABE-00784A00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77D3A-FDC2-4A92-AA48-810BE662F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E9F5A-12E0-4CD3-BFE1-E4698EA80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5344-6189-4BB8-96D1-4B34E4C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8992-CF24-4519-9081-8E591A6DF42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5BE6D-35C5-4B29-8261-2000BC15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4F1D5-A16B-467F-B648-375DECED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75B4-DC53-43B5-92AA-E8AC7D57B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6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63B8-9B80-4C4A-B0C7-5AE827B9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2117-18AE-4689-8095-5CD4B693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1E150-F126-4E12-9E20-3AB51765A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CE730-2FBF-4108-8740-521C92E73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AFB39-A8E4-4A6A-8DD8-EE58041A6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7CBB7-5BC5-4AC2-8A70-D9191EA7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8992-CF24-4519-9081-8E591A6DF42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79FB5-F2E5-49C3-ADA5-F56CF7AE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C6AC2-E5CB-4100-931A-12BA386D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75B4-DC53-43B5-92AA-E8AC7D57B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60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8F84-B111-4E34-AE1D-CA50D860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FC4DF-C7BF-41E7-8278-2ECF919B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8992-CF24-4519-9081-8E591A6DF42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FD4FC-4277-4D61-80BC-9745B71B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57E08-25D4-424E-9D45-1C2062E0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75B4-DC53-43B5-92AA-E8AC7D57B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0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C77C7-0D3C-4A07-AF08-4586DC56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8992-CF24-4519-9081-8E591A6DF42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378B3-966E-4671-9F7A-26222429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E6A6F-BEAE-4BA9-9B22-83451DEB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75B4-DC53-43B5-92AA-E8AC7D57B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73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75D7-A48C-45C7-87E9-95278D33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E92D5-5D8F-449A-82EE-D3D81EFD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9B74D-AC75-4C06-A681-4E0271FA9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391BA-32E6-495C-81D1-85ED41EF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8992-CF24-4519-9081-8E591A6DF42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029DB-3A1D-4498-A9BB-C2C10B66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91BEB-F973-4BE7-9DA4-20A302B0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75B4-DC53-43B5-92AA-E8AC7D57B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64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DB5E-C4D3-4B09-B42D-12A94B51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1C8C8-D66C-4FFC-B18C-441427510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BFB7D-88F7-4BCC-AAC6-885C73C9E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B1B4F-64E8-4FEC-A238-A1CFDBDF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8992-CF24-4519-9081-8E591A6DF42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723BB-FDA8-4214-A8F2-73D8018F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9D80F-621E-4F58-B6CE-58B13779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75B4-DC53-43B5-92AA-E8AC7D57B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04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F5BD6-DE39-44B5-AF8E-1F091534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2D135-B0C0-47BF-9124-004FA5548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3C66-2F6F-4AF2-AA68-D1810BC52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F8992-CF24-4519-9081-8E591A6DF42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A54E4-1B39-4A22-B9AA-6F21E098D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AC21-7354-4496-BB4F-3C5CFD7FD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75B4-DC53-43B5-92AA-E8AC7D57B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28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121F-5592-46F1-AE8B-7CE7A04D2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prstClr val="black"/>
                </a:solidFill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Verilog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68816-DCDE-4E65-B128-7C5817C6C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75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5474EA8-A0B6-4DD5-BA7C-DE167B472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1337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70C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Functional Simulation</a:t>
            </a:r>
            <a:endParaRPr lang="en-US" altLang="en-US" dirty="0">
              <a:solidFill>
                <a:srgbClr val="0070C0"/>
              </a:solidFill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B3A03A3-1B51-4626-BD93-EAB154938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2197" y="979488"/>
            <a:ext cx="9110003" cy="547370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latin typeface="Comic Sans MS" panose="030F0702030302020204" pitchFamily="66" charset="0"/>
                <a:ea typeface="新細明體" panose="02020500000000000000" pitchFamily="18" charset="-120"/>
              </a:rPr>
              <a:t>Preparation for </a:t>
            </a:r>
            <a:r>
              <a:rPr lang="en-US" altLang="zh-TW" sz="2800" dirty="0">
                <a:solidFill>
                  <a:srgbClr val="FFC00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simulation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Generate simulation patterns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HDL testbench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Functional simulation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To </a:t>
            </a:r>
            <a:r>
              <a:rPr lang="en-US" altLang="zh-TW" sz="2400" dirty="0">
                <a:solidFill>
                  <a:srgbClr val="00B050"/>
                </a:solidFill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verify the functionality </a:t>
            </a:r>
            <a:r>
              <a:rPr lang="en-US" altLang="zh-TW" sz="2400" dirty="0"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of your design only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zh-TW" sz="2400" dirty="0"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latin typeface="Comic Sans MS" panose="030F0702030302020204" pitchFamily="66" charset="0"/>
                <a:ea typeface="新細明體" panose="02020500000000000000" pitchFamily="18" charset="-120"/>
              </a:rPr>
              <a:t> Simulation results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0070C0"/>
                </a:solidFill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Waveform</a:t>
            </a:r>
            <a:r>
              <a:rPr lang="en-US" altLang="zh-TW" sz="2400" dirty="0"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display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Text 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Self-checking testbench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TW" sz="2800" dirty="0">
                <a:latin typeface="Comic Sans MS" panose="030F0702030302020204" pitchFamily="66" charset="0"/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latin typeface="Comic Sans MS" panose="030F0702030302020204" pitchFamily="66" charset="0"/>
                <a:ea typeface="新細明體" panose="02020500000000000000" pitchFamily="18" charset="-120"/>
              </a:rPr>
              <a:t>Challenge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Sufficient &amp; efficient</a:t>
            </a:r>
            <a:r>
              <a:rPr lang="en-US" altLang="zh-TW" sz="2400" dirty="0"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test patterns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grpSp>
        <p:nvGrpSpPr>
          <p:cNvPr id="10244" name="Group 4">
            <a:extLst>
              <a:ext uri="{FF2B5EF4-FFF2-40B4-BE49-F238E27FC236}">
                <a16:creationId xmlns:a16="http://schemas.microsoft.com/office/drawing/2014/main" id="{9157FBBF-4730-4751-BA43-2DBCF2AC5FB4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457200"/>
            <a:ext cx="762000" cy="762000"/>
            <a:chOff x="4800" y="576"/>
            <a:chExt cx="480" cy="480"/>
          </a:xfrm>
        </p:grpSpPr>
        <p:sp>
          <p:nvSpPr>
            <p:cNvPr id="10245" name="Oval 5">
              <a:extLst>
                <a:ext uri="{FF2B5EF4-FFF2-40B4-BE49-F238E27FC236}">
                  <a16:creationId xmlns:a16="http://schemas.microsoft.com/office/drawing/2014/main" id="{3BA06E0C-BDB5-46B3-BAF2-B88809D40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576"/>
              <a:ext cx="480" cy="480"/>
            </a:xfrm>
            <a:prstGeom prst="ellipse">
              <a:avLst/>
            </a:prstGeom>
            <a:solidFill>
              <a:srgbClr val="C1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157FB28E-CD45-4EC2-A53B-48A19B041A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3" y="649"/>
              <a:ext cx="356" cy="335"/>
              <a:chOff x="4863" y="649"/>
              <a:chExt cx="356" cy="335"/>
            </a:xfrm>
          </p:grpSpPr>
          <p:sp>
            <p:nvSpPr>
              <p:cNvPr id="10247" name="Freeform 7">
                <a:extLst>
                  <a:ext uri="{FF2B5EF4-FFF2-40B4-BE49-F238E27FC236}">
                    <a16:creationId xmlns:a16="http://schemas.microsoft.com/office/drawing/2014/main" id="{CD0EB640-6A03-4C6B-A02D-68A64F384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3" y="649"/>
                <a:ext cx="356" cy="79"/>
              </a:xfrm>
              <a:custGeom>
                <a:avLst/>
                <a:gdLst>
                  <a:gd name="T0" fmla="*/ 0 w 356"/>
                  <a:gd name="T1" fmla="*/ 78 h 79"/>
                  <a:gd name="T2" fmla="*/ 31 w 356"/>
                  <a:gd name="T3" fmla="*/ 78 h 79"/>
                  <a:gd name="T4" fmla="*/ 31 w 356"/>
                  <a:gd name="T5" fmla="*/ 0 h 79"/>
                  <a:gd name="T6" fmla="*/ 93 w 356"/>
                  <a:gd name="T7" fmla="*/ 0 h 79"/>
                  <a:gd name="T8" fmla="*/ 93 w 356"/>
                  <a:gd name="T9" fmla="*/ 78 h 79"/>
                  <a:gd name="T10" fmla="*/ 154 w 356"/>
                  <a:gd name="T11" fmla="*/ 78 h 79"/>
                  <a:gd name="T12" fmla="*/ 154 w 356"/>
                  <a:gd name="T13" fmla="*/ 0 h 79"/>
                  <a:gd name="T14" fmla="*/ 216 w 356"/>
                  <a:gd name="T15" fmla="*/ 0 h 79"/>
                  <a:gd name="T16" fmla="*/ 216 w 356"/>
                  <a:gd name="T17" fmla="*/ 78 h 79"/>
                  <a:gd name="T18" fmla="*/ 278 w 356"/>
                  <a:gd name="T19" fmla="*/ 78 h 79"/>
                  <a:gd name="T20" fmla="*/ 278 w 356"/>
                  <a:gd name="T21" fmla="*/ 0 h 79"/>
                  <a:gd name="T22" fmla="*/ 355 w 356"/>
                  <a:gd name="T23" fmla="*/ 0 h 7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56"/>
                  <a:gd name="T37" fmla="*/ 0 h 79"/>
                  <a:gd name="T38" fmla="*/ 356 w 356"/>
                  <a:gd name="T39" fmla="*/ 79 h 7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56" h="79">
                    <a:moveTo>
                      <a:pt x="0" y="78"/>
                    </a:moveTo>
                    <a:lnTo>
                      <a:pt x="31" y="78"/>
                    </a:lnTo>
                    <a:lnTo>
                      <a:pt x="31" y="0"/>
                    </a:lnTo>
                    <a:lnTo>
                      <a:pt x="93" y="0"/>
                    </a:lnTo>
                    <a:lnTo>
                      <a:pt x="93" y="78"/>
                    </a:lnTo>
                    <a:lnTo>
                      <a:pt x="154" y="78"/>
                    </a:lnTo>
                    <a:lnTo>
                      <a:pt x="154" y="0"/>
                    </a:lnTo>
                    <a:lnTo>
                      <a:pt x="216" y="0"/>
                    </a:lnTo>
                    <a:lnTo>
                      <a:pt x="216" y="78"/>
                    </a:lnTo>
                    <a:lnTo>
                      <a:pt x="278" y="78"/>
                    </a:lnTo>
                    <a:lnTo>
                      <a:pt x="278" y="0"/>
                    </a:lnTo>
                    <a:lnTo>
                      <a:pt x="355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48" name="Freeform 8">
                <a:extLst>
                  <a:ext uri="{FF2B5EF4-FFF2-40B4-BE49-F238E27FC236}">
                    <a16:creationId xmlns:a16="http://schemas.microsoft.com/office/drawing/2014/main" id="{B08FD4BA-C445-4DDE-9473-5EA4FF403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3" y="779"/>
                <a:ext cx="356" cy="76"/>
              </a:xfrm>
              <a:custGeom>
                <a:avLst/>
                <a:gdLst>
                  <a:gd name="T0" fmla="*/ 0 w 356"/>
                  <a:gd name="T1" fmla="*/ 75 h 76"/>
                  <a:gd name="T2" fmla="*/ 15 w 356"/>
                  <a:gd name="T3" fmla="*/ 75 h 76"/>
                  <a:gd name="T4" fmla="*/ 15 w 356"/>
                  <a:gd name="T5" fmla="*/ 0 h 76"/>
                  <a:gd name="T6" fmla="*/ 123 w 356"/>
                  <a:gd name="T7" fmla="*/ 0 h 76"/>
                  <a:gd name="T8" fmla="*/ 123 w 356"/>
                  <a:gd name="T9" fmla="*/ 75 h 76"/>
                  <a:gd name="T10" fmla="*/ 247 w 356"/>
                  <a:gd name="T11" fmla="*/ 75 h 76"/>
                  <a:gd name="T12" fmla="*/ 247 w 356"/>
                  <a:gd name="T13" fmla="*/ 0 h 76"/>
                  <a:gd name="T14" fmla="*/ 355 w 356"/>
                  <a:gd name="T15" fmla="*/ 0 h 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56"/>
                  <a:gd name="T25" fmla="*/ 0 h 76"/>
                  <a:gd name="T26" fmla="*/ 356 w 356"/>
                  <a:gd name="T27" fmla="*/ 76 h 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56" h="76">
                    <a:moveTo>
                      <a:pt x="0" y="75"/>
                    </a:moveTo>
                    <a:lnTo>
                      <a:pt x="15" y="75"/>
                    </a:lnTo>
                    <a:lnTo>
                      <a:pt x="15" y="0"/>
                    </a:lnTo>
                    <a:lnTo>
                      <a:pt x="123" y="0"/>
                    </a:lnTo>
                    <a:lnTo>
                      <a:pt x="123" y="75"/>
                    </a:lnTo>
                    <a:lnTo>
                      <a:pt x="247" y="75"/>
                    </a:lnTo>
                    <a:lnTo>
                      <a:pt x="247" y="0"/>
                    </a:lnTo>
                    <a:lnTo>
                      <a:pt x="355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49" name="Freeform 9">
                <a:extLst>
                  <a:ext uri="{FF2B5EF4-FFF2-40B4-BE49-F238E27FC236}">
                    <a16:creationId xmlns:a16="http://schemas.microsoft.com/office/drawing/2014/main" id="{D688DC2B-0005-44C3-B208-C41E53DC7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3" y="905"/>
                <a:ext cx="356" cy="79"/>
              </a:xfrm>
              <a:custGeom>
                <a:avLst/>
                <a:gdLst>
                  <a:gd name="T0" fmla="*/ 0 w 356"/>
                  <a:gd name="T1" fmla="*/ 0 h 79"/>
                  <a:gd name="T2" fmla="*/ 59 w 356"/>
                  <a:gd name="T3" fmla="*/ 0 h 79"/>
                  <a:gd name="T4" fmla="*/ 59 w 356"/>
                  <a:gd name="T5" fmla="*/ 78 h 79"/>
                  <a:gd name="T6" fmla="*/ 163 w 356"/>
                  <a:gd name="T7" fmla="*/ 78 h 79"/>
                  <a:gd name="T8" fmla="*/ 163 w 356"/>
                  <a:gd name="T9" fmla="*/ 0 h 79"/>
                  <a:gd name="T10" fmla="*/ 237 w 356"/>
                  <a:gd name="T11" fmla="*/ 0 h 79"/>
                  <a:gd name="T12" fmla="*/ 237 w 356"/>
                  <a:gd name="T13" fmla="*/ 78 h 79"/>
                  <a:gd name="T14" fmla="*/ 281 w 356"/>
                  <a:gd name="T15" fmla="*/ 78 h 79"/>
                  <a:gd name="T16" fmla="*/ 281 w 356"/>
                  <a:gd name="T17" fmla="*/ 0 h 79"/>
                  <a:gd name="T18" fmla="*/ 355 w 356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6"/>
                  <a:gd name="T31" fmla="*/ 0 h 79"/>
                  <a:gd name="T32" fmla="*/ 356 w 356"/>
                  <a:gd name="T33" fmla="*/ 79 h 7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6" h="79">
                    <a:moveTo>
                      <a:pt x="0" y="0"/>
                    </a:moveTo>
                    <a:lnTo>
                      <a:pt x="59" y="0"/>
                    </a:lnTo>
                    <a:lnTo>
                      <a:pt x="59" y="78"/>
                    </a:lnTo>
                    <a:lnTo>
                      <a:pt x="163" y="78"/>
                    </a:lnTo>
                    <a:lnTo>
                      <a:pt x="163" y="0"/>
                    </a:lnTo>
                    <a:lnTo>
                      <a:pt x="237" y="0"/>
                    </a:lnTo>
                    <a:lnTo>
                      <a:pt x="237" y="78"/>
                    </a:lnTo>
                    <a:lnTo>
                      <a:pt x="281" y="78"/>
                    </a:lnTo>
                    <a:lnTo>
                      <a:pt x="281" y="0"/>
                    </a:lnTo>
                    <a:lnTo>
                      <a:pt x="355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0AD733CD-D8F0-4CBA-ABA9-5EE5C5E15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9408" y="165661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70C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HDL Synthesis</a:t>
            </a:r>
            <a:endParaRPr lang="en-US" altLang="en-US" dirty="0">
              <a:solidFill>
                <a:srgbClr val="0070C0"/>
              </a:solidFill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8F46ACF-2749-455A-A827-98A2F0B13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6091" y="1473927"/>
            <a:ext cx="9363899" cy="505069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800" dirty="0">
              <a:latin typeface="Comic Sans MS" panose="030F0702030302020204" pitchFamily="66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latin typeface="Comic Sans MS" panose="030F0702030302020204" pitchFamily="66" charset="0"/>
                <a:ea typeface="新細明體" panose="02020500000000000000" pitchFamily="18" charset="-120"/>
              </a:rPr>
              <a:t>Synthesis = Translation + Optimization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latin typeface="Comic Sans MS" panose="030F0702030302020204" pitchFamily="66" charset="0"/>
                <a:ea typeface="新細明體" panose="02020500000000000000" pitchFamily="18" charset="-120"/>
              </a:rPr>
              <a:t>Translate </a:t>
            </a:r>
            <a:r>
              <a:rPr lang="en-US" altLang="zh-TW" sz="2000" dirty="0">
                <a:solidFill>
                  <a:srgbClr val="FF000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HDL design files into gate-level </a:t>
            </a:r>
            <a:r>
              <a:rPr lang="en-US" altLang="zh-TW" sz="2000" dirty="0">
                <a:latin typeface="Comic Sans MS" panose="030F0702030302020204" pitchFamily="66" charset="0"/>
                <a:ea typeface="新細明體" panose="02020500000000000000" pitchFamily="18" charset="-120"/>
              </a:rPr>
              <a:t>netlist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latin typeface="Comic Sans MS" panose="030F0702030302020204" pitchFamily="66" charset="0"/>
                <a:ea typeface="新細明體" panose="02020500000000000000" pitchFamily="18" charset="-120"/>
              </a:rPr>
              <a:t>Optimize according to your </a:t>
            </a:r>
            <a:r>
              <a:rPr lang="en-US" altLang="zh-TW" sz="2000" dirty="0">
                <a:solidFill>
                  <a:srgbClr val="00B05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design constraints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>
                <a:latin typeface="Comic Sans MS" panose="030F0702030302020204" pitchFamily="66" charset="0"/>
                <a:ea typeface="新細明體" panose="02020500000000000000" pitchFamily="18" charset="-120"/>
              </a:rPr>
              <a:t>Area constraints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>
                <a:latin typeface="Comic Sans MS" panose="030F0702030302020204" pitchFamily="66" charset="0"/>
                <a:ea typeface="新細明體" panose="02020500000000000000" pitchFamily="18" charset="-120"/>
              </a:rPr>
              <a:t>Timing constraints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>
                <a:latin typeface="Comic Sans MS" panose="030F0702030302020204" pitchFamily="66" charset="0"/>
                <a:ea typeface="新細明體" panose="02020500000000000000" pitchFamily="18" charset="-120"/>
              </a:rPr>
              <a:t>Power constraints</a:t>
            </a:r>
          </a:p>
          <a:p>
            <a:pPr lvl="2" eaLnBrk="1" hangingPunct="1">
              <a:lnSpc>
                <a:spcPct val="80000"/>
              </a:lnSpc>
            </a:pPr>
            <a:endParaRPr lang="en-US" altLang="zh-TW" sz="1800" dirty="0">
              <a:latin typeface="Comic Sans MS" panose="030F0702030302020204" pitchFamily="66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latin typeface="Comic Sans MS" panose="030F0702030302020204" pitchFamily="66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70C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Main challenges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latin typeface="Comic Sans MS" panose="030F0702030302020204" pitchFamily="66" charset="0"/>
                <a:ea typeface="新細明體" panose="02020500000000000000" pitchFamily="18" charset="-120"/>
              </a:rPr>
              <a:t>Learn synthesizable coding style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latin typeface="Comic Sans MS" panose="030F0702030302020204" pitchFamily="66" charset="0"/>
                <a:ea typeface="新細明體" panose="02020500000000000000" pitchFamily="18" charset="-120"/>
              </a:rPr>
              <a:t>Use </a:t>
            </a:r>
            <a:r>
              <a:rPr lang="en-US" altLang="zh-TW" sz="2000" dirty="0">
                <a:solidFill>
                  <a:srgbClr val="FFC00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proper design partitioning </a:t>
            </a:r>
            <a:r>
              <a:rPr lang="en-US" altLang="zh-TW" sz="2000" dirty="0">
                <a:latin typeface="Comic Sans MS" panose="030F0702030302020204" pitchFamily="66" charset="0"/>
                <a:ea typeface="新細明體" panose="02020500000000000000" pitchFamily="18" charset="-120"/>
              </a:rPr>
              <a:t>for synthesis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latin typeface="Comic Sans MS" panose="030F0702030302020204" pitchFamily="66" charset="0"/>
                <a:ea typeface="新細明體" panose="02020500000000000000" pitchFamily="18" charset="-120"/>
              </a:rPr>
              <a:t>Specify reasonable design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latin typeface="Comic Sans MS" panose="030F0702030302020204" pitchFamily="66" charset="0"/>
                <a:ea typeface="新細明體" panose="02020500000000000000" pitchFamily="18" charset="-120"/>
              </a:rPr>
              <a:t>Use </a:t>
            </a:r>
            <a:r>
              <a:rPr lang="en-US" altLang="zh-TW" sz="2000" dirty="0">
                <a:solidFill>
                  <a:srgbClr val="FF000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HDL synthesis tools </a:t>
            </a:r>
            <a:r>
              <a:rPr lang="en-US" altLang="zh-TW" sz="2000" dirty="0">
                <a:latin typeface="Comic Sans MS" panose="030F0702030302020204" pitchFamily="66" charset="0"/>
                <a:ea typeface="新細明體" panose="02020500000000000000" pitchFamily="18" charset="-120"/>
              </a:rPr>
              <a:t>efficiently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  <p:grpSp>
        <p:nvGrpSpPr>
          <p:cNvPr id="1029" name="Group 4">
            <a:extLst>
              <a:ext uri="{FF2B5EF4-FFF2-40B4-BE49-F238E27FC236}">
                <a16:creationId xmlns:a16="http://schemas.microsoft.com/office/drawing/2014/main" id="{08BB72C8-8A13-4CB1-83A7-9A1B37A89E95}"/>
              </a:ext>
            </a:extLst>
          </p:cNvPr>
          <p:cNvGrpSpPr>
            <a:grpSpLocks/>
          </p:cNvGrpSpPr>
          <p:nvPr/>
        </p:nvGrpSpPr>
        <p:grpSpPr bwMode="auto">
          <a:xfrm>
            <a:off x="7652825" y="615950"/>
            <a:ext cx="4220307" cy="1761490"/>
            <a:chOff x="4044" y="751"/>
            <a:chExt cx="1368" cy="437"/>
          </a:xfrm>
        </p:grpSpPr>
        <p:sp>
          <p:nvSpPr>
            <p:cNvPr id="1030" name="Oval 5">
              <a:extLst>
                <a:ext uri="{FF2B5EF4-FFF2-40B4-BE49-F238E27FC236}">
                  <a16:creationId xmlns:a16="http://schemas.microsoft.com/office/drawing/2014/main" id="{5070C501-373A-4378-B040-F195B93F2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" y="751"/>
              <a:ext cx="923" cy="129"/>
            </a:xfrm>
            <a:prstGeom prst="ellipse">
              <a:avLst/>
            </a:prstGeom>
            <a:solidFill>
              <a:srgbClr val="C1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kumimoji="1" lang="en-US" altLang="zh-TW" sz="1800" b="1" dirty="0">
                  <a:latin typeface="Comic Sans MS" panose="030F0702030302020204" pitchFamily="66" charset="0"/>
                  <a:ea typeface="新細明體" panose="02020500000000000000" pitchFamily="18" charset="-120"/>
                </a:rPr>
                <a:t>assign z=a &amp; b</a:t>
              </a:r>
            </a:p>
          </p:txBody>
        </p:sp>
        <p:grpSp>
          <p:nvGrpSpPr>
            <p:cNvPr id="1031" name="Group 6">
              <a:extLst>
                <a:ext uri="{FF2B5EF4-FFF2-40B4-BE49-F238E27FC236}">
                  <a16:creationId xmlns:a16="http://schemas.microsoft.com/office/drawing/2014/main" id="{F7E10D50-2342-45F4-99E7-5CE6528A6A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4" y="936"/>
              <a:ext cx="718" cy="252"/>
              <a:chOff x="4694" y="936"/>
              <a:chExt cx="718" cy="252"/>
            </a:xfrm>
          </p:grpSpPr>
          <p:grpSp>
            <p:nvGrpSpPr>
              <p:cNvPr id="1032" name="Group 7">
                <a:extLst>
                  <a:ext uri="{FF2B5EF4-FFF2-40B4-BE49-F238E27FC236}">
                    <a16:creationId xmlns:a16="http://schemas.microsoft.com/office/drawing/2014/main" id="{F2AE9974-60FE-4B3D-8CFC-2C9AE9E91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0" y="979"/>
                <a:ext cx="480" cy="154"/>
                <a:chOff x="4800" y="979"/>
                <a:chExt cx="480" cy="154"/>
              </a:xfrm>
            </p:grpSpPr>
            <p:sp>
              <p:nvSpPr>
                <p:cNvPr id="1036" name="Line 8">
                  <a:extLst>
                    <a:ext uri="{FF2B5EF4-FFF2-40B4-BE49-F238E27FC236}">
                      <a16:creationId xmlns:a16="http://schemas.microsoft.com/office/drawing/2014/main" id="{1C904C3E-5F4D-421A-A223-27978FF85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100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37" name="Line 9">
                  <a:extLst>
                    <a:ext uri="{FF2B5EF4-FFF2-40B4-BE49-F238E27FC236}">
                      <a16:creationId xmlns:a16="http://schemas.microsoft.com/office/drawing/2014/main" id="{A332C0F0-B866-449F-A285-10C9494613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00" y="1104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38" name="Line 10">
                  <a:extLst>
                    <a:ext uri="{FF2B5EF4-FFF2-40B4-BE49-F238E27FC236}">
                      <a16:creationId xmlns:a16="http://schemas.microsoft.com/office/drawing/2014/main" id="{65B059ED-160D-4DFF-8AA8-A1305654E6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36" y="1056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39" name="Arc 11">
                  <a:extLst>
                    <a:ext uri="{FF2B5EF4-FFF2-40B4-BE49-F238E27FC236}">
                      <a16:creationId xmlns:a16="http://schemas.microsoft.com/office/drawing/2014/main" id="{D65071EF-4854-46FF-89C1-E3240EA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9" y="980"/>
                  <a:ext cx="77" cy="77"/>
                </a:xfrm>
                <a:custGeom>
                  <a:avLst/>
                  <a:gdLst>
                    <a:gd name="T0" fmla="*/ 0 w 21598"/>
                    <a:gd name="T1" fmla="*/ 0 h 21600"/>
                    <a:gd name="T2" fmla="*/ 77 w 21598"/>
                    <a:gd name="T3" fmla="*/ 76 h 21600"/>
                    <a:gd name="T4" fmla="*/ 0 w 21598"/>
                    <a:gd name="T5" fmla="*/ 77 h 21600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600"/>
                    <a:gd name="T11" fmla="*/ 21598 w 2159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600" fill="none" extrusionOk="0">
                      <a:moveTo>
                        <a:pt x="-1" y="0"/>
                      </a:moveTo>
                      <a:cubicBezTo>
                        <a:pt x="11819" y="0"/>
                        <a:pt x="21443" y="9499"/>
                        <a:pt x="21598" y="21317"/>
                      </a:cubicBezTo>
                    </a:path>
                    <a:path w="21598" h="21600" stroke="0" extrusionOk="0">
                      <a:moveTo>
                        <a:pt x="-1" y="0"/>
                      </a:moveTo>
                      <a:cubicBezTo>
                        <a:pt x="11819" y="0"/>
                        <a:pt x="21443" y="9499"/>
                        <a:pt x="21598" y="2131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A2FFA3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0" name="Arc 12">
                  <a:extLst>
                    <a:ext uri="{FF2B5EF4-FFF2-40B4-BE49-F238E27FC236}">
                      <a16:creationId xmlns:a16="http://schemas.microsoft.com/office/drawing/2014/main" id="{A8355AFA-BDE5-4446-960A-7B2E49D513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9" y="1056"/>
                  <a:ext cx="77" cy="77"/>
                </a:xfrm>
                <a:custGeom>
                  <a:avLst/>
                  <a:gdLst>
                    <a:gd name="T0" fmla="*/ 77 w 21882"/>
                    <a:gd name="T1" fmla="*/ 0 h 21600"/>
                    <a:gd name="T2" fmla="*/ 0 w 21882"/>
                    <a:gd name="T3" fmla="*/ 77 h 21600"/>
                    <a:gd name="T4" fmla="*/ 1 w 2188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882"/>
                    <a:gd name="T10" fmla="*/ 0 h 21600"/>
                    <a:gd name="T11" fmla="*/ 21882 w 2188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82" h="21600" fill="none" extrusionOk="0">
                      <a:moveTo>
                        <a:pt x="21882" y="0"/>
                      </a:moveTo>
                      <a:cubicBezTo>
                        <a:pt x="21882" y="11929"/>
                        <a:pt x="12211" y="21600"/>
                        <a:pt x="282" y="21600"/>
                      </a:cubicBezTo>
                      <a:cubicBezTo>
                        <a:pt x="187" y="21600"/>
                        <a:pt x="93" y="21599"/>
                        <a:pt x="-1" y="21598"/>
                      </a:cubicBezTo>
                    </a:path>
                    <a:path w="21882" h="21600" stroke="0" extrusionOk="0">
                      <a:moveTo>
                        <a:pt x="21882" y="0"/>
                      </a:moveTo>
                      <a:cubicBezTo>
                        <a:pt x="21882" y="11929"/>
                        <a:pt x="12211" y="21600"/>
                        <a:pt x="282" y="21600"/>
                      </a:cubicBezTo>
                      <a:cubicBezTo>
                        <a:pt x="187" y="21600"/>
                        <a:pt x="93" y="21599"/>
                        <a:pt x="-1" y="21598"/>
                      </a:cubicBez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rgbClr val="A2FFA3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1" name="Freeform 13">
                  <a:extLst>
                    <a:ext uri="{FF2B5EF4-FFF2-40B4-BE49-F238E27FC236}">
                      <a16:creationId xmlns:a16="http://schemas.microsoft.com/office/drawing/2014/main" id="{F918B300-9A16-493B-94D2-823BC3EF59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4" y="979"/>
                  <a:ext cx="116" cy="154"/>
                </a:xfrm>
                <a:custGeom>
                  <a:avLst/>
                  <a:gdLst>
                    <a:gd name="T0" fmla="*/ 115 w 116"/>
                    <a:gd name="T1" fmla="*/ 0 h 154"/>
                    <a:gd name="T2" fmla="*/ 0 w 116"/>
                    <a:gd name="T3" fmla="*/ 0 h 154"/>
                    <a:gd name="T4" fmla="*/ 0 w 116"/>
                    <a:gd name="T5" fmla="*/ 153 h 154"/>
                    <a:gd name="T6" fmla="*/ 115 w 116"/>
                    <a:gd name="T7" fmla="*/ 153 h 15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6"/>
                    <a:gd name="T13" fmla="*/ 0 h 154"/>
                    <a:gd name="T14" fmla="*/ 116 w 116"/>
                    <a:gd name="T15" fmla="*/ 154 h 15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6" h="154">
                      <a:moveTo>
                        <a:pt x="115" y="0"/>
                      </a:moveTo>
                      <a:lnTo>
                        <a:pt x="0" y="0"/>
                      </a:lnTo>
                      <a:lnTo>
                        <a:pt x="0" y="153"/>
                      </a:lnTo>
                      <a:lnTo>
                        <a:pt x="115" y="153"/>
                      </a:lnTo>
                    </a:path>
                  </a:pathLst>
                </a:custGeom>
                <a:solidFill>
                  <a:srgbClr val="A2FFA3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033" name="Rectangle 14">
                <a:extLst>
                  <a:ext uri="{FF2B5EF4-FFF2-40B4-BE49-F238E27FC236}">
                    <a16:creationId xmlns:a16="http://schemas.microsoft.com/office/drawing/2014/main" id="{12B4D3B6-1AD8-4167-87C0-15E552AC1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936"/>
                <a:ext cx="166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r>
                  <a:rPr kumimoji="1" lang="en-US" altLang="zh-TW" sz="1000" b="1" dirty="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034" name="Rectangle 15">
                <a:extLst>
                  <a:ext uri="{FF2B5EF4-FFF2-40B4-BE49-F238E27FC236}">
                    <a16:creationId xmlns:a16="http://schemas.microsoft.com/office/drawing/2014/main" id="{19C33AA2-BB04-42A6-B177-CF4C2DAD5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1032"/>
                <a:ext cx="166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r>
                  <a:rPr kumimoji="1" lang="en-US" altLang="zh-TW" sz="1000" b="1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035" name="Rectangle 16">
                <a:extLst>
                  <a:ext uri="{FF2B5EF4-FFF2-40B4-BE49-F238E27FC236}">
                    <a16:creationId xmlns:a16="http://schemas.microsoft.com/office/drawing/2014/main" id="{4603BDC0-F891-4571-9F0D-21F11705E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984"/>
                <a:ext cx="166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r>
                  <a:rPr kumimoji="1" lang="en-US" altLang="zh-TW" sz="1000" b="1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z</a:t>
                </a:r>
              </a:p>
            </p:txBody>
          </p:sp>
        </p:grpSp>
        <p:graphicFrame>
          <p:nvGraphicFramePr>
            <p:cNvPr id="1026" name="Object 17">
              <a:extLst>
                <a:ext uri="{FF2B5EF4-FFF2-40B4-BE49-F238E27FC236}">
                  <a16:creationId xmlns:a16="http://schemas.microsoft.com/office/drawing/2014/main" id="{F15B8CCF-0A5B-4676-B289-8A475A42BF5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57" y="921"/>
            <a:ext cx="27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美工圖案" r:id="rId3" imgW="5476680" imgH="3900240" progId="MS_ClipArt_Gallery.2">
                    <p:embed/>
                  </p:oleObj>
                </mc:Choice>
                <mc:Fallback>
                  <p:oleObj name="美工圖案" r:id="rId3" imgW="5476680" imgH="3900240" progId="MS_ClipArt_Gallery.2">
                    <p:embed/>
                    <p:pic>
                      <p:nvPicPr>
                        <p:cNvPr id="1026" name="Object 17">
                          <a:extLst>
                            <a:ext uri="{FF2B5EF4-FFF2-40B4-BE49-F238E27FC236}">
                              <a16:creationId xmlns:a16="http://schemas.microsoft.com/office/drawing/2014/main" id="{F15B8CCF-0A5B-4676-B289-8A475A42BF5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7" y="921"/>
                          <a:ext cx="270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63BA5C-E013-42B8-9478-4DA7926C7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2" y="2335240"/>
            <a:ext cx="11071274" cy="38123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1B1306-0462-4002-836D-FC946BAFAC1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519872"/>
            <a:ext cx="10515600" cy="1337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rPr>
              <a:t>Logic Synthesis?</a:t>
            </a:r>
          </a:p>
        </p:txBody>
      </p:sp>
    </p:spTree>
    <p:extLst>
      <p:ext uri="{BB962C8B-B14F-4D97-AF65-F5344CB8AC3E}">
        <p14:creationId xmlns:p14="http://schemas.microsoft.com/office/powerpoint/2010/main" val="357534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6DF73AF-740C-47D4-8560-8B8278FA8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37066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Comic Sans MS" panose="030F0702030302020204" pitchFamily="66" charset="0"/>
                <a:ea typeface="+mn-ea"/>
                <a:cs typeface="+mn-cs"/>
              </a:rPr>
              <a:t>The Verilog Language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A75F72B-80B3-4EF1-B3A0-F04245A36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77212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hlink"/>
                </a:solidFill>
                <a:latin typeface="Comic Sans MS" panose="030F0702030302020204" pitchFamily="66" charset="0"/>
              </a:rPr>
              <a:t>Verilog is a parallel,  hardware description language (HDL).</a:t>
            </a:r>
            <a:endParaRPr lang="en-US" dirty="0">
              <a:solidFill>
                <a:srgbClr val="3333B3"/>
              </a:solidFill>
              <a:latin typeface="Comic Sans MS" panose="030F0702030302020204" pitchFamily="66" charset="0"/>
            </a:endParaRPr>
          </a:p>
          <a:p>
            <a:endParaRPr lang="en-US" altLang="en-US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r>
              <a:rPr lang="en-US" altLang="en-US" dirty="0">
                <a:latin typeface="Comic Sans MS" panose="030F0702030302020204" pitchFamily="66" charset="0"/>
              </a:rPr>
              <a:t>Originally a modeling language for a very efficient event-driven digital logic simulator</a:t>
            </a:r>
          </a:p>
          <a:p>
            <a:endParaRPr lang="en-US" altLang="en-US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r>
              <a:rPr lang="en-US" altLang="en-US" dirty="0">
                <a:solidFill>
                  <a:schemeClr val="hlink"/>
                </a:solidFill>
                <a:latin typeface="Comic Sans MS" panose="030F0702030302020204" pitchFamily="66" charset="0"/>
              </a:rPr>
              <a:t>Later pushed into use as a specification language for logic synthesis</a:t>
            </a:r>
          </a:p>
          <a:p>
            <a:endParaRPr lang="en-US" altLang="en-US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r>
              <a:rPr lang="en-US" altLang="en-US" dirty="0">
                <a:latin typeface="Comic Sans MS" panose="030F0702030302020204" pitchFamily="66" charset="0"/>
              </a:rPr>
              <a:t>Virtually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every </a:t>
            </a:r>
            <a:r>
              <a:rPr lang="en-US" altLang="en-US" dirty="0">
                <a:latin typeface="Comic Sans MS" panose="030F0702030302020204" pitchFamily="66" charset="0"/>
              </a:rPr>
              <a:t>chip (FPGA, ASIC, etc.) is designed in part using Verilog. </a:t>
            </a:r>
          </a:p>
          <a:p>
            <a:endParaRPr lang="en-US" altLang="en-US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r>
              <a:rPr lang="en-US" altLang="en-US" dirty="0">
                <a:solidFill>
                  <a:schemeClr val="hlink"/>
                </a:solidFill>
                <a:latin typeface="Comic Sans MS" panose="030F0702030302020204" pitchFamily="66" charset="0"/>
              </a:rPr>
              <a:t>Combines structural and behavioral modeling styles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916C-E659-43DE-8BA7-E0882EB2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40BC3F-5FFA-469D-8A7F-3CA76EC1E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515600" cy="623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7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4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6DF73AF-740C-47D4-8560-8B8278FA8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en-US" sz="4000" dirty="0">
                <a:latin typeface="Comic Sans MS" panose="030F0702030302020204" pitchFamily="66" charset="0"/>
                <a:ea typeface="+mn-ea"/>
                <a:cs typeface="+mn-cs"/>
              </a:rPr>
              <a:t>The Verilog Language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A75F72B-80B3-4EF1-B3A0-F04245A36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34683"/>
            <a:ext cx="10515600" cy="489005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hlink"/>
                </a:solidFill>
                <a:latin typeface="Comic Sans MS" panose="030F0702030302020204" pitchFamily="66" charset="0"/>
              </a:rPr>
              <a:t>Textual representation of Hardware constructs.</a:t>
            </a:r>
          </a:p>
          <a:p>
            <a:endParaRPr lang="en-US" altLang="en-US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All statements are executed in parallel.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r>
              <a:rPr lang="en-IN" dirty="0">
                <a:solidFill>
                  <a:schemeClr val="hlink"/>
                </a:solidFill>
                <a:latin typeface="Comic Sans MS" panose="030F0702030302020204" pitchFamily="66" charset="0"/>
              </a:rPr>
              <a:t>Code ordering is flexible.</a:t>
            </a:r>
          </a:p>
          <a:p>
            <a:pPr lvl="1"/>
            <a:r>
              <a:rPr lang="pt-BR" dirty="0"/>
              <a:t>a=1;b=2;c=a+b → </a:t>
            </a:r>
            <a:r>
              <a:rPr lang="pt-BR" dirty="0">
                <a:solidFill>
                  <a:srgbClr val="FF0000"/>
                </a:solidFill>
              </a:rPr>
              <a:t>c==3 </a:t>
            </a:r>
          </a:p>
          <a:p>
            <a:pPr lvl="1"/>
            <a:r>
              <a:rPr lang="pt-BR" dirty="0"/>
              <a:t>c=a+b;a=1;b=2 → </a:t>
            </a:r>
            <a:r>
              <a:rPr lang="pt-BR" dirty="0">
                <a:solidFill>
                  <a:srgbClr val="FF0000"/>
                </a:solidFill>
              </a:rPr>
              <a:t>c==3</a:t>
            </a:r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endParaRPr lang="en-US" altLang="en-US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Execution of code is triggered by Events.</a:t>
            </a:r>
            <a:endParaRPr lang="en-US" altLang="en-US" dirty="0">
              <a:latin typeface="Comic Sans MS" panose="030F0702030302020204" pitchFamily="66" charset="0"/>
            </a:endParaRPr>
          </a:p>
          <a:p>
            <a:endParaRPr lang="en-US" altLang="en-US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chemeClr val="hlink"/>
                </a:solidFill>
                <a:latin typeface="Comic Sans MS" panose="030F0702030302020204" pitchFamily="66" charset="0"/>
              </a:rPr>
              <a:t>Sensitivity lists are used to define when a code section is executed</a:t>
            </a:r>
          </a:p>
          <a:p>
            <a:endParaRPr lang="en-US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Different simulators may yield different results. </a:t>
            </a:r>
            <a:r>
              <a:rPr lang="en-IN" dirty="0">
                <a:latin typeface="Comic Sans MS" panose="030F0702030302020204" pitchFamily="66" charset="0"/>
              </a:rPr>
              <a:t>Coding style is required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72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48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70C0"/>
                </a:solidFill>
                <a:latin typeface="Comic Sans MS" panose="030F0702030302020204" pitchFamily="66" charset="0"/>
                <a:ea typeface="+mn-ea"/>
                <a:cs typeface="+mn-cs"/>
              </a:rPr>
              <a:t>Abstraction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6812"/>
            <a:ext cx="10515600" cy="44901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Comic Sans MS" panose="030F0702030302020204" pitchFamily="66" charset="0"/>
              </a:rPr>
              <a:t>• Three coding styles: </a:t>
            </a:r>
          </a:p>
          <a:p>
            <a:pPr lvl="1"/>
            <a:r>
              <a:rPr lang="en-IN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Structural code (GTL (Gate Level), </a:t>
            </a:r>
            <a:r>
              <a:rPr lang="en-IN" sz="20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Netlist</a:t>
            </a:r>
            <a:r>
              <a:rPr lang="en-IN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) </a:t>
            </a:r>
          </a:p>
          <a:p>
            <a:pPr lvl="1"/>
            <a:r>
              <a:rPr lang="en-IN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RTL (Register Transfer Level) </a:t>
            </a:r>
          </a:p>
          <a:p>
            <a:pPr lvl="1"/>
            <a:r>
              <a:rPr lang="en-IN" sz="20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Behavioral</a:t>
            </a:r>
            <a:r>
              <a:rPr lang="en-IN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 (</a:t>
            </a:r>
            <a:r>
              <a:rPr lang="en-IN" sz="20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Testbench</a:t>
            </a:r>
            <a:r>
              <a:rPr lang="en-IN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) </a:t>
            </a:r>
          </a:p>
          <a:p>
            <a:pPr lvl="1"/>
            <a:endParaRPr lang="en-IN" sz="2000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dirty="0">
                <a:latin typeface="Comic Sans MS" panose="030F0702030302020204" pitchFamily="66" charset="0"/>
              </a:rPr>
              <a:t>• DUT (Device Under Test) </a:t>
            </a:r>
          </a:p>
          <a:p>
            <a:pPr lvl="1"/>
            <a:r>
              <a:rPr lang="en-IN" sz="2100" dirty="0">
                <a:solidFill>
                  <a:srgbClr val="0070C0"/>
                </a:solidFill>
                <a:latin typeface="Comic Sans MS" panose="030F0702030302020204" pitchFamily="66" charset="0"/>
              </a:rPr>
              <a:t>Represents Hardware </a:t>
            </a:r>
          </a:p>
          <a:p>
            <a:pPr lvl="1"/>
            <a:r>
              <a:rPr lang="en-IN" sz="2100" dirty="0">
                <a:solidFill>
                  <a:srgbClr val="0070C0"/>
                </a:solidFill>
                <a:latin typeface="Comic Sans MS" panose="030F0702030302020204" pitchFamily="66" charset="0"/>
              </a:rPr>
              <a:t>Usually RTL or GTL </a:t>
            </a:r>
          </a:p>
          <a:p>
            <a:pPr lvl="1"/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dirty="0">
                <a:latin typeface="Comic Sans MS" panose="030F0702030302020204" pitchFamily="66" charset="0"/>
              </a:rPr>
              <a:t>• </a:t>
            </a:r>
            <a:r>
              <a:rPr lang="en-IN" dirty="0" err="1">
                <a:latin typeface="Comic Sans MS" panose="030F0702030302020204" pitchFamily="66" charset="0"/>
              </a:rPr>
              <a:t>Testbench</a:t>
            </a:r>
            <a:r>
              <a:rPr lang="en-IN" dirty="0">
                <a:latin typeface="Comic Sans MS" panose="030F0702030302020204" pitchFamily="66" charset="0"/>
              </a:rPr>
              <a:t> </a:t>
            </a:r>
          </a:p>
          <a:p>
            <a:pPr lvl="1"/>
            <a:r>
              <a:rPr lang="en-IN" sz="2100" dirty="0">
                <a:solidFill>
                  <a:srgbClr val="0070C0"/>
                </a:solidFill>
                <a:latin typeface="Comic Sans MS" panose="030F0702030302020204" pitchFamily="66" charset="0"/>
              </a:rPr>
              <a:t>Represents System </a:t>
            </a:r>
          </a:p>
          <a:p>
            <a:pPr lvl="1"/>
            <a:r>
              <a:rPr lang="en-IN" sz="2100" dirty="0">
                <a:solidFill>
                  <a:srgbClr val="0070C0"/>
                </a:solidFill>
                <a:latin typeface="Comic Sans MS" panose="030F0702030302020204" pitchFamily="66" charset="0"/>
              </a:rPr>
              <a:t>Usually </a:t>
            </a:r>
            <a:r>
              <a:rPr lang="en-IN" sz="21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Behavioral</a:t>
            </a:r>
            <a:r>
              <a:rPr lang="en-IN" sz="2100" dirty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</a:p>
          <a:p>
            <a:pPr lvl="1"/>
            <a:r>
              <a:rPr lang="en-IN" sz="2100" dirty="0">
                <a:solidFill>
                  <a:srgbClr val="0070C0"/>
                </a:solidFill>
                <a:latin typeface="Comic Sans MS" panose="030F0702030302020204" pitchFamily="66" charset="0"/>
              </a:rPr>
              <a:t>Using higher order languages (“e”/</a:t>
            </a:r>
            <a:r>
              <a:rPr lang="en-IN" sz="21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SystemVerilog</a:t>
            </a:r>
            <a:r>
              <a:rPr lang="en-IN" sz="2100" dirty="0">
                <a:solidFill>
                  <a:srgbClr val="0070C0"/>
                </a:solidFill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47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B54A-5FF1-40B8-B8C9-B28559C3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6A6052-2355-4446-9724-B5F47C6A0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417" y="583096"/>
            <a:ext cx="10005391" cy="559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03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C75E-B99A-46FD-9774-996DC5E2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036AB5-870C-40C6-B05A-AC18AD941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434" y="622852"/>
            <a:ext cx="9515061" cy="59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7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0320DA-CC44-4E0F-9F27-D4C798C6A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3" y="516835"/>
            <a:ext cx="10389704" cy="560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24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6CDC-C432-4C60-BDA4-5229BE87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CAF8F0-485F-4612-BCCE-3B879E9A8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678" y="365125"/>
            <a:ext cx="1004514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33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020E-FADA-4697-B2E2-57FB8279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C5E943-B883-4F3D-8D50-0D1D17CCA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365" y="516835"/>
            <a:ext cx="10515600" cy="597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05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D761-AC0B-4CBA-B337-30FB026E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464955-F83F-405B-B338-3BAFE3AC6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190" y="516835"/>
            <a:ext cx="9793357" cy="597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06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E3CB-D0B5-4B3A-A9AB-63D21479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3AB57D-55A4-4E48-BEFA-A57810D8C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165" y="365125"/>
            <a:ext cx="9912625" cy="624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64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7E17-C5A0-44CF-A93D-B85BB6FE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1B4DA1-9A1B-4C1F-89EA-C252A3489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017"/>
            <a:ext cx="10515600" cy="638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93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C548-06BF-4714-9E6A-E10EC9CA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48BFE9-5B46-4B76-9EE2-3E68088AC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63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BF9D-1D8E-4684-B028-F4307AE3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8C73A4-0098-438E-9B9E-5EF8D72EE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82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8293-0E4E-4F4D-AE08-EC2151B9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31FD44-B1B6-406C-BF28-25C7DA00C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94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BB79-3BBA-4DC3-9081-8622135A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0ABF21-A1E0-4EA0-AFD4-9B63A8B12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99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BD55-0EC5-4BC6-9B4A-E187B906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82A057-1DE3-4229-A19B-C92F37B46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7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4404A6-E490-4162-BA05-88B64EF3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5" y="569843"/>
            <a:ext cx="10800522" cy="55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7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C178-EB28-4A3D-9896-79B8F8DA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E9912E-1B6A-4420-9670-EC1C64241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18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6DB7-7BE0-4578-983C-FA955D69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A5A4DD-547C-41AA-AD6B-22B0F9A65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27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929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F22A-CC59-410F-8F94-F1F16F66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44A7C8-3328-4567-AFAF-4F8139491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287"/>
            <a:ext cx="10515600" cy="642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93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4DC5-5A03-490F-8219-B32B924B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D22A2B-7031-4515-B4EB-C86DE7B29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287"/>
            <a:ext cx="10515600" cy="626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70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8C94-E8F0-488B-AAD3-3CBEAEFD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8CBFF3-3223-4684-AC07-439AEBCD8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287"/>
            <a:ext cx="10515599" cy="638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20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A77B-8312-414A-BBC2-55A3A0DF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6EC437-CC79-4BDD-B65E-3B97EB04C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791"/>
            <a:ext cx="10515600" cy="624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8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BC25-78D1-468E-95D2-3BAB94B0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03BAC8-05D0-4A52-9B15-B46664917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39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5954-8422-4C29-B035-0482E7FF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653A17-405E-4B9F-8B36-E192ED689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790"/>
            <a:ext cx="10515600" cy="642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98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9D15-1021-41E6-8AE8-AE76D2CB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1BADB7-3D1D-4C22-9FA0-A53F82AA7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530"/>
            <a:ext cx="10515600" cy="630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1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C21204-89DC-45C5-93AE-D0DDDF4B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1" y="636104"/>
            <a:ext cx="10482470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3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9B54-E3E7-4F6C-A76D-F37D7FE2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397588-2B93-4026-BBC8-2E6E596FF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24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36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61E4-8FFE-4DCB-8803-3611C362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D0A042-C623-4405-91D1-89B7F313C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5043"/>
            <a:ext cx="10515600" cy="638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1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6444-F6CD-4F60-90C5-A37B0398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C78534-DC11-463A-A6BD-05CBF092F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17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FB19-A1C0-483B-A6D2-9700D3E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44EA73-BCAD-45BC-96FE-1E5B5CC68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539"/>
            <a:ext cx="10515600" cy="625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07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F7A2-CDD9-49BF-940C-B40CC843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8FDC20-4367-4F06-95C8-ECAAE22E2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783"/>
            <a:ext cx="10515600" cy="629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2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B9A0-5D5B-47F2-BBA8-C4B3641D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9F3325-44AC-4689-98FE-84A70C824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23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29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92D7-53E3-4B65-951D-3A174B49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1AE940-653D-48A5-BAA9-103F45D4E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5043"/>
            <a:ext cx="10515600" cy="638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467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2F2D-0CB0-4545-862A-99C58DC5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F431E2-2957-4287-A446-4639255DA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38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57DE-68B6-4BE4-8AC3-F2739EDA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4F9ED9-D4A8-4112-82ED-6EBDC3DB3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791"/>
            <a:ext cx="10515600" cy="624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999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371F91-F3F7-48CA-B37B-BAF13D0C2226}"/>
              </a:ext>
            </a:extLst>
          </p:cNvPr>
          <p:cNvSpPr/>
          <p:nvPr/>
        </p:nvSpPr>
        <p:spPr>
          <a:xfrm>
            <a:off x="1961322" y="3098562"/>
            <a:ext cx="96343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Verilog for Sequential Circuits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98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D1686C-EEBE-4814-8924-36DDC15B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6" y="477079"/>
            <a:ext cx="10164417" cy="581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665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D19623-D997-44D5-8793-4E199F6F5D7D}"/>
              </a:ext>
            </a:extLst>
          </p:cNvPr>
          <p:cNvSpPr/>
          <p:nvPr/>
        </p:nvSpPr>
        <p:spPr>
          <a:xfrm>
            <a:off x="2905255" y="355358"/>
            <a:ext cx="56332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D-register in Verilog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787F91-4724-4B5B-8164-F67426DD2A12}"/>
              </a:ext>
            </a:extLst>
          </p:cNvPr>
          <p:cNvSpPr/>
          <p:nvPr/>
        </p:nvSpPr>
        <p:spPr>
          <a:xfrm>
            <a:off x="450574" y="5551509"/>
            <a:ext cx="113571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Use of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posedge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negedge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makes an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always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block sequential (edge-triggered)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&lt;=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describes a ‘non-blocking’ assignment.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Guideline : Always use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&lt;=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for sequential logic. Why we will see later.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F012D6-ACA3-4D80-99F8-72E913D8B4D1}"/>
              </a:ext>
            </a:extLst>
          </p:cNvPr>
          <p:cNvSpPr/>
          <p:nvPr/>
        </p:nvSpPr>
        <p:spPr>
          <a:xfrm>
            <a:off x="6175519" y="1880960"/>
            <a:ext cx="5155096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module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d_reg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(input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                  input D,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                  output reg Q) 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always @ (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posedge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Q &lt;= D;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endmodule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B899C0-6F75-463A-81D9-705DC6977F63}"/>
              </a:ext>
            </a:extLst>
          </p:cNvPr>
          <p:cNvSpPr/>
          <p:nvPr/>
        </p:nvSpPr>
        <p:spPr>
          <a:xfrm>
            <a:off x="6400808" y="1919931"/>
            <a:ext cx="4757532" cy="3062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36C0BD-BB2A-45E6-A777-60FEC2D2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60" y="2027584"/>
            <a:ext cx="3975662" cy="213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3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EFD08BDD-D141-44CD-AC11-28E085351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4" y="1552246"/>
            <a:ext cx="6665843" cy="28094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CEF6CE-9BF6-4E46-A26D-7F1CD3DCCFF9}"/>
              </a:ext>
            </a:extLst>
          </p:cNvPr>
          <p:cNvSpPr/>
          <p:nvPr/>
        </p:nvSpPr>
        <p:spPr>
          <a:xfrm>
            <a:off x="1571821" y="328855"/>
            <a:ext cx="90781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Problem: Verilog Code for the Circuit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F95A98-58F0-4A70-88F5-E13C70A3648B}"/>
              </a:ext>
            </a:extLst>
          </p:cNvPr>
          <p:cNvSpPr/>
          <p:nvPr/>
        </p:nvSpPr>
        <p:spPr>
          <a:xfrm>
            <a:off x="6679096" y="1788194"/>
            <a:ext cx="5155096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module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d_circuit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(input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                      input x,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                      input y,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                      output reg A) 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wire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x_xor_y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, D_A;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assign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x_xor_y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x^y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assign D_A = A^(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x_xor_y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always @ (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posedge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A &lt;= D_A;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endmodule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3874B0-4C00-40A2-A728-80E30EAD47C6}"/>
              </a:ext>
            </a:extLst>
          </p:cNvPr>
          <p:cNvSpPr/>
          <p:nvPr/>
        </p:nvSpPr>
        <p:spPr>
          <a:xfrm>
            <a:off x="6904384" y="1656522"/>
            <a:ext cx="5049075" cy="4969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AC9052-A8FC-47E9-8F37-FE1DB666B212}"/>
              </a:ext>
            </a:extLst>
          </p:cNvPr>
          <p:cNvSpPr/>
          <p:nvPr/>
        </p:nvSpPr>
        <p:spPr>
          <a:xfrm>
            <a:off x="2642380" y="5014251"/>
            <a:ext cx="1603717" cy="1519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B3AEC5-C2F0-4AF9-A27D-59CB38287CBD}"/>
              </a:ext>
            </a:extLst>
          </p:cNvPr>
          <p:cNvCxnSpPr/>
          <p:nvPr/>
        </p:nvCxnSpPr>
        <p:spPr>
          <a:xfrm>
            <a:off x="2124223" y="5289454"/>
            <a:ext cx="506437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9FF405-8926-46BA-A741-404DF0D419A9}"/>
              </a:ext>
            </a:extLst>
          </p:cNvPr>
          <p:cNvCxnSpPr/>
          <p:nvPr/>
        </p:nvCxnSpPr>
        <p:spPr>
          <a:xfrm>
            <a:off x="2135943" y="5681006"/>
            <a:ext cx="506437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7158DF-A706-4CC1-AE50-851B4DDB6E70}"/>
              </a:ext>
            </a:extLst>
          </p:cNvPr>
          <p:cNvCxnSpPr/>
          <p:nvPr/>
        </p:nvCxnSpPr>
        <p:spPr>
          <a:xfrm>
            <a:off x="2642380" y="6091312"/>
            <a:ext cx="225288" cy="154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8E3D64-C28F-43B0-8752-7B54B1A3719B}"/>
              </a:ext>
            </a:extLst>
          </p:cNvPr>
          <p:cNvCxnSpPr>
            <a:cxnSpLocks/>
          </p:cNvCxnSpPr>
          <p:nvPr/>
        </p:nvCxnSpPr>
        <p:spPr>
          <a:xfrm flipH="1">
            <a:off x="2642381" y="6246057"/>
            <a:ext cx="237007" cy="101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9AE18D-4F95-4BCC-9A5A-2B3809AE732C}"/>
              </a:ext>
            </a:extLst>
          </p:cNvPr>
          <p:cNvCxnSpPr/>
          <p:nvPr/>
        </p:nvCxnSpPr>
        <p:spPr>
          <a:xfrm>
            <a:off x="2133595" y="6213234"/>
            <a:ext cx="506437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E28D8C-34D0-4595-B444-DD3A8F15329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246097" y="5773906"/>
            <a:ext cx="958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88FA6E-FD7F-480A-9937-BE7A5D33D53B}"/>
              </a:ext>
            </a:extLst>
          </p:cNvPr>
          <p:cNvSpPr txBox="1"/>
          <p:nvPr/>
        </p:nvSpPr>
        <p:spPr>
          <a:xfrm>
            <a:off x="1814057" y="508418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B0C429-F35D-425C-9170-A3A8E7364020}"/>
              </a:ext>
            </a:extLst>
          </p:cNvPr>
          <p:cNvSpPr txBox="1"/>
          <p:nvPr/>
        </p:nvSpPr>
        <p:spPr>
          <a:xfrm>
            <a:off x="1810045" y="546517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AF0791-811C-4261-B9FA-2BFECAD97523}"/>
              </a:ext>
            </a:extLst>
          </p:cNvPr>
          <p:cNvSpPr txBox="1"/>
          <p:nvPr/>
        </p:nvSpPr>
        <p:spPr>
          <a:xfrm>
            <a:off x="1613529" y="599056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clk</a:t>
            </a:r>
            <a:endParaRPr kumimoji="0" lang="en-IN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ABA1C-6060-4C41-81E9-FBA7DEC63DBB}"/>
              </a:ext>
            </a:extLst>
          </p:cNvPr>
          <p:cNvSpPr txBox="1"/>
          <p:nvPr/>
        </p:nvSpPr>
        <p:spPr>
          <a:xfrm>
            <a:off x="5287176" y="557347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7902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647E5-D55E-45EC-A3DF-ED697DBFA1D9}"/>
              </a:ext>
            </a:extLst>
          </p:cNvPr>
          <p:cNvSpPr/>
          <p:nvPr/>
        </p:nvSpPr>
        <p:spPr>
          <a:xfrm>
            <a:off x="5075583" y="1178589"/>
            <a:ext cx="6758608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module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d_reg_rst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(input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                         input reset,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                         input D,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                         output reg Q) 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always @ (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posedge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or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negedge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reset)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begin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 if (reset == 0)  Q&lt;=0   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// when reset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 else                  Q &lt;=D 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// normal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end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endmodule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32C0F3-05F3-475A-8A37-057247EBE67C}"/>
              </a:ext>
            </a:extLst>
          </p:cNvPr>
          <p:cNvSpPr/>
          <p:nvPr/>
        </p:nvSpPr>
        <p:spPr>
          <a:xfrm>
            <a:off x="5380382" y="1046917"/>
            <a:ext cx="6453808" cy="4333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AF3D8-88F6-4176-83D1-5BF76F4FABF4}"/>
              </a:ext>
            </a:extLst>
          </p:cNvPr>
          <p:cNvSpPr/>
          <p:nvPr/>
        </p:nvSpPr>
        <p:spPr>
          <a:xfrm>
            <a:off x="357809" y="5591267"/>
            <a:ext cx="117281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The following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incorrect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syntax: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always @ (reset or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posedge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clk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If one signal in the sensitivity list uses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posedge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negedge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, then all signals must.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C54EA-7018-4BDB-98FD-3CC7E8FD882C}"/>
              </a:ext>
            </a:extLst>
          </p:cNvPr>
          <p:cNvSpPr/>
          <p:nvPr/>
        </p:nvSpPr>
        <p:spPr>
          <a:xfrm>
            <a:off x="1889872" y="183080"/>
            <a:ext cx="7951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D-register with Asynchronous reset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E04A7E-1123-4E33-9F59-A9D4A06BB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1881810"/>
            <a:ext cx="4717774" cy="245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A09B43-59BA-435D-9671-C8EB4677D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7" y="424070"/>
            <a:ext cx="9475305" cy="59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13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707F2B-8926-4A91-9867-8126DCB54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804" y="872198"/>
            <a:ext cx="6580602" cy="17388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755668-1B34-4E7D-8A8A-C7D38E0390B7}"/>
              </a:ext>
            </a:extLst>
          </p:cNvPr>
          <p:cNvSpPr/>
          <p:nvPr/>
        </p:nvSpPr>
        <p:spPr>
          <a:xfrm>
            <a:off x="356382" y="2840564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module nonblocking(in, </a:t>
            </a:r>
            <a:r>
              <a:rPr lang="en-US" sz="2000" dirty="0" err="1">
                <a:latin typeface="Comic Sans MS" panose="030F0702030302020204" pitchFamily="66" charset="0"/>
              </a:rPr>
              <a:t>clk</a:t>
            </a:r>
            <a:r>
              <a:rPr lang="en-US" sz="2000" dirty="0">
                <a:latin typeface="Comic Sans MS" panose="030F0702030302020204" pitchFamily="66" charset="0"/>
              </a:rPr>
              <a:t>, out);</a:t>
            </a:r>
          </a:p>
          <a:p>
            <a:r>
              <a:rPr lang="en-IN" sz="2000" dirty="0">
                <a:latin typeface="Comic Sans MS" panose="030F0702030302020204" pitchFamily="66" charset="0"/>
              </a:rPr>
              <a:t>input in, </a:t>
            </a:r>
            <a:r>
              <a:rPr lang="en-IN" sz="2000" dirty="0" err="1">
                <a:latin typeface="Comic Sans MS" panose="030F0702030302020204" pitchFamily="66" charset="0"/>
              </a:rPr>
              <a:t>clk</a:t>
            </a:r>
            <a:r>
              <a:rPr lang="en-IN" sz="2000" dirty="0">
                <a:latin typeface="Comic Sans MS" panose="030F0702030302020204" pitchFamily="66" charset="0"/>
              </a:rPr>
              <a:t>;</a:t>
            </a:r>
          </a:p>
          <a:p>
            <a:r>
              <a:rPr lang="en-IN" sz="2000" dirty="0">
                <a:latin typeface="Comic Sans MS" panose="030F0702030302020204" pitchFamily="66" charset="0"/>
              </a:rPr>
              <a:t>output out;</a:t>
            </a:r>
          </a:p>
          <a:p>
            <a:r>
              <a:rPr lang="en-IN" sz="2000" dirty="0">
                <a:latin typeface="Comic Sans MS" panose="030F0702030302020204" pitchFamily="66" charset="0"/>
              </a:rPr>
              <a:t>reg q1, q2, out;</a:t>
            </a:r>
          </a:p>
          <a:p>
            <a:r>
              <a:rPr lang="en-IN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always @ (</a:t>
            </a:r>
            <a:r>
              <a:rPr lang="en-IN" sz="20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posedge</a:t>
            </a:r>
            <a:r>
              <a:rPr lang="en-IN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IN" sz="20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clk</a:t>
            </a:r>
            <a:r>
              <a:rPr lang="en-IN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)</a:t>
            </a:r>
          </a:p>
          <a:p>
            <a:r>
              <a:rPr lang="en-IN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begin</a:t>
            </a:r>
          </a:p>
          <a:p>
            <a:r>
              <a:rPr lang="en-IN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q1 &lt;= in;</a:t>
            </a:r>
          </a:p>
          <a:p>
            <a:r>
              <a:rPr lang="en-IN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q2 &lt;= q1;</a:t>
            </a:r>
          </a:p>
          <a:p>
            <a:r>
              <a:rPr lang="en-IN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out &lt;= q2;</a:t>
            </a:r>
          </a:p>
          <a:p>
            <a:r>
              <a:rPr lang="en-IN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end</a:t>
            </a:r>
          </a:p>
          <a:p>
            <a:r>
              <a:rPr lang="en-IN" sz="2000" dirty="0" err="1">
                <a:latin typeface="Comic Sans MS" panose="030F0702030302020204" pitchFamily="66" charset="0"/>
              </a:rPr>
              <a:t>endmodule</a:t>
            </a:r>
            <a:endParaRPr lang="en-IN" sz="2000" dirty="0">
              <a:latin typeface="Comic Sans MS" panose="030F07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C4F36E-9735-412D-8D79-244DD35A24FC}"/>
              </a:ext>
            </a:extLst>
          </p:cNvPr>
          <p:cNvSpPr/>
          <p:nvPr/>
        </p:nvSpPr>
        <p:spPr>
          <a:xfrm>
            <a:off x="5664590" y="2872206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module blocking(in, </a:t>
            </a:r>
            <a:r>
              <a:rPr lang="en-US" sz="2000" dirty="0" err="1">
                <a:latin typeface="Comic Sans MS" panose="030F0702030302020204" pitchFamily="66" charset="0"/>
              </a:rPr>
              <a:t>clk</a:t>
            </a:r>
            <a:r>
              <a:rPr lang="en-US" sz="2000" dirty="0">
                <a:latin typeface="Comic Sans MS" panose="030F0702030302020204" pitchFamily="66" charset="0"/>
              </a:rPr>
              <a:t>, out);</a:t>
            </a:r>
          </a:p>
          <a:p>
            <a:r>
              <a:rPr lang="en-IN" sz="2000" dirty="0">
                <a:latin typeface="Comic Sans MS" panose="030F0702030302020204" pitchFamily="66" charset="0"/>
              </a:rPr>
              <a:t>input in, </a:t>
            </a:r>
            <a:r>
              <a:rPr lang="en-IN" sz="2000" dirty="0" err="1">
                <a:latin typeface="Comic Sans MS" panose="030F0702030302020204" pitchFamily="66" charset="0"/>
              </a:rPr>
              <a:t>clk</a:t>
            </a:r>
            <a:r>
              <a:rPr lang="en-IN" sz="2000" dirty="0">
                <a:latin typeface="Comic Sans MS" panose="030F0702030302020204" pitchFamily="66" charset="0"/>
              </a:rPr>
              <a:t>;</a:t>
            </a:r>
          </a:p>
          <a:p>
            <a:r>
              <a:rPr lang="en-IN" sz="2000" dirty="0">
                <a:latin typeface="Comic Sans MS" panose="030F0702030302020204" pitchFamily="66" charset="0"/>
              </a:rPr>
              <a:t>output out;</a:t>
            </a:r>
          </a:p>
          <a:p>
            <a:r>
              <a:rPr lang="en-IN" sz="2000" dirty="0">
                <a:latin typeface="Comic Sans MS" panose="030F0702030302020204" pitchFamily="66" charset="0"/>
              </a:rPr>
              <a:t>reg q1, q2, out;</a:t>
            </a:r>
          </a:p>
          <a:p>
            <a:r>
              <a:rPr lang="en-IN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always @ (</a:t>
            </a:r>
            <a:r>
              <a:rPr lang="en-IN" sz="20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posedge</a:t>
            </a:r>
            <a:r>
              <a:rPr lang="en-IN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IN" sz="20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clk</a:t>
            </a:r>
            <a:r>
              <a:rPr lang="en-IN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)</a:t>
            </a:r>
          </a:p>
          <a:p>
            <a:r>
              <a:rPr lang="en-IN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begin</a:t>
            </a:r>
          </a:p>
          <a:p>
            <a:r>
              <a:rPr lang="en-IN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q1 = in;</a:t>
            </a:r>
          </a:p>
          <a:p>
            <a:r>
              <a:rPr lang="en-IN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q2 = q1;</a:t>
            </a:r>
          </a:p>
          <a:p>
            <a:r>
              <a:rPr lang="en-IN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out = q2;</a:t>
            </a:r>
          </a:p>
          <a:p>
            <a:r>
              <a:rPr lang="en-IN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end</a:t>
            </a:r>
          </a:p>
          <a:p>
            <a:r>
              <a:rPr lang="en-IN" sz="2000" dirty="0" err="1">
                <a:latin typeface="Comic Sans MS" panose="030F0702030302020204" pitchFamily="66" charset="0"/>
              </a:rPr>
              <a:t>endmodule</a:t>
            </a:r>
            <a:endParaRPr lang="en-IN" sz="2000" dirty="0">
              <a:latin typeface="Comic Sans MS" panose="030F0702030302020204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843089-FCB2-4803-B338-30DC98B3DEAF}"/>
              </a:ext>
            </a:extLst>
          </p:cNvPr>
          <p:cNvSpPr/>
          <p:nvPr/>
        </p:nvSpPr>
        <p:spPr>
          <a:xfrm>
            <a:off x="427943" y="355364"/>
            <a:ext cx="9634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hlink"/>
                </a:solidFill>
                <a:latin typeface="Comic Sans MS" panose="030F0702030302020204" pitchFamily="66" charset="0"/>
              </a:rPr>
              <a:t>Blocking vs non-Blocking</a:t>
            </a:r>
            <a:endParaRPr lang="en-IN" sz="3600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1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29379E-5266-47FB-A6CE-B8A635926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43" y="351692"/>
            <a:ext cx="9397219" cy="606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022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C0DD6BC3-B392-47E7-8B51-549E65D5E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64" y="228600"/>
            <a:ext cx="9688536" cy="1143000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Comic Sans MS" panose="030F0702030302020204" pitchFamily="66" charset="0"/>
                <a:ea typeface="+mn-ea"/>
                <a:cs typeface="+mn-cs"/>
              </a:rPr>
              <a:t>Blocking &amp; Non-Blocking Assignments – Example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0A3C37CE-5E3F-4EC4-855D-0BFE189F7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864" y="1677475"/>
            <a:ext cx="4265613" cy="417195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4300" dirty="0">
                <a:solidFill>
                  <a:schemeClr val="hlink"/>
                </a:solidFill>
                <a:latin typeface="Comic Sans MS" panose="030F0702030302020204" pitchFamily="66" charset="0"/>
              </a:rPr>
              <a:t>Blocking</a:t>
            </a:r>
          </a:p>
          <a:p>
            <a:pPr>
              <a:lnSpc>
                <a:spcPct val="90000"/>
              </a:lnSpc>
            </a:pPr>
            <a:endParaRPr lang="en-US" altLang="en-US" sz="4300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4300" dirty="0">
                <a:solidFill>
                  <a:schemeClr val="hlink"/>
                </a:solidFill>
                <a:latin typeface="Comic Sans MS" panose="030F0702030302020204" pitchFamily="66" charset="0"/>
              </a:rPr>
              <a:t>reg[7:0] A, B, C, 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4300" dirty="0">
                <a:solidFill>
                  <a:srgbClr val="00B050"/>
                </a:solidFill>
                <a:latin typeface="Comic Sans MS" panose="030F0702030302020204" pitchFamily="66" charset="0"/>
              </a:rPr>
              <a:t>always@(</a:t>
            </a:r>
            <a:r>
              <a:rPr lang="en-US" altLang="en-US" sz="43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posedge</a:t>
            </a:r>
            <a:r>
              <a:rPr lang="en-US" altLang="en-US" sz="4300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43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clk</a:t>
            </a:r>
            <a:r>
              <a:rPr lang="en-US" altLang="en-US" sz="4300" dirty="0">
                <a:solidFill>
                  <a:srgbClr val="00B050"/>
                </a:solidFill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4300" dirty="0">
                <a:solidFill>
                  <a:srgbClr val="00B050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4300" dirty="0">
                <a:solidFill>
                  <a:srgbClr val="00B050"/>
                </a:solidFill>
                <a:latin typeface="Comic Sans MS" panose="030F0702030302020204" pitchFamily="66" charset="0"/>
              </a:rPr>
              <a:t>	 A = B + C;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4300" dirty="0">
                <a:solidFill>
                  <a:srgbClr val="00B050"/>
                </a:solidFill>
                <a:latin typeface="Comic Sans MS" panose="030F0702030302020204" pitchFamily="66" charset="0"/>
              </a:rPr>
              <a:t>    B = A + D;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4300" dirty="0">
                <a:solidFill>
                  <a:srgbClr val="00B050"/>
                </a:solidFill>
                <a:latin typeface="Comic Sans MS" panose="030F0702030302020204" pitchFamily="66" charset="0"/>
              </a:rPr>
              <a:t>    C = A + B;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4300" dirty="0">
                <a:solidFill>
                  <a:srgbClr val="00B050"/>
                </a:solidFill>
                <a:latin typeface="Comic Sans MS" panose="030F0702030302020204" pitchFamily="66" charset="0"/>
              </a:rPr>
              <a:t>end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 </a:t>
            </a:r>
          </a:p>
        </p:txBody>
      </p:sp>
      <p:sp>
        <p:nvSpPr>
          <p:cNvPr id="206852" name="Rectangle 4">
            <a:extLst>
              <a:ext uri="{FF2B5EF4-FFF2-40B4-BE49-F238E27FC236}">
                <a16:creationId xmlns:a16="http://schemas.microsoft.com/office/drawing/2014/main" id="{621862F3-FE9B-4F71-A697-4FFF405A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1268413"/>
            <a:ext cx="4040188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700" dirty="0">
                <a:solidFill>
                  <a:schemeClr val="hlink"/>
                </a:solidFill>
                <a:latin typeface="Comic Sans MS" panose="030F0702030302020204" pitchFamily="66" charset="0"/>
              </a:rPr>
              <a:t>Non-Blocking</a:t>
            </a:r>
          </a:p>
          <a:p>
            <a:pPr marL="0" indent="0">
              <a:spcBef>
                <a:spcPct val="20000"/>
              </a:spcBef>
              <a:buClr>
                <a:schemeClr val="accent2"/>
              </a:buClr>
            </a:pPr>
            <a:endParaRPr lang="en-US" altLang="en-US" sz="2700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en-US" sz="2700" dirty="0">
                <a:solidFill>
                  <a:schemeClr val="hlink"/>
                </a:solidFill>
                <a:latin typeface="Comic Sans MS" panose="030F0702030302020204" pitchFamily="66" charset="0"/>
              </a:rPr>
              <a:t>reg[7:0] A, B, C, D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en-US" sz="2700" dirty="0">
                <a:solidFill>
                  <a:srgbClr val="00B050"/>
                </a:solidFill>
                <a:latin typeface="Comic Sans MS" panose="030F0702030302020204" pitchFamily="66" charset="0"/>
              </a:rPr>
              <a:t>always@(</a:t>
            </a:r>
            <a:r>
              <a:rPr lang="en-US" altLang="en-US" sz="27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posedge</a:t>
            </a:r>
            <a:r>
              <a:rPr lang="en-US" altLang="en-US" sz="2700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7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clk</a:t>
            </a:r>
            <a:r>
              <a:rPr lang="en-US" altLang="en-US" sz="2700" dirty="0">
                <a:solidFill>
                  <a:srgbClr val="00B050"/>
                </a:solidFill>
                <a:latin typeface="Comic Sans MS" panose="030F0702030302020204" pitchFamily="66" charset="0"/>
              </a:rPr>
              <a:t>)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en-US" sz="2700" dirty="0">
                <a:solidFill>
                  <a:srgbClr val="00B050"/>
                </a:solidFill>
                <a:latin typeface="Comic Sans MS" panose="030F0702030302020204" pitchFamily="66" charset="0"/>
              </a:rPr>
              <a:t>begin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en-US" sz="2700" dirty="0">
                <a:solidFill>
                  <a:srgbClr val="00B050"/>
                </a:solidFill>
                <a:latin typeface="Comic Sans MS" panose="030F0702030302020204" pitchFamily="66" charset="0"/>
              </a:rPr>
              <a:t>	 A &lt;= B + C;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en-US" sz="2700" dirty="0">
                <a:solidFill>
                  <a:srgbClr val="00B050"/>
                </a:solidFill>
                <a:latin typeface="Comic Sans MS" panose="030F0702030302020204" pitchFamily="66" charset="0"/>
              </a:rPr>
              <a:t>    B &lt;= A + D;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en-US" sz="2700" dirty="0">
                <a:solidFill>
                  <a:srgbClr val="00B050"/>
                </a:solidFill>
                <a:latin typeface="Comic Sans MS" panose="030F0702030302020204" pitchFamily="66" charset="0"/>
              </a:rPr>
              <a:t>    C &lt;= A + B;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en-US" sz="2700" dirty="0">
                <a:solidFill>
                  <a:srgbClr val="00B050"/>
                </a:solidFill>
                <a:latin typeface="Comic Sans MS" panose="030F0702030302020204" pitchFamily="66" charset="0"/>
              </a:rPr>
              <a:t>end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kumimoji="1" lang="en-US" altLang="en-US" sz="3200" dirty="0">
              <a:latin typeface="Tahoma" panose="020B0604030504040204" pitchFamily="34" charset="0"/>
            </a:endParaRPr>
          </a:p>
        </p:txBody>
      </p:sp>
      <p:sp>
        <p:nvSpPr>
          <p:cNvPr id="206853" name="Text Box 5">
            <a:extLst>
              <a:ext uri="{FF2B5EF4-FFF2-40B4-BE49-F238E27FC236}">
                <a16:creationId xmlns:a16="http://schemas.microsoft.com/office/drawing/2014/main" id="{3C75C3E2-DBB7-42DA-930C-8F88BB1C3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1" y="5319713"/>
            <a:ext cx="802005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130000"/>
            </a:pPr>
            <a:r>
              <a:rPr lang="en-US" altLang="en-US" sz="3200" dirty="0">
                <a:solidFill>
                  <a:schemeClr val="hlink"/>
                </a:solidFill>
                <a:latin typeface="Comic Sans MS" panose="030F0702030302020204" pitchFamily="66" charset="0"/>
              </a:rPr>
              <a:t>initial begin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3200" dirty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3200" dirty="0">
                <a:latin typeface="Comic Sans MS" panose="030F0702030302020204" pitchFamily="66" charset="0"/>
              </a:rPr>
              <a:t>A = 8’h1; B = 8’h2; C = 8’h3; D = 8’h4; end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993F23-12BB-4B9E-B25B-95A686937630}"/>
              </a:ext>
            </a:extLst>
          </p:cNvPr>
          <p:cNvSpPr/>
          <p:nvPr/>
        </p:nvSpPr>
        <p:spPr>
          <a:xfrm>
            <a:off x="703385" y="1859340"/>
            <a:ext cx="1084619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hlink"/>
                </a:solidFill>
                <a:latin typeface="Comic Sans MS" panose="030F0702030302020204" pitchFamily="66" charset="0"/>
              </a:rPr>
              <a:t>Blocking assignments</a:t>
            </a:r>
            <a:r>
              <a:rPr lang="en-US" sz="3200" dirty="0">
                <a:latin typeface="Comic Sans MS" panose="030F0702030302020204" pitchFamily="66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"=" evaluate the RHS and update the LHS immediately before any further instructions are executed.</a:t>
            </a:r>
          </a:p>
          <a:p>
            <a:endParaRPr lang="en-US" sz="3200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r>
              <a:rPr lang="en-US" sz="3200" dirty="0">
                <a:solidFill>
                  <a:schemeClr val="hlink"/>
                </a:solidFill>
                <a:latin typeface="Comic Sans MS" panose="030F0702030302020204" pitchFamily="66" charset="0"/>
              </a:rPr>
              <a:t>Non-Blocking assignments, </a:t>
            </a:r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"&lt;=" evaluate the RHS and postpone updating LHS until the end of present simulation timestep.</a:t>
            </a:r>
            <a:endParaRPr lang="en-IN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07546-6069-4403-9BA0-CC0CB20D9D95}"/>
              </a:ext>
            </a:extLst>
          </p:cNvPr>
          <p:cNvSpPr/>
          <p:nvPr/>
        </p:nvSpPr>
        <p:spPr>
          <a:xfrm>
            <a:off x="427943" y="355364"/>
            <a:ext cx="9634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 panose="030F0702030302020204" pitchFamily="66" charset="0"/>
              </a:rPr>
              <a:t>Blocking vs non-Blocking : Summary</a:t>
            </a:r>
            <a:endParaRPr lang="en-IN" sz="4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68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69C24-0F68-49C3-A318-80FF008AF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295" y="3303485"/>
            <a:ext cx="3458058" cy="34580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6B3B2A-0B74-431B-BEBD-3E55D66E7412}"/>
              </a:ext>
            </a:extLst>
          </p:cNvPr>
          <p:cNvSpPr/>
          <p:nvPr/>
        </p:nvSpPr>
        <p:spPr>
          <a:xfrm>
            <a:off x="318050" y="1614821"/>
            <a:ext cx="72691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Increment a multi-bit value 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every clock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N-bit counter: counts from zero to 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-1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Technically, an N-bit FSM with a looped state transition diagram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Easier to think about as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register and adder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components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Variations –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Count down, count up/down 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BCD counter: 0 ➙ 9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B164D-E016-4603-9317-EAB391DD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7" y="873781"/>
            <a:ext cx="3857625" cy="1952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FABBF8-D5D1-4D47-B2C7-FBFF84CD3BE9}"/>
              </a:ext>
            </a:extLst>
          </p:cNvPr>
          <p:cNvSpPr/>
          <p:nvPr/>
        </p:nvSpPr>
        <p:spPr>
          <a:xfrm>
            <a:off x="1606078" y="236095"/>
            <a:ext cx="76209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Sequential Component: Counter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717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078814-B8B7-4EEF-B9AB-4A385A231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2" y="2830992"/>
            <a:ext cx="5062331" cy="19629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2BBC63-3119-42D2-8ADD-AC207E808EC4}"/>
              </a:ext>
            </a:extLst>
          </p:cNvPr>
          <p:cNvSpPr/>
          <p:nvPr/>
        </p:nvSpPr>
        <p:spPr>
          <a:xfrm>
            <a:off x="5168347" y="1973725"/>
            <a:ext cx="6758609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module counter(input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                    output reg [3:0] count) 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wire [3:0]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D_count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assign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D_count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= count + 1;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always @ (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posedge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count &lt;=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D_count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endmodule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A67332-0ACF-4F61-87C2-AFA181E14580}"/>
              </a:ext>
            </a:extLst>
          </p:cNvPr>
          <p:cNvSpPr/>
          <p:nvPr/>
        </p:nvSpPr>
        <p:spPr>
          <a:xfrm>
            <a:off x="5486398" y="1842054"/>
            <a:ext cx="6294783" cy="4106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4EA30F-EE6B-47C9-A7E4-987AD6377239}"/>
              </a:ext>
            </a:extLst>
          </p:cNvPr>
          <p:cNvSpPr/>
          <p:nvPr/>
        </p:nvSpPr>
        <p:spPr>
          <a:xfrm>
            <a:off x="3678074" y="434269"/>
            <a:ext cx="3252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4-bit Counter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53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4FCFE0-FB4B-46F4-AE5D-A3F892D0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4" y="609600"/>
            <a:ext cx="9925877" cy="560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024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2BBC63-3119-42D2-8ADD-AC207E808EC4}"/>
              </a:ext>
            </a:extLst>
          </p:cNvPr>
          <p:cNvSpPr/>
          <p:nvPr/>
        </p:nvSpPr>
        <p:spPr>
          <a:xfrm>
            <a:off x="5115339" y="2026734"/>
            <a:ext cx="6758609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module counter(input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,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                    input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enb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                    output reg [3:0] count);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wire [3:0]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D_count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assign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D_count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enb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? count + 1 : count;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always @ (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posedge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count &lt;=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D_count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endmodule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A67332-0ACF-4F61-87C2-AFA181E14580}"/>
              </a:ext>
            </a:extLst>
          </p:cNvPr>
          <p:cNvSpPr/>
          <p:nvPr/>
        </p:nvSpPr>
        <p:spPr>
          <a:xfrm>
            <a:off x="5433390" y="1895063"/>
            <a:ext cx="6294783" cy="4106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4EA30F-EE6B-47C9-A7E4-987AD6377239}"/>
              </a:ext>
            </a:extLst>
          </p:cNvPr>
          <p:cNvSpPr/>
          <p:nvPr/>
        </p:nvSpPr>
        <p:spPr>
          <a:xfrm>
            <a:off x="2353703" y="381862"/>
            <a:ext cx="5843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4-bit Counter with enable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26FB21-FE47-4E87-9FB4-8835B392D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14" y="2422871"/>
            <a:ext cx="49434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4EA30F-EE6B-47C9-A7E4-987AD6377239}"/>
              </a:ext>
            </a:extLst>
          </p:cNvPr>
          <p:cNvSpPr/>
          <p:nvPr/>
        </p:nvSpPr>
        <p:spPr>
          <a:xfrm>
            <a:off x="2167202" y="218150"/>
            <a:ext cx="7941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4-bit Counter with enable and clear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B5891B-3EE8-4E91-B6E0-444CAA5DD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9" y="1091853"/>
            <a:ext cx="4683608" cy="20356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CD92A8-6E28-40DB-B61A-F57CB912C390}"/>
              </a:ext>
            </a:extLst>
          </p:cNvPr>
          <p:cNvSpPr/>
          <p:nvPr/>
        </p:nvSpPr>
        <p:spPr>
          <a:xfrm>
            <a:off x="3644350" y="2980891"/>
            <a:ext cx="8494643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module counter(input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enb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                     output reg [3:0] count) 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wire [3:0]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D_count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assign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D_count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? 4’b0 : (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enb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? count + 1 : count);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always @ (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posedge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count &lt;=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D_count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endmodule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04986B-CE74-4F0B-9405-63099343C44E}"/>
              </a:ext>
            </a:extLst>
          </p:cNvPr>
          <p:cNvSpPr/>
          <p:nvPr/>
        </p:nvSpPr>
        <p:spPr>
          <a:xfrm>
            <a:off x="3896140" y="2849221"/>
            <a:ext cx="7941598" cy="3880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5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4EA30F-EE6B-47C9-A7E4-987AD6377239}"/>
              </a:ext>
            </a:extLst>
          </p:cNvPr>
          <p:cNvSpPr/>
          <p:nvPr/>
        </p:nvSpPr>
        <p:spPr>
          <a:xfrm>
            <a:off x="779609" y="310914"/>
            <a:ext cx="112268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Problem: 4-bit Down Counter with enable and clear 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CD92A8-6E28-40DB-B61A-F57CB912C390}"/>
              </a:ext>
            </a:extLst>
          </p:cNvPr>
          <p:cNvSpPr/>
          <p:nvPr/>
        </p:nvSpPr>
        <p:spPr>
          <a:xfrm>
            <a:off x="1060175" y="2768856"/>
            <a:ext cx="8971721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module counter(input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enb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                     output reg [3:0] count) 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wire [3:0]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D_count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assign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D_count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? 4’b1111 : (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enb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? count - 1 : count);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always @ (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posedge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count &lt;=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D_count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endmodule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04986B-CE74-4F0B-9405-63099343C44E}"/>
              </a:ext>
            </a:extLst>
          </p:cNvPr>
          <p:cNvSpPr/>
          <p:nvPr/>
        </p:nvSpPr>
        <p:spPr>
          <a:xfrm>
            <a:off x="1364973" y="2690195"/>
            <a:ext cx="8348869" cy="3880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163D2-BA57-47E2-A5D6-33CCB07516B5}"/>
              </a:ext>
            </a:extLst>
          </p:cNvPr>
          <p:cNvSpPr/>
          <p:nvPr/>
        </p:nvSpPr>
        <p:spPr>
          <a:xfrm>
            <a:off x="875114" y="1364462"/>
            <a:ext cx="4698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Cleared value should be </a:t>
            </a:r>
            <a:r>
              <a:rPr lang="en-US" altLang="zh-TW" sz="2400" dirty="0">
                <a:solidFill>
                  <a:srgbClr val="0563C1"/>
                </a:solidFill>
                <a:latin typeface="Comic Sans MS" panose="030F0702030302020204" pitchFamily="66" charset="0"/>
              </a:rPr>
              <a:t>4’b1111 </a:t>
            </a:r>
            <a:endParaRPr lang="en-IN" sz="2400" dirty="0">
              <a:solidFill>
                <a:srgbClr val="0563C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91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617C-F1B6-4590-955B-EA36AFFC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89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Design of Clocked Sequential Circuits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D6509-303B-4D1E-A730-8F42B092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311"/>
            <a:ext cx="10903226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Comic Sans MS" panose="030F0702030302020204" pitchFamily="66" charset="0"/>
              </a:rPr>
              <a:t>Suppose we wish to design a circuit that detects a </a:t>
            </a:r>
            <a:r>
              <a:rPr lang="en-US" sz="2400" dirty="0">
                <a:solidFill>
                  <a:schemeClr val="hlink"/>
                </a:solidFill>
                <a:latin typeface="Comic Sans MS" panose="030F0702030302020204" pitchFamily="66" charset="0"/>
              </a:rPr>
              <a:t>sequence of three or more consecutive 1’s </a:t>
            </a:r>
            <a:r>
              <a:rPr lang="en-US" sz="2200" dirty="0">
                <a:latin typeface="Comic Sans MS" panose="030F0702030302020204" pitchFamily="66" charset="0"/>
              </a:rPr>
              <a:t>in a string of bits coming through an input line (i.e., the input is a serial bit </a:t>
            </a:r>
            <a:r>
              <a:rPr lang="en-IN" sz="2200" dirty="0">
                <a:latin typeface="Comic Sans MS" panose="030F0702030302020204" pitchFamily="66" charset="0"/>
              </a:rPr>
              <a:t>stream).</a:t>
            </a:r>
          </a:p>
          <a:p>
            <a:endParaRPr lang="en-IN" sz="2200" dirty="0">
              <a:latin typeface="Comic Sans MS" panose="030F0702030302020204" pitchFamily="66" charset="0"/>
            </a:endParaRPr>
          </a:p>
          <a:p>
            <a:r>
              <a:rPr lang="en-IN" sz="2200" dirty="0">
                <a:latin typeface="Comic Sans MS" panose="030F0702030302020204" pitchFamily="66" charset="0"/>
              </a:rPr>
              <a:t>S</a:t>
            </a:r>
            <a:r>
              <a:rPr lang="en-IN" sz="2200" baseline="-25000" dirty="0">
                <a:latin typeface="Comic Sans MS" panose="030F0702030302020204" pitchFamily="66" charset="0"/>
              </a:rPr>
              <a:t>0</a:t>
            </a:r>
            <a:r>
              <a:rPr lang="en-IN" sz="2200" dirty="0">
                <a:latin typeface="Comic Sans MS" panose="030F0702030302020204" pitchFamily="66" charset="0"/>
              </a:rPr>
              <a:t> : Reset State</a:t>
            </a:r>
          </a:p>
          <a:p>
            <a:r>
              <a:rPr lang="en-IN" sz="2200" dirty="0">
                <a:latin typeface="Comic Sans MS" panose="030F0702030302020204" pitchFamily="66" charset="0"/>
              </a:rPr>
              <a:t>S</a:t>
            </a:r>
            <a:r>
              <a:rPr lang="en-IN" sz="2200" baseline="-25000" dirty="0">
                <a:latin typeface="Comic Sans MS" panose="030F0702030302020204" pitchFamily="66" charset="0"/>
              </a:rPr>
              <a:t>1</a:t>
            </a:r>
            <a:r>
              <a:rPr lang="en-IN" sz="2200" dirty="0">
                <a:latin typeface="Comic Sans MS" panose="030F0702030302020204" pitchFamily="66" charset="0"/>
              </a:rPr>
              <a:t>: One 1 is detected</a:t>
            </a:r>
          </a:p>
          <a:p>
            <a:r>
              <a:rPr lang="en-IN" sz="2200" dirty="0">
                <a:latin typeface="Comic Sans MS" panose="030F0702030302020204" pitchFamily="66" charset="0"/>
              </a:rPr>
              <a:t>S</a:t>
            </a:r>
            <a:r>
              <a:rPr lang="en-IN" sz="2200" baseline="-25000" dirty="0">
                <a:latin typeface="Comic Sans MS" panose="030F0702030302020204" pitchFamily="66" charset="0"/>
              </a:rPr>
              <a:t>2</a:t>
            </a:r>
            <a:r>
              <a:rPr lang="en-IN" sz="2200" dirty="0">
                <a:latin typeface="Comic Sans MS" panose="030F0702030302020204" pitchFamily="66" charset="0"/>
              </a:rPr>
              <a:t>: Two 1s are detected</a:t>
            </a:r>
          </a:p>
          <a:p>
            <a:r>
              <a:rPr lang="en-IN" sz="2200" dirty="0">
                <a:latin typeface="Comic Sans MS" panose="030F0702030302020204" pitchFamily="66" charset="0"/>
              </a:rPr>
              <a:t>S</a:t>
            </a:r>
            <a:r>
              <a:rPr lang="en-IN" sz="2200" baseline="-25000" dirty="0">
                <a:latin typeface="Comic Sans MS" panose="030F0702030302020204" pitchFamily="66" charset="0"/>
              </a:rPr>
              <a:t>3</a:t>
            </a:r>
            <a:r>
              <a:rPr lang="en-IN" sz="2200" dirty="0">
                <a:latin typeface="Comic Sans MS" panose="030F0702030302020204" pitchFamily="66" charset="0"/>
              </a:rPr>
              <a:t>: Three 1s are detected -&gt; Output = 1</a:t>
            </a:r>
          </a:p>
          <a:p>
            <a:endParaRPr lang="en-IN" sz="2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200" dirty="0">
                <a:latin typeface="Comic Sans MS" panose="030F0702030302020204" pitchFamily="66" charset="0"/>
              </a:rPr>
              <a:t>the circuit stays in S3 as long as there are three </a:t>
            </a:r>
          </a:p>
          <a:p>
            <a:pPr marL="0" indent="0">
              <a:buNone/>
            </a:pPr>
            <a:r>
              <a:rPr lang="en-US" sz="2200" dirty="0">
                <a:latin typeface="Comic Sans MS" panose="030F0702030302020204" pitchFamily="66" charset="0"/>
              </a:rPr>
              <a:t>or more consecutive 1’s received</a:t>
            </a:r>
            <a:endParaRPr lang="en-IN" sz="2200" dirty="0">
              <a:latin typeface="Comic Sans MS" panose="030F0702030302020204" pitchFamily="66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A4F3E3-241F-4755-BF64-38885117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152" y="2775853"/>
            <a:ext cx="3419952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253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4DC120-611A-4381-9625-B0827E00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1819155"/>
            <a:ext cx="6554115" cy="46774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8A9C2C-15AE-4ED7-802D-DE2EBC30BC93}"/>
              </a:ext>
            </a:extLst>
          </p:cNvPr>
          <p:cNvSpPr/>
          <p:nvPr/>
        </p:nvSpPr>
        <p:spPr>
          <a:xfrm>
            <a:off x="1526992" y="514388"/>
            <a:ext cx="96103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State Table for Sequence Detector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2640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CDF126-E412-412C-829C-63AA07EB8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8" y="2571630"/>
            <a:ext cx="10310192" cy="29901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78A248-B9B1-4142-9AAE-220F82FF40FF}"/>
              </a:ext>
            </a:extLst>
          </p:cNvPr>
          <p:cNvSpPr/>
          <p:nvPr/>
        </p:nvSpPr>
        <p:spPr>
          <a:xfrm>
            <a:off x="1410767" y="1296264"/>
            <a:ext cx="83327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K-maps for Sequence Detector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1018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C538C0-DD69-4F75-89CC-EA7F6640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97" y="874642"/>
            <a:ext cx="9369286" cy="58442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B06664-1634-41AC-8D10-6822CCE9D8C8}"/>
              </a:ext>
            </a:extLst>
          </p:cNvPr>
          <p:cNvSpPr/>
          <p:nvPr/>
        </p:nvSpPr>
        <p:spPr>
          <a:xfrm>
            <a:off x="545616" y="381862"/>
            <a:ext cx="33698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Final Circuit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5458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04C685-2A64-4172-ADBA-FC8D625840B7}"/>
              </a:ext>
            </a:extLst>
          </p:cNvPr>
          <p:cNvSpPr/>
          <p:nvPr/>
        </p:nvSpPr>
        <p:spPr>
          <a:xfrm>
            <a:off x="5777134" y="1337395"/>
            <a:ext cx="6096000" cy="54107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// State Registers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always @ (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posedge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begin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if (reset)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begin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A &lt;= 0;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B &lt;= 0;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end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 else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   begin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   A &lt;= D_A;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   B &lt;= D_B;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   end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end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endmodule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695BEB-F6C4-4DEA-B9EA-1620732F9FDF}"/>
              </a:ext>
            </a:extLst>
          </p:cNvPr>
          <p:cNvSpPr/>
          <p:nvPr/>
        </p:nvSpPr>
        <p:spPr>
          <a:xfrm>
            <a:off x="276665" y="1244892"/>
            <a:ext cx="7924800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module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seq_det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(input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,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                     input x,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                     input reset, 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                         output detect) 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wire D_B, D_A;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reg A, B;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// Combinational Logic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assign D_A = A &amp; x | B &amp; x;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assign D_B = A &amp; x | (~B &amp; x);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assign detect = A &amp; B;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112AD7-2918-4B9A-A416-B08D9FD87AE0}"/>
              </a:ext>
            </a:extLst>
          </p:cNvPr>
          <p:cNvSpPr/>
          <p:nvPr/>
        </p:nvSpPr>
        <p:spPr>
          <a:xfrm>
            <a:off x="2812564" y="247913"/>
            <a:ext cx="6736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Verilog Structural Description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2104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3C3B29-9519-4CBB-A9B3-88C3692F347A}"/>
              </a:ext>
            </a:extLst>
          </p:cNvPr>
          <p:cNvSpPr/>
          <p:nvPr/>
        </p:nvSpPr>
        <p:spPr>
          <a:xfrm>
            <a:off x="558018" y="1056689"/>
            <a:ext cx="7952936" cy="5502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module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FSM_det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(input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clk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, input, x, input reset, output detect);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reg [1:0] state,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nextstate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parameter S0 = 2'b00;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parameter S1 = 2'b01;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parameter S2 = 2'b10;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parameter S3 = 2’b11;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// State register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always @ 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posedge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clk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if (reset) state &lt;= S0;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else state &lt;=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nextstate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8B7867-6AEF-4E5B-A9F6-128B4ED5C759}"/>
              </a:ext>
            </a:extLst>
          </p:cNvPr>
          <p:cNvSpPr/>
          <p:nvPr/>
        </p:nvSpPr>
        <p:spPr>
          <a:xfrm>
            <a:off x="6133513" y="1462304"/>
            <a:ext cx="5906090" cy="5357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// Next state logic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always @ (*)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case (state)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S0: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Courier New" panose="02070309020205020404" pitchFamily="49" charset="0"/>
              </a:rPr>
              <a:t>if (x)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Courier New" panose="02070309020205020404" pitchFamily="49" charset="0"/>
              </a:rPr>
              <a:t>nextstate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Courier New" panose="02070309020205020404" pitchFamily="49" charset="0"/>
              </a:rPr>
              <a:t> = S1; else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Courier New" panose="02070309020205020404" pitchFamily="49" charset="0"/>
              </a:rPr>
              <a:t>nextstate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Courier New" panose="02070309020205020404" pitchFamily="49" charset="0"/>
              </a:rPr>
              <a:t> = S0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S1: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Courier New" panose="02070309020205020404" pitchFamily="49" charset="0"/>
              </a:rPr>
              <a:t>if (x)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Courier New" panose="02070309020205020404" pitchFamily="49" charset="0"/>
              </a:rPr>
              <a:t>nextstate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Courier New" panose="02070309020205020404" pitchFamily="49" charset="0"/>
              </a:rPr>
              <a:t> = S2; else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Courier New" panose="02070309020205020404" pitchFamily="49" charset="0"/>
              </a:rPr>
              <a:t>nextstate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Courier New" panose="02070309020205020404" pitchFamily="49" charset="0"/>
              </a:rPr>
              <a:t> = S0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S2: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Courier New" panose="02070309020205020404" pitchFamily="49" charset="0"/>
              </a:rPr>
              <a:t>if (x)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Courier New" panose="02070309020205020404" pitchFamily="49" charset="0"/>
              </a:rPr>
              <a:t>nextstate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Courier New" panose="02070309020205020404" pitchFamily="49" charset="0"/>
              </a:rPr>
              <a:t> = S3; else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Courier New" panose="02070309020205020404" pitchFamily="49" charset="0"/>
              </a:rPr>
              <a:t>nextstate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Courier New" panose="02070309020205020404" pitchFamily="49" charset="0"/>
              </a:rPr>
              <a:t> = S0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S3: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Courier New" panose="02070309020205020404" pitchFamily="49" charset="0"/>
              </a:rPr>
              <a:t>if (x)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Courier New" panose="02070309020205020404" pitchFamily="49" charset="0"/>
              </a:rPr>
              <a:t>nextstate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Courier New" panose="02070309020205020404" pitchFamily="49" charset="0"/>
              </a:rPr>
              <a:t> = S3; else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Courier New" panose="02070309020205020404" pitchFamily="49" charset="0"/>
              </a:rPr>
              <a:t>nextstate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Courier New" panose="02070309020205020404" pitchFamily="49" charset="0"/>
              </a:rPr>
              <a:t> = S0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endcase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// Output logic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assign detect = (state == S3);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endmodule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C5EEE6-5882-45D1-98DB-8DAB1F7B1C2E}"/>
              </a:ext>
            </a:extLst>
          </p:cNvPr>
          <p:cNvSpPr/>
          <p:nvPr/>
        </p:nvSpPr>
        <p:spPr>
          <a:xfrm>
            <a:off x="3621441" y="205712"/>
            <a:ext cx="5567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Verilog FSM Abstraction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9125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30D626-B6B2-4BAF-9C00-71A7D5815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95" y="1404316"/>
            <a:ext cx="9706707" cy="53481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8B2A96-18EA-4937-B427-23857A741271}"/>
              </a:ext>
            </a:extLst>
          </p:cNvPr>
          <p:cNvSpPr/>
          <p:nvPr/>
        </p:nvSpPr>
        <p:spPr>
          <a:xfrm>
            <a:off x="464235" y="207888"/>
            <a:ext cx="11479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B050"/>
                </a:solidFill>
                <a:latin typeface="Comic Sans MS" panose="030F0702030302020204" pitchFamily="66" charset="0"/>
              </a:rPr>
              <a:t>Power of Verilog: Parameterized Static Elaboration</a:t>
            </a:r>
          </a:p>
        </p:txBody>
      </p:sp>
    </p:spTree>
    <p:extLst>
      <p:ext uri="{BB962C8B-B14F-4D97-AF65-F5344CB8AC3E}">
        <p14:creationId xmlns:p14="http://schemas.microsoft.com/office/powerpoint/2010/main" val="57605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579F79-0C02-49B6-AC7C-2F9B46CD2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FPGA Design Flow</a:t>
            </a:r>
            <a:endParaRPr lang="el-GR" altLang="en-US" dirty="0">
              <a:solidFill>
                <a:srgbClr val="0070C0"/>
              </a:solidFill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7C0CED0B-185E-42B9-828B-6A1CE83A1EEF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057400"/>
            <a:ext cx="6781800" cy="3810000"/>
            <a:chOff x="1080" y="1392"/>
            <a:chExt cx="4080" cy="2304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912D31D0-BB0D-4E10-9D92-CC76E092959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1392"/>
              <a:ext cx="480" cy="480"/>
            </a:xfrm>
            <a:prstGeom prst="rect">
              <a:avLst/>
            </a:prstGeom>
            <a:solidFill>
              <a:srgbClr val="FCFE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" name="Picture 5">
              <a:extLst>
                <a:ext uri="{FF2B5EF4-FFF2-40B4-BE49-F238E27FC236}">
                  <a16:creationId xmlns:a16="http://schemas.microsoft.com/office/drawing/2014/main" id="{E529CC88-93D5-4D29-B301-9393C056B8E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392"/>
              <a:ext cx="480" cy="480"/>
            </a:xfrm>
            <a:prstGeom prst="rect">
              <a:avLst/>
            </a:prstGeom>
            <a:solidFill>
              <a:srgbClr val="DB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50" name="Group 6">
              <a:extLst>
                <a:ext uri="{FF2B5EF4-FFF2-40B4-BE49-F238E27FC236}">
                  <a16:creationId xmlns:a16="http://schemas.microsoft.com/office/drawing/2014/main" id="{D331F12D-219E-46B1-9920-4EE5708C6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392"/>
              <a:ext cx="480" cy="480"/>
              <a:chOff x="4368" y="1392"/>
              <a:chExt cx="480" cy="480"/>
            </a:xfrm>
          </p:grpSpPr>
          <p:sp>
            <p:nvSpPr>
              <p:cNvPr id="6234" name="Oval 7">
                <a:extLst>
                  <a:ext uri="{FF2B5EF4-FFF2-40B4-BE49-F238E27FC236}">
                    <a16:creationId xmlns:a16="http://schemas.microsoft.com/office/drawing/2014/main" id="{17F7144D-2A4C-4D17-8259-D81158AD2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392"/>
                <a:ext cx="480" cy="480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6235" name="Group 8">
                <a:extLst>
                  <a:ext uri="{FF2B5EF4-FFF2-40B4-BE49-F238E27FC236}">
                    <a16:creationId xmlns:a16="http://schemas.microsoft.com/office/drawing/2014/main" id="{8E9E2159-D616-4B57-84B7-5940417E2D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31" y="1465"/>
                <a:ext cx="356" cy="335"/>
                <a:chOff x="4431" y="1465"/>
                <a:chExt cx="356" cy="335"/>
              </a:xfrm>
            </p:grpSpPr>
            <p:sp>
              <p:nvSpPr>
                <p:cNvPr id="6236" name="Freeform 9">
                  <a:extLst>
                    <a:ext uri="{FF2B5EF4-FFF2-40B4-BE49-F238E27FC236}">
                      <a16:creationId xmlns:a16="http://schemas.microsoft.com/office/drawing/2014/main" id="{30CC781D-2A55-472A-A567-37DDF2BC9D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31" y="1465"/>
                  <a:ext cx="356" cy="79"/>
                </a:xfrm>
                <a:custGeom>
                  <a:avLst/>
                  <a:gdLst>
                    <a:gd name="T0" fmla="*/ 0 w 356"/>
                    <a:gd name="T1" fmla="*/ 78 h 79"/>
                    <a:gd name="T2" fmla="*/ 31 w 356"/>
                    <a:gd name="T3" fmla="*/ 78 h 79"/>
                    <a:gd name="T4" fmla="*/ 31 w 356"/>
                    <a:gd name="T5" fmla="*/ 0 h 79"/>
                    <a:gd name="T6" fmla="*/ 93 w 356"/>
                    <a:gd name="T7" fmla="*/ 0 h 79"/>
                    <a:gd name="T8" fmla="*/ 93 w 356"/>
                    <a:gd name="T9" fmla="*/ 78 h 79"/>
                    <a:gd name="T10" fmla="*/ 154 w 356"/>
                    <a:gd name="T11" fmla="*/ 78 h 79"/>
                    <a:gd name="T12" fmla="*/ 154 w 356"/>
                    <a:gd name="T13" fmla="*/ 0 h 79"/>
                    <a:gd name="T14" fmla="*/ 216 w 356"/>
                    <a:gd name="T15" fmla="*/ 0 h 79"/>
                    <a:gd name="T16" fmla="*/ 216 w 356"/>
                    <a:gd name="T17" fmla="*/ 78 h 79"/>
                    <a:gd name="T18" fmla="*/ 278 w 356"/>
                    <a:gd name="T19" fmla="*/ 78 h 79"/>
                    <a:gd name="T20" fmla="*/ 278 w 356"/>
                    <a:gd name="T21" fmla="*/ 0 h 79"/>
                    <a:gd name="T22" fmla="*/ 355 w 356"/>
                    <a:gd name="T23" fmla="*/ 0 h 7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56"/>
                    <a:gd name="T37" fmla="*/ 0 h 79"/>
                    <a:gd name="T38" fmla="*/ 356 w 356"/>
                    <a:gd name="T39" fmla="*/ 79 h 79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56" h="79">
                      <a:moveTo>
                        <a:pt x="0" y="78"/>
                      </a:moveTo>
                      <a:lnTo>
                        <a:pt x="31" y="78"/>
                      </a:lnTo>
                      <a:lnTo>
                        <a:pt x="31" y="0"/>
                      </a:lnTo>
                      <a:lnTo>
                        <a:pt x="93" y="0"/>
                      </a:lnTo>
                      <a:lnTo>
                        <a:pt x="93" y="78"/>
                      </a:lnTo>
                      <a:lnTo>
                        <a:pt x="154" y="78"/>
                      </a:lnTo>
                      <a:lnTo>
                        <a:pt x="154" y="0"/>
                      </a:lnTo>
                      <a:lnTo>
                        <a:pt x="216" y="0"/>
                      </a:lnTo>
                      <a:lnTo>
                        <a:pt x="216" y="78"/>
                      </a:lnTo>
                      <a:lnTo>
                        <a:pt x="278" y="78"/>
                      </a:lnTo>
                      <a:lnTo>
                        <a:pt x="278" y="0"/>
                      </a:lnTo>
                      <a:lnTo>
                        <a:pt x="355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237" name="Freeform 10">
                  <a:extLst>
                    <a:ext uri="{FF2B5EF4-FFF2-40B4-BE49-F238E27FC236}">
                      <a16:creationId xmlns:a16="http://schemas.microsoft.com/office/drawing/2014/main" id="{B99BCF49-8D90-4AF0-8D4C-ADA70C1017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31" y="1595"/>
                  <a:ext cx="356" cy="76"/>
                </a:xfrm>
                <a:custGeom>
                  <a:avLst/>
                  <a:gdLst>
                    <a:gd name="T0" fmla="*/ 0 w 356"/>
                    <a:gd name="T1" fmla="*/ 75 h 76"/>
                    <a:gd name="T2" fmla="*/ 15 w 356"/>
                    <a:gd name="T3" fmla="*/ 75 h 76"/>
                    <a:gd name="T4" fmla="*/ 15 w 356"/>
                    <a:gd name="T5" fmla="*/ 0 h 76"/>
                    <a:gd name="T6" fmla="*/ 123 w 356"/>
                    <a:gd name="T7" fmla="*/ 0 h 76"/>
                    <a:gd name="T8" fmla="*/ 123 w 356"/>
                    <a:gd name="T9" fmla="*/ 75 h 76"/>
                    <a:gd name="T10" fmla="*/ 247 w 356"/>
                    <a:gd name="T11" fmla="*/ 75 h 76"/>
                    <a:gd name="T12" fmla="*/ 247 w 356"/>
                    <a:gd name="T13" fmla="*/ 0 h 76"/>
                    <a:gd name="T14" fmla="*/ 355 w 356"/>
                    <a:gd name="T15" fmla="*/ 0 h 7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56"/>
                    <a:gd name="T25" fmla="*/ 0 h 76"/>
                    <a:gd name="T26" fmla="*/ 356 w 356"/>
                    <a:gd name="T27" fmla="*/ 76 h 7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56" h="76">
                      <a:moveTo>
                        <a:pt x="0" y="75"/>
                      </a:moveTo>
                      <a:lnTo>
                        <a:pt x="15" y="75"/>
                      </a:lnTo>
                      <a:lnTo>
                        <a:pt x="15" y="0"/>
                      </a:lnTo>
                      <a:lnTo>
                        <a:pt x="123" y="0"/>
                      </a:lnTo>
                      <a:lnTo>
                        <a:pt x="123" y="75"/>
                      </a:lnTo>
                      <a:lnTo>
                        <a:pt x="247" y="75"/>
                      </a:lnTo>
                      <a:lnTo>
                        <a:pt x="247" y="0"/>
                      </a:lnTo>
                      <a:lnTo>
                        <a:pt x="355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238" name="Freeform 11">
                  <a:extLst>
                    <a:ext uri="{FF2B5EF4-FFF2-40B4-BE49-F238E27FC236}">
                      <a16:creationId xmlns:a16="http://schemas.microsoft.com/office/drawing/2014/main" id="{8058DF55-3642-4E65-9F1A-FDFED10A94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31" y="1721"/>
                  <a:ext cx="356" cy="79"/>
                </a:xfrm>
                <a:custGeom>
                  <a:avLst/>
                  <a:gdLst>
                    <a:gd name="T0" fmla="*/ 0 w 356"/>
                    <a:gd name="T1" fmla="*/ 0 h 79"/>
                    <a:gd name="T2" fmla="*/ 59 w 356"/>
                    <a:gd name="T3" fmla="*/ 0 h 79"/>
                    <a:gd name="T4" fmla="*/ 59 w 356"/>
                    <a:gd name="T5" fmla="*/ 78 h 79"/>
                    <a:gd name="T6" fmla="*/ 163 w 356"/>
                    <a:gd name="T7" fmla="*/ 78 h 79"/>
                    <a:gd name="T8" fmla="*/ 163 w 356"/>
                    <a:gd name="T9" fmla="*/ 0 h 79"/>
                    <a:gd name="T10" fmla="*/ 237 w 356"/>
                    <a:gd name="T11" fmla="*/ 0 h 79"/>
                    <a:gd name="T12" fmla="*/ 237 w 356"/>
                    <a:gd name="T13" fmla="*/ 78 h 79"/>
                    <a:gd name="T14" fmla="*/ 281 w 356"/>
                    <a:gd name="T15" fmla="*/ 78 h 79"/>
                    <a:gd name="T16" fmla="*/ 281 w 356"/>
                    <a:gd name="T17" fmla="*/ 0 h 79"/>
                    <a:gd name="T18" fmla="*/ 355 w 356"/>
                    <a:gd name="T19" fmla="*/ 0 h 7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6"/>
                    <a:gd name="T31" fmla="*/ 0 h 79"/>
                    <a:gd name="T32" fmla="*/ 356 w 356"/>
                    <a:gd name="T33" fmla="*/ 79 h 79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6" h="79">
                      <a:moveTo>
                        <a:pt x="0" y="0"/>
                      </a:moveTo>
                      <a:lnTo>
                        <a:pt x="59" y="0"/>
                      </a:lnTo>
                      <a:lnTo>
                        <a:pt x="59" y="78"/>
                      </a:lnTo>
                      <a:lnTo>
                        <a:pt x="163" y="78"/>
                      </a:lnTo>
                      <a:lnTo>
                        <a:pt x="163" y="0"/>
                      </a:lnTo>
                      <a:lnTo>
                        <a:pt x="237" y="0"/>
                      </a:lnTo>
                      <a:lnTo>
                        <a:pt x="237" y="78"/>
                      </a:lnTo>
                      <a:lnTo>
                        <a:pt x="281" y="78"/>
                      </a:lnTo>
                      <a:lnTo>
                        <a:pt x="281" y="0"/>
                      </a:lnTo>
                      <a:lnTo>
                        <a:pt x="355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6151" name="Group 12">
              <a:extLst>
                <a:ext uri="{FF2B5EF4-FFF2-40B4-BE49-F238E27FC236}">
                  <a16:creationId xmlns:a16="http://schemas.microsoft.com/office/drawing/2014/main" id="{961CA1B1-7D03-4E8F-8408-AB8443DE9E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0" y="1872"/>
              <a:ext cx="4080" cy="1344"/>
              <a:chOff x="1080" y="1872"/>
              <a:chExt cx="4080" cy="1344"/>
            </a:xfrm>
          </p:grpSpPr>
          <p:grpSp>
            <p:nvGrpSpPr>
              <p:cNvPr id="6214" name="Group 13">
                <a:extLst>
                  <a:ext uri="{FF2B5EF4-FFF2-40B4-BE49-F238E27FC236}">
                    <a16:creationId xmlns:a16="http://schemas.microsoft.com/office/drawing/2014/main" id="{B8B96DAB-40C5-4D42-B1F4-1CF711EF4B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68" y="1872"/>
                <a:ext cx="1440" cy="480"/>
                <a:chOff x="2568" y="1872"/>
                <a:chExt cx="1440" cy="480"/>
              </a:xfrm>
            </p:grpSpPr>
            <p:sp>
              <p:nvSpPr>
                <p:cNvPr id="5134" name="Rectangle 14">
                  <a:extLst>
                    <a:ext uri="{FF2B5EF4-FFF2-40B4-BE49-F238E27FC236}">
                      <a16:creationId xmlns:a16="http://schemas.microsoft.com/office/drawing/2014/main" id="{9708DD35-04C0-4937-9A6D-5AADA8EC4C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8" y="1872"/>
                  <a:ext cx="1104" cy="480"/>
                </a:xfrm>
                <a:prstGeom prst="rect">
                  <a:avLst/>
                </a:prstGeom>
                <a:solidFill>
                  <a:srgbClr val="FDA4B5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919191"/>
                  </a:outerShdw>
                </a:effectLst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b="1">
                      <a:solidFill>
                        <a:srgbClr val="000000"/>
                      </a:solidFill>
                      <a:latin typeface="Arial" charset="0"/>
                      <a:ea typeface="新細明體" pitchFamily="18" charset="-120"/>
                    </a:rPr>
                    <a:t>Detailed (RTL)</a:t>
                  </a:r>
                </a:p>
                <a:p>
                  <a:pPr algn="ctr" eaLnBrk="0" hangingPunct="0">
                    <a:defRPr/>
                  </a:pPr>
                  <a:r>
                    <a:rPr kumimoji="1" lang="en-US" altLang="zh-TW" b="1">
                      <a:solidFill>
                        <a:srgbClr val="000000"/>
                      </a:solidFill>
                      <a:latin typeface="Arial" charset="0"/>
                      <a:ea typeface="新細明體" pitchFamily="18" charset="-120"/>
                    </a:rPr>
                    <a:t>Design</a:t>
                  </a:r>
                </a:p>
              </p:txBody>
            </p:sp>
            <p:sp>
              <p:nvSpPr>
                <p:cNvPr id="5135" name="AutoShape 15">
                  <a:extLst>
                    <a:ext uri="{FF2B5EF4-FFF2-40B4-BE49-F238E27FC236}">
                      <a16:creationId xmlns:a16="http://schemas.microsoft.com/office/drawing/2014/main" id="{A118C490-745F-414F-9D8F-56EE0E683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968"/>
                  <a:ext cx="336" cy="288"/>
                </a:xfrm>
                <a:prstGeom prst="rightArrow">
                  <a:avLst>
                    <a:gd name="adj1" fmla="val 50000"/>
                    <a:gd name="adj2" fmla="val 58339"/>
                  </a:avLst>
                </a:prstGeom>
                <a:solidFill>
                  <a:srgbClr val="FDA4B5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919191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6215" name="Line 16">
                <a:extLst>
                  <a:ext uri="{FF2B5EF4-FFF2-40B4-BE49-F238E27FC236}">
                    <a16:creationId xmlns:a16="http://schemas.microsoft.com/office/drawing/2014/main" id="{C7E76308-9AAC-4D90-8F3E-72D82ACE6A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2364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216" name="Freeform 17">
                <a:extLst>
                  <a:ext uri="{FF2B5EF4-FFF2-40B4-BE49-F238E27FC236}">
                    <a16:creationId xmlns:a16="http://schemas.microsoft.com/office/drawing/2014/main" id="{05EDD96B-FC33-4477-B891-F61F82774B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2352"/>
                <a:ext cx="1201" cy="385"/>
              </a:xfrm>
              <a:custGeom>
                <a:avLst/>
                <a:gdLst>
                  <a:gd name="T0" fmla="*/ 0 w 1201"/>
                  <a:gd name="T1" fmla="*/ 384 h 385"/>
                  <a:gd name="T2" fmla="*/ 0 w 1201"/>
                  <a:gd name="T3" fmla="*/ 274 h 385"/>
                  <a:gd name="T4" fmla="*/ 1200 w 1201"/>
                  <a:gd name="T5" fmla="*/ 274 h 385"/>
                  <a:gd name="T6" fmla="*/ 1200 w 1201"/>
                  <a:gd name="T7" fmla="*/ 0 h 3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1"/>
                  <a:gd name="T13" fmla="*/ 0 h 385"/>
                  <a:gd name="T14" fmla="*/ 1201 w 1201"/>
                  <a:gd name="T15" fmla="*/ 385 h 3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1" h="385">
                    <a:moveTo>
                      <a:pt x="0" y="384"/>
                    </a:moveTo>
                    <a:lnTo>
                      <a:pt x="0" y="274"/>
                    </a:lnTo>
                    <a:lnTo>
                      <a:pt x="1200" y="274"/>
                    </a:lnTo>
                    <a:lnTo>
                      <a:pt x="1200" y="0"/>
                    </a:lnTo>
                  </a:path>
                </a:pathLst>
              </a:custGeom>
              <a:noFill/>
              <a:ln w="25400" cap="rnd" cmpd="sng">
                <a:solidFill>
                  <a:schemeClr val="bg2"/>
                </a:solidFill>
                <a:prstDash val="solid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6217" name="Group 18">
                <a:extLst>
                  <a:ext uri="{FF2B5EF4-FFF2-40B4-BE49-F238E27FC236}">
                    <a16:creationId xmlns:a16="http://schemas.microsoft.com/office/drawing/2014/main" id="{760ABC5E-35FA-43EA-9466-ECEE8FCB21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0" y="1872"/>
                <a:ext cx="1440" cy="480"/>
                <a:chOff x="1080" y="1872"/>
                <a:chExt cx="1440" cy="480"/>
              </a:xfrm>
            </p:grpSpPr>
            <p:sp>
              <p:nvSpPr>
                <p:cNvPr id="5139" name="Rectangle 19">
                  <a:extLst>
                    <a:ext uri="{FF2B5EF4-FFF2-40B4-BE49-F238E27FC236}">
                      <a16:creationId xmlns:a16="http://schemas.microsoft.com/office/drawing/2014/main" id="{1F0343EB-CBEC-446F-B781-06F194503B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0" y="1872"/>
                  <a:ext cx="1104" cy="480"/>
                </a:xfrm>
                <a:prstGeom prst="rect">
                  <a:avLst/>
                </a:prstGeom>
                <a:solidFill>
                  <a:srgbClr val="FDA4B5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919191"/>
                  </a:outerShdw>
                </a:effectLst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b="1">
                      <a:solidFill>
                        <a:srgbClr val="000000"/>
                      </a:solidFill>
                      <a:latin typeface="Arial" charset="0"/>
                      <a:ea typeface="新細明體" pitchFamily="18" charset="-120"/>
                    </a:rPr>
                    <a:t>Design</a:t>
                  </a:r>
                </a:p>
                <a:p>
                  <a:pPr algn="ctr" eaLnBrk="0" hangingPunct="0">
                    <a:defRPr/>
                  </a:pPr>
                  <a:r>
                    <a:rPr kumimoji="1" lang="en-US" altLang="zh-TW" b="1">
                      <a:solidFill>
                        <a:srgbClr val="000000"/>
                      </a:solidFill>
                      <a:latin typeface="Arial" charset="0"/>
                      <a:ea typeface="新細明體" pitchFamily="18" charset="-120"/>
                    </a:rPr>
                    <a:t>Ideas </a:t>
                  </a:r>
                </a:p>
                <a:p>
                  <a:pPr algn="ctr" eaLnBrk="0" hangingPunct="0">
                    <a:defRPr/>
                  </a:pPr>
                  <a:r>
                    <a:rPr kumimoji="1" lang="en-US" altLang="zh-TW" b="1">
                      <a:solidFill>
                        <a:srgbClr val="000000"/>
                      </a:solidFill>
                      <a:latin typeface="Arial" charset="0"/>
                      <a:ea typeface="新細明體" pitchFamily="18" charset="-120"/>
                    </a:rPr>
                    <a:t>(Specifications)</a:t>
                  </a:r>
                </a:p>
              </p:txBody>
            </p:sp>
            <p:sp>
              <p:nvSpPr>
                <p:cNvPr id="5140" name="AutoShape 20">
                  <a:extLst>
                    <a:ext uri="{FF2B5EF4-FFF2-40B4-BE49-F238E27FC236}">
                      <a16:creationId xmlns:a16="http://schemas.microsoft.com/office/drawing/2014/main" id="{2C54F748-F938-4266-92D1-B00C6A6442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" y="1968"/>
                  <a:ext cx="336" cy="288"/>
                </a:xfrm>
                <a:prstGeom prst="rightArrow">
                  <a:avLst>
                    <a:gd name="adj1" fmla="val 50000"/>
                    <a:gd name="adj2" fmla="val 58339"/>
                  </a:avLst>
                </a:prstGeom>
                <a:solidFill>
                  <a:srgbClr val="FDA4B5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919191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5141" name="Rectangle 21">
                <a:extLst>
                  <a:ext uri="{FF2B5EF4-FFF2-40B4-BE49-F238E27FC236}">
                    <a16:creationId xmlns:a16="http://schemas.microsoft.com/office/drawing/2014/main" id="{49A84362-3DF6-415C-8D38-1CE94414F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2736"/>
                <a:ext cx="1104" cy="480"/>
              </a:xfrm>
              <a:prstGeom prst="rect">
                <a:avLst/>
              </a:prstGeom>
              <a:solidFill>
                <a:srgbClr val="FDA4B5"/>
              </a:solidFill>
              <a:ln w="9525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rgbClr val="919191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b="1">
                    <a:solidFill>
                      <a:srgbClr val="000000"/>
                    </a:solidFill>
                    <a:latin typeface="Arial" charset="0"/>
                    <a:ea typeface="新細明體" pitchFamily="18" charset="-120"/>
                  </a:rPr>
                  <a:t>Device</a:t>
                </a:r>
              </a:p>
              <a:p>
                <a:pPr algn="ctr" eaLnBrk="0" hangingPunct="0">
                  <a:defRPr/>
                </a:pPr>
                <a:r>
                  <a:rPr kumimoji="1" lang="en-US" altLang="zh-TW" b="1">
                    <a:solidFill>
                      <a:srgbClr val="000000"/>
                    </a:solidFill>
                    <a:latin typeface="Arial" charset="0"/>
                    <a:ea typeface="新細明體" pitchFamily="18" charset="-120"/>
                  </a:rPr>
                  <a:t>Programming</a:t>
                </a:r>
              </a:p>
            </p:txBody>
          </p:sp>
          <p:grpSp>
            <p:nvGrpSpPr>
              <p:cNvPr id="6219" name="Group 22">
                <a:extLst>
                  <a:ext uri="{FF2B5EF4-FFF2-40B4-BE49-F238E27FC236}">
                    <a16:creationId xmlns:a16="http://schemas.microsoft.com/office/drawing/2014/main" id="{824CE92E-59E3-483F-8C9C-9E7919F342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2" y="2736"/>
                <a:ext cx="1440" cy="480"/>
                <a:chOff x="2232" y="2736"/>
                <a:chExt cx="1440" cy="480"/>
              </a:xfrm>
            </p:grpSpPr>
            <p:sp>
              <p:nvSpPr>
                <p:cNvPr id="5143" name="AutoShape 23">
                  <a:extLst>
                    <a:ext uri="{FF2B5EF4-FFF2-40B4-BE49-F238E27FC236}">
                      <a16:creationId xmlns:a16="http://schemas.microsoft.com/office/drawing/2014/main" id="{16A98F8E-57A4-4296-9C2E-D69370DC6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2" y="2832"/>
                  <a:ext cx="336" cy="288"/>
                </a:xfrm>
                <a:prstGeom prst="leftArrow">
                  <a:avLst>
                    <a:gd name="adj1" fmla="val 50000"/>
                    <a:gd name="adj2" fmla="val 71869"/>
                  </a:avLst>
                </a:prstGeom>
                <a:solidFill>
                  <a:srgbClr val="FDA4B5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919191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4" name="Rectangle 24">
                  <a:extLst>
                    <a:ext uri="{FF2B5EF4-FFF2-40B4-BE49-F238E27FC236}">
                      <a16:creationId xmlns:a16="http://schemas.microsoft.com/office/drawing/2014/main" id="{569C48B8-6AC0-438B-B2A6-490DCAEB7C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8" y="2736"/>
                  <a:ext cx="1104" cy="480"/>
                </a:xfrm>
                <a:prstGeom prst="rect">
                  <a:avLst/>
                </a:prstGeom>
                <a:solidFill>
                  <a:srgbClr val="FDA4B5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919191"/>
                  </a:outerShdw>
                </a:effectLst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b="1">
                      <a:solidFill>
                        <a:srgbClr val="000000"/>
                      </a:solidFill>
                      <a:latin typeface="Arial" charset="0"/>
                      <a:ea typeface="新細明體" pitchFamily="18" charset="-120"/>
                    </a:rPr>
                    <a:t>Timing</a:t>
                  </a:r>
                </a:p>
                <a:p>
                  <a:pPr algn="ctr" eaLnBrk="0" hangingPunct="0">
                    <a:defRPr/>
                  </a:pPr>
                  <a:r>
                    <a:rPr kumimoji="1" lang="en-US" altLang="zh-TW" b="1">
                      <a:solidFill>
                        <a:srgbClr val="000000"/>
                      </a:solidFill>
                      <a:latin typeface="Arial" charset="0"/>
                      <a:ea typeface="新細明體" pitchFamily="18" charset="-120"/>
                    </a:rPr>
                    <a:t>Simulation</a:t>
                  </a:r>
                </a:p>
              </p:txBody>
            </p:sp>
          </p:grpSp>
          <p:sp>
            <p:nvSpPr>
              <p:cNvPr id="6220" name="Freeform 25">
                <a:extLst>
                  <a:ext uri="{FF2B5EF4-FFF2-40B4-BE49-F238E27FC236}">
                    <a16:creationId xmlns:a16="http://schemas.microsoft.com/office/drawing/2014/main" id="{B47613D5-3EF6-48A8-A369-E77C7073B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2364"/>
                <a:ext cx="1081" cy="373"/>
              </a:xfrm>
              <a:custGeom>
                <a:avLst/>
                <a:gdLst>
                  <a:gd name="T0" fmla="*/ 1080 w 1081"/>
                  <a:gd name="T1" fmla="*/ 372 h 373"/>
                  <a:gd name="T2" fmla="*/ 1080 w 1081"/>
                  <a:gd name="T3" fmla="*/ 279 h 373"/>
                  <a:gd name="T4" fmla="*/ 0 w 1081"/>
                  <a:gd name="T5" fmla="*/ 279 h 373"/>
                  <a:gd name="T6" fmla="*/ 0 w 1081"/>
                  <a:gd name="T7" fmla="*/ 0 h 3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1"/>
                  <a:gd name="T13" fmla="*/ 0 h 373"/>
                  <a:gd name="T14" fmla="*/ 1081 w 1081"/>
                  <a:gd name="T15" fmla="*/ 373 h 3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1" h="373">
                    <a:moveTo>
                      <a:pt x="1080" y="372"/>
                    </a:moveTo>
                    <a:lnTo>
                      <a:pt x="1080" y="279"/>
                    </a:lnTo>
                    <a:lnTo>
                      <a:pt x="0" y="279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chemeClr val="bg2"/>
                </a:solidFill>
                <a:prstDash val="solid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6221" name="Group 26">
                <a:extLst>
                  <a:ext uri="{FF2B5EF4-FFF2-40B4-BE49-F238E27FC236}">
                    <a16:creationId xmlns:a16="http://schemas.microsoft.com/office/drawing/2014/main" id="{E8D76A00-B6A1-4738-9CA7-AD56D0FDF2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0" y="2736"/>
                <a:ext cx="1440" cy="480"/>
                <a:chOff x="3720" y="2736"/>
                <a:chExt cx="1440" cy="480"/>
              </a:xfrm>
            </p:grpSpPr>
            <p:sp>
              <p:nvSpPr>
                <p:cNvPr id="5147" name="AutoShape 27">
                  <a:extLst>
                    <a:ext uri="{FF2B5EF4-FFF2-40B4-BE49-F238E27FC236}">
                      <a16:creationId xmlns:a16="http://schemas.microsoft.com/office/drawing/2014/main" id="{4EB4050C-D43F-4A25-B71D-D3CF74F6F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2832"/>
                  <a:ext cx="336" cy="288"/>
                </a:xfrm>
                <a:prstGeom prst="leftArrow">
                  <a:avLst>
                    <a:gd name="adj1" fmla="val 50000"/>
                    <a:gd name="adj2" fmla="val 58328"/>
                  </a:avLst>
                </a:prstGeom>
                <a:solidFill>
                  <a:srgbClr val="FDA4B5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919191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8" name="Rectangle 28">
                  <a:extLst>
                    <a:ext uri="{FF2B5EF4-FFF2-40B4-BE49-F238E27FC236}">
                      <a16:creationId xmlns:a16="http://schemas.microsoft.com/office/drawing/2014/main" id="{5531D438-2C57-419F-92BA-30633217A6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736"/>
                  <a:ext cx="1104" cy="480"/>
                </a:xfrm>
                <a:prstGeom prst="rect">
                  <a:avLst/>
                </a:prstGeom>
                <a:solidFill>
                  <a:srgbClr val="FDA4B5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919191"/>
                  </a:outerShdw>
                </a:effectLst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b="1">
                      <a:solidFill>
                        <a:srgbClr val="000000"/>
                      </a:solidFill>
                      <a:latin typeface="Arial" charset="0"/>
                      <a:ea typeface="新細明體" pitchFamily="18" charset="-120"/>
                    </a:rPr>
                    <a:t>Synthesis &amp;</a:t>
                  </a:r>
                </a:p>
                <a:p>
                  <a:pPr algn="ctr" eaLnBrk="0" hangingPunct="0">
                    <a:defRPr/>
                  </a:pPr>
                  <a:r>
                    <a:rPr kumimoji="1" lang="en-US" altLang="zh-TW" b="1">
                      <a:solidFill>
                        <a:srgbClr val="000000"/>
                      </a:solidFill>
                      <a:latin typeface="Arial" charset="0"/>
                      <a:ea typeface="新細明體" pitchFamily="18" charset="-120"/>
                    </a:rPr>
                    <a:t>Implementation</a:t>
                  </a:r>
                </a:p>
              </p:txBody>
            </p:sp>
          </p:grpSp>
          <p:sp>
            <p:nvSpPr>
              <p:cNvPr id="6222" name="Freeform 29">
                <a:extLst>
                  <a:ext uri="{FF2B5EF4-FFF2-40B4-BE49-F238E27FC236}">
                    <a16:creationId xmlns:a16="http://schemas.microsoft.com/office/drawing/2014/main" id="{6DBFEB57-0174-4629-84C0-D62AB850F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2352"/>
                <a:ext cx="889" cy="193"/>
              </a:xfrm>
              <a:custGeom>
                <a:avLst/>
                <a:gdLst>
                  <a:gd name="T0" fmla="*/ 888 w 889"/>
                  <a:gd name="T1" fmla="*/ 0 h 193"/>
                  <a:gd name="T2" fmla="*/ 888 w 889"/>
                  <a:gd name="T3" fmla="*/ 192 h 193"/>
                  <a:gd name="T4" fmla="*/ 0 w 889"/>
                  <a:gd name="T5" fmla="*/ 192 h 193"/>
                  <a:gd name="T6" fmla="*/ 0 w 889"/>
                  <a:gd name="T7" fmla="*/ 0 h 1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9"/>
                  <a:gd name="T13" fmla="*/ 0 h 193"/>
                  <a:gd name="T14" fmla="*/ 889 w 889"/>
                  <a:gd name="T15" fmla="*/ 193 h 1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9" h="193">
                    <a:moveTo>
                      <a:pt x="888" y="0"/>
                    </a:moveTo>
                    <a:lnTo>
                      <a:pt x="888" y="192"/>
                    </a:lnTo>
                    <a:lnTo>
                      <a:pt x="0" y="192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chemeClr val="bg2"/>
                </a:solidFill>
                <a:prstDash val="solid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6223" name="Group 30">
                <a:extLst>
                  <a:ext uri="{FF2B5EF4-FFF2-40B4-BE49-F238E27FC236}">
                    <a16:creationId xmlns:a16="http://schemas.microsoft.com/office/drawing/2014/main" id="{E8138B60-8ADF-482D-9D58-B8F63388AC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56" y="1872"/>
                <a:ext cx="1104" cy="816"/>
                <a:chOff x="4056" y="1872"/>
                <a:chExt cx="1104" cy="816"/>
              </a:xfrm>
            </p:grpSpPr>
            <p:sp>
              <p:nvSpPr>
                <p:cNvPr id="5151" name="Rectangle 31">
                  <a:extLst>
                    <a:ext uri="{FF2B5EF4-FFF2-40B4-BE49-F238E27FC236}">
                      <a16:creationId xmlns:a16="http://schemas.microsoft.com/office/drawing/2014/main" id="{D1BF3644-34EB-4129-BBD5-0178ACEA70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1872"/>
                  <a:ext cx="1104" cy="480"/>
                </a:xfrm>
                <a:prstGeom prst="rect">
                  <a:avLst/>
                </a:prstGeom>
                <a:solidFill>
                  <a:srgbClr val="FDA4B5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919191"/>
                  </a:outerShdw>
                </a:effectLst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b="1">
                      <a:solidFill>
                        <a:srgbClr val="000000"/>
                      </a:solidFill>
                      <a:latin typeface="Arial" charset="0"/>
                      <a:ea typeface="新細明體" pitchFamily="18" charset="-120"/>
                    </a:rPr>
                    <a:t>Functional</a:t>
                  </a:r>
                </a:p>
                <a:p>
                  <a:pPr algn="ctr" eaLnBrk="0" hangingPunct="0">
                    <a:defRPr/>
                  </a:pPr>
                  <a:r>
                    <a:rPr kumimoji="1" lang="en-US" altLang="zh-TW" b="1">
                      <a:solidFill>
                        <a:srgbClr val="000000"/>
                      </a:solidFill>
                      <a:latin typeface="Arial" charset="0"/>
                      <a:ea typeface="新細明體" pitchFamily="18" charset="-120"/>
                    </a:rPr>
                    <a:t>Simulation</a:t>
                  </a:r>
                </a:p>
              </p:txBody>
            </p:sp>
            <p:sp>
              <p:nvSpPr>
                <p:cNvPr id="5152" name="AutoShape 32">
                  <a:extLst>
                    <a:ext uri="{FF2B5EF4-FFF2-40B4-BE49-F238E27FC236}">
                      <a16:creationId xmlns:a16="http://schemas.microsoft.com/office/drawing/2014/main" id="{BD7EA46D-278E-40D3-8EF8-FBAD612B6B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88" cy="336"/>
                </a:xfrm>
                <a:prstGeom prst="downArrow">
                  <a:avLst>
                    <a:gd name="adj1" fmla="val 50000"/>
                    <a:gd name="adj2" fmla="val 58339"/>
                  </a:avLst>
                </a:prstGeom>
                <a:solidFill>
                  <a:srgbClr val="FDA4B5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919191"/>
                  </a:outerShdw>
                </a:effectLst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pic>
          <p:nvPicPr>
            <p:cNvPr id="6152" name="Picture 33">
              <a:extLst>
                <a:ext uri="{FF2B5EF4-FFF2-40B4-BE49-F238E27FC236}">
                  <a16:creationId xmlns:a16="http://schemas.microsoft.com/office/drawing/2014/main" id="{AB2A9B7F-9A03-4E5E-B536-A8A0F00B27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3216"/>
              <a:ext cx="480" cy="480"/>
            </a:xfrm>
            <a:prstGeom prst="rect">
              <a:avLst/>
            </a:prstGeom>
            <a:solidFill>
              <a:srgbClr val="FDE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53" name="Group 34">
              <a:extLst>
                <a:ext uri="{FF2B5EF4-FFF2-40B4-BE49-F238E27FC236}">
                  <a16:creationId xmlns:a16="http://schemas.microsoft.com/office/drawing/2014/main" id="{A3BF321F-0839-4C99-B30F-EF0A94E76F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2" y="3216"/>
              <a:ext cx="517" cy="407"/>
              <a:chOff x="2862" y="3216"/>
              <a:chExt cx="517" cy="407"/>
            </a:xfrm>
          </p:grpSpPr>
          <p:sp>
            <p:nvSpPr>
              <p:cNvPr id="6208" name="Oval 35">
                <a:extLst>
                  <a:ext uri="{FF2B5EF4-FFF2-40B4-BE49-F238E27FC236}">
                    <a16:creationId xmlns:a16="http://schemas.microsoft.com/office/drawing/2014/main" id="{59112137-A5F9-47E8-BBB4-2692852D9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7" y="3216"/>
                <a:ext cx="423" cy="403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6209" name="Group 36">
                <a:extLst>
                  <a:ext uri="{FF2B5EF4-FFF2-40B4-BE49-F238E27FC236}">
                    <a16:creationId xmlns:a16="http://schemas.microsoft.com/office/drawing/2014/main" id="{B8ABFA77-1D84-42B1-9602-C77BDAF10E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4" y="3278"/>
                <a:ext cx="311" cy="170"/>
                <a:chOff x="2964" y="3278"/>
                <a:chExt cx="311" cy="170"/>
              </a:xfrm>
            </p:grpSpPr>
            <p:sp>
              <p:nvSpPr>
                <p:cNvPr id="6211" name="Freeform 37">
                  <a:extLst>
                    <a:ext uri="{FF2B5EF4-FFF2-40B4-BE49-F238E27FC236}">
                      <a16:creationId xmlns:a16="http://schemas.microsoft.com/office/drawing/2014/main" id="{064955C6-0903-4665-922E-858F5A567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4" y="3278"/>
                  <a:ext cx="311" cy="38"/>
                </a:xfrm>
                <a:custGeom>
                  <a:avLst/>
                  <a:gdLst>
                    <a:gd name="T0" fmla="*/ 0 w 311"/>
                    <a:gd name="T1" fmla="*/ 37 h 38"/>
                    <a:gd name="T2" fmla="*/ 27 w 311"/>
                    <a:gd name="T3" fmla="*/ 37 h 38"/>
                    <a:gd name="T4" fmla="*/ 27 w 311"/>
                    <a:gd name="T5" fmla="*/ 0 h 38"/>
                    <a:gd name="T6" fmla="*/ 81 w 311"/>
                    <a:gd name="T7" fmla="*/ 0 h 38"/>
                    <a:gd name="T8" fmla="*/ 81 w 311"/>
                    <a:gd name="T9" fmla="*/ 37 h 38"/>
                    <a:gd name="T10" fmla="*/ 135 w 311"/>
                    <a:gd name="T11" fmla="*/ 37 h 38"/>
                    <a:gd name="T12" fmla="*/ 135 w 311"/>
                    <a:gd name="T13" fmla="*/ 0 h 38"/>
                    <a:gd name="T14" fmla="*/ 189 w 311"/>
                    <a:gd name="T15" fmla="*/ 0 h 38"/>
                    <a:gd name="T16" fmla="*/ 189 w 311"/>
                    <a:gd name="T17" fmla="*/ 37 h 38"/>
                    <a:gd name="T18" fmla="*/ 243 w 311"/>
                    <a:gd name="T19" fmla="*/ 37 h 38"/>
                    <a:gd name="T20" fmla="*/ 243 w 311"/>
                    <a:gd name="T21" fmla="*/ 0 h 38"/>
                    <a:gd name="T22" fmla="*/ 310 w 311"/>
                    <a:gd name="T23" fmla="*/ 0 h 3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11"/>
                    <a:gd name="T37" fmla="*/ 0 h 38"/>
                    <a:gd name="T38" fmla="*/ 311 w 311"/>
                    <a:gd name="T39" fmla="*/ 38 h 3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11" h="38">
                      <a:moveTo>
                        <a:pt x="0" y="37"/>
                      </a:moveTo>
                      <a:lnTo>
                        <a:pt x="27" y="37"/>
                      </a:lnTo>
                      <a:lnTo>
                        <a:pt x="27" y="0"/>
                      </a:lnTo>
                      <a:lnTo>
                        <a:pt x="81" y="0"/>
                      </a:lnTo>
                      <a:lnTo>
                        <a:pt x="81" y="37"/>
                      </a:lnTo>
                      <a:lnTo>
                        <a:pt x="135" y="37"/>
                      </a:lnTo>
                      <a:lnTo>
                        <a:pt x="135" y="0"/>
                      </a:lnTo>
                      <a:lnTo>
                        <a:pt x="189" y="0"/>
                      </a:lnTo>
                      <a:lnTo>
                        <a:pt x="189" y="37"/>
                      </a:lnTo>
                      <a:lnTo>
                        <a:pt x="243" y="37"/>
                      </a:lnTo>
                      <a:lnTo>
                        <a:pt x="243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212" name="Freeform 38">
                  <a:extLst>
                    <a:ext uri="{FF2B5EF4-FFF2-40B4-BE49-F238E27FC236}">
                      <a16:creationId xmlns:a16="http://schemas.microsoft.com/office/drawing/2014/main" id="{43505A48-882D-4FD8-A929-561ADC35C9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4" y="3343"/>
                  <a:ext cx="311" cy="39"/>
                </a:xfrm>
                <a:custGeom>
                  <a:avLst/>
                  <a:gdLst>
                    <a:gd name="T0" fmla="*/ 0 w 311"/>
                    <a:gd name="T1" fmla="*/ 38 h 39"/>
                    <a:gd name="T2" fmla="*/ 13 w 311"/>
                    <a:gd name="T3" fmla="*/ 38 h 39"/>
                    <a:gd name="T4" fmla="*/ 13 w 311"/>
                    <a:gd name="T5" fmla="*/ 0 h 39"/>
                    <a:gd name="T6" fmla="*/ 108 w 311"/>
                    <a:gd name="T7" fmla="*/ 0 h 39"/>
                    <a:gd name="T8" fmla="*/ 108 w 311"/>
                    <a:gd name="T9" fmla="*/ 38 h 39"/>
                    <a:gd name="T10" fmla="*/ 216 w 311"/>
                    <a:gd name="T11" fmla="*/ 38 h 39"/>
                    <a:gd name="T12" fmla="*/ 216 w 311"/>
                    <a:gd name="T13" fmla="*/ 0 h 39"/>
                    <a:gd name="T14" fmla="*/ 310 w 311"/>
                    <a:gd name="T15" fmla="*/ 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1"/>
                    <a:gd name="T25" fmla="*/ 0 h 39"/>
                    <a:gd name="T26" fmla="*/ 311 w 31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1" h="39">
                      <a:moveTo>
                        <a:pt x="0" y="38"/>
                      </a:moveTo>
                      <a:lnTo>
                        <a:pt x="13" y="38"/>
                      </a:lnTo>
                      <a:lnTo>
                        <a:pt x="13" y="0"/>
                      </a:lnTo>
                      <a:lnTo>
                        <a:pt x="108" y="0"/>
                      </a:lnTo>
                      <a:lnTo>
                        <a:pt x="108" y="38"/>
                      </a:lnTo>
                      <a:lnTo>
                        <a:pt x="216" y="38"/>
                      </a:lnTo>
                      <a:lnTo>
                        <a:pt x="216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213" name="Freeform 39">
                  <a:extLst>
                    <a:ext uri="{FF2B5EF4-FFF2-40B4-BE49-F238E27FC236}">
                      <a16:creationId xmlns:a16="http://schemas.microsoft.com/office/drawing/2014/main" id="{2DC50AD4-8636-400F-ACC6-48F7277B18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4" y="3406"/>
                  <a:ext cx="311" cy="42"/>
                </a:xfrm>
                <a:custGeom>
                  <a:avLst/>
                  <a:gdLst>
                    <a:gd name="T0" fmla="*/ 0 w 311"/>
                    <a:gd name="T1" fmla="*/ 0 h 42"/>
                    <a:gd name="T2" fmla="*/ 52 w 311"/>
                    <a:gd name="T3" fmla="*/ 0 h 42"/>
                    <a:gd name="T4" fmla="*/ 52 w 311"/>
                    <a:gd name="T5" fmla="*/ 41 h 42"/>
                    <a:gd name="T6" fmla="*/ 142 w 311"/>
                    <a:gd name="T7" fmla="*/ 41 h 42"/>
                    <a:gd name="T8" fmla="*/ 142 w 311"/>
                    <a:gd name="T9" fmla="*/ 0 h 42"/>
                    <a:gd name="T10" fmla="*/ 207 w 311"/>
                    <a:gd name="T11" fmla="*/ 0 h 42"/>
                    <a:gd name="T12" fmla="*/ 207 w 311"/>
                    <a:gd name="T13" fmla="*/ 41 h 42"/>
                    <a:gd name="T14" fmla="*/ 245 w 311"/>
                    <a:gd name="T15" fmla="*/ 41 h 42"/>
                    <a:gd name="T16" fmla="*/ 245 w 311"/>
                    <a:gd name="T17" fmla="*/ 0 h 42"/>
                    <a:gd name="T18" fmla="*/ 310 w 311"/>
                    <a:gd name="T19" fmla="*/ 0 h 4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11"/>
                    <a:gd name="T31" fmla="*/ 0 h 42"/>
                    <a:gd name="T32" fmla="*/ 311 w 311"/>
                    <a:gd name="T33" fmla="*/ 42 h 4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11" h="42">
                      <a:moveTo>
                        <a:pt x="0" y="0"/>
                      </a:moveTo>
                      <a:lnTo>
                        <a:pt x="52" y="0"/>
                      </a:lnTo>
                      <a:lnTo>
                        <a:pt x="52" y="41"/>
                      </a:lnTo>
                      <a:lnTo>
                        <a:pt x="142" y="41"/>
                      </a:lnTo>
                      <a:lnTo>
                        <a:pt x="142" y="0"/>
                      </a:lnTo>
                      <a:lnTo>
                        <a:pt x="207" y="0"/>
                      </a:lnTo>
                      <a:lnTo>
                        <a:pt x="207" y="41"/>
                      </a:lnTo>
                      <a:lnTo>
                        <a:pt x="245" y="41"/>
                      </a:lnTo>
                      <a:lnTo>
                        <a:pt x="245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210" name="Rectangle 40">
                <a:extLst>
                  <a:ext uri="{FF2B5EF4-FFF2-40B4-BE49-F238E27FC236}">
                    <a16:creationId xmlns:a16="http://schemas.microsoft.com/office/drawing/2014/main" id="{7EF30345-359E-48DD-9AFD-8B718D9B5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" y="3437"/>
                <a:ext cx="517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kumimoji="1" lang="en-US" altLang="zh-TW" sz="800" b="1" i="1">
                    <a:solidFill>
                      <a:srgbClr val="FC0128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rPr>
                  <a:t>t</a:t>
                </a:r>
                <a:r>
                  <a:rPr kumimoji="1" lang="en-US" altLang="zh-TW" sz="800" b="1" i="1" baseline="-25000">
                    <a:solidFill>
                      <a:srgbClr val="FC0128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rPr>
                  <a:t>pd</a:t>
                </a:r>
                <a:r>
                  <a:rPr kumimoji="1" lang="en-US" altLang="zh-TW" sz="800" b="1" i="1">
                    <a:solidFill>
                      <a:srgbClr val="FC0128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rPr>
                  <a:t>=22.1ns</a:t>
                </a:r>
              </a:p>
              <a:p>
                <a:pPr algn="ctr">
                  <a:lnSpc>
                    <a:spcPct val="85000"/>
                  </a:lnSpc>
                </a:pPr>
                <a:r>
                  <a:rPr kumimoji="1" lang="en-US" altLang="zh-TW" sz="800" b="1" i="1">
                    <a:solidFill>
                      <a:srgbClr val="FC0128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rPr>
                  <a:t>f</a:t>
                </a:r>
                <a:r>
                  <a:rPr kumimoji="1" lang="en-US" altLang="zh-TW" sz="800" b="1" i="1" baseline="-25000">
                    <a:solidFill>
                      <a:srgbClr val="FC0128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rPr>
                  <a:t>max</a:t>
                </a:r>
                <a:r>
                  <a:rPr kumimoji="1" lang="en-US" altLang="zh-TW" sz="800" b="1" i="1">
                    <a:solidFill>
                      <a:srgbClr val="FC0128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rPr>
                  <a:t>=47.1MHz</a:t>
                </a:r>
              </a:p>
            </p:txBody>
          </p:sp>
        </p:grpSp>
        <p:grpSp>
          <p:nvGrpSpPr>
            <p:cNvPr id="6154" name="Group 41">
              <a:extLst>
                <a:ext uri="{FF2B5EF4-FFF2-40B4-BE49-F238E27FC236}">
                  <a16:creationId xmlns:a16="http://schemas.microsoft.com/office/drawing/2014/main" id="{BD92C908-AA2A-4F38-8B64-5A5F7F9EB1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6" y="3220"/>
              <a:ext cx="472" cy="472"/>
              <a:chOff x="1396" y="3220"/>
              <a:chExt cx="472" cy="472"/>
            </a:xfrm>
          </p:grpSpPr>
          <p:sp>
            <p:nvSpPr>
              <p:cNvPr id="6155" name="Rectangle 42">
                <a:extLst>
                  <a:ext uri="{FF2B5EF4-FFF2-40B4-BE49-F238E27FC236}">
                    <a16:creationId xmlns:a16="http://schemas.microsoft.com/office/drawing/2014/main" id="{72E64E3C-0334-4C00-A1AF-EC0D450A5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0" y="3239"/>
                <a:ext cx="430" cy="429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56" name="Line 43">
                <a:extLst>
                  <a:ext uri="{FF2B5EF4-FFF2-40B4-BE49-F238E27FC236}">
                    <a16:creationId xmlns:a16="http://schemas.microsoft.com/office/drawing/2014/main" id="{D901555F-3AFF-45F9-9761-D38771BCA3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6" y="3247"/>
                <a:ext cx="1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57" name="Line 44">
                <a:extLst>
                  <a:ext uri="{FF2B5EF4-FFF2-40B4-BE49-F238E27FC236}">
                    <a16:creationId xmlns:a16="http://schemas.microsoft.com/office/drawing/2014/main" id="{AA80A2AA-6093-42D8-BC67-81F0B050A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6" y="3265"/>
                <a:ext cx="0" cy="3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58" name="Line 45">
                <a:extLst>
                  <a:ext uri="{FF2B5EF4-FFF2-40B4-BE49-F238E27FC236}">
                    <a16:creationId xmlns:a16="http://schemas.microsoft.com/office/drawing/2014/main" id="{9880F72E-8EB0-4835-8514-491E8FF4F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6" y="3658"/>
                <a:ext cx="4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59" name="Rectangle 46">
                <a:extLst>
                  <a:ext uri="{FF2B5EF4-FFF2-40B4-BE49-F238E27FC236}">
                    <a16:creationId xmlns:a16="http://schemas.microsoft.com/office/drawing/2014/main" id="{BA98AF02-3217-4704-A34C-9F72B42FE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" y="3344"/>
                <a:ext cx="356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0962" tIns="39688" rIns="80962" bIns="39688">
                <a:spAutoFit/>
              </a:bodyPr>
              <a:lstStyle>
                <a:lvl1pPr defTabSz="8001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defTabSz="8001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defTabSz="8001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defTabSz="8001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defTabSz="8001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defTabSz="800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defTabSz="800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defTabSz="800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defTabSz="800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kumimoji="1" lang="en-US" altLang="zh-TW" sz="1200" b="1">
                    <a:solidFill>
                      <a:srgbClr val="FFFFFF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FPGA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kumimoji="1" lang="en-US" altLang="zh-TW" sz="1200" b="1">
                    <a:solidFill>
                      <a:srgbClr val="FFFFFF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CPLD</a:t>
                </a:r>
              </a:p>
            </p:txBody>
          </p:sp>
          <p:grpSp>
            <p:nvGrpSpPr>
              <p:cNvPr id="6160" name="Group 47">
                <a:extLst>
                  <a:ext uri="{FF2B5EF4-FFF2-40B4-BE49-F238E27FC236}">
                    <a16:creationId xmlns:a16="http://schemas.microsoft.com/office/drawing/2014/main" id="{F2632D68-3C2A-4B82-95E8-78E2D3FAA0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6" y="3262"/>
                <a:ext cx="17" cy="383"/>
                <a:chOff x="1396" y="3262"/>
                <a:chExt cx="17" cy="383"/>
              </a:xfrm>
            </p:grpSpPr>
            <p:sp>
              <p:nvSpPr>
                <p:cNvPr id="6197" name="Rectangle 48">
                  <a:extLst>
                    <a:ext uri="{FF2B5EF4-FFF2-40B4-BE49-F238E27FC236}">
                      <a16:creationId xmlns:a16="http://schemas.microsoft.com/office/drawing/2014/main" id="{17014F81-33B9-4562-A992-14FA205900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6" y="3262"/>
                  <a:ext cx="17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98" name="Rectangle 49">
                  <a:extLst>
                    <a:ext uri="{FF2B5EF4-FFF2-40B4-BE49-F238E27FC236}">
                      <a16:creationId xmlns:a16="http://schemas.microsoft.com/office/drawing/2014/main" id="{18BC6719-E40D-4712-A632-324394DA18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6" y="3299"/>
                  <a:ext cx="17" cy="17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99" name="Rectangle 50">
                  <a:extLst>
                    <a:ext uri="{FF2B5EF4-FFF2-40B4-BE49-F238E27FC236}">
                      <a16:creationId xmlns:a16="http://schemas.microsoft.com/office/drawing/2014/main" id="{B64800E4-3AA4-49C7-9FA0-FE099594A4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6" y="3335"/>
                  <a:ext cx="17" cy="18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00" name="Rectangle 51">
                  <a:extLst>
                    <a:ext uri="{FF2B5EF4-FFF2-40B4-BE49-F238E27FC236}">
                      <a16:creationId xmlns:a16="http://schemas.microsoft.com/office/drawing/2014/main" id="{432936E7-53EE-482C-970B-9C96A44230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6" y="3371"/>
                  <a:ext cx="17" cy="18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01" name="Rectangle 52">
                  <a:extLst>
                    <a:ext uri="{FF2B5EF4-FFF2-40B4-BE49-F238E27FC236}">
                      <a16:creationId xmlns:a16="http://schemas.microsoft.com/office/drawing/2014/main" id="{36A976A2-8056-4E91-A430-6333F09F29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6" y="3409"/>
                  <a:ext cx="17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02" name="Rectangle 53">
                  <a:extLst>
                    <a:ext uri="{FF2B5EF4-FFF2-40B4-BE49-F238E27FC236}">
                      <a16:creationId xmlns:a16="http://schemas.microsoft.com/office/drawing/2014/main" id="{BB3296A3-0775-4A60-97D9-5F782AC01D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6" y="3445"/>
                  <a:ext cx="17" cy="17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03" name="Rectangle 54">
                  <a:extLst>
                    <a:ext uri="{FF2B5EF4-FFF2-40B4-BE49-F238E27FC236}">
                      <a16:creationId xmlns:a16="http://schemas.microsoft.com/office/drawing/2014/main" id="{FE277EF1-7466-43A2-BCD3-543022FFAC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6" y="3481"/>
                  <a:ext cx="17" cy="17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04" name="Rectangle 55">
                  <a:extLst>
                    <a:ext uri="{FF2B5EF4-FFF2-40B4-BE49-F238E27FC236}">
                      <a16:creationId xmlns:a16="http://schemas.microsoft.com/office/drawing/2014/main" id="{1BA3E5AE-4718-4F06-82FB-9226334D8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6" y="3517"/>
                  <a:ext cx="17" cy="19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05" name="Rectangle 56">
                  <a:extLst>
                    <a:ext uri="{FF2B5EF4-FFF2-40B4-BE49-F238E27FC236}">
                      <a16:creationId xmlns:a16="http://schemas.microsoft.com/office/drawing/2014/main" id="{864A2F7E-C527-4935-896F-16C1680CF5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6" y="3555"/>
                  <a:ext cx="17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06" name="Rectangle 57">
                  <a:extLst>
                    <a:ext uri="{FF2B5EF4-FFF2-40B4-BE49-F238E27FC236}">
                      <a16:creationId xmlns:a16="http://schemas.microsoft.com/office/drawing/2014/main" id="{7ACF3720-37A5-4DC4-A495-758C0FECA3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6" y="3591"/>
                  <a:ext cx="17" cy="17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07" name="Rectangle 58">
                  <a:extLst>
                    <a:ext uri="{FF2B5EF4-FFF2-40B4-BE49-F238E27FC236}">
                      <a16:creationId xmlns:a16="http://schemas.microsoft.com/office/drawing/2014/main" id="{0D8FB76C-89B7-4544-928E-2C3DD6DDF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6" y="3628"/>
                  <a:ext cx="17" cy="17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6161" name="Group 59">
                <a:extLst>
                  <a:ext uri="{FF2B5EF4-FFF2-40B4-BE49-F238E27FC236}">
                    <a16:creationId xmlns:a16="http://schemas.microsoft.com/office/drawing/2014/main" id="{9A9D289D-29C1-43C8-BEB0-A88C5355D1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2" y="3220"/>
                <a:ext cx="388" cy="16"/>
                <a:chOff x="1452" y="3220"/>
                <a:chExt cx="388" cy="16"/>
              </a:xfrm>
            </p:grpSpPr>
            <p:sp>
              <p:nvSpPr>
                <p:cNvPr id="6186" name="Rectangle 60">
                  <a:extLst>
                    <a:ext uri="{FF2B5EF4-FFF2-40B4-BE49-F238E27FC236}">
                      <a16:creationId xmlns:a16="http://schemas.microsoft.com/office/drawing/2014/main" id="{BA580C60-AF6F-40EB-8940-DAAF1905E1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2" y="3220"/>
                  <a:ext cx="19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87" name="Rectangle 61">
                  <a:extLst>
                    <a:ext uri="{FF2B5EF4-FFF2-40B4-BE49-F238E27FC236}">
                      <a16:creationId xmlns:a16="http://schemas.microsoft.com/office/drawing/2014/main" id="{EE694DF0-45FF-491C-80A2-EF02E2696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0" y="3220"/>
                  <a:ext cx="18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88" name="Rectangle 62">
                  <a:extLst>
                    <a:ext uri="{FF2B5EF4-FFF2-40B4-BE49-F238E27FC236}">
                      <a16:creationId xmlns:a16="http://schemas.microsoft.com/office/drawing/2014/main" id="{5CCB07E5-53AF-4F1B-9EA6-99B9DFE783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7" y="3220"/>
                  <a:ext cx="17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89" name="Rectangle 63">
                  <a:extLst>
                    <a:ext uri="{FF2B5EF4-FFF2-40B4-BE49-F238E27FC236}">
                      <a16:creationId xmlns:a16="http://schemas.microsoft.com/office/drawing/2014/main" id="{370452E2-2E4C-4007-B88F-08299680E0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4" y="3220"/>
                  <a:ext cx="18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90" name="Rectangle 64">
                  <a:extLst>
                    <a:ext uri="{FF2B5EF4-FFF2-40B4-BE49-F238E27FC236}">
                      <a16:creationId xmlns:a16="http://schemas.microsoft.com/office/drawing/2014/main" id="{5AFBF9B4-3B8D-48D2-9ACC-B24AE4CCF1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1" y="3220"/>
                  <a:ext cx="18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91" name="Rectangle 65">
                  <a:extLst>
                    <a:ext uri="{FF2B5EF4-FFF2-40B4-BE49-F238E27FC236}">
                      <a16:creationId xmlns:a16="http://schemas.microsoft.com/office/drawing/2014/main" id="{8948C649-6549-4A21-A9DD-16E687AC30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8" y="3220"/>
                  <a:ext cx="18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92" name="Rectangle 66">
                  <a:extLst>
                    <a:ext uri="{FF2B5EF4-FFF2-40B4-BE49-F238E27FC236}">
                      <a16:creationId xmlns:a16="http://schemas.microsoft.com/office/drawing/2014/main" id="{5AE086DF-36D6-4C08-B2FE-AF71A9A92B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5" y="3220"/>
                  <a:ext cx="17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93" name="Rectangle 67">
                  <a:extLst>
                    <a:ext uri="{FF2B5EF4-FFF2-40B4-BE49-F238E27FC236}">
                      <a16:creationId xmlns:a16="http://schemas.microsoft.com/office/drawing/2014/main" id="{60612A8A-CB3E-4121-B482-19BB05E8B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2" y="3220"/>
                  <a:ext cx="17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94" name="Rectangle 68">
                  <a:extLst>
                    <a:ext uri="{FF2B5EF4-FFF2-40B4-BE49-F238E27FC236}">
                      <a16:creationId xmlns:a16="http://schemas.microsoft.com/office/drawing/2014/main" id="{6DD9E618-24BE-4025-9787-B0CB9C85F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8" y="3220"/>
                  <a:ext cx="19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95" name="Rectangle 69">
                  <a:extLst>
                    <a:ext uri="{FF2B5EF4-FFF2-40B4-BE49-F238E27FC236}">
                      <a16:creationId xmlns:a16="http://schemas.microsoft.com/office/drawing/2014/main" id="{886E61C5-78E4-4A5D-82CF-36A3DB710B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6" y="3220"/>
                  <a:ext cx="16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96" name="Rectangle 70">
                  <a:extLst>
                    <a:ext uri="{FF2B5EF4-FFF2-40B4-BE49-F238E27FC236}">
                      <a16:creationId xmlns:a16="http://schemas.microsoft.com/office/drawing/2014/main" id="{B13C02B8-F7CB-47AF-B8DF-A87B4BF6F1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3" y="3220"/>
                  <a:ext cx="17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6162" name="Group 71">
                <a:extLst>
                  <a:ext uri="{FF2B5EF4-FFF2-40B4-BE49-F238E27FC236}">
                    <a16:creationId xmlns:a16="http://schemas.microsoft.com/office/drawing/2014/main" id="{289E6ABB-A32F-4C70-9D79-BD41555480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2" y="3262"/>
                <a:ext cx="16" cy="383"/>
                <a:chOff x="1852" y="3262"/>
                <a:chExt cx="16" cy="383"/>
              </a:xfrm>
            </p:grpSpPr>
            <p:sp>
              <p:nvSpPr>
                <p:cNvPr id="6175" name="Rectangle 72">
                  <a:extLst>
                    <a:ext uri="{FF2B5EF4-FFF2-40B4-BE49-F238E27FC236}">
                      <a16:creationId xmlns:a16="http://schemas.microsoft.com/office/drawing/2014/main" id="{85A1EE29-122E-4B47-9CC8-9BB26BB9D9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2" y="3262"/>
                  <a:ext cx="16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76" name="Rectangle 73">
                  <a:extLst>
                    <a:ext uri="{FF2B5EF4-FFF2-40B4-BE49-F238E27FC236}">
                      <a16:creationId xmlns:a16="http://schemas.microsoft.com/office/drawing/2014/main" id="{9A40372C-F04E-4BDC-922D-03B05CA20F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2" y="3299"/>
                  <a:ext cx="16" cy="17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77" name="Rectangle 74">
                  <a:extLst>
                    <a:ext uri="{FF2B5EF4-FFF2-40B4-BE49-F238E27FC236}">
                      <a16:creationId xmlns:a16="http://schemas.microsoft.com/office/drawing/2014/main" id="{31506818-63F2-4857-9B38-2D59547C3A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2" y="3335"/>
                  <a:ext cx="16" cy="18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78" name="Rectangle 75">
                  <a:extLst>
                    <a:ext uri="{FF2B5EF4-FFF2-40B4-BE49-F238E27FC236}">
                      <a16:creationId xmlns:a16="http://schemas.microsoft.com/office/drawing/2014/main" id="{3D385205-289B-4498-88F9-F245E17366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2" y="3371"/>
                  <a:ext cx="16" cy="18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79" name="Rectangle 76">
                  <a:extLst>
                    <a:ext uri="{FF2B5EF4-FFF2-40B4-BE49-F238E27FC236}">
                      <a16:creationId xmlns:a16="http://schemas.microsoft.com/office/drawing/2014/main" id="{0CFCF8B7-6C07-4F0A-AECB-45BA078992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2" y="3409"/>
                  <a:ext cx="16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80" name="Rectangle 77">
                  <a:extLst>
                    <a:ext uri="{FF2B5EF4-FFF2-40B4-BE49-F238E27FC236}">
                      <a16:creationId xmlns:a16="http://schemas.microsoft.com/office/drawing/2014/main" id="{4582B4F2-7FA3-4BD8-A90C-6806255E84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2" y="3445"/>
                  <a:ext cx="16" cy="17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81" name="Rectangle 78">
                  <a:extLst>
                    <a:ext uri="{FF2B5EF4-FFF2-40B4-BE49-F238E27FC236}">
                      <a16:creationId xmlns:a16="http://schemas.microsoft.com/office/drawing/2014/main" id="{349A9202-301B-4C50-9147-43C3622FE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2" y="3481"/>
                  <a:ext cx="16" cy="17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82" name="Rectangle 79">
                  <a:extLst>
                    <a:ext uri="{FF2B5EF4-FFF2-40B4-BE49-F238E27FC236}">
                      <a16:creationId xmlns:a16="http://schemas.microsoft.com/office/drawing/2014/main" id="{BAF8F455-11BC-43A8-8AA5-8AFBFDD7EF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2" y="3517"/>
                  <a:ext cx="16" cy="19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83" name="Rectangle 80">
                  <a:extLst>
                    <a:ext uri="{FF2B5EF4-FFF2-40B4-BE49-F238E27FC236}">
                      <a16:creationId xmlns:a16="http://schemas.microsoft.com/office/drawing/2014/main" id="{18DF9F0B-4DFC-493C-A9CE-E737E221D6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2" y="3555"/>
                  <a:ext cx="16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84" name="Rectangle 81">
                  <a:extLst>
                    <a:ext uri="{FF2B5EF4-FFF2-40B4-BE49-F238E27FC236}">
                      <a16:creationId xmlns:a16="http://schemas.microsoft.com/office/drawing/2014/main" id="{E1175D47-AC06-4D88-A729-5C03D0AA8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2" y="3591"/>
                  <a:ext cx="16" cy="17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85" name="Rectangle 82">
                  <a:extLst>
                    <a:ext uri="{FF2B5EF4-FFF2-40B4-BE49-F238E27FC236}">
                      <a16:creationId xmlns:a16="http://schemas.microsoft.com/office/drawing/2014/main" id="{FE3452C7-FFA5-4F8C-B2FD-78C563090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2" y="3628"/>
                  <a:ext cx="16" cy="17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6163" name="Group 83">
                <a:extLst>
                  <a:ext uri="{FF2B5EF4-FFF2-40B4-BE49-F238E27FC236}">
                    <a16:creationId xmlns:a16="http://schemas.microsoft.com/office/drawing/2014/main" id="{FA735027-B122-4336-9CDB-4F81EBC4B8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1" y="3676"/>
                <a:ext cx="386" cy="16"/>
                <a:chOff x="1441" y="3676"/>
                <a:chExt cx="386" cy="16"/>
              </a:xfrm>
            </p:grpSpPr>
            <p:sp>
              <p:nvSpPr>
                <p:cNvPr id="6164" name="Rectangle 84">
                  <a:extLst>
                    <a:ext uri="{FF2B5EF4-FFF2-40B4-BE49-F238E27FC236}">
                      <a16:creationId xmlns:a16="http://schemas.microsoft.com/office/drawing/2014/main" id="{05801330-3B6D-40FC-9336-1325C1647E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1" y="3676"/>
                  <a:ext cx="17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65" name="Rectangle 85">
                  <a:extLst>
                    <a:ext uri="{FF2B5EF4-FFF2-40B4-BE49-F238E27FC236}">
                      <a16:creationId xmlns:a16="http://schemas.microsoft.com/office/drawing/2014/main" id="{DD0302F2-8EB8-4D3D-ACA8-E723763BC1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3676"/>
                  <a:ext cx="18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66" name="Rectangle 86">
                  <a:extLst>
                    <a:ext uri="{FF2B5EF4-FFF2-40B4-BE49-F238E27FC236}">
                      <a16:creationId xmlns:a16="http://schemas.microsoft.com/office/drawing/2014/main" id="{4B10D4BF-4C5F-4E7E-AAD7-D061B41B38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5" y="3676"/>
                  <a:ext cx="17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67" name="Rectangle 87">
                  <a:extLst>
                    <a:ext uri="{FF2B5EF4-FFF2-40B4-BE49-F238E27FC236}">
                      <a16:creationId xmlns:a16="http://schemas.microsoft.com/office/drawing/2014/main" id="{D2467270-1862-48E2-93A0-FDBC8446DF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2" y="3676"/>
                  <a:ext cx="17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68" name="Rectangle 88">
                  <a:extLst>
                    <a:ext uri="{FF2B5EF4-FFF2-40B4-BE49-F238E27FC236}">
                      <a16:creationId xmlns:a16="http://schemas.microsoft.com/office/drawing/2014/main" id="{6CA387B6-00F1-49C9-B077-CE55417A23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8" y="3676"/>
                  <a:ext cx="19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69" name="Rectangle 89">
                  <a:extLst>
                    <a:ext uri="{FF2B5EF4-FFF2-40B4-BE49-F238E27FC236}">
                      <a16:creationId xmlns:a16="http://schemas.microsoft.com/office/drawing/2014/main" id="{30E77AB9-EEA9-437F-B34C-BC076963D1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5" y="3676"/>
                  <a:ext cx="18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70" name="Rectangle 90">
                  <a:extLst>
                    <a:ext uri="{FF2B5EF4-FFF2-40B4-BE49-F238E27FC236}">
                      <a16:creationId xmlns:a16="http://schemas.microsoft.com/office/drawing/2014/main" id="{2272D169-BAE9-4B4E-BEC2-0BEC74A3F0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2" y="3676"/>
                  <a:ext cx="18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71" name="Rectangle 91">
                  <a:extLst>
                    <a:ext uri="{FF2B5EF4-FFF2-40B4-BE49-F238E27FC236}">
                      <a16:creationId xmlns:a16="http://schemas.microsoft.com/office/drawing/2014/main" id="{E98FCE0F-734D-444F-B8D1-615231977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0" y="3676"/>
                  <a:ext cx="17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72" name="Rectangle 92">
                  <a:extLst>
                    <a:ext uri="{FF2B5EF4-FFF2-40B4-BE49-F238E27FC236}">
                      <a16:creationId xmlns:a16="http://schemas.microsoft.com/office/drawing/2014/main" id="{1CBCAD60-6954-4279-A07B-E79D9117FC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6" y="3676"/>
                  <a:ext cx="18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73" name="Rectangle 93">
                  <a:extLst>
                    <a:ext uri="{FF2B5EF4-FFF2-40B4-BE49-F238E27FC236}">
                      <a16:creationId xmlns:a16="http://schemas.microsoft.com/office/drawing/2014/main" id="{DD27D203-1540-4ACC-841D-1D07324F2C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4" y="3676"/>
                  <a:ext cx="16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74" name="Rectangle 94">
                  <a:extLst>
                    <a:ext uri="{FF2B5EF4-FFF2-40B4-BE49-F238E27FC236}">
                      <a16:creationId xmlns:a16="http://schemas.microsoft.com/office/drawing/2014/main" id="{4F0D50A1-0624-4931-9884-90EEDD37B1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1" y="3676"/>
                  <a:ext cx="16" cy="16"/>
                </a:xfrm>
                <a:prstGeom prst="rect">
                  <a:avLst/>
                </a:prstGeom>
                <a:solidFill>
                  <a:srgbClr val="CECEC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CEBBD4-9E12-4E07-98A1-4FC2E2330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49" y="998806"/>
            <a:ext cx="9734842" cy="55848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8F09C7-75FC-4A07-8A6A-BE24525BF885}"/>
              </a:ext>
            </a:extLst>
          </p:cNvPr>
          <p:cNvSpPr/>
          <p:nvPr/>
        </p:nvSpPr>
        <p:spPr>
          <a:xfrm>
            <a:off x="464235" y="334496"/>
            <a:ext cx="11479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B050"/>
                </a:solidFill>
                <a:latin typeface="Comic Sans MS" panose="030F0702030302020204" pitchFamily="66" charset="0"/>
              </a:rPr>
              <a:t>Power of Verilog: Parameterized Static Elaboration</a:t>
            </a:r>
          </a:p>
        </p:txBody>
      </p:sp>
    </p:spTree>
    <p:extLst>
      <p:ext uri="{BB962C8B-B14F-4D97-AF65-F5344CB8AC3E}">
        <p14:creationId xmlns:p14="http://schemas.microsoft.com/office/powerpoint/2010/main" val="22172028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CF1A42-7734-4FA9-92F1-5CAA4C2DE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69" y="1152524"/>
            <a:ext cx="9087729" cy="49950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764240-A92B-4582-B6A2-6CFF336CDC0C}"/>
              </a:ext>
            </a:extLst>
          </p:cNvPr>
          <p:cNvSpPr/>
          <p:nvPr/>
        </p:nvSpPr>
        <p:spPr>
          <a:xfrm>
            <a:off x="1308295" y="207888"/>
            <a:ext cx="9706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latin typeface="Comic Sans MS" panose="030F0702030302020204" pitchFamily="66" charset="0"/>
              </a:rPr>
              <a:t>Ripple Carry Adder</a:t>
            </a:r>
          </a:p>
        </p:txBody>
      </p:sp>
    </p:spTree>
    <p:extLst>
      <p:ext uri="{BB962C8B-B14F-4D97-AF65-F5344CB8AC3E}">
        <p14:creationId xmlns:p14="http://schemas.microsoft.com/office/powerpoint/2010/main" val="6557416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02BE56-97B7-4ABD-A476-5C5D2DAD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6" y="1266825"/>
            <a:ext cx="9566031" cy="50777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F5EDD3-4429-4DD9-9D0C-B5D3B462878C}"/>
              </a:ext>
            </a:extLst>
          </p:cNvPr>
          <p:cNvSpPr/>
          <p:nvPr/>
        </p:nvSpPr>
        <p:spPr>
          <a:xfrm>
            <a:off x="1308295" y="207888"/>
            <a:ext cx="9706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latin typeface="Comic Sans MS" panose="030F0702030302020204" pitchFamily="66" charset="0"/>
              </a:rPr>
              <a:t>Ripple Carry Adder : </a:t>
            </a:r>
            <a:r>
              <a:rPr lang="en-IN" sz="4000" dirty="0">
                <a:solidFill>
                  <a:schemeClr val="hlink"/>
                </a:solidFill>
                <a:latin typeface="Comic Sans MS" panose="030F0702030302020204" pitchFamily="66" charset="0"/>
              </a:rPr>
              <a:t>Using </a:t>
            </a:r>
            <a:r>
              <a:rPr lang="en-IN" sz="4000" dirty="0" err="1">
                <a:solidFill>
                  <a:schemeClr val="hlink"/>
                </a:solidFill>
                <a:latin typeface="Comic Sans MS" panose="030F0702030302020204" pitchFamily="66" charset="0"/>
              </a:rPr>
              <a:t>genvar</a:t>
            </a:r>
            <a:endParaRPr lang="en-IN" sz="4000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114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AD00B3-67F3-4595-93B7-ED2C139E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6" y="1147443"/>
            <a:ext cx="9509759" cy="52252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18B633-7432-4E8C-9FEC-CA4E5CA97051}"/>
              </a:ext>
            </a:extLst>
          </p:cNvPr>
          <p:cNvSpPr/>
          <p:nvPr/>
        </p:nvSpPr>
        <p:spPr>
          <a:xfrm>
            <a:off x="1308295" y="207888"/>
            <a:ext cx="9706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latin typeface="Comic Sans MS" panose="030F0702030302020204" pitchFamily="66" charset="0"/>
              </a:rPr>
              <a:t>Parameterized elaboration + </a:t>
            </a:r>
            <a:r>
              <a:rPr lang="en-IN" sz="4000" dirty="0" err="1">
                <a:latin typeface="Comic Sans MS" panose="030F0702030302020204" pitchFamily="66" charset="0"/>
              </a:rPr>
              <a:t>genvar</a:t>
            </a:r>
            <a:endParaRPr lang="en-IN" sz="4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608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A12629-AEF6-4AE6-B0C9-A590D7860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98" y="1491179"/>
            <a:ext cx="9706707" cy="51487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78E479-3F25-4BB5-B549-0124004A40AC}"/>
              </a:ext>
            </a:extLst>
          </p:cNvPr>
          <p:cNvSpPr/>
          <p:nvPr/>
        </p:nvSpPr>
        <p:spPr>
          <a:xfrm>
            <a:off x="1308295" y="207888"/>
            <a:ext cx="9706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hlink"/>
                </a:solidFill>
                <a:latin typeface="Comic Sans MS" panose="030F0702030302020204" pitchFamily="66" charset="0"/>
              </a:rPr>
              <a:t>Parameterized elaboration + </a:t>
            </a:r>
            <a:r>
              <a:rPr lang="en-IN" sz="4000" dirty="0" err="1">
                <a:solidFill>
                  <a:schemeClr val="hlink"/>
                </a:solidFill>
                <a:latin typeface="Comic Sans MS" panose="030F0702030302020204" pitchFamily="66" charset="0"/>
              </a:rPr>
              <a:t>genvar</a:t>
            </a:r>
            <a:endParaRPr lang="en-IN" sz="4000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438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28C8AA1-4A92-4EAD-B384-397FB6B35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Comic Sans MS" panose="030F0702030302020204" pitchFamily="66" charset="0"/>
                <a:ea typeface="+mn-ea"/>
                <a:cs typeface="+mn-cs"/>
              </a:rPr>
              <a:t>Discrete-event Simulation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B771B85-743A-40A8-B0C3-1202B5E5E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Basic idea: </a:t>
            </a:r>
            <a:r>
              <a:rPr lang="en-US" altLang="en-US" sz="2600" dirty="0">
                <a:solidFill>
                  <a:schemeClr val="hlink"/>
                </a:solidFill>
                <a:latin typeface="Comic Sans MS" panose="030F0702030302020204" pitchFamily="66" charset="0"/>
              </a:rPr>
              <a:t>only do work when something changes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Centered around an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event queue</a:t>
            </a:r>
          </a:p>
          <a:p>
            <a:pPr lvl="1"/>
            <a:r>
              <a:rPr lang="en-US" altLang="en-US" dirty="0">
                <a:solidFill>
                  <a:schemeClr val="hlink"/>
                </a:solidFill>
                <a:latin typeface="Comic Sans MS" panose="030F0702030302020204" pitchFamily="66" charset="0"/>
              </a:rPr>
              <a:t>Contains events labeled with the simulated time at which they are to be executed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Basic simulation paradigm</a:t>
            </a:r>
          </a:p>
          <a:p>
            <a:pPr lvl="1"/>
            <a:r>
              <a:rPr lang="en-US" altLang="en-US" dirty="0">
                <a:solidFill>
                  <a:schemeClr val="hlink"/>
                </a:solidFill>
                <a:latin typeface="Comic Sans MS" panose="030F0702030302020204" pitchFamily="66" charset="0"/>
              </a:rPr>
              <a:t>Execute every event for the current simulated time</a:t>
            </a:r>
          </a:p>
          <a:p>
            <a:pPr lvl="1"/>
            <a:r>
              <a:rPr lang="en-US" altLang="en-US" dirty="0">
                <a:latin typeface="Comic Sans MS" panose="030F0702030302020204" pitchFamily="66" charset="0"/>
              </a:rPr>
              <a:t>Doing this changes system state and may schedule events in the future</a:t>
            </a:r>
          </a:p>
          <a:p>
            <a:pPr lvl="1"/>
            <a:r>
              <a:rPr lang="en-US" altLang="en-US" dirty="0">
                <a:solidFill>
                  <a:schemeClr val="hlink"/>
                </a:solidFill>
                <a:latin typeface="Comic Sans MS" panose="030F0702030302020204" pitchFamily="66" charset="0"/>
              </a:rPr>
              <a:t>When there are no events left at the current time instance, advance simulated time soonest event in the queue</a:t>
            </a:r>
          </a:p>
        </p:txBody>
      </p:sp>
    </p:spTree>
    <p:extLst>
      <p:ext uri="{BB962C8B-B14F-4D97-AF65-F5344CB8AC3E}">
        <p14:creationId xmlns:p14="http://schemas.microsoft.com/office/powerpoint/2010/main" val="30044766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C279D5-3D81-40CA-9E52-9B220A6C9924}"/>
              </a:ext>
            </a:extLst>
          </p:cNvPr>
          <p:cNvSpPr/>
          <p:nvPr/>
        </p:nvSpPr>
        <p:spPr>
          <a:xfrm>
            <a:off x="1961322" y="608580"/>
            <a:ext cx="96343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chemeClr val="hlink"/>
                </a:solidFill>
                <a:latin typeface="Comic Sans MS" panose="030F0702030302020204" pitchFamily="66" charset="0"/>
              </a:rPr>
              <a:t>Reg vs Wire</a:t>
            </a:r>
            <a:endParaRPr lang="en-IN" sz="4400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9D542-4130-4CAB-9F3E-06E2ED31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95" y="2282484"/>
            <a:ext cx="8645549" cy="2377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8C62B6-FDAA-4232-ABDB-33A8AADCEF63}"/>
              </a:ext>
            </a:extLst>
          </p:cNvPr>
          <p:cNvSpPr/>
          <p:nvPr/>
        </p:nvSpPr>
        <p:spPr>
          <a:xfrm>
            <a:off x="450574" y="5551509"/>
            <a:ext cx="113571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Comic Sans MS" panose="030F0702030302020204" pitchFamily="66" charset="0"/>
              </a:rPr>
              <a:t>Outputs of an </a:t>
            </a:r>
            <a:r>
              <a:rPr lang="en-US" sz="3200" dirty="0">
                <a:solidFill>
                  <a:srgbClr val="009900"/>
                </a:solidFill>
                <a:latin typeface="Comic Sans MS" panose="030F0702030302020204" pitchFamily="66" charset="0"/>
              </a:rPr>
              <a:t>always</a:t>
            </a:r>
            <a:r>
              <a:rPr lang="en-US" sz="3200" dirty="0">
                <a:latin typeface="Comic Sans MS" panose="030F0702030302020204" pitchFamily="66" charset="0"/>
              </a:rPr>
              <a:t> block must be declared as </a:t>
            </a:r>
            <a:r>
              <a:rPr lang="en-US" sz="3200" dirty="0">
                <a:solidFill>
                  <a:schemeClr val="hlink"/>
                </a:solidFill>
                <a:latin typeface="Comic Sans MS" panose="030F0702030302020204" pitchFamily="66" charset="0"/>
              </a:rPr>
              <a:t>reg</a:t>
            </a:r>
          </a:p>
        </p:txBody>
      </p:sp>
    </p:spTree>
    <p:extLst>
      <p:ext uri="{BB962C8B-B14F-4D97-AF65-F5344CB8AC3E}">
        <p14:creationId xmlns:p14="http://schemas.microsoft.com/office/powerpoint/2010/main" val="354776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8DFCEB-1D8E-4DFA-B3B9-5049B518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86" y="2138289"/>
            <a:ext cx="7427742" cy="20193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D2995B-3C10-4F28-9F9C-9CB721F2179B}"/>
              </a:ext>
            </a:extLst>
          </p:cNvPr>
          <p:cNvSpPr/>
          <p:nvPr/>
        </p:nvSpPr>
        <p:spPr>
          <a:xfrm>
            <a:off x="1961322" y="608580"/>
            <a:ext cx="96343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chemeClr val="hlink"/>
                </a:solidFill>
                <a:latin typeface="Comic Sans MS" panose="030F0702030302020204" pitchFamily="66" charset="0"/>
              </a:rPr>
              <a:t>Reg vs Wire</a:t>
            </a:r>
            <a:endParaRPr lang="en-IN" sz="4400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46360F-7B9A-4EE2-86E1-8BF9E81FF2C0}"/>
              </a:ext>
            </a:extLst>
          </p:cNvPr>
          <p:cNvSpPr/>
          <p:nvPr/>
        </p:nvSpPr>
        <p:spPr>
          <a:xfrm>
            <a:off x="450574" y="5551509"/>
            <a:ext cx="113571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latin typeface="Comic Sans MS" panose="030F0702030302020204" pitchFamily="66" charset="0"/>
              </a:rPr>
              <a:t>Outputs of an </a:t>
            </a:r>
            <a:r>
              <a:rPr lang="en-US" sz="3000" dirty="0">
                <a:solidFill>
                  <a:srgbClr val="009900"/>
                </a:solidFill>
                <a:latin typeface="Comic Sans MS" panose="030F0702030302020204" pitchFamily="66" charset="0"/>
              </a:rPr>
              <a:t>assign </a:t>
            </a:r>
            <a:r>
              <a:rPr lang="en-US" sz="3000" dirty="0">
                <a:latin typeface="Comic Sans MS" panose="030F0702030302020204" pitchFamily="66" charset="0"/>
              </a:rPr>
              <a:t>statement must be declared as </a:t>
            </a:r>
            <a:r>
              <a:rPr lang="en-US" sz="3000" dirty="0">
                <a:solidFill>
                  <a:schemeClr val="hlink"/>
                </a:solidFill>
                <a:latin typeface="Comic Sans MS" panose="030F0702030302020204" pitchFamily="66" charset="0"/>
              </a:rPr>
              <a:t>wire</a:t>
            </a:r>
          </a:p>
        </p:txBody>
      </p:sp>
    </p:spTree>
    <p:extLst>
      <p:ext uri="{BB962C8B-B14F-4D97-AF65-F5344CB8AC3E}">
        <p14:creationId xmlns:p14="http://schemas.microsoft.com/office/powerpoint/2010/main" val="357047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C0FF2C-BE09-45B4-9DFD-ED83313C0E79}"/>
              </a:ext>
            </a:extLst>
          </p:cNvPr>
          <p:cNvSpPr/>
          <p:nvPr/>
        </p:nvSpPr>
        <p:spPr>
          <a:xfrm>
            <a:off x="140676" y="1167614"/>
            <a:ext cx="917213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module m3sample( input a, b, c, </a:t>
            </a:r>
            <a:r>
              <a:rPr lang="en-IN" sz="2400" dirty="0">
                <a:latin typeface="Comic Sans MS" panose="030F0702030302020204" pitchFamily="66" charset="0"/>
              </a:rPr>
              <a:t>input [1:0] </a:t>
            </a:r>
            <a:r>
              <a:rPr lang="en-IN" sz="2400" dirty="0" err="1">
                <a:latin typeface="Comic Sans MS" panose="030F0702030302020204" pitchFamily="66" charset="0"/>
              </a:rPr>
              <a:t>sel</a:t>
            </a:r>
            <a:r>
              <a:rPr lang="en-IN" sz="2400" dirty="0">
                <a:latin typeface="Comic Sans MS" panose="030F0702030302020204" pitchFamily="66" charset="0"/>
              </a:rPr>
              <a:t>, output out );</a:t>
            </a:r>
          </a:p>
          <a:p>
            <a:pPr lvl="1">
              <a:lnSpc>
                <a:spcPct val="90000"/>
              </a:lnSpc>
            </a:pPr>
            <a:endParaRPr lang="en-IN" sz="2400" dirty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IN" sz="2400" dirty="0">
                <a:latin typeface="Comic Sans MS" panose="030F0702030302020204" pitchFamily="66" charset="0"/>
              </a:rPr>
              <a:t>reg out;</a:t>
            </a:r>
          </a:p>
          <a:p>
            <a:pPr lvl="1">
              <a:lnSpc>
                <a:spcPct val="90000"/>
              </a:lnSpc>
            </a:pPr>
            <a:endParaRPr lang="en-IN" sz="2400" dirty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IN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always @( * )</a:t>
            </a:r>
          </a:p>
          <a:p>
            <a:pPr lvl="1">
              <a:lnSpc>
                <a:spcPct val="90000"/>
              </a:lnSpc>
            </a:pPr>
            <a:r>
              <a:rPr lang="en-IN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begin</a:t>
            </a:r>
          </a:p>
          <a:p>
            <a:pPr lvl="1">
              <a:lnSpc>
                <a:spcPct val="90000"/>
              </a:lnSpc>
            </a:pPr>
            <a:r>
              <a:rPr lang="en-IN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case ( </a:t>
            </a:r>
            <a:r>
              <a:rPr lang="en-IN" sz="2400" dirty="0" err="1">
                <a:solidFill>
                  <a:srgbClr val="009900"/>
                </a:solidFill>
                <a:latin typeface="Comic Sans MS" panose="030F0702030302020204" pitchFamily="66" charset="0"/>
              </a:rPr>
              <a:t>sel</a:t>
            </a:r>
            <a:r>
              <a:rPr lang="en-IN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)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	2’d0 </a:t>
            </a: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: out = a;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	2’d1 </a:t>
            </a: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: out = b;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	2’d2 </a:t>
            </a: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: out = c;</a:t>
            </a:r>
          </a:p>
          <a:p>
            <a:pPr lvl="1">
              <a:lnSpc>
                <a:spcPct val="90000"/>
              </a:lnSpc>
            </a:pPr>
            <a:r>
              <a:rPr lang="en-IN" sz="2400" b="1" dirty="0">
                <a:solidFill>
                  <a:srgbClr val="009900"/>
                </a:solidFill>
                <a:latin typeface="Comic Sans MS" panose="030F0702030302020204" pitchFamily="66" charset="0"/>
              </a:rPr>
              <a:t>default: out = 1’bx;</a:t>
            </a:r>
            <a:endParaRPr lang="en-US" sz="2400" b="1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IN" sz="2400" dirty="0" err="1">
                <a:solidFill>
                  <a:srgbClr val="009900"/>
                </a:solidFill>
                <a:latin typeface="Comic Sans MS" panose="030F0702030302020204" pitchFamily="66" charset="0"/>
              </a:rPr>
              <a:t>endcase</a:t>
            </a:r>
            <a:endParaRPr lang="en-IN" sz="2400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IN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end</a:t>
            </a:r>
          </a:p>
          <a:p>
            <a:pPr lvl="1">
              <a:lnSpc>
                <a:spcPct val="90000"/>
              </a:lnSpc>
            </a:pPr>
            <a:endParaRPr lang="en-IN" sz="2400" dirty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IN" sz="2400" dirty="0" err="1">
                <a:latin typeface="Comic Sans MS" panose="030F0702030302020204" pitchFamily="66" charset="0"/>
              </a:rPr>
              <a:t>endmodule</a:t>
            </a:r>
            <a:endParaRPr lang="en-IN" sz="2400" dirty="0">
              <a:latin typeface="Comic Sans MS" panose="030F07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14B3F2-DD7A-42D2-9DAA-04F046704802}"/>
              </a:ext>
            </a:extLst>
          </p:cNvPr>
          <p:cNvSpPr/>
          <p:nvPr/>
        </p:nvSpPr>
        <p:spPr>
          <a:xfrm>
            <a:off x="1961322" y="172483"/>
            <a:ext cx="9634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  <a:latin typeface="Comic Sans MS" panose="030F0702030302020204" pitchFamily="66" charset="0"/>
              </a:rPr>
              <a:t>Dangers of Verilog #1</a:t>
            </a:r>
            <a:endParaRPr lang="en-IN" sz="3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B8E044-1C70-4CE2-AC38-D51CC750FBD0}"/>
              </a:ext>
            </a:extLst>
          </p:cNvPr>
          <p:cNvSpPr/>
          <p:nvPr/>
        </p:nvSpPr>
        <p:spPr>
          <a:xfrm>
            <a:off x="2982352" y="5931337"/>
            <a:ext cx="6063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If </a:t>
            </a:r>
            <a:r>
              <a:rPr 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sel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= 3, mux will output </a:t>
            </a:r>
            <a:r>
              <a:rPr lang="en-I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the previous value. What have we created?</a:t>
            </a:r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98254-D635-4A0E-8603-FE11B50E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68" y="2053885"/>
            <a:ext cx="3339245" cy="3319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8BA9EA-E6B5-4A5B-A817-BEC18EC91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742" y="1758462"/>
            <a:ext cx="4332849" cy="38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E441B8-2B99-4181-B826-B202FAA28645}"/>
              </a:ext>
            </a:extLst>
          </p:cNvPr>
          <p:cNvSpPr/>
          <p:nvPr/>
        </p:nvSpPr>
        <p:spPr>
          <a:xfrm>
            <a:off x="2724443" y="172084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>
                <a:solidFill>
                  <a:srgbClr val="3333CD"/>
                </a:solidFill>
                <a:latin typeface="Comic Sans MS" panose="030F0702030302020204" pitchFamily="66" charset="0"/>
              </a:rPr>
              <a:t>module </a:t>
            </a:r>
            <a:r>
              <a:rPr lang="en-IN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unknown</a:t>
            </a:r>
          </a:p>
          <a:p>
            <a:r>
              <a:rPr lang="en-IN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en-IN" sz="2400" b="1" dirty="0">
                <a:solidFill>
                  <a:srgbClr val="009A00"/>
                </a:solidFill>
                <a:latin typeface="Comic Sans MS" panose="030F0702030302020204" pitchFamily="66" charset="0"/>
              </a:rPr>
              <a:t>input </a:t>
            </a:r>
            <a:r>
              <a:rPr lang="en-IN" sz="24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clk</a:t>
            </a:r>
            <a:r>
              <a:rPr lang="en-IN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,</a:t>
            </a:r>
          </a:p>
          <a:p>
            <a:r>
              <a:rPr lang="en-IN" sz="2400" b="1" dirty="0">
                <a:solidFill>
                  <a:srgbClr val="009A00"/>
                </a:solidFill>
                <a:latin typeface="Comic Sans MS" panose="030F0702030302020204" pitchFamily="66" charset="0"/>
              </a:rPr>
              <a:t>input </a:t>
            </a:r>
            <a:r>
              <a:rPr lang="en-IN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d,</a:t>
            </a:r>
          </a:p>
          <a:p>
            <a:r>
              <a:rPr lang="en-IN" sz="2400" b="1" dirty="0">
                <a:solidFill>
                  <a:srgbClr val="009A00"/>
                </a:solidFill>
                <a:latin typeface="Comic Sans MS" panose="030F0702030302020204" pitchFamily="66" charset="0"/>
              </a:rPr>
              <a:t>output reg </a:t>
            </a:r>
            <a:r>
              <a:rPr lang="en-IN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q);</a:t>
            </a:r>
          </a:p>
          <a:p>
            <a:endParaRPr lang="en-IN" sz="24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en-IN" sz="2400" b="1" dirty="0">
                <a:solidFill>
                  <a:srgbClr val="3333CD"/>
                </a:solidFill>
                <a:latin typeface="Comic Sans MS" panose="030F0702030302020204" pitchFamily="66" charset="0"/>
              </a:rPr>
              <a:t>always </a:t>
            </a:r>
            <a:r>
              <a:rPr lang="en-IN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@(*)</a:t>
            </a:r>
          </a:p>
          <a:p>
            <a:r>
              <a:rPr lang="en-IN" sz="2400" b="1" dirty="0">
                <a:solidFill>
                  <a:srgbClr val="3333CD"/>
                </a:solidFill>
                <a:latin typeface="Comic Sans MS" panose="030F0702030302020204" pitchFamily="66" charset="0"/>
              </a:rPr>
              <a:t>begin</a:t>
            </a:r>
          </a:p>
          <a:p>
            <a:r>
              <a:rPr lang="en-IN" sz="2400" b="1" dirty="0">
                <a:solidFill>
                  <a:srgbClr val="3333CD"/>
                </a:solidFill>
                <a:latin typeface="Comic Sans MS" panose="030F0702030302020204" pitchFamily="66" charset="0"/>
              </a:rPr>
              <a:t>if </a:t>
            </a:r>
            <a:r>
              <a:rPr lang="en-IN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en-IN" sz="24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clk</a:t>
            </a:r>
            <a:r>
              <a:rPr lang="en-IN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</a:p>
          <a:p>
            <a:r>
              <a:rPr lang="en-IN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q = d;</a:t>
            </a:r>
          </a:p>
          <a:p>
            <a:r>
              <a:rPr lang="en-IN" sz="2400" b="1" dirty="0">
                <a:solidFill>
                  <a:srgbClr val="3333CD"/>
                </a:solidFill>
                <a:latin typeface="Comic Sans MS" panose="030F0702030302020204" pitchFamily="66" charset="0"/>
              </a:rPr>
              <a:t>end</a:t>
            </a:r>
          </a:p>
          <a:p>
            <a:endParaRPr lang="en-IN" sz="2400" b="1" dirty="0">
              <a:solidFill>
                <a:srgbClr val="3333CD"/>
              </a:solidFill>
              <a:latin typeface="Comic Sans MS" panose="030F0702030302020204" pitchFamily="66" charset="0"/>
            </a:endParaRPr>
          </a:p>
          <a:p>
            <a:r>
              <a:rPr lang="en-IN" sz="2400" b="1" dirty="0" err="1">
                <a:solidFill>
                  <a:srgbClr val="3333CD"/>
                </a:solidFill>
                <a:latin typeface="Comic Sans MS" panose="030F0702030302020204" pitchFamily="66" charset="0"/>
              </a:rPr>
              <a:t>endmodule</a:t>
            </a:r>
            <a:endParaRPr lang="en-IN" sz="2400" dirty="0">
              <a:latin typeface="Comic Sans MS" panose="030F07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AC6CF3-AE45-41B5-8827-6F9BC17E82BE}"/>
              </a:ext>
            </a:extLst>
          </p:cNvPr>
          <p:cNvSpPr/>
          <p:nvPr/>
        </p:nvSpPr>
        <p:spPr>
          <a:xfrm>
            <a:off x="1674627" y="768420"/>
            <a:ext cx="3775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What is inferred? </a:t>
            </a:r>
            <a:endParaRPr lang="en-IN" sz="3200" dirty="0">
              <a:latin typeface="Comic Sans MS" panose="030F07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9D35F3-7B10-41F1-B7D3-0A782765CCC7}"/>
              </a:ext>
            </a:extLst>
          </p:cNvPr>
          <p:cNvSpPr/>
          <p:nvPr/>
        </p:nvSpPr>
        <p:spPr>
          <a:xfrm>
            <a:off x="2532185" y="1720840"/>
            <a:ext cx="3896750" cy="4792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13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20ECBA2-05A8-455F-9D05-E8BDF9C42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RTL Specification</a:t>
            </a:r>
            <a:endParaRPr lang="el-GR" altLang="en-US" dirty="0">
              <a:solidFill>
                <a:srgbClr val="0070C0"/>
              </a:solidFill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826032A-B603-4FDE-8A87-D96DE4FC5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28774"/>
            <a:ext cx="10363200" cy="478609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  <a:ea typeface="新細明體" panose="02020500000000000000" pitchFamily="18" charset="-120"/>
              </a:rPr>
              <a:t>Determine I/O signals or </a:t>
            </a:r>
            <a:r>
              <a:rPr lang="en-US" altLang="en-US" sz="2800" dirty="0">
                <a:solidFill>
                  <a:srgbClr val="FFC00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Ports</a:t>
            </a:r>
          </a:p>
          <a:p>
            <a:pPr lvl="1" eaLnBrk="1" hangingPunct="1"/>
            <a:r>
              <a:rPr lang="en-US" altLang="en-US" dirty="0"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Standard interface, protocol, custom interface</a:t>
            </a:r>
          </a:p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  <a:ea typeface="新細明體" panose="02020500000000000000" pitchFamily="18" charset="-120"/>
              </a:rPr>
              <a:t>Partition design into functional blocks</a:t>
            </a:r>
          </a:p>
          <a:p>
            <a:pPr lvl="1" eaLnBrk="1" hangingPunct="1"/>
            <a:r>
              <a:rPr lang="en-US" altLang="en-US" dirty="0">
                <a:solidFill>
                  <a:srgbClr val="00B050"/>
                </a:solidFill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Datapath</a:t>
            </a:r>
            <a:r>
              <a:rPr lang="en-US" altLang="en-US" dirty="0"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,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Control logic</a:t>
            </a:r>
            <a:r>
              <a:rPr lang="en-US" altLang="en-US" dirty="0"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, </a:t>
            </a:r>
            <a:r>
              <a:rPr lang="en-US" altLang="en-US" dirty="0">
                <a:solidFill>
                  <a:srgbClr val="00B0F0"/>
                </a:solidFill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Memory</a:t>
            </a:r>
            <a:r>
              <a:rPr lang="en-US" altLang="en-US" dirty="0"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, etc.</a:t>
            </a:r>
          </a:p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  <a:ea typeface="新細明體" panose="02020500000000000000" pitchFamily="18" charset="-120"/>
              </a:rPr>
              <a:t>Determine block interfaces</a:t>
            </a:r>
          </a:p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  <a:ea typeface="新細明體" panose="02020500000000000000" pitchFamily="18" charset="-120"/>
              </a:rPr>
              <a:t>Specify </a:t>
            </a:r>
            <a:r>
              <a:rPr lang="en-US" altLang="en-US" sz="2800" dirty="0">
                <a:solidFill>
                  <a:srgbClr val="0070C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each block separately at RTL</a:t>
            </a:r>
          </a:p>
          <a:p>
            <a:pPr lvl="1" eaLnBrk="1" hangingPunct="1"/>
            <a:r>
              <a:rPr lang="en-US" altLang="en-US" dirty="0"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MUXs, counters, adders, registers etc.</a:t>
            </a:r>
            <a:endParaRPr lang="el-GR" altLang="en-US" dirty="0"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764705-B5D8-4C71-9954-55B8122009E8}"/>
              </a:ext>
            </a:extLst>
          </p:cNvPr>
          <p:cNvSpPr/>
          <p:nvPr/>
        </p:nvSpPr>
        <p:spPr>
          <a:xfrm>
            <a:off x="140679" y="1141887"/>
            <a:ext cx="8131126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2400" dirty="0">
                <a:latin typeface="Comic Sans MS" panose="030F0702030302020204" pitchFamily="66" charset="0"/>
              </a:rPr>
              <a:t>module prior1a (x, y, z, a, b, c, e, f, g);</a:t>
            </a:r>
          </a:p>
          <a:p>
            <a:pPr lvl="1">
              <a:lnSpc>
                <a:spcPct val="90000"/>
              </a:lnSpc>
            </a:pPr>
            <a:endParaRPr lang="en-IN" sz="2400" dirty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IN" sz="2400" dirty="0">
                <a:latin typeface="Comic Sans MS" panose="030F0702030302020204" pitchFamily="66" charset="0"/>
              </a:rPr>
              <a:t>output x, y, z;</a:t>
            </a:r>
          </a:p>
          <a:p>
            <a:pPr lvl="1">
              <a:lnSpc>
                <a:spcPct val="90000"/>
              </a:lnSpc>
            </a:pPr>
            <a:r>
              <a:rPr lang="en-IN" sz="2400" dirty="0">
                <a:latin typeface="Comic Sans MS" panose="030F0702030302020204" pitchFamily="66" charset="0"/>
              </a:rPr>
              <a:t>input a, b, c, e, f, g;</a:t>
            </a:r>
          </a:p>
          <a:p>
            <a:pPr lvl="1">
              <a:lnSpc>
                <a:spcPct val="90000"/>
              </a:lnSpc>
            </a:pPr>
            <a:r>
              <a:rPr lang="en-IN" sz="2400" dirty="0">
                <a:latin typeface="Comic Sans MS" panose="030F0702030302020204" pitchFamily="66" charset="0"/>
              </a:rPr>
              <a:t>reg x, y, z;</a:t>
            </a:r>
          </a:p>
          <a:p>
            <a:pPr lvl="1">
              <a:lnSpc>
                <a:spcPct val="90000"/>
              </a:lnSpc>
            </a:pPr>
            <a:endParaRPr lang="en-IN" sz="2400" dirty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always @(a or b or c or e or f or g)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begin</a:t>
            </a:r>
          </a:p>
          <a:p>
            <a:pPr lvl="1">
              <a:lnSpc>
                <a:spcPct val="90000"/>
              </a:lnSpc>
            </a:pPr>
            <a:r>
              <a:rPr lang="en-IN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{</a:t>
            </a:r>
            <a:r>
              <a:rPr lang="en-IN" sz="2400" dirty="0" err="1">
                <a:solidFill>
                  <a:srgbClr val="009900"/>
                </a:solidFill>
                <a:latin typeface="Comic Sans MS" panose="030F0702030302020204" pitchFamily="66" charset="0"/>
              </a:rPr>
              <a:t>z,y,x</a:t>
            </a:r>
            <a:r>
              <a:rPr lang="en-IN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} = 3’b0;</a:t>
            </a:r>
          </a:p>
          <a:p>
            <a:pPr lvl="1">
              <a:lnSpc>
                <a:spcPct val="90000"/>
              </a:lnSpc>
            </a:pPr>
            <a:endParaRPr lang="en-IN" sz="2400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IN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if ((a==1) &amp;&amp; (b==1)) z = 1;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else if ((c==1) &amp;&amp; (e==1)) y = 1;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else if ((f==1) &amp;&amp; (g==1)) x = 1;</a:t>
            </a:r>
          </a:p>
          <a:p>
            <a:pPr lvl="1">
              <a:lnSpc>
                <a:spcPct val="90000"/>
              </a:lnSpc>
            </a:pPr>
            <a:r>
              <a:rPr lang="en-IN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end</a:t>
            </a:r>
          </a:p>
          <a:p>
            <a:pPr lvl="1">
              <a:lnSpc>
                <a:spcPct val="90000"/>
              </a:lnSpc>
            </a:pPr>
            <a:endParaRPr lang="en-IN" sz="2400" dirty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IN" sz="2400" dirty="0" err="1">
                <a:latin typeface="Comic Sans MS" panose="030F0702030302020204" pitchFamily="66" charset="0"/>
              </a:rPr>
              <a:t>endmodule</a:t>
            </a:r>
            <a:endParaRPr lang="en-IN" sz="2400" dirty="0">
              <a:latin typeface="Comic Sans MS" panose="030F07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AD80C0-CDC6-4502-8160-1FA772C7AC54}"/>
              </a:ext>
            </a:extLst>
          </p:cNvPr>
          <p:cNvSpPr/>
          <p:nvPr/>
        </p:nvSpPr>
        <p:spPr>
          <a:xfrm>
            <a:off x="1961322" y="172483"/>
            <a:ext cx="9634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  <a:latin typeface="Comic Sans MS" panose="030F0702030302020204" pitchFamily="66" charset="0"/>
              </a:rPr>
              <a:t>Dangers of Verilog #2</a:t>
            </a:r>
            <a:endParaRPr lang="en-IN" sz="3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42C52-63A7-4F35-A5B0-391FAA738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384" y="1871004"/>
            <a:ext cx="5465003" cy="318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1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6BE71A-CC83-41A3-B1A0-3CA976D268E3}"/>
              </a:ext>
            </a:extLst>
          </p:cNvPr>
          <p:cNvSpPr/>
          <p:nvPr/>
        </p:nvSpPr>
        <p:spPr>
          <a:xfrm>
            <a:off x="787790" y="1354145"/>
            <a:ext cx="1074771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Verilog allows us to do two things with the same piece of code: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hlink"/>
                </a:solidFill>
                <a:latin typeface="Comic Sans MS" panose="030F0702030302020204" pitchFamily="66" charset="0"/>
              </a:rPr>
              <a:t> 	</a:t>
            </a: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Infer the physical structure </a:t>
            </a:r>
            <a:r>
              <a:rPr lang="en-US" sz="2400" dirty="0">
                <a:solidFill>
                  <a:schemeClr val="hlink"/>
                </a:solidFill>
                <a:latin typeface="Comic Sans MS" panose="030F0702030302020204" pitchFamily="66" charset="0"/>
              </a:rPr>
              <a:t>of the logic to be created. </a:t>
            </a:r>
          </a:p>
          <a:p>
            <a:endParaRPr lang="en-US" sz="2400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hlink"/>
                </a:solidFill>
                <a:latin typeface="Comic Sans MS" panose="030F0702030302020204" pitchFamily="66" charset="0"/>
              </a:rPr>
              <a:t> 	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Simulate </a:t>
            </a:r>
            <a:r>
              <a:rPr lang="en-US" sz="2400" dirty="0">
                <a:solidFill>
                  <a:schemeClr val="hlink"/>
                </a:solidFill>
                <a:latin typeface="Comic Sans MS" panose="030F0702030302020204" pitchFamily="66" charset="0"/>
              </a:rPr>
              <a:t>the behavior of the logic prior to building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We must write code to simultaneously satisfy two tools. In order of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importance...</a:t>
            </a:r>
          </a:p>
          <a:p>
            <a:endParaRPr lang="en-IN" sz="2400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hlink"/>
                </a:solidFill>
                <a:latin typeface="Comic Sans MS" panose="030F0702030302020204" pitchFamily="66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Logic synthesizer </a:t>
            </a:r>
            <a:r>
              <a:rPr lang="en-US" sz="2400" dirty="0">
                <a:solidFill>
                  <a:schemeClr val="hlink"/>
                </a:solidFill>
                <a:latin typeface="Comic Sans MS" panose="030F0702030302020204" pitchFamily="66" charset="0"/>
              </a:rPr>
              <a:t>- Our code must clearly infer the structure</a:t>
            </a:r>
          </a:p>
          <a:p>
            <a:r>
              <a:rPr lang="en-US" sz="2400" dirty="0">
                <a:solidFill>
                  <a:schemeClr val="hlink"/>
                </a:solidFill>
                <a:latin typeface="Comic Sans MS" panose="030F0702030302020204" pitchFamily="66" charset="0"/>
              </a:rPr>
              <a:t>	(including errors!) we want from logic synthesis.</a:t>
            </a:r>
          </a:p>
          <a:p>
            <a:endParaRPr lang="en-US" sz="2400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hlink"/>
                </a:solidFill>
                <a:latin typeface="Comic Sans MS" panose="030F0702030302020204" pitchFamily="66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Logic simulator - </a:t>
            </a:r>
            <a:r>
              <a:rPr lang="en-US" sz="2400" dirty="0">
                <a:solidFill>
                  <a:schemeClr val="hlink"/>
                </a:solidFill>
                <a:latin typeface="Comic Sans MS" panose="030F0702030302020204" pitchFamily="66" charset="0"/>
              </a:rPr>
              <a:t>Our code, when simulated, must exhibit the exact</a:t>
            </a:r>
          </a:p>
          <a:p>
            <a:r>
              <a:rPr lang="en-US" sz="2400" dirty="0">
                <a:solidFill>
                  <a:schemeClr val="hlink"/>
                </a:solidFill>
                <a:latin typeface="Comic Sans MS" panose="030F0702030302020204" pitchFamily="66" charset="0"/>
              </a:rPr>
              <a:t>          behavior of the synthesized gates that are yet to be built.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DF0E8B-5E67-4E55-8CCB-F19F5869CDED}"/>
              </a:ext>
            </a:extLst>
          </p:cNvPr>
          <p:cNvSpPr/>
          <p:nvPr/>
        </p:nvSpPr>
        <p:spPr>
          <a:xfrm>
            <a:off x="1308295" y="207888"/>
            <a:ext cx="9706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hlink"/>
                </a:solidFill>
                <a:latin typeface="Comic Sans MS" panose="030F0702030302020204" pitchFamily="66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922377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DF3686-E8D1-45A9-B13A-3A636D5167B2}"/>
              </a:ext>
            </a:extLst>
          </p:cNvPr>
          <p:cNvSpPr/>
          <p:nvPr/>
        </p:nvSpPr>
        <p:spPr>
          <a:xfrm>
            <a:off x="576775" y="1720229"/>
            <a:ext cx="110994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hlink"/>
                </a:solidFill>
                <a:latin typeface="Comic Sans MS" panose="030F0702030302020204" pitchFamily="66" charset="0"/>
              </a:rPr>
              <a:t>Don't keep hacking code till the simulator is happy... Its working</a:t>
            </a:r>
          </a:p>
          <a:p>
            <a:r>
              <a:rPr lang="en-IN" sz="2400" dirty="0">
                <a:solidFill>
                  <a:schemeClr val="hlink"/>
                </a:solidFill>
                <a:latin typeface="Comic Sans MS" panose="030F0702030302020204" pitchFamily="66" charset="0"/>
              </a:rPr>
              <a:t>gates you want!</a:t>
            </a:r>
          </a:p>
          <a:p>
            <a:endParaRPr lang="en-IN" sz="2400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Well structured RTL code written with an eye towards </a:t>
            </a: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logic</a:t>
            </a:r>
          </a:p>
          <a:p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synthesis </a:t>
            </a:r>
            <a:r>
              <a:rPr lang="en-US" sz="2400" dirty="0">
                <a:latin typeface="Comic Sans MS" panose="030F0702030302020204" pitchFamily="66" charset="0"/>
              </a:rPr>
              <a:t>almost always simulates correctly. The synthesizer is way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pickier than the simulator. </a:t>
            </a:r>
            <a:r>
              <a:rPr lang="en-US" sz="2400" dirty="0">
                <a:latin typeface="Comic Sans MS" panose="030F0702030302020204" pitchFamily="66" charset="0"/>
              </a:rPr>
              <a:t> This is a big reason for our </a:t>
            </a: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structure first </a:t>
            </a:r>
            <a:r>
              <a:rPr lang="en-US" sz="2400" dirty="0">
                <a:latin typeface="Comic Sans MS" panose="030F0702030302020204" pitchFamily="66" charset="0"/>
              </a:rPr>
              <a:t>approach.</a:t>
            </a:r>
          </a:p>
          <a:p>
            <a:endParaRPr lang="en-US" sz="2400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hlink"/>
                </a:solidFill>
                <a:latin typeface="Comic Sans MS" panose="030F0702030302020204" pitchFamily="66" charset="0"/>
              </a:rPr>
              <a:t>Debugging is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very difficult </a:t>
            </a:r>
            <a:r>
              <a:rPr lang="en-US" sz="2400" dirty="0">
                <a:solidFill>
                  <a:schemeClr val="hlink"/>
                </a:solidFill>
                <a:latin typeface="Comic Sans MS" panose="030F0702030302020204" pitchFamily="66" charset="0"/>
              </a:rPr>
              <a:t>for Verilog. Don’t write code and “see if it works.” Test each “unknown” thing individually until you know what it does; then combine </a:t>
            </a:r>
            <a:r>
              <a:rPr lang="en-IN" sz="2400" dirty="0">
                <a:solidFill>
                  <a:schemeClr val="hlink"/>
                </a:solidFill>
                <a:latin typeface="Comic Sans MS" panose="030F0702030302020204" pitchFamily="66" charset="0"/>
              </a:rPr>
              <a:t>into larger entities. </a:t>
            </a:r>
            <a:r>
              <a:rPr lang="en-IN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Divide and conquer</a:t>
            </a:r>
            <a:r>
              <a:rPr lang="en-IN" sz="2400" dirty="0">
                <a:solidFill>
                  <a:schemeClr val="hlink"/>
                </a:solidFill>
                <a:latin typeface="Comic Sans MS" panose="030F0702030302020204" pitchFamily="66" charset="0"/>
              </a:rPr>
              <a:t>! </a:t>
            </a:r>
          </a:p>
          <a:p>
            <a:endParaRPr lang="en-US" sz="2400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516146-6A45-4FA2-BE4B-94D5B98A9FB4}"/>
              </a:ext>
            </a:extLst>
          </p:cNvPr>
          <p:cNvSpPr/>
          <p:nvPr/>
        </p:nvSpPr>
        <p:spPr>
          <a:xfrm>
            <a:off x="1308295" y="207888"/>
            <a:ext cx="9706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hlink"/>
                </a:solidFill>
                <a:latin typeface="Comic Sans MS" panose="030F0702030302020204" pitchFamily="66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917200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0892E4-9C95-483E-97D0-9CBE722CA1B6}"/>
              </a:ext>
            </a:extLst>
          </p:cNvPr>
          <p:cNvSpPr/>
          <p:nvPr/>
        </p:nvSpPr>
        <p:spPr>
          <a:xfrm>
            <a:off x="3144979" y="187295"/>
            <a:ext cx="5558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TW" sz="3600" dirty="0">
                <a:solidFill>
                  <a:prstClr val="black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Verilog Coding Guidelines</a:t>
            </a:r>
            <a:endParaRPr lang="en-IN" sz="3600" dirty="0">
              <a:solidFill>
                <a:prstClr val="black"/>
              </a:solidFill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62B74D-3BE8-43A9-BD33-872D6FB12431}"/>
              </a:ext>
            </a:extLst>
          </p:cNvPr>
          <p:cNvSpPr/>
          <p:nvPr/>
        </p:nvSpPr>
        <p:spPr>
          <a:xfrm>
            <a:off x="318653" y="1036319"/>
            <a:ext cx="11443855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Start with a </a:t>
            </a:r>
            <a:r>
              <a:rPr lang="en-US" sz="2200" dirty="0">
                <a:solidFill>
                  <a:srgbClr val="0563C1"/>
                </a:solidFill>
                <a:latin typeface="Comic Sans MS" panose="030F0702030302020204" pitchFamily="66" charset="0"/>
              </a:rPr>
              <a:t>Circuit Diagram</a:t>
            </a:r>
            <a:r>
              <a:rPr lang="en-US" sz="2000" dirty="0">
                <a:latin typeface="Comic Sans MS" panose="030F0702030302020204" pitchFamily="66" charset="0"/>
              </a:rPr>
              <a:t>.  Don’t jump into coding without drawing the circuit diagram. Name all the input, output ports and internal wires.  Always give </a:t>
            </a:r>
            <a:r>
              <a:rPr lang="en-US" sz="2000" dirty="0">
                <a:solidFill>
                  <a:srgbClr val="0563C1"/>
                </a:solidFill>
                <a:latin typeface="Comic Sans MS" panose="030F0702030302020204" pitchFamily="66" charset="0"/>
              </a:rPr>
              <a:t>meaningful names </a:t>
            </a:r>
            <a:r>
              <a:rPr lang="en-US" sz="2000" dirty="0">
                <a:latin typeface="Comic Sans MS" panose="030F0702030302020204" pitchFamily="66" charset="0"/>
              </a:rPr>
              <a:t>to ports, modules and wires. It increases readability and debuggability.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Use “assign” statements for simple combinational logic. Use combinational always blocks for complex combinational logic.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Clearly distinguish always blocks meant for combinational logic from those meant for sequential logic, </a:t>
            </a:r>
            <a:r>
              <a:rPr lang="en-US" sz="2000" dirty="0">
                <a:solidFill>
                  <a:srgbClr val="0563C1"/>
                </a:solidFill>
                <a:latin typeface="Comic Sans MS" panose="030F0702030302020204" pitchFamily="66" charset="0"/>
              </a:rPr>
              <a:t>do not mix combinational logic and sequential logic </a:t>
            </a:r>
            <a:r>
              <a:rPr lang="en-US" sz="2000" dirty="0">
                <a:latin typeface="Comic Sans MS" panose="030F0702030302020204" pitchFamily="66" charset="0"/>
              </a:rPr>
              <a:t>in the same always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Only use blocking assignments (=) in combinational always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Only use non-blocking assignments (&lt;=) in sequential always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Try to put as little logic in a sequential always block as possible. </a:t>
            </a:r>
            <a:r>
              <a:rPr lang="en-US" sz="2000" dirty="0">
                <a:solidFill>
                  <a:srgbClr val="0563C1"/>
                </a:solidFill>
                <a:latin typeface="Comic Sans MS" panose="030F0702030302020204" pitchFamily="66" charset="0"/>
              </a:rPr>
              <a:t>Keep it simple</a:t>
            </a:r>
            <a:r>
              <a:rPr lang="en-US" sz="2000" dirty="0">
                <a:latin typeface="Comic Sans MS" panose="030F0702030302020204" pitchFamily="66" charset="0"/>
              </a:rPr>
              <a:t>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Write </a:t>
            </a:r>
            <a:r>
              <a:rPr lang="en-IN" sz="2000" dirty="0">
                <a:latin typeface="Comic Sans MS" panose="030F0702030302020204" pitchFamily="66" charset="0"/>
              </a:rPr>
              <a:t>code which is aesthetically pleasing!  </a:t>
            </a:r>
          </a:p>
          <a:p>
            <a:endParaRPr lang="en-I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7887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371F91-F3F7-48CA-B37B-BAF13D0C2226}"/>
              </a:ext>
            </a:extLst>
          </p:cNvPr>
          <p:cNvSpPr/>
          <p:nvPr/>
        </p:nvSpPr>
        <p:spPr>
          <a:xfrm>
            <a:off x="1961322" y="3098562"/>
            <a:ext cx="96343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Verilog for Verification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6607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2164" y="1090614"/>
            <a:ext cx="80676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1" y="228601"/>
            <a:ext cx="67151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C:\Users\USER\Desktop\t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200400"/>
            <a:ext cx="5029200" cy="3486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609600"/>
            <a:ext cx="76962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4975" y="838200"/>
            <a:ext cx="878205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tb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1650" y="1062038"/>
            <a:ext cx="8648700" cy="4733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B1F9064-7D35-44E2-9ED0-B4867595F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1"/>
            <a:ext cx="7772400" cy="836613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zh-TW" dirty="0">
                <a:solidFill>
                  <a:srgbClr val="0070C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</a:br>
            <a:r>
              <a:rPr lang="en-US" altLang="zh-TW" dirty="0">
                <a:solidFill>
                  <a:srgbClr val="0070C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Detailed Design</a:t>
            </a:r>
            <a:endParaRPr lang="en-US" altLang="en-US" dirty="0">
              <a:solidFill>
                <a:srgbClr val="0070C0"/>
              </a:solidFill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4FB4242-0D46-4DD3-9EDA-95451E30E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468" y="765176"/>
            <a:ext cx="10128738" cy="6092823"/>
          </a:xfrm>
        </p:spPr>
        <p:txBody>
          <a:bodyPr/>
          <a:lstStyle/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zh-TW" sz="2400" dirty="0"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zh-TW" dirty="0"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zh-TW" dirty="0"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TW" dirty="0"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HDL (Hardware Description Language), e.g. Verilog, VHDL, </a:t>
            </a:r>
            <a:r>
              <a:rPr lang="en-US" altLang="zh-TW" dirty="0" err="1"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SystemC</a:t>
            </a:r>
            <a:endParaRPr lang="en-US" altLang="zh-TW" dirty="0"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TW" dirty="0"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Requires some experience, harder to debug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800" dirty="0">
                <a:solidFill>
                  <a:srgbClr val="00B050"/>
                </a:solidFill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Descriptive &amp; portable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dirty="0"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Easy to modify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dirty="0"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Greater productivity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Use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vendor-supplied IP libraries </a:t>
            </a:r>
            <a:r>
              <a:rPr lang="en-US" altLang="zh-TW" dirty="0"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to reduce design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Create &amp; manage user-created libraries (circuits)</a:t>
            </a:r>
            <a:endParaRPr lang="en-US" altLang="en-US" dirty="0"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C97DB689-FD8F-40D6-8478-665016070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zh-TW" sz="4400">
              <a:solidFill>
                <a:schemeClr val="tx2"/>
              </a:solidFill>
              <a:ea typeface="新細明體" panose="02020500000000000000" pitchFamily="18" charset="-120"/>
            </a:endParaRPr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9E52CD48-B8F2-48CF-96F6-AD3AA7D4D4E3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188913"/>
            <a:ext cx="762000" cy="762000"/>
          </a:xfrm>
          <a:prstGeom prst="rect">
            <a:avLst/>
          </a:prstGeom>
          <a:solidFill>
            <a:srgbClr val="DBFF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tb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07777"/>
            <a:ext cx="9144000" cy="5042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tb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575" y="823914"/>
            <a:ext cx="9086850" cy="5210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5262CE-2E76-4CF7-9851-1DC6DC9498C4}"/>
              </a:ext>
            </a:extLst>
          </p:cNvPr>
          <p:cNvSpPr/>
          <p:nvPr/>
        </p:nvSpPr>
        <p:spPr>
          <a:xfrm>
            <a:off x="954157" y="1053433"/>
            <a:ext cx="9343394" cy="580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module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counter_tb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() 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reg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clr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enb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wire [3:0] count;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counter DUT ( .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clk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(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clk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), .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clr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(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clr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), .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enb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(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enb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), .count  (count)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initial begin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=0;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forever #5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=~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; //Clock Generator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end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initial begin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#10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clr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= 1'b1;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#20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clr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 = 0;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#10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enb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=1;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end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endmodule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11BB9F-A285-4B88-ACAE-B48098A3F1C5}"/>
              </a:ext>
            </a:extLst>
          </p:cNvPr>
          <p:cNvSpPr/>
          <p:nvPr/>
        </p:nvSpPr>
        <p:spPr>
          <a:xfrm>
            <a:off x="1195754" y="1053434"/>
            <a:ext cx="8342141" cy="5693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FC1078-8D1E-48FE-81C4-E398EB0CF686}"/>
              </a:ext>
            </a:extLst>
          </p:cNvPr>
          <p:cNvSpPr/>
          <p:nvPr/>
        </p:nvSpPr>
        <p:spPr>
          <a:xfrm>
            <a:off x="3488861" y="177574"/>
            <a:ext cx="4594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Counter Test Bench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59694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55C0CC-6923-4B30-B08C-6E6A27761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7" y="410817"/>
            <a:ext cx="9965634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0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6165</TotalTime>
  <Words>2411</Words>
  <Application>Microsoft Office PowerPoint</Application>
  <PresentationFormat>Widescreen</PresentationFormat>
  <Paragraphs>467</Paragraphs>
  <Slides>93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4" baseType="lpstr">
      <vt:lpstr>Arial</vt:lpstr>
      <vt:lpstr>Calibri</vt:lpstr>
      <vt:lpstr>Calibri Light</vt:lpstr>
      <vt:lpstr>Comic Sans MS</vt:lpstr>
      <vt:lpstr>Courier New</vt:lpstr>
      <vt:lpstr>Monotype Sorts</vt:lpstr>
      <vt:lpstr>Tahoma</vt:lpstr>
      <vt:lpstr>Times New Roman</vt:lpstr>
      <vt:lpstr>Wingdings</vt:lpstr>
      <vt:lpstr>Office Theme</vt:lpstr>
      <vt:lpstr>美工圖案</vt:lpstr>
      <vt:lpstr>Verilog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FPGA Design Flow</vt:lpstr>
      <vt:lpstr>RTL Specification</vt:lpstr>
      <vt:lpstr> Detailed Design</vt:lpstr>
      <vt:lpstr>Functional Simulation</vt:lpstr>
      <vt:lpstr>HDL Synthesis</vt:lpstr>
      <vt:lpstr>PowerPoint Presentation</vt:lpstr>
      <vt:lpstr>The Verilog Language</vt:lpstr>
      <vt:lpstr>PowerPoint Presentation</vt:lpstr>
      <vt:lpstr>PowerPoint Presentation</vt:lpstr>
      <vt:lpstr>The Verilog Language</vt:lpstr>
      <vt:lpstr>Abstraction levels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Blocking &amp; Non-Blocking Assignments –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of Clocked Sequential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Discrete-event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State Machines</dc:title>
  <dc:creator>LENOVO</dc:creator>
  <cp:lastModifiedBy>Subrahmanyam Mula</cp:lastModifiedBy>
  <cp:revision>68</cp:revision>
  <dcterms:created xsi:type="dcterms:W3CDTF">2019-09-29T16:00:47Z</dcterms:created>
  <dcterms:modified xsi:type="dcterms:W3CDTF">2020-10-31T17:23:52Z</dcterms:modified>
</cp:coreProperties>
</file>