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60" r:id="rId4"/>
    <p:sldId id="282" r:id="rId5"/>
    <p:sldId id="354" r:id="rId6"/>
    <p:sldId id="355" r:id="rId7"/>
    <p:sldId id="356" r:id="rId8"/>
    <p:sldId id="269" r:id="rId9"/>
    <p:sldId id="267" r:id="rId10"/>
    <p:sldId id="272" r:id="rId11"/>
    <p:sldId id="273" r:id="rId12"/>
    <p:sldId id="357" r:id="rId13"/>
    <p:sldId id="281" r:id="rId14"/>
    <p:sldId id="280" r:id="rId15"/>
    <p:sldId id="277" r:id="rId16"/>
    <p:sldId id="274" r:id="rId17"/>
    <p:sldId id="262" r:id="rId18"/>
    <p:sldId id="279" r:id="rId19"/>
    <p:sldId id="353" r:id="rId20"/>
    <p:sldId id="350"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pil Gautam" initials="KG" lastIdx="1" clrIdx="0">
    <p:extLst>
      <p:ext uri="{19B8F6BF-5375-455C-9EA6-DF929625EA0E}">
        <p15:presenceInfo xmlns:p15="http://schemas.microsoft.com/office/powerpoint/2012/main" userId="Kapil Gaut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3533A93-6F6D-458F-A8ED-B5F79C577CA8}" type="datetimeFigureOut">
              <a:rPr lang="en-US" smtClean="0"/>
              <a:t>12/2/2020</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F400AFF-082B-46D0-8F52-7289F48E2586}" type="slidenum">
              <a:rPr lang="en-US" smtClean="0"/>
              <a:t>‹#›</a:t>
            </a:fld>
            <a:endParaRPr lang="en-US"/>
          </a:p>
        </p:txBody>
      </p:sp>
    </p:spTree>
    <p:extLst>
      <p:ext uri="{BB962C8B-B14F-4D97-AF65-F5344CB8AC3E}">
        <p14:creationId xmlns:p14="http://schemas.microsoft.com/office/powerpoint/2010/main" val="2309610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400AFF-082B-46D0-8F52-7289F48E2586}" type="slidenum">
              <a:rPr lang="en-US" smtClean="0"/>
              <a:t>8</a:t>
            </a:fld>
            <a:endParaRPr lang="en-US"/>
          </a:p>
        </p:txBody>
      </p:sp>
    </p:spTree>
    <p:extLst>
      <p:ext uri="{BB962C8B-B14F-4D97-AF65-F5344CB8AC3E}">
        <p14:creationId xmlns:p14="http://schemas.microsoft.com/office/powerpoint/2010/main" val="3521477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450588" y="2489708"/>
            <a:ext cx="3290823" cy="9398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12/2/2020</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rlito"/>
                <a:cs typeface="Carlito"/>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12/2/2020</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rlito"/>
                <a:cs typeface="Carlito"/>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12/2/2020</a:t>
            </a:fld>
            <a:endParaRPr lang="en-US"/>
          </a:p>
        </p:txBody>
      </p:sp>
      <p:sp>
        <p:nvSpPr>
          <p:cNvPr id="7" name="Holder 7"/>
          <p:cNvSpPr>
            <a:spLocks noGrp="1"/>
          </p:cNvSpPr>
          <p:nvPr>
            <p:ph type="sldNum" sz="quarter" idx="7"/>
          </p:nvPr>
        </p:nvSpPr>
        <p:spPr/>
        <p:txBody>
          <a:bodyPr lIns="0" tIns="0" rIns="0" bIns="0"/>
          <a:lstStyle>
            <a:lvl1pPr>
              <a:defRPr sz="1200" b="0" i="0">
                <a:solidFill>
                  <a:srgbClr val="898989"/>
                </a:solidFill>
                <a:latin typeface="Carlito"/>
                <a:cs typeface="Carlito"/>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12/2/2020</a:t>
            </a:fld>
            <a:endParaRPr lang="en-US"/>
          </a:p>
        </p:txBody>
      </p:sp>
      <p:sp>
        <p:nvSpPr>
          <p:cNvPr id="5" name="Holder 5"/>
          <p:cNvSpPr>
            <a:spLocks noGrp="1"/>
          </p:cNvSpPr>
          <p:nvPr>
            <p:ph type="sldNum" sz="quarter" idx="7"/>
          </p:nvPr>
        </p:nvSpPr>
        <p:spPr/>
        <p:txBody>
          <a:bodyPr lIns="0" tIns="0" rIns="0" bIns="0"/>
          <a:lstStyle>
            <a:lvl1pPr>
              <a:defRPr sz="1200" b="0" i="0">
                <a:solidFill>
                  <a:srgbClr val="898989"/>
                </a:solidFill>
                <a:latin typeface="Carlito"/>
                <a:cs typeface="Carlito"/>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12/2/2020</a:t>
            </a:fld>
            <a:endParaRPr lang="en-US"/>
          </a:p>
        </p:txBody>
      </p:sp>
      <p:sp>
        <p:nvSpPr>
          <p:cNvPr id="4" name="Holder 4"/>
          <p:cNvSpPr>
            <a:spLocks noGrp="1"/>
          </p:cNvSpPr>
          <p:nvPr>
            <p:ph type="sldNum" sz="quarter" idx="7"/>
          </p:nvPr>
        </p:nvSpPr>
        <p:spPr/>
        <p:txBody>
          <a:bodyPr lIns="0" tIns="0" rIns="0" bIns="0"/>
          <a:lstStyle>
            <a:lvl1pPr>
              <a:defRPr sz="1200" b="0" i="0">
                <a:solidFill>
                  <a:srgbClr val="898989"/>
                </a:solidFill>
                <a:latin typeface="Carlito"/>
                <a:cs typeface="Carlito"/>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04639" y="2489708"/>
            <a:ext cx="3382721" cy="939800"/>
          </a:xfrm>
          <a:prstGeom prst="rect">
            <a:avLst/>
          </a:prstGeom>
        </p:spPr>
        <p:txBody>
          <a:bodyPr wrap="square" lIns="0" tIns="0" rIns="0" bIns="0">
            <a:spAutoFit/>
          </a:bodyPr>
          <a:lstStyle>
            <a:lvl1pPr>
              <a:defRPr sz="6000" b="0" i="0">
                <a:solidFill>
                  <a:schemeClr val="tx1"/>
                </a:solidFill>
                <a:latin typeface="Carlito"/>
                <a:cs typeface="Carlito"/>
              </a:defRPr>
            </a:lvl1pPr>
          </a:lstStyle>
          <a:p>
            <a:endParaRPr/>
          </a:p>
        </p:txBody>
      </p:sp>
      <p:sp>
        <p:nvSpPr>
          <p:cNvPr id="3" name="Holder 3"/>
          <p:cNvSpPr>
            <a:spLocks noGrp="1"/>
          </p:cNvSpPr>
          <p:nvPr>
            <p:ph type="body" idx="1"/>
          </p:nvPr>
        </p:nvSpPr>
        <p:spPr>
          <a:xfrm>
            <a:off x="994090" y="1756059"/>
            <a:ext cx="10203815" cy="45478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12/2/2020</a:t>
            </a:fld>
            <a:endParaRPr lang="en-US"/>
          </a:p>
        </p:txBody>
      </p:sp>
      <p:sp>
        <p:nvSpPr>
          <p:cNvPr id="6" name="Holder 6"/>
          <p:cNvSpPr>
            <a:spLocks noGrp="1"/>
          </p:cNvSpPr>
          <p:nvPr>
            <p:ph type="sldNum" sz="quarter" idx="7"/>
          </p:nvPr>
        </p:nvSpPr>
        <p:spPr>
          <a:xfrm>
            <a:off x="11600815" y="6386248"/>
            <a:ext cx="231775" cy="214629"/>
          </a:xfrm>
          <a:prstGeom prst="rect">
            <a:avLst/>
          </a:prstGeom>
        </p:spPr>
        <p:txBody>
          <a:bodyPr wrap="square" lIns="0" tIns="0" rIns="0" bIns="0">
            <a:spAutoFit/>
          </a:bodyPr>
          <a:lstStyle>
            <a:lvl1pPr>
              <a:defRPr sz="1200" b="0" i="0">
                <a:solidFill>
                  <a:srgbClr val="898989"/>
                </a:solidFill>
                <a:latin typeface="Carlito"/>
                <a:cs typeface="Carlito"/>
              </a:defRPr>
            </a:lvl1pPr>
          </a:lstStyle>
          <a:p>
            <a:pPr marL="38100">
              <a:lnSpc>
                <a:spcPct val="100000"/>
              </a:lnSpc>
              <a:spcBef>
                <a:spcPts val="40"/>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abs/1912.06719" TargetMode="External"/><Relationship Id="rId7" Type="http://schemas.openxmlformats.org/officeDocument/2006/relationships/hyperlink" Target="https://arxiv.org/abs/1708.04782" TargetMode="External"/><Relationship Id="rId2" Type="http://schemas.openxmlformats.org/officeDocument/2006/relationships/hyperlink" Target="https://arxiv.org/abs/2008.12401" TargetMode="External"/><Relationship Id="rId1" Type="http://schemas.openxmlformats.org/officeDocument/2006/relationships/slideLayout" Target="../slideLayouts/slideLayout2.xml"/><Relationship Id="rId6" Type="http://schemas.openxmlformats.org/officeDocument/2006/relationships/hyperlink" Target="https://deepmind.com/blog/announcements/deepmind-and-blizzard-open-starcraft-ii-ai-research-environment" TargetMode="External"/><Relationship Id="rId5" Type="http://schemas.openxmlformats.org/officeDocument/2006/relationships/hyperlink" Target="https://deepmind.com/blog/article/alphastar-mastering-real-time-strategy-game-starcraft-ii" TargetMode="External"/><Relationship Id="rId4" Type="http://schemas.openxmlformats.org/officeDocument/2006/relationships/hyperlink" Target="https://deepmind.com/blog/article/AlphaStar-Grandmaster-level-in-StarCraft-II-using-multi-agent-reinforcement-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04900" y="2401180"/>
            <a:ext cx="9982200" cy="936154"/>
          </a:xfrm>
          <a:prstGeom prst="rect">
            <a:avLst/>
          </a:prstGeom>
        </p:spPr>
        <p:txBody>
          <a:bodyPr vert="horz" wrap="square" lIns="0" tIns="12700" rIns="0" bIns="0" rtlCol="0">
            <a:spAutoFit/>
          </a:bodyPr>
          <a:lstStyle/>
          <a:p>
            <a:pPr marL="12700" algn="ctr">
              <a:lnSpc>
                <a:spcPct val="100000"/>
              </a:lnSpc>
              <a:spcBef>
                <a:spcPts val="100"/>
              </a:spcBef>
            </a:pPr>
            <a:r>
              <a:rPr lang="en-US" sz="6000" spc="-70" dirty="0">
                <a:latin typeface="Carlito"/>
                <a:cs typeface="Carlito"/>
              </a:rPr>
              <a:t>Games/ Dota2 And StarCraft II</a:t>
            </a:r>
            <a:endParaRPr sz="6000" dirty="0">
              <a:latin typeface="Carlito"/>
              <a:cs typeface="Carlito"/>
            </a:endParaRPr>
          </a:p>
        </p:txBody>
      </p:sp>
      <p:sp>
        <p:nvSpPr>
          <p:cNvPr id="3" name="object 3"/>
          <p:cNvSpPr txBox="1"/>
          <p:nvPr/>
        </p:nvSpPr>
        <p:spPr>
          <a:xfrm>
            <a:off x="3124200" y="3345110"/>
            <a:ext cx="4648200" cy="1157368"/>
          </a:xfrm>
          <a:prstGeom prst="rect">
            <a:avLst/>
          </a:prstGeom>
        </p:spPr>
        <p:txBody>
          <a:bodyPr vert="horz" wrap="square" lIns="0" tIns="53975" rIns="0" bIns="0" rtlCol="0">
            <a:spAutoFit/>
          </a:bodyPr>
          <a:lstStyle/>
          <a:p>
            <a:pPr marL="12700" marR="5080" indent="709295" algn="ctr">
              <a:lnSpc>
                <a:spcPts val="2590"/>
              </a:lnSpc>
              <a:spcBef>
                <a:spcPts val="425"/>
              </a:spcBef>
            </a:pPr>
            <a:r>
              <a:rPr lang="en-US" sz="2400" spc="-20" dirty="0">
                <a:latin typeface="Carlito"/>
              </a:rPr>
              <a:t>Convolutional Neural Network</a:t>
            </a:r>
          </a:p>
          <a:p>
            <a:pPr marL="12700" marR="5080" indent="709295" algn="ctr">
              <a:lnSpc>
                <a:spcPts val="2590"/>
              </a:lnSpc>
              <a:spcBef>
                <a:spcPts val="425"/>
              </a:spcBef>
            </a:pPr>
            <a:r>
              <a:rPr lang="en-US" sz="2400" spc="-20" dirty="0">
                <a:latin typeface="Carlito"/>
                <a:cs typeface="Carlito"/>
              </a:rPr>
              <a:t>Kapil Gautam</a:t>
            </a:r>
          </a:p>
          <a:p>
            <a:pPr marL="12700" marR="5080" indent="709295" algn="ctr">
              <a:lnSpc>
                <a:spcPts val="2590"/>
              </a:lnSpc>
              <a:spcBef>
                <a:spcPts val="425"/>
              </a:spcBef>
            </a:pPr>
            <a:r>
              <a:rPr lang="en-US" sz="2400" spc="-20" dirty="0">
                <a:latin typeface="Carlito"/>
                <a:cs typeface="Carlito"/>
              </a:rPr>
              <a:t>kxg180032@utdallas.edu</a:t>
            </a:r>
            <a:endParaRPr sz="2400" dirty="0">
              <a:latin typeface="Carlito"/>
              <a:cs typeface="Carlito"/>
            </a:endParaRPr>
          </a:p>
        </p:txBody>
      </p:sp>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a:t>
            </a:fld>
            <a:endParaRPr dirty="0"/>
          </a:p>
        </p:txBody>
      </p:sp>
      <p:sp>
        <p:nvSpPr>
          <p:cNvPr id="4" name="object 4"/>
          <p:cNvSpPr txBox="1"/>
          <p:nvPr/>
        </p:nvSpPr>
        <p:spPr>
          <a:xfrm>
            <a:off x="8556942" y="90931"/>
            <a:ext cx="3249930" cy="197490"/>
          </a:xfrm>
          <a:prstGeom prst="rect">
            <a:avLst/>
          </a:prstGeom>
        </p:spPr>
        <p:txBody>
          <a:bodyPr vert="horz" wrap="square" lIns="0" tIns="12700" rIns="0" bIns="0" rtlCol="0">
            <a:spAutoFit/>
          </a:bodyPr>
          <a:lstStyle/>
          <a:p>
            <a:pPr marL="12700" algn="ctr">
              <a:lnSpc>
                <a:spcPct val="100000"/>
              </a:lnSpc>
              <a:spcBef>
                <a:spcPts val="100"/>
              </a:spcBef>
            </a:pPr>
            <a:r>
              <a:rPr lang="en-US" sz="1200" spc="-70" dirty="0">
                <a:latin typeface="Carlito"/>
                <a:cs typeface="Carlito"/>
              </a:rPr>
              <a:t>Games/ Dota2 And StarCraft II </a:t>
            </a:r>
            <a:endParaRPr lang="en-US" sz="1200" dirty="0">
              <a:latin typeface="Carlito"/>
              <a:cs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dirty="0"/>
              <a:t>10</a:t>
            </a:fld>
            <a:endParaRPr dirty="0"/>
          </a:p>
        </p:txBody>
      </p:sp>
      <p:sp>
        <p:nvSpPr>
          <p:cNvPr id="2" name="object 2"/>
          <p:cNvSpPr txBox="1">
            <a:spLocks noGrp="1"/>
          </p:cNvSpPr>
          <p:nvPr>
            <p:ph type="title"/>
          </p:nvPr>
        </p:nvSpPr>
        <p:spPr>
          <a:xfrm>
            <a:off x="764540" y="313435"/>
            <a:ext cx="6703060" cy="751488"/>
          </a:xfrm>
          <a:prstGeom prst="rect">
            <a:avLst/>
          </a:prstGeom>
        </p:spPr>
        <p:txBody>
          <a:bodyPr vert="horz" wrap="square" lIns="0" tIns="12700" rIns="0" bIns="0" rtlCol="0">
            <a:spAutoFit/>
          </a:bodyPr>
          <a:lstStyle/>
          <a:p>
            <a:pPr marL="12700">
              <a:lnSpc>
                <a:spcPct val="100000"/>
              </a:lnSpc>
              <a:spcBef>
                <a:spcPts val="100"/>
              </a:spcBef>
            </a:pPr>
            <a:r>
              <a:rPr lang="en-US" sz="4800" spc="-35" dirty="0"/>
              <a:t>Highlights - Dota2/ </a:t>
            </a:r>
            <a:r>
              <a:rPr lang="en-US" sz="4800" spc="-35" dirty="0" err="1"/>
              <a:t>OpenAI</a:t>
            </a:r>
            <a:endParaRPr lang="en-US" sz="4800" dirty="0"/>
          </a:p>
        </p:txBody>
      </p:sp>
      <p:sp>
        <p:nvSpPr>
          <p:cNvPr id="3" name="object 3"/>
          <p:cNvSpPr txBox="1"/>
          <p:nvPr/>
        </p:nvSpPr>
        <p:spPr>
          <a:xfrm>
            <a:off x="668694" y="1063080"/>
            <a:ext cx="7825174" cy="5794920"/>
          </a:xfrm>
          <a:prstGeom prst="rect">
            <a:avLst/>
          </a:prstGeom>
        </p:spPr>
        <p:txBody>
          <a:bodyPr vert="horz" wrap="square" lIns="0" tIns="63500" rIns="0" bIns="0" rtlCol="0">
            <a:spAutoFit/>
          </a:bodyPr>
          <a:lstStyle/>
          <a:p>
            <a:pPr marL="342900" marR="0" lvl="0" indent="-342900">
              <a:lnSpc>
                <a:spcPct val="107000"/>
              </a:lnSpc>
              <a:spcBef>
                <a:spcPts val="0"/>
              </a:spcBef>
              <a:spcAft>
                <a:spcPts val="800"/>
              </a:spcAft>
              <a:buFont typeface="Symbol" panose="05050102010706020507" pitchFamily="18" charset="2"/>
              <a:buChar char=""/>
            </a:pPr>
            <a:r>
              <a:rPr lang="en-US" sz="2200" spc="-20" dirty="0">
                <a:latin typeface="Carlito"/>
              </a:rPr>
              <a:t>Testing Phase</a:t>
            </a:r>
          </a:p>
          <a:p>
            <a:pPr marL="800100" lvl="1" indent="-342900">
              <a:lnSpc>
                <a:spcPct val="107000"/>
              </a:lnSpc>
              <a:spcAft>
                <a:spcPts val="800"/>
              </a:spcAft>
              <a:buFont typeface="Symbol" panose="05050102010706020507" pitchFamily="18" charset="2"/>
              <a:buChar char=""/>
            </a:pPr>
            <a:r>
              <a:rPr lang="en-US" sz="2000" spc="-20" dirty="0">
                <a:latin typeface="Carlito"/>
              </a:rPr>
              <a:t>AI agent plays unusually aggressively and use buybacks quite liberally where human players don’t consider it to be a good choice.  (buybacks – to resurrect a perished hero quickly costing some money). </a:t>
            </a:r>
          </a:p>
          <a:p>
            <a:pPr marL="800100" lvl="1" indent="-342900">
              <a:lnSpc>
                <a:spcPct val="107000"/>
              </a:lnSpc>
              <a:spcAft>
                <a:spcPts val="800"/>
              </a:spcAft>
              <a:buFont typeface="Symbol" panose="05050102010706020507" pitchFamily="18" charset="2"/>
              <a:buChar char=""/>
            </a:pPr>
            <a:r>
              <a:rPr lang="en-US" sz="2000" spc="-20" dirty="0">
                <a:latin typeface="Carlito"/>
              </a:rPr>
              <a:t>AI agent waits for the right moment to win, in another it pressured the human player from the starting and never let the human player reach the end game to execute their strategies.</a:t>
            </a:r>
          </a:p>
          <a:p>
            <a:pPr marL="800100" lvl="1" indent="-342900">
              <a:lnSpc>
                <a:spcPct val="107000"/>
              </a:lnSpc>
              <a:spcAft>
                <a:spcPts val="800"/>
              </a:spcAft>
              <a:buFont typeface="Symbol" panose="05050102010706020507" pitchFamily="18" charset="2"/>
              <a:buChar char=""/>
            </a:pPr>
            <a:r>
              <a:rPr lang="en-US" sz="2000" spc="-20" dirty="0">
                <a:latin typeface="Carlito"/>
              </a:rPr>
              <a:t>The AI agents evaluates that if the game goes on for a long time, statistically its chances to win the game dwindles, so it immediately need to go and win from the start whatever the cost.</a:t>
            </a:r>
            <a:endParaRPr lang="en-US" sz="2400" spc="-20" dirty="0">
              <a:latin typeface="Carlito"/>
            </a:endParaRPr>
          </a:p>
          <a:p>
            <a:pPr marL="342900" indent="-342900">
              <a:lnSpc>
                <a:spcPct val="107000"/>
              </a:lnSpc>
              <a:buFont typeface="Symbol" panose="05050102010706020507" pitchFamily="18" charset="2"/>
              <a:buChar char=""/>
            </a:pPr>
            <a:r>
              <a:rPr lang="en-US" sz="2200" spc="-20" dirty="0">
                <a:latin typeface="Carlito"/>
              </a:rPr>
              <a:t>Key Learnings</a:t>
            </a:r>
          </a:p>
          <a:p>
            <a:pPr marL="800100" lvl="1" indent="-342900">
              <a:lnSpc>
                <a:spcPct val="107000"/>
              </a:lnSpc>
              <a:buFont typeface="Symbol" panose="05050102010706020507" pitchFamily="18" charset="2"/>
              <a:buChar char=""/>
            </a:pPr>
            <a:r>
              <a:rPr lang="en-US" sz="2000" spc="-20" dirty="0">
                <a:latin typeface="Carlito"/>
              </a:rPr>
              <a:t>The AI agent allocates resources as efficiently as possible.</a:t>
            </a:r>
          </a:p>
          <a:p>
            <a:pPr marL="800100" lvl="1" indent="-342900">
              <a:lnSpc>
                <a:spcPct val="107000"/>
              </a:lnSpc>
              <a:buFont typeface="Symbol" panose="05050102010706020507" pitchFamily="18" charset="2"/>
              <a:buChar char=""/>
            </a:pPr>
            <a:r>
              <a:rPr lang="en-US" sz="2000" spc="-20" dirty="0">
                <a:latin typeface="Carlito"/>
              </a:rPr>
              <a:t>Humans can use AI to understand why a weird move was played if it generated a better outcome than they thought and use it to improve their own game.</a:t>
            </a:r>
          </a:p>
        </p:txBody>
      </p:sp>
      <p:sp>
        <p:nvSpPr>
          <p:cNvPr id="4" name="object 4"/>
          <p:cNvSpPr txBox="1"/>
          <p:nvPr/>
        </p:nvSpPr>
        <p:spPr>
          <a:xfrm>
            <a:off x="8556942" y="90931"/>
            <a:ext cx="3249930" cy="197490"/>
          </a:xfrm>
          <a:prstGeom prst="rect">
            <a:avLst/>
          </a:prstGeom>
        </p:spPr>
        <p:txBody>
          <a:bodyPr vert="horz" wrap="square" lIns="0" tIns="12700" rIns="0" bIns="0" rtlCol="0">
            <a:spAutoFit/>
          </a:bodyPr>
          <a:lstStyle/>
          <a:p>
            <a:pPr marL="12700" algn="ctr">
              <a:lnSpc>
                <a:spcPct val="100000"/>
              </a:lnSpc>
              <a:spcBef>
                <a:spcPts val="100"/>
              </a:spcBef>
            </a:pPr>
            <a:r>
              <a:rPr lang="en-US" sz="1200" spc="-70" dirty="0">
                <a:latin typeface="Carlito"/>
                <a:cs typeface="Carlito"/>
              </a:rPr>
              <a:t>Games/ Dota2 And StarCraft II </a:t>
            </a:r>
            <a:endParaRPr lang="en-US" sz="1200" dirty="0">
              <a:latin typeface="Carlito"/>
              <a:cs typeface="Carlito"/>
            </a:endParaRPr>
          </a:p>
        </p:txBody>
      </p:sp>
      <p:pic>
        <p:nvPicPr>
          <p:cNvPr id="6" name="Picture 5">
            <a:extLst>
              <a:ext uri="{FF2B5EF4-FFF2-40B4-BE49-F238E27FC236}">
                <a16:creationId xmlns:a16="http://schemas.microsoft.com/office/drawing/2014/main" id="{B64D5B13-6BEC-4CD6-99F9-ED7465FFB311}"/>
              </a:ext>
            </a:extLst>
          </p:cNvPr>
          <p:cNvPicPr>
            <a:picLocks noChangeAspect="1"/>
          </p:cNvPicPr>
          <p:nvPr/>
        </p:nvPicPr>
        <p:blipFill>
          <a:blip r:embed="rId2"/>
          <a:stretch>
            <a:fillRect/>
          </a:stretch>
        </p:blipFill>
        <p:spPr>
          <a:xfrm>
            <a:off x="8529635" y="2209800"/>
            <a:ext cx="3632818" cy="3663552"/>
          </a:xfrm>
          <a:prstGeom prst="rect">
            <a:avLst/>
          </a:prstGeom>
        </p:spPr>
      </p:pic>
      <p:sp>
        <p:nvSpPr>
          <p:cNvPr id="7" name="TextBox 6">
            <a:extLst>
              <a:ext uri="{FF2B5EF4-FFF2-40B4-BE49-F238E27FC236}">
                <a16:creationId xmlns:a16="http://schemas.microsoft.com/office/drawing/2014/main" id="{D2ED4F37-8BE7-4185-8422-33D74106DB83}"/>
              </a:ext>
            </a:extLst>
          </p:cNvPr>
          <p:cNvSpPr txBox="1"/>
          <p:nvPr/>
        </p:nvSpPr>
        <p:spPr>
          <a:xfrm>
            <a:off x="8510974" y="5824474"/>
            <a:ext cx="3551359" cy="246221"/>
          </a:xfrm>
          <a:prstGeom prst="rect">
            <a:avLst/>
          </a:prstGeom>
          <a:noFill/>
        </p:spPr>
        <p:txBody>
          <a:bodyPr wrap="square" rtlCol="0">
            <a:spAutoFit/>
          </a:bodyPr>
          <a:lstStyle/>
          <a:p>
            <a:r>
              <a:rPr lang="en-US" sz="1000" dirty="0"/>
              <a:t>https://openai.com/blog/openai-five-finals/</a:t>
            </a:r>
          </a:p>
        </p:txBody>
      </p:sp>
    </p:spTree>
    <p:extLst>
      <p:ext uri="{BB962C8B-B14F-4D97-AF65-F5344CB8AC3E}">
        <p14:creationId xmlns:p14="http://schemas.microsoft.com/office/powerpoint/2010/main" val="2354326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dirty="0"/>
              <a:t>11</a:t>
            </a:fld>
            <a:endParaRPr dirty="0"/>
          </a:p>
        </p:txBody>
      </p:sp>
      <p:sp>
        <p:nvSpPr>
          <p:cNvPr id="2" name="object 2"/>
          <p:cNvSpPr txBox="1">
            <a:spLocks noGrp="1"/>
          </p:cNvSpPr>
          <p:nvPr>
            <p:ph type="title"/>
          </p:nvPr>
        </p:nvSpPr>
        <p:spPr>
          <a:xfrm>
            <a:off x="764540" y="313435"/>
            <a:ext cx="9065260" cy="751488"/>
          </a:xfrm>
          <a:prstGeom prst="rect">
            <a:avLst/>
          </a:prstGeom>
        </p:spPr>
        <p:txBody>
          <a:bodyPr vert="horz" wrap="square" lIns="0" tIns="12700" rIns="0" bIns="0" rtlCol="0">
            <a:spAutoFit/>
          </a:bodyPr>
          <a:lstStyle/>
          <a:p>
            <a:pPr marL="12700">
              <a:lnSpc>
                <a:spcPct val="100000"/>
              </a:lnSpc>
              <a:spcBef>
                <a:spcPts val="100"/>
              </a:spcBef>
            </a:pPr>
            <a:r>
              <a:rPr lang="en-US" sz="4800" spc="-35" dirty="0"/>
              <a:t>Highlights - </a:t>
            </a:r>
            <a:r>
              <a:rPr lang="en-US" sz="4800" spc="-45" dirty="0"/>
              <a:t>StarCraft II/ DeepMind</a:t>
            </a:r>
            <a:endParaRPr sz="4800" dirty="0"/>
          </a:p>
        </p:txBody>
      </p:sp>
      <p:sp>
        <p:nvSpPr>
          <p:cNvPr id="3" name="object 3"/>
          <p:cNvSpPr txBox="1"/>
          <p:nvPr/>
        </p:nvSpPr>
        <p:spPr>
          <a:xfrm>
            <a:off x="763905" y="1228984"/>
            <a:ext cx="10664190" cy="5188856"/>
          </a:xfrm>
          <a:prstGeom prst="rect">
            <a:avLst/>
          </a:prstGeom>
        </p:spPr>
        <p:txBody>
          <a:bodyPr vert="horz" wrap="square" lIns="0" tIns="53975" rIns="0" bIns="0" rtlCol="0">
            <a:spAutoFit/>
          </a:bodyPr>
          <a:lstStyle/>
          <a:p>
            <a:pPr marL="342900" indent="-342900">
              <a:lnSpc>
                <a:spcPct val="107000"/>
              </a:lnSpc>
              <a:buFont typeface="Symbol" panose="05050102010706020507" pitchFamily="18" charset="2"/>
              <a:buChar char=""/>
            </a:pPr>
            <a:r>
              <a:rPr lang="en-US" sz="2200" spc="-20" dirty="0">
                <a:latin typeface="Carlito"/>
              </a:rPr>
              <a:t>Dota 2 shared the complexities of RTS game like StarCraft for having imperfect information and large time horizons. However, unlike </a:t>
            </a:r>
            <a:r>
              <a:rPr lang="en-US" sz="2200" spc="-20" dirty="0" err="1">
                <a:latin typeface="Carlito"/>
              </a:rPr>
              <a:t>AlphaStar</a:t>
            </a:r>
            <a:r>
              <a:rPr lang="en-US" sz="2200" spc="-20" dirty="0">
                <a:latin typeface="Carlito"/>
              </a:rPr>
              <a:t>, some game rules are simplified, agents use hard-coded sub-systems for certain aspects of the game and agents do not limit their perception to a camera view.</a:t>
            </a:r>
          </a:p>
          <a:p>
            <a:pPr marL="342900" marR="0" lvl="0" indent="-342900">
              <a:lnSpc>
                <a:spcPct val="107000"/>
              </a:lnSpc>
              <a:spcBef>
                <a:spcPts val="0"/>
              </a:spcBef>
              <a:spcAft>
                <a:spcPts val="0"/>
              </a:spcAft>
              <a:buFont typeface="Symbol" panose="05050102010706020507" pitchFamily="18" charset="2"/>
              <a:buChar char=""/>
            </a:pPr>
            <a:endParaRPr lang="en-US" sz="2200" spc="-20" dirty="0">
              <a:latin typeface="Carlito"/>
            </a:endParaRPr>
          </a:p>
          <a:p>
            <a:pPr marL="342900" marR="0" lvl="0" indent="-342900">
              <a:lnSpc>
                <a:spcPct val="107000"/>
              </a:lnSpc>
              <a:spcBef>
                <a:spcPts val="0"/>
              </a:spcBef>
              <a:spcAft>
                <a:spcPts val="0"/>
              </a:spcAft>
              <a:buFont typeface="Symbol" panose="05050102010706020507" pitchFamily="18" charset="2"/>
              <a:buChar char=""/>
            </a:pPr>
            <a:r>
              <a:rPr lang="en-US" sz="2200" spc="-20" dirty="0">
                <a:latin typeface="Carlito"/>
              </a:rPr>
              <a:t>In StarCraft II, each player chooses one of three races—Terran, </a:t>
            </a:r>
            <a:r>
              <a:rPr lang="en-US" sz="2200" spc="-20" dirty="0" err="1">
                <a:latin typeface="Carlito"/>
              </a:rPr>
              <a:t>Protoss</a:t>
            </a:r>
            <a:r>
              <a:rPr lang="en-US" sz="2200" spc="-20" dirty="0">
                <a:latin typeface="Carlito"/>
              </a:rPr>
              <a:t> or </a:t>
            </a:r>
            <a:r>
              <a:rPr lang="en-US" sz="2200" spc="-20" dirty="0" err="1">
                <a:latin typeface="Carlito"/>
              </a:rPr>
              <a:t>Zerg</a:t>
            </a:r>
            <a:r>
              <a:rPr lang="en-US" sz="2200" spc="-20" dirty="0">
                <a:latin typeface="Carlito"/>
              </a:rPr>
              <a:t>. Each of the race has its own unique behavior, buildings and unit control.</a:t>
            </a:r>
          </a:p>
          <a:p>
            <a:pPr marL="800100" lvl="1" indent="-342900">
              <a:lnSpc>
                <a:spcPct val="107000"/>
              </a:lnSpc>
              <a:spcAft>
                <a:spcPts val="800"/>
              </a:spcAft>
              <a:buFont typeface="Symbol" panose="05050102010706020507" pitchFamily="18" charset="2"/>
              <a:buChar char=""/>
            </a:pPr>
            <a:r>
              <a:rPr lang="en-US" sz="2000" spc="-20" dirty="0">
                <a:latin typeface="Carlito"/>
              </a:rPr>
              <a:t>Each player begins with an initial number of worker units to gather basic resources and to build more structures and to upgrade technologies. </a:t>
            </a:r>
          </a:p>
          <a:p>
            <a:pPr marL="800100" lvl="1" indent="-342900">
              <a:lnSpc>
                <a:spcPct val="107000"/>
              </a:lnSpc>
              <a:spcAft>
                <a:spcPts val="800"/>
              </a:spcAft>
              <a:buFont typeface="Symbol" panose="05050102010706020507" pitchFamily="18" charset="2"/>
              <a:buChar char=""/>
            </a:pPr>
            <a:r>
              <a:rPr lang="en-US" sz="2000" spc="-20" dirty="0">
                <a:latin typeface="Carlito"/>
              </a:rPr>
              <a:t>To win, a player must carefully balance the macro and micro elements of the economy. </a:t>
            </a:r>
          </a:p>
          <a:p>
            <a:pPr marL="800100" lvl="1" indent="-342900">
              <a:lnSpc>
                <a:spcPct val="107000"/>
              </a:lnSpc>
              <a:spcAft>
                <a:spcPts val="800"/>
              </a:spcAft>
              <a:buFont typeface="Symbol" panose="05050102010706020507" pitchFamily="18" charset="2"/>
              <a:buChar char=""/>
            </a:pPr>
            <a:r>
              <a:rPr lang="en-US" sz="2000" spc="-20" dirty="0">
                <a:latin typeface="Carlito"/>
              </a:rPr>
              <a:t>Macro being the big-picture management of their economy, while micro being the low-level control of their individual units.</a:t>
            </a:r>
          </a:p>
          <a:p>
            <a:pPr marL="800100" lvl="1" indent="-342900">
              <a:lnSpc>
                <a:spcPct val="107000"/>
              </a:lnSpc>
              <a:spcAft>
                <a:spcPts val="800"/>
              </a:spcAft>
              <a:buFont typeface="Symbol" panose="05050102010706020507" pitchFamily="18" charset="2"/>
              <a:buChar char=""/>
            </a:pPr>
            <a:r>
              <a:rPr lang="en-US" sz="2000" spc="-20" dirty="0">
                <a:latin typeface="Carlito"/>
              </a:rPr>
              <a:t>Require split second decision making, it has imperfect environment, the AI only sees wherever its units or buildings are placed.</a:t>
            </a:r>
          </a:p>
        </p:txBody>
      </p:sp>
      <p:sp>
        <p:nvSpPr>
          <p:cNvPr id="9" name="object 9"/>
          <p:cNvSpPr txBox="1"/>
          <p:nvPr/>
        </p:nvSpPr>
        <p:spPr>
          <a:xfrm>
            <a:off x="8556942" y="90931"/>
            <a:ext cx="3249930" cy="197490"/>
          </a:xfrm>
          <a:prstGeom prst="rect">
            <a:avLst/>
          </a:prstGeom>
        </p:spPr>
        <p:txBody>
          <a:bodyPr vert="horz" wrap="square" lIns="0" tIns="12700" rIns="0" bIns="0" rtlCol="0">
            <a:spAutoFit/>
          </a:bodyPr>
          <a:lstStyle/>
          <a:p>
            <a:pPr marL="12700" algn="ctr">
              <a:lnSpc>
                <a:spcPct val="100000"/>
              </a:lnSpc>
              <a:spcBef>
                <a:spcPts val="100"/>
              </a:spcBef>
            </a:pPr>
            <a:r>
              <a:rPr lang="en-US" sz="1200" spc="-70" dirty="0">
                <a:latin typeface="Carlito"/>
                <a:cs typeface="Carlito"/>
              </a:rPr>
              <a:t>Games/ Dota2 And StarCraft II </a:t>
            </a:r>
            <a:endParaRPr lang="en-US" sz="1200" dirty="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40" y="313435"/>
            <a:ext cx="9144067" cy="751488"/>
          </a:xfrm>
          <a:prstGeom prst="rect">
            <a:avLst/>
          </a:prstGeom>
        </p:spPr>
        <p:txBody>
          <a:bodyPr vert="horz" wrap="square" lIns="0" tIns="12700" rIns="0" bIns="0" rtlCol="0">
            <a:spAutoFit/>
          </a:bodyPr>
          <a:lstStyle/>
          <a:p>
            <a:pPr marL="12700">
              <a:lnSpc>
                <a:spcPct val="100000"/>
              </a:lnSpc>
              <a:spcBef>
                <a:spcPts val="100"/>
              </a:spcBef>
            </a:pPr>
            <a:r>
              <a:rPr lang="en-US" sz="4800" spc="-35" dirty="0"/>
              <a:t>Highlights - </a:t>
            </a:r>
            <a:r>
              <a:rPr lang="en-US" sz="4800" spc="-45" dirty="0"/>
              <a:t>StarCraft II/ DeepMind</a:t>
            </a:r>
            <a:endParaRPr sz="4800" dirty="0"/>
          </a:p>
        </p:txBody>
      </p:sp>
      <p:sp>
        <p:nvSpPr>
          <p:cNvPr id="3" name="object 3"/>
          <p:cNvSpPr txBox="1"/>
          <p:nvPr/>
        </p:nvSpPr>
        <p:spPr>
          <a:xfrm>
            <a:off x="764540" y="1371600"/>
            <a:ext cx="11275062" cy="2350131"/>
          </a:xfrm>
          <a:prstGeom prst="rect">
            <a:avLst/>
          </a:prstGeom>
        </p:spPr>
        <p:txBody>
          <a:bodyPr vert="horz" wrap="square" lIns="0" tIns="47625" rIns="0" bIns="0" rtlCol="0">
            <a:spAutoFit/>
          </a:bodyPr>
          <a:lstStyle/>
          <a:p>
            <a:pPr marL="342900" indent="-342900">
              <a:lnSpc>
                <a:spcPct val="107000"/>
              </a:lnSpc>
              <a:spcAft>
                <a:spcPts val="800"/>
              </a:spcAft>
              <a:buFont typeface="Symbol" panose="05050102010706020507" pitchFamily="18" charset="2"/>
              <a:buChar char=""/>
            </a:pPr>
            <a:r>
              <a:rPr lang="en-US" sz="2200" spc="-20" dirty="0">
                <a:latin typeface="Carlito"/>
              </a:rPr>
              <a:t>Configuration to simulate human behavior</a:t>
            </a:r>
          </a:p>
          <a:p>
            <a:pPr marL="800100" lvl="1" indent="-342900">
              <a:lnSpc>
                <a:spcPct val="107000"/>
              </a:lnSpc>
              <a:spcAft>
                <a:spcPts val="800"/>
              </a:spcAft>
              <a:buFont typeface="Symbol" panose="05050102010706020507" pitchFamily="18" charset="2"/>
              <a:buChar char=""/>
            </a:pPr>
            <a:r>
              <a:rPr lang="en-US" sz="2000" spc="-20" dirty="0">
                <a:latin typeface="Carlito"/>
              </a:rPr>
              <a:t>The Actions per minute(APM) and the response time(350ms) was set to be of an average player of the game, to be on a fair stage with the human player. </a:t>
            </a:r>
          </a:p>
          <a:p>
            <a:pPr marL="800100" lvl="1" indent="-342900">
              <a:lnSpc>
                <a:spcPct val="107000"/>
              </a:lnSpc>
              <a:spcAft>
                <a:spcPts val="800"/>
              </a:spcAft>
              <a:buFont typeface="Symbol" panose="05050102010706020507" pitchFamily="18" charset="2"/>
              <a:buChar char=""/>
            </a:pPr>
            <a:r>
              <a:rPr lang="en-US" sz="2000" spc="-20" dirty="0">
                <a:latin typeface="Carlito"/>
              </a:rPr>
              <a:t>This was made to ensure that the AI does not win by insanely clicking during the map, but by utilizing strategies.</a:t>
            </a:r>
          </a:p>
          <a:p>
            <a:pPr marL="342900" indent="-342900">
              <a:lnSpc>
                <a:spcPct val="107000"/>
              </a:lnSpc>
              <a:spcAft>
                <a:spcPts val="800"/>
              </a:spcAft>
              <a:buFont typeface="Symbol" panose="05050102010706020507" pitchFamily="18" charset="2"/>
              <a:buChar char=""/>
            </a:pPr>
            <a:endParaRPr lang="en-US" sz="2000" spc="-20" dirty="0">
              <a:latin typeface="Carlito"/>
            </a:endParaRPr>
          </a:p>
        </p:txBody>
      </p:sp>
      <p:sp>
        <p:nvSpPr>
          <p:cNvPr id="18" name="object 18"/>
          <p:cNvSpPr txBox="1"/>
          <p:nvPr/>
        </p:nvSpPr>
        <p:spPr>
          <a:xfrm>
            <a:off x="8556942" y="90931"/>
            <a:ext cx="3249930" cy="197490"/>
          </a:xfrm>
          <a:prstGeom prst="rect">
            <a:avLst/>
          </a:prstGeom>
        </p:spPr>
        <p:txBody>
          <a:bodyPr vert="horz" wrap="square" lIns="0" tIns="12700" rIns="0" bIns="0" rtlCol="0">
            <a:spAutoFit/>
          </a:bodyPr>
          <a:lstStyle/>
          <a:p>
            <a:pPr marL="12700" algn="ctr">
              <a:lnSpc>
                <a:spcPct val="100000"/>
              </a:lnSpc>
              <a:spcBef>
                <a:spcPts val="100"/>
              </a:spcBef>
            </a:pPr>
            <a:r>
              <a:rPr lang="en-US" sz="1200" spc="-70" dirty="0">
                <a:latin typeface="Carlito"/>
                <a:cs typeface="Carlito"/>
              </a:rPr>
              <a:t>Games/ Dota2 And StarCraft II </a:t>
            </a:r>
            <a:endParaRPr lang="en-US" sz="1200" dirty="0">
              <a:latin typeface="Carlito"/>
              <a:cs typeface="Carlito"/>
            </a:endParaRPr>
          </a:p>
        </p:txBody>
      </p:sp>
      <p:sp>
        <p:nvSpPr>
          <p:cNvPr id="215" name="object 21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12</a:t>
            </a:fld>
            <a:endParaRPr dirty="0"/>
          </a:p>
        </p:txBody>
      </p:sp>
      <p:pic>
        <p:nvPicPr>
          <p:cNvPr id="6" name="Picture 5">
            <a:extLst>
              <a:ext uri="{FF2B5EF4-FFF2-40B4-BE49-F238E27FC236}">
                <a16:creationId xmlns:a16="http://schemas.microsoft.com/office/drawing/2014/main" id="{7389704C-6F43-499D-B05F-DBB71BE3D27C}"/>
              </a:ext>
            </a:extLst>
          </p:cNvPr>
          <p:cNvPicPr>
            <a:picLocks noChangeAspect="1"/>
          </p:cNvPicPr>
          <p:nvPr/>
        </p:nvPicPr>
        <p:blipFill>
          <a:blip r:embed="rId2"/>
          <a:stretch>
            <a:fillRect/>
          </a:stretch>
        </p:blipFill>
        <p:spPr>
          <a:xfrm>
            <a:off x="2895600" y="3334054"/>
            <a:ext cx="6172200" cy="3290166"/>
          </a:xfrm>
          <a:prstGeom prst="rect">
            <a:avLst/>
          </a:prstGeom>
        </p:spPr>
      </p:pic>
      <p:sp>
        <p:nvSpPr>
          <p:cNvPr id="10" name="TextBox 9">
            <a:extLst>
              <a:ext uri="{FF2B5EF4-FFF2-40B4-BE49-F238E27FC236}">
                <a16:creationId xmlns:a16="http://schemas.microsoft.com/office/drawing/2014/main" id="{F5834D73-595A-4950-B3AD-3918006C834A}"/>
              </a:ext>
            </a:extLst>
          </p:cNvPr>
          <p:cNvSpPr txBox="1"/>
          <p:nvPr/>
        </p:nvSpPr>
        <p:spPr>
          <a:xfrm>
            <a:off x="3352800" y="6611779"/>
            <a:ext cx="5023386" cy="246221"/>
          </a:xfrm>
          <a:prstGeom prst="rect">
            <a:avLst/>
          </a:prstGeom>
          <a:noFill/>
        </p:spPr>
        <p:txBody>
          <a:bodyPr wrap="square" rtlCol="0">
            <a:spAutoFit/>
          </a:bodyPr>
          <a:lstStyle/>
          <a:p>
            <a:r>
              <a:rPr lang="en-US" sz="1000" dirty="0"/>
              <a:t>https://deepmind.com/blog/article/alphastar-mastering-real-time-strategy-game-starcraft-ii</a:t>
            </a:r>
          </a:p>
        </p:txBody>
      </p:sp>
    </p:spTree>
    <p:extLst>
      <p:ext uri="{BB962C8B-B14F-4D97-AF65-F5344CB8AC3E}">
        <p14:creationId xmlns:p14="http://schemas.microsoft.com/office/powerpoint/2010/main" val="2265475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40" y="313435"/>
            <a:ext cx="9144067" cy="751488"/>
          </a:xfrm>
          <a:prstGeom prst="rect">
            <a:avLst/>
          </a:prstGeom>
        </p:spPr>
        <p:txBody>
          <a:bodyPr vert="horz" wrap="square" lIns="0" tIns="12700" rIns="0" bIns="0" rtlCol="0">
            <a:spAutoFit/>
          </a:bodyPr>
          <a:lstStyle/>
          <a:p>
            <a:pPr marL="12700">
              <a:lnSpc>
                <a:spcPct val="100000"/>
              </a:lnSpc>
              <a:spcBef>
                <a:spcPts val="100"/>
              </a:spcBef>
            </a:pPr>
            <a:r>
              <a:rPr lang="en-US" sz="4800" spc="-35" dirty="0"/>
              <a:t>Highlights - </a:t>
            </a:r>
            <a:r>
              <a:rPr lang="en-US" sz="4800" spc="-45" dirty="0"/>
              <a:t>StarCraft II/ DeepMind</a:t>
            </a:r>
            <a:endParaRPr sz="4800" dirty="0"/>
          </a:p>
        </p:txBody>
      </p:sp>
      <p:sp>
        <p:nvSpPr>
          <p:cNvPr id="3" name="object 3"/>
          <p:cNvSpPr txBox="1"/>
          <p:nvPr/>
        </p:nvSpPr>
        <p:spPr>
          <a:xfrm>
            <a:off x="685800" y="1371600"/>
            <a:ext cx="6169660" cy="4719241"/>
          </a:xfrm>
          <a:prstGeom prst="rect">
            <a:avLst/>
          </a:prstGeom>
        </p:spPr>
        <p:txBody>
          <a:bodyPr vert="horz" wrap="square" lIns="0" tIns="47625" rIns="0" bIns="0"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2200" spc="-20" dirty="0">
                <a:latin typeface="Carlito"/>
              </a:rPr>
              <a:t>Input to </a:t>
            </a:r>
            <a:r>
              <a:rPr lang="en-US" sz="2200" spc="-20" dirty="0" err="1">
                <a:latin typeface="Carlito"/>
              </a:rPr>
              <a:t>AlphaStar</a:t>
            </a:r>
            <a:endParaRPr lang="en-US" sz="2200" spc="-20" dirty="0">
              <a:latin typeface="Carlito"/>
            </a:endParaRPr>
          </a:p>
          <a:p>
            <a:pPr marL="800100" lvl="1" indent="-342900">
              <a:buFont typeface="Symbol" panose="05050102010706020507" pitchFamily="18" charset="2"/>
              <a:buChar char=""/>
            </a:pPr>
            <a:r>
              <a:rPr lang="en-US" sz="2000" spc="-20" dirty="0">
                <a:latin typeface="Carlito"/>
              </a:rPr>
              <a:t>At each time-step (2 million frames per 2 seconds), </a:t>
            </a:r>
            <a:r>
              <a:rPr lang="en-US" sz="2000" spc="-20" dirty="0" err="1">
                <a:latin typeface="Carlito"/>
              </a:rPr>
              <a:t>AlphaStar</a:t>
            </a:r>
            <a:r>
              <a:rPr lang="en-US" sz="2000" spc="-20" dirty="0">
                <a:latin typeface="Carlito"/>
              </a:rPr>
              <a:t> receives an observation that includes a list of all observable units and their attributes. (these include the opponent units as seen by the player’s own units only)</a:t>
            </a:r>
          </a:p>
          <a:p>
            <a:pPr marL="342900" indent="-342900">
              <a:buFont typeface="Symbol" panose="05050102010706020507" pitchFamily="18" charset="2"/>
              <a:buChar char=""/>
            </a:pPr>
            <a:endParaRPr lang="en-US" sz="2000" spc="-20" dirty="0">
              <a:latin typeface="Carlito"/>
            </a:endParaRPr>
          </a:p>
          <a:p>
            <a:pPr marL="342900" indent="-342900">
              <a:buFont typeface="Symbol" panose="05050102010706020507" pitchFamily="18" charset="2"/>
              <a:buChar char=""/>
            </a:pPr>
            <a:r>
              <a:rPr lang="en-US" sz="2000" spc="-20" dirty="0">
                <a:latin typeface="Carlito"/>
              </a:rPr>
              <a:t>Output from </a:t>
            </a:r>
            <a:r>
              <a:rPr lang="en-US" sz="2000" spc="-20" dirty="0" err="1">
                <a:latin typeface="Carlito"/>
              </a:rPr>
              <a:t>AlphaStar</a:t>
            </a:r>
            <a:endParaRPr lang="en-US" sz="2000" spc="-20" dirty="0">
              <a:latin typeface="Carlito"/>
            </a:endParaRPr>
          </a:p>
          <a:p>
            <a:pPr marL="800100" lvl="1" indent="-342900">
              <a:buFont typeface="Symbol" panose="05050102010706020507" pitchFamily="18" charset="2"/>
              <a:buChar char=""/>
            </a:pPr>
            <a:r>
              <a:rPr lang="en-US" sz="2000" spc="-20" dirty="0">
                <a:latin typeface="Carlito"/>
              </a:rPr>
              <a:t>outputs what action type to take out of several hundred (for example, move or build worker).</a:t>
            </a:r>
          </a:p>
          <a:p>
            <a:pPr marL="800100" lvl="1" indent="-342900">
              <a:buFont typeface="Symbol" panose="05050102010706020507" pitchFamily="18" charset="2"/>
              <a:buChar char=""/>
            </a:pPr>
            <a:r>
              <a:rPr lang="en-US" sz="2000" spc="-20" dirty="0">
                <a:latin typeface="Carlito"/>
              </a:rPr>
              <a:t>outputs whom to issue that action to, for any subset of the agent’s units.</a:t>
            </a:r>
          </a:p>
          <a:p>
            <a:pPr marL="800100" lvl="1" indent="-342900">
              <a:buFont typeface="Symbol" panose="05050102010706020507" pitchFamily="18" charset="2"/>
              <a:buChar char=""/>
            </a:pPr>
            <a:r>
              <a:rPr lang="en-US" sz="2000" spc="-20" dirty="0">
                <a:latin typeface="Carlito"/>
              </a:rPr>
              <a:t>outputs where to target, among locations on the map or units within the camera view.</a:t>
            </a:r>
          </a:p>
          <a:p>
            <a:pPr marL="800100" lvl="1" indent="-342900">
              <a:buFont typeface="Symbol" panose="05050102010706020507" pitchFamily="18" charset="2"/>
              <a:buChar char=""/>
            </a:pPr>
            <a:r>
              <a:rPr lang="en-US" sz="2000" spc="-20" dirty="0">
                <a:latin typeface="Carlito"/>
              </a:rPr>
              <a:t>outputs when to observe and act next.</a:t>
            </a:r>
          </a:p>
        </p:txBody>
      </p:sp>
      <p:sp>
        <p:nvSpPr>
          <p:cNvPr id="18" name="object 18"/>
          <p:cNvSpPr txBox="1"/>
          <p:nvPr/>
        </p:nvSpPr>
        <p:spPr>
          <a:xfrm>
            <a:off x="8556942" y="90931"/>
            <a:ext cx="3249930" cy="197490"/>
          </a:xfrm>
          <a:prstGeom prst="rect">
            <a:avLst/>
          </a:prstGeom>
        </p:spPr>
        <p:txBody>
          <a:bodyPr vert="horz" wrap="square" lIns="0" tIns="12700" rIns="0" bIns="0" rtlCol="0">
            <a:spAutoFit/>
          </a:bodyPr>
          <a:lstStyle/>
          <a:p>
            <a:pPr marL="12700" algn="ctr">
              <a:lnSpc>
                <a:spcPct val="100000"/>
              </a:lnSpc>
              <a:spcBef>
                <a:spcPts val="100"/>
              </a:spcBef>
            </a:pPr>
            <a:r>
              <a:rPr lang="en-US" sz="1200" spc="-70" dirty="0">
                <a:latin typeface="Carlito"/>
                <a:cs typeface="Carlito"/>
              </a:rPr>
              <a:t>Games/ Dota2 And StarCraft II </a:t>
            </a:r>
            <a:endParaRPr lang="en-US" sz="1200" dirty="0">
              <a:latin typeface="Carlito"/>
              <a:cs typeface="Carlito"/>
            </a:endParaRPr>
          </a:p>
        </p:txBody>
      </p:sp>
      <p:sp>
        <p:nvSpPr>
          <p:cNvPr id="215" name="object 21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13</a:t>
            </a:fld>
            <a:endParaRPr dirty="0"/>
          </a:p>
        </p:txBody>
      </p:sp>
      <p:pic>
        <p:nvPicPr>
          <p:cNvPr id="4" name="Picture 3">
            <a:extLst>
              <a:ext uri="{FF2B5EF4-FFF2-40B4-BE49-F238E27FC236}">
                <a16:creationId xmlns:a16="http://schemas.microsoft.com/office/drawing/2014/main" id="{03163953-8478-4C31-99EF-034CDCA5DED3}"/>
              </a:ext>
            </a:extLst>
          </p:cNvPr>
          <p:cNvPicPr>
            <a:picLocks noChangeAspect="1"/>
          </p:cNvPicPr>
          <p:nvPr/>
        </p:nvPicPr>
        <p:blipFill>
          <a:blip r:embed="rId2"/>
          <a:stretch>
            <a:fillRect/>
          </a:stretch>
        </p:blipFill>
        <p:spPr>
          <a:xfrm>
            <a:off x="6934200" y="2282801"/>
            <a:ext cx="5179939" cy="2896838"/>
          </a:xfrm>
          <a:prstGeom prst="rect">
            <a:avLst/>
          </a:prstGeom>
        </p:spPr>
      </p:pic>
      <p:sp>
        <p:nvSpPr>
          <p:cNvPr id="7" name="TextBox 6">
            <a:extLst>
              <a:ext uri="{FF2B5EF4-FFF2-40B4-BE49-F238E27FC236}">
                <a16:creationId xmlns:a16="http://schemas.microsoft.com/office/drawing/2014/main" id="{0E503F8B-8062-45A6-BEA1-419A944A752B}"/>
              </a:ext>
            </a:extLst>
          </p:cNvPr>
          <p:cNvSpPr txBox="1"/>
          <p:nvPr/>
        </p:nvSpPr>
        <p:spPr>
          <a:xfrm>
            <a:off x="6934201" y="5215406"/>
            <a:ext cx="5023386" cy="246221"/>
          </a:xfrm>
          <a:prstGeom prst="rect">
            <a:avLst/>
          </a:prstGeom>
          <a:noFill/>
        </p:spPr>
        <p:txBody>
          <a:bodyPr wrap="square" rtlCol="0">
            <a:spAutoFit/>
          </a:bodyPr>
          <a:lstStyle/>
          <a:p>
            <a:r>
              <a:rPr lang="en-US" sz="1000" dirty="0"/>
              <a:t>https://deepmind.com/blog/article/alphastar-mastering-real-time-strategy-game-starcraft-ii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40" y="313435"/>
            <a:ext cx="9104319" cy="756920"/>
          </a:xfrm>
          <a:prstGeom prst="rect">
            <a:avLst/>
          </a:prstGeom>
        </p:spPr>
        <p:txBody>
          <a:bodyPr vert="horz" wrap="square" lIns="0" tIns="12700" rIns="0" bIns="0" rtlCol="0">
            <a:spAutoFit/>
          </a:bodyPr>
          <a:lstStyle/>
          <a:p>
            <a:pPr marL="12700">
              <a:lnSpc>
                <a:spcPct val="100000"/>
              </a:lnSpc>
              <a:spcBef>
                <a:spcPts val="100"/>
              </a:spcBef>
            </a:pPr>
            <a:r>
              <a:rPr lang="en-US" sz="4800" spc="-35" dirty="0"/>
              <a:t>Highlights -</a:t>
            </a:r>
            <a:r>
              <a:rPr lang="en-US" sz="4800" spc="-45" dirty="0"/>
              <a:t> StarCraft II/ DeepMind</a:t>
            </a:r>
            <a:endParaRPr sz="4800" dirty="0"/>
          </a:p>
        </p:txBody>
      </p:sp>
      <p:sp>
        <p:nvSpPr>
          <p:cNvPr id="3" name="object 3"/>
          <p:cNvSpPr txBox="1"/>
          <p:nvPr/>
        </p:nvSpPr>
        <p:spPr>
          <a:xfrm>
            <a:off x="764540" y="1295400"/>
            <a:ext cx="10741662" cy="3792833"/>
          </a:xfrm>
          <a:prstGeom prst="rect">
            <a:avLst/>
          </a:prstGeom>
        </p:spPr>
        <p:txBody>
          <a:bodyPr vert="horz" wrap="square" lIns="0" tIns="53975" rIns="0" bIns="0"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2200" spc="-20" dirty="0">
                <a:latin typeface="Carlito"/>
              </a:rPr>
              <a:t>Metrics</a:t>
            </a:r>
          </a:p>
          <a:p>
            <a:pPr marL="800100" lvl="1" indent="-342900">
              <a:lnSpc>
                <a:spcPct val="107000"/>
              </a:lnSpc>
              <a:buFont typeface="Symbol" panose="05050102010706020507" pitchFamily="18" charset="2"/>
              <a:buChar char=""/>
            </a:pPr>
            <a:r>
              <a:rPr lang="en-US" sz="2000" spc="-20" dirty="0">
                <a:latin typeface="Carlito"/>
              </a:rPr>
              <a:t>For every training agent in the league, </a:t>
            </a:r>
            <a:r>
              <a:rPr lang="en-US" sz="2000" spc="-20" dirty="0" err="1">
                <a:latin typeface="Carlito"/>
              </a:rPr>
              <a:t>AlphaStar</a:t>
            </a:r>
            <a:r>
              <a:rPr lang="en-US" sz="2000" spc="-20" dirty="0">
                <a:latin typeface="Carlito"/>
              </a:rPr>
              <a:t> runs 16,000 concurrent StarCraft II matches and 16 actor tasks to perform inference.</a:t>
            </a:r>
          </a:p>
          <a:p>
            <a:pPr marL="800100" lvl="1" indent="-342900">
              <a:lnSpc>
                <a:spcPct val="107000"/>
              </a:lnSpc>
              <a:buFont typeface="Symbol" panose="05050102010706020507" pitchFamily="18" charset="2"/>
              <a:buChar char=""/>
            </a:pPr>
            <a:r>
              <a:rPr lang="en-US" sz="2000" spc="-20" dirty="0">
                <a:latin typeface="Carlito"/>
              </a:rPr>
              <a:t>The training time for the initial version was about 2 weeks.</a:t>
            </a:r>
          </a:p>
          <a:p>
            <a:pPr marL="800100" lvl="1" indent="-342900">
              <a:lnSpc>
                <a:spcPct val="107000"/>
              </a:lnSpc>
              <a:buFont typeface="Symbol" panose="05050102010706020507" pitchFamily="18" charset="2"/>
              <a:buChar char=""/>
            </a:pPr>
            <a:r>
              <a:rPr lang="en-US" sz="2000" spc="-20" dirty="0">
                <a:latin typeface="Carlito"/>
              </a:rPr>
              <a:t>Uses Reinforcement learning on a 100,000 CPU and bots learn from every game they play.</a:t>
            </a:r>
          </a:p>
          <a:p>
            <a:pPr marL="800100" lvl="1" indent="-342900">
              <a:lnSpc>
                <a:spcPct val="107000"/>
              </a:lnSpc>
              <a:buFont typeface="Symbol" panose="05050102010706020507" pitchFamily="18" charset="2"/>
              <a:buChar char=""/>
            </a:pPr>
            <a:r>
              <a:rPr lang="en-US" sz="2000" spc="-20" dirty="0">
                <a:latin typeface="Carlito"/>
              </a:rPr>
              <a:t>Supervised learning is performed on a dataset of 971,000 replays played on StarCraft II versions 4.8.2 to 4.8.6 from the top 22% of players.</a:t>
            </a:r>
          </a:p>
          <a:p>
            <a:pPr marL="800100" lvl="1" indent="-342900">
              <a:lnSpc>
                <a:spcPct val="107000"/>
              </a:lnSpc>
              <a:buFont typeface="Symbol" panose="05050102010706020507" pitchFamily="18" charset="2"/>
              <a:buChar char=""/>
            </a:pPr>
            <a:endParaRPr lang="en-US" sz="2000" spc="-20" dirty="0">
              <a:latin typeface="Carlito"/>
            </a:endParaRPr>
          </a:p>
          <a:p>
            <a:pPr marL="342900" indent="-342900">
              <a:lnSpc>
                <a:spcPct val="107000"/>
              </a:lnSpc>
              <a:spcAft>
                <a:spcPts val="800"/>
              </a:spcAft>
              <a:buFont typeface="Symbol" panose="05050102010706020507" pitchFamily="18" charset="2"/>
              <a:buChar char=""/>
            </a:pPr>
            <a:r>
              <a:rPr lang="en-US" sz="2200" spc="-20" dirty="0" err="1">
                <a:latin typeface="Carlito"/>
              </a:rPr>
              <a:t>AlphaStar</a:t>
            </a:r>
            <a:r>
              <a:rPr lang="en-US" sz="2200" spc="-20" dirty="0">
                <a:latin typeface="Carlito"/>
              </a:rPr>
              <a:t> uses a model-free, end-to-end learning approach to playing StarCraft II that overcomes the difficulties of search-based methods which result from imperfect models and is applicable to any domain that shares some of the challenges present in StarCraft.</a:t>
            </a:r>
          </a:p>
        </p:txBody>
      </p:sp>
      <p:sp>
        <p:nvSpPr>
          <p:cNvPr id="6" name="object 6"/>
          <p:cNvSpPr txBox="1"/>
          <p:nvPr/>
        </p:nvSpPr>
        <p:spPr>
          <a:xfrm>
            <a:off x="8556942" y="90931"/>
            <a:ext cx="3249930" cy="197490"/>
          </a:xfrm>
          <a:prstGeom prst="rect">
            <a:avLst/>
          </a:prstGeom>
        </p:spPr>
        <p:txBody>
          <a:bodyPr vert="horz" wrap="square" lIns="0" tIns="12700" rIns="0" bIns="0" rtlCol="0">
            <a:spAutoFit/>
          </a:bodyPr>
          <a:lstStyle/>
          <a:p>
            <a:pPr marL="12700" algn="ctr">
              <a:lnSpc>
                <a:spcPct val="100000"/>
              </a:lnSpc>
              <a:spcBef>
                <a:spcPts val="100"/>
              </a:spcBef>
            </a:pPr>
            <a:r>
              <a:rPr lang="en-US" sz="1200" spc="-70" dirty="0">
                <a:latin typeface="Carlito"/>
                <a:cs typeface="Carlito"/>
              </a:rPr>
              <a:t>Games/ Dota2 And StarCraft II </a:t>
            </a:r>
            <a:endParaRPr lang="en-US" sz="1200" dirty="0">
              <a:latin typeface="Carlito"/>
              <a:cs typeface="Carlito"/>
            </a:endParaRPr>
          </a:p>
        </p:txBody>
      </p:sp>
      <p:sp>
        <p:nvSpPr>
          <p:cNvPr id="202" name="object 20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15</a:t>
            </a:fld>
            <a:endParaRPr dirty="0"/>
          </a:p>
        </p:txBody>
      </p:sp>
      <p:sp>
        <p:nvSpPr>
          <p:cNvPr id="2" name="object 2"/>
          <p:cNvSpPr txBox="1">
            <a:spLocks noGrp="1"/>
          </p:cNvSpPr>
          <p:nvPr>
            <p:ph type="title"/>
          </p:nvPr>
        </p:nvSpPr>
        <p:spPr>
          <a:xfrm>
            <a:off x="764538" y="313435"/>
            <a:ext cx="10662924" cy="751488"/>
          </a:xfrm>
          <a:prstGeom prst="rect">
            <a:avLst/>
          </a:prstGeom>
        </p:spPr>
        <p:txBody>
          <a:bodyPr vert="horz" wrap="square" lIns="0" tIns="12700" rIns="0" bIns="0" rtlCol="0">
            <a:spAutoFit/>
          </a:bodyPr>
          <a:lstStyle/>
          <a:p>
            <a:pPr marL="12700">
              <a:lnSpc>
                <a:spcPct val="100000"/>
              </a:lnSpc>
              <a:spcBef>
                <a:spcPts val="100"/>
              </a:spcBef>
            </a:pPr>
            <a:r>
              <a:rPr lang="en-US" sz="4800" spc="-35" dirty="0"/>
              <a:t>Highlights - </a:t>
            </a:r>
            <a:r>
              <a:rPr lang="en-US" sz="4800" spc="-45" dirty="0"/>
              <a:t>StarCraft II/ DeepMind</a:t>
            </a:r>
            <a:endParaRPr sz="4800" dirty="0"/>
          </a:p>
        </p:txBody>
      </p:sp>
      <p:sp>
        <p:nvSpPr>
          <p:cNvPr id="3" name="object 3"/>
          <p:cNvSpPr txBox="1"/>
          <p:nvPr/>
        </p:nvSpPr>
        <p:spPr>
          <a:xfrm>
            <a:off x="749559" y="1371600"/>
            <a:ext cx="10665462" cy="4081887"/>
          </a:xfrm>
          <a:prstGeom prst="rect">
            <a:avLst/>
          </a:prstGeom>
        </p:spPr>
        <p:txBody>
          <a:bodyPr vert="horz" wrap="square" lIns="0" tIns="12700" rIns="0" bIns="0" rtlCol="0">
            <a:spAutoFit/>
          </a:bodyPr>
          <a:lstStyle/>
          <a:p>
            <a:pPr marL="342900" indent="-342900">
              <a:lnSpc>
                <a:spcPct val="107000"/>
              </a:lnSpc>
              <a:buFont typeface="Symbol" panose="05050102010706020507" pitchFamily="18" charset="2"/>
              <a:buChar char=""/>
            </a:pPr>
            <a:r>
              <a:rPr lang="en-US" sz="2200" spc="-20" dirty="0">
                <a:latin typeface="Carlito"/>
              </a:rPr>
              <a:t>Building blocks of Alpha Star are reasonably general and are meant to apply the similar algorithms to various tasks and learn by itself like weather prediction and climate modeling.</a:t>
            </a:r>
          </a:p>
          <a:p>
            <a:pPr marL="342900" indent="-342900">
              <a:lnSpc>
                <a:spcPct val="107000"/>
              </a:lnSpc>
              <a:buFont typeface="Symbol" panose="05050102010706020507" pitchFamily="18" charset="2"/>
              <a:buChar char=""/>
            </a:pPr>
            <a:endParaRPr lang="en-US" sz="2200" spc="-20" dirty="0">
              <a:latin typeface="Carlito"/>
            </a:endParaRPr>
          </a:p>
          <a:p>
            <a:pPr marL="342900" marR="0" lvl="0" indent="-342900">
              <a:lnSpc>
                <a:spcPct val="107000"/>
              </a:lnSpc>
              <a:spcBef>
                <a:spcPts val="0"/>
              </a:spcBef>
              <a:spcAft>
                <a:spcPts val="0"/>
              </a:spcAft>
              <a:buFont typeface="Symbol" panose="05050102010706020507" pitchFamily="18" charset="2"/>
              <a:buChar char=""/>
            </a:pPr>
            <a:r>
              <a:rPr lang="en-US" sz="2200" spc="-20" dirty="0">
                <a:latin typeface="Carlito"/>
              </a:rPr>
              <a:t>Training Phase</a:t>
            </a:r>
          </a:p>
          <a:p>
            <a:pPr marL="800100" lvl="1" indent="-342900">
              <a:lnSpc>
                <a:spcPct val="107000"/>
              </a:lnSpc>
              <a:buFont typeface="Symbol" panose="05050102010706020507" pitchFamily="18" charset="2"/>
              <a:buChar char=""/>
            </a:pPr>
            <a:r>
              <a:rPr lang="en-US" sz="2000" spc="-20" dirty="0" err="1">
                <a:latin typeface="Carlito"/>
              </a:rPr>
              <a:t>AlphaStar</a:t>
            </a:r>
            <a:r>
              <a:rPr lang="en-US" sz="2000" spc="-20" dirty="0">
                <a:latin typeface="Carlito"/>
              </a:rPr>
              <a:t> uses a combination of new and existing general-purpose techniques for neural network architectures, imitation learning, reinforcement learning, and multi-agent learning.</a:t>
            </a:r>
          </a:p>
          <a:p>
            <a:pPr marL="800100" lvl="1" indent="-342900">
              <a:lnSpc>
                <a:spcPct val="107000"/>
              </a:lnSpc>
              <a:buFont typeface="Symbol" panose="05050102010706020507" pitchFamily="18" charset="2"/>
              <a:buChar char=""/>
            </a:pPr>
            <a:r>
              <a:rPr lang="en-US" sz="2000" spc="-20" dirty="0">
                <a:latin typeface="Carlito"/>
              </a:rPr>
              <a:t>Observations of player and opponent units are processed using a self-attention mechanism.</a:t>
            </a:r>
          </a:p>
          <a:p>
            <a:pPr marL="800100" lvl="1" indent="-342900">
              <a:lnSpc>
                <a:spcPct val="107000"/>
              </a:lnSpc>
              <a:buFont typeface="Symbol" panose="05050102010706020507" pitchFamily="18" charset="2"/>
              <a:buChar char=""/>
            </a:pPr>
            <a:r>
              <a:rPr lang="en-US" sz="2000" spc="-20" dirty="0">
                <a:latin typeface="Carlito"/>
              </a:rPr>
              <a:t>To integrate spatial and non-spatial information, scatter connections are used. </a:t>
            </a:r>
          </a:p>
          <a:p>
            <a:pPr marL="800100" lvl="1" indent="-342900">
              <a:lnSpc>
                <a:spcPct val="107000"/>
              </a:lnSpc>
              <a:buFont typeface="Symbol" panose="05050102010706020507" pitchFamily="18" charset="2"/>
              <a:buChar char=""/>
            </a:pPr>
            <a:r>
              <a:rPr lang="en-US" sz="2000" spc="-20" dirty="0">
                <a:latin typeface="Carlito"/>
              </a:rPr>
              <a:t>To deal with partial observability, the temporal sequence of observations is processed by a deep long short-term memory (LSTM) system.</a:t>
            </a:r>
          </a:p>
          <a:p>
            <a:pPr marL="800100" lvl="1" indent="-342900">
              <a:lnSpc>
                <a:spcPct val="107000"/>
              </a:lnSpc>
              <a:buFont typeface="Symbol" panose="05050102010706020507" pitchFamily="18" charset="2"/>
              <a:buChar char=""/>
            </a:pPr>
            <a:r>
              <a:rPr lang="en-US" sz="2000" spc="-20" dirty="0">
                <a:latin typeface="Carlito"/>
              </a:rPr>
              <a:t>To manage the structured, combinatorial action space, the agent uses an auto-regressive policy and recurrent pointer network.</a:t>
            </a:r>
          </a:p>
        </p:txBody>
      </p:sp>
      <p:sp>
        <p:nvSpPr>
          <p:cNvPr id="4" name="object 4"/>
          <p:cNvSpPr txBox="1"/>
          <p:nvPr/>
        </p:nvSpPr>
        <p:spPr>
          <a:xfrm>
            <a:off x="8556942" y="90931"/>
            <a:ext cx="3249930" cy="197490"/>
          </a:xfrm>
          <a:prstGeom prst="rect">
            <a:avLst/>
          </a:prstGeom>
        </p:spPr>
        <p:txBody>
          <a:bodyPr vert="horz" wrap="square" lIns="0" tIns="12700" rIns="0" bIns="0" rtlCol="0">
            <a:spAutoFit/>
          </a:bodyPr>
          <a:lstStyle/>
          <a:p>
            <a:pPr marL="12700" algn="ctr">
              <a:lnSpc>
                <a:spcPct val="100000"/>
              </a:lnSpc>
              <a:spcBef>
                <a:spcPts val="100"/>
              </a:spcBef>
            </a:pPr>
            <a:r>
              <a:rPr lang="en-US" sz="1200" spc="-70" dirty="0">
                <a:latin typeface="Carlito"/>
                <a:cs typeface="Carlito"/>
              </a:rPr>
              <a:t>Games/ Dota2 And StarCraft II </a:t>
            </a:r>
            <a:endParaRPr lang="en-US" sz="1200" dirty="0">
              <a:latin typeface="Carlito"/>
              <a:cs typeface="Carl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8556942" y="90931"/>
            <a:ext cx="3249930" cy="197490"/>
          </a:xfrm>
          <a:prstGeom prst="rect">
            <a:avLst/>
          </a:prstGeom>
        </p:spPr>
        <p:txBody>
          <a:bodyPr vert="horz" wrap="square" lIns="0" tIns="12700" rIns="0" bIns="0" rtlCol="0">
            <a:spAutoFit/>
          </a:bodyPr>
          <a:lstStyle/>
          <a:p>
            <a:pPr marL="12700" algn="ctr">
              <a:lnSpc>
                <a:spcPct val="100000"/>
              </a:lnSpc>
              <a:spcBef>
                <a:spcPts val="100"/>
              </a:spcBef>
            </a:pPr>
            <a:r>
              <a:rPr lang="en-US" sz="1200" spc="-70" dirty="0">
                <a:latin typeface="Carlito"/>
                <a:cs typeface="Carlito"/>
              </a:rPr>
              <a:t>Games/ Dota2 And StarCraft II </a:t>
            </a:r>
            <a:endParaRPr lang="en-US" sz="1200" dirty="0">
              <a:latin typeface="Carlito"/>
              <a:cs typeface="Carlito"/>
            </a:endParaRPr>
          </a:p>
        </p:txBody>
      </p:sp>
      <p:sp>
        <p:nvSpPr>
          <p:cNvPr id="8" name="object 8"/>
          <p:cNvSpPr txBox="1"/>
          <p:nvPr/>
        </p:nvSpPr>
        <p:spPr>
          <a:xfrm>
            <a:off x="11626215" y="6382003"/>
            <a:ext cx="180975"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98989"/>
                </a:solidFill>
                <a:latin typeface="Carlito"/>
                <a:cs typeface="Carlito"/>
              </a:rPr>
              <a:t>1</a:t>
            </a:r>
            <a:r>
              <a:rPr lang="en-US" sz="1200" dirty="0">
                <a:solidFill>
                  <a:srgbClr val="898989"/>
                </a:solidFill>
                <a:latin typeface="Carlito"/>
                <a:cs typeface="Carlito"/>
              </a:rPr>
              <a:t>6</a:t>
            </a:r>
            <a:endParaRPr sz="1200" dirty="0">
              <a:latin typeface="Carlito"/>
              <a:cs typeface="Carlito"/>
            </a:endParaRPr>
          </a:p>
        </p:txBody>
      </p:sp>
      <p:sp>
        <p:nvSpPr>
          <p:cNvPr id="84" name="TextBox 83">
            <a:extLst>
              <a:ext uri="{FF2B5EF4-FFF2-40B4-BE49-F238E27FC236}">
                <a16:creationId xmlns:a16="http://schemas.microsoft.com/office/drawing/2014/main" id="{404D36D0-2C08-4746-B0E2-84CA1DCDC89C}"/>
              </a:ext>
            </a:extLst>
          </p:cNvPr>
          <p:cNvSpPr txBox="1"/>
          <p:nvPr/>
        </p:nvSpPr>
        <p:spPr>
          <a:xfrm>
            <a:off x="764540" y="1219200"/>
            <a:ext cx="10861675" cy="5252720"/>
          </a:xfrm>
          <a:prstGeom prst="rect">
            <a:avLst/>
          </a:prstGeom>
          <a:noFill/>
        </p:spPr>
        <p:txBody>
          <a:bodyPr wrap="square" rtlCol="0">
            <a:spAutoFit/>
          </a:bodyPr>
          <a:lstStyle/>
          <a:p>
            <a:pPr marL="342900" indent="-342900">
              <a:spcAft>
                <a:spcPts val="800"/>
              </a:spcAft>
              <a:buFont typeface="Symbol" panose="05050102010706020507" pitchFamily="18" charset="2"/>
              <a:buChar char=""/>
            </a:pPr>
            <a:r>
              <a:rPr lang="en-US" sz="2200" spc="-20" dirty="0">
                <a:latin typeface="Carlito"/>
              </a:rPr>
              <a:t>Training Phase</a:t>
            </a:r>
          </a:p>
          <a:p>
            <a:pPr marL="800100" lvl="1" indent="-342900">
              <a:spcAft>
                <a:spcPts val="800"/>
              </a:spcAft>
              <a:buFont typeface="Symbol" panose="05050102010706020507" pitchFamily="18" charset="2"/>
              <a:buChar char=""/>
            </a:pPr>
            <a:r>
              <a:rPr lang="en-US" sz="2000" spc="-20" dirty="0">
                <a:latin typeface="Carlito"/>
              </a:rPr>
              <a:t>Supervised Learning</a:t>
            </a:r>
          </a:p>
          <a:p>
            <a:pPr marL="1257300" lvl="2" indent="-342900">
              <a:spcAft>
                <a:spcPts val="800"/>
              </a:spcAft>
              <a:buFont typeface="Symbol" panose="05050102010706020507" pitchFamily="18" charset="2"/>
              <a:buChar char=""/>
            </a:pPr>
            <a:r>
              <a:rPr lang="en-US" sz="2000" spc="-20" dirty="0">
                <a:latin typeface="Carlito"/>
              </a:rPr>
              <a:t>Here, the parameters are updated to optimize </a:t>
            </a:r>
            <a:r>
              <a:rPr lang="en-US" sz="2000" spc="-20" dirty="0" err="1">
                <a:latin typeface="Carlito"/>
              </a:rPr>
              <a:t>Kullback</a:t>
            </a:r>
            <a:r>
              <a:rPr lang="en-US" sz="2000" spc="-20" dirty="0">
                <a:latin typeface="Carlito"/>
              </a:rPr>
              <a:t>–</a:t>
            </a:r>
            <a:r>
              <a:rPr lang="en-US" sz="2000" spc="-20" dirty="0" err="1">
                <a:latin typeface="Carlito"/>
              </a:rPr>
              <a:t>Leibler</a:t>
            </a:r>
            <a:r>
              <a:rPr lang="en-US" sz="2000" spc="-20" dirty="0">
                <a:latin typeface="Carlito"/>
              </a:rPr>
              <a:t> (KL) divergence between its output and human actions sampled from a collection of replays. </a:t>
            </a:r>
          </a:p>
          <a:p>
            <a:pPr marL="1257300" lvl="2" indent="-342900">
              <a:spcAft>
                <a:spcPts val="800"/>
              </a:spcAft>
              <a:buFont typeface="Symbol" panose="05050102010706020507" pitchFamily="18" charset="2"/>
              <a:buChar char=""/>
            </a:pPr>
            <a:r>
              <a:rPr lang="en-US" sz="2000" spc="-20" dirty="0">
                <a:latin typeface="Carlito"/>
              </a:rPr>
              <a:t>Updates are applied using Adam Optimizer along with L2 regularization.</a:t>
            </a:r>
          </a:p>
          <a:p>
            <a:pPr marL="1257300" lvl="2" indent="-342900">
              <a:spcAft>
                <a:spcPts val="800"/>
              </a:spcAft>
              <a:buFont typeface="Symbol" panose="05050102010706020507" pitchFamily="18" charset="2"/>
              <a:buChar char=""/>
            </a:pPr>
            <a:endParaRPr lang="en-US" sz="2000" spc="-20" dirty="0">
              <a:latin typeface="Carlito"/>
            </a:endParaRPr>
          </a:p>
          <a:p>
            <a:pPr marL="800100" lvl="1" indent="-342900">
              <a:spcAft>
                <a:spcPts val="800"/>
              </a:spcAft>
              <a:buFont typeface="Symbol" panose="05050102010706020507" pitchFamily="18" charset="2"/>
              <a:buChar char=""/>
            </a:pPr>
            <a:r>
              <a:rPr lang="en-US" sz="2000" spc="-20" dirty="0">
                <a:latin typeface="Carlito"/>
              </a:rPr>
              <a:t>Reinforcement learning</a:t>
            </a:r>
          </a:p>
          <a:p>
            <a:pPr marL="1257300" lvl="2" indent="-342900">
              <a:spcAft>
                <a:spcPts val="800"/>
              </a:spcAft>
              <a:buFont typeface="Symbol" panose="05050102010706020507" pitchFamily="18" charset="2"/>
              <a:buChar char=""/>
            </a:pPr>
            <a:r>
              <a:rPr lang="en-US" sz="2000" spc="-20" dirty="0">
                <a:latin typeface="Carlito"/>
              </a:rPr>
              <a:t>After supervised learning, the agent parameters were subsequently trained by a reinforcement learning algorithm that is designed to maximize the win-rate against a mixture of opponents. The opponent is decided by a multi-agent procedure.</a:t>
            </a:r>
          </a:p>
          <a:p>
            <a:pPr marL="1257300" lvl="2" indent="-342900">
              <a:spcAft>
                <a:spcPts val="800"/>
              </a:spcAft>
              <a:buFont typeface="Symbol" panose="05050102010706020507" pitchFamily="18" charset="2"/>
              <a:buChar char=""/>
            </a:pPr>
            <a:r>
              <a:rPr lang="en-US" sz="2000" spc="-20" dirty="0">
                <a:latin typeface="Carlito"/>
              </a:rPr>
              <a:t>It is based on a off-policy learning algorithm where the current policy is updated from the experience generated by a previous policy. This kind of behavior on self-learning agents work in large action spaces. </a:t>
            </a:r>
          </a:p>
          <a:p>
            <a:pPr marL="1257300" lvl="2" indent="-342900">
              <a:spcAft>
                <a:spcPts val="800"/>
              </a:spcAft>
              <a:buFont typeface="Symbol" panose="05050102010706020507" pitchFamily="18" charset="2"/>
              <a:buChar char=""/>
            </a:pPr>
            <a:r>
              <a:rPr lang="en-US" sz="2000" spc="-20" dirty="0">
                <a:latin typeface="Carlito"/>
              </a:rPr>
              <a:t>Updates were applied asynchronously on replayed experiences. </a:t>
            </a:r>
          </a:p>
        </p:txBody>
      </p:sp>
      <p:sp>
        <p:nvSpPr>
          <p:cNvPr id="88" name="object 2">
            <a:extLst>
              <a:ext uri="{FF2B5EF4-FFF2-40B4-BE49-F238E27FC236}">
                <a16:creationId xmlns:a16="http://schemas.microsoft.com/office/drawing/2014/main" id="{9107B25A-4AB6-4EF1-A4F7-BB865A67EDB0}"/>
              </a:ext>
            </a:extLst>
          </p:cNvPr>
          <p:cNvSpPr txBox="1">
            <a:spLocks/>
          </p:cNvSpPr>
          <p:nvPr/>
        </p:nvSpPr>
        <p:spPr>
          <a:xfrm>
            <a:off x="764540" y="313435"/>
            <a:ext cx="9702236" cy="751488"/>
          </a:xfrm>
          <a:prstGeom prst="rect">
            <a:avLst/>
          </a:prstGeom>
        </p:spPr>
        <p:txBody>
          <a:bodyPr vert="horz" wrap="square" lIns="0" tIns="12700" rIns="0" bIns="0" rtlCol="0">
            <a:spAutoFit/>
          </a:bodyPr>
          <a:lstStyle>
            <a:lvl1pPr>
              <a:defRPr sz="6000" b="0" i="0">
                <a:solidFill>
                  <a:schemeClr val="tx1"/>
                </a:solidFill>
                <a:latin typeface="Carlito"/>
                <a:ea typeface="+mj-ea"/>
                <a:cs typeface="Carlito"/>
              </a:defRPr>
            </a:lvl1pPr>
          </a:lstStyle>
          <a:p>
            <a:pPr marL="12700">
              <a:spcBef>
                <a:spcPts val="100"/>
              </a:spcBef>
            </a:pPr>
            <a:r>
              <a:rPr lang="en-US" sz="4800" spc="-35" dirty="0"/>
              <a:t>Highlights - </a:t>
            </a:r>
            <a:r>
              <a:rPr lang="en-US" sz="4800" spc="-45" dirty="0"/>
              <a:t>StarCraft II/ DeepMind</a:t>
            </a:r>
            <a:endParaRPr lang="en-US" sz="4800" kern="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40" y="313435"/>
            <a:ext cx="10132060" cy="751488"/>
          </a:xfrm>
          <a:prstGeom prst="rect">
            <a:avLst/>
          </a:prstGeom>
        </p:spPr>
        <p:txBody>
          <a:bodyPr vert="horz" wrap="square" lIns="0" tIns="12700" rIns="0" bIns="0" rtlCol="0">
            <a:spAutoFit/>
          </a:bodyPr>
          <a:lstStyle/>
          <a:p>
            <a:pPr marL="12700">
              <a:lnSpc>
                <a:spcPct val="100000"/>
              </a:lnSpc>
              <a:spcBef>
                <a:spcPts val="100"/>
              </a:spcBef>
            </a:pPr>
            <a:r>
              <a:rPr lang="en-US" sz="4800" spc="-35" dirty="0"/>
              <a:t>Highlights - </a:t>
            </a:r>
            <a:r>
              <a:rPr lang="en-US" sz="4800" spc="-45" dirty="0"/>
              <a:t>StarCraft II/ DeepMind</a:t>
            </a:r>
            <a:endParaRPr sz="4800" dirty="0"/>
          </a:p>
        </p:txBody>
      </p:sp>
      <p:sp>
        <p:nvSpPr>
          <p:cNvPr id="3" name="object 3"/>
          <p:cNvSpPr txBox="1"/>
          <p:nvPr/>
        </p:nvSpPr>
        <p:spPr>
          <a:xfrm>
            <a:off x="8556942" y="90931"/>
            <a:ext cx="3249930" cy="197490"/>
          </a:xfrm>
          <a:prstGeom prst="rect">
            <a:avLst/>
          </a:prstGeom>
        </p:spPr>
        <p:txBody>
          <a:bodyPr vert="horz" wrap="square" lIns="0" tIns="12700" rIns="0" bIns="0" rtlCol="0">
            <a:spAutoFit/>
          </a:bodyPr>
          <a:lstStyle/>
          <a:p>
            <a:pPr marL="12700" algn="ctr">
              <a:lnSpc>
                <a:spcPct val="100000"/>
              </a:lnSpc>
              <a:spcBef>
                <a:spcPts val="100"/>
              </a:spcBef>
            </a:pPr>
            <a:r>
              <a:rPr lang="en-US" sz="1200" spc="-70" dirty="0">
                <a:latin typeface="Carlito"/>
                <a:cs typeface="Carlito"/>
              </a:rPr>
              <a:t>Games/ Dota2 And StarCraft II </a:t>
            </a:r>
            <a:endParaRPr lang="en-US" sz="1200" dirty="0">
              <a:latin typeface="Carlito"/>
              <a:cs typeface="Carlito"/>
            </a:endParaRPr>
          </a:p>
        </p:txBody>
      </p:sp>
      <p:sp>
        <p:nvSpPr>
          <p:cNvPr id="111" name="object 111"/>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17</a:t>
            </a:fld>
            <a:endParaRPr dirty="0"/>
          </a:p>
        </p:txBody>
      </p:sp>
      <p:pic>
        <p:nvPicPr>
          <p:cNvPr id="5" name="Picture 4" descr="A picture containing logo&#10;&#10;Description automatically generated">
            <a:extLst>
              <a:ext uri="{FF2B5EF4-FFF2-40B4-BE49-F238E27FC236}">
                <a16:creationId xmlns:a16="http://schemas.microsoft.com/office/drawing/2014/main" id="{8671F743-EAB3-4151-BC9F-B2CEA7D08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447800"/>
            <a:ext cx="8547660" cy="457702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40" y="313435"/>
            <a:ext cx="9293860" cy="751488"/>
          </a:xfrm>
          <a:prstGeom prst="rect">
            <a:avLst/>
          </a:prstGeom>
        </p:spPr>
        <p:txBody>
          <a:bodyPr vert="horz" wrap="square" lIns="0" tIns="12700" rIns="0" bIns="0" rtlCol="0">
            <a:spAutoFit/>
          </a:bodyPr>
          <a:lstStyle/>
          <a:p>
            <a:pPr marL="12700">
              <a:lnSpc>
                <a:spcPct val="100000"/>
              </a:lnSpc>
              <a:spcBef>
                <a:spcPts val="100"/>
              </a:spcBef>
            </a:pPr>
            <a:r>
              <a:rPr lang="en-US" sz="4800" spc="-35" dirty="0"/>
              <a:t>Highlights - </a:t>
            </a:r>
            <a:r>
              <a:rPr lang="en-US" sz="4800" spc="-45" dirty="0"/>
              <a:t>StarCraft II/ DeepMind</a:t>
            </a:r>
            <a:endParaRPr sz="4800" dirty="0"/>
          </a:p>
        </p:txBody>
      </p:sp>
      <p:sp>
        <p:nvSpPr>
          <p:cNvPr id="3" name="object 3"/>
          <p:cNvSpPr txBox="1"/>
          <p:nvPr/>
        </p:nvSpPr>
        <p:spPr>
          <a:xfrm>
            <a:off x="743902" y="1295400"/>
            <a:ext cx="10704195" cy="4450193"/>
          </a:xfrm>
          <a:prstGeom prst="rect">
            <a:avLst/>
          </a:prstGeom>
        </p:spPr>
        <p:txBody>
          <a:bodyPr vert="horz" wrap="square" lIns="0" tIns="47625" rIns="0" bIns="0" rtlCol="0">
            <a:spAutoFit/>
          </a:bodyPr>
          <a:lstStyle/>
          <a:p>
            <a:pPr marL="342900" indent="-342900">
              <a:lnSpc>
                <a:spcPct val="107000"/>
              </a:lnSpc>
              <a:buFont typeface="Symbol" panose="05050102010706020507" pitchFamily="18" charset="2"/>
              <a:buChar char=""/>
            </a:pPr>
            <a:r>
              <a:rPr lang="en-US" sz="2200" spc="-20" dirty="0">
                <a:latin typeface="Carlito"/>
              </a:rPr>
              <a:t>Training Phase – League for </a:t>
            </a:r>
            <a:r>
              <a:rPr lang="en-US" sz="2200" spc="-20" dirty="0" err="1">
                <a:latin typeface="Carlito"/>
              </a:rPr>
              <a:t>AlphaStar</a:t>
            </a:r>
            <a:endParaRPr lang="en-US" sz="2200" spc="-20" dirty="0">
              <a:latin typeface="Carlito"/>
            </a:endParaRPr>
          </a:p>
          <a:p>
            <a:pPr marL="800100" lvl="1" indent="-342900">
              <a:lnSpc>
                <a:spcPct val="107000"/>
              </a:lnSpc>
              <a:buFont typeface="Symbol" panose="05050102010706020507" pitchFamily="18" charset="2"/>
              <a:buChar char=""/>
            </a:pPr>
            <a:r>
              <a:rPr lang="en-US" sz="2000" spc="-20" dirty="0">
                <a:latin typeface="Carlito"/>
              </a:rPr>
              <a:t>The league is trained using three main agents (one for each StarCraft race), three main exploiter agents (one for each race), and six league exploiter agents (two for each race).</a:t>
            </a:r>
            <a:endParaRPr lang="en-US" sz="2200" spc="-20" dirty="0">
              <a:latin typeface="Carlito"/>
            </a:endParaRPr>
          </a:p>
          <a:p>
            <a:pPr marL="800100" lvl="1" indent="-342900">
              <a:lnSpc>
                <a:spcPct val="107000"/>
              </a:lnSpc>
              <a:buFont typeface="Symbol" panose="05050102010706020507" pitchFamily="18" charset="2"/>
              <a:buChar char=""/>
            </a:pPr>
            <a:r>
              <a:rPr lang="en-US" sz="2000" spc="-20" dirty="0">
                <a:latin typeface="Carlito"/>
              </a:rPr>
              <a:t>These agents differ primarily in their mechanism for selecting the opponent mixture. </a:t>
            </a:r>
          </a:p>
          <a:p>
            <a:pPr marL="1257300" lvl="2" indent="-342900">
              <a:lnSpc>
                <a:spcPct val="107000"/>
              </a:lnSpc>
              <a:buFont typeface="Symbol" panose="05050102010706020507" pitchFamily="18" charset="2"/>
              <a:buChar char=""/>
            </a:pPr>
            <a:r>
              <a:rPr lang="en-US" sz="2000" spc="-20" dirty="0">
                <a:latin typeface="Carlito"/>
              </a:rPr>
              <a:t>First, the main agents utilize a prioritized fictitious self-play (PFSP) mechanism where the agent selects the mixture probabilities proportionally to the win rate of each opponent against the agent in order to overcome the most problematic opponents.</a:t>
            </a:r>
          </a:p>
          <a:p>
            <a:pPr marL="1257300" lvl="2" indent="-342900">
              <a:lnSpc>
                <a:spcPct val="107000"/>
              </a:lnSpc>
              <a:spcAft>
                <a:spcPts val="800"/>
              </a:spcAft>
              <a:buFont typeface="Symbol" panose="05050102010706020507" pitchFamily="18" charset="2"/>
              <a:buChar char=""/>
            </a:pPr>
            <a:r>
              <a:rPr lang="en-US" sz="2000" spc="-20" dirty="0">
                <a:latin typeface="Carlito"/>
              </a:rPr>
              <a:t>Second, main exploiter agents play only against the current iteration of main agents. Their purpose is to identify potential exploits in the main agents; the main agents are thereby encouraged to address their weaknesses.</a:t>
            </a:r>
          </a:p>
          <a:p>
            <a:pPr marL="1257300" lvl="2" indent="-342900">
              <a:lnSpc>
                <a:spcPct val="107000"/>
              </a:lnSpc>
              <a:spcAft>
                <a:spcPts val="800"/>
              </a:spcAft>
              <a:buFont typeface="Symbol" panose="05050102010706020507" pitchFamily="18" charset="2"/>
              <a:buChar char=""/>
            </a:pPr>
            <a:r>
              <a:rPr lang="en-US" sz="2000" spc="-20" dirty="0">
                <a:latin typeface="Carlito"/>
              </a:rPr>
              <a:t>Third, league exploiter agents use a similar PFSP mechanism to the main agents but are not targeted by main exploiter agents. Their purpose is to find systemic weaknesses of the entire league</a:t>
            </a:r>
          </a:p>
        </p:txBody>
      </p:sp>
      <p:sp>
        <p:nvSpPr>
          <p:cNvPr id="6" name="object 6"/>
          <p:cNvSpPr txBox="1"/>
          <p:nvPr/>
        </p:nvSpPr>
        <p:spPr>
          <a:xfrm>
            <a:off x="8556942" y="90931"/>
            <a:ext cx="3249930" cy="197490"/>
          </a:xfrm>
          <a:prstGeom prst="rect">
            <a:avLst/>
          </a:prstGeom>
        </p:spPr>
        <p:txBody>
          <a:bodyPr vert="horz" wrap="square" lIns="0" tIns="12700" rIns="0" bIns="0" rtlCol="0">
            <a:spAutoFit/>
          </a:bodyPr>
          <a:lstStyle/>
          <a:p>
            <a:pPr marL="12700" algn="ctr">
              <a:lnSpc>
                <a:spcPct val="100000"/>
              </a:lnSpc>
              <a:spcBef>
                <a:spcPts val="100"/>
              </a:spcBef>
            </a:pPr>
            <a:r>
              <a:rPr lang="en-US" sz="1200" spc="-70" dirty="0">
                <a:latin typeface="Carlito"/>
                <a:cs typeface="Carlito"/>
              </a:rPr>
              <a:t>Games/ Dota2 And StarCraft II </a:t>
            </a:r>
            <a:endParaRPr lang="en-US" sz="1200" dirty="0">
              <a:latin typeface="Carlito"/>
              <a:cs typeface="Carlito"/>
            </a:endParaRPr>
          </a:p>
        </p:txBody>
      </p:sp>
      <p:sp>
        <p:nvSpPr>
          <p:cNvPr id="8" name="object 8">
            <a:extLst>
              <a:ext uri="{FF2B5EF4-FFF2-40B4-BE49-F238E27FC236}">
                <a16:creationId xmlns:a16="http://schemas.microsoft.com/office/drawing/2014/main" id="{D0ED3C7A-5607-4B3F-B292-53A8A0371ED8}"/>
              </a:ext>
            </a:extLst>
          </p:cNvPr>
          <p:cNvSpPr txBox="1">
            <a:spLocks noGrp="1"/>
          </p:cNvSpPr>
          <p:nvPr>
            <p:ph type="sldNum" sz="quarter" idx="7"/>
          </p:nvPr>
        </p:nvSpPr>
        <p:spPr>
          <a:xfrm>
            <a:off x="11600815" y="6386248"/>
            <a:ext cx="231775" cy="214629"/>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dirty="0"/>
              <a:t>19</a:t>
            </a:fld>
            <a:endParaRPr dirty="0"/>
          </a:p>
        </p:txBody>
      </p:sp>
      <p:sp>
        <p:nvSpPr>
          <p:cNvPr id="2" name="object 2"/>
          <p:cNvSpPr txBox="1">
            <a:spLocks noGrp="1"/>
          </p:cNvSpPr>
          <p:nvPr>
            <p:ph type="title"/>
          </p:nvPr>
        </p:nvSpPr>
        <p:spPr>
          <a:xfrm>
            <a:off x="764540" y="313435"/>
            <a:ext cx="9065260" cy="751488"/>
          </a:xfrm>
          <a:prstGeom prst="rect">
            <a:avLst/>
          </a:prstGeom>
        </p:spPr>
        <p:txBody>
          <a:bodyPr vert="horz" wrap="square" lIns="0" tIns="12700" rIns="0" bIns="0" rtlCol="0">
            <a:spAutoFit/>
          </a:bodyPr>
          <a:lstStyle/>
          <a:p>
            <a:pPr marL="12700">
              <a:lnSpc>
                <a:spcPct val="100000"/>
              </a:lnSpc>
              <a:spcBef>
                <a:spcPts val="100"/>
              </a:spcBef>
            </a:pPr>
            <a:r>
              <a:rPr lang="en-US" sz="4800" spc="-35" dirty="0"/>
              <a:t>Highlights - </a:t>
            </a:r>
            <a:r>
              <a:rPr lang="en-US" sz="4800" spc="-45" dirty="0"/>
              <a:t>StarCraft II/ DeepMind</a:t>
            </a:r>
            <a:endParaRPr sz="4800" dirty="0"/>
          </a:p>
        </p:txBody>
      </p:sp>
      <p:sp>
        <p:nvSpPr>
          <p:cNvPr id="3" name="object 3"/>
          <p:cNvSpPr txBox="1"/>
          <p:nvPr/>
        </p:nvSpPr>
        <p:spPr>
          <a:xfrm>
            <a:off x="764538" y="1552143"/>
            <a:ext cx="10836277" cy="3564822"/>
          </a:xfrm>
          <a:prstGeom prst="rect">
            <a:avLst/>
          </a:prstGeom>
        </p:spPr>
        <p:txBody>
          <a:bodyPr vert="horz" wrap="square" lIns="0" tIns="47625" rIns="0" bIns="0"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2200" spc="-20" dirty="0">
                <a:latin typeface="Carlito"/>
              </a:rPr>
              <a:t>Key learnings</a:t>
            </a:r>
          </a:p>
          <a:p>
            <a:pPr marL="800100" lvl="1" indent="-342900">
              <a:lnSpc>
                <a:spcPct val="107000"/>
              </a:lnSpc>
              <a:buFont typeface="Symbol" panose="05050102010706020507" pitchFamily="18" charset="2"/>
              <a:buChar char=""/>
            </a:pPr>
            <a:r>
              <a:rPr lang="en-US" sz="2000" spc="-20" dirty="0">
                <a:latin typeface="Carlito"/>
              </a:rPr>
              <a:t>AI Agent learns when to engage and when to backout with a slight life left of the hero. </a:t>
            </a:r>
          </a:p>
          <a:p>
            <a:pPr marL="800100" lvl="1" indent="-342900">
              <a:lnSpc>
                <a:spcPct val="107000"/>
              </a:lnSpc>
              <a:buFont typeface="Symbol" panose="05050102010706020507" pitchFamily="18" charset="2"/>
              <a:buChar char=""/>
            </a:pPr>
            <a:r>
              <a:rPr lang="en-US" sz="2000" spc="-20" dirty="0">
                <a:latin typeface="Carlito"/>
              </a:rPr>
              <a:t>It can assess whether a fight is worth pursuing. Or if said other way round, if an AI is fighting you, it certainly is having a high chance of winning.</a:t>
            </a:r>
          </a:p>
          <a:p>
            <a:pPr marL="800100" lvl="1" indent="-342900">
              <a:lnSpc>
                <a:spcPct val="107000"/>
              </a:lnSpc>
              <a:spcAft>
                <a:spcPts val="800"/>
              </a:spcAft>
              <a:buFont typeface="Symbol" panose="05050102010706020507" pitchFamily="18" charset="2"/>
              <a:buChar char=""/>
            </a:pPr>
            <a:r>
              <a:rPr lang="en-US" sz="2000" spc="-20" dirty="0">
                <a:latin typeface="Carlito"/>
              </a:rPr>
              <a:t>In an unprecedented move by human player, it kills 2 players of the opposite team before being killed by the human player team, almost like a bait to come out favorably. </a:t>
            </a:r>
          </a:p>
          <a:p>
            <a:pPr marL="800100" lvl="1" indent="-342900">
              <a:lnSpc>
                <a:spcPct val="107000"/>
              </a:lnSpc>
              <a:spcAft>
                <a:spcPts val="800"/>
              </a:spcAft>
              <a:buFont typeface="Symbol" panose="05050102010706020507" pitchFamily="18" charset="2"/>
              <a:buChar char=""/>
            </a:pPr>
            <a:r>
              <a:rPr lang="en-US" sz="2000" spc="-20" dirty="0">
                <a:latin typeface="Carlito"/>
              </a:rPr>
              <a:t>These unprecedented moves can be studied by the players to further improve their gaming skills, aiding the human capability of thinking.</a:t>
            </a:r>
          </a:p>
          <a:p>
            <a:pPr marL="800100" lvl="1" indent="-342900">
              <a:lnSpc>
                <a:spcPct val="107000"/>
              </a:lnSpc>
              <a:spcAft>
                <a:spcPts val="800"/>
              </a:spcAft>
              <a:buFont typeface="Symbol" panose="05050102010706020507" pitchFamily="18" charset="2"/>
              <a:buChar char=""/>
            </a:pPr>
            <a:r>
              <a:rPr lang="en-US" sz="2000" spc="-20" dirty="0">
                <a:latin typeface="Carlito"/>
              </a:rPr>
              <a:t>The learnings of the AI agent can be used to work on much bigger things like weather prediction and climate modelling.</a:t>
            </a:r>
          </a:p>
        </p:txBody>
      </p:sp>
      <p:sp>
        <p:nvSpPr>
          <p:cNvPr id="5" name="object 5"/>
          <p:cNvSpPr txBox="1"/>
          <p:nvPr/>
        </p:nvSpPr>
        <p:spPr>
          <a:xfrm>
            <a:off x="8556942" y="90931"/>
            <a:ext cx="3249930" cy="197490"/>
          </a:xfrm>
          <a:prstGeom prst="rect">
            <a:avLst/>
          </a:prstGeom>
        </p:spPr>
        <p:txBody>
          <a:bodyPr vert="horz" wrap="square" lIns="0" tIns="12700" rIns="0" bIns="0" rtlCol="0">
            <a:spAutoFit/>
          </a:bodyPr>
          <a:lstStyle/>
          <a:p>
            <a:pPr marL="12700" algn="ctr">
              <a:lnSpc>
                <a:spcPct val="100000"/>
              </a:lnSpc>
              <a:spcBef>
                <a:spcPts val="100"/>
              </a:spcBef>
            </a:pPr>
            <a:r>
              <a:rPr lang="en-US" sz="1200" spc="-70" dirty="0">
                <a:latin typeface="Carlito"/>
                <a:cs typeface="Carlito"/>
              </a:rPr>
              <a:t>Games/ Dota2 And StarCraft II </a:t>
            </a:r>
            <a:endParaRPr lang="en-US" sz="1200" dirty="0">
              <a:latin typeface="Carlito"/>
              <a:cs typeface="Carlito"/>
            </a:endParaRPr>
          </a:p>
        </p:txBody>
      </p:sp>
    </p:spTree>
    <p:extLst>
      <p:ext uri="{BB962C8B-B14F-4D97-AF65-F5344CB8AC3E}">
        <p14:creationId xmlns:p14="http://schemas.microsoft.com/office/powerpoint/2010/main" val="987380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2</a:t>
            </a:fld>
            <a:endParaRPr dirty="0"/>
          </a:p>
        </p:txBody>
      </p:sp>
      <p:sp>
        <p:nvSpPr>
          <p:cNvPr id="2" name="object 2"/>
          <p:cNvSpPr txBox="1">
            <a:spLocks noGrp="1"/>
          </p:cNvSpPr>
          <p:nvPr>
            <p:ph type="title"/>
          </p:nvPr>
        </p:nvSpPr>
        <p:spPr>
          <a:xfrm>
            <a:off x="764540" y="313435"/>
            <a:ext cx="1829435" cy="756920"/>
          </a:xfrm>
          <a:prstGeom prst="rect">
            <a:avLst/>
          </a:prstGeom>
        </p:spPr>
        <p:txBody>
          <a:bodyPr vert="horz" wrap="square" lIns="0" tIns="12700" rIns="0" bIns="0" rtlCol="0">
            <a:spAutoFit/>
          </a:bodyPr>
          <a:lstStyle/>
          <a:p>
            <a:pPr marL="12700">
              <a:lnSpc>
                <a:spcPct val="100000"/>
              </a:lnSpc>
              <a:spcBef>
                <a:spcPts val="100"/>
              </a:spcBef>
            </a:pPr>
            <a:r>
              <a:rPr sz="4800" spc="-45" dirty="0"/>
              <a:t>O</a:t>
            </a:r>
            <a:r>
              <a:rPr sz="4800" spc="-30" dirty="0"/>
              <a:t>u</a:t>
            </a:r>
            <a:r>
              <a:rPr sz="4800" spc="-40" dirty="0"/>
              <a:t>t</a:t>
            </a:r>
            <a:r>
              <a:rPr sz="4800" spc="-45" dirty="0"/>
              <a:t>li</a:t>
            </a:r>
            <a:r>
              <a:rPr sz="4800" spc="-25" dirty="0"/>
              <a:t>n</a:t>
            </a:r>
            <a:r>
              <a:rPr sz="4800" spc="-20" dirty="0"/>
              <a:t>e</a:t>
            </a:r>
            <a:endParaRPr sz="4800" dirty="0"/>
          </a:p>
        </p:txBody>
      </p:sp>
      <p:sp>
        <p:nvSpPr>
          <p:cNvPr id="3" name="object 3"/>
          <p:cNvSpPr txBox="1"/>
          <p:nvPr/>
        </p:nvSpPr>
        <p:spPr>
          <a:xfrm>
            <a:off x="764538" y="1496060"/>
            <a:ext cx="5483862" cy="3241913"/>
          </a:xfrm>
          <a:prstGeom prst="rect">
            <a:avLst/>
          </a:prstGeom>
        </p:spPr>
        <p:txBody>
          <a:bodyPr vert="horz" wrap="square" lIns="0" tIns="104140" rIns="0" bIns="0" rtlCol="0">
            <a:spAutoFit/>
          </a:bodyPr>
          <a:lstStyle/>
          <a:p>
            <a:pPr marL="241300" indent="-228600">
              <a:lnSpc>
                <a:spcPct val="100000"/>
              </a:lnSpc>
              <a:spcBef>
                <a:spcPts val="820"/>
              </a:spcBef>
              <a:buFont typeface="Arial"/>
              <a:buChar char="•"/>
              <a:tabLst>
                <a:tab pos="241300" algn="l"/>
              </a:tabLst>
            </a:pPr>
            <a:r>
              <a:rPr lang="en-US" sz="2400" spc="-30" dirty="0">
                <a:latin typeface="Carlito"/>
                <a:cs typeface="Carlito"/>
              </a:rPr>
              <a:t>Motivation</a:t>
            </a:r>
          </a:p>
          <a:p>
            <a:pPr marL="241300" indent="-228600">
              <a:lnSpc>
                <a:spcPct val="100000"/>
              </a:lnSpc>
              <a:spcBef>
                <a:spcPts val="820"/>
              </a:spcBef>
              <a:buFont typeface="Arial"/>
              <a:buChar char="•"/>
              <a:tabLst>
                <a:tab pos="241300" algn="l"/>
              </a:tabLst>
            </a:pPr>
            <a:r>
              <a:rPr lang="en-US" sz="2400" spc="-30" dirty="0">
                <a:latin typeface="Carlito"/>
                <a:cs typeface="Carlito"/>
              </a:rPr>
              <a:t>History</a:t>
            </a:r>
          </a:p>
          <a:p>
            <a:pPr marL="241300" indent="-228600">
              <a:spcBef>
                <a:spcPts val="820"/>
              </a:spcBef>
              <a:buFont typeface="Arial"/>
              <a:buChar char="•"/>
              <a:tabLst>
                <a:tab pos="241300" algn="l"/>
              </a:tabLst>
            </a:pPr>
            <a:r>
              <a:rPr lang="en-US" sz="2400" spc="-45" dirty="0"/>
              <a:t>Challenges for AI agent</a:t>
            </a:r>
            <a:endParaRPr lang="en-US" sz="2400" dirty="0">
              <a:latin typeface="Carlito"/>
              <a:cs typeface="Carlito"/>
            </a:endParaRPr>
          </a:p>
          <a:p>
            <a:pPr marL="241300" indent="-228600">
              <a:lnSpc>
                <a:spcPct val="100000"/>
              </a:lnSpc>
              <a:spcBef>
                <a:spcPts val="720"/>
              </a:spcBef>
              <a:buFont typeface="Arial"/>
              <a:buChar char="•"/>
              <a:tabLst>
                <a:tab pos="241300" algn="l"/>
              </a:tabLst>
            </a:pPr>
            <a:r>
              <a:rPr lang="en-US" sz="2400" spc="-30" dirty="0">
                <a:latin typeface="Carlito"/>
                <a:cs typeface="Carlito"/>
              </a:rPr>
              <a:t>Objective</a:t>
            </a:r>
          </a:p>
          <a:p>
            <a:pPr marL="241300" indent="-228600">
              <a:spcBef>
                <a:spcPts val="720"/>
              </a:spcBef>
              <a:buFont typeface="Arial"/>
              <a:buChar char="•"/>
              <a:tabLst>
                <a:tab pos="241300" algn="l"/>
              </a:tabLst>
            </a:pPr>
            <a:r>
              <a:rPr lang="en-US" sz="2400" spc="-35" dirty="0"/>
              <a:t>Highlights - Dota2/ </a:t>
            </a:r>
            <a:r>
              <a:rPr lang="en-US" sz="2400" spc="-35" dirty="0" err="1"/>
              <a:t>OpenAI</a:t>
            </a:r>
            <a:endParaRPr lang="en-US" sz="2400" dirty="0">
              <a:latin typeface="Carlito"/>
              <a:cs typeface="Carlito"/>
            </a:endParaRPr>
          </a:p>
          <a:p>
            <a:pPr marL="241300" indent="-228600">
              <a:spcBef>
                <a:spcPts val="625"/>
              </a:spcBef>
              <a:buFont typeface="Arial"/>
              <a:buChar char="•"/>
              <a:tabLst>
                <a:tab pos="241300" algn="l"/>
              </a:tabLst>
            </a:pPr>
            <a:r>
              <a:rPr lang="en-US" sz="2400" spc="-35" dirty="0"/>
              <a:t>Highlights – StarCraft II/ </a:t>
            </a:r>
            <a:r>
              <a:rPr lang="en-US" sz="2400" spc="-35" dirty="0" err="1"/>
              <a:t>Deepmind</a:t>
            </a:r>
            <a:endParaRPr lang="en-US" sz="2400" spc="-35" dirty="0"/>
          </a:p>
          <a:p>
            <a:pPr marL="241300" indent="-228600">
              <a:lnSpc>
                <a:spcPct val="100000"/>
              </a:lnSpc>
              <a:spcBef>
                <a:spcPts val="720"/>
              </a:spcBef>
              <a:buFont typeface="Arial"/>
              <a:buChar char="•"/>
              <a:tabLst>
                <a:tab pos="241300" algn="l"/>
              </a:tabLst>
            </a:pPr>
            <a:r>
              <a:rPr lang="en-US" sz="2400" spc="-30" dirty="0">
                <a:latin typeface="Carlito"/>
                <a:cs typeface="Carlito"/>
              </a:rPr>
              <a:t>References</a:t>
            </a:r>
            <a:endParaRPr lang="en-US" sz="2400" dirty="0">
              <a:latin typeface="Carlito"/>
              <a:cs typeface="Carlito"/>
            </a:endParaRPr>
          </a:p>
        </p:txBody>
      </p:sp>
      <p:sp>
        <p:nvSpPr>
          <p:cNvPr id="4" name="object 4"/>
          <p:cNvSpPr txBox="1"/>
          <p:nvPr/>
        </p:nvSpPr>
        <p:spPr>
          <a:xfrm>
            <a:off x="8556942" y="90931"/>
            <a:ext cx="3249930" cy="197490"/>
          </a:xfrm>
          <a:prstGeom prst="rect">
            <a:avLst/>
          </a:prstGeom>
        </p:spPr>
        <p:txBody>
          <a:bodyPr vert="horz" wrap="square" lIns="0" tIns="12700" rIns="0" bIns="0" rtlCol="0">
            <a:spAutoFit/>
          </a:bodyPr>
          <a:lstStyle/>
          <a:p>
            <a:pPr marL="12700" algn="ctr">
              <a:lnSpc>
                <a:spcPct val="100000"/>
              </a:lnSpc>
              <a:spcBef>
                <a:spcPts val="100"/>
              </a:spcBef>
            </a:pPr>
            <a:r>
              <a:rPr lang="en-US" sz="1200" spc="-70" dirty="0">
                <a:latin typeface="Carlito"/>
                <a:cs typeface="Carlito"/>
              </a:rPr>
              <a:t>Games/ Dota2 And StarCraft II </a:t>
            </a:r>
            <a:endParaRPr lang="en-US" sz="1200" dirty="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dirty="0"/>
              <a:t>20</a:t>
            </a:fld>
            <a:endParaRPr dirty="0"/>
          </a:p>
        </p:txBody>
      </p:sp>
      <p:sp>
        <p:nvSpPr>
          <p:cNvPr id="2" name="object 2"/>
          <p:cNvSpPr txBox="1">
            <a:spLocks noGrp="1"/>
          </p:cNvSpPr>
          <p:nvPr>
            <p:ph type="title"/>
          </p:nvPr>
        </p:nvSpPr>
        <p:spPr>
          <a:xfrm>
            <a:off x="764540" y="313435"/>
            <a:ext cx="2816860" cy="751488"/>
          </a:xfrm>
          <a:prstGeom prst="rect">
            <a:avLst/>
          </a:prstGeom>
        </p:spPr>
        <p:txBody>
          <a:bodyPr vert="horz" wrap="square" lIns="0" tIns="12700" rIns="0" bIns="0" rtlCol="0">
            <a:spAutoFit/>
          </a:bodyPr>
          <a:lstStyle/>
          <a:p>
            <a:pPr marL="12700">
              <a:lnSpc>
                <a:spcPct val="100000"/>
              </a:lnSpc>
              <a:spcBef>
                <a:spcPts val="100"/>
              </a:spcBef>
            </a:pPr>
            <a:r>
              <a:rPr lang="en-US" sz="4800" spc="-90" dirty="0"/>
              <a:t>References</a:t>
            </a:r>
            <a:endParaRPr sz="4800" dirty="0"/>
          </a:p>
        </p:txBody>
      </p:sp>
      <p:sp>
        <p:nvSpPr>
          <p:cNvPr id="3" name="object 3"/>
          <p:cNvSpPr txBox="1"/>
          <p:nvPr/>
        </p:nvSpPr>
        <p:spPr>
          <a:xfrm>
            <a:off x="764540" y="1249533"/>
            <a:ext cx="10436862" cy="5399555"/>
          </a:xfrm>
          <a:prstGeom prst="rect">
            <a:avLst/>
          </a:prstGeom>
        </p:spPr>
        <p:txBody>
          <a:bodyPr vert="horz" wrap="square" lIns="0" tIns="109855" rIns="0" bIns="0" rtlCol="0">
            <a:spAutoFit/>
          </a:bodyPr>
          <a:lstStyle/>
          <a:p>
            <a:pPr marL="241300" indent="-228600">
              <a:spcBef>
                <a:spcPts val="890"/>
              </a:spcBef>
              <a:buFont typeface="Arial"/>
              <a:buChar char="•"/>
              <a:tabLst>
                <a:tab pos="240665" algn="l"/>
                <a:tab pos="241300" algn="l"/>
              </a:tabLst>
            </a:pPr>
            <a:r>
              <a:rPr lang="en-US" sz="2000" spc="-20" dirty="0">
                <a:latin typeface="Carlito"/>
              </a:rPr>
              <a:t>Automatic player identification in Dota 2</a:t>
            </a:r>
          </a:p>
          <a:p>
            <a:pPr marL="698500" lvl="1" indent="-228600">
              <a:spcBef>
                <a:spcPts val="890"/>
              </a:spcBef>
              <a:buFont typeface="Arial"/>
              <a:buChar char="•"/>
              <a:tabLst>
                <a:tab pos="240665" algn="l"/>
                <a:tab pos="241300" algn="l"/>
              </a:tabLst>
            </a:pPr>
            <a:r>
              <a:rPr lang="en-US" sz="1600" spc="-20" dirty="0">
                <a:solidFill>
                  <a:schemeClr val="accent1"/>
                </a:solidFill>
                <a:latin typeface="Carlito"/>
                <a:hlinkClick r:id="rId2">
                  <a:extLst>
                    <a:ext uri="{A12FA001-AC4F-418D-AE19-62706E023703}">
                      <ahyp:hlinkClr xmlns:ahyp="http://schemas.microsoft.com/office/drawing/2018/hyperlinkcolor" val="tx"/>
                    </a:ext>
                  </a:extLst>
                </a:hlinkClick>
              </a:rPr>
              <a:t>https://arxiv.org/abs/2008.12401</a:t>
            </a:r>
            <a:endParaRPr lang="en-US" sz="1600" spc="-20" dirty="0">
              <a:solidFill>
                <a:schemeClr val="accent1"/>
              </a:solidFill>
              <a:latin typeface="Carlito"/>
            </a:endParaRPr>
          </a:p>
          <a:p>
            <a:pPr marL="241300" indent="-228600">
              <a:spcBef>
                <a:spcPts val="890"/>
              </a:spcBef>
              <a:buFont typeface="Arial"/>
              <a:buChar char="•"/>
              <a:tabLst>
                <a:tab pos="240665" algn="l"/>
                <a:tab pos="241300" algn="l"/>
              </a:tabLst>
            </a:pPr>
            <a:r>
              <a:rPr lang="en-US" sz="2000" spc="-20" dirty="0">
                <a:latin typeface="Carlito"/>
              </a:rPr>
              <a:t>Neural network surgery with sets</a:t>
            </a:r>
          </a:p>
          <a:p>
            <a:pPr marL="698500" lvl="1" indent="-228600">
              <a:spcBef>
                <a:spcPts val="890"/>
              </a:spcBef>
              <a:buFont typeface="Arial"/>
              <a:buChar char="•"/>
              <a:tabLst>
                <a:tab pos="240665" algn="l"/>
                <a:tab pos="241300" algn="l"/>
              </a:tabLst>
            </a:pPr>
            <a:r>
              <a:rPr lang="en-US" sz="1600" spc="-20" dirty="0">
                <a:solidFill>
                  <a:schemeClr val="accent1"/>
                </a:solidFill>
                <a:latin typeface="Carlito"/>
                <a:hlinkClick r:id="rId3">
                  <a:extLst>
                    <a:ext uri="{A12FA001-AC4F-418D-AE19-62706E023703}">
                      <ahyp:hlinkClr xmlns:ahyp="http://schemas.microsoft.com/office/drawing/2018/hyperlinkcolor" val="tx"/>
                    </a:ext>
                  </a:extLst>
                </a:hlinkClick>
              </a:rPr>
              <a:t>https://arxiv.org/abs/1912.06719</a:t>
            </a:r>
            <a:endParaRPr lang="en-US" sz="1600" spc="-20" dirty="0">
              <a:solidFill>
                <a:schemeClr val="accent1"/>
              </a:solidFill>
              <a:latin typeface="Carlito"/>
            </a:endParaRPr>
          </a:p>
          <a:p>
            <a:pPr marL="241300" indent="-228600">
              <a:spcBef>
                <a:spcPts val="890"/>
              </a:spcBef>
              <a:buFont typeface="Arial"/>
              <a:buChar char="•"/>
              <a:tabLst>
                <a:tab pos="240665" algn="l"/>
                <a:tab pos="241300" algn="l"/>
              </a:tabLst>
            </a:pPr>
            <a:r>
              <a:rPr lang="en-US" sz="2000" spc="-20" dirty="0">
                <a:latin typeface="Carlito"/>
              </a:rPr>
              <a:t>Dota 2 with large scale deep reinforcement learning</a:t>
            </a:r>
          </a:p>
          <a:p>
            <a:pPr marL="698500" lvl="1" indent="-228600">
              <a:spcBef>
                <a:spcPts val="890"/>
              </a:spcBef>
              <a:buFont typeface="Arial"/>
              <a:buChar char="•"/>
              <a:tabLst>
                <a:tab pos="240665" algn="l"/>
                <a:tab pos="241300" algn="l"/>
              </a:tabLst>
            </a:pPr>
            <a:r>
              <a:rPr lang="en-US" sz="1600" spc="-20" dirty="0">
                <a:solidFill>
                  <a:schemeClr val="accent1"/>
                </a:solidFill>
                <a:latin typeface="Carlito"/>
              </a:rPr>
              <a:t>https://arxiv.org/abs/1912.06680</a:t>
            </a:r>
          </a:p>
          <a:p>
            <a:pPr marL="241300" indent="-228600">
              <a:lnSpc>
                <a:spcPct val="100000"/>
              </a:lnSpc>
              <a:spcBef>
                <a:spcPts val="865"/>
              </a:spcBef>
              <a:buFont typeface="Arial"/>
              <a:buChar char="•"/>
              <a:tabLst>
                <a:tab pos="240665" algn="l"/>
                <a:tab pos="241300" algn="l"/>
              </a:tabLst>
            </a:pPr>
            <a:r>
              <a:rPr lang="en-US" sz="2000" spc="-20" dirty="0" err="1">
                <a:latin typeface="Carlito"/>
              </a:rPr>
              <a:t>AlphaStar</a:t>
            </a:r>
            <a:r>
              <a:rPr lang="en-US" sz="2000" spc="-20" dirty="0">
                <a:latin typeface="Carlito"/>
              </a:rPr>
              <a:t>: Grandmaster level in StarCraft II using multi-agent reinforcement learning</a:t>
            </a:r>
          </a:p>
          <a:p>
            <a:pPr marL="698500" lvl="1" indent="-228600">
              <a:spcBef>
                <a:spcPts val="865"/>
              </a:spcBef>
              <a:buFont typeface="Arial"/>
              <a:buChar char="•"/>
              <a:tabLst>
                <a:tab pos="240665" algn="l"/>
                <a:tab pos="241300" algn="l"/>
              </a:tabLst>
            </a:pPr>
            <a:r>
              <a:rPr lang="en-US" sz="1600" spc="-20" dirty="0">
                <a:solidFill>
                  <a:schemeClr val="accent1"/>
                </a:solidFill>
                <a:latin typeface="Carlito"/>
                <a:hlinkClick r:id="rId4">
                  <a:extLst>
                    <a:ext uri="{A12FA001-AC4F-418D-AE19-62706E023703}">
                      <ahyp:hlinkClr xmlns:ahyp="http://schemas.microsoft.com/office/drawing/2018/hyperlinkcolor" val="tx"/>
                    </a:ext>
                  </a:extLst>
                </a:hlinkClick>
              </a:rPr>
              <a:t>https://deepmind.com/blog/article/AlphaStar-Grandmaster-level-in-StarCraft-II-using-multi-agent-reinforcement-learning</a:t>
            </a:r>
            <a:endParaRPr lang="en-US" sz="2400" spc="-20" dirty="0">
              <a:solidFill>
                <a:schemeClr val="accent1"/>
              </a:solidFill>
              <a:latin typeface="Carlito"/>
            </a:endParaRPr>
          </a:p>
          <a:p>
            <a:pPr marL="241300" indent="-228600">
              <a:lnSpc>
                <a:spcPct val="100000"/>
              </a:lnSpc>
              <a:spcBef>
                <a:spcPts val="865"/>
              </a:spcBef>
              <a:buFont typeface="Arial"/>
              <a:buChar char="•"/>
              <a:tabLst>
                <a:tab pos="240665" algn="l"/>
                <a:tab pos="241300" algn="l"/>
              </a:tabLst>
            </a:pPr>
            <a:r>
              <a:rPr lang="en-US" sz="2000" spc="-20" dirty="0" err="1">
                <a:latin typeface="Carlito"/>
              </a:rPr>
              <a:t>AlphaStar</a:t>
            </a:r>
            <a:r>
              <a:rPr lang="en-US" sz="2000" spc="-20" dirty="0">
                <a:latin typeface="Carlito"/>
              </a:rPr>
              <a:t>: Mastering the Real-Time Strategy Game StarCraft II</a:t>
            </a:r>
            <a:endParaRPr sz="2000" spc="-20" dirty="0">
              <a:latin typeface="Carlito"/>
            </a:endParaRPr>
          </a:p>
          <a:p>
            <a:pPr marL="698500" lvl="1" indent="-228600">
              <a:lnSpc>
                <a:spcPct val="100000"/>
              </a:lnSpc>
              <a:spcBef>
                <a:spcPts val="384"/>
              </a:spcBef>
              <a:buClr>
                <a:srgbClr val="000000"/>
              </a:buClr>
              <a:buFont typeface="Arial"/>
              <a:buChar char="•"/>
              <a:tabLst>
                <a:tab pos="697865" algn="l"/>
                <a:tab pos="698500" algn="l"/>
              </a:tabLst>
            </a:pPr>
            <a:r>
              <a:rPr lang="en-US" sz="1600" spc="-20" dirty="0">
                <a:solidFill>
                  <a:schemeClr val="accent1"/>
                </a:solidFill>
                <a:latin typeface="Carlito"/>
                <a:hlinkClick r:id="rId5">
                  <a:extLst>
                    <a:ext uri="{A12FA001-AC4F-418D-AE19-62706E023703}">
                      <ahyp:hlinkClr xmlns:ahyp="http://schemas.microsoft.com/office/drawing/2018/hyperlinkcolor" val="tx"/>
                    </a:ext>
                  </a:extLst>
                </a:hlinkClick>
              </a:rPr>
              <a:t>https://deepmind.com/blog/article/alphastar-mastering-real-time-strategy-game-starcraft-ii</a:t>
            </a:r>
            <a:endParaRPr lang="en-US" sz="2400" spc="-20" dirty="0">
              <a:solidFill>
                <a:schemeClr val="accent1"/>
              </a:solidFill>
              <a:latin typeface="Carlito"/>
            </a:endParaRPr>
          </a:p>
          <a:p>
            <a:pPr marL="241300" indent="-228600">
              <a:lnSpc>
                <a:spcPct val="100000"/>
              </a:lnSpc>
              <a:spcBef>
                <a:spcPts val="790"/>
              </a:spcBef>
              <a:buFont typeface="Arial"/>
              <a:buChar char="•"/>
              <a:tabLst>
                <a:tab pos="240665" algn="l"/>
                <a:tab pos="241300" algn="l"/>
              </a:tabLst>
            </a:pPr>
            <a:r>
              <a:rPr lang="en-US" sz="2000" spc="-20" dirty="0">
                <a:latin typeface="Carlito"/>
              </a:rPr>
              <a:t>DeepMind and Blizzard open StarCraft II as an AI research environment</a:t>
            </a:r>
          </a:p>
          <a:p>
            <a:pPr marL="698500" lvl="1" indent="-228600">
              <a:spcBef>
                <a:spcPts val="790"/>
              </a:spcBef>
              <a:buFont typeface="Arial"/>
              <a:buChar char="•"/>
              <a:tabLst>
                <a:tab pos="240665" algn="l"/>
                <a:tab pos="241300" algn="l"/>
              </a:tabLst>
            </a:pPr>
            <a:r>
              <a:rPr lang="en-US" sz="1600" spc="-20" dirty="0">
                <a:solidFill>
                  <a:schemeClr val="accent1"/>
                </a:solidFill>
                <a:latin typeface="Carlito"/>
                <a:hlinkClick r:id="rId6">
                  <a:extLst>
                    <a:ext uri="{A12FA001-AC4F-418D-AE19-62706E023703}">
                      <ahyp:hlinkClr xmlns:ahyp="http://schemas.microsoft.com/office/drawing/2018/hyperlinkcolor" val="tx"/>
                    </a:ext>
                  </a:extLst>
                </a:hlinkClick>
              </a:rPr>
              <a:t>https://deepmind.com/blog/announcements/deepmind-and-blizzard-open-starcraft-ii-ai-research-environment</a:t>
            </a:r>
            <a:endParaRPr sz="1600" spc="-20" dirty="0">
              <a:solidFill>
                <a:schemeClr val="accent1"/>
              </a:solidFill>
              <a:latin typeface="Carlito"/>
            </a:endParaRPr>
          </a:p>
          <a:p>
            <a:pPr marL="241300" indent="-228600">
              <a:lnSpc>
                <a:spcPct val="100000"/>
              </a:lnSpc>
              <a:spcBef>
                <a:spcPts val="890"/>
              </a:spcBef>
              <a:buFont typeface="Arial"/>
              <a:buChar char="•"/>
              <a:tabLst>
                <a:tab pos="240665" algn="l"/>
                <a:tab pos="241300" algn="l"/>
              </a:tabLst>
            </a:pPr>
            <a:r>
              <a:rPr lang="en-US" sz="2000" spc="-20" dirty="0">
                <a:latin typeface="Carlito"/>
              </a:rPr>
              <a:t>StarCraft II: A New Challenge for Reinforcement Learning</a:t>
            </a:r>
          </a:p>
          <a:p>
            <a:pPr marL="698500" lvl="1" indent="-228600">
              <a:spcBef>
                <a:spcPts val="890"/>
              </a:spcBef>
              <a:buFont typeface="Arial"/>
              <a:buChar char="•"/>
              <a:tabLst>
                <a:tab pos="240665" algn="l"/>
                <a:tab pos="241300" algn="l"/>
              </a:tabLst>
            </a:pPr>
            <a:r>
              <a:rPr lang="en-US" sz="1600" spc="-20" dirty="0">
                <a:solidFill>
                  <a:schemeClr val="accent1"/>
                </a:solidFill>
                <a:latin typeface="Carlito"/>
                <a:hlinkClick r:id="rId7">
                  <a:extLst>
                    <a:ext uri="{A12FA001-AC4F-418D-AE19-62706E023703}">
                      <ahyp:hlinkClr xmlns:ahyp="http://schemas.microsoft.com/office/drawing/2018/hyperlinkcolor" val="tx"/>
                    </a:ext>
                  </a:extLst>
                </a:hlinkClick>
              </a:rPr>
              <a:t>https://arxiv.org/abs/1708.04782</a:t>
            </a:r>
            <a:endParaRPr lang="en-US" sz="1600" spc="-20" dirty="0">
              <a:solidFill>
                <a:schemeClr val="accent1"/>
              </a:solidFill>
              <a:latin typeface="Carlito"/>
            </a:endParaRPr>
          </a:p>
        </p:txBody>
      </p:sp>
      <p:sp>
        <p:nvSpPr>
          <p:cNvPr id="4" name="object 4"/>
          <p:cNvSpPr txBox="1"/>
          <p:nvPr/>
        </p:nvSpPr>
        <p:spPr>
          <a:xfrm>
            <a:off x="8556942" y="90931"/>
            <a:ext cx="3249930" cy="197490"/>
          </a:xfrm>
          <a:prstGeom prst="rect">
            <a:avLst/>
          </a:prstGeom>
        </p:spPr>
        <p:txBody>
          <a:bodyPr vert="horz" wrap="square" lIns="0" tIns="12700" rIns="0" bIns="0" rtlCol="0">
            <a:spAutoFit/>
          </a:bodyPr>
          <a:lstStyle/>
          <a:p>
            <a:pPr marL="12700" algn="ctr">
              <a:lnSpc>
                <a:spcPct val="100000"/>
              </a:lnSpc>
              <a:spcBef>
                <a:spcPts val="100"/>
              </a:spcBef>
            </a:pPr>
            <a:r>
              <a:rPr lang="en-US" sz="1200" spc="-70" dirty="0">
                <a:latin typeface="Carlito"/>
                <a:cs typeface="Carlito"/>
              </a:rPr>
              <a:t>Games/ StarCraft II And Dota2</a:t>
            </a:r>
            <a:endParaRPr lang="en-US" sz="1200" dirty="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3</a:t>
            </a:fld>
            <a:endParaRPr dirty="0"/>
          </a:p>
        </p:txBody>
      </p:sp>
      <p:sp>
        <p:nvSpPr>
          <p:cNvPr id="2" name="object 2"/>
          <p:cNvSpPr txBox="1">
            <a:spLocks noGrp="1"/>
          </p:cNvSpPr>
          <p:nvPr>
            <p:ph type="title"/>
          </p:nvPr>
        </p:nvSpPr>
        <p:spPr>
          <a:xfrm>
            <a:off x="764540" y="313435"/>
            <a:ext cx="6626860" cy="751488"/>
          </a:xfrm>
          <a:prstGeom prst="rect">
            <a:avLst/>
          </a:prstGeom>
        </p:spPr>
        <p:txBody>
          <a:bodyPr vert="horz" wrap="square" lIns="0" tIns="12700" rIns="0" bIns="0" rtlCol="0">
            <a:spAutoFit/>
          </a:bodyPr>
          <a:lstStyle/>
          <a:p>
            <a:pPr marL="12700">
              <a:lnSpc>
                <a:spcPct val="100000"/>
              </a:lnSpc>
              <a:spcBef>
                <a:spcPts val="100"/>
              </a:spcBef>
            </a:pPr>
            <a:r>
              <a:rPr lang="en-US" sz="4800" spc="-90" dirty="0"/>
              <a:t>Motivation</a:t>
            </a:r>
            <a:endParaRPr sz="4800" dirty="0"/>
          </a:p>
        </p:txBody>
      </p:sp>
      <p:sp>
        <p:nvSpPr>
          <p:cNvPr id="3" name="object 3"/>
          <p:cNvSpPr txBox="1"/>
          <p:nvPr/>
        </p:nvSpPr>
        <p:spPr>
          <a:xfrm>
            <a:off x="764539" y="1295400"/>
            <a:ext cx="10836275" cy="5368136"/>
          </a:xfrm>
          <a:prstGeom prst="rect">
            <a:avLst/>
          </a:prstGeom>
        </p:spPr>
        <p:txBody>
          <a:bodyPr vert="horz" wrap="square" lIns="0" tIns="12700" rIns="0" bIns="0" rtlCol="0">
            <a:spAutoFit/>
          </a:bodyPr>
          <a:lstStyle/>
          <a:p>
            <a:pPr marL="342900" indent="-342900">
              <a:spcAft>
                <a:spcPts val="800"/>
              </a:spcAft>
              <a:buFont typeface="Symbol" panose="05050102010706020507" pitchFamily="18" charset="2"/>
              <a:buChar char=""/>
            </a:pPr>
            <a:r>
              <a:rPr lang="en-US" sz="2200" spc="-30" dirty="0">
                <a:latin typeface="Carlito"/>
              </a:rPr>
              <a:t>A Real time strategy game allows players to simultaneously play the game in real-time.</a:t>
            </a:r>
          </a:p>
          <a:p>
            <a:pPr marL="800100" lvl="1" indent="-342900">
              <a:spcAft>
                <a:spcPts val="800"/>
              </a:spcAft>
              <a:buFont typeface="Symbol" panose="05050102010706020507" pitchFamily="18" charset="2"/>
              <a:buChar char=""/>
            </a:pPr>
            <a:r>
              <a:rPr lang="en-US" sz="2000" spc="-30" dirty="0">
                <a:latin typeface="Carlito"/>
              </a:rPr>
              <a:t>Players needs to position structures and guide units under their control to secure areas or to destroy opponents' assets.</a:t>
            </a:r>
          </a:p>
          <a:p>
            <a:pPr marL="800100" lvl="1" indent="-342900">
              <a:spcAft>
                <a:spcPts val="800"/>
              </a:spcAft>
              <a:buFont typeface="Symbol" panose="05050102010706020507" pitchFamily="18" charset="2"/>
              <a:buChar char=""/>
            </a:pPr>
            <a:r>
              <a:rPr lang="en-US" sz="2000" spc="-30" dirty="0">
                <a:latin typeface="Carlito"/>
              </a:rPr>
              <a:t>Additional structures and units can be created throughout the game limited by an upper threshold.</a:t>
            </a:r>
          </a:p>
          <a:p>
            <a:pPr>
              <a:spcAft>
                <a:spcPts val="800"/>
              </a:spcAft>
            </a:pPr>
            <a:endParaRPr lang="en-US" sz="2000" spc="-30" dirty="0">
              <a:latin typeface="Carlito"/>
            </a:endParaRPr>
          </a:p>
          <a:p>
            <a:pPr marL="342900" indent="-342900">
              <a:spcAft>
                <a:spcPts val="800"/>
              </a:spcAft>
              <a:buFont typeface="Symbol" panose="05050102010706020507" pitchFamily="18" charset="2"/>
              <a:buChar char=""/>
            </a:pPr>
            <a:r>
              <a:rPr lang="en-US" sz="2200" spc="-30" dirty="0">
                <a:latin typeface="Carlito"/>
              </a:rPr>
              <a:t>Real-time strategy(RTS) games are recognized for their domain complexities. </a:t>
            </a:r>
          </a:p>
          <a:p>
            <a:pPr marL="800100" lvl="1" indent="-342900">
              <a:spcAft>
                <a:spcPts val="800"/>
              </a:spcAft>
              <a:buFont typeface="Symbol" panose="05050102010706020507" pitchFamily="18" charset="2"/>
              <a:buChar char=""/>
            </a:pPr>
            <a:r>
              <a:rPr lang="en-US" sz="2000" spc="-30" dirty="0">
                <a:latin typeface="Carlito"/>
              </a:rPr>
              <a:t>Many sub-problems of RTS games, for instance, base economy, micromanagement, or build order optimization have been studied by Artificial Intelligence (AI) researchers.</a:t>
            </a:r>
          </a:p>
          <a:p>
            <a:pPr>
              <a:spcAft>
                <a:spcPts val="800"/>
              </a:spcAft>
            </a:pPr>
            <a:endParaRPr lang="en-US" sz="2000" spc="-30" dirty="0">
              <a:latin typeface="Carlito"/>
            </a:endParaRPr>
          </a:p>
          <a:p>
            <a:pPr marL="342900" indent="-342900">
              <a:spcAft>
                <a:spcPts val="800"/>
              </a:spcAft>
              <a:buFont typeface="Symbol" panose="05050102010706020507" pitchFamily="18" charset="2"/>
              <a:buChar char=""/>
            </a:pPr>
            <a:r>
              <a:rPr lang="en-US" sz="2200" spc="-30" dirty="0">
                <a:latin typeface="Carlito"/>
              </a:rPr>
              <a:t>Some of the popular RTS computer games include Dota2, Starcraft2, Warcraft 3, Age of Empires 2, etc.</a:t>
            </a:r>
          </a:p>
          <a:p>
            <a:pPr marL="800100" lvl="1" indent="-342900">
              <a:spcAft>
                <a:spcPts val="800"/>
              </a:spcAft>
              <a:buFont typeface="Symbol" panose="05050102010706020507" pitchFamily="18" charset="2"/>
              <a:buChar char=""/>
            </a:pPr>
            <a:r>
              <a:rPr lang="en-US" sz="2000" spc="-30" dirty="0">
                <a:latin typeface="Carlito"/>
              </a:rPr>
              <a:t>Most of these games have a either a single player v/s bot match or a team v/s team match.</a:t>
            </a:r>
          </a:p>
          <a:p>
            <a:pPr marL="800100" lvl="1" indent="-342900">
              <a:spcAft>
                <a:spcPts val="800"/>
              </a:spcAft>
              <a:buFont typeface="Symbol" panose="05050102010706020507" pitchFamily="18" charset="2"/>
              <a:buChar char=""/>
            </a:pPr>
            <a:r>
              <a:rPr lang="en-US" sz="2000" spc="-30" dirty="0">
                <a:latin typeface="Carlito"/>
              </a:rPr>
              <a:t>The most interesting ones are the team v/s team matches as both sides compete for resource optimization, economy management and micro-management of their army/forces during a battle.</a:t>
            </a:r>
          </a:p>
        </p:txBody>
      </p:sp>
      <p:sp>
        <p:nvSpPr>
          <p:cNvPr id="7" name="object 7"/>
          <p:cNvSpPr txBox="1"/>
          <p:nvPr/>
        </p:nvSpPr>
        <p:spPr>
          <a:xfrm>
            <a:off x="8556942" y="90931"/>
            <a:ext cx="3249930" cy="197490"/>
          </a:xfrm>
          <a:prstGeom prst="rect">
            <a:avLst/>
          </a:prstGeom>
        </p:spPr>
        <p:txBody>
          <a:bodyPr vert="horz" wrap="square" lIns="0" tIns="12700" rIns="0" bIns="0" rtlCol="0">
            <a:spAutoFit/>
          </a:bodyPr>
          <a:lstStyle/>
          <a:p>
            <a:pPr marL="12700" algn="ctr">
              <a:lnSpc>
                <a:spcPct val="100000"/>
              </a:lnSpc>
              <a:spcBef>
                <a:spcPts val="100"/>
              </a:spcBef>
            </a:pPr>
            <a:r>
              <a:rPr lang="en-US" sz="1200" spc="-70" dirty="0">
                <a:latin typeface="Carlito"/>
                <a:cs typeface="Carlito"/>
              </a:rPr>
              <a:t>Games/ Dota2 And StarCraft II </a:t>
            </a:r>
            <a:endParaRPr lang="en-US" sz="1200" dirty="0">
              <a:latin typeface="Carlito"/>
              <a:cs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40" y="313435"/>
            <a:ext cx="4975225" cy="751488"/>
          </a:xfrm>
          <a:prstGeom prst="rect">
            <a:avLst/>
          </a:prstGeom>
        </p:spPr>
        <p:txBody>
          <a:bodyPr vert="horz" wrap="square" lIns="0" tIns="12700" rIns="0" bIns="0" rtlCol="0">
            <a:spAutoFit/>
          </a:bodyPr>
          <a:lstStyle/>
          <a:p>
            <a:pPr marL="12700">
              <a:lnSpc>
                <a:spcPct val="100000"/>
              </a:lnSpc>
              <a:spcBef>
                <a:spcPts val="100"/>
              </a:spcBef>
            </a:pPr>
            <a:r>
              <a:rPr lang="en-US" sz="4800" spc="-50" dirty="0"/>
              <a:t>History</a:t>
            </a:r>
            <a:endParaRPr sz="4800" dirty="0"/>
          </a:p>
        </p:txBody>
      </p:sp>
      <p:sp>
        <p:nvSpPr>
          <p:cNvPr id="3" name="object 3"/>
          <p:cNvSpPr txBox="1"/>
          <p:nvPr/>
        </p:nvSpPr>
        <p:spPr>
          <a:xfrm>
            <a:off x="751838" y="1295580"/>
            <a:ext cx="10982962" cy="4740400"/>
          </a:xfrm>
          <a:prstGeom prst="rect">
            <a:avLst/>
          </a:prstGeom>
        </p:spPr>
        <p:txBody>
          <a:bodyPr vert="horz" wrap="square" lIns="0" tIns="47625" rIns="0" bIns="0" rtlCol="0">
            <a:spAutoFit/>
          </a:bodyPr>
          <a:lstStyle/>
          <a:p>
            <a:pPr marL="342900" indent="-342900">
              <a:lnSpc>
                <a:spcPct val="107000"/>
              </a:lnSpc>
              <a:spcAft>
                <a:spcPts val="800"/>
              </a:spcAft>
              <a:buFont typeface="Symbol" panose="05050102010706020507" pitchFamily="18" charset="2"/>
              <a:buChar char=""/>
            </a:pPr>
            <a:r>
              <a:rPr lang="en-US" sz="2200" spc="-20" dirty="0">
                <a:latin typeface="Carlito"/>
              </a:rPr>
              <a:t>May 1997 - </a:t>
            </a:r>
            <a:r>
              <a:rPr lang="en-US" sz="2000" spc="-20" dirty="0">
                <a:latin typeface="Carlito"/>
              </a:rPr>
              <a:t>IBM’s </a:t>
            </a:r>
            <a:r>
              <a:rPr lang="en-US" sz="2000" spc="-20" dirty="0" err="1">
                <a:latin typeface="Carlito"/>
              </a:rPr>
              <a:t>DeepBlue</a:t>
            </a:r>
            <a:r>
              <a:rPr lang="en-US" sz="2000" spc="-20" dirty="0">
                <a:latin typeface="Carlito"/>
              </a:rPr>
              <a:t> – an AI agent – defeated the Chess world champion, Garry Kasparov.</a:t>
            </a:r>
          </a:p>
          <a:p>
            <a:pPr marL="342900" indent="-342900">
              <a:lnSpc>
                <a:spcPct val="107000"/>
              </a:lnSpc>
              <a:spcAft>
                <a:spcPts val="800"/>
              </a:spcAft>
              <a:buFont typeface="Symbol" panose="05050102010706020507" pitchFamily="18" charset="2"/>
              <a:buChar char=""/>
            </a:pPr>
            <a:endParaRPr lang="en-US" sz="2200" spc="-20" dirty="0">
              <a:latin typeface="Carlito"/>
            </a:endParaRPr>
          </a:p>
          <a:p>
            <a:pPr marL="342900" indent="-342900">
              <a:lnSpc>
                <a:spcPct val="107000"/>
              </a:lnSpc>
              <a:spcAft>
                <a:spcPts val="800"/>
              </a:spcAft>
              <a:buFont typeface="Symbol" panose="05050102010706020507" pitchFamily="18" charset="2"/>
              <a:buChar char=""/>
            </a:pPr>
            <a:r>
              <a:rPr lang="en-US" sz="2200" spc="-20" dirty="0">
                <a:latin typeface="Carlito"/>
              </a:rPr>
              <a:t>March 2016 - </a:t>
            </a:r>
            <a:r>
              <a:rPr lang="en-US" sz="2000" spc="-20" dirty="0">
                <a:latin typeface="Carlito"/>
              </a:rPr>
              <a:t>DeepMind AlphaGo – an AI agent – defeated the Go world champion, Lee Sedol, 4-1.</a:t>
            </a:r>
          </a:p>
          <a:p>
            <a:pPr marL="342900" indent="-342900">
              <a:lnSpc>
                <a:spcPct val="107000"/>
              </a:lnSpc>
              <a:spcAft>
                <a:spcPts val="800"/>
              </a:spcAft>
              <a:buFont typeface="Symbol" panose="05050102010706020507" pitchFamily="18" charset="2"/>
              <a:buChar char=""/>
            </a:pPr>
            <a:endParaRPr lang="en-US" sz="2200" spc="-20" dirty="0">
              <a:latin typeface="Carlito"/>
            </a:endParaRPr>
          </a:p>
          <a:p>
            <a:pPr marL="342900" indent="-342900">
              <a:lnSpc>
                <a:spcPct val="107000"/>
              </a:lnSpc>
              <a:spcAft>
                <a:spcPts val="800"/>
              </a:spcAft>
              <a:buFont typeface="Symbol" panose="05050102010706020507" pitchFamily="18" charset="2"/>
              <a:buChar char=""/>
            </a:pPr>
            <a:r>
              <a:rPr lang="en-US" sz="2200" spc="-20" dirty="0">
                <a:latin typeface="Carlito"/>
              </a:rPr>
              <a:t>June 2018 - </a:t>
            </a:r>
            <a:r>
              <a:rPr lang="en-US" sz="2000" spc="-20" dirty="0" err="1">
                <a:latin typeface="Carlito"/>
              </a:rPr>
              <a:t>OpenAI</a:t>
            </a:r>
            <a:r>
              <a:rPr lang="en-US" sz="2000" spc="-20" dirty="0">
                <a:latin typeface="Carlito"/>
              </a:rPr>
              <a:t> five won against the world champion DOTA 2 game team OG, 3-0.</a:t>
            </a:r>
          </a:p>
          <a:p>
            <a:pPr marL="342900" indent="-342900">
              <a:lnSpc>
                <a:spcPct val="107000"/>
              </a:lnSpc>
              <a:spcAft>
                <a:spcPts val="800"/>
              </a:spcAft>
              <a:buFont typeface="Symbol" panose="05050102010706020507" pitchFamily="18" charset="2"/>
              <a:buChar char=""/>
            </a:pPr>
            <a:endParaRPr lang="en-US" sz="2200" spc="-20" dirty="0">
              <a:latin typeface="Carlito"/>
            </a:endParaRPr>
          </a:p>
          <a:p>
            <a:pPr marL="342900" indent="-342900">
              <a:lnSpc>
                <a:spcPct val="107000"/>
              </a:lnSpc>
              <a:spcAft>
                <a:spcPts val="800"/>
              </a:spcAft>
              <a:buFont typeface="Symbol" panose="05050102010706020507" pitchFamily="18" charset="2"/>
              <a:buChar char=""/>
            </a:pPr>
            <a:r>
              <a:rPr lang="en-US" sz="2200" spc="-20" dirty="0">
                <a:latin typeface="Carlito"/>
              </a:rPr>
              <a:t>December 2018 - </a:t>
            </a:r>
            <a:r>
              <a:rPr lang="en-US" sz="2000" spc="-20" dirty="0" err="1">
                <a:latin typeface="Carlito"/>
              </a:rPr>
              <a:t>Deepmind’s</a:t>
            </a:r>
            <a:r>
              <a:rPr lang="en-US" sz="2000" spc="-20" dirty="0">
                <a:latin typeface="Carlito"/>
              </a:rPr>
              <a:t> bot defeated a top professional player in StarCraft II game, Grzegorz "</a:t>
            </a:r>
            <a:r>
              <a:rPr lang="en-US" sz="2000" spc="-20" dirty="0" err="1">
                <a:latin typeface="Carlito"/>
              </a:rPr>
              <a:t>MaNa</a:t>
            </a:r>
            <a:r>
              <a:rPr lang="en-US" sz="2000" spc="-20" dirty="0">
                <a:latin typeface="Carlito"/>
              </a:rPr>
              <a:t>" </a:t>
            </a:r>
            <a:r>
              <a:rPr lang="en-US" sz="2000" spc="-20" dirty="0" err="1">
                <a:latin typeface="Carlito"/>
              </a:rPr>
              <a:t>Komincz</a:t>
            </a:r>
            <a:r>
              <a:rPr lang="en-US" sz="2000" spc="-20" dirty="0">
                <a:latin typeface="Carlito"/>
              </a:rPr>
              <a:t>, 5-0.</a:t>
            </a:r>
          </a:p>
          <a:p>
            <a:pPr marL="342900" indent="-342900">
              <a:lnSpc>
                <a:spcPct val="107000"/>
              </a:lnSpc>
              <a:spcAft>
                <a:spcPts val="800"/>
              </a:spcAft>
              <a:buFont typeface="Symbol" panose="05050102010706020507" pitchFamily="18" charset="2"/>
              <a:buChar char=""/>
            </a:pPr>
            <a:endParaRPr lang="en-US" sz="2000" spc="-20" dirty="0">
              <a:latin typeface="Carlito"/>
            </a:endParaRPr>
          </a:p>
          <a:p>
            <a:pPr marL="342900" indent="-342900">
              <a:lnSpc>
                <a:spcPct val="107000"/>
              </a:lnSpc>
              <a:spcAft>
                <a:spcPts val="800"/>
              </a:spcAft>
              <a:buFont typeface="Symbol" panose="05050102010706020507" pitchFamily="18" charset="2"/>
              <a:buChar char=""/>
            </a:pPr>
            <a:r>
              <a:rPr lang="en-US" sz="2200" spc="-20" dirty="0">
                <a:latin typeface="Carlito"/>
              </a:rPr>
              <a:t>March 2020 - </a:t>
            </a:r>
            <a:r>
              <a:rPr lang="en-US" sz="2000" spc="-20" dirty="0" err="1">
                <a:latin typeface="Carlito"/>
              </a:rPr>
              <a:t>Deepmind</a:t>
            </a:r>
            <a:r>
              <a:rPr lang="en-US" sz="2000" spc="-20" dirty="0">
                <a:latin typeface="Carlito"/>
              </a:rPr>
              <a:t> trains a superhuman AI for 57 Atari Games which exceeded at human play in each of the game with a single generalized algorithm. </a:t>
            </a:r>
          </a:p>
        </p:txBody>
      </p:sp>
      <p:sp>
        <p:nvSpPr>
          <p:cNvPr id="9" name="object 9"/>
          <p:cNvSpPr txBox="1"/>
          <p:nvPr/>
        </p:nvSpPr>
        <p:spPr>
          <a:xfrm>
            <a:off x="8556942" y="90931"/>
            <a:ext cx="3249930" cy="197490"/>
          </a:xfrm>
          <a:prstGeom prst="rect">
            <a:avLst/>
          </a:prstGeom>
        </p:spPr>
        <p:txBody>
          <a:bodyPr vert="horz" wrap="square" lIns="0" tIns="12700" rIns="0" bIns="0" rtlCol="0">
            <a:spAutoFit/>
          </a:bodyPr>
          <a:lstStyle/>
          <a:p>
            <a:pPr marL="12700" algn="ctr">
              <a:lnSpc>
                <a:spcPct val="100000"/>
              </a:lnSpc>
              <a:spcBef>
                <a:spcPts val="100"/>
              </a:spcBef>
            </a:pPr>
            <a:r>
              <a:rPr lang="en-US" sz="1200" spc="-70" dirty="0">
                <a:latin typeface="Carlito"/>
                <a:cs typeface="Carlito"/>
              </a:rPr>
              <a:t>Games/ Dota2 And StarCraft II </a:t>
            </a:r>
            <a:endParaRPr lang="en-US" sz="1200" dirty="0">
              <a:latin typeface="Carlito"/>
              <a:cs typeface="Carlito"/>
            </a:endParaRPr>
          </a:p>
        </p:txBody>
      </p:sp>
      <p:sp>
        <p:nvSpPr>
          <p:cNvPr id="206" name="object 8">
            <a:extLst>
              <a:ext uri="{FF2B5EF4-FFF2-40B4-BE49-F238E27FC236}">
                <a16:creationId xmlns:a16="http://schemas.microsoft.com/office/drawing/2014/main" id="{AF806B3D-6A2C-45C5-A7AE-684F334C7CEA}"/>
              </a:ext>
            </a:extLst>
          </p:cNvPr>
          <p:cNvSpPr txBox="1">
            <a:spLocks noGrp="1"/>
          </p:cNvSpPr>
          <p:nvPr>
            <p:ph type="sldNum" sz="quarter" idx="7"/>
          </p:nvPr>
        </p:nvSpPr>
        <p:spPr>
          <a:xfrm>
            <a:off x="11600815" y="6386248"/>
            <a:ext cx="231775" cy="214629"/>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dirty="0"/>
              <a:t>5</a:t>
            </a:fld>
            <a:endParaRPr dirty="0"/>
          </a:p>
        </p:txBody>
      </p:sp>
      <p:sp>
        <p:nvSpPr>
          <p:cNvPr id="2" name="object 2"/>
          <p:cNvSpPr txBox="1">
            <a:spLocks noGrp="1"/>
          </p:cNvSpPr>
          <p:nvPr>
            <p:ph type="title"/>
          </p:nvPr>
        </p:nvSpPr>
        <p:spPr>
          <a:xfrm>
            <a:off x="764540" y="313435"/>
            <a:ext cx="5712460" cy="751488"/>
          </a:xfrm>
          <a:prstGeom prst="rect">
            <a:avLst/>
          </a:prstGeom>
        </p:spPr>
        <p:txBody>
          <a:bodyPr vert="horz" wrap="square" lIns="0" tIns="12700" rIns="0" bIns="0" rtlCol="0">
            <a:spAutoFit/>
          </a:bodyPr>
          <a:lstStyle/>
          <a:p>
            <a:pPr marL="12700">
              <a:lnSpc>
                <a:spcPct val="100000"/>
              </a:lnSpc>
              <a:spcBef>
                <a:spcPts val="100"/>
              </a:spcBef>
            </a:pPr>
            <a:r>
              <a:rPr lang="en-US" sz="4800" spc="-45" dirty="0"/>
              <a:t>Challenges for AI agent</a:t>
            </a:r>
            <a:endParaRPr sz="4800" dirty="0"/>
          </a:p>
        </p:txBody>
      </p:sp>
      <p:sp>
        <p:nvSpPr>
          <p:cNvPr id="3" name="object 3"/>
          <p:cNvSpPr txBox="1"/>
          <p:nvPr/>
        </p:nvSpPr>
        <p:spPr>
          <a:xfrm>
            <a:off x="763905" y="1293682"/>
            <a:ext cx="10664190" cy="5473806"/>
          </a:xfrm>
          <a:prstGeom prst="rect">
            <a:avLst/>
          </a:prstGeom>
        </p:spPr>
        <p:txBody>
          <a:bodyPr vert="horz" wrap="square" lIns="0" tIns="53975" rIns="0" bIns="0" rtlCol="0">
            <a:spAutoFit/>
          </a:bodyPr>
          <a:lstStyle/>
          <a:p>
            <a:pPr marL="342900" indent="-342900">
              <a:lnSpc>
                <a:spcPct val="107000"/>
              </a:lnSpc>
              <a:buFont typeface="Symbol" panose="05050102010706020507" pitchFamily="18" charset="2"/>
              <a:buChar char=""/>
            </a:pPr>
            <a:r>
              <a:rPr lang="en-US" sz="2200" b="1" spc="-20" dirty="0">
                <a:latin typeface="Carlito"/>
              </a:rPr>
              <a:t>Long-Term Strategy Planning</a:t>
            </a:r>
          </a:p>
          <a:p>
            <a:pPr marL="800100" lvl="1" indent="-342900">
              <a:lnSpc>
                <a:spcPct val="107000"/>
              </a:lnSpc>
              <a:buFont typeface="Symbol" panose="05050102010706020507" pitchFamily="18" charset="2"/>
              <a:buChar char=""/>
            </a:pPr>
            <a:r>
              <a:rPr lang="en-US" sz="2000" spc="-20" dirty="0">
                <a:latin typeface="Carlito"/>
              </a:rPr>
              <a:t>A typical RTS game would take about an hour or two to complete. During that time, AI agent would need to constantly take actions to execute on an overall strategy. Early actions in a game might not take effect until much more later which would require constant long-term planning abilities. </a:t>
            </a:r>
          </a:p>
          <a:p>
            <a:pPr marL="342900" indent="-342900">
              <a:lnSpc>
                <a:spcPct val="107000"/>
              </a:lnSpc>
              <a:buFont typeface="Symbol" panose="05050102010706020507" pitchFamily="18" charset="2"/>
              <a:buChar char=""/>
            </a:pPr>
            <a:endParaRPr lang="en-US" sz="2200" b="1" spc="-20" dirty="0">
              <a:latin typeface="Carlito"/>
            </a:endParaRPr>
          </a:p>
          <a:p>
            <a:pPr marL="342900" indent="-342900">
              <a:lnSpc>
                <a:spcPct val="107000"/>
              </a:lnSpc>
              <a:buFont typeface="Symbol" panose="05050102010706020507" pitchFamily="18" charset="2"/>
              <a:buChar char=""/>
            </a:pPr>
            <a:r>
              <a:rPr lang="en-US" sz="2200" b="1" spc="-20" dirty="0">
                <a:latin typeface="Carlito"/>
              </a:rPr>
              <a:t>Partial observable environment</a:t>
            </a:r>
            <a:endParaRPr lang="en-US" sz="2200" spc="-20" dirty="0">
              <a:latin typeface="Carlito"/>
            </a:endParaRPr>
          </a:p>
          <a:p>
            <a:pPr marL="800100" lvl="1" indent="-342900">
              <a:lnSpc>
                <a:spcPct val="107000"/>
              </a:lnSpc>
              <a:buFont typeface="Symbol" panose="05050102010706020507" pitchFamily="18" charset="2"/>
              <a:buChar char=""/>
            </a:pPr>
            <a:r>
              <a:rPr lang="en-US" sz="2000" spc="-20" dirty="0">
                <a:latin typeface="Carlito"/>
              </a:rPr>
              <a:t>Unlike games like chess/Go with fully observable environment, RTS games like StarCraft II / Dota 2 never presents the complete environment configuration at any given time. The AI agent needs to be able to operate using imperfect information. </a:t>
            </a:r>
          </a:p>
          <a:p>
            <a:pPr marL="342900" indent="-342900">
              <a:lnSpc>
                <a:spcPct val="107000"/>
              </a:lnSpc>
              <a:buFont typeface="Symbol" panose="05050102010706020507" pitchFamily="18" charset="2"/>
              <a:buChar char=""/>
            </a:pPr>
            <a:endParaRPr lang="en-US" sz="2200" b="1" spc="-20" dirty="0">
              <a:latin typeface="Carlito"/>
            </a:endParaRPr>
          </a:p>
          <a:p>
            <a:pPr marL="342900" indent="-342900">
              <a:lnSpc>
                <a:spcPct val="107000"/>
              </a:lnSpc>
              <a:buFont typeface="Symbol" panose="05050102010706020507" pitchFamily="18" charset="2"/>
              <a:buChar char=""/>
            </a:pPr>
            <a:r>
              <a:rPr lang="en-US" sz="2200" b="1" spc="-20" dirty="0">
                <a:latin typeface="Carlito"/>
              </a:rPr>
              <a:t>Balancing exploration and exploitation</a:t>
            </a:r>
          </a:p>
          <a:p>
            <a:pPr marL="800100" lvl="1" indent="-342900">
              <a:lnSpc>
                <a:spcPct val="107000"/>
              </a:lnSpc>
              <a:buFont typeface="Symbol" panose="05050102010706020507" pitchFamily="18" charset="2"/>
              <a:buChar char=""/>
            </a:pPr>
            <a:r>
              <a:rPr lang="en-US" sz="2000" spc="-20" dirty="0">
                <a:latin typeface="Carlito"/>
              </a:rPr>
              <a:t>There is no single winning strategy in an RTS game. The AI agent needs to balance taking actions that yield immediate benefits to the need of exploring the environment in order to expand its strategic knowledge about the environment.</a:t>
            </a:r>
          </a:p>
          <a:p>
            <a:pPr marL="800100" lvl="1" indent="-342900">
              <a:lnSpc>
                <a:spcPct val="107000"/>
              </a:lnSpc>
              <a:buFont typeface="Symbol" panose="05050102010706020507" pitchFamily="18" charset="2"/>
              <a:buChar char=""/>
            </a:pPr>
            <a:endParaRPr lang="en-US" sz="2000" spc="-20" dirty="0">
              <a:latin typeface="Carlito"/>
            </a:endParaRPr>
          </a:p>
        </p:txBody>
      </p:sp>
      <p:sp>
        <p:nvSpPr>
          <p:cNvPr id="9" name="object 9"/>
          <p:cNvSpPr txBox="1"/>
          <p:nvPr/>
        </p:nvSpPr>
        <p:spPr>
          <a:xfrm>
            <a:off x="8556942" y="90931"/>
            <a:ext cx="3249930" cy="197490"/>
          </a:xfrm>
          <a:prstGeom prst="rect">
            <a:avLst/>
          </a:prstGeom>
        </p:spPr>
        <p:txBody>
          <a:bodyPr vert="horz" wrap="square" lIns="0" tIns="12700" rIns="0" bIns="0" rtlCol="0">
            <a:spAutoFit/>
          </a:bodyPr>
          <a:lstStyle/>
          <a:p>
            <a:pPr marL="12700" algn="ctr">
              <a:lnSpc>
                <a:spcPct val="100000"/>
              </a:lnSpc>
              <a:spcBef>
                <a:spcPts val="100"/>
              </a:spcBef>
            </a:pPr>
            <a:r>
              <a:rPr lang="en-US" sz="1200" spc="-70" dirty="0">
                <a:latin typeface="Carlito"/>
                <a:cs typeface="Carlito"/>
              </a:rPr>
              <a:t>Games/ Dota2 And StarCraft II </a:t>
            </a:r>
            <a:endParaRPr lang="en-US" sz="1200" dirty="0">
              <a:latin typeface="Carlito"/>
              <a:cs typeface="Carlito"/>
            </a:endParaRPr>
          </a:p>
        </p:txBody>
      </p:sp>
    </p:spTree>
    <p:extLst>
      <p:ext uri="{BB962C8B-B14F-4D97-AF65-F5344CB8AC3E}">
        <p14:creationId xmlns:p14="http://schemas.microsoft.com/office/powerpoint/2010/main" val="49367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dirty="0"/>
              <a:t>6</a:t>
            </a:fld>
            <a:endParaRPr dirty="0"/>
          </a:p>
        </p:txBody>
      </p:sp>
      <p:sp>
        <p:nvSpPr>
          <p:cNvPr id="2" name="object 2"/>
          <p:cNvSpPr txBox="1">
            <a:spLocks noGrp="1"/>
          </p:cNvSpPr>
          <p:nvPr>
            <p:ph type="title"/>
          </p:nvPr>
        </p:nvSpPr>
        <p:spPr>
          <a:xfrm>
            <a:off x="764540" y="313435"/>
            <a:ext cx="5941060" cy="751488"/>
          </a:xfrm>
          <a:prstGeom prst="rect">
            <a:avLst/>
          </a:prstGeom>
        </p:spPr>
        <p:txBody>
          <a:bodyPr vert="horz" wrap="square" lIns="0" tIns="12700" rIns="0" bIns="0" rtlCol="0">
            <a:spAutoFit/>
          </a:bodyPr>
          <a:lstStyle/>
          <a:p>
            <a:pPr marL="12700">
              <a:lnSpc>
                <a:spcPct val="100000"/>
              </a:lnSpc>
              <a:spcBef>
                <a:spcPts val="100"/>
              </a:spcBef>
            </a:pPr>
            <a:r>
              <a:rPr lang="en-US" sz="4800" spc="-45" dirty="0"/>
              <a:t>Challenges for AI agent</a:t>
            </a:r>
            <a:endParaRPr sz="4800" dirty="0"/>
          </a:p>
        </p:txBody>
      </p:sp>
      <p:sp>
        <p:nvSpPr>
          <p:cNvPr id="3" name="object 3"/>
          <p:cNvSpPr txBox="1"/>
          <p:nvPr/>
        </p:nvSpPr>
        <p:spPr>
          <a:xfrm>
            <a:off x="764540" y="1328619"/>
            <a:ext cx="10664190" cy="2740366"/>
          </a:xfrm>
          <a:prstGeom prst="rect">
            <a:avLst/>
          </a:prstGeom>
        </p:spPr>
        <p:txBody>
          <a:bodyPr vert="horz" wrap="square" lIns="0" tIns="53975" rIns="0" bIns="0" rtlCol="0">
            <a:spAutoFit/>
          </a:bodyPr>
          <a:lstStyle/>
          <a:p>
            <a:pPr marL="342900" indent="-342900">
              <a:lnSpc>
                <a:spcPct val="107000"/>
              </a:lnSpc>
              <a:buFont typeface="Symbol" panose="05050102010706020507" pitchFamily="18" charset="2"/>
              <a:buChar char=""/>
            </a:pPr>
            <a:r>
              <a:rPr lang="en-US" sz="2200" b="1" spc="-20" dirty="0">
                <a:latin typeface="Carlito"/>
              </a:rPr>
              <a:t>Real Time</a:t>
            </a:r>
          </a:p>
          <a:p>
            <a:pPr marL="800100" lvl="1" indent="-342900">
              <a:lnSpc>
                <a:spcPct val="107000"/>
              </a:lnSpc>
              <a:buFont typeface="Symbol" panose="05050102010706020507" pitchFamily="18" charset="2"/>
              <a:buChar char=""/>
            </a:pPr>
            <a:r>
              <a:rPr lang="en-US" sz="2000" spc="-20" dirty="0">
                <a:latin typeface="Carlito"/>
              </a:rPr>
              <a:t>RTS gaming involves simultaneous actions by both players, different from a turn-by-turn game like Chess/Go. The AI agent need to evaluate thousands of options in real time and detect the best match for the long-term strategy.</a:t>
            </a:r>
          </a:p>
          <a:p>
            <a:pPr marL="800100" lvl="1" indent="-342900">
              <a:lnSpc>
                <a:spcPct val="107000"/>
              </a:lnSpc>
              <a:buFont typeface="Symbol" panose="05050102010706020507" pitchFamily="18" charset="2"/>
              <a:buChar char=""/>
            </a:pPr>
            <a:endParaRPr lang="en-US" sz="2000" spc="-20" dirty="0">
              <a:latin typeface="Carlito"/>
            </a:endParaRPr>
          </a:p>
          <a:p>
            <a:pPr marL="342900" indent="-342900">
              <a:lnSpc>
                <a:spcPct val="107000"/>
              </a:lnSpc>
              <a:buFont typeface="Symbol" panose="05050102010706020507" pitchFamily="18" charset="2"/>
              <a:buChar char=""/>
            </a:pPr>
            <a:r>
              <a:rPr lang="en-US" sz="2200" b="1" spc="-20" dirty="0">
                <a:latin typeface="Carlito"/>
              </a:rPr>
              <a:t>Huge Action Space</a:t>
            </a:r>
          </a:p>
          <a:p>
            <a:pPr marL="800100" lvl="1" indent="-342900">
              <a:lnSpc>
                <a:spcPct val="107000"/>
              </a:lnSpc>
              <a:buFont typeface="Symbol" panose="05050102010706020507" pitchFamily="18" charset="2"/>
              <a:buChar char=""/>
            </a:pPr>
            <a:r>
              <a:rPr lang="en-US" sz="2000" spc="-20" dirty="0">
                <a:latin typeface="Carlito"/>
              </a:rPr>
              <a:t>The AI agent should be able to control hundreds of units at any given time and the various combinations of actions grow proportional given the complexity of the imperfect environment </a:t>
            </a:r>
          </a:p>
        </p:txBody>
      </p:sp>
      <p:sp>
        <p:nvSpPr>
          <p:cNvPr id="9" name="object 9"/>
          <p:cNvSpPr txBox="1"/>
          <p:nvPr/>
        </p:nvSpPr>
        <p:spPr>
          <a:xfrm>
            <a:off x="8556942" y="90931"/>
            <a:ext cx="3249930" cy="197490"/>
          </a:xfrm>
          <a:prstGeom prst="rect">
            <a:avLst/>
          </a:prstGeom>
        </p:spPr>
        <p:txBody>
          <a:bodyPr vert="horz" wrap="square" lIns="0" tIns="12700" rIns="0" bIns="0" rtlCol="0">
            <a:spAutoFit/>
          </a:bodyPr>
          <a:lstStyle/>
          <a:p>
            <a:pPr marL="12700" algn="ctr">
              <a:lnSpc>
                <a:spcPct val="100000"/>
              </a:lnSpc>
              <a:spcBef>
                <a:spcPts val="100"/>
              </a:spcBef>
            </a:pPr>
            <a:r>
              <a:rPr lang="en-US" sz="1200" spc="-70" dirty="0">
                <a:latin typeface="Carlito"/>
                <a:cs typeface="Carlito"/>
              </a:rPr>
              <a:t>Games/ Dota2 And StarCraft II </a:t>
            </a:r>
            <a:endParaRPr lang="en-US" sz="1200" dirty="0">
              <a:latin typeface="Carlito"/>
              <a:cs typeface="Carlito"/>
            </a:endParaRPr>
          </a:p>
        </p:txBody>
      </p:sp>
      <p:graphicFrame>
        <p:nvGraphicFramePr>
          <p:cNvPr id="6" name="Table 5">
            <a:extLst>
              <a:ext uri="{FF2B5EF4-FFF2-40B4-BE49-F238E27FC236}">
                <a16:creationId xmlns:a16="http://schemas.microsoft.com/office/drawing/2014/main" id="{74BEFAD0-60BE-4B5D-B2C6-19B8C2B2004F}"/>
              </a:ext>
            </a:extLst>
          </p:cNvPr>
          <p:cNvGraphicFramePr>
            <a:graphicFrameLocks noGrp="1"/>
          </p:cNvGraphicFramePr>
          <p:nvPr>
            <p:extLst>
              <p:ext uri="{D42A27DB-BD31-4B8C-83A1-F6EECF244321}">
                <p14:modId xmlns:p14="http://schemas.microsoft.com/office/powerpoint/2010/main" val="2415598479"/>
              </p:ext>
            </p:extLst>
          </p:nvPr>
        </p:nvGraphicFramePr>
        <p:xfrm>
          <a:off x="1524000" y="4332681"/>
          <a:ext cx="9296400" cy="2230873"/>
        </p:xfrm>
        <a:graphic>
          <a:graphicData uri="http://schemas.openxmlformats.org/drawingml/2006/table">
            <a:tbl>
              <a:tblPr firstRow="1" firstCol="1" bandRow="1">
                <a:tableStyleId>{5C22544A-7EE6-4342-B048-85BDC9FD1C3A}</a:tableStyleId>
              </a:tblPr>
              <a:tblGrid>
                <a:gridCol w="2342951">
                  <a:extLst>
                    <a:ext uri="{9D8B030D-6E8A-4147-A177-3AD203B41FA5}">
                      <a16:colId xmlns:a16="http://schemas.microsoft.com/office/drawing/2014/main" val="2067622925"/>
                    </a:ext>
                  </a:extLst>
                </a:gridCol>
                <a:gridCol w="1960938">
                  <a:extLst>
                    <a:ext uri="{9D8B030D-6E8A-4147-A177-3AD203B41FA5}">
                      <a16:colId xmlns:a16="http://schemas.microsoft.com/office/drawing/2014/main" val="2701163018"/>
                    </a:ext>
                  </a:extLst>
                </a:gridCol>
                <a:gridCol w="1893711">
                  <a:extLst>
                    <a:ext uri="{9D8B030D-6E8A-4147-A177-3AD203B41FA5}">
                      <a16:colId xmlns:a16="http://schemas.microsoft.com/office/drawing/2014/main" val="3523732477"/>
                    </a:ext>
                  </a:extLst>
                </a:gridCol>
                <a:gridCol w="3098800">
                  <a:extLst>
                    <a:ext uri="{9D8B030D-6E8A-4147-A177-3AD203B41FA5}">
                      <a16:colId xmlns:a16="http://schemas.microsoft.com/office/drawing/2014/main" val="3811592502"/>
                    </a:ext>
                  </a:extLst>
                </a:gridCol>
              </a:tblGrid>
              <a:tr h="316595">
                <a:tc>
                  <a:txBody>
                    <a:bodyPr/>
                    <a:lstStyle/>
                    <a:p>
                      <a:pPr marL="0" marR="0" algn="ctr">
                        <a:lnSpc>
                          <a:spcPct val="107000"/>
                        </a:lnSpc>
                        <a:spcBef>
                          <a:spcPts val="0"/>
                        </a:spcBef>
                        <a:spcAft>
                          <a:spcPts val="0"/>
                        </a:spcAft>
                      </a:pPr>
                      <a:r>
                        <a:rPr lang="en-US" sz="2000">
                          <a:effectLst/>
                          <a:latin typeface="Carlito"/>
                        </a:rPr>
                        <a:t> </a:t>
                      </a:r>
                      <a:endParaRPr lang="en-US" sz="2000">
                        <a:effectLst/>
                        <a:latin typeface="Carlito"/>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rlito"/>
                        </a:rPr>
                        <a:t>Atari</a:t>
                      </a:r>
                      <a:endParaRPr lang="en-US" sz="2000">
                        <a:effectLst/>
                        <a:latin typeface="Carlito"/>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Carlito"/>
                        </a:rPr>
                        <a:t>Go</a:t>
                      </a:r>
                      <a:endParaRPr lang="en-US" sz="2000" dirty="0">
                        <a:effectLst/>
                        <a:latin typeface="Carlito"/>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err="1">
                          <a:effectLst/>
                          <a:latin typeface="Carlito"/>
                        </a:rPr>
                        <a:t>Starcraft</a:t>
                      </a:r>
                      <a:r>
                        <a:rPr lang="en-US" sz="2000" dirty="0">
                          <a:effectLst/>
                          <a:latin typeface="Carlito"/>
                        </a:rPr>
                        <a:t>/Dota2</a:t>
                      </a:r>
                      <a:endParaRPr lang="en-US" sz="2000" dirty="0">
                        <a:effectLst/>
                        <a:latin typeface="Carlito"/>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8519680"/>
                  </a:ext>
                </a:extLst>
              </a:tr>
              <a:tr h="316595">
                <a:tc>
                  <a:txBody>
                    <a:bodyPr/>
                    <a:lstStyle/>
                    <a:p>
                      <a:pPr marL="0" marR="0" algn="r">
                        <a:lnSpc>
                          <a:spcPct val="107000"/>
                        </a:lnSpc>
                        <a:spcBef>
                          <a:spcPts val="0"/>
                        </a:spcBef>
                        <a:spcAft>
                          <a:spcPts val="0"/>
                        </a:spcAft>
                      </a:pPr>
                      <a:r>
                        <a:rPr lang="en-US" sz="2000" dirty="0">
                          <a:effectLst/>
                          <a:latin typeface="Carlito"/>
                        </a:rPr>
                        <a:t>Information Type</a:t>
                      </a:r>
                      <a:endParaRPr lang="en-US" sz="2000" dirty="0">
                        <a:effectLst/>
                        <a:latin typeface="Carlito"/>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Carlito"/>
                        </a:rPr>
                        <a:t>Near Perfect</a:t>
                      </a:r>
                      <a:endParaRPr lang="en-US" sz="2000" dirty="0">
                        <a:effectLst/>
                        <a:latin typeface="Carlito"/>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rlito"/>
                        </a:rPr>
                        <a:t>Perfect</a:t>
                      </a:r>
                      <a:endParaRPr lang="en-US" sz="2000">
                        <a:effectLst/>
                        <a:latin typeface="Carlito"/>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rlito"/>
                        </a:rPr>
                        <a:t>Imperfect</a:t>
                      </a:r>
                      <a:endParaRPr lang="en-US" sz="2000">
                        <a:effectLst/>
                        <a:latin typeface="Carlito"/>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5669812"/>
                  </a:ext>
                </a:extLst>
              </a:tr>
              <a:tr h="316595">
                <a:tc>
                  <a:txBody>
                    <a:bodyPr/>
                    <a:lstStyle/>
                    <a:p>
                      <a:pPr marL="0" marR="0" algn="r">
                        <a:lnSpc>
                          <a:spcPct val="107000"/>
                        </a:lnSpc>
                        <a:spcBef>
                          <a:spcPts val="0"/>
                        </a:spcBef>
                        <a:spcAft>
                          <a:spcPts val="0"/>
                        </a:spcAft>
                      </a:pPr>
                      <a:r>
                        <a:rPr lang="en-US" sz="2000" dirty="0">
                          <a:effectLst/>
                          <a:latin typeface="Carlito"/>
                        </a:rPr>
                        <a:t>Players</a:t>
                      </a:r>
                      <a:endParaRPr lang="en-US" sz="2000" dirty="0">
                        <a:effectLst/>
                        <a:latin typeface="Carlito"/>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Carlito"/>
                        </a:rPr>
                        <a:t>Single Player</a:t>
                      </a:r>
                      <a:endParaRPr lang="en-US" sz="2000" dirty="0">
                        <a:effectLst/>
                        <a:latin typeface="Carlito"/>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rlito"/>
                        </a:rPr>
                        <a:t>Multi-player</a:t>
                      </a:r>
                      <a:endParaRPr lang="en-US" sz="2000">
                        <a:effectLst/>
                        <a:latin typeface="Carlito"/>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rlito"/>
                        </a:rPr>
                        <a:t>Multi-player</a:t>
                      </a:r>
                      <a:endParaRPr lang="en-US" sz="2000">
                        <a:effectLst/>
                        <a:latin typeface="Carlito"/>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691553"/>
                  </a:ext>
                </a:extLst>
              </a:tr>
              <a:tr h="316595">
                <a:tc>
                  <a:txBody>
                    <a:bodyPr/>
                    <a:lstStyle/>
                    <a:p>
                      <a:pPr marL="0" marR="0" algn="r">
                        <a:lnSpc>
                          <a:spcPct val="107000"/>
                        </a:lnSpc>
                        <a:spcBef>
                          <a:spcPts val="0"/>
                        </a:spcBef>
                        <a:spcAft>
                          <a:spcPts val="0"/>
                        </a:spcAft>
                      </a:pPr>
                      <a:r>
                        <a:rPr lang="en-US" sz="2000" dirty="0">
                          <a:effectLst/>
                          <a:latin typeface="Carlito"/>
                        </a:rPr>
                        <a:t>Action Space</a:t>
                      </a:r>
                      <a:endParaRPr lang="en-US" sz="2000" dirty="0">
                        <a:effectLst/>
                        <a:latin typeface="Carlito"/>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rlito"/>
                        </a:rPr>
                        <a:t>17</a:t>
                      </a:r>
                      <a:endParaRPr lang="en-US" sz="2000">
                        <a:effectLst/>
                        <a:latin typeface="Carlito"/>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rlito"/>
                        </a:rPr>
                        <a:t>361</a:t>
                      </a:r>
                      <a:endParaRPr lang="en-US" sz="2000">
                        <a:effectLst/>
                        <a:latin typeface="Carlito"/>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Carlito"/>
                        </a:rPr>
                        <a:t>~10^26</a:t>
                      </a:r>
                      <a:endParaRPr lang="en-US" sz="2000" dirty="0">
                        <a:effectLst/>
                        <a:latin typeface="Carlito"/>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4718002"/>
                  </a:ext>
                </a:extLst>
              </a:tr>
              <a:tr h="316595">
                <a:tc>
                  <a:txBody>
                    <a:bodyPr/>
                    <a:lstStyle/>
                    <a:p>
                      <a:pPr marL="0" marR="0" algn="r">
                        <a:lnSpc>
                          <a:spcPct val="107000"/>
                        </a:lnSpc>
                        <a:spcBef>
                          <a:spcPts val="0"/>
                        </a:spcBef>
                        <a:spcAft>
                          <a:spcPts val="0"/>
                        </a:spcAft>
                      </a:pPr>
                      <a:r>
                        <a:rPr lang="en-US" sz="2000" dirty="0">
                          <a:effectLst/>
                          <a:latin typeface="Carlito"/>
                        </a:rPr>
                        <a:t>Moves per game</a:t>
                      </a:r>
                      <a:endParaRPr lang="en-US" sz="2000" dirty="0">
                        <a:effectLst/>
                        <a:latin typeface="Carlito"/>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rlito"/>
                        </a:rPr>
                        <a:t>100’s</a:t>
                      </a:r>
                      <a:endParaRPr lang="en-US" sz="2000">
                        <a:effectLst/>
                        <a:latin typeface="Carlito"/>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rlito"/>
                        </a:rPr>
                        <a:t>100’s</a:t>
                      </a:r>
                      <a:endParaRPr lang="en-US" sz="2000">
                        <a:effectLst/>
                        <a:latin typeface="Carlito"/>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Carlito"/>
                        </a:rPr>
                        <a:t>1000’s</a:t>
                      </a:r>
                      <a:endParaRPr lang="en-US" sz="2000" dirty="0">
                        <a:effectLst/>
                        <a:latin typeface="Carlito"/>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2339074"/>
                  </a:ext>
                </a:extLst>
              </a:tr>
              <a:tr h="647898">
                <a:tc>
                  <a:txBody>
                    <a:bodyPr/>
                    <a:lstStyle/>
                    <a:p>
                      <a:pPr marL="0" marR="0" algn="r">
                        <a:lnSpc>
                          <a:spcPct val="107000"/>
                        </a:lnSpc>
                        <a:spcBef>
                          <a:spcPts val="0"/>
                        </a:spcBef>
                        <a:spcAft>
                          <a:spcPts val="0"/>
                        </a:spcAft>
                      </a:pPr>
                      <a:r>
                        <a:rPr lang="en-US" sz="2000" dirty="0">
                          <a:effectLst/>
                          <a:latin typeface="Carlito"/>
                        </a:rPr>
                        <a:t>Additional aspects</a:t>
                      </a:r>
                      <a:endParaRPr lang="en-US" sz="2000" dirty="0">
                        <a:effectLst/>
                        <a:latin typeface="Carlito"/>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Carlito"/>
                        </a:rPr>
                        <a:t> </a:t>
                      </a:r>
                      <a:endParaRPr lang="en-US" sz="2000">
                        <a:effectLst/>
                        <a:latin typeface="Carlito"/>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Carlito"/>
                        </a:rPr>
                        <a:t>Intuition</a:t>
                      </a:r>
                      <a:endParaRPr lang="en-US" sz="2000" dirty="0">
                        <a:effectLst/>
                        <a:latin typeface="Carlito"/>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Carlito"/>
                        </a:rPr>
                        <a:t>Intuition, team-work and collaboration</a:t>
                      </a:r>
                      <a:endParaRPr lang="en-US" sz="2000" dirty="0">
                        <a:effectLst/>
                        <a:latin typeface="Carlito"/>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5155187"/>
                  </a:ext>
                </a:extLst>
              </a:tr>
            </a:tbl>
          </a:graphicData>
        </a:graphic>
      </p:graphicFrame>
    </p:spTree>
    <p:extLst>
      <p:ext uri="{BB962C8B-B14F-4D97-AF65-F5344CB8AC3E}">
        <p14:creationId xmlns:p14="http://schemas.microsoft.com/office/powerpoint/2010/main" val="327987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7</a:t>
            </a:fld>
            <a:endParaRPr dirty="0"/>
          </a:p>
        </p:txBody>
      </p:sp>
      <p:sp>
        <p:nvSpPr>
          <p:cNvPr id="2" name="object 2"/>
          <p:cNvSpPr txBox="1">
            <a:spLocks noGrp="1"/>
          </p:cNvSpPr>
          <p:nvPr>
            <p:ph type="title"/>
          </p:nvPr>
        </p:nvSpPr>
        <p:spPr>
          <a:xfrm>
            <a:off x="764540" y="313435"/>
            <a:ext cx="6626860" cy="751488"/>
          </a:xfrm>
          <a:prstGeom prst="rect">
            <a:avLst/>
          </a:prstGeom>
        </p:spPr>
        <p:txBody>
          <a:bodyPr vert="horz" wrap="square" lIns="0" tIns="12700" rIns="0" bIns="0" rtlCol="0">
            <a:spAutoFit/>
          </a:bodyPr>
          <a:lstStyle/>
          <a:p>
            <a:pPr marL="12700">
              <a:lnSpc>
                <a:spcPct val="100000"/>
              </a:lnSpc>
              <a:spcBef>
                <a:spcPts val="100"/>
              </a:spcBef>
            </a:pPr>
            <a:r>
              <a:rPr lang="en-US" sz="4800" spc="-90" dirty="0"/>
              <a:t>Objective</a:t>
            </a:r>
            <a:endParaRPr sz="4800" dirty="0"/>
          </a:p>
        </p:txBody>
      </p:sp>
      <p:sp>
        <p:nvSpPr>
          <p:cNvPr id="3" name="object 3"/>
          <p:cNvSpPr txBox="1"/>
          <p:nvPr/>
        </p:nvSpPr>
        <p:spPr>
          <a:xfrm>
            <a:off x="764539" y="1341353"/>
            <a:ext cx="10836275" cy="4767074"/>
          </a:xfrm>
          <a:prstGeom prst="rect">
            <a:avLst/>
          </a:prstGeom>
        </p:spPr>
        <p:txBody>
          <a:bodyPr vert="horz" wrap="square" lIns="0" tIns="12700" rIns="0" bIns="0" rtlCol="0">
            <a:spAutoFit/>
          </a:bodyPr>
          <a:lstStyle/>
          <a:p>
            <a:pPr marL="342900" indent="-342900">
              <a:lnSpc>
                <a:spcPct val="107000"/>
              </a:lnSpc>
              <a:spcAft>
                <a:spcPts val="800"/>
              </a:spcAft>
              <a:buFont typeface="Symbol" panose="05050102010706020507" pitchFamily="18" charset="2"/>
              <a:buChar char=""/>
            </a:pPr>
            <a:r>
              <a:rPr lang="en-US" sz="2200" spc="-30" dirty="0">
                <a:latin typeface="Carlito"/>
              </a:rPr>
              <a:t>Recently two of the RTS games, StarCraft2 and Dota2 have been popular in the research community to evaluate an AI agent play against a professional gamer.</a:t>
            </a:r>
          </a:p>
          <a:p>
            <a:pPr marL="800100" lvl="1" indent="-342900">
              <a:lnSpc>
                <a:spcPct val="107000"/>
              </a:lnSpc>
              <a:spcAft>
                <a:spcPts val="800"/>
              </a:spcAft>
              <a:buFont typeface="Symbol" panose="05050102010706020507" pitchFamily="18" charset="2"/>
              <a:buChar char=""/>
            </a:pPr>
            <a:r>
              <a:rPr lang="en-US" sz="2000" spc="-30" dirty="0">
                <a:latin typeface="Carlito"/>
              </a:rPr>
              <a:t>Rules of these games are so complicated that you cannot pre-program these rules. Even if you try to pre-program it, the result would not be as good as an average player.</a:t>
            </a:r>
          </a:p>
          <a:p>
            <a:pPr marL="342900" indent="-342900">
              <a:lnSpc>
                <a:spcPct val="107000"/>
              </a:lnSpc>
              <a:spcAft>
                <a:spcPts val="800"/>
              </a:spcAft>
              <a:buFont typeface="Symbol" panose="05050102010706020507" pitchFamily="18" charset="2"/>
              <a:buChar char=""/>
            </a:pPr>
            <a:endParaRPr lang="en-US" sz="2000" spc="-30" dirty="0">
              <a:latin typeface="Carlito"/>
            </a:endParaRPr>
          </a:p>
          <a:p>
            <a:pPr marL="342900" indent="-342900">
              <a:lnSpc>
                <a:spcPct val="107000"/>
              </a:lnSpc>
              <a:spcAft>
                <a:spcPts val="800"/>
              </a:spcAft>
              <a:buFont typeface="Symbol" panose="05050102010706020507" pitchFamily="18" charset="2"/>
              <a:buChar char=""/>
            </a:pPr>
            <a:r>
              <a:rPr lang="en-US" sz="2200" spc="-30" dirty="0">
                <a:latin typeface="Carlito"/>
              </a:rPr>
              <a:t>The objective for researchers is to build a general AI agent which can learn by itself.</a:t>
            </a:r>
          </a:p>
          <a:p>
            <a:pPr marL="800100" lvl="1" indent="-342900">
              <a:lnSpc>
                <a:spcPct val="107000"/>
              </a:lnSpc>
              <a:spcAft>
                <a:spcPts val="800"/>
              </a:spcAft>
              <a:buFont typeface="Symbol" panose="05050102010706020507" pitchFamily="18" charset="2"/>
              <a:buChar char=""/>
            </a:pPr>
            <a:r>
              <a:rPr lang="en-US" sz="2000" spc="-30" dirty="0">
                <a:latin typeface="Carlito"/>
              </a:rPr>
              <a:t>RTS games serve as a testbed to evaluate an AI agent which can play a complex multiplayer real-time strategy game defeating top tier game players.</a:t>
            </a:r>
          </a:p>
          <a:p>
            <a:pPr marL="800100" lvl="1" indent="-342900">
              <a:lnSpc>
                <a:spcPct val="107000"/>
              </a:lnSpc>
              <a:spcAft>
                <a:spcPts val="800"/>
              </a:spcAft>
              <a:buFont typeface="Symbol" panose="05050102010706020507" pitchFamily="18" charset="2"/>
              <a:buChar char=""/>
            </a:pPr>
            <a:r>
              <a:rPr lang="en-US" sz="2000" spc="-30" dirty="0">
                <a:latin typeface="Carlito"/>
              </a:rPr>
              <a:t>Every hero(player character) of the game has a variety of unique actions and upgrades available. </a:t>
            </a:r>
          </a:p>
          <a:p>
            <a:pPr marL="800100" lvl="1" indent="-342900">
              <a:lnSpc>
                <a:spcPct val="107000"/>
              </a:lnSpc>
              <a:spcAft>
                <a:spcPts val="800"/>
              </a:spcAft>
              <a:buFont typeface="Symbol" panose="05050102010706020507" pitchFamily="18" charset="2"/>
              <a:buChar char=""/>
            </a:pPr>
            <a:r>
              <a:rPr lang="en-US" sz="2000" spc="-30" dirty="0">
                <a:latin typeface="Carlito"/>
              </a:rPr>
              <a:t>To maintain an equal ground with the human player and AI agent, both teams have the same heroes.</a:t>
            </a:r>
            <a:endParaRPr lang="en-US" sz="2200" spc="-30" dirty="0">
              <a:latin typeface="Carlito"/>
            </a:endParaRPr>
          </a:p>
          <a:p>
            <a:pPr marL="800100" lvl="1" indent="-342900">
              <a:lnSpc>
                <a:spcPct val="107000"/>
              </a:lnSpc>
              <a:spcAft>
                <a:spcPts val="800"/>
              </a:spcAft>
              <a:buFont typeface="Symbol" panose="05050102010706020507" pitchFamily="18" charset="2"/>
              <a:buChar char=""/>
            </a:pPr>
            <a:r>
              <a:rPr lang="en-US" sz="2000" spc="-30" dirty="0">
                <a:latin typeface="Carlito"/>
              </a:rPr>
              <a:t>In order to win over a human player an AI agent would demonstrate team-work, planning and strategy development in a partially observable environment.</a:t>
            </a:r>
          </a:p>
        </p:txBody>
      </p:sp>
      <p:sp>
        <p:nvSpPr>
          <p:cNvPr id="7" name="object 7"/>
          <p:cNvSpPr txBox="1"/>
          <p:nvPr/>
        </p:nvSpPr>
        <p:spPr>
          <a:xfrm>
            <a:off x="8556942" y="90931"/>
            <a:ext cx="3249930" cy="197490"/>
          </a:xfrm>
          <a:prstGeom prst="rect">
            <a:avLst/>
          </a:prstGeom>
        </p:spPr>
        <p:txBody>
          <a:bodyPr vert="horz" wrap="square" lIns="0" tIns="12700" rIns="0" bIns="0" rtlCol="0">
            <a:spAutoFit/>
          </a:bodyPr>
          <a:lstStyle/>
          <a:p>
            <a:pPr marL="12700" algn="ctr">
              <a:lnSpc>
                <a:spcPct val="100000"/>
              </a:lnSpc>
              <a:spcBef>
                <a:spcPts val="100"/>
              </a:spcBef>
            </a:pPr>
            <a:r>
              <a:rPr lang="en-US" sz="1200" spc="-70" dirty="0">
                <a:latin typeface="Carlito"/>
                <a:cs typeface="Carlito"/>
              </a:rPr>
              <a:t>Games/ Dota2 And StarCraft II </a:t>
            </a:r>
            <a:endParaRPr lang="en-US" sz="1200" dirty="0">
              <a:latin typeface="Carlito"/>
              <a:cs typeface="Carlito"/>
            </a:endParaRPr>
          </a:p>
        </p:txBody>
      </p:sp>
    </p:spTree>
    <p:extLst>
      <p:ext uri="{BB962C8B-B14F-4D97-AF65-F5344CB8AC3E}">
        <p14:creationId xmlns:p14="http://schemas.microsoft.com/office/powerpoint/2010/main" val="372726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dirty="0"/>
              <a:t>8</a:t>
            </a:fld>
            <a:endParaRPr dirty="0"/>
          </a:p>
        </p:txBody>
      </p:sp>
      <p:sp>
        <p:nvSpPr>
          <p:cNvPr id="2" name="object 2"/>
          <p:cNvSpPr txBox="1">
            <a:spLocks noGrp="1"/>
          </p:cNvSpPr>
          <p:nvPr>
            <p:ph type="title"/>
          </p:nvPr>
        </p:nvSpPr>
        <p:spPr>
          <a:xfrm>
            <a:off x="764540" y="313435"/>
            <a:ext cx="7084059" cy="751488"/>
          </a:xfrm>
          <a:prstGeom prst="rect">
            <a:avLst/>
          </a:prstGeom>
        </p:spPr>
        <p:txBody>
          <a:bodyPr vert="horz" wrap="square" lIns="0" tIns="12700" rIns="0" bIns="0" rtlCol="0">
            <a:spAutoFit/>
          </a:bodyPr>
          <a:lstStyle/>
          <a:p>
            <a:pPr marL="12700">
              <a:lnSpc>
                <a:spcPct val="100000"/>
              </a:lnSpc>
              <a:spcBef>
                <a:spcPts val="100"/>
              </a:spcBef>
            </a:pPr>
            <a:r>
              <a:rPr lang="en-US" sz="4800" spc="-35" dirty="0"/>
              <a:t>Highlights - Dota2/ </a:t>
            </a:r>
            <a:r>
              <a:rPr lang="en-US" sz="4800" spc="-35" dirty="0" err="1"/>
              <a:t>OpenAI</a:t>
            </a:r>
            <a:endParaRPr sz="4800" dirty="0"/>
          </a:p>
        </p:txBody>
      </p:sp>
      <p:sp>
        <p:nvSpPr>
          <p:cNvPr id="3" name="object 3"/>
          <p:cNvSpPr txBox="1"/>
          <p:nvPr/>
        </p:nvSpPr>
        <p:spPr>
          <a:xfrm>
            <a:off x="734993" y="1234104"/>
            <a:ext cx="10576214" cy="4389791"/>
          </a:xfrm>
          <a:prstGeom prst="rect">
            <a:avLst/>
          </a:prstGeom>
        </p:spPr>
        <p:txBody>
          <a:bodyPr vert="horz" wrap="square" lIns="0" tIns="47625" rIns="0" bIns="0" rtlCol="0">
            <a:spAutoFit/>
          </a:bodyPr>
          <a:lstStyle/>
          <a:p>
            <a:pPr marL="342900" marR="0" lvl="0" indent="-342900">
              <a:spcBef>
                <a:spcPts val="0"/>
              </a:spcBef>
              <a:spcAft>
                <a:spcPts val="0"/>
              </a:spcAft>
              <a:buFont typeface="Symbol" panose="05050102010706020507" pitchFamily="18" charset="2"/>
              <a:buChar char=""/>
            </a:pPr>
            <a:r>
              <a:rPr lang="en-US" sz="2200" spc="-20" dirty="0">
                <a:latin typeface="Carlito"/>
              </a:rPr>
              <a:t>Metrics</a:t>
            </a:r>
          </a:p>
          <a:p>
            <a:pPr marL="800100" lvl="1" indent="-342900">
              <a:lnSpc>
                <a:spcPct val="107000"/>
              </a:lnSpc>
              <a:buFont typeface="Symbol" panose="05050102010706020507" pitchFamily="18" charset="2"/>
              <a:buChar char=""/>
            </a:pPr>
            <a:r>
              <a:rPr lang="en-US" sz="2000" spc="-20" dirty="0">
                <a:latin typeface="Carlito"/>
              </a:rPr>
              <a:t>Trained for a pool of 17 heroes playing over 10,000 years of games learning via self-play.</a:t>
            </a:r>
          </a:p>
          <a:p>
            <a:pPr marL="800100" lvl="1" indent="-342900">
              <a:lnSpc>
                <a:spcPct val="107000"/>
              </a:lnSpc>
              <a:buFont typeface="Symbol" panose="05050102010706020507" pitchFamily="18" charset="2"/>
              <a:buChar char=""/>
            </a:pPr>
            <a:r>
              <a:rPr lang="en-US" sz="2000" spc="-20" dirty="0" err="1">
                <a:latin typeface="Carlito"/>
              </a:rPr>
              <a:t>OpenAI</a:t>
            </a:r>
            <a:r>
              <a:rPr lang="en-US" sz="2000" spc="-20" dirty="0">
                <a:latin typeface="Carlito"/>
              </a:rPr>
              <a:t> five played 180 years worth of games against itself every day.</a:t>
            </a:r>
          </a:p>
          <a:p>
            <a:pPr marL="800100" lvl="1" indent="-342900">
              <a:lnSpc>
                <a:spcPct val="107000"/>
              </a:lnSpc>
              <a:buFont typeface="Symbol" panose="05050102010706020507" pitchFamily="18" charset="2"/>
              <a:buChar char=""/>
            </a:pPr>
            <a:r>
              <a:rPr lang="en-US" sz="2000" spc="-20" dirty="0">
                <a:latin typeface="Carlito"/>
              </a:rPr>
              <a:t>Utilized a distributed training system to do this over a period of 10 months utilizing thousands of GPUs.</a:t>
            </a:r>
          </a:p>
          <a:p>
            <a:pPr marL="800100" lvl="1" indent="-342900">
              <a:lnSpc>
                <a:spcPct val="107000"/>
              </a:lnSpc>
              <a:buFont typeface="Symbol" panose="05050102010706020507" pitchFamily="18" charset="2"/>
              <a:buChar char=""/>
            </a:pPr>
            <a:endParaRPr lang="en-US" sz="2200" spc="-20" dirty="0">
              <a:latin typeface="Carlito"/>
            </a:endParaRPr>
          </a:p>
          <a:p>
            <a:pPr marL="342900" marR="0" lvl="0" indent="-342900">
              <a:lnSpc>
                <a:spcPct val="107000"/>
              </a:lnSpc>
              <a:spcBef>
                <a:spcPts val="0"/>
              </a:spcBef>
              <a:spcAft>
                <a:spcPts val="0"/>
              </a:spcAft>
              <a:buFont typeface="Symbol" panose="05050102010706020507" pitchFamily="18" charset="2"/>
              <a:buChar char=""/>
            </a:pPr>
            <a:r>
              <a:rPr lang="en-US" sz="2200" spc="-20" dirty="0">
                <a:latin typeface="Carlito"/>
              </a:rPr>
              <a:t>Training Phase</a:t>
            </a:r>
          </a:p>
          <a:p>
            <a:pPr marL="800100" lvl="1" indent="-342900">
              <a:lnSpc>
                <a:spcPct val="107000"/>
              </a:lnSpc>
              <a:buFont typeface="Symbol" panose="05050102010706020507" pitchFamily="18" charset="2"/>
              <a:buChar char=""/>
            </a:pPr>
            <a:r>
              <a:rPr lang="en-US" sz="2000" spc="-20" dirty="0">
                <a:latin typeface="Carlito"/>
              </a:rPr>
              <a:t>The algorithm passes through a Vision network which then passes through an imitation network.</a:t>
            </a:r>
          </a:p>
          <a:p>
            <a:pPr marL="800100" lvl="1" indent="-342900">
              <a:lnSpc>
                <a:spcPct val="107000"/>
              </a:lnSpc>
              <a:buFont typeface="Symbol" panose="05050102010706020507" pitchFamily="18" charset="2"/>
              <a:buChar char=""/>
            </a:pPr>
            <a:r>
              <a:rPr lang="en-US" sz="2000" spc="-20" dirty="0">
                <a:latin typeface="Carlito"/>
              </a:rPr>
              <a:t>The AI agent is fed with raw videos of human data, and the information is perceived as a bunch of numbers in neural network.</a:t>
            </a:r>
          </a:p>
          <a:p>
            <a:pPr marL="800100" lvl="1" indent="-342900">
              <a:lnSpc>
                <a:spcPct val="107000"/>
              </a:lnSpc>
              <a:buFont typeface="Symbol" panose="05050102010706020507" pitchFamily="18" charset="2"/>
              <a:buChar char=""/>
            </a:pPr>
            <a:r>
              <a:rPr lang="en-US" sz="2000" spc="-20" dirty="0">
                <a:latin typeface="Carlito"/>
              </a:rPr>
              <a:t>Utilizing a separate LSTM for each hero and no human data, it learns recognizable strategies. </a:t>
            </a:r>
          </a:p>
          <a:p>
            <a:pPr marL="800100" lvl="1" indent="-342900">
              <a:lnSpc>
                <a:spcPct val="107000"/>
              </a:lnSpc>
              <a:buFont typeface="Symbol" panose="05050102010706020507" pitchFamily="18" charset="2"/>
              <a:buChar char=""/>
            </a:pPr>
            <a:r>
              <a:rPr lang="en-US" sz="2000" spc="-20" dirty="0">
                <a:latin typeface="Carlito"/>
              </a:rPr>
              <a:t>Tuning of self-defined hyperparameter called – team spirit – enables the AI agent to care about its team members.</a:t>
            </a:r>
          </a:p>
        </p:txBody>
      </p:sp>
      <p:sp>
        <p:nvSpPr>
          <p:cNvPr id="5" name="object 5"/>
          <p:cNvSpPr txBox="1"/>
          <p:nvPr/>
        </p:nvSpPr>
        <p:spPr>
          <a:xfrm>
            <a:off x="8556942" y="90931"/>
            <a:ext cx="3249930" cy="197490"/>
          </a:xfrm>
          <a:prstGeom prst="rect">
            <a:avLst/>
          </a:prstGeom>
        </p:spPr>
        <p:txBody>
          <a:bodyPr vert="horz" wrap="square" lIns="0" tIns="12700" rIns="0" bIns="0" rtlCol="0">
            <a:spAutoFit/>
          </a:bodyPr>
          <a:lstStyle/>
          <a:p>
            <a:pPr marL="12700" algn="ctr">
              <a:lnSpc>
                <a:spcPct val="100000"/>
              </a:lnSpc>
              <a:spcBef>
                <a:spcPts val="100"/>
              </a:spcBef>
            </a:pPr>
            <a:r>
              <a:rPr lang="en-US" sz="1200" spc="-70" dirty="0">
                <a:latin typeface="Carlito"/>
                <a:cs typeface="Carlito"/>
              </a:rPr>
              <a:t>Games/ Dota2 And StarCraft II </a:t>
            </a:r>
            <a:endParaRPr lang="en-US" sz="1200" dirty="0">
              <a:latin typeface="Carlito"/>
              <a:cs typeface="Carlito"/>
            </a:endParaRPr>
          </a:p>
        </p:txBody>
      </p:sp>
    </p:spTree>
    <p:extLst>
      <p:ext uri="{BB962C8B-B14F-4D97-AF65-F5344CB8AC3E}">
        <p14:creationId xmlns:p14="http://schemas.microsoft.com/office/powerpoint/2010/main" val="106310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40" y="313435"/>
            <a:ext cx="7569200" cy="756920"/>
          </a:xfrm>
          <a:prstGeom prst="rect">
            <a:avLst/>
          </a:prstGeom>
        </p:spPr>
        <p:txBody>
          <a:bodyPr vert="horz" wrap="square" lIns="0" tIns="12700" rIns="0" bIns="0" rtlCol="0">
            <a:spAutoFit/>
          </a:bodyPr>
          <a:lstStyle/>
          <a:p>
            <a:pPr marL="12700">
              <a:lnSpc>
                <a:spcPct val="100000"/>
              </a:lnSpc>
              <a:spcBef>
                <a:spcPts val="100"/>
              </a:spcBef>
            </a:pPr>
            <a:r>
              <a:rPr lang="en-US" sz="4800" spc="-35" dirty="0"/>
              <a:t>Highlights - Dota2/ </a:t>
            </a:r>
            <a:r>
              <a:rPr lang="en-US" sz="4800" spc="-35" dirty="0" err="1"/>
              <a:t>OpenAI</a:t>
            </a:r>
            <a:endParaRPr sz="4800" dirty="0"/>
          </a:p>
        </p:txBody>
      </p:sp>
      <p:sp>
        <p:nvSpPr>
          <p:cNvPr id="3" name="object 3"/>
          <p:cNvSpPr txBox="1"/>
          <p:nvPr/>
        </p:nvSpPr>
        <p:spPr>
          <a:xfrm>
            <a:off x="792433" y="1278011"/>
            <a:ext cx="7477762" cy="5268109"/>
          </a:xfrm>
          <a:prstGeom prst="rect">
            <a:avLst/>
          </a:prstGeom>
        </p:spPr>
        <p:txBody>
          <a:bodyPr vert="horz" wrap="square" lIns="0" tIns="76200" rIns="0" bIns="0" rtlCol="0">
            <a:spAutoFit/>
          </a:bodyPr>
          <a:lstStyle/>
          <a:p>
            <a:pPr marL="342900" indent="-342900">
              <a:spcAft>
                <a:spcPts val="800"/>
              </a:spcAft>
              <a:buFont typeface="Symbol" panose="05050102010706020507" pitchFamily="18" charset="2"/>
              <a:buChar char=""/>
            </a:pPr>
            <a:r>
              <a:rPr lang="en-US" sz="2200" spc="-20" dirty="0">
                <a:latin typeface="Carlito"/>
              </a:rPr>
              <a:t>Training Phase</a:t>
            </a:r>
          </a:p>
          <a:p>
            <a:pPr marL="800100" lvl="1" indent="-342900">
              <a:spcAft>
                <a:spcPts val="800"/>
              </a:spcAft>
              <a:buFont typeface="Symbol" panose="05050102010706020507" pitchFamily="18" charset="2"/>
              <a:buChar char=""/>
            </a:pPr>
            <a:r>
              <a:rPr lang="en-US" sz="2000" spc="-20" dirty="0">
                <a:latin typeface="Carlito"/>
              </a:rPr>
              <a:t>Each timestep, </a:t>
            </a:r>
            <a:r>
              <a:rPr lang="en-US" sz="2000" spc="-20" dirty="0" err="1">
                <a:latin typeface="Carlito"/>
              </a:rPr>
              <a:t>OpenAI</a:t>
            </a:r>
            <a:r>
              <a:rPr lang="en-US" sz="2000" spc="-20" dirty="0">
                <a:latin typeface="Carlito"/>
              </a:rPr>
              <a:t> Five receives an observation from the game engine encoding all the information a human player would see such as units’ health, position, etc. </a:t>
            </a:r>
            <a:r>
              <a:rPr lang="en-US" sz="2000" spc="-20" dirty="0" err="1">
                <a:latin typeface="Carlito"/>
              </a:rPr>
              <a:t>OpenAI</a:t>
            </a:r>
            <a:r>
              <a:rPr lang="en-US" sz="2000" spc="-20" dirty="0">
                <a:latin typeface="Carlito"/>
              </a:rPr>
              <a:t> Five then returns a discrete action to the game engine, encoding a desired movement, attack, etc. </a:t>
            </a:r>
          </a:p>
          <a:p>
            <a:pPr marL="342900" indent="-342900">
              <a:spcAft>
                <a:spcPts val="800"/>
              </a:spcAft>
              <a:buFont typeface="Symbol" panose="05050102010706020507" pitchFamily="18" charset="2"/>
              <a:buChar char=""/>
            </a:pPr>
            <a:r>
              <a:rPr lang="en-US" sz="2200" spc="-20" dirty="0">
                <a:latin typeface="Carlito"/>
              </a:rPr>
              <a:t>Challenges during training</a:t>
            </a:r>
          </a:p>
          <a:p>
            <a:pPr marL="800100" lvl="1" indent="-342900">
              <a:spcAft>
                <a:spcPts val="800"/>
              </a:spcAft>
              <a:buFont typeface="Symbol" panose="05050102010706020507" pitchFamily="18" charset="2"/>
              <a:buChar char=""/>
            </a:pPr>
            <a:r>
              <a:rPr lang="en-US" sz="2000" spc="-20" dirty="0">
                <a:latin typeface="Carlito"/>
              </a:rPr>
              <a:t>Training over months will have changes in the codebase, which would require to restart training.</a:t>
            </a:r>
          </a:p>
          <a:p>
            <a:pPr marL="800100" lvl="1" indent="-342900">
              <a:spcAft>
                <a:spcPts val="800"/>
              </a:spcAft>
              <a:buFont typeface="Symbol" panose="05050102010706020507" pitchFamily="18" charset="2"/>
              <a:buChar char=""/>
            </a:pPr>
            <a:r>
              <a:rPr lang="en-US" sz="2000" spc="-20" dirty="0">
                <a:latin typeface="Carlito"/>
              </a:rPr>
              <a:t>Certain game mechanics were controlled by hand-scripted logic rather than the policy, like the order in which heroes purchase items and abilities, control of the unique courier unit, etc.</a:t>
            </a:r>
          </a:p>
          <a:p>
            <a:pPr marL="800100" lvl="1" indent="-342900">
              <a:spcAft>
                <a:spcPts val="800"/>
              </a:spcAft>
              <a:buFont typeface="Symbol" panose="05050102010706020507" pitchFamily="18" charset="2"/>
              <a:buChar char=""/>
            </a:pPr>
            <a:r>
              <a:rPr lang="en-US" sz="2000" spc="-20" dirty="0">
                <a:latin typeface="Carlito"/>
              </a:rPr>
              <a:t>The Open AI Five only acted on every 4</a:t>
            </a:r>
            <a:r>
              <a:rPr lang="en-US" sz="2000" spc="-20" baseline="30000" dirty="0">
                <a:latin typeface="Carlito"/>
              </a:rPr>
              <a:t>th</a:t>
            </a:r>
            <a:r>
              <a:rPr lang="en-US" sz="2000" spc="-20" dirty="0">
                <a:latin typeface="Carlito"/>
              </a:rPr>
              <a:t> frame of the game - a timestep - although the Dota 2 engine runs at 30 frames per second. </a:t>
            </a:r>
            <a:endParaRPr lang="en-US" spc="-20" dirty="0">
              <a:latin typeface="Carlito"/>
            </a:endParaRPr>
          </a:p>
        </p:txBody>
      </p:sp>
      <p:sp>
        <p:nvSpPr>
          <p:cNvPr id="12" name="object 12"/>
          <p:cNvSpPr txBox="1"/>
          <p:nvPr/>
        </p:nvSpPr>
        <p:spPr>
          <a:xfrm>
            <a:off x="8556942" y="90931"/>
            <a:ext cx="3249930" cy="197490"/>
          </a:xfrm>
          <a:prstGeom prst="rect">
            <a:avLst/>
          </a:prstGeom>
        </p:spPr>
        <p:txBody>
          <a:bodyPr vert="horz" wrap="square" lIns="0" tIns="12700" rIns="0" bIns="0" rtlCol="0">
            <a:spAutoFit/>
          </a:bodyPr>
          <a:lstStyle/>
          <a:p>
            <a:pPr marL="12700" algn="ctr">
              <a:lnSpc>
                <a:spcPct val="100000"/>
              </a:lnSpc>
              <a:spcBef>
                <a:spcPts val="100"/>
              </a:spcBef>
            </a:pPr>
            <a:r>
              <a:rPr lang="en-US" sz="1200" spc="-70" dirty="0">
                <a:latin typeface="Carlito"/>
                <a:cs typeface="Carlito"/>
              </a:rPr>
              <a:t>Games/ Dota2 And StarCraft II </a:t>
            </a:r>
            <a:endParaRPr lang="en-US" sz="1200" dirty="0">
              <a:latin typeface="Carlito"/>
              <a:cs typeface="Carlito"/>
            </a:endParaRPr>
          </a:p>
        </p:txBody>
      </p:sp>
      <p:sp>
        <p:nvSpPr>
          <p:cNvPr id="6" name="object 8">
            <a:extLst>
              <a:ext uri="{FF2B5EF4-FFF2-40B4-BE49-F238E27FC236}">
                <a16:creationId xmlns:a16="http://schemas.microsoft.com/office/drawing/2014/main" id="{2BE3AADF-1CFA-4F77-8EAD-384D8FA7FAF2}"/>
              </a:ext>
            </a:extLst>
          </p:cNvPr>
          <p:cNvSpPr txBox="1">
            <a:spLocks noGrp="1"/>
          </p:cNvSpPr>
          <p:nvPr>
            <p:ph type="sldNum" sz="quarter" idx="7"/>
          </p:nvPr>
        </p:nvSpPr>
        <p:spPr>
          <a:xfrm>
            <a:off x="11600815" y="6386248"/>
            <a:ext cx="231775" cy="214629"/>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t>9</a:t>
            </a:fld>
            <a:endParaRPr dirty="0"/>
          </a:p>
        </p:txBody>
      </p:sp>
      <p:pic>
        <p:nvPicPr>
          <p:cNvPr id="7" name="Picture 6">
            <a:extLst>
              <a:ext uri="{FF2B5EF4-FFF2-40B4-BE49-F238E27FC236}">
                <a16:creationId xmlns:a16="http://schemas.microsoft.com/office/drawing/2014/main" id="{F4185B7E-8A34-44D8-A477-1B08E5A9F1D9}"/>
              </a:ext>
            </a:extLst>
          </p:cNvPr>
          <p:cNvPicPr>
            <a:picLocks noChangeAspect="1"/>
          </p:cNvPicPr>
          <p:nvPr/>
        </p:nvPicPr>
        <p:blipFill rotWithShape="1">
          <a:blip r:embed="rId2"/>
          <a:srcRect l="48750" t="5869" r="1250" b="-9"/>
          <a:stretch/>
        </p:blipFill>
        <p:spPr>
          <a:xfrm>
            <a:off x="8546206" y="3747060"/>
            <a:ext cx="3572831" cy="3048001"/>
          </a:xfrm>
          <a:prstGeom prst="rect">
            <a:avLst/>
          </a:prstGeom>
        </p:spPr>
      </p:pic>
      <p:pic>
        <p:nvPicPr>
          <p:cNvPr id="8" name="Picture 7">
            <a:extLst>
              <a:ext uri="{FF2B5EF4-FFF2-40B4-BE49-F238E27FC236}">
                <a16:creationId xmlns:a16="http://schemas.microsoft.com/office/drawing/2014/main" id="{3F9B47AD-6CE2-48B1-B347-25D69AA08D4F}"/>
              </a:ext>
            </a:extLst>
          </p:cNvPr>
          <p:cNvPicPr>
            <a:picLocks noChangeAspect="1"/>
          </p:cNvPicPr>
          <p:nvPr/>
        </p:nvPicPr>
        <p:blipFill>
          <a:blip r:embed="rId3"/>
          <a:stretch>
            <a:fillRect/>
          </a:stretch>
        </p:blipFill>
        <p:spPr>
          <a:xfrm>
            <a:off x="8546206" y="325456"/>
            <a:ext cx="3562095" cy="3213424"/>
          </a:xfrm>
          <a:prstGeom prst="rect">
            <a:avLst/>
          </a:prstGeom>
        </p:spPr>
      </p:pic>
      <p:sp>
        <p:nvSpPr>
          <p:cNvPr id="9" name="TextBox 8">
            <a:extLst>
              <a:ext uri="{FF2B5EF4-FFF2-40B4-BE49-F238E27FC236}">
                <a16:creationId xmlns:a16="http://schemas.microsoft.com/office/drawing/2014/main" id="{32FAE1DE-156C-4C15-850C-16B6BE88AAA7}"/>
              </a:ext>
            </a:extLst>
          </p:cNvPr>
          <p:cNvSpPr txBox="1"/>
          <p:nvPr/>
        </p:nvSpPr>
        <p:spPr>
          <a:xfrm>
            <a:off x="8584634" y="3525344"/>
            <a:ext cx="3551359" cy="246221"/>
          </a:xfrm>
          <a:prstGeom prst="rect">
            <a:avLst/>
          </a:prstGeom>
          <a:noFill/>
        </p:spPr>
        <p:txBody>
          <a:bodyPr wrap="square" rtlCol="0">
            <a:spAutoFit/>
          </a:bodyPr>
          <a:lstStyle/>
          <a:p>
            <a:r>
              <a:rPr lang="en-US" sz="1000" dirty="0"/>
              <a:t>https://openai.com/content/images/2019/04/Dota-Matrix.png</a:t>
            </a:r>
          </a:p>
        </p:txBody>
      </p:sp>
    </p:spTree>
    <p:extLst>
      <p:ext uri="{BB962C8B-B14F-4D97-AF65-F5344CB8AC3E}">
        <p14:creationId xmlns:p14="http://schemas.microsoft.com/office/powerpoint/2010/main" val="1609422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3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1291</TotalTime>
  <Words>2580</Words>
  <Application>Microsoft Office PowerPoint</Application>
  <PresentationFormat>Widescreen</PresentationFormat>
  <Paragraphs>230</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Carlito</vt:lpstr>
      <vt:lpstr>Symbol</vt:lpstr>
      <vt:lpstr>Office Theme</vt:lpstr>
      <vt:lpstr>PowerPoint Presentation</vt:lpstr>
      <vt:lpstr>Outline</vt:lpstr>
      <vt:lpstr>Motivation</vt:lpstr>
      <vt:lpstr>History</vt:lpstr>
      <vt:lpstr>Challenges for AI agent</vt:lpstr>
      <vt:lpstr>Challenges for AI agent</vt:lpstr>
      <vt:lpstr>Objective</vt:lpstr>
      <vt:lpstr>Highlights - Dota2/ OpenAI</vt:lpstr>
      <vt:lpstr>Highlights - Dota2/ OpenAI</vt:lpstr>
      <vt:lpstr>Highlights - Dota2/ OpenAI</vt:lpstr>
      <vt:lpstr>Highlights - StarCraft II/ DeepMind</vt:lpstr>
      <vt:lpstr>Highlights - StarCraft II/ DeepMind</vt:lpstr>
      <vt:lpstr>Highlights - StarCraft II/ DeepMind</vt:lpstr>
      <vt:lpstr>Highlights - StarCraft II/ DeepMind</vt:lpstr>
      <vt:lpstr>Highlights - StarCraft II/ DeepMind</vt:lpstr>
      <vt:lpstr>PowerPoint Presentation</vt:lpstr>
      <vt:lpstr>Highlights - StarCraft II/ DeepMind</vt:lpstr>
      <vt:lpstr>Highlights - StarCraft II/ DeepMind</vt:lpstr>
      <vt:lpstr>Highlights - StarCraft II/ DeepMind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Kapil Gautam</dc:creator>
  <cp:lastModifiedBy>Kapil Gautam</cp:lastModifiedBy>
  <cp:revision>262</cp:revision>
  <dcterms:created xsi:type="dcterms:W3CDTF">2020-12-01T05:51:26Z</dcterms:created>
  <dcterms:modified xsi:type="dcterms:W3CDTF">2020-12-03T03:19:20Z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2020-09-01T00:00:00Z</vt:filetime>
  </property>
  <property fmtid="{D5CDD505-2E9C-101B-9397-08002B2CF9AE}" pid="3" name="LastSaved">
    <vt:filetime>2020-12-01T00:00:00Z</vt:filetime>
  </property>
</Properties>
</file>