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113" d="100"/>
          <a:sy n="113" d="100"/>
        </p:scale>
        <p:origin x="3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15350B-82EB-42CD-95F7-721455BDBE7B}" type="datetimeFigureOut">
              <a:rPr lang="en-US" smtClean="0"/>
              <a:t>8/18/2019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FEF1DE-BCB8-4572-BA5F-14BAD8A1132B}" type="slidenum">
              <a:rPr lang="en-US" smtClean="0"/>
              <a:t>‹#›</a:t>
            </a:fld>
            <a:endParaRPr lang="en-US"/>
          </a:p>
        </p:txBody>
      </p:sp>
    </p:spTree>
    <p:extLst>
      <p:ext uri="{BB962C8B-B14F-4D97-AF65-F5344CB8AC3E}">
        <p14:creationId xmlns:p14="http://schemas.microsoft.com/office/powerpoint/2010/main" val="1999706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FEF1DE-BCB8-4572-BA5F-14BAD8A1132B}" type="slidenum">
              <a:rPr lang="en-US" smtClean="0"/>
              <a:t>2</a:t>
            </a:fld>
            <a:endParaRPr lang="en-US"/>
          </a:p>
        </p:txBody>
      </p:sp>
    </p:spTree>
    <p:extLst>
      <p:ext uri="{BB962C8B-B14F-4D97-AF65-F5344CB8AC3E}">
        <p14:creationId xmlns:p14="http://schemas.microsoft.com/office/powerpoint/2010/main" val="237784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and ASPX also do this, and much better.  HTML5 also allows database access.  Then there is AJAX…</a:t>
            </a:r>
          </a:p>
        </p:txBody>
      </p:sp>
      <p:sp>
        <p:nvSpPr>
          <p:cNvPr id="4" name="Slide Number Placeholder 3"/>
          <p:cNvSpPr>
            <a:spLocks noGrp="1"/>
          </p:cNvSpPr>
          <p:nvPr>
            <p:ph type="sldNum" sz="quarter" idx="5"/>
          </p:nvPr>
        </p:nvSpPr>
        <p:spPr/>
        <p:txBody>
          <a:bodyPr/>
          <a:lstStyle/>
          <a:p>
            <a:fld id="{EDFEF1DE-BCB8-4572-BA5F-14BAD8A1132B}" type="slidenum">
              <a:rPr lang="en-US" smtClean="0"/>
              <a:t>31</a:t>
            </a:fld>
            <a:endParaRPr lang="en-US"/>
          </a:p>
        </p:txBody>
      </p:sp>
    </p:spTree>
    <p:extLst>
      <p:ext uri="{BB962C8B-B14F-4D97-AF65-F5344CB8AC3E}">
        <p14:creationId xmlns:p14="http://schemas.microsoft.com/office/powerpoint/2010/main" val="1638786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51E2864-5CC6-4F9D-A3C2-119B4CA584A9}" type="datetime1">
              <a:rPr lang="en-US" smtClean="0"/>
              <a:t>8/18/2019</a:t>
            </a:fld>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46A10319-93C2-4420-B09D-771CB33982A4}" type="slidenum">
              <a:rPr lang="en-US" smtClean="0"/>
              <a:t>‹#›</a:t>
            </a:fld>
            <a:endParaRPr lang="en-US"/>
          </a:p>
        </p:txBody>
      </p:sp>
    </p:spTree>
    <p:extLst>
      <p:ext uri="{BB962C8B-B14F-4D97-AF65-F5344CB8AC3E}">
        <p14:creationId xmlns:p14="http://schemas.microsoft.com/office/powerpoint/2010/main" val="102695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AAB3B0-10B9-477A-BFAD-DFB8B9A66505}" type="datetime1">
              <a:rPr lang="en-US" smtClean="0"/>
              <a:t>8/18/2019</a:t>
            </a:fld>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46A10319-93C2-4420-B09D-771CB33982A4}" type="slidenum">
              <a:rPr lang="en-US" smtClean="0"/>
              <a:t>‹#›</a:t>
            </a:fld>
            <a:endParaRPr lang="en-US"/>
          </a:p>
        </p:txBody>
      </p:sp>
    </p:spTree>
    <p:extLst>
      <p:ext uri="{BB962C8B-B14F-4D97-AF65-F5344CB8AC3E}">
        <p14:creationId xmlns:p14="http://schemas.microsoft.com/office/powerpoint/2010/main" val="1113186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E5E7A7-EFBA-4A0C-B4D5-3F460ACC813B}" type="datetime1">
              <a:rPr lang="en-US" smtClean="0"/>
              <a:t>8/18/2019</a:t>
            </a:fld>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46A10319-93C2-4420-B09D-771CB33982A4}" type="slidenum">
              <a:rPr lang="en-US" smtClean="0"/>
              <a:t>‹#›</a:t>
            </a:fld>
            <a:endParaRPr lang="en-US"/>
          </a:p>
        </p:txBody>
      </p:sp>
    </p:spTree>
    <p:extLst>
      <p:ext uri="{BB962C8B-B14F-4D97-AF65-F5344CB8AC3E}">
        <p14:creationId xmlns:p14="http://schemas.microsoft.com/office/powerpoint/2010/main" val="159679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932D78-A707-4AE3-A310-8AF1C261F39D}" type="datetime1">
              <a:rPr lang="en-US" smtClean="0"/>
              <a:t>8/18/2019</a:t>
            </a:fld>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46A10319-93C2-4420-B09D-771CB33982A4}" type="slidenum">
              <a:rPr lang="en-US" smtClean="0"/>
              <a:t>‹#›</a:t>
            </a:fld>
            <a:endParaRPr lang="en-US"/>
          </a:p>
        </p:txBody>
      </p:sp>
    </p:spTree>
    <p:extLst>
      <p:ext uri="{BB962C8B-B14F-4D97-AF65-F5344CB8AC3E}">
        <p14:creationId xmlns:p14="http://schemas.microsoft.com/office/powerpoint/2010/main" val="375944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228DC4-254F-4181-AB98-21C965DC2CFB}" type="datetime1">
              <a:rPr lang="en-US" smtClean="0"/>
              <a:t>8/18/2019</a:t>
            </a:fld>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46A10319-93C2-4420-B09D-771CB33982A4}" type="slidenum">
              <a:rPr lang="en-US" smtClean="0"/>
              <a:t>‹#›</a:t>
            </a:fld>
            <a:endParaRPr lang="en-US"/>
          </a:p>
        </p:txBody>
      </p:sp>
    </p:spTree>
    <p:extLst>
      <p:ext uri="{BB962C8B-B14F-4D97-AF65-F5344CB8AC3E}">
        <p14:creationId xmlns:p14="http://schemas.microsoft.com/office/powerpoint/2010/main" val="3519357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643EA05-02F8-4CEC-B382-4001B5ECC669}" type="datetime1">
              <a:rPr lang="en-US" smtClean="0"/>
              <a:t>8/18/2019</a:t>
            </a:fld>
            <a:endParaRPr lang="en-US"/>
          </a:p>
        </p:txBody>
      </p:sp>
      <p:sp>
        <p:nvSpPr>
          <p:cNvPr id="6" name="Footer Placeholder 5"/>
          <p:cNvSpPr>
            <a:spLocks noGrp="1"/>
          </p:cNvSpPr>
          <p:nvPr>
            <p:ph type="ftr" sz="quarter" idx="11"/>
          </p:nvPr>
        </p:nvSpPr>
        <p:spPr/>
        <p:txBody>
          <a:bodyPr/>
          <a:lstStyle/>
          <a:p>
            <a:r>
              <a:rPr lang="en-US"/>
              <a:t>Introduction</a:t>
            </a:r>
          </a:p>
        </p:txBody>
      </p:sp>
      <p:sp>
        <p:nvSpPr>
          <p:cNvPr id="7" name="Slide Number Placeholder 6"/>
          <p:cNvSpPr>
            <a:spLocks noGrp="1"/>
          </p:cNvSpPr>
          <p:nvPr>
            <p:ph type="sldNum" sz="quarter" idx="12"/>
          </p:nvPr>
        </p:nvSpPr>
        <p:spPr/>
        <p:txBody>
          <a:bodyPr/>
          <a:lstStyle/>
          <a:p>
            <a:fld id="{46A10319-93C2-4420-B09D-771CB33982A4}" type="slidenum">
              <a:rPr lang="en-US" smtClean="0"/>
              <a:t>‹#›</a:t>
            </a:fld>
            <a:endParaRPr lang="en-US"/>
          </a:p>
        </p:txBody>
      </p:sp>
    </p:spTree>
    <p:extLst>
      <p:ext uri="{BB962C8B-B14F-4D97-AF65-F5344CB8AC3E}">
        <p14:creationId xmlns:p14="http://schemas.microsoft.com/office/powerpoint/2010/main" val="785135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F64CCA5-C6B1-4BA6-8ACD-BC508C85ABB5}" type="datetime1">
              <a:rPr lang="en-US" smtClean="0"/>
              <a:t>8/18/2019</a:t>
            </a:fld>
            <a:endParaRPr lang="en-US"/>
          </a:p>
        </p:txBody>
      </p:sp>
      <p:sp>
        <p:nvSpPr>
          <p:cNvPr id="8" name="Footer Placeholder 7"/>
          <p:cNvSpPr>
            <a:spLocks noGrp="1"/>
          </p:cNvSpPr>
          <p:nvPr>
            <p:ph type="ftr" sz="quarter" idx="11"/>
          </p:nvPr>
        </p:nvSpPr>
        <p:spPr/>
        <p:txBody>
          <a:bodyPr/>
          <a:lstStyle/>
          <a:p>
            <a:r>
              <a:rPr lang="en-US"/>
              <a:t>Introduction</a:t>
            </a:r>
          </a:p>
        </p:txBody>
      </p:sp>
      <p:sp>
        <p:nvSpPr>
          <p:cNvPr id="9" name="Slide Number Placeholder 8"/>
          <p:cNvSpPr>
            <a:spLocks noGrp="1"/>
          </p:cNvSpPr>
          <p:nvPr>
            <p:ph type="sldNum" sz="quarter" idx="12"/>
          </p:nvPr>
        </p:nvSpPr>
        <p:spPr/>
        <p:txBody>
          <a:bodyPr/>
          <a:lstStyle/>
          <a:p>
            <a:fld id="{46A10319-93C2-4420-B09D-771CB33982A4}" type="slidenum">
              <a:rPr lang="en-US" smtClean="0"/>
              <a:t>‹#›</a:t>
            </a:fld>
            <a:endParaRPr lang="en-US"/>
          </a:p>
        </p:txBody>
      </p:sp>
    </p:spTree>
    <p:extLst>
      <p:ext uri="{BB962C8B-B14F-4D97-AF65-F5344CB8AC3E}">
        <p14:creationId xmlns:p14="http://schemas.microsoft.com/office/powerpoint/2010/main" val="3610257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5A62F37-4681-4AFC-B5AB-1D99DC1B6695}" type="datetime1">
              <a:rPr lang="en-US" smtClean="0"/>
              <a:t>8/18/2019</a:t>
            </a:fld>
            <a:endParaRPr lang="en-US"/>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a:t>
            </a:fld>
            <a:endParaRPr lang="en-US"/>
          </a:p>
        </p:txBody>
      </p:sp>
    </p:spTree>
    <p:extLst>
      <p:ext uri="{BB962C8B-B14F-4D97-AF65-F5344CB8AC3E}">
        <p14:creationId xmlns:p14="http://schemas.microsoft.com/office/powerpoint/2010/main" val="2605384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6A25F5-F8CE-4817-82A8-6AC0DFBD2A35}" type="datetime1">
              <a:rPr lang="en-US" smtClean="0"/>
              <a:t>8/18/2019</a:t>
            </a:fld>
            <a:endParaRPr lang="en-US"/>
          </a:p>
        </p:txBody>
      </p:sp>
      <p:sp>
        <p:nvSpPr>
          <p:cNvPr id="3" name="Footer Placeholder 2"/>
          <p:cNvSpPr>
            <a:spLocks noGrp="1"/>
          </p:cNvSpPr>
          <p:nvPr>
            <p:ph type="ftr" sz="quarter" idx="11"/>
          </p:nvPr>
        </p:nvSpPr>
        <p:spPr/>
        <p:txBody>
          <a:bodyPr/>
          <a:lstStyle/>
          <a:p>
            <a:r>
              <a:rPr lang="en-US"/>
              <a:t>Introduction</a:t>
            </a:r>
          </a:p>
        </p:txBody>
      </p:sp>
      <p:sp>
        <p:nvSpPr>
          <p:cNvPr id="4" name="Slide Number Placeholder 3"/>
          <p:cNvSpPr>
            <a:spLocks noGrp="1"/>
          </p:cNvSpPr>
          <p:nvPr>
            <p:ph type="sldNum" sz="quarter" idx="12"/>
          </p:nvPr>
        </p:nvSpPr>
        <p:spPr/>
        <p:txBody>
          <a:bodyPr/>
          <a:lstStyle/>
          <a:p>
            <a:fld id="{46A10319-93C2-4420-B09D-771CB33982A4}" type="slidenum">
              <a:rPr lang="en-US" smtClean="0"/>
              <a:t>‹#›</a:t>
            </a:fld>
            <a:endParaRPr lang="en-US"/>
          </a:p>
        </p:txBody>
      </p:sp>
    </p:spTree>
    <p:extLst>
      <p:ext uri="{BB962C8B-B14F-4D97-AF65-F5344CB8AC3E}">
        <p14:creationId xmlns:p14="http://schemas.microsoft.com/office/powerpoint/2010/main" val="3284555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B7A368-6266-43E0-B54C-838F2E16EF69}" type="datetime1">
              <a:rPr lang="en-US" smtClean="0"/>
              <a:t>8/18/2019</a:t>
            </a:fld>
            <a:endParaRPr lang="en-US"/>
          </a:p>
        </p:txBody>
      </p:sp>
      <p:sp>
        <p:nvSpPr>
          <p:cNvPr id="6" name="Footer Placeholder 5"/>
          <p:cNvSpPr>
            <a:spLocks noGrp="1"/>
          </p:cNvSpPr>
          <p:nvPr>
            <p:ph type="ftr" sz="quarter" idx="11"/>
          </p:nvPr>
        </p:nvSpPr>
        <p:spPr/>
        <p:txBody>
          <a:bodyPr/>
          <a:lstStyle/>
          <a:p>
            <a:r>
              <a:rPr lang="en-US"/>
              <a:t>Introduction</a:t>
            </a:r>
          </a:p>
        </p:txBody>
      </p:sp>
      <p:sp>
        <p:nvSpPr>
          <p:cNvPr id="7" name="Slide Number Placeholder 6"/>
          <p:cNvSpPr>
            <a:spLocks noGrp="1"/>
          </p:cNvSpPr>
          <p:nvPr>
            <p:ph type="sldNum" sz="quarter" idx="12"/>
          </p:nvPr>
        </p:nvSpPr>
        <p:spPr/>
        <p:txBody>
          <a:bodyPr/>
          <a:lstStyle/>
          <a:p>
            <a:fld id="{46A10319-93C2-4420-B09D-771CB33982A4}" type="slidenum">
              <a:rPr lang="en-US" smtClean="0"/>
              <a:t>‹#›</a:t>
            </a:fld>
            <a:endParaRPr lang="en-US"/>
          </a:p>
        </p:txBody>
      </p:sp>
    </p:spTree>
    <p:extLst>
      <p:ext uri="{BB962C8B-B14F-4D97-AF65-F5344CB8AC3E}">
        <p14:creationId xmlns:p14="http://schemas.microsoft.com/office/powerpoint/2010/main" val="1547698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CE82FE-B621-43A5-8B2B-3BBB1BC03C1C}" type="datetime1">
              <a:rPr lang="en-US" smtClean="0"/>
              <a:t>8/18/2019</a:t>
            </a:fld>
            <a:endParaRPr lang="en-US"/>
          </a:p>
        </p:txBody>
      </p:sp>
      <p:sp>
        <p:nvSpPr>
          <p:cNvPr id="6" name="Footer Placeholder 5"/>
          <p:cNvSpPr>
            <a:spLocks noGrp="1"/>
          </p:cNvSpPr>
          <p:nvPr>
            <p:ph type="ftr" sz="quarter" idx="11"/>
          </p:nvPr>
        </p:nvSpPr>
        <p:spPr/>
        <p:txBody>
          <a:bodyPr/>
          <a:lstStyle/>
          <a:p>
            <a:r>
              <a:rPr lang="en-US"/>
              <a:t>Introduction</a:t>
            </a:r>
          </a:p>
        </p:txBody>
      </p:sp>
      <p:sp>
        <p:nvSpPr>
          <p:cNvPr id="7" name="Slide Number Placeholder 6"/>
          <p:cNvSpPr>
            <a:spLocks noGrp="1"/>
          </p:cNvSpPr>
          <p:nvPr>
            <p:ph type="sldNum" sz="quarter" idx="12"/>
          </p:nvPr>
        </p:nvSpPr>
        <p:spPr/>
        <p:txBody>
          <a:bodyPr/>
          <a:lstStyle/>
          <a:p>
            <a:fld id="{46A10319-93C2-4420-B09D-771CB33982A4}" type="slidenum">
              <a:rPr lang="en-US" smtClean="0"/>
              <a:t>‹#›</a:t>
            </a:fld>
            <a:endParaRPr lang="en-US"/>
          </a:p>
        </p:txBody>
      </p:sp>
    </p:spTree>
    <p:extLst>
      <p:ext uri="{BB962C8B-B14F-4D97-AF65-F5344CB8AC3E}">
        <p14:creationId xmlns:p14="http://schemas.microsoft.com/office/powerpoint/2010/main" val="941052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50E0B-047D-4CE0-8074-EDB8F91608D3}" type="datetime1">
              <a:rPr lang="en-US" smtClean="0"/>
              <a:t>8/18/2019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Introduction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A10319-93C2-4420-B09D-771CB33982A4}" type="slidenum">
              <a:rPr lang="en-US" smtClean="0"/>
              <a:t>‹#›</a:t>
            </a:fld>
            <a:endParaRPr lang="en-US"/>
          </a:p>
        </p:txBody>
      </p:sp>
    </p:spTree>
    <p:extLst>
      <p:ext uri="{BB962C8B-B14F-4D97-AF65-F5344CB8AC3E}">
        <p14:creationId xmlns:p14="http://schemas.microsoft.com/office/powerpoint/2010/main" val="201419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Database Design</a:t>
            </a:r>
            <a:br>
              <a:rPr lang="en-US" dirty="0"/>
            </a:br>
            <a:r>
              <a:rPr lang="en-US" dirty="0"/>
              <a:t>Lesson 1</a:t>
            </a:r>
            <a:br>
              <a:rPr lang="en-US" dirty="0"/>
            </a:br>
            <a:r>
              <a:rPr lang="en-US" dirty="0"/>
              <a:t>Introduction </a:t>
            </a:r>
            <a:r>
              <a:rPr lang="en-US"/>
              <a:t>to Databases</a:t>
            </a:r>
            <a:endParaRPr lang="en-US" dirty="0"/>
          </a:p>
        </p:txBody>
      </p:sp>
      <p:sp>
        <p:nvSpPr>
          <p:cNvPr id="3" name="Subtitle 2"/>
          <p:cNvSpPr>
            <a:spLocks noGrp="1"/>
          </p:cNvSpPr>
          <p:nvPr>
            <p:ph type="subTitle" idx="1"/>
          </p:nvPr>
        </p:nvSpPr>
        <p:spPr/>
        <p:txBody>
          <a:bodyPr/>
          <a:lstStyle/>
          <a:p>
            <a:r>
              <a:rPr lang="en-US" dirty="0"/>
              <a:t>John Cole</a:t>
            </a:r>
          </a:p>
          <a:p>
            <a:r>
              <a:rPr lang="en-US" dirty="0"/>
              <a:t>The University of Texas at Dallas</a:t>
            </a:r>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1</a:t>
            </a:fld>
            <a:endParaRPr lang="en-US"/>
          </a:p>
        </p:txBody>
      </p:sp>
    </p:spTree>
    <p:extLst>
      <p:ext uri="{BB962C8B-B14F-4D97-AF65-F5344CB8AC3E}">
        <p14:creationId xmlns:p14="http://schemas.microsoft.com/office/powerpoint/2010/main" val="547672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Application Activities Against a Database</a:t>
            </a:r>
            <a:endParaRPr lang="en-US" dirty="0"/>
          </a:p>
        </p:txBody>
      </p:sp>
      <p:sp>
        <p:nvSpPr>
          <p:cNvPr id="3" name="Content Placeholder 2"/>
          <p:cNvSpPr>
            <a:spLocks noGrp="1"/>
          </p:cNvSpPr>
          <p:nvPr>
            <p:ph idx="1"/>
          </p:nvPr>
        </p:nvSpPr>
        <p:spPr/>
        <p:txBody>
          <a:bodyPr/>
          <a:lstStyle/>
          <a:p>
            <a:r>
              <a:rPr lang="en-US" sz="3200" dirty="0"/>
              <a:t>Applications interact with a database by generating</a:t>
            </a:r>
          </a:p>
          <a:p>
            <a:pPr lvl="1"/>
            <a:r>
              <a:rPr lang="en-US" sz="2800" dirty="0"/>
              <a:t>Queries: that access different parts of data and formulate the result of a request</a:t>
            </a:r>
          </a:p>
          <a:p>
            <a:pPr lvl="1"/>
            <a:r>
              <a:rPr lang="en-US" sz="2800" dirty="0"/>
              <a:t>Transactions: that may read some data and “update” certain values or generate new data and store that in the database</a:t>
            </a:r>
          </a:p>
          <a:p>
            <a:r>
              <a:rPr lang="en-US" sz="3200" dirty="0"/>
              <a:t>Applications must not allow unauthorized users to access data</a:t>
            </a:r>
          </a:p>
          <a:p>
            <a:r>
              <a:rPr lang="en-US" sz="3200" dirty="0"/>
              <a:t>Applications must keep up with changing user requirements against the database</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10</a:t>
            </a:fld>
            <a:endParaRPr lang="en-US"/>
          </a:p>
        </p:txBody>
      </p:sp>
    </p:spTree>
    <p:extLst>
      <p:ext uri="{BB962C8B-B14F-4D97-AF65-F5344CB8AC3E}">
        <p14:creationId xmlns:p14="http://schemas.microsoft.com/office/powerpoint/2010/main" val="2478954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Additional DBMS Functionality</a:t>
            </a:r>
            <a:endParaRPr lang="en-US" dirty="0"/>
          </a:p>
        </p:txBody>
      </p:sp>
      <p:sp>
        <p:nvSpPr>
          <p:cNvPr id="3" name="Content Placeholder 2"/>
          <p:cNvSpPr>
            <a:spLocks noGrp="1"/>
          </p:cNvSpPr>
          <p:nvPr>
            <p:ph idx="1"/>
          </p:nvPr>
        </p:nvSpPr>
        <p:spPr/>
        <p:txBody>
          <a:bodyPr/>
          <a:lstStyle/>
          <a:p>
            <a:r>
              <a:rPr lang="en-US" sz="3200" dirty="0"/>
              <a:t>DBMS may additionally provide:</a:t>
            </a:r>
          </a:p>
          <a:p>
            <a:pPr lvl="1"/>
            <a:r>
              <a:rPr lang="en-US" sz="2800" dirty="0"/>
              <a:t>Protection or Security measures to prevent unauthorized access</a:t>
            </a:r>
          </a:p>
          <a:p>
            <a:pPr lvl="1"/>
            <a:r>
              <a:rPr lang="en-US" sz="2800" dirty="0"/>
              <a:t>“Active” processing to take internal actions on data</a:t>
            </a:r>
          </a:p>
          <a:p>
            <a:pPr lvl="1"/>
            <a:r>
              <a:rPr lang="en-US" sz="2800" dirty="0"/>
              <a:t>Presentation and Visualization of data</a:t>
            </a:r>
          </a:p>
          <a:p>
            <a:pPr lvl="1"/>
            <a:r>
              <a:rPr lang="en-US" sz="2800" dirty="0"/>
              <a:t>Maintenance of the database and associated programs over the lifetime of the database application</a:t>
            </a:r>
          </a:p>
          <a:p>
            <a:pPr lvl="1"/>
            <a:r>
              <a:rPr lang="en-US" sz="2800" dirty="0"/>
              <a:t>Called database, software, and system maintenance</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11</a:t>
            </a:fld>
            <a:endParaRPr lang="en-US"/>
          </a:p>
        </p:txBody>
      </p:sp>
    </p:spTree>
    <p:extLst>
      <p:ext uri="{BB962C8B-B14F-4D97-AF65-F5344CB8AC3E}">
        <p14:creationId xmlns:p14="http://schemas.microsoft.com/office/powerpoint/2010/main" val="2467873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Example of a Database</a:t>
            </a:r>
            <a:br>
              <a:rPr lang="en-US" altLang="en-US" dirty="0"/>
            </a:br>
            <a:r>
              <a:rPr lang="en-US" altLang="en-US" dirty="0"/>
              <a:t>(with a Conceptual Data Model)</a:t>
            </a:r>
            <a:endParaRPr lang="en-US" dirty="0"/>
          </a:p>
        </p:txBody>
      </p:sp>
      <p:sp>
        <p:nvSpPr>
          <p:cNvPr id="3" name="Content Placeholder 2"/>
          <p:cNvSpPr>
            <a:spLocks noGrp="1"/>
          </p:cNvSpPr>
          <p:nvPr>
            <p:ph idx="1"/>
          </p:nvPr>
        </p:nvSpPr>
        <p:spPr/>
        <p:txBody>
          <a:bodyPr/>
          <a:lstStyle/>
          <a:p>
            <a:r>
              <a:rPr lang="en-US" sz="3200" dirty="0"/>
              <a:t>Mini-world for the example:</a:t>
            </a:r>
          </a:p>
          <a:p>
            <a:pPr lvl="1"/>
            <a:r>
              <a:rPr lang="en-US" sz="2800" dirty="0"/>
              <a:t>Part of a UNIVERSITY environment.</a:t>
            </a:r>
          </a:p>
          <a:p>
            <a:r>
              <a:rPr lang="en-US" sz="3200" dirty="0"/>
              <a:t>Some mini-world entities:</a:t>
            </a:r>
          </a:p>
          <a:p>
            <a:pPr lvl="1"/>
            <a:r>
              <a:rPr lang="en-US" sz="2800" dirty="0"/>
              <a:t>STUDENTs</a:t>
            </a:r>
          </a:p>
          <a:p>
            <a:pPr lvl="1"/>
            <a:r>
              <a:rPr lang="en-US" sz="2800" dirty="0"/>
              <a:t>COURSEs</a:t>
            </a:r>
          </a:p>
          <a:p>
            <a:pPr lvl="1"/>
            <a:r>
              <a:rPr lang="en-US" sz="2800" dirty="0"/>
              <a:t>SECTIONs (of COURSEs)</a:t>
            </a:r>
          </a:p>
          <a:p>
            <a:pPr lvl="1"/>
            <a:r>
              <a:rPr lang="en-US" sz="2800" dirty="0"/>
              <a:t>(academic) DEPARTMENTs</a:t>
            </a:r>
          </a:p>
          <a:p>
            <a:pPr lvl="1"/>
            <a:r>
              <a:rPr lang="en-US" sz="2800" dirty="0"/>
              <a:t>INSTRUCTORs</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12</a:t>
            </a:fld>
            <a:endParaRPr lang="en-US"/>
          </a:p>
        </p:txBody>
      </p:sp>
    </p:spTree>
    <p:extLst>
      <p:ext uri="{BB962C8B-B14F-4D97-AF65-F5344CB8AC3E}">
        <p14:creationId xmlns:p14="http://schemas.microsoft.com/office/powerpoint/2010/main" val="3495353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Example of a Database</a:t>
            </a:r>
            <a:endParaRPr lang="en-US" dirty="0"/>
          </a:p>
        </p:txBody>
      </p:sp>
      <p:sp>
        <p:nvSpPr>
          <p:cNvPr id="3" name="Content Placeholder 2"/>
          <p:cNvSpPr>
            <a:spLocks noGrp="1"/>
          </p:cNvSpPr>
          <p:nvPr>
            <p:ph idx="1"/>
          </p:nvPr>
        </p:nvSpPr>
        <p:spPr/>
        <p:txBody>
          <a:bodyPr>
            <a:normAutofit fontScale="92500" lnSpcReduction="20000"/>
          </a:bodyPr>
          <a:lstStyle/>
          <a:p>
            <a:r>
              <a:rPr lang="en-US" sz="3000" dirty="0"/>
              <a:t>Some mini-world relationships:</a:t>
            </a:r>
          </a:p>
          <a:p>
            <a:pPr lvl="1"/>
            <a:r>
              <a:rPr lang="en-US" sz="3000" dirty="0"/>
              <a:t>SECTIONs are of specific COURSEs</a:t>
            </a:r>
          </a:p>
          <a:p>
            <a:pPr lvl="1"/>
            <a:r>
              <a:rPr lang="en-US" sz="3000" dirty="0"/>
              <a:t>STUDENTs take SECTIONs</a:t>
            </a:r>
          </a:p>
          <a:p>
            <a:pPr lvl="1"/>
            <a:r>
              <a:rPr lang="en-US" sz="3000" dirty="0"/>
              <a:t>COURSEs have  prerequisite COURSEs</a:t>
            </a:r>
          </a:p>
          <a:p>
            <a:pPr lvl="1"/>
            <a:r>
              <a:rPr lang="en-US" sz="3000" dirty="0"/>
              <a:t>INSTRUCTORs teach  SECTIONs</a:t>
            </a:r>
          </a:p>
          <a:p>
            <a:pPr lvl="1"/>
            <a:r>
              <a:rPr lang="en-US" sz="3000" dirty="0"/>
              <a:t>COURSEs are offered by  DEPARTMENTs</a:t>
            </a:r>
          </a:p>
          <a:p>
            <a:pPr lvl="1"/>
            <a:r>
              <a:rPr lang="en-US" sz="3000" dirty="0"/>
              <a:t>STUDENTs major in  DEPARTMENTs</a:t>
            </a:r>
          </a:p>
          <a:p>
            <a:endParaRPr lang="en-US" sz="3000" dirty="0"/>
          </a:p>
          <a:p>
            <a:r>
              <a:rPr lang="en-US" sz="3000" dirty="0"/>
              <a:t>Note: The above entities and relationships are typically expressed in a conceptual data model, such as the ENTITY-RELATIONSHIP data model (see Chapters 3, 4)</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13</a:t>
            </a:fld>
            <a:endParaRPr lang="en-US"/>
          </a:p>
        </p:txBody>
      </p:sp>
    </p:spTree>
    <p:extLst>
      <p:ext uri="{BB962C8B-B14F-4D97-AF65-F5344CB8AC3E}">
        <p14:creationId xmlns:p14="http://schemas.microsoft.com/office/powerpoint/2010/main" val="3553951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Example Database</a:t>
            </a:r>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14</a:t>
            </a:fld>
            <a:endParaRPr lang="en-US"/>
          </a:p>
        </p:txBody>
      </p:sp>
      <p:pic>
        <p:nvPicPr>
          <p:cNvPr id="6" name="Picture 4" descr="fig01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125" y="1524000"/>
            <a:ext cx="4370388"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8730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Simplified Database Catalog</a:t>
            </a:r>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15</a:t>
            </a:fld>
            <a:endParaRPr lang="en-US"/>
          </a:p>
        </p:txBody>
      </p:sp>
      <p:pic>
        <p:nvPicPr>
          <p:cNvPr id="6" name="Picture 4" descr="fig01_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00200"/>
            <a:ext cx="6172200" cy="495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5032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Characteristics of the Database Approach</a:t>
            </a:r>
            <a:endParaRPr lang="en-US" dirty="0"/>
          </a:p>
        </p:txBody>
      </p:sp>
      <p:sp>
        <p:nvSpPr>
          <p:cNvPr id="3" name="Content Placeholder 2"/>
          <p:cNvSpPr>
            <a:spLocks noGrp="1"/>
          </p:cNvSpPr>
          <p:nvPr>
            <p:ph idx="1"/>
          </p:nvPr>
        </p:nvSpPr>
        <p:spPr>
          <a:xfrm>
            <a:off x="838200" y="1690688"/>
            <a:ext cx="10515600" cy="4486275"/>
          </a:xfrm>
        </p:spPr>
        <p:txBody>
          <a:bodyPr>
            <a:normAutofit fontScale="92500" lnSpcReduction="10000"/>
          </a:bodyPr>
          <a:lstStyle/>
          <a:p>
            <a:r>
              <a:rPr lang="en-US" dirty="0"/>
              <a:t>Self-describing nature of a database system:</a:t>
            </a:r>
          </a:p>
          <a:p>
            <a:pPr lvl="1"/>
            <a:r>
              <a:rPr lang="en-US" dirty="0"/>
              <a:t>A DBMS catalog stores the description of a particular database (e.g. data structures, types, and constraints)</a:t>
            </a:r>
          </a:p>
          <a:p>
            <a:pPr lvl="1"/>
            <a:r>
              <a:rPr lang="en-US" dirty="0"/>
              <a:t>The description is called meta-data*.</a:t>
            </a:r>
          </a:p>
          <a:p>
            <a:pPr lvl="1"/>
            <a:r>
              <a:rPr lang="en-US" dirty="0"/>
              <a:t>This allows the DBMS software to work with different database applications.</a:t>
            </a:r>
          </a:p>
          <a:p>
            <a:r>
              <a:rPr lang="en-US" dirty="0"/>
              <a:t>Insulation between programs and data:</a:t>
            </a:r>
          </a:p>
          <a:p>
            <a:pPr lvl="1"/>
            <a:r>
              <a:rPr lang="en-US" dirty="0"/>
              <a:t>Called program-data independence.</a:t>
            </a:r>
          </a:p>
          <a:p>
            <a:pPr lvl="1"/>
            <a:r>
              <a:rPr lang="en-US" dirty="0"/>
              <a:t>Allows changing data structures and storage organization without having to change the DBMS access programs.</a:t>
            </a:r>
          </a:p>
          <a:p>
            <a:pPr marL="0" indent="0">
              <a:buNone/>
            </a:pPr>
            <a:r>
              <a:rPr lang="en-US" dirty="0"/>
              <a:t>-----------------------------------------------------------------------------</a:t>
            </a:r>
          </a:p>
          <a:p>
            <a:pPr marL="0" indent="0">
              <a:buNone/>
            </a:pPr>
            <a:r>
              <a:rPr lang="en-US" dirty="0"/>
              <a:t>* Some newer systems such as a few NOSQL systems need no meta-data: they store the data definition within its structure making it self describing</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16</a:t>
            </a:fld>
            <a:endParaRPr lang="en-US"/>
          </a:p>
        </p:txBody>
      </p:sp>
    </p:spTree>
    <p:extLst>
      <p:ext uri="{BB962C8B-B14F-4D97-AF65-F5344CB8AC3E}">
        <p14:creationId xmlns:p14="http://schemas.microsoft.com/office/powerpoint/2010/main" val="3063009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Characteristics of the Database Approach</a:t>
            </a:r>
            <a:endParaRPr lang="en-US" dirty="0"/>
          </a:p>
        </p:txBody>
      </p:sp>
      <p:sp>
        <p:nvSpPr>
          <p:cNvPr id="3" name="Content Placeholder 2"/>
          <p:cNvSpPr>
            <a:spLocks noGrp="1"/>
          </p:cNvSpPr>
          <p:nvPr>
            <p:ph idx="1"/>
          </p:nvPr>
        </p:nvSpPr>
        <p:spPr/>
        <p:txBody>
          <a:bodyPr/>
          <a:lstStyle/>
          <a:p>
            <a:r>
              <a:rPr lang="en-US" sz="3200" dirty="0"/>
              <a:t>Data Abstraction: </a:t>
            </a:r>
          </a:p>
          <a:p>
            <a:pPr lvl="1"/>
            <a:r>
              <a:rPr lang="en-US" sz="2800" dirty="0"/>
              <a:t>A data model is used to hide storage details and present the users with a conceptual view  of the database.</a:t>
            </a:r>
          </a:p>
          <a:p>
            <a:pPr lvl="1"/>
            <a:r>
              <a:rPr lang="en-US" sz="2800" dirty="0"/>
              <a:t>Programs refer to the data model constructs rather than data storage details</a:t>
            </a:r>
          </a:p>
          <a:p>
            <a:r>
              <a:rPr lang="en-US" sz="3200" dirty="0"/>
              <a:t>Support of multiple views of the data:</a:t>
            </a:r>
          </a:p>
          <a:p>
            <a:pPr lvl="1"/>
            <a:r>
              <a:rPr lang="en-US" sz="2800" dirty="0"/>
              <a:t>Each user may see a different view of the database, which describes only the data of interest to that user.</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17</a:t>
            </a:fld>
            <a:endParaRPr lang="en-US"/>
          </a:p>
        </p:txBody>
      </p:sp>
    </p:spTree>
    <p:extLst>
      <p:ext uri="{BB962C8B-B14F-4D97-AF65-F5344CB8AC3E}">
        <p14:creationId xmlns:p14="http://schemas.microsoft.com/office/powerpoint/2010/main" val="3149733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Characteristics of the Database Approach</a:t>
            </a:r>
            <a:endParaRPr lang="en-US" dirty="0"/>
          </a:p>
        </p:txBody>
      </p:sp>
      <p:sp>
        <p:nvSpPr>
          <p:cNvPr id="3" name="Content Placeholder 2"/>
          <p:cNvSpPr>
            <a:spLocks noGrp="1"/>
          </p:cNvSpPr>
          <p:nvPr>
            <p:ph idx="1"/>
          </p:nvPr>
        </p:nvSpPr>
        <p:spPr/>
        <p:txBody>
          <a:bodyPr>
            <a:normAutofit/>
          </a:bodyPr>
          <a:lstStyle/>
          <a:p>
            <a:r>
              <a:rPr lang="en-US" dirty="0"/>
              <a:t>Sharing of data and multi-user transaction processing:</a:t>
            </a:r>
          </a:p>
          <a:p>
            <a:pPr lvl="1"/>
            <a:r>
              <a:rPr lang="en-US" dirty="0"/>
              <a:t>Allowing a set of concurrent users to retrieve from and to update the database.</a:t>
            </a:r>
          </a:p>
          <a:p>
            <a:pPr lvl="1"/>
            <a:r>
              <a:rPr lang="en-US" dirty="0"/>
              <a:t>Concurrency control within the DBMS guarantees that each transaction is correctly executed or aborted</a:t>
            </a:r>
          </a:p>
          <a:p>
            <a:pPr lvl="1"/>
            <a:r>
              <a:rPr lang="en-US" dirty="0"/>
              <a:t>Recovery subsystem ensures each completed transaction has its effect permanently recorded in the database</a:t>
            </a:r>
          </a:p>
          <a:p>
            <a:pPr lvl="1"/>
            <a:r>
              <a:rPr lang="en-US" dirty="0"/>
              <a:t>OLTP (Online Transaction Processing) is a major part of database applications. This allows hundreds of concurrent transactions to execute per second.</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18</a:t>
            </a:fld>
            <a:endParaRPr lang="en-US"/>
          </a:p>
        </p:txBody>
      </p:sp>
    </p:spTree>
    <p:extLst>
      <p:ext uri="{BB962C8B-B14F-4D97-AF65-F5344CB8AC3E}">
        <p14:creationId xmlns:p14="http://schemas.microsoft.com/office/powerpoint/2010/main" val="4134580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Database Users</a:t>
            </a:r>
          </a:p>
        </p:txBody>
      </p:sp>
      <p:sp>
        <p:nvSpPr>
          <p:cNvPr id="3" name="Content Placeholder 2"/>
          <p:cNvSpPr>
            <a:spLocks noGrp="1"/>
          </p:cNvSpPr>
          <p:nvPr>
            <p:ph idx="1"/>
          </p:nvPr>
        </p:nvSpPr>
        <p:spPr/>
        <p:txBody>
          <a:bodyPr>
            <a:normAutofit/>
          </a:bodyPr>
          <a:lstStyle/>
          <a:p>
            <a:r>
              <a:rPr lang="en-US" altLang="en-US" sz="3200" dirty="0"/>
              <a:t>Users may be divided into</a:t>
            </a:r>
          </a:p>
          <a:p>
            <a:pPr lvl="1"/>
            <a:r>
              <a:rPr lang="en-US" altLang="en-US" sz="2800" dirty="0"/>
              <a:t>Those who actually use and control the database content, and those who design, develop and maintain database applications (called “Actors on the Scene”), and</a:t>
            </a:r>
          </a:p>
          <a:p>
            <a:pPr lvl="1"/>
            <a:r>
              <a:rPr lang="en-US" altLang="en-US" sz="2800" dirty="0"/>
              <a:t>Those who design and develop the DBMS software and related tools, and the computer systems operators (called “Workers Behind the Scenes”).</a:t>
            </a:r>
          </a:p>
          <a:p>
            <a:endParaRPr lang="en-US" sz="3200"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19</a:t>
            </a:fld>
            <a:endParaRPr lang="en-US"/>
          </a:p>
        </p:txBody>
      </p:sp>
    </p:spTree>
    <p:extLst>
      <p:ext uri="{BB962C8B-B14F-4D97-AF65-F5344CB8AC3E}">
        <p14:creationId xmlns:p14="http://schemas.microsoft.com/office/powerpoint/2010/main" val="2647683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Topics Covered</a:t>
            </a:r>
          </a:p>
        </p:txBody>
      </p:sp>
      <p:sp>
        <p:nvSpPr>
          <p:cNvPr id="3" name="Content Placeholder 2"/>
          <p:cNvSpPr>
            <a:spLocks noGrp="1"/>
          </p:cNvSpPr>
          <p:nvPr>
            <p:ph idx="1"/>
          </p:nvPr>
        </p:nvSpPr>
        <p:spPr>
          <a:xfrm>
            <a:off x="838200" y="1630017"/>
            <a:ext cx="10515600" cy="4546946"/>
          </a:xfrm>
        </p:spPr>
        <p:txBody>
          <a:bodyPr>
            <a:normAutofit fontScale="92500" lnSpcReduction="10000"/>
          </a:bodyPr>
          <a:lstStyle/>
          <a:p>
            <a:r>
              <a:rPr lang="en-US" dirty="0"/>
              <a:t>Types of Databases and Database Applications</a:t>
            </a:r>
          </a:p>
          <a:p>
            <a:r>
              <a:rPr lang="en-US" dirty="0"/>
              <a:t>Basic Definitions</a:t>
            </a:r>
          </a:p>
          <a:p>
            <a:r>
              <a:rPr lang="en-US" dirty="0"/>
              <a:t>Typical DBMS Functionality</a:t>
            </a:r>
          </a:p>
          <a:p>
            <a:r>
              <a:rPr lang="en-US" dirty="0"/>
              <a:t>Example of a Database (UNIVERSITY)</a:t>
            </a:r>
          </a:p>
          <a:p>
            <a:r>
              <a:rPr lang="en-US" dirty="0"/>
              <a:t>Main Characteristics of the Database Approach</a:t>
            </a:r>
          </a:p>
          <a:p>
            <a:r>
              <a:rPr lang="en-US" dirty="0"/>
              <a:t>Types of Database Users</a:t>
            </a:r>
          </a:p>
          <a:p>
            <a:r>
              <a:rPr lang="en-US" dirty="0"/>
              <a:t>Advantages of Using the Database Approach</a:t>
            </a:r>
          </a:p>
          <a:p>
            <a:r>
              <a:rPr lang="en-US" dirty="0"/>
              <a:t>Historical Development of Database Technology</a:t>
            </a:r>
          </a:p>
          <a:p>
            <a:r>
              <a:rPr lang="en-US" dirty="0"/>
              <a:t>Extending Database Capabilities</a:t>
            </a:r>
          </a:p>
          <a:p>
            <a:r>
              <a:rPr lang="en-US" dirty="0"/>
              <a:t>When Not to Use Databases</a:t>
            </a:r>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2</a:t>
            </a:fld>
            <a:endParaRPr lang="en-US"/>
          </a:p>
        </p:txBody>
      </p:sp>
    </p:spTree>
    <p:extLst>
      <p:ext uri="{BB962C8B-B14F-4D97-AF65-F5344CB8AC3E}">
        <p14:creationId xmlns:p14="http://schemas.microsoft.com/office/powerpoint/2010/main" val="87177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Database Users–Actors on the Scene </a:t>
            </a:r>
            <a:endParaRPr lang="en-US" dirty="0"/>
          </a:p>
        </p:txBody>
      </p:sp>
      <p:sp>
        <p:nvSpPr>
          <p:cNvPr id="3" name="Content Placeholder 2"/>
          <p:cNvSpPr>
            <a:spLocks noGrp="1"/>
          </p:cNvSpPr>
          <p:nvPr>
            <p:ph idx="1"/>
          </p:nvPr>
        </p:nvSpPr>
        <p:spPr/>
        <p:txBody>
          <a:bodyPr/>
          <a:lstStyle/>
          <a:p>
            <a:r>
              <a:rPr lang="en-US" sz="3200" dirty="0"/>
              <a:t>Database administrators:</a:t>
            </a:r>
          </a:p>
          <a:p>
            <a:pPr lvl="1"/>
            <a:r>
              <a:rPr lang="en-US" sz="2800" dirty="0"/>
              <a:t>Responsible for authorizing access to the database, for coordinating and monitoring its use, acquiring software and hardware resources, controlling its use and monitoring efficiency of operations.</a:t>
            </a:r>
          </a:p>
          <a:p>
            <a:r>
              <a:rPr lang="en-US" sz="3200" dirty="0"/>
              <a:t>Database Designers:</a:t>
            </a:r>
          </a:p>
          <a:p>
            <a:pPr lvl="1"/>
            <a:r>
              <a:rPr lang="en-US" sz="2800" dirty="0"/>
              <a:t>Responsible to define the content, the structure, the constraints, and functions or transactions against the database. They must communicate with the end-users and understand their needs.</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20</a:t>
            </a:fld>
            <a:endParaRPr lang="en-US"/>
          </a:p>
        </p:txBody>
      </p:sp>
    </p:spTree>
    <p:extLst>
      <p:ext uri="{BB962C8B-B14F-4D97-AF65-F5344CB8AC3E}">
        <p14:creationId xmlns:p14="http://schemas.microsoft.com/office/powerpoint/2010/main" val="201267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Database End Users</a:t>
            </a:r>
          </a:p>
        </p:txBody>
      </p:sp>
      <p:sp>
        <p:nvSpPr>
          <p:cNvPr id="3" name="Content Placeholder 2"/>
          <p:cNvSpPr>
            <a:spLocks noGrp="1"/>
          </p:cNvSpPr>
          <p:nvPr>
            <p:ph idx="1"/>
          </p:nvPr>
        </p:nvSpPr>
        <p:spPr>
          <a:xfrm>
            <a:off x="838200" y="1582310"/>
            <a:ext cx="10515600" cy="4594653"/>
          </a:xfrm>
        </p:spPr>
        <p:txBody>
          <a:bodyPr>
            <a:noAutofit/>
          </a:bodyPr>
          <a:lstStyle/>
          <a:p>
            <a:r>
              <a:rPr lang="en-US" sz="3200" dirty="0"/>
              <a:t>End-users: They use the data for queries, reports and some of them update the database content. End-users can be categorized into:</a:t>
            </a:r>
          </a:p>
          <a:p>
            <a:pPr lvl="1"/>
            <a:r>
              <a:rPr lang="en-US" sz="2800" dirty="0"/>
              <a:t>Casual: access database occasionally when needed</a:t>
            </a:r>
          </a:p>
          <a:p>
            <a:pPr lvl="1"/>
            <a:r>
              <a:rPr lang="en-US" sz="2800" dirty="0"/>
              <a:t>Naïve or Parametric: they make up a large section of the end-user population.</a:t>
            </a:r>
          </a:p>
          <a:p>
            <a:pPr lvl="2"/>
            <a:r>
              <a:rPr lang="en-US" sz="2400" dirty="0"/>
              <a:t>They use previously well-defined functions in the form of  “canned transactions” against the database.</a:t>
            </a:r>
          </a:p>
          <a:p>
            <a:pPr lvl="2"/>
            <a:r>
              <a:rPr lang="en-US" sz="2400" dirty="0"/>
              <a:t>Users of Mobile Apps mostly fall in this category</a:t>
            </a:r>
          </a:p>
          <a:p>
            <a:pPr lvl="2"/>
            <a:r>
              <a:rPr lang="en-US" sz="2400" dirty="0"/>
              <a:t>Bank-tellers or reservation clerks are parametric users who do this activity for an entire shift of operations.</a:t>
            </a:r>
          </a:p>
          <a:p>
            <a:pPr lvl="2"/>
            <a:r>
              <a:rPr lang="en-US" sz="2400" dirty="0"/>
              <a:t>Social Media Users post and read information from websites</a:t>
            </a:r>
          </a:p>
          <a:p>
            <a:endParaRPr lang="en-US" sz="3200"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21</a:t>
            </a:fld>
            <a:endParaRPr lang="en-US"/>
          </a:p>
        </p:txBody>
      </p:sp>
    </p:spTree>
    <p:extLst>
      <p:ext uri="{BB962C8B-B14F-4D97-AF65-F5344CB8AC3E}">
        <p14:creationId xmlns:p14="http://schemas.microsoft.com/office/powerpoint/2010/main" val="3994522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Database End Users</a:t>
            </a:r>
          </a:p>
        </p:txBody>
      </p:sp>
      <p:sp>
        <p:nvSpPr>
          <p:cNvPr id="3" name="Content Placeholder 2"/>
          <p:cNvSpPr>
            <a:spLocks noGrp="1"/>
          </p:cNvSpPr>
          <p:nvPr>
            <p:ph idx="1"/>
          </p:nvPr>
        </p:nvSpPr>
        <p:spPr>
          <a:xfrm>
            <a:off x="838200" y="1757238"/>
            <a:ext cx="10515600" cy="4540195"/>
          </a:xfrm>
        </p:spPr>
        <p:txBody>
          <a:bodyPr>
            <a:normAutofit lnSpcReduction="10000"/>
          </a:bodyPr>
          <a:lstStyle/>
          <a:p>
            <a:r>
              <a:rPr lang="en-US" dirty="0"/>
              <a:t>Sophisticated:</a:t>
            </a:r>
          </a:p>
          <a:p>
            <a:pPr lvl="1"/>
            <a:r>
              <a:rPr lang="en-US" dirty="0"/>
              <a:t>These include business analysts, scientists, engineers, others thoroughly familiar with the system capabilities.</a:t>
            </a:r>
          </a:p>
          <a:p>
            <a:pPr lvl="1"/>
            <a:r>
              <a:rPr lang="en-US" dirty="0"/>
              <a:t>Many use tools in the form of software packages that work closely with the stored database.</a:t>
            </a:r>
          </a:p>
          <a:p>
            <a:r>
              <a:rPr lang="en-US" dirty="0"/>
              <a:t>Stand-alone:</a:t>
            </a:r>
          </a:p>
          <a:p>
            <a:pPr lvl="1"/>
            <a:r>
              <a:rPr lang="en-US" dirty="0"/>
              <a:t>Mostly maintain personal databases using ready-to-use packaged applications.</a:t>
            </a:r>
          </a:p>
          <a:p>
            <a:pPr lvl="1"/>
            <a:r>
              <a:rPr lang="en-US" dirty="0"/>
              <a:t>An example is the user of a tax program that creates its own internal database.</a:t>
            </a:r>
          </a:p>
          <a:p>
            <a:pPr lvl="1"/>
            <a:r>
              <a:rPr lang="en-US" dirty="0"/>
              <a:t>Another example is a user that maintains a database of personal photos and videos.</a:t>
            </a:r>
          </a:p>
          <a:p>
            <a:pPr lvl="1"/>
            <a:r>
              <a:rPr lang="en-US" dirty="0"/>
              <a:t>Mobile app databases using SQLite are also in this category</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22</a:t>
            </a:fld>
            <a:endParaRPr lang="en-US"/>
          </a:p>
        </p:txBody>
      </p:sp>
    </p:spTree>
    <p:extLst>
      <p:ext uri="{BB962C8B-B14F-4D97-AF65-F5344CB8AC3E}">
        <p14:creationId xmlns:p14="http://schemas.microsoft.com/office/powerpoint/2010/main" val="4194737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Database Users–Actors on the Scene</a:t>
            </a:r>
            <a:endParaRPr lang="en-US" dirty="0"/>
          </a:p>
        </p:txBody>
      </p:sp>
      <p:sp>
        <p:nvSpPr>
          <p:cNvPr id="3" name="Content Placeholder 2"/>
          <p:cNvSpPr>
            <a:spLocks noGrp="1"/>
          </p:cNvSpPr>
          <p:nvPr>
            <p:ph idx="1"/>
          </p:nvPr>
        </p:nvSpPr>
        <p:spPr/>
        <p:txBody>
          <a:bodyPr>
            <a:normAutofit/>
          </a:bodyPr>
          <a:lstStyle/>
          <a:p>
            <a:r>
              <a:rPr lang="en-US" dirty="0"/>
              <a:t>Systems Analysts and Application Developers</a:t>
            </a:r>
          </a:p>
          <a:p>
            <a:pPr marL="0" indent="0">
              <a:buNone/>
            </a:pPr>
            <a:r>
              <a:rPr lang="en-US" dirty="0"/>
              <a:t>This category currently accounts for a very large proportion of the IT work force.</a:t>
            </a:r>
          </a:p>
          <a:p>
            <a:pPr lvl="1"/>
            <a:r>
              <a:rPr lang="en-US" dirty="0"/>
              <a:t>Systems Analysts: They understand the user requirements of naïve and sophisticated users and design applications including canned  transactions to meet those requirements. </a:t>
            </a:r>
          </a:p>
          <a:p>
            <a:pPr lvl="1"/>
            <a:r>
              <a:rPr lang="en-US" dirty="0"/>
              <a:t>Application Programmers: Implement the specifications developed by analysts and test and debug them before deployment.</a:t>
            </a:r>
          </a:p>
          <a:p>
            <a:pPr lvl="1"/>
            <a:r>
              <a:rPr lang="en-US" dirty="0"/>
              <a:t>Business Analysts: There is an increasing need for such people who can analyze vast amounts of business data and real-time data (“Big Data”) for better decision making related to planning, advertising, marketing etc. </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23</a:t>
            </a:fld>
            <a:endParaRPr lang="en-US"/>
          </a:p>
        </p:txBody>
      </p:sp>
    </p:spTree>
    <p:extLst>
      <p:ext uri="{BB962C8B-B14F-4D97-AF65-F5344CB8AC3E}">
        <p14:creationId xmlns:p14="http://schemas.microsoft.com/office/powerpoint/2010/main" val="3832512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Database Users—Actors Behind the Scenes</a:t>
            </a:r>
          </a:p>
        </p:txBody>
      </p:sp>
      <p:sp>
        <p:nvSpPr>
          <p:cNvPr id="3" name="Content Placeholder 2"/>
          <p:cNvSpPr>
            <a:spLocks noGrp="1"/>
          </p:cNvSpPr>
          <p:nvPr>
            <p:ph idx="1"/>
          </p:nvPr>
        </p:nvSpPr>
        <p:spPr/>
        <p:txBody>
          <a:bodyPr>
            <a:normAutofit fontScale="92500"/>
          </a:bodyPr>
          <a:lstStyle/>
          <a:p>
            <a:r>
              <a:rPr lang="en-US" dirty="0"/>
              <a:t>System Designers </a:t>
            </a:r>
            <a:r>
              <a:rPr lang="en-US"/>
              <a:t>and Implementers</a:t>
            </a:r>
            <a:r>
              <a:rPr lang="en-US" dirty="0"/>
              <a:t>: Design and implement DBMS packages in the form of modules and interfaces and test and debug them. The DBMS must interface with applications, language compilers, operating system components, etc.</a:t>
            </a:r>
          </a:p>
          <a:p>
            <a:r>
              <a:rPr lang="en-US" dirty="0"/>
              <a:t>Tool Developers: Design and implement software systems called  tools for modeling and designing databases, performance monitoring, prototyping, test data generation, user interface creation, simulation etc. that facilitate building of applications and allow using database effectively.  </a:t>
            </a:r>
          </a:p>
          <a:p>
            <a:r>
              <a:rPr lang="en-US" dirty="0"/>
              <a:t>Operators and Maintenance Personnel: They manage the actual running and maintenance of the database system hardware and software environment.</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24</a:t>
            </a:fld>
            <a:endParaRPr lang="en-US"/>
          </a:p>
        </p:txBody>
      </p:sp>
    </p:spTree>
    <p:extLst>
      <p:ext uri="{BB962C8B-B14F-4D97-AF65-F5344CB8AC3E}">
        <p14:creationId xmlns:p14="http://schemas.microsoft.com/office/powerpoint/2010/main" val="3710496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Advantages of the Database Approach</a:t>
            </a:r>
          </a:p>
        </p:txBody>
      </p:sp>
      <p:sp>
        <p:nvSpPr>
          <p:cNvPr id="3" name="Content Placeholder 2"/>
          <p:cNvSpPr>
            <a:spLocks noGrp="1"/>
          </p:cNvSpPr>
          <p:nvPr>
            <p:ph idx="1"/>
          </p:nvPr>
        </p:nvSpPr>
        <p:spPr/>
        <p:txBody>
          <a:bodyPr>
            <a:normAutofit/>
          </a:bodyPr>
          <a:lstStyle/>
          <a:p>
            <a:r>
              <a:rPr lang="en-US" dirty="0"/>
              <a:t>Controlling redundancy in data storage and in development and maintenance efforts.</a:t>
            </a:r>
          </a:p>
          <a:p>
            <a:pPr lvl="1"/>
            <a:r>
              <a:rPr lang="en-US" dirty="0"/>
              <a:t>Sharing of data among multiple users.</a:t>
            </a:r>
          </a:p>
          <a:p>
            <a:r>
              <a:rPr lang="en-US" dirty="0"/>
              <a:t>Restricting unauthorized access to data. Only the DBA staff uses privileged commands and facilities.</a:t>
            </a:r>
          </a:p>
          <a:p>
            <a:r>
              <a:rPr lang="en-US" dirty="0"/>
              <a:t>Providing persistent storage for program Objects</a:t>
            </a:r>
          </a:p>
          <a:p>
            <a:pPr lvl="1"/>
            <a:r>
              <a:rPr lang="en-US" dirty="0"/>
              <a:t>E.g., Object-oriented DBMSs make program objects persistent– see Chapter 12.</a:t>
            </a:r>
          </a:p>
          <a:p>
            <a:r>
              <a:rPr lang="en-US" dirty="0"/>
              <a:t>Providing Storage Structures (e.g. indexes) for efficient Query Processing – see Chapter 17.</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25</a:t>
            </a:fld>
            <a:endParaRPr lang="en-US"/>
          </a:p>
        </p:txBody>
      </p:sp>
    </p:spTree>
    <p:extLst>
      <p:ext uri="{BB962C8B-B14F-4D97-AF65-F5344CB8AC3E}">
        <p14:creationId xmlns:p14="http://schemas.microsoft.com/office/powerpoint/2010/main" val="3540026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Advantages of the Database Approach</a:t>
            </a:r>
          </a:p>
        </p:txBody>
      </p:sp>
      <p:sp>
        <p:nvSpPr>
          <p:cNvPr id="3" name="Content Placeholder 2"/>
          <p:cNvSpPr>
            <a:spLocks noGrp="1"/>
          </p:cNvSpPr>
          <p:nvPr>
            <p:ph idx="1"/>
          </p:nvPr>
        </p:nvSpPr>
        <p:spPr/>
        <p:txBody>
          <a:bodyPr/>
          <a:lstStyle/>
          <a:p>
            <a:r>
              <a:rPr lang="en-US" dirty="0"/>
              <a:t>Providing optimization of queries for efficient processing.</a:t>
            </a:r>
          </a:p>
          <a:p>
            <a:r>
              <a:rPr lang="en-US" dirty="0"/>
              <a:t>Providing backup and recovery services.</a:t>
            </a:r>
          </a:p>
          <a:p>
            <a:r>
              <a:rPr lang="en-US" dirty="0"/>
              <a:t>Providing multiple interfaces to different classes of users.</a:t>
            </a:r>
          </a:p>
          <a:p>
            <a:r>
              <a:rPr lang="en-US" dirty="0"/>
              <a:t>Representing complex relationships among data.</a:t>
            </a:r>
          </a:p>
          <a:p>
            <a:r>
              <a:rPr lang="en-US" dirty="0"/>
              <a:t>Enforcing integrity constraints on the database.</a:t>
            </a:r>
          </a:p>
          <a:p>
            <a:r>
              <a:rPr lang="en-US" dirty="0"/>
              <a:t>Drawing inferences and actions from the stored data using deductive and active rules and triggers.</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26</a:t>
            </a:fld>
            <a:endParaRPr lang="en-US"/>
          </a:p>
        </p:txBody>
      </p:sp>
    </p:spTree>
    <p:extLst>
      <p:ext uri="{BB962C8B-B14F-4D97-AF65-F5344CB8AC3E}">
        <p14:creationId xmlns:p14="http://schemas.microsoft.com/office/powerpoint/2010/main" val="3342960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Additional Implications of Database Approach</a:t>
            </a:r>
          </a:p>
        </p:txBody>
      </p:sp>
      <p:sp>
        <p:nvSpPr>
          <p:cNvPr id="3" name="Content Placeholder 2"/>
          <p:cNvSpPr>
            <a:spLocks noGrp="1"/>
          </p:cNvSpPr>
          <p:nvPr>
            <p:ph idx="1"/>
          </p:nvPr>
        </p:nvSpPr>
        <p:spPr/>
        <p:txBody>
          <a:bodyPr/>
          <a:lstStyle/>
          <a:p>
            <a:r>
              <a:rPr lang="en-US" sz="3200" dirty="0"/>
              <a:t>Potential for enforcing standards:</a:t>
            </a:r>
          </a:p>
          <a:p>
            <a:pPr lvl="1"/>
            <a:r>
              <a:rPr lang="en-US" sz="2800" dirty="0"/>
              <a:t>This is crucial for the success of database applications in large organizations. Standards refer to data item names, display formats, screens, report structures, meta-data (description of data), Web page layouts, etc.</a:t>
            </a:r>
          </a:p>
          <a:p>
            <a:r>
              <a:rPr lang="en-US" sz="3200" dirty="0"/>
              <a:t>Reduced application development time:</a:t>
            </a:r>
          </a:p>
          <a:p>
            <a:pPr lvl="1"/>
            <a:r>
              <a:rPr lang="en-US" sz="2800" dirty="0"/>
              <a:t>Incremental time to add each new application is reduced.</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27</a:t>
            </a:fld>
            <a:endParaRPr lang="en-US"/>
          </a:p>
        </p:txBody>
      </p:sp>
    </p:spTree>
    <p:extLst>
      <p:ext uri="{BB962C8B-B14F-4D97-AF65-F5344CB8AC3E}">
        <p14:creationId xmlns:p14="http://schemas.microsoft.com/office/powerpoint/2010/main" val="2031550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Additional Implications of Database Approach</a:t>
            </a:r>
          </a:p>
        </p:txBody>
      </p:sp>
      <p:sp>
        <p:nvSpPr>
          <p:cNvPr id="3" name="Content Placeholder 2"/>
          <p:cNvSpPr>
            <a:spLocks noGrp="1"/>
          </p:cNvSpPr>
          <p:nvPr>
            <p:ph idx="1"/>
          </p:nvPr>
        </p:nvSpPr>
        <p:spPr/>
        <p:txBody>
          <a:bodyPr>
            <a:normAutofit/>
          </a:bodyPr>
          <a:lstStyle/>
          <a:p>
            <a:r>
              <a:rPr lang="en-US" sz="3200" dirty="0"/>
              <a:t>Flexibility to change data structures:</a:t>
            </a:r>
          </a:p>
          <a:p>
            <a:pPr lvl="1"/>
            <a:r>
              <a:rPr lang="en-US" sz="2800" dirty="0"/>
              <a:t>Database structure may evolve as new requirements are defined. </a:t>
            </a:r>
          </a:p>
          <a:p>
            <a:r>
              <a:rPr lang="en-US" sz="3200" dirty="0"/>
              <a:t>Availability of current information:</a:t>
            </a:r>
          </a:p>
          <a:p>
            <a:pPr lvl="1"/>
            <a:r>
              <a:rPr lang="en-US" sz="2800" dirty="0"/>
              <a:t>Extremely important for on-line transaction systems such as shopping, airline, hotel, car reservations.</a:t>
            </a:r>
          </a:p>
          <a:p>
            <a:r>
              <a:rPr lang="en-US" sz="3200" dirty="0"/>
              <a:t>Economies of scale:</a:t>
            </a:r>
          </a:p>
          <a:p>
            <a:pPr lvl="1"/>
            <a:r>
              <a:rPr lang="en-US" sz="2800" dirty="0"/>
              <a:t>Wasteful overlap of resources and personnel can be avoided by consolidating data and applications across departments.</a:t>
            </a:r>
          </a:p>
          <a:p>
            <a:endParaRPr lang="en-US" sz="3200"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28</a:t>
            </a:fld>
            <a:endParaRPr lang="en-US"/>
          </a:p>
        </p:txBody>
      </p:sp>
    </p:spTree>
    <p:extLst>
      <p:ext uri="{BB962C8B-B14F-4D97-AF65-F5344CB8AC3E}">
        <p14:creationId xmlns:p14="http://schemas.microsoft.com/office/powerpoint/2010/main" val="2069060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Historical Development</a:t>
            </a:r>
          </a:p>
        </p:txBody>
      </p:sp>
      <p:sp>
        <p:nvSpPr>
          <p:cNvPr id="3" name="Content Placeholder 2"/>
          <p:cNvSpPr>
            <a:spLocks noGrp="1"/>
          </p:cNvSpPr>
          <p:nvPr>
            <p:ph idx="1"/>
          </p:nvPr>
        </p:nvSpPr>
        <p:spPr/>
        <p:txBody>
          <a:bodyPr>
            <a:normAutofit/>
          </a:bodyPr>
          <a:lstStyle/>
          <a:p>
            <a:r>
              <a:rPr lang="en-US" dirty="0"/>
              <a:t>Early Database Applications:</a:t>
            </a:r>
          </a:p>
          <a:p>
            <a:pPr lvl="1"/>
            <a:r>
              <a:rPr lang="en-US" dirty="0"/>
              <a:t>The Hierarchical and Network Models were introduced in mid 1960s and dominated during the seventies.</a:t>
            </a:r>
          </a:p>
          <a:p>
            <a:pPr lvl="1"/>
            <a:r>
              <a:rPr lang="en-US" dirty="0"/>
              <a:t>A large amount of worldwide database processing still occurs using these models, particularly the hierarchical model using IBM’s IMS system.</a:t>
            </a:r>
          </a:p>
          <a:p>
            <a:r>
              <a:rPr lang="en-US" dirty="0"/>
              <a:t>Relational Model based Systems:</a:t>
            </a:r>
          </a:p>
          <a:p>
            <a:pPr lvl="1"/>
            <a:r>
              <a:rPr lang="en-US" dirty="0"/>
              <a:t>Relational model was originally introduced in 1970, was heavily researched and experimented within IBM Research and several universities.</a:t>
            </a:r>
          </a:p>
          <a:p>
            <a:pPr lvl="1"/>
            <a:r>
              <a:rPr lang="en-US" dirty="0"/>
              <a:t>Relational DBMS Products emerged in the early 1980s.</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29</a:t>
            </a:fld>
            <a:endParaRPr lang="en-US"/>
          </a:p>
        </p:txBody>
      </p:sp>
    </p:spTree>
    <p:extLst>
      <p:ext uri="{BB962C8B-B14F-4D97-AF65-F5344CB8AC3E}">
        <p14:creationId xmlns:p14="http://schemas.microsoft.com/office/powerpoint/2010/main" val="2505368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Databases and Applications</a:t>
            </a:r>
          </a:p>
        </p:txBody>
      </p:sp>
      <p:sp>
        <p:nvSpPr>
          <p:cNvPr id="3" name="Content Placeholder 2"/>
          <p:cNvSpPr>
            <a:spLocks noGrp="1"/>
          </p:cNvSpPr>
          <p:nvPr>
            <p:ph idx="1"/>
          </p:nvPr>
        </p:nvSpPr>
        <p:spPr>
          <a:xfrm>
            <a:off x="838200" y="1690688"/>
            <a:ext cx="10515600" cy="4551086"/>
          </a:xfrm>
        </p:spPr>
        <p:txBody>
          <a:bodyPr>
            <a:normAutofit fontScale="92500" lnSpcReduction="10000"/>
          </a:bodyPr>
          <a:lstStyle/>
          <a:p>
            <a:r>
              <a:rPr lang="en-US" dirty="0"/>
              <a:t>Traditional Applications:</a:t>
            </a:r>
          </a:p>
          <a:p>
            <a:pPr lvl="1"/>
            <a:r>
              <a:rPr lang="en-US" dirty="0"/>
              <a:t>Numeric and Textual Databases</a:t>
            </a:r>
          </a:p>
          <a:p>
            <a:r>
              <a:rPr lang="en-US" dirty="0"/>
              <a:t>More Recent Applications:</a:t>
            </a:r>
          </a:p>
          <a:p>
            <a:pPr lvl="1"/>
            <a:r>
              <a:rPr lang="en-US" dirty="0"/>
              <a:t>Multimedia Databases</a:t>
            </a:r>
          </a:p>
          <a:p>
            <a:pPr lvl="1"/>
            <a:r>
              <a:rPr lang="en-US" dirty="0"/>
              <a:t>Geographic Information Systems (GIS)</a:t>
            </a:r>
          </a:p>
          <a:p>
            <a:pPr lvl="1"/>
            <a:r>
              <a:rPr lang="en-US" dirty="0"/>
              <a:t>Biological and Genome Databases</a:t>
            </a:r>
          </a:p>
          <a:p>
            <a:pPr lvl="1"/>
            <a:r>
              <a:rPr lang="en-US" dirty="0"/>
              <a:t>Data Warehouses</a:t>
            </a:r>
          </a:p>
          <a:p>
            <a:pPr lvl="1"/>
            <a:r>
              <a:rPr lang="en-US" dirty="0"/>
              <a:t>Mobile databases</a:t>
            </a:r>
          </a:p>
          <a:p>
            <a:pPr lvl="1"/>
            <a:r>
              <a:rPr lang="en-US" dirty="0"/>
              <a:t>Real-time and Active Databases</a:t>
            </a:r>
          </a:p>
          <a:p>
            <a:r>
              <a:rPr lang="en-US" dirty="0"/>
              <a:t>First part of book focuses on traditional applications</a:t>
            </a:r>
          </a:p>
          <a:p>
            <a:r>
              <a:rPr lang="en-US" dirty="0"/>
              <a:t>A number of recent applications are described later in the book (for example, Chapters 24,25,26,27,28,29)</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3</a:t>
            </a:fld>
            <a:endParaRPr lang="en-US"/>
          </a:p>
        </p:txBody>
      </p:sp>
    </p:spTree>
    <p:extLst>
      <p:ext uri="{BB962C8B-B14F-4D97-AF65-F5344CB8AC3E}">
        <p14:creationId xmlns:p14="http://schemas.microsoft.com/office/powerpoint/2010/main" val="936981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Historical Development</a:t>
            </a:r>
          </a:p>
        </p:txBody>
      </p:sp>
      <p:sp>
        <p:nvSpPr>
          <p:cNvPr id="3" name="Content Placeholder 2"/>
          <p:cNvSpPr>
            <a:spLocks noGrp="1"/>
          </p:cNvSpPr>
          <p:nvPr>
            <p:ph idx="1"/>
          </p:nvPr>
        </p:nvSpPr>
        <p:spPr/>
        <p:txBody>
          <a:bodyPr/>
          <a:lstStyle/>
          <a:p>
            <a:r>
              <a:rPr lang="en-US" dirty="0"/>
              <a:t>Object-oriented and emerging applications:</a:t>
            </a:r>
          </a:p>
          <a:p>
            <a:pPr lvl="1"/>
            <a:r>
              <a:rPr lang="en-US" dirty="0"/>
              <a:t>Object-Oriented Database Management Systems (OODBMSs) were introduced in late 1980s and early 1990s to cater to the need of complex data processing in CAD and other applications.</a:t>
            </a:r>
          </a:p>
          <a:p>
            <a:pPr lvl="1"/>
            <a:r>
              <a:rPr lang="en-US" dirty="0"/>
              <a:t>Their use has not taken off much.</a:t>
            </a:r>
          </a:p>
          <a:p>
            <a:pPr lvl="1"/>
            <a:r>
              <a:rPr lang="en-US" dirty="0"/>
              <a:t>Many relational DBMSs have incorporated object database concepts, leading to a new category called object-relational DBMSs (ORDBMSs)</a:t>
            </a:r>
          </a:p>
          <a:p>
            <a:pPr lvl="1"/>
            <a:r>
              <a:rPr lang="en-US" dirty="0"/>
              <a:t>Extended relational systems add further capabilities (e.g. for multimedia data, text, XML, and other data types)</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30</a:t>
            </a:fld>
            <a:endParaRPr lang="en-US"/>
          </a:p>
        </p:txBody>
      </p:sp>
    </p:spTree>
    <p:extLst>
      <p:ext uri="{BB962C8B-B14F-4D97-AF65-F5344CB8AC3E}">
        <p14:creationId xmlns:p14="http://schemas.microsoft.com/office/powerpoint/2010/main" val="2126518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Historical Development</a:t>
            </a:r>
          </a:p>
        </p:txBody>
      </p:sp>
      <p:sp>
        <p:nvSpPr>
          <p:cNvPr id="3" name="Content Placeholder 2"/>
          <p:cNvSpPr>
            <a:spLocks noGrp="1"/>
          </p:cNvSpPr>
          <p:nvPr>
            <p:ph idx="1"/>
          </p:nvPr>
        </p:nvSpPr>
        <p:spPr/>
        <p:txBody>
          <a:bodyPr>
            <a:normAutofit/>
          </a:bodyPr>
          <a:lstStyle/>
          <a:p>
            <a:r>
              <a:rPr lang="en-US" dirty="0"/>
              <a:t>Data on the Web and E-commerce Applications:</a:t>
            </a:r>
          </a:p>
          <a:p>
            <a:r>
              <a:rPr lang="en-US" dirty="0"/>
              <a:t>Web contains data in HTML (</a:t>
            </a:r>
            <a:r>
              <a:rPr lang="en-US" dirty="0" err="1"/>
              <a:t>HyperText</a:t>
            </a:r>
            <a:r>
              <a:rPr lang="en-US" dirty="0"/>
              <a:t> Markup Language) with links among pages.</a:t>
            </a:r>
          </a:p>
          <a:p>
            <a:r>
              <a:rPr lang="en-US" dirty="0"/>
              <a:t>This has given rise to a new set of applications and E-commerce is using new standards like XML (</a:t>
            </a:r>
            <a:r>
              <a:rPr lang="en-US" dirty="0" err="1"/>
              <a:t>eXtensible</a:t>
            </a:r>
            <a:r>
              <a:rPr lang="en-US" dirty="0"/>
              <a:t>  Markup Language). (see Ch. 13).</a:t>
            </a:r>
          </a:p>
          <a:p>
            <a:r>
              <a:rPr lang="en-US" dirty="0"/>
              <a:t>Script programming languages such as PHP and JavaScript allow generation of dynamic Web pages that are partially generated from a database (see Ch. 11).</a:t>
            </a:r>
          </a:p>
          <a:p>
            <a:pPr lvl="1"/>
            <a:r>
              <a:rPr lang="en-US" dirty="0"/>
              <a:t>Also allow database updates through Web pages</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31</a:t>
            </a:fld>
            <a:endParaRPr lang="en-US"/>
          </a:p>
        </p:txBody>
      </p:sp>
    </p:spTree>
    <p:extLst>
      <p:ext uri="{BB962C8B-B14F-4D97-AF65-F5344CB8AC3E}">
        <p14:creationId xmlns:p14="http://schemas.microsoft.com/office/powerpoint/2010/main" val="18931720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Extending Database Capabilities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New functionality is being added to DBMSs in the following areas:</a:t>
            </a:r>
          </a:p>
          <a:p>
            <a:pPr lvl="1"/>
            <a:r>
              <a:rPr lang="en-US" dirty="0"/>
              <a:t>Scientific Applications – Physics, Chemistry, Biology - Genetics</a:t>
            </a:r>
          </a:p>
          <a:p>
            <a:pPr lvl="1"/>
            <a:r>
              <a:rPr lang="en-US" dirty="0"/>
              <a:t>Earth and Atmospheric Sciences and Astronomy</a:t>
            </a:r>
          </a:p>
          <a:p>
            <a:pPr lvl="1"/>
            <a:r>
              <a:rPr lang="en-US" dirty="0"/>
              <a:t>XML (</a:t>
            </a:r>
            <a:r>
              <a:rPr lang="en-US" dirty="0" err="1"/>
              <a:t>eXtensible</a:t>
            </a:r>
            <a:r>
              <a:rPr lang="en-US" dirty="0"/>
              <a:t> Markup Language)</a:t>
            </a:r>
          </a:p>
          <a:p>
            <a:pPr lvl="1"/>
            <a:r>
              <a:rPr lang="en-US" dirty="0"/>
              <a:t>Image Storage and Management</a:t>
            </a:r>
          </a:p>
          <a:p>
            <a:pPr lvl="1"/>
            <a:r>
              <a:rPr lang="en-US" dirty="0"/>
              <a:t>Audio and Video Data Management</a:t>
            </a:r>
          </a:p>
          <a:p>
            <a:pPr lvl="1"/>
            <a:r>
              <a:rPr lang="en-US" dirty="0"/>
              <a:t>Data Warehousing and Data Mining – a very major area for future development using new technologies (see Chapters 28-29)</a:t>
            </a:r>
          </a:p>
          <a:p>
            <a:pPr lvl="1"/>
            <a:r>
              <a:rPr lang="en-US" dirty="0"/>
              <a:t>Spatial Data Management and Location Based Services</a:t>
            </a:r>
          </a:p>
          <a:p>
            <a:pPr lvl="1"/>
            <a:r>
              <a:rPr lang="en-US" dirty="0"/>
              <a:t>Time Series and Historical Data Management</a:t>
            </a:r>
          </a:p>
          <a:p>
            <a:r>
              <a:rPr lang="en-US" dirty="0"/>
              <a:t>The above gives rise to new research and development in incorporating new data types, complex data structures, new operations and storage and indexing schemes in database systems. </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32</a:t>
            </a:fld>
            <a:endParaRPr lang="en-US"/>
          </a:p>
        </p:txBody>
      </p:sp>
    </p:spTree>
    <p:extLst>
      <p:ext uri="{BB962C8B-B14F-4D97-AF65-F5344CB8AC3E}">
        <p14:creationId xmlns:p14="http://schemas.microsoft.com/office/powerpoint/2010/main" val="4254029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Extending Database Capabilities</a:t>
            </a:r>
            <a:endParaRPr lang="en-US" dirty="0"/>
          </a:p>
        </p:txBody>
      </p:sp>
      <p:sp>
        <p:nvSpPr>
          <p:cNvPr id="3" name="Content Placeholder 2"/>
          <p:cNvSpPr>
            <a:spLocks noGrp="1"/>
          </p:cNvSpPr>
          <p:nvPr>
            <p:ph idx="1"/>
          </p:nvPr>
        </p:nvSpPr>
        <p:spPr/>
        <p:txBody>
          <a:bodyPr>
            <a:normAutofit/>
          </a:bodyPr>
          <a:lstStyle/>
          <a:p>
            <a:pPr marL="0" indent="0">
              <a:buNone/>
            </a:pPr>
            <a:r>
              <a:rPr lang="en-US" altLang="en-US" sz="2400" dirty="0"/>
              <a:t>Background since the advent of the  21</a:t>
            </a:r>
            <a:r>
              <a:rPr lang="en-US" altLang="en-US" sz="2400" baseline="30000" dirty="0"/>
              <a:t>st</a:t>
            </a:r>
            <a:r>
              <a:rPr lang="en-US" altLang="en-US" sz="2400" dirty="0"/>
              <a:t> Century:</a:t>
            </a:r>
          </a:p>
          <a:p>
            <a:pPr>
              <a:buNone/>
            </a:pPr>
            <a:endParaRPr lang="en-US" altLang="en-US" sz="2400" dirty="0"/>
          </a:p>
          <a:p>
            <a:pPr lvl="1"/>
            <a:r>
              <a:rPr lang="en-US" altLang="en-US" sz="2800" dirty="0"/>
              <a:t>First decade of the 21</a:t>
            </a:r>
            <a:r>
              <a:rPr lang="en-US" altLang="en-US" sz="2800" baseline="30000" dirty="0"/>
              <a:t>st</a:t>
            </a:r>
            <a:r>
              <a:rPr lang="en-US" altLang="en-US" sz="2800" dirty="0"/>
              <a:t> century has seen tremendous growth in user generated data and automatically collected data from applications and search engines.</a:t>
            </a:r>
          </a:p>
          <a:p>
            <a:pPr lvl="1"/>
            <a:r>
              <a:rPr lang="en-US" altLang="en-US" sz="2800" dirty="0"/>
              <a:t>Social Media platforms such as Facebook and Twitter are generating millions of transactions a day and businesses are interested to tap into this data to “understand” the users</a:t>
            </a:r>
          </a:p>
          <a:p>
            <a:pPr lvl="1"/>
            <a:r>
              <a:rPr lang="en-US" altLang="en-US" sz="2800" dirty="0"/>
              <a:t>Cloud Storage and Backup is making unlimited amount of storage available to users and applications</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33</a:t>
            </a:fld>
            <a:endParaRPr lang="en-US"/>
          </a:p>
        </p:txBody>
      </p:sp>
    </p:spTree>
    <p:extLst>
      <p:ext uri="{BB962C8B-B14F-4D97-AF65-F5344CB8AC3E}">
        <p14:creationId xmlns:p14="http://schemas.microsoft.com/office/powerpoint/2010/main" val="29015696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Extending Database Capabilities</a:t>
            </a:r>
            <a:endParaRPr lang="en-US" dirty="0"/>
          </a:p>
        </p:txBody>
      </p:sp>
      <p:sp>
        <p:nvSpPr>
          <p:cNvPr id="3" name="Content Placeholder 2"/>
          <p:cNvSpPr>
            <a:spLocks noGrp="1"/>
          </p:cNvSpPr>
          <p:nvPr>
            <p:ph idx="1"/>
          </p:nvPr>
        </p:nvSpPr>
        <p:spPr>
          <a:xfrm>
            <a:off x="838200" y="1825625"/>
            <a:ext cx="10515600" cy="4471808"/>
          </a:xfrm>
        </p:spPr>
        <p:txBody>
          <a:bodyPr>
            <a:normAutofit fontScale="92500"/>
          </a:bodyPr>
          <a:lstStyle/>
          <a:p>
            <a:pPr marL="0" indent="0">
              <a:buNone/>
            </a:pPr>
            <a:r>
              <a:rPr lang="en-US" altLang="en-US" sz="2400" dirty="0"/>
              <a:t>Emergence of Big Data Technologies and NOSQL databases</a:t>
            </a:r>
          </a:p>
          <a:p>
            <a:pPr lvl="1"/>
            <a:r>
              <a:rPr lang="en-US" altLang="en-US" dirty="0"/>
              <a:t>New data storage, management and analysis technology was necessary to deal with the onslaught of data in petabytes a day (10**15 bytes or 1000 terabytes) in some applications – this started being commonly called “Big Data”.</a:t>
            </a:r>
          </a:p>
          <a:p>
            <a:pPr lvl="1"/>
            <a:r>
              <a:rPr lang="en-US" altLang="en-US" dirty="0"/>
              <a:t>Hadoop (which originated from Yahoo) and </a:t>
            </a:r>
            <a:r>
              <a:rPr lang="en-US" altLang="en-US" dirty="0" err="1"/>
              <a:t>Mapreduce</a:t>
            </a:r>
            <a:r>
              <a:rPr lang="en-US" altLang="en-US" dirty="0"/>
              <a:t> Programming approach to distributed data processing (which originated from Google) as well as the Google file system have given rise to Big Data technologies (Chapter 25). Further enhancements are taking place in the form of Spark based technology.</a:t>
            </a:r>
          </a:p>
          <a:p>
            <a:pPr lvl="1"/>
            <a:r>
              <a:rPr lang="en-US" altLang="en-US" dirty="0"/>
              <a:t>NOSQL (Not Only SQL- where SQL is the de facto standard language for relational DBMSs) systems have been designed for rapid search and retrieval from documents, processing of huge graphs occurring on social networks, and other forms of unstructured data with flexible models of transaction processing (Chapter 24). </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34</a:t>
            </a:fld>
            <a:endParaRPr lang="en-US"/>
          </a:p>
        </p:txBody>
      </p:sp>
    </p:spTree>
    <p:extLst>
      <p:ext uri="{BB962C8B-B14F-4D97-AF65-F5344CB8AC3E}">
        <p14:creationId xmlns:p14="http://schemas.microsoft.com/office/powerpoint/2010/main" val="9856989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 When Not to Use a DBMS</a:t>
            </a:r>
            <a:endParaRPr lang="en-US" dirty="0"/>
          </a:p>
        </p:txBody>
      </p:sp>
      <p:sp>
        <p:nvSpPr>
          <p:cNvPr id="3" name="Content Placeholder 2"/>
          <p:cNvSpPr>
            <a:spLocks noGrp="1"/>
          </p:cNvSpPr>
          <p:nvPr>
            <p:ph idx="1"/>
          </p:nvPr>
        </p:nvSpPr>
        <p:spPr/>
        <p:txBody>
          <a:bodyPr>
            <a:normAutofit lnSpcReduction="10000"/>
          </a:bodyPr>
          <a:lstStyle/>
          <a:p>
            <a:r>
              <a:rPr lang="en-US" dirty="0"/>
              <a:t>Main inhibitors (costs) of using a DBMS:</a:t>
            </a:r>
          </a:p>
          <a:p>
            <a:pPr lvl="1"/>
            <a:r>
              <a:rPr lang="en-US" dirty="0"/>
              <a:t>High initial investment and possible need for additional hardware.</a:t>
            </a:r>
          </a:p>
          <a:p>
            <a:pPr lvl="1"/>
            <a:r>
              <a:rPr lang="en-US" dirty="0"/>
              <a:t>Overhead for providing generality, security, concurrency control, recovery, and  integrity functions.</a:t>
            </a:r>
          </a:p>
          <a:p>
            <a:r>
              <a:rPr lang="en-US" dirty="0"/>
              <a:t>When a DBMS may be unnecessary:</a:t>
            </a:r>
          </a:p>
          <a:p>
            <a:pPr lvl="1"/>
            <a:r>
              <a:rPr lang="en-US" dirty="0"/>
              <a:t>If the database and applications are simple, well defined, and not expected to change.</a:t>
            </a:r>
          </a:p>
          <a:p>
            <a:pPr lvl="1"/>
            <a:r>
              <a:rPr lang="en-US" dirty="0"/>
              <a:t>If access to data by multiple users is not required.</a:t>
            </a:r>
          </a:p>
          <a:p>
            <a:r>
              <a:rPr lang="en-US" dirty="0"/>
              <a:t>When a DBMS may be infeasible:</a:t>
            </a:r>
          </a:p>
          <a:p>
            <a:pPr lvl="1"/>
            <a:r>
              <a:rPr lang="en-US" dirty="0"/>
              <a:t>In embedded systems where a general purpose DBMS may not fit in available storage (</a:t>
            </a:r>
            <a:r>
              <a:rPr lang="en-US" dirty="0" err="1"/>
              <a:t>i</a:t>
            </a:r>
            <a:r>
              <a:rPr lang="en-US" dirty="0"/>
              <a:t>. e. smart phones)</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35</a:t>
            </a:fld>
            <a:endParaRPr lang="en-US"/>
          </a:p>
        </p:txBody>
      </p:sp>
    </p:spTree>
    <p:extLst>
      <p:ext uri="{BB962C8B-B14F-4D97-AF65-F5344CB8AC3E}">
        <p14:creationId xmlns:p14="http://schemas.microsoft.com/office/powerpoint/2010/main" val="23559772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a:t> When Not to Use a DBMS</a:t>
            </a:r>
            <a:endParaRPr lang="en-US"/>
          </a:p>
        </p:txBody>
      </p:sp>
      <p:sp>
        <p:nvSpPr>
          <p:cNvPr id="3" name="Content Placeholder 2"/>
          <p:cNvSpPr>
            <a:spLocks noGrp="1"/>
          </p:cNvSpPr>
          <p:nvPr>
            <p:ph idx="1"/>
          </p:nvPr>
        </p:nvSpPr>
        <p:spPr/>
        <p:txBody>
          <a:bodyPr/>
          <a:lstStyle/>
          <a:p>
            <a:pPr marL="0" indent="0">
              <a:buNone/>
            </a:pPr>
            <a:r>
              <a:rPr lang="en-US" dirty="0"/>
              <a:t>When no DBMS may suffice:</a:t>
            </a:r>
          </a:p>
          <a:p>
            <a:r>
              <a:rPr lang="en-US" dirty="0"/>
              <a:t>If there are stringent real-time requirements that may not be met because of DBMS overhead (e.g., telephone switching systems)</a:t>
            </a:r>
          </a:p>
          <a:p>
            <a:r>
              <a:rPr lang="en-US" dirty="0"/>
              <a:t>If the database system is not able to handle the complexity of data because of modeling limitations (e.g., in complex genome and protein databases)</a:t>
            </a:r>
          </a:p>
          <a:p>
            <a:r>
              <a:rPr lang="en-US" dirty="0"/>
              <a:t>If the database users need special operations not supported by the DBMS (e.g., GIS and location based services).</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36</a:t>
            </a:fld>
            <a:endParaRPr lang="en-US"/>
          </a:p>
        </p:txBody>
      </p:sp>
    </p:spTree>
    <p:extLst>
      <p:ext uri="{BB962C8B-B14F-4D97-AF65-F5344CB8AC3E}">
        <p14:creationId xmlns:p14="http://schemas.microsoft.com/office/powerpoint/2010/main" val="3372014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Recent Developments</a:t>
            </a:r>
          </a:p>
        </p:txBody>
      </p:sp>
      <p:sp>
        <p:nvSpPr>
          <p:cNvPr id="3" name="Content Placeholder 2"/>
          <p:cNvSpPr>
            <a:spLocks noGrp="1"/>
          </p:cNvSpPr>
          <p:nvPr>
            <p:ph idx="1"/>
          </p:nvPr>
        </p:nvSpPr>
        <p:spPr/>
        <p:txBody>
          <a:bodyPr/>
          <a:lstStyle/>
          <a:p>
            <a:r>
              <a:rPr lang="en-US" dirty="0"/>
              <a:t>Social Networks started capturing a lot of information about people and about communications among people-posts, tweets, photos, videos in systems such as:</a:t>
            </a:r>
          </a:p>
          <a:p>
            <a:pPr lvl="1"/>
            <a:r>
              <a:rPr lang="en-US" dirty="0"/>
              <a:t>Facebook</a:t>
            </a:r>
          </a:p>
          <a:p>
            <a:pPr lvl="1"/>
            <a:r>
              <a:rPr lang="en-US" dirty="0"/>
              <a:t>Twitter</a:t>
            </a:r>
          </a:p>
          <a:p>
            <a:pPr lvl="1"/>
            <a:r>
              <a:rPr lang="en-US" dirty="0"/>
              <a:t>LinkedIn</a:t>
            </a:r>
          </a:p>
          <a:p>
            <a:r>
              <a:rPr lang="en-US" dirty="0"/>
              <a:t>All of the above constitute data</a:t>
            </a:r>
          </a:p>
          <a:p>
            <a:r>
              <a:rPr lang="en-US" dirty="0"/>
              <a:t>Search Engines--Google, Bing, Yahoo--collect their own repository of web pages for searching purposes</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4</a:t>
            </a:fld>
            <a:endParaRPr lang="en-US"/>
          </a:p>
        </p:txBody>
      </p:sp>
    </p:spTree>
    <p:extLst>
      <p:ext uri="{BB962C8B-B14F-4D97-AF65-F5344CB8AC3E}">
        <p14:creationId xmlns:p14="http://schemas.microsoft.com/office/powerpoint/2010/main" val="3529139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Recent Developments</a:t>
            </a:r>
          </a:p>
        </p:txBody>
      </p:sp>
      <p:sp>
        <p:nvSpPr>
          <p:cNvPr id="3" name="Content Placeholder 2"/>
          <p:cNvSpPr>
            <a:spLocks noGrp="1"/>
          </p:cNvSpPr>
          <p:nvPr>
            <p:ph idx="1"/>
          </p:nvPr>
        </p:nvSpPr>
        <p:spPr/>
        <p:txBody>
          <a:bodyPr/>
          <a:lstStyle/>
          <a:p>
            <a:r>
              <a:rPr lang="en-US" dirty="0"/>
              <a:t>New technologies are emerging from the so-called non-database software vendors to manage vast amounts of data generated on the web:</a:t>
            </a:r>
          </a:p>
          <a:p>
            <a:r>
              <a:rPr lang="en-US" dirty="0"/>
              <a:t>Big Data storage systems involving large clusters of distributed computers (Chapter 25)</a:t>
            </a:r>
          </a:p>
          <a:p>
            <a:r>
              <a:rPr lang="en-US" dirty="0"/>
              <a:t>NOSQL (Not Only SQL) systems (Chapter 24)</a:t>
            </a:r>
          </a:p>
          <a:p>
            <a:r>
              <a:rPr lang="en-US" dirty="0"/>
              <a:t>A large amount of data now resides on the “cloud” which means it is in huge data centers using thousands of machines.</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5</a:t>
            </a:fld>
            <a:endParaRPr lang="en-US"/>
          </a:p>
        </p:txBody>
      </p:sp>
    </p:spTree>
    <p:extLst>
      <p:ext uri="{BB962C8B-B14F-4D97-AF65-F5344CB8AC3E}">
        <p14:creationId xmlns:p14="http://schemas.microsoft.com/office/powerpoint/2010/main" val="1545083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Basic Definitions</a:t>
            </a:r>
          </a:p>
        </p:txBody>
      </p:sp>
      <p:sp>
        <p:nvSpPr>
          <p:cNvPr id="3" name="Content Placeholder 2"/>
          <p:cNvSpPr>
            <a:spLocks noGrp="1"/>
          </p:cNvSpPr>
          <p:nvPr>
            <p:ph idx="1"/>
          </p:nvPr>
        </p:nvSpPr>
        <p:spPr>
          <a:xfrm>
            <a:off x="838200" y="1690688"/>
            <a:ext cx="10515600" cy="4665662"/>
          </a:xfrm>
        </p:spPr>
        <p:txBody>
          <a:bodyPr>
            <a:normAutofit fontScale="92500" lnSpcReduction="10000"/>
          </a:bodyPr>
          <a:lstStyle/>
          <a:p>
            <a:r>
              <a:rPr lang="en-US" dirty="0"/>
              <a:t>Database:</a:t>
            </a:r>
          </a:p>
          <a:p>
            <a:pPr lvl="1"/>
            <a:r>
              <a:rPr lang="en-US" dirty="0"/>
              <a:t>A collection of related data.</a:t>
            </a:r>
          </a:p>
          <a:p>
            <a:r>
              <a:rPr lang="en-US" dirty="0"/>
              <a:t>Data:</a:t>
            </a:r>
          </a:p>
          <a:p>
            <a:pPr lvl="1"/>
            <a:r>
              <a:rPr lang="en-US" dirty="0"/>
              <a:t>Known facts that can be recorded and have an implicit meaning.</a:t>
            </a:r>
          </a:p>
          <a:p>
            <a:r>
              <a:rPr lang="en-US" dirty="0"/>
              <a:t>Mini-world:</a:t>
            </a:r>
          </a:p>
          <a:p>
            <a:pPr lvl="1"/>
            <a:r>
              <a:rPr lang="en-US" dirty="0"/>
              <a:t>Some part of the real world about which data is stored in a database. For example, student grades and transcripts at a university.</a:t>
            </a:r>
          </a:p>
          <a:p>
            <a:r>
              <a:rPr lang="en-US" dirty="0"/>
              <a:t>Database Management System (DBMS):</a:t>
            </a:r>
          </a:p>
          <a:p>
            <a:pPr lvl="1"/>
            <a:r>
              <a:rPr lang="en-US" dirty="0"/>
              <a:t>A software package/ system to facilitate the creation and maintenance of a computerized database.</a:t>
            </a:r>
          </a:p>
          <a:p>
            <a:r>
              <a:rPr lang="en-US" dirty="0"/>
              <a:t>Database System:</a:t>
            </a:r>
          </a:p>
          <a:p>
            <a:pPr lvl="1"/>
            <a:r>
              <a:rPr lang="en-US" dirty="0"/>
              <a:t>The DBMS software together with the data itself.  Sometimes, the applications are also included.</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6</a:t>
            </a:fld>
            <a:endParaRPr lang="en-US"/>
          </a:p>
        </p:txBody>
      </p:sp>
    </p:spTree>
    <p:extLst>
      <p:ext uri="{BB962C8B-B14F-4D97-AF65-F5344CB8AC3E}">
        <p14:creationId xmlns:p14="http://schemas.microsoft.com/office/powerpoint/2010/main" val="1326970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Impact of Databases and Database Technology</a:t>
            </a:r>
            <a:endParaRPr lang="en-US" dirty="0"/>
          </a:p>
        </p:txBody>
      </p:sp>
      <p:sp>
        <p:nvSpPr>
          <p:cNvPr id="3" name="Content Placeholder 2"/>
          <p:cNvSpPr>
            <a:spLocks noGrp="1"/>
          </p:cNvSpPr>
          <p:nvPr>
            <p:ph idx="1"/>
          </p:nvPr>
        </p:nvSpPr>
        <p:spPr/>
        <p:txBody>
          <a:bodyPr/>
          <a:lstStyle/>
          <a:p>
            <a:r>
              <a:rPr lang="en-US" dirty="0"/>
              <a:t>Businesses: Banking, Insurance, Retail, Transportation, Healthcare, Manufacturing</a:t>
            </a:r>
          </a:p>
          <a:p>
            <a:r>
              <a:rPr lang="en-US" dirty="0"/>
              <a:t>Service Industries: Financial, Real-estate, Legal, Electronic Commerce, Small businesses</a:t>
            </a:r>
          </a:p>
          <a:p>
            <a:r>
              <a:rPr lang="en-US" dirty="0"/>
              <a:t>Education : Resources for content and Delivery</a:t>
            </a:r>
          </a:p>
          <a:p>
            <a:r>
              <a:rPr lang="en-US" dirty="0"/>
              <a:t>More recently: Social Networks, Environmental and Scientific Applications, Medicine and Genetics</a:t>
            </a:r>
          </a:p>
          <a:p>
            <a:r>
              <a:rPr lang="en-US" dirty="0"/>
              <a:t>Personalized Applications: based on smart mobile devices</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7</a:t>
            </a:fld>
            <a:endParaRPr lang="en-US"/>
          </a:p>
        </p:txBody>
      </p:sp>
    </p:spTree>
    <p:extLst>
      <p:ext uri="{BB962C8B-B14F-4D97-AF65-F5344CB8AC3E}">
        <p14:creationId xmlns:p14="http://schemas.microsoft.com/office/powerpoint/2010/main" val="2812272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Simplified Database System Environment</a:t>
            </a:r>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8</a:t>
            </a:fld>
            <a:endParaRPr lang="en-US"/>
          </a:p>
        </p:txBody>
      </p:sp>
      <p:pic>
        <p:nvPicPr>
          <p:cNvPr id="6" name="Picture 4" descr="fig01_0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23592" y="1690688"/>
            <a:ext cx="5291038" cy="45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4891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Typical DBMS Functionality</a:t>
            </a:r>
          </a:p>
        </p:txBody>
      </p:sp>
      <p:sp>
        <p:nvSpPr>
          <p:cNvPr id="3" name="Content Placeholder 2"/>
          <p:cNvSpPr>
            <a:spLocks noGrp="1"/>
          </p:cNvSpPr>
          <p:nvPr>
            <p:ph idx="1"/>
          </p:nvPr>
        </p:nvSpPr>
        <p:spPr/>
        <p:txBody>
          <a:bodyPr/>
          <a:lstStyle/>
          <a:p>
            <a:r>
              <a:rPr lang="en-US" altLang="en-US" sz="2400" i="1" dirty="0"/>
              <a:t>Define</a:t>
            </a:r>
            <a:r>
              <a:rPr lang="en-US" altLang="en-US" sz="2400" dirty="0"/>
              <a:t> a particular database in terms of its data types, structures, and constraints</a:t>
            </a:r>
          </a:p>
          <a:p>
            <a:r>
              <a:rPr lang="en-US" altLang="en-US" sz="2400" i="1" dirty="0"/>
              <a:t>Construct</a:t>
            </a:r>
            <a:r>
              <a:rPr lang="en-US" altLang="en-US" sz="2400" dirty="0"/>
              <a:t> or Load the initial database contents on a secondary storage medium</a:t>
            </a:r>
          </a:p>
          <a:p>
            <a:r>
              <a:rPr lang="en-US" altLang="en-US" sz="2400" i="1" dirty="0"/>
              <a:t>Manipulating</a:t>
            </a:r>
            <a:r>
              <a:rPr lang="en-US" altLang="en-US" sz="2400" dirty="0"/>
              <a:t> the database:</a:t>
            </a:r>
          </a:p>
          <a:p>
            <a:pPr lvl="1"/>
            <a:r>
              <a:rPr lang="en-US" altLang="en-US" sz="2200" dirty="0"/>
              <a:t>Retrieval: Querying, generating reports</a:t>
            </a:r>
          </a:p>
          <a:p>
            <a:pPr lvl="1"/>
            <a:r>
              <a:rPr lang="en-US" altLang="en-US" sz="2200" dirty="0"/>
              <a:t>Modification: Insertions, deletions and updates to its content</a:t>
            </a:r>
          </a:p>
          <a:p>
            <a:pPr lvl="1"/>
            <a:r>
              <a:rPr lang="en-US" altLang="en-US" sz="2200" dirty="0"/>
              <a:t>Accessing the database through Web applications</a:t>
            </a:r>
          </a:p>
          <a:p>
            <a:r>
              <a:rPr lang="en-US" altLang="en-US" sz="2400" i="1" dirty="0"/>
              <a:t>Processing</a:t>
            </a:r>
            <a:r>
              <a:rPr lang="en-US" altLang="en-US" sz="2400" dirty="0"/>
              <a:t> and </a:t>
            </a:r>
            <a:r>
              <a:rPr lang="en-US" altLang="en-US" sz="2400" i="1" dirty="0"/>
              <a:t>Sharing</a:t>
            </a:r>
            <a:r>
              <a:rPr lang="en-US" altLang="en-US" sz="2400" dirty="0"/>
              <a:t> by a set of concurrent users and application programs – yet keeping all data valid and consistent</a:t>
            </a:r>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9</a:t>
            </a:fld>
            <a:endParaRPr lang="en-US"/>
          </a:p>
        </p:txBody>
      </p:sp>
    </p:spTree>
    <p:extLst>
      <p:ext uri="{BB962C8B-B14F-4D97-AF65-F5344CB8AC3E}">
        <p14:creationId xmlns:p14="http://schemas.microsoft.com/office/powerpoint/2010/main" val="603970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2673</Words>
  <Application>Microsoft Office PowerPoint</Application>
  <PresentationFormat>Widescreen</PresentationFormat>
  <Paragraphs>312</Paragraphs>
  <Slides>36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Database Design Lesson 1 Introduction to Databases</vt:lpstr>
      <vt:lpstr>Topics Covered</vt:lpstr>
      <vt:lpstr>Databases and Applications</vt:lpstr>
      <vt:lpstr>Recent Developments</vt:lpstr>
      <vt:lpstr>Recent Developments</vt:lpstr>
      <vt:lpstr>Basic Definitions</vt:lpstr>
      <vt:lpstr>Impact of Databases and Database Technology</vt:lpstr>
      <vt:lpstr>Simplified Database System Environment</vt:lpstr>
      <vt:lpstr>Typical DBMS Functionality</vt:lpstr>
      <vt:lpstr>Application Activities Against a Database</vt:lpstr>
      <vt:lpstr>Additional DBMS Functionality</vt:lpstr>
      <vt:lpstr>Example of a Database (with a Conceptual Data Model)</vt:lpstr>
      <vt:lpstr>Example of a Database</vt:lpstr>
      <vt:lpstr>Example Database</vt:lpstr>
      <vt:lpstr>Simplified Database Catalog</vt:lpstr>
      <vt:lpstr>Characteristics of the Database Approach</vt:lpstr>
      <vt:lpstr>Characteristics of the Database Approach</vt:lpstr>
      <vt:lpstr>Characteristics of the Database Approach</vt:lpstr>
      <vt:lpstr>Database Users</vt:lpstr>
      <vt:lpstr>Database Users–Actors on the Scene </vt:lpstr>
      <vt:lpstr>Database End Users</vt:lpstr>
      <vt:lpstr>Database End Users</vt:lpstr>
      <vt:lpstr>Database Users–Actors on the Scene</vt:lpstr>
      <vt:lpstr>Database Users—Actors Behind the Scenes</vt:lpstr>
      <vt:lpstr>Advantages of the Database Approach</vt:lpstr>
      <vt:lpstr>Advantages of the Database Approach</vt:lpstr>
      <vt:lpstr>Additional Implications of Database Approach</vt:lpstr>
      <vt:lpstr>Additional Implications of Database Approach</vt:lpstr>
      <vt:lpstr>Historical Development</vt:lpstr>
      <vt:lpstr>Historical Development</vt:lpstr>
      <vt:lpstr>Historical Development</vt:lpstr>
      <vt:lpstr>Extending Database Capabilities</vt:lpstr>
      <vt:lpstr>Extending Database Capabilities</vt:lpstr>
      <vt:lpstr>Extending Database Capabilities</vt:lpstr>
      <vt:lpstr> When Not to Use a DBMS</vt:lpstr>
      <vt:lpstr> When Not to Use a DBMS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dc:title>
  <dc:creator>Cole, John</dc:creator>
  <cp:lastModifiedBy>Cole, John</cp:lastModifiedBy>
  <cp:revision>39</cp:revision>
  <dcterms:created xsi:type="dcterms:W3CDTF">2016-08-06T18:24:15Z</dcterms:created>
  <dcterms:modified xsi:type="dcterms:W3CDTF">2019-08-19T01:46:07Z</dcterms:modified>
</cp:coreProperties>
</file>