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80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285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CF5D-01E3-45F0-AFB7-282CF1DE8EC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DAECA-5A10-4053-8438-5E034697F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DAECA-5A10-4053-8438-5E034697F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2925-629C-4C06-BB55-39A512414E22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F5A9-FB1F-4140-B788-195558BB277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E4B2-D4AA-43BD-9D5B-06ECF861DD0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875B-53E1-434A-9EC0-7CD56C9872C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B166-9819-470E-B1D8-CEB4B1F449F3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5389-B8C5-4D62-B2A1-0C488AFD39CE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4800-B4C9-473C-A169-34A8E1A03DBD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88B3-3096-45BC-9AA3-B8C78BCA311D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FCA3-1D40-4EC9-B4E0-E670C347C85F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5EB0-A64B-47C0-B6C6-0FEF8893CEDD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1DE6-8626-4DDD-8C1F-EDC5ED111D81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2889-9F07-4872-BCA9-4400CF4D572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AE62-9B50-4102-9655-064474B2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aphysics" TargetMode="External"/><Relationship Id="rId13" Type="http://schemas.openxmlformats.org/officeDocument/2006/relationships/hyperlink" Target="https://en.wikipedia.org/wiki/Ontology_engineering" TargetMode="External"/><Relationship Id="rId3" Type="http://schemas.openxmlformats.org/officeDocument/2006/relationships/hyperlink" Target="https://en.wikipedia.org/wiki/Being" TargetMode="External"/><Relationship Id="rId7" Type="http://schemas.openxmlformats.org/officeDocument/2006/relationships/hyperlink" Target="https://en.wikipedia.org/wiki/Category_of_being" TargetMode="External"/><Relationship Id="rId12" Type="http://schemas.openxmlformats.org/officeDocument/2006/relationships/hyperlink" Target="https://en.wikipedia.org/wiki/Information_technology" TargetMode="External"/><Relationship Id="rId2" Type="http://schemas.openxmlformats.org/officeDocument/2006/relationships/hyperlink" Target="https://en.wikipedia.org/wiki/Philoso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ality" TargetMode="External"/><Relationship Id="rId11" Type="http://schemas.openxmlformats.org/officeDocument/2006/relationships/hyperlink" Target="https://en.wikipedia.org/wiki/Ontology_(information_science)" TargetMode="External"/><Relationship Id="rId5" Type="http://schemas.openxmlformats.org/officeDocument/2006/relationships/hyperlink" Target="https://en.wikipedia.org/wiki/Existence" TargetMode="External"/><Relationship Id="rId10" Type="http://schemas.openxmlformats.org/officeDocument/2006/relationships/hyperlink" Target="https://en.wikipedia.org/wiki/Hierarchy" TargetMode="External"/><Relationship Id="rId4" Type="http://schemas.openxmlformats.org/officeDocument/2006/relationships/hyperlink" Target="https://en.wikipedia.org/wiki/Becoming_(philosophy)" TargetMode="External"/><Relationship Id="rId9" Type="http://schemas.openxmlformats.org/officeDocument/2006/relationships/hyperlink" Target="https://en.wikipedia.org/wiki/Entitie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3468"/>
            <a:ext cx="9144000" cy="30964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Design</a:t>
            </a:r>
            <a:br>
              <a:rPr lang="en-US" dirty="0" smtClean="0"/>
            </a:br>
            <a:r>
              <a:rPr lang="en-US" dirty="0" smtClean="0"/>
              <a:t>Lesson 4</a:t>
            </a:r>
            <a:br>
              <a:rPr lang="en-US" dirty="0" smtClean="0"/>
            </a:br>
            <a:r>
              <a:rPr lang="en-US" dirty="0" smtClean="0"/>
              <a:t>Enhanced Entity-Relationship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Cole</a:t>
            </a:r>
          </a:p>
          <a:p>
            <a:r>
              <a:rPr lang="en-US" dirty="0" smtClean="0"/>
              <a:t>The University of Texas at Dallas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Specialization is the process of defining a set of subclasses of a superclass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set of subclasses is based upon some distinguishing characteristics of the entities in the superclass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Example: {SECRETARY, ENGINEER, TECHNICIAN} is a specialization of EMPLOYEE based upon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job type.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Example: MANAGER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is a specialization of EMPLOYEE based on the role the employee plays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May have several specializations of the same superclass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Example: Another specialization of EMPLOYEE based on </a:t>
            </a:r>
            <a:r>
              <a:rPr lang="en-US" altLang="en-US" sz="3200" i="1" dirty="0" smtClean="0">
                <a:ea typeface="ＭＳ Ｐゴシック" panose="020B0600070205080204" pitchFamily="34" charset="-128"/>
              </a:rPr>
              <a:t>method of pay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is {SALARIED_EMPLOYEE, HOURLY_EMPLOYEE}.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Superclass/subclass relationships and specialization can be diagrammatically represented in EER diagrams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Attributes of a subclass are called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specific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local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attributes.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For example, the attribute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TypingSpeed</a:t>
            </a:r>
            <a:r>
              <a:rPr lang="en-US" altLang="en-US" sz="2800" dirty="0">
                <a:ea typeface="ＭＳ Ｐゴシック" panose="020B0600070205080204" pitchFamily="34" charset="-128"/>
              </a:rPr>
              <a:t> of SECRETARY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The subclass can also participate in specific relationship types.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For example, a relationship BELONGS_TO of HOURLY_EMPLOYEE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3" descr="fig04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55" y="1221851"/>
            <a:ext cx="77724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Generalization is the reverse of the specialization process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Several classes with common features are generalized into a superclass;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original classes become its subclasses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CAR, TRUCK generalized into VEHICLE;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both CAR, TRUCK become subclasses of the superclass VEHICLE.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We can view {CAR, TRUCK} as a specialization of VEHICLE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Alternatively, we can view VEHICLE as a generalization of CAR and TRUCK </a:t>
            </a:r>
            <a:endParaRPr lang="en-US" altLang="en-US" sz="2200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3" descr="fig04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599407"/>
            <a:ext cx="7239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Diagrammatic notations are sometimes used to distinguish between generalization and specialization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Arrow pointing to the generalized superclass represents a generalization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Arrows pointing to the specialized subclasses represent a specialization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We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do not use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this notation because it is often subjective as to which process is more appropriate for a particular situation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We advocate not drawing any arrows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Data Modeling with Specialization and Generalization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 superclass or subclass represents a collection (or set or grouping) of entities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It also represents a particular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type of entity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Shown in rectangles in EER diagrams (as are entity types)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We can call all entity types (and their corresponding collections) </a:t>
            </a:r>
            <a:r>
              <a:rPr lang="en-US" altLang="en-US" sz="2800" b="1" i="1" dirty="0" smtClean="0">
                <a:ea typeface="ＭＳ Ｐゴシック" panose="020B0600070205080204" pitchFamily="34" charset="-128"/>
              </a:rPr>
              <a:t>classes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, whether they are entity types, </a:t>
            </a:r>
            <a:r>
              <a:rPr lang="en-US" altLang="en-US" sz="2800" dirty="0" err="1" smtClean="0">
                <a:ea typeface="ＭＳ Ｐゴシック" panose="020B0600070205080204" pitchFamily="34" charset="-128"/>
              </a:rPr>
              <a:t>superclasses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, or subclasses</a:t>
            </a:r>
          </a:p>
          <a:p>
            <a:endParaRPr lang="en-US" altLang="en-US" sz="3200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Predicate-defined ( or condition-defined) : based on some predicate. E.g., based on value of an attribute, say, Job-type, or Age.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Attribute-defined: shows the name of the attribute next to the line drawn from the superclass toward the subclasses (see Fig. 4.1)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User-defined: membership is defined by the user on an entity by entity basis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Condition is a constraint that determines subclass members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Display a predicate-defined subclass by writing the predicate condition next to the line attaching the subclass to its superclass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If all subclasses in a specialization have membership condition on same attribute of the superclass, specialization is called an attribute-defined specialization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Attribute is called the 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2200" dirty="0" err="1" smtClean="0">
                <a:ea typeface="ＭＳ Ｐゴシック" panose="020B0600070205080204" pitchFamily="34" charset="-128"/>
              </a:rPr>
              <a:t>JobType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If no condition determines membership, the subclass is called user-defined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Membership in a subclass is determined by the database users 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Membership in the subclass is specified individually for each entity in the superclass by the user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EER stands for Enhanced ER or Extended ER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EER Model Concepts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Includes all modeling concepts of basic ER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Additional concepts: 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subclasses/</a:t>
            </a:r>
            <a:r>
              <a:rPr lang="en-US" altLang="en-US" dirty="0" err="1">
                <a:ea typeface="ＭＳ Ｐゴシック" panose="020B0600070205080204" pitchFamily="34" charset="-128"/>
              </a:rPr>
              <a:t>superclasses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specialization/generalization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categories (UNION types)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attribute and relationship inheritance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Constraints on Specialization/Generalization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The additional EER concepts are used to model applications more completely and more accurately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EER includes some object-oriented concepts, such as inheritance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Knowledge Representation and Ontology Concepts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Displaying an Attribute-Defined Specialization in EER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82" y="1787221"/>
            <a:ext cx="9347905" cy="435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5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Two basic constraints can apply to a specialization/generalization:</a:t>
            </a:r>
          </a:p>
          <a:p>
            <a:pPr lvl="1"/>
            <a:r>
              <a:rPr lang="en-US" altLang="en-US" dirty="0" err="1" smtClean="0">
                <a:ea typeface="ＭＳ Ｐゴシック" panose="020B0600070205080204" pitchFamily="34" charset="-128"/>
              </a:rPr>
              <a:t>Disjointness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Constraint: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Completeness Constraint: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Disjointness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Constraint: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Specifies that the subclasses of the specialization must be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disjoint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endParaRPr lang="en-US" altLang="en-US" i="1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an entity can be a member of at most one of the subclasses of the specialization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Specified by </a:t>
            </a:r>
            <a:r>
              <a:rPr lang="en-US" altLang="en-US" b="1" i="1" u="sng" dirty="0" smtClean="0">
                <a:ea typeface="ＭＳ Ｐゴシック" panose="020B0600070205080204" pitchFamily="34" charset="-128"/>
              </a:rPr>
              <a:t>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 EER diagram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If not disjoint, specialization is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overlapping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that is the same entity may be a member of more than one subclass of the specialization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Specified by </a:t>
            </a:r>
            <a:r>
              <a:rPr lang="en-US" altLang="en-US" b="1" i="1" u="sng" dirty="0" smtClean="0">
                <a:ea typeface="ＭＳ Ｐゴシック" panose="020B0600070205080204" pitchFamily="34" charset="-128"/>
              </a:rPr>
              <a:t>o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 EER diagram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Completeness (Exhaustiveness) Constraint: 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Total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specifies that every entity in the superclass must be a member of some subclass in the specialization/generalization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Shown in EER diagrams by a </a:t>
            </a:r>
            <a:r>
              <a:rPr lang="en-US" altLang="en-US" b="1" i="1" u="sng" dirty="0" smtClean="0">
                <a:ea typeface="ＭＳ Ｐゴシック" panose="020B0600070205080204" pitchFamily="34" charset="-128"/>
              </a:rPr>
              <a:t>double line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Partial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allows an entity not to belong to any of the subclasses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Shown in EER diagrams by a single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Constraints on Specialization and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Hence, we have four types of specialization/generalization: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Disjoint, total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Disjoint, partial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Overlapping, total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Overlapping, partial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Note: Generalization usually is total because the superclass is derived from the subclasses.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Example of Disjoint Partial Specialization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49" y="1690687"/>
            <a:ext cx="9211183" cy="428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Overlapping Total Specialization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3" descr="fig04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08196"/>
            <a:ext cx="10517717" cy="292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Specialization/Generalization Hierarchies, Lattices &amp; Shared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subclass may itself have further subclasses specified on it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forms a hierarchy or a lattice</a:t>
            </a:r>
          </a:p>
          <a:p>
            <a:r>
              <a:rPr lang="en-US" altLang="en-US" b="1" i="1" dirty="0" smtClean="0">
                <a:ea typeface="ＭＳ Ｐゴシック" panose="020B0600070205080204" pitchFamily="34" charset="-128"/>
              </a:rPr>
              <a:t>Hierarchy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has a constraint that every subclass has only one superclass (called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single inheritance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); this is basically 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tree structure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a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lattice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 subclass can be subclass of more than one superclass (called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multiple inheritance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Shared Subclass “</a:t>
            </a:r>
            <a:r>
              <a:rPr lang="en-US" dirty="0" err="1" smtClean="0"/>
              <a:t>Engineering_Manager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3" descr="fig04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66335"/>
            <a:ext cx="9546203" cy="387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2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Specialization/Generalization Hierarchies, Lattices &amp; Shared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In a lattice or hierarchy, a subclass inherits attributes not only of its direct superclass, but also of all its predecessor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superclasses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A subclass with more than one superclass is called a shared subclass (multiple inheritance)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Can have:</a:t>
            </a:r>
          </a:p>
          <a:p>
            <a:pPr lvl="1"/>
            <a:r>
              <a:rPr lang="en-US" altLang="en-US" sz="2200" i="1" dirty="0" smtClean="0">
                <a:ea typeface="ＭＳ Ｐゴシック" panose="020B0600070205080204" pitchFamily="34" charset="-128"/>
              </a:rPr>
              <a:t>specialization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hierarchies or lattices, or </a:t>
            </a:r>
          </a:p>
          <a:p>
            <a:pPr lvl="1"/>
            <a:r>
              <a:rPr lang="en-US" altLang="en-US" sz="2200" i="1" dirty="0" smtClean="0">
                <a:ea typeface="ＭＳ Ｐゴシック" panose="020B0600070205080204" pitchFamily="34" charset="-128"/>
              </a:rPr>
              <a:t>generalization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hierarchies or lattices, 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depending on how they were 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derived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We just use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specialization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(to stand for the end result of either specialization or generalization)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 entity type may have additional meaningful subgroupings of its entities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Example: EMPLOYEE may be further grouped into: 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SECRETARY, ENGINEER, TECHNICIAN, …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Based on the EMPLOYEE’s Job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MANAGER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EMPLOYEEs who are managers (the role they play)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SALARIED_EMPLOYEE, HOURLY_EMPLOYEE</a:t>
            </a:r>
          </a:p>
          <a:p>
            <a:pPr lvl="3"/>
            <a:r>
              <a:rPr lang="en-US" altLang="en-US" sz="2000" dirty="0">
                <a:ea typeface="ＭＳ Ｐゴシック" panose="020B0600070205080204" pitchFamily="34" charset="-128"/>
              </a:rPr>
              <a:t>Based on the EMPLOYEE’s method of pay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EER diagrams extend ER diagrams to represent these additional subgroupings, called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subclasses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subtypes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Specialization/Generalization Hierarchies, Lattices &amp; Shared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specialization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start with an entity type and then define subclasses of the entity type by successive specialization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called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top down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conceptual refinement process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generalization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start with many entity types and generalize those that have common properties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Called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bottom up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conceptual synthesis process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practice,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combination of both processes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usually employed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735"/>
            <a:ext cx="10515600" cy="1483954"/>
          </a:xfrm>
        </p:spPr>
        <p:txBody>
          <a:bodyPr/>
          <a:lstStyle/>
          <a:p>
            <a:pPr algn="ctr"/>
            <a:r>
              <a:rPr lang="en-US" dirty="0" smtClean="0"/>
              <a:t>Specialization / Generalization Lattice Example (UNIVERSITY)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fig04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4" y="1663699"/>
            <a:ext cx="5867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4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Categories (UNION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All of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superclass/subclass relationships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we have seen thus far have a single superclass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shared subclass is a subclass in: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more than one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distinct superclass/subclass relationships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each relationships has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single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superclass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shared subclass leads to multiple inheritance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some cases, we need to model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single superclass/subclass relationship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with </a:t>
            </a:r>
            <a:r>
              <a:rPr lang="en-US" altLang="en-US" i="1" u="sng" dirty="0" smtClean="0">
                <a:ea typeface="ＭＳ Ｐゴシック" panose="020B0600070205080204" pitchFamily="34" charset="-128"/>
              </a:rPr>
              <a:t>more than one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 superclass </a:t>
            </a:r>
          </a:p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can represent different entity types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Such a subclass is called a category or UNION TYPE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Categories (UNION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In a database for vehicle registration, a vehicle owner can be a PERSON, a BANK (holding a lien on a vehicle) or a COMPANY.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category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(UNION type) called OWNER is created to represent a subset of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union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the three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COMPANY, BANK, and PERSON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category member must exist in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at least one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(typically just one)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Difference from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shared subclass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which is a:</a:t>
            </a:r>
            <a:endParaRPr lang="en-US" altLang="en-US" i="1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subset of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intersection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shared subclass member must exist in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all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its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51" y="548005"/>
            <a:ext cx="5163047" cy="2568906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Two categories (UNION types): OWNER, REGISTERED_VEHICLE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7" descr="fig04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9" y="485030"/>
            <a:ext cx="5349481" cy="549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Class C: 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A type of entity with a corresponding set of entities: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could be entity type, subclass, superclass, or category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Note: The definition of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relationship type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in ER/EER should have 'entity type' replaced with 'class‘ to allow relationships among classes in general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Subclass S is a class whose: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Type inherits all the attributes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smtClean="0">
                <a:ea typeface="ＭＳ Ｐゴシック" panose="020B0600070205080204" pitchFamily="34" charset="-128"/>
              </a:rPr>
              <a:t>relationships </a:t>
            </a:r>
            <a:r>
              <a:rPr lang="en-US" altLang="en-US" dirty="0">
                <a:ea typeface="ＭＳ Ｐゴシック" panose="020B0600070205080204" pitchFamily="34" charset="-128"/>
              </a:rPr>
              <a:t>of a class C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of entities must always be a subset of the set of entities of the other class C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ヒラギノ角ゴ Pro W3" pitchFamily="-84" charset="-128"/>
              </a:rPr>
              <a:t>⊆</a:t>
            </a:r>
            <a:r>
              <a:rPr lang="en-US" altLang="en-US" dirty="0">
                <a:ea typeface="ＭＳ Ｐゴシック" panose="020B0600070205080204" pitchFamily="34" charset="-128"/>
              </a:rPr>
              <a:t> C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 is called the superclass of 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 superclass/subclass relationship exists between S and 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Specialization Z: Z = {S1, S2,…, Sn} is a set of subclasses with same superclass G; hence, G/Si is a superclass relationship for </a:t>
            </a:r>
            <a:r>
              <a:rPr lang="en-US" altLang="en-US" sz="3200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= 1, …., n.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G is called a generalization of the subclasses {S1, S2,…, Sn}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Z is total if we always have: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S1 </a:t>
            </a:r>
            <a:r>
              <a:rPr lang="en-US" altLang="en-US" sz="2400" dirty="0" smtClean="0">
                <a:ea typeface="ヒラギノ角ゴ Pro W3" pitchFamily="-84" charset="-128"/>
              </a:rPr>
              <a:t>∪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S2 </a:t>
            </a:r>
            <a:r>
              <a:rPr lang="en-US" altLang="en-US" sz="2400" dirty="0" smtClean="0">
                <a:ea typeface="ヒラギノ角ゴ Pro W3" pitchFamily="-84" charset="-128"/>
              </a:rPr>
              <a:t>∪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… </a:t>
            </a:r>
            <a:r>
              <a:rPr lang="en-US" altLang="en-US" sz="2400" dirty="0" smtClean="0">
                <a:ea typeface="ヒラギノ角ゴ Pro W3" pitchFamily="-84" charset="-128"/>
              </a:rPr>
              <a:t>∪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Sn = G;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Otherwise, Z is partial.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Z is disjoint if we always have: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Si </a:t>
            </a:r>
            <a:r>
              <a:rPr lang="en-US" altLang="en-US" sz="2400" dirty="0" smtClean="0">
                <a:ea typeface="ヒラギノ角ゴ Pro W3" pitchFamily="-84" charset="-128"/>
              </a:rPr>
              <a:t>∩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Sj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empty-set for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≠ j;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Otherwise, Z is overlapping.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Subclass S of C is predicate defined if predicate (condition)  p on attributes of C is used to specify membership in S;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that is, S = C[p], where C[p] is the set of entities in C that satisfy condition p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subclass not defined by a predicate is called user-defined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Attribute-defined specialization: if a predicate A = Ci (where A is an attribute of G and Ci is a constant value from the domain of A) is used to specify membership in each subclass Si in Z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Note: If Ci ≠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Cj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for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≠ j, and A is single-valued, then the attribute-defined specialization will be disjoint.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Formal Definitions of 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Category or UNION type T</a:t>
            </a:r>
          </a:p>
          <a:p>
            <a:pPr lvl="1"/>
            <a:r>
              <a:rPr lang="en-US" altLang="en-US" sz="3200" dirty="0" smtClean="0">
                <a:ea typeface="ＭＳ Ｐゴシック" panose="020B0600070205080204" pitchFamily="34" charset="-128"/>
              </a:rPr>
              <a:t>A class that is a subset of the </a:t>
            </a:r>
            <a:r>
              <a:rPr lang="en-US" altLang="en-US" sz="3200" i="1" dirty="0" smtClean="0">
                <a:ea typeface="ＭＳ Ｐゴシック" panose="020B0600070205080204" pitchFamily="34" charset="-128"/>
              </a:rPr>
              <a:t>union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of n defining </a:t>
            </a:r>
            <a:r>
              <a:rPr lang="en-US" altLang="en-US" sz="3200" dirty="0" err="1" smtClean="0">
                <a:ea typeface="ＭＳ Ｐゴシック" panose="020B0600070205080204" pitchFamily="34" charset="-128"/>
              </a:rPr>
              <a:t>superclasses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</a:t>
            </a:r>
            <a:br>
              <a:rPr lang="en-US" altLang="en-US" sz="3200" dirty="0" smtClean="0">
                <a:ea typeface="ＭＳ Ｐゴシック" panose="020B0600070205080204" pitchFamily="34" charset="-128"/>
              </a:rPr>
            </a:br>
            <a:r>
              <a:rPr lang="en-US" altLang="en-US" sz="3200" dirty="0" smtClean="0">
                <a:ea typeface="ＭＳ Ｐゴシック" panose="020B0600070205080204" pitchFamily="34" charset="-128"/>
              </a:rPr>
              <a:t>D1, D2,…</a:t>
            </a:r>
            <a:r>
              <a:rPr lang="en-US" altLang="en-US" sz="3200" dirty="0" err="1" smtClean="0">
                <a:ea typeface="ＭＳ Ｐゴシック" panose="020B0600070205080204" pitchFamily="34" charset="-128"/>
              </a:rPr>
              <a:t>Dn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, n&gt;1:</a:t>
            </a:r>
          </a:p>
          <a:p>
            <a:pPr lvl="2"/>
            <a:r>
              <a:rPr lang="en-US" altLang="en-US" sz="2800" dirty="0" smtClean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 smtClean="0">
                <a:ea typeface="ヒラギノ角ゴ Pro W3" pitchFamily="-84" charset="-128"/>
              </a:rPr>
              <a:t>⊆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(D1 </a:t>
            </a:r>
            <a:r>
              <a:rPr lang="en-US" altLang="en-US" sz="2800" dirty="0" smtClean="0">
                <a:ea typeface="ヒラギノ角ゴ Pro W3" pitchFamily="-84" charset="-128"/>
              </a:rPr>
              <a:t>∪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D2 </a:t>
            </a:r>
            <a:r>
              <a:rPr lang="en-US" altLang="en-US" sz="2800" dirty="0" smtClean="0">
                <a:ea typeface="ヒラギノ角ゴ Pro W3" pitchFamily="-84" charset="-128"/>
              </a:rPr>
              <a:t>∪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… </a:t>
            </a:r>
            <a:r>
              <a:rPr lang="en-US" altLang="en-US" sz="2800" dirty="0" smtClean="0">
                <a:ea typeface="ヒラギノ角ゴ Pro W3" pitchFamily="-84" charset="-128"/>
              </a:rPr>
              <a:t>∪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 smtClean="0">
                <a:ea typeface="ＭＳ Ｐゴシック" panose="020B0600070205080204" pitchFamily="34" charset="-128"/>
              </a:rPr>
              <a:t>Dn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3200" dirty="0" smtClean="0">
                <a:ea typeface="ＭＳ Ｐゴシック" panose="020B0600070205080204" pitchFamily="34" charset="-128"/>
              </a:rPr>
              <a:t>Can have a predicate Pi on the attributes of Di to specify entities of Di that are members of T. </a:t>
            </a:r>
          </a:p>
          <a:p>
            <a:pPr lvl="1"/>
            <a:r>
              <a:rPr lang="en-US" altLang="en-US" sz="3200" dirty="0" smtClean="0">
                <a:ea typeface="ＭＳ Ｐゴシック" panose="020B0600070205080204" pitchFamily="34" charset="-128"/>
              </a:rPr>
              <a:t>If a predicate is specified on every Di: T = (D1[P1] </a:t>
            </a:r>
            <a:r>
              <a:rPr lang="en-US" altLang="en-US" sz="3200" dirty="0" smtClean="0">
                <a:ea typeface="ヒラギノ角ゴ Pro W3" pitchFamily="-84" charset="-128"/>
              </a:rPr>
              <a:t>∪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D2[P2] </a:t>
            </a:r>
            <a:r>
              <a:rPr lang="en-US" altLang="en-US" sz="3200" dirty="0" smtClean="0">
                <a:ea typeface="ヒラギノ角ゴ Pro W3" pitchFamily="-84" charset="-128"/>
              </a:rPr>
              <a:t>∪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…</a:t>
            </a:r>
            <a:r>
              <a:rPr lang="en-US" altLang="en-US" sz="3200" dirty="0" smtClean="0">
                <a:ea typeface="ヒラギノ角ゴ Pro W3" pitchFamily="-84" charset="-128"/>
              </a:rPr>
              <a:t>∪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 smtClean="0">
                <a:ea typeface="ＭＳ Ｐゴシック" panose="020B0600070205080204" pitchFamily="34" charset="-128"/>
              </a:rPr>
              <a:t>Dn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[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Pn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])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Alternative Diagrammatic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ER/EER diagrams are a specific notation for displaying the concepts of the model diagrammatically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DB design tools use many alternative notations for the same or similar concepts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One popular alternative notation uses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UML class diagrams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See next slides for UML class diagrams and other alternative notations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 descr="fig04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42" y="1651794"/>
            <a:ext cx="7467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0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01995" cy="2886958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UML Example for Displaying Specialization / Generalization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7" descr="fig04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31" y="264739"/>
            <a:ext cx="5470107" cy="584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40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94043" cy="3038033"/>
          </a:xfrm>
        </p:spPr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Alternative Diagrammatic Notations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16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89" y="365125"/>
            <a:ext cx="4824316" cy="606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150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Knowledge Representation (KR)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Deals with modeling and representing a certain domain of knowledge.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Typically done by using some formal model of representation and by creating an Ontology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 ontology for a specific domain of interest describes a set of concepts and interrelationships among those concepts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 Ontology serves as a “schema” which enables interpretation of the knowledge in a “knowledge-base”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Knowledge Representation (KR)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COMMON FEATURES between KR and Data Models:</a:t>
            </a:r>
          </a:p>
          <a:p>
            <a:pPr marL="0" indent="0"/>
            <a:r>
              <a:rPr lang="en-US" altLang="en-US" dirty="0" smtClean="0">
                <a:ea typeface="ＭＳ Ｐゴシック" panose="020B0600070205080204" pitchFamily="34" charset="-128"/>
              </a:rPr>
              <a:t> Both use similar set of abstractions – classification, aggregation, generalization, and identification. </a:t>
            </a:r>
          </a:p>
          <a:p>
            <a:pPr marL="0" indent="0"/>
            <a:r>
              <a:rPr lang="en-US" altLang="en-US" dirty="0" smtClean="0">
                <a:ea typeface="ＭＳ Ｐゴシック" panose="020B0600070205080204" pitchFamily="34" charset="-128"/>
              </a:rPr>
              <a:t> Both provide concepts, relationships, constraints, operations and languages to represent knowledge and model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DIFFERENCES:</a:t>
            </a:r>
          </a:p>
          <a:p>
            <a:pPr marL="0" indent="0"/>
            <a:r>
              <a:rPr lang="en-US" altLang="en-US" dirty="0" smtClean="0">
                <a:ea typeface="ＭＳ Ｐゴシック" panose="020B0600070205080204" pitchFamily="34" charset="-128"/>
              </a:rPr>
              <a:t> KR has broader scope: tries to deal with missing and incomplete knowledge, default and common-sense knowledge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7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Knowledge Representation (KR)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DIFFERENCES (continued):</a:t>
            </a:r>
          </a:p>
          <a:p>
            <a:pPr>
              <a:defRPr/>
            </a:pPr>
            <a:r>
              <a:rPr lang="en-US" dirty="0"/>
              <a:t>KR schemes typically include rules and reasoning mechanisms for inferencing</a:t>
            </a:r>
          </a:p>
          <a:p>
            <a:pPr>
              <a:defRPr/>
            </a:pPr>
            <a:r>
              <a:rPr lang="en-US" dirty="0"/>
              <a:t>Most KR techniques involve data and metadata. In data modeling, these are treated separately</a:t>
            </a:r>
          </a:p>
          <a:p>
            <a:pPr>
              <a:defRPr/>
            </a:pPr>
            <a:r>
              <a:rPr lang="en-US" dirty="0"/>
              <a:t>KR is used in conjunction with artificial intelligence systems to do decision support applications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i="1" dirty="0"/>
              <a:t>For more details on spatial, temporal and multimedia data modeling, see Chapter 26. For details on use of Ontologies see Sections 27.4.3 and 27.7.4.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9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General  Basis for Conceptual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TYPES OF DATA ABSTRACTIONS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CLASSIFICATION and INSTANTIATION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AGGREGATION and ASSOCIATION (relationships)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GENERALIZATION and SPECIALIZATION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IDENTIFICATION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CONSTRAINTS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CARDINALITY (Min and Max)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COVERAGE (Total vs. Partial, and Exclusive (Disjoint) vs. Overlapping)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8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conceptual modeling and other tools to develop “a specification of a conceptualization”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Specification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refers to the language and vocabulary (data model concepts) used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Conceptualization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refers to the description (schema) of the concepts of a particular field of knowledge and the relationships among these concepts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Many medical, scientific, and engineering ontologies are being developed as a means of standardizing concepts and terminology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2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 definition:</a:t>
            </a:r>
            <a:r>
              <a:rPr lang="en-US" b="1" dirty="0" smtClean="0"/>
              <a:t> Ontology</a:t>
            </a:r>
            <a:r>
              <a:rPr lang="en-US" dirty="0" smtClean="0"/>
              <a:t> is the </a:t>
            </a:r>
            <a:r>
              <a:rPr lang="en-US" dirty="0" smtClean="0">
                <a:hlinkClick r:id="rId2" tooltip="Philosophy"/>
              </a:rPr>
              <a:t>philosophical</a:t>
            </a:r>
            <a:r>
              <a:rPr lang="en-US" dirty="0" smtClean="0"/>
              <a:t> study of the nature of </a:t>
            </a:r>
            <a:r>
              <a:rPr lang="en-US" dirty="0" smtClean="0">
                <a:hlinkClick r:id="rId3" tooltip="Being"/>
              </a:rPr>
              <a:t>being</a:t>
            </a:r>
            <a:r>
              <a:rPr lang="en-US" dirty="0" smtClean="0"/>
              <a:t>, </a:t>
            </a:r>
            <a:r>
              <a:rPr lang="en-US" dirty="0" smtClean="0">
                <a:hlinkClick r:id="rId4" tooltip="Becoming (philosophy)"/>
              </a:rPr>
              <a:t>becoming</a:t>
            </a:r>
            <a:r>
              <a:rPr lang="en-US" dirty="0" smtClean="0"/>
              <a:t>, </a:t>
            </a:r>
            <a:r>
              <a:rPr lang="en-US" dirty="0" smtClean="0">
                <a:hlinkClick r:id="rId5" tooltip="Existence"/>
              </a:rPr>
              <a:t>existence</a:t>
            </a:r>
            <a:r>
              <a:rPr lang="en-US" dirty="0" smtClean="0"/>
              <a:t> or </a:t>
            </a:r>
            <a:r>
              <a:rPr lang="en-US" dirty="0" smtClean="0">
                <a:hlinkClick r:id="rId6" tooltip="Reality"/>
              </a:rPr>
              <a:t>reality</a:t>
            </a:r>
            <a:r>
              <a:rPr lang="en-US" dirty="0" smtClean="0"/>
              <a:t> as well as the basic </a:t>
            </a:r>
            <a:r>
              <a:rPr lang="en-US" dirty="0" smtClean="0">
                <a:hlinkClick r:id="rId7" tooltip="Category of being"/>
              </a:rPr>
              <a:t>categories of being</a:t>
            </a:r>
            <a:r>
              <a:rPr lang="en-US" dirty="0" smtClean="0"/>
              <a:t> and their relations. Traditionally listed as a part of the major branch of philosophy known as </a:t>
            </a:r>
            <a:r>
              <a:rPr lang="en-US" dirty="0" smtClean="0">
                <a:hlinkClick r:id="rId8" tooltip="Metaphysics"/>
              </a:rPr>
              <a:t>metaphysics</a:t>
            </a:r>
            <a:r>
              <a:rPr lang="en-US" dirty="0" smtClean="0"/>
              <a:t>, ontology often deals with questions concerning what </a:t>
            </a:r>
            <a:r>
              <a:rPr lang="en-US" dirty="0" smtClean="0">
                <a:hlinkClick r:id="rId9" tooltip="Entities"/>
              </a:rPr>
              <a:t>entities</a:t>
            </a:r>
            <a:r>
              <a:rPr lang="en-US" dirty="0" smtClean="0"/>
              <a:t> exist or may be said to exist and how such entities may be grouped, related within a </a:t>
            </a:r>
            <a:r>
              <a:rPr lang="en-US" dirty="0" smtClean="0">
                <a:hlinkClick r:id="rId10" tooltip="Hierarchy"/>
              </a:rPr>
              <a:t>hierarchy</a:t>
            </a:r>
            <a:r>
              <a:rPr lang="en-US" dirty="0" smtClean="0"/>
              <a:t>, and subdivided according to similarities and differences. Although ontology as a philosophical enterprise is highly theoretical, it also has practical application in </a:t>
            </a:r>
            <a:r>
              <a:rPr lang="en-US" dirty="0" smtClean="0">
                <a:hlinkClick r:id="rId11" tooltip="Ontology (information science)"/>
              </a:rPr>
              <a:t>information science</a:t>
            </a:r>
            <a:r>
              <a:rPr lang="en-US" dirty="0" smtClean="0"/>
              <a:t> and </a:t>
            </a:r>
            <a:r>
              <a:rPr lang="en-US" dirty="0" smtClean="0">
                <a:hlinkClick r:id="rId12" tooltip="Information technology"/>
              </a:rPr>
              <a:t>technology</a:t>
            </a:r>
            <a:r>
              <a:rPr lang="en-US" dirty="0" smtClean="0"/>
              <a:t>, such as </a:t>
            </a:r>
            <a:r>
              <a:rPr lang="en-US" dirty="0" smtClean="0">
                <a:hlinkClick r:id="rId13" tooltip="Ontology engineering"/>
              </a:rPr>
              <a:t>ontology engineering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2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Introduced the EER model concepts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Class/subclass relationships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Specialization and generalization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Inheritance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Constraints on EER schemas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These augment the basic ER model concepts introduced in Chapter 3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EER diagrams and alternative notations were presented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Knowledge Representation and Ontologies were introduced and compared with Data Modeling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Each of these subgroupings is a subset of EMPLOYEE entities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is called a subclass of EMPLOYEE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EMPLOYEE is the superclass for each of these subclasses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These are called superclass/subclass relationships: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EMPLOYEE/SECRETARY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EMPLOYEE/TECHNICIAN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EMPLOYEE/MANAGER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These are also called IS-A relationships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SECRETARY IS-A EMPLOYEE, TECHNICIAN IS-A EMPLOYEE, ….</a:t>
            </a:r>
          </a:p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Note: An entity that is member of a subclass represents the same real-world entity as some member of the superclass: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The subclass member is the same entity in a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distinct specific role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An entity cannot exist in the database merely by being a member of a subclass; it must also be a member of the superclass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 member of the superclass can be optionally included as a member of any number of its subclasses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Subclasses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Superclasses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salaried employee who is also an engineer belongs to the two subclasses: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ENGINEER, and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SALARIED_EMPLOYEE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salaried employee who is also an engineering manager belongs to the three subclasses: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MANAGER,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ENGINEER, and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SALARIED_EMPLOYEE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It is not necessary that every entity in a superclass be a member of some subclass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Representing Specialization in EER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fig04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2" y="1956022"/>
            <a:ext cx="8917054" cy="415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ea typeface="ＭＳ Ｐゴシック" panose="020B0600070205080204" pitchFamily="34" charset="-128"/>
              </a:rPr>
              <a:t>Attribute Inheritance in Superclass / Subclass Relationships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An entity that is member of a subclass </a:t>
            </a:r>
            <a:r>
              <a:rPr lang="en-US" altLang="en-US" sz="3200" i="1" dirty="0" smtClean="0">
                <a:ea typeface="ＭＳ Ｐゴシック" panose="020B0600070205080204" pitchFamily="34" charset="-128"/>
              </a:rPr>
              <a:t>inherits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All attributes of the entity as a member of the superclass 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All relationships of the entity as a member of the superclass</a:t>
            </a:r>
          </a:p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Example: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In the previous slide, SECRETARY (as well as TECHNICIAN and ENGINEER) inherit the attributes Name, SSN, …, from EMPLOYEE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Every SECRETARY entity will have values for the inherited attributes</a:t>
            </a:r>
          </a:p>
          <a:p>
            <a:endParaRPr lang="en-US" altLang="en-US" sz="3200" dirty="0" smtClean="0">
              <a:ea typeface="ＭＳ Ｐゴシック" panose="020B0600070205080204" pitchFamily="34" charset="-128"/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Enhanced Entity-Relationship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AE62-9B50-4102-9655-064474B2F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2718</Words>
  <Application>Microsoft Office PowerPoint</Application>
  <PresentationFormat>Widescreen</PresentationFormat>
  <Paragraphs>355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Wingdings</vt:lpstr>
      <vt:lpstr>ヒラギノ角ゴ Pro W3</vt:lpstr>
      <vt:lpstr>Office Theme</vt:lpstr>
      <vt:lpstr>Database Design Lesson 4 Enhanced Entity-Relationship Modeling</vt:lpstr>
      <vt:lpstr>Chapter Outline</vt:lpstr>
      <vt:lpstr>Subclasses and Superclasses</vt:lpstr>
      <vt:lpstr>Subclasses and Superclasses</vt:lpstr>
      <vt:lpstr>Subclasses and Superclasses</vt:lpstr>
      <vt:lpstr>Subclasses and Superclasses</vt:lpstr>
      <vt:lpstr>Subclasses and Superclasses</vt:lpstr>
      <vt:lpstr>Representing Specialization in EER Diagrams</vt:lpstr>
      <vt:lpstr>Attribute Inheritance in Superclass / Subclass Relationships </vt:lpstr>
      <vt:lpstr>Specialization</vt:lpstr>
      <vt:lpstr>Specialization</vt:lpstr>
      <vt:lpstr>Specialization</vt:lpstr>
      <vt:lpstr>Generalization</vt:lpstr>
      <vt:lpstr>Generalization</vt:lpstr>
      <vt:lpstr>Generalization and Specialization</vt:lpstr>
      <vt:lpstr>Generalization and Specialization</vt:lpstr>
      <vt:lpstr>Types of Specialization</vt:lpstr>
      <vt:lpstr>Constraints on Specialization and Generalization</vt:lpstr>
      <vt:lpstr>Constraints on Specialization and Generalization</vt:lpstr>
      <vt:lpstr>Displaying an Attribute-Defined Specialization in EER Diagrams</vt:lpstr>
      <vt:lpstr>Constraints on Specialization and Generalization</vt:lpstr>
      <vt:lpstr>Constraints on Specialization and Generalization</vt:lpstr>
      <vt:lpstr>Constraints on Specialization and Generalization</vt:lpstr>
      <vt:lpstr>Constraints on Specialization and Generalization</vt:lpstr>
      <vt:lpstr>Example of Disjoint Partial Specialization</vt:lpstr>
      <vt:lpstr>Example of Overlapping Total Specialization</vt:lpstr>
      <vt:lpstr>Specialization/Generalization Hierarchies, Lattices &amp; Shared Subclasses</vt:lpstr>
      <vt:lpstr>Shared Subclass “Engineering_Manager”</vt:lpstr>
      <vt:lpstr>Specialization/Generalization Hierarchies, Lattices &amp; Shared Subclasses</vt:lpstr>
      <vt:lpstr>Specialization/Generalization Hierarchies, Lattices &amp; Shared Subclasses</vt:lpstr>
      <vt:lpstr>Specialization / Generalization Lattice Example (UNIVERSITY)</vt:lpstr>
      <vt:lpstr>Categories (UNION TYPES)</vt:lpstr>
      <vt:lpstr>Categories (UNION TYPES)</vt:lpstr>
      <vt:lpstr>Two categories (UNION types): OWNER, REGISTERED_VEHICLE</vt:lpstr>
      <vt:lpstr>Formal Definitions of EER Model</vt:lpstr>
      <vt:lpstr>Formal Definitions of EER Model</vt:lpstr>
      <vt:lpstr>Formal Definitions of EER Model</vt:lpstr>
      <vt:lpstr>Formal Definitions of EER Model</vt:lpstr>
      <vt:lpstr>Alternative Diagrammatic Notations</vt:lpstr>
      <vt:lpstr>UML Example for Displaying Specialization / Generalization</vt:lpstr>
      <vt:lpstr>Alternative Diagrammatic Notations</vt:lpstr>
      <vt:lpstr>Knowledge Representation (KR)</vt:lpstr>
      <vt:lpstr>Knowledge Representation (KR)</vt:lpstr>
      <vt:lpstr>Knowledge Representation (KR)</vt:lpstr>
      <vt:lpstr>General  Basis for Conceptual Modeling</vt:lpstr>
      <vt:lpstr>Ontologies</vt:lpstr>
      <vt:lpstr>Ontologies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4 Enhanced Entity-Relationship Modeling</dc:title>
  <dc:creator>Cole, John</dc:creator>
  <cp:lastModifiedBy>Cole, John</cp:lastModifiedBy>
  <cp:revision>31</cp:revision>
  <dcterms:created xsi:type="dcterms:W3CDTF">2016-09-04T21:37:18Z</dcterms:created>
  <dcterms:modified xsi:type="dcterms:W3CDTF">2018-09-24T13:47:07Z</dcterms:modified>
</cp:coreProperties>
</file>