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4A1C-7259-410B-931D-562AB667C46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03D24-97F6-4284-8515-73D361A6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03D24-97F6-4284-8515-73D361A60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1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selects tuples before aggregation is applied.  HAVING selects tuples from the result, which allows you to select on an aggregate attribute</a:t>
            </a:r>
            <a:r>
              <a:rPr lang="en-US" baseline="0" smtClean="0"/>
              <a:t>, such as COUNT.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03D24-97F6-4284-8515-73D361A60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D67-BFB5-4AFB-ACC8-C81039A184BF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AE-6447-4A54-9A16-CA6EAFD37C0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0503-9BF1-44DD-939C-31E264FB65ED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0827-48C6-46C0-96B2-4B29BE2ECAE4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B7E7-7563-4175-A6D7-DADA1D5ACD63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9989-749F-4645-A3B7-728CDB825C79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D65D-C82A-4951-A907-24E0BA0CF620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B5E8E-BF63-4FE8-A357-C795C1EB2BB5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0BF-D00D-48E4-83C1-2022128F3F7C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1B8A-D3A7-4A9A-9C65-A02DF813C5E1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2C22-72DB-4F83-BDA7-1BF62B1F06AC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DF50-3BD0-4336-A6E1-96F81954C8D7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13CA-EDBF-4E7C-8281-11EF93F5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other comparison operators to compare a single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ANY </a:t>
            </a:r>
            <a:r>
              <a:rPr lang="en-US" altLang="en-US" dirty="0" smtClean="0"/>
              <a:t>(or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dirty="0" smtClean="0"/>
              <a:t>) operator </a:t>
            </a:r>
          </a:p>
          <a:p>
            <a:pPr lvl="2"/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dirty="0" smtClean="0"/>
              <a:t>if the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equal to some value in the set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and is hence equivalent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dirty="0" smtClean="0"/>
              <a:t>Other operators that can be combined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dirty="0" smtClean="0"/>
              <a:t> (or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dirty="0" smtClean="0"/>
              <a:t>):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 smtClean="0">
                <a:cs typeface="Courier New" panose="02070309020205020404" pitchFamily="49" charset="0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altLang="en-US" dirty="0" smtClean="0">
                <a:cs typeface="Courier New" panose="02070309020205020404" pitchFamily="49" charset="0"/>
              </a:rPr>
              <a:t>value must exceed all values from nested query (Query Q6)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56" y="4469172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Correlated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Queries that are nested using the = or IN comparison operator </a:t>
            </a:r>
            <a:r>
              <a:rPr lang="en-US" altLang="en-US" dirty="0"/>
              <a:t>can be collapsed into one single block: E.g., Q16 can be written as: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sz="1800" b="1" dirty="0">
                <a:solidFill>
                  <a:srgbClr val="800000"/>
                </a:solidFill>
              </a:rPr>
              <a:t>Q16A:</a:t>
            </a: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</a:rPr>
              <a:t>SELECT</a:t>
            </a: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dirty="0" err="1">
                <a:solidFill>
                  <a:srgbClr val="800000"/>
                </a:solidFill>
              </a:rPr>
              <a:t>E.Fname</a:t>
            </a:r>
            <a:r>
              <a:rPr lang="en-US" sz="1800" dirty="0">
                <a:solidFill>
                  <a:srgbClr val="800000"/>
                </a:solidFill>
              </a:rPr>
              <a:t>, </a:t>
            </a:r>
            <a:r>
              <a:rPr lang="en-US" sz="1800" dirty="0" err="1">
                <a:solidFill>
                  <a:srgbClr val="800000"/>
                </a:solidFill>
              </a:rPr>
              <a:t>E.Lname</a:t>
            </a:r>
            <a:endParaRPr lang="en-US" sz="1800" dirty="0">
              <a:solidFill>
                <a:srgbClr val="8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</a:rPr>
              <a:t>FROM</a:t>
            </a:r>
            <a:r>
              <a:rPr lang="en-US" sz="1800" dirty="0">
                <a:solidFill>
                  <a:srgbClr val="800000"/>
                </a:solidFill>
              </a:rPr>
              <a:t>	EMPLOYEE </a:t>
            </a:r>
            <a:r>
              <a:rPr lang="en-US" sz="1800" b="1" dirty="0">
                <a:solidFill>
                  <a:srgbClr val="800000"/>
                </a:solidFill>
              </a:rPr>
              <a:t>AS</a:t>
            </a:r>
            <a:r>
              <a:rPr lang="en-US" sz="1800" dirty="0">
                <a:solidFill>
                  <a:srgbClr val="800000"/>
                </a:solidFill>
              </a:rPr>
              <a:t> E, DEPENDENT </a:t>
            </a:r>
            <a:r>
              <a:rPr lang="en-US" sz="1800" b="1" dirty="0">
                <a:solidFill>
                  <a:srgbClr val="800000"/>
                </a:solidFill>
              </a:rPr>
              <a:t>AS</a:t>
            </a:r>
            <a:r>
              <a:rPr lang="en-US" sz="1800" dirty="0">
                <a:solidFill>
                  <a:srgbClr val="800000"/>
                </a:solidFill>
              </a:rPr>
              <a:t> 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</a:rPr>
              <a:t>WHERE</a:t>
            </a: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dirty="0" err="1">
                <a:solidFill>
                  <a:srgbClr val="800000"/>
                </a:solidFill>
              </a:rPr>
              <a:t>E.Ssn</a:t>
            </a:r>
            <a:r>
              <a:rPr lang="en-US" sz="1800" dirty="0">
                <a:solidFill>
                  <a:srgbClr val="800000"/>
                </a:solidFill>
              </a:rPr>
              <a:t>=</a:t>
            </a:r>
            <a:r>
              <a:rPr lang="en-US" sz="1800" dirty="0" err="1">
                <a:solidFill>
                  <a:srgbClr val="800000"/>
                </a:solidFill>
              </a:rPr>
              <a:t>D.Essn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b="1" dirty="0">
                <a:solidFill>
                  <a:srgbClr val="800000"/>
                </a:solidFill>
              </a:rPr>
              <a:t>AND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err="1">
                <a:solidFill>
                  <a:srgbClr val="800000"/>
                </a:solidFill>
              </a:rPr>
              <a:t>E.Sex</a:t>
            </a:r>
            <a:r>
              <a:rPr lang="en-US" sz="1800" dirty="0">
                <a:solidFill>
                  <a:srgbClr val="800000"/>
                </a:solidFill>
              </a:rPr>
              <a:t>=</a:t>
            </a:r>
            <a:r>
              <a:rPr lang="en-US" sz="1800" dirty="0" err="1">
                <a:solidFill>
                  <a:srgbClr val="800000"/>
                </a:solidFill>
              </a:rPr>
              <a:t>D.Sex</a:t>
            </a:r>
            <a:endParaRPr lang="en-US" sz="1800" dirty="0">
              <a:solidFill>
                <a:srgbClr val="8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b="1" dirty="0" smtClean="0">
                <a:solidFill>
                  <a:srgbClr val="800000"/>
                </a:solidFill>
              </a:rPr>
              <a:t>AND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sz="1800" dirty="0" smtClean="0">
                <a:solidFill>
                  <a:srgbClr val="800000"/>
                </a:solidFill>
              </a:rPr>
              <a:t>=</a:t>
            </a:r>
            <a:r>
              <a:rPr lang="en-US" sz="1800" dirty="0" err="1" smtClean="0">
                <a:solidFill>
                  <a:srgbClr val="800000"/>
                </a:solidFill>
              </a:rPr>
              <a:t>D.Dependent_name</a:t>
            </a:r>
            <a:r>
              <a:rPr lang="en-US" sz="1800" dirty="0">
                <a:solidFill>
                  <a:srgbClr val="800000"/>
                </a:solidFill>
              </a:rPr>
              <a:t>;</a:t>
            </a:r>
          </a:p>
          <a:p>
            <a:pPr>
              <a:defRPr/>
            </a:pPr>
            <a:r>
              <a:rPr lang="en-US" altLang="en-US" b="1" dirty="0"/>
              <a:t>Correlated</a:t>
            </a:r>
            <a:r>
              <a:rPr lang="en-US" altLang="en-US" dirty="0"/>
              <a:t> nested query </a:t>
            </a:r>
          </a:p>
          <a:p>
            <a:pPr lvl="1">
              <a:defRPr/>
            </a:pPr>
            <a:r>
              <a:rPr lang="en-US" altLang="en-US" dirty="0"/>
              <a:t>Evaluated once for each tuple in the outer 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EXISTS and UNIQUE Functions in SQL for Correlating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dirty="0" smtClean="0"/>
              <a:t> function </a:t>
            </a:r>
          </a:p>
          <a:p>
            <a:pPr lvl="1"/>
            <a:r>
              <a:rPr lang="en-US" altLang="en-US" dirty="0" smtClean="0"/>
              <a:t>Check whether the result of a correlated nested query is empty or not. They are Boolean functions that return a TRUE or FALSE result.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EXISTS </a:t>
            </a:r>
          </a:p>
          <a:p>
            <a:pPr lvl="1"/>
            <a:r>
              <a:rPr lang="en-US" altLang="en-US" dirty="0" smtClean="0"/>
              <a:t>Typically used in conjunction with a correlated nested query</a:t>
            </a:r>
          </a:p>
          <a:p>
            <a:r>
              <a:rPr lang="en-US" altLang="en-US" dirty="0" smtClean="0"/>
              <a:t>SQL function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UNIQUE(Q)</a:t>
            </a:r>
          </a:p>
          <a:p>
            <a:pPr lvl="1"/>
            <a:r>
              <a:rPr lang="en-US" altLang="en-US" dirty="0" smtClean="0"/>
              <a:t>Returns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if there are no duplicate tuples in the result of query Q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of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Q7:</a:t>
            </a:r>
          </a:p>
          <a:p>
            <a:pPr>
              <a:spcBef>
                <a:spcPct val="0"/>
              </a:spcBef>
              <a:buNone/>
            </a:pP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Fname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Lname</a:t>
            </a: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FROM Employee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EXISTS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(SELECT *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FROM DEPENDENT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WHERE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=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Essn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AND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EXISTS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(SELECT   *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FROM Department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WHERE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=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Mgr_Ssn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of NOT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To achieve the “for all” (universal quantifier- see Ch.8) effect, we use double negation this way in SQL: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Query: List first and last name of employees who work on </a:t>
            </a:r>
            <a:r>
              <a:rPr lang="en-US" altLang="en-US" u="sng" dirty="0" smtClean="0"/>
              <a:t>ALL projects controlled by </a:t>
            </a:r>
            <a:r>
              <a:rPr lang="en-US" altLang="en-US" u="sng" dirty="0" err="1" smtClean="0"/>
              <a:t>Dno</a:t>
            </a:r>
            <a:r>
              <a:rPr lang="en-US" altLang="en-US" u="sng" dirty="0" smtClean="0"/>
              <a:t>=5.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316413" y="2940050"/>
            <a:ext cx="6934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Fname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Lname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NOT EXISTS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( (SELECT 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Pnumber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FROM PROJECT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WHERE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Dno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=5)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EXCEPT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(SELECT  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Pno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FROM WORKS_ON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WHERE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=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ESsn</a:t>
            </a: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The above is equivalent to double negation: List names of those employees for whom there does NOT exist a project managed by department no. 5 that they do NOT work on.</a:t>
            </a:r>
          </a:p>
        </p:txBody>
      </p:sp>
    </p:spTree>
    <p:extLst>
      <p:ext uri="{BB962C8B-B14F-4D97-AF65-F5344CB8AC3E}">
        <p14:creationId xmlns:p14="http://schemas.microsoft.com/office/powerpoint/2010/main" val="23076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Double Negation to accomplish “for all”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Q3B:</a:t>
            </a: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	</a:t>
            </a:r>
            <a:r>
              <a:rPr lang="en-US" dirty="0" err="1" smtClean="0"/>
              <a:t>Lname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	</a:t>
            </a:r>
            <a:r>
              <a:rPr lang="en-US" dirty="0" smtClean="0"/>
              <a:t>EMPLOYEE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b="1" dirty="0"/>
              <a:t>NOT EXISTS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SELECT</a:t>
            </a:r>
            <a:r>
              <a:rPr lang="en-US" dirty="0"/>
              <a:t>	*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 smtClean="0"/>
              <a:t>FROM</a:t>
            </a:r>
            <a:r>
              <a:rPr lang="en-US" dirty="0"/>
              <a:t>	WORKS_ON B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 smtClean="0"/>
              <a:t>WHERE</a:t>
            </a:r>
            <a:r>
              <a:rPr lang="en-US" dirty="0"/>
              <a:t>	( </a:t>
            </a:r>
            <a:r>
              <a:rPr lang="en-US" dirty="0" err="1"/>
              <a:t>B.Pno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  (</a:t>
            </a:r>
            <a:r>
              <a:rPr lang="en-US" b="1" dirty="0"/>
              <a:t>  SELECT</a:t>
            </a:r>
            <a:r>
              <a:rPr lang="en-US" dirty="0"/>
              <a:t> </a:t>
            </a:r>
            <a:r>
              <a:rPr lang="en-US" dirty="0" err="1"/>
              <a:t>Pnumber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/>
              <a:t>Dnum</a:t>
            </a:r>
            <a:r>
              <a:rPr lang="en-US" dirty="0"/>
              <a:t>=5 				 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 </a:t>
            </a:r>
            <a:r>
              <a:rPr lang="en-US" b="1" dirty="0"/>
              <a:t>NOT EXISTS</a:t>
            </a:r>
            <a:r>
              <a:rPr lang="en-US" dirty="0"/>
              <a:t> (</a:t>
            </a:r>
            <a:r>
              <a:rPr lang="en-US" b="1" dirty="0"/>
              <a:t>SELECT	</a:t>
            </a:r>
            <a:r>
              <a:rPr lang="en-US" dirty="0" smtClean="0"/>
              <a:t>*   </a:t>
            </a:r>
            <a:r>
              <a:rPr lang="en-US" b="1" dirty="0"/>
              <a:t>FROM</a:t>
            </a:r>
            <a:r>
              <a:rPr lang="en-US" dirty="0"/>
              <a:t>  WORKS_ON 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	</a:t>
            </a:r>
            <a:r>
              <a:rPr lang="en-US" dirty="0" smtClean="0"/>
              <a:t>  </a:t>
            </a:r>
            <a:r>
              <a:rPr lang="en-US" b="1" dirty="0"/>
              <a:t>WHERE</a:t>
            </a:r>
            <a:r>
              <a:rPr lang="en-US" dirty="0"/>
              <a:t>  </a:t>
            </a:r>
            <a:r>
              <a:rPr lang="en-US" dirty="0" err="1"/>
              <a:t>C.Essn</a:t>
            </a:r>
            <a:r>
              <a:rPr lang="en-US" dirty="0"/>
              <a:t>=</a:t>
            </a:r>
            <a:r>
              <a:rPr lang="en-US" dirty="0" err="1"/>
              <a:t>Ssn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	</a:t>
            </a:r>
            <a:r>
              <a:rPr lang="en-US" dirty="0" smtClean="0"/>
              <a:t>  </a:t>
            </a:r>
            <a:r>
              <a:rPr lang="en-US" b="1" dirty="0"/>
              <a:t>AND</a:t>
            </a:r>
            <a:r>
              <a:rPr lang="en-US" dirty="0"/>
              <a:t>	</a:t>
            </a:r>
            <a:r>
              <a:rPr lang="en-US" dirty="0" err="1"/>
              <a:t>C.Pno</a:t>
            </a:r>
            <a:r>
              <a:rPr lang="en-US" dirty="0"/>
              <a:t>=</a:t>
            </a:r>
            <a:r>
              <a:rPr lang="en-US" dirty="0" err="1"/>
              <a:t>B.Pno</a:t>
            </a:r>
            <a:r>
              <a:rPr lang="en-US" dirty="0"/>
              <a:t> )));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rgbClr val="800000"/>
                </a:solidFill>
              </a:rPr>
              <a:t>The above is a direct rendering of: </a:t>
            </a:r>
            <a:r>
              <a:rPr lang="en-US" altLang="en-US" sz="3600" dirty="0"/>
              <a:t>List names of those employees for whom there does NOT exist a project managed by department no. 5 that they do NOT work 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Explicit Sets and Renaming of Attributes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Can use explicit set of values in WHERE clause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Q17: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	DISTINCT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WORKS_ON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(1, 2, 3);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en-US" dirty="0"/>
              <a:t>Use qualifier AS followed by desired new name</a:t>
            </a:r>
          </a:p>
          <a:p>
            <a:pPr lvl="1">
              <a:defRPr/>
            </a:pPr>
            <a:r>
              <a:rPr lang="en-US" altLang="en-US" dirty="0"/>
              <a:t>Rename any attribute that appears in the result of a 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9071"/>
            <a:ext cx="7431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9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Specifying Joined Tables in the FROM Clause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Joined table</a:t>
            </a:r>
          </a:p>
          <a:p>
            <a:pPr lvl="1"/>
            <a:r>
              <a:rPr lang="en-US" altLang="en-US" dirty="0" smtClean="0"/>
              <a:t>Permits users to specify a table resulting from a join operation in the FROM clause of a query</a:t>
            </a:r>
          </a:p>
          <a:p>
            <a:r>
              <a:rPr lang="en-US" altLang="en-US" dirty="0" smtClean="0"/>
              <a:t>The FROM clause in Q1A </a:t>
            </a:r>
          </a:p>
          <a:p>
            <a:pPr lvl="1"/>
            <a:r>
              <a:rPr lang="en-US" altLang="en-US" dirty="0" smtClean="0"/>
              <a:t>Contains a single joined table. JOIN may also be called INNER JOIN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74" y="4001294"/>
            <a:ext cx="808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0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Different Types of </a:t>
            </a:r>
            <a:r>
              <a:rPr lang="en-US" altLang="en-US" dirty="0" err="1" smtClean="0"/>
              <a:t>JOINed</a:t>
            </a:r>
            <a:r>
              <a:rPr lang="en-US" altLang="en-US" dirty="0" smtClean="0"/>
              <a:t> Tables 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Specify different types of join</a:t>
            </a:r>
          </a:p>
          <a:p>
            <a:pPr lvl="1"/>
            <a:r>
              <a:rPr lang="en-US" altLang="en-US" dirty="0" smtClean="0"/>
              <a:t>NATURAL JOIN </a:t>
            </a:r>
          </a:p>
          <a:p>
            <a:pPr lvl="1"/>
            <a:r>
              <a:rPr lang="en-US" altLang="en-US" dirty="0" smtClean="0"/>
              <a:t>Various types of OUTER JOIN (LEFT, RIGHT, FULL )</a:t>
            </a:r>
          </a:p>
          <a:p>
            <a:r>
              <a:rPr lang="en-US" altLang="en-US" dirty="0" smtClean="0"/>
              <a:t>NATURAL JOIN on two relations R and S</a:t>
            </a:r>
          </a:p>
          <a:p>
            <a:pPr lvl="1"/>
            <a:r>
              <a:rPr lang="en-US" altLang="en-US" dirty="0" smtClean="0"/>
              <a:t>No join condition specified</a:t>
            </a:r>
          </a:p>
          <a:p>
            <a:pPr lvl="1"/>
            <a:r>
              <a:rPr lang="en-US" altLang="en-US" dirty="0" smtClean="0"/>
              <a:t>Is equivalent to an implicit EQUIJOIN condition for each pair of attributes with same name from R and 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</a:rPr>
              <a:t>Rename attributes of one relation so it can be joined with another using NATURAL JOIN: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Q1B:       </a:t>
            </a:r>
            <a:r>
              <a:rPr lang="en-US" b="1" dirty="0" smtClean="0"/>
              <a:t>SELECT</a:t>
            </a:r>
            <a:r>
              <a:rPr lang="en-US" dirty="0"/>
              <a:t>        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</a:t>
            </a:r>
            <a:r>
              <a:rPr lang="en-US" b="1" dirty="0"/>
              <a:t>FROM</a:t>
            </a:r>
            <a:r>
              <a:rPr lang="en-US" dirty="0"/>
              <a:t>	(EMPLOYEE </a:t>
            </a:r>
            <a:r>
              <a:rPr lang="en-US" b="1" dirty="0"/>
              <a:t>NATURAL JOIN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	(DEPARTMENT </a:t>
            </a:r>
            <a:r>
              <a:rPr lang="en-US" b="1" dirty="0"/>
              <a:t>AS</a:t>
            </a:r>
            <a:r>
              <a:rPr lang="en-US" dirty="0"/>
              <a:t> DEPT (</a:t>
            </a:r>
            <a:r>
              <a:rPr lang="en-US" dirty="0" err="1"/>
              <a:t>Dname</a:t>
            </a:r>
            <a:r>
              <a:rPr lang="en-US" dirty="0"/>
              <a:t>, </a:t>
            </a:r>
            <a:r>
              <a:rPr lang="en-US" dirty="0" err="1"/>
              <a:t>Dno</a:t>
            </a:r>
            <a:r>
              <a:rPr lang="en-US" dirty="0"/>
              <a:t>, </a:t>
            </a:r>
            <a:r>
              <a:rPr lang="en-US" dirty="0" err="1"/>
              <a:t>Mssn</a:t>
            </a:r>
            <a:r>
              <a:rPr lang="en-US" dirty="0"/>
              <a:t>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                                     </a:t>
            </a:r>
            <a:r>
              <a:rPr lang="en-US" dirty="0" err="1"/>
              <a:t>Msdate</a:t>
            </a:r>
            <a:r>
              <a:rPr lang="en-US" dirty="0"/>
              <a:t>)))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</a:t>
            </a:r>
            <a:r>
              <a:rPr lang="en-US" b="1" dirty="0"/>
              <a:t>WHERE</a:t>
            </a:r>
            <a:r>
              <a:rPr lang="en-US" dirty="0"/>
              <a:t>	 </a:t>
            </a:r>
            <a:r>
              <a:rPr lang="en-US" dirty="0" err="1"/>
              <a:t>Dname</a:t>
            </a:r>
            <a:r>
              <a:rPr lang="en-US" dirty="0"/>
              <a:t>=‘Research’;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rgbClr val="002060"/>
                </a:solidFill>
              </a:rPr>
              <a:t>The above works with </a:t>
            </a:r>
            <a:r>
              <a:rPr lang="en-US" sz="3200" dirty="0" err="1">
                <a:solidFill>
                  <a:srgbClr val="002060"/>
                </a:solidFill>
              </a:rPr>
              <a:t>EMPLOYEE.Dno</a:t>
            </a:r>
            <a:r>
              <a:rPr lang="en-US" sz="3200" dirty="0">
                <a:solidFill>
                  <a:srgbClr val="002060"/>
                </a:solidFill>
              </a:rPr>
              <a:t> = </a:t>
            </a:r>
            <a:r>
              <a:rPr lang="en-US" sz="3200" dirty="0" err="1">
                <a:solidFill>
                  <a:srgbClr val="002060"/>
                </a:solidFill>
              </a:rPr>
              <a:t>DEPT.Dno</a:t>
            </a:r>
            <a:r>
              <a:rPr lang="en-US" sz="3200" dirty="0">
                <a:solidFill>
                  <a:srgbClr val="002060"/>
                </a:solidFill>
              </a:rPr>
              <a:t> as an implicit join condition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More Complex SQL Retrieval Queries</a:t>
            </a:r>
          </a:p>
          <a:p>
            <a:r>
              <a:rPr lang="en-US" altLang="en-US" dirty="0" smtClean="0"/>
              <a:t>Specifying Semantic Constraints as Assertions and Actions as Triggers</a:t>
            </a:r>
          </a:p>
          <a:p>
            <a:r>
              <a:rPr lang="en-US" altLang="en-US" dirty="0" smtClean="0"/>
              <a:t>Views (Virtual Tables) in SQL</a:t>
            </a:r>
          </a:p>
          <a:p>
            <a:r>
              <a:rPr lang="en-US" altLang="en-US" dirty="0" smtClean="0"/>
              <a:t>Schema Modification in SQL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INNER and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 smtClean="0"/>
              <a:t>INNER JOIN  </a:t>
            </a:r>
            <a:r>
              <a:rPr lang="en-US" altLang="en-US" sz="2200" b="1" dirty="0" smtClean="0"/>
              <a:t>(versus </a:t>
            </a:r>
            <a:r>
              <a:rPr lang="en-US" altLang="en-US" sz="2200" dirty="0" smtClean="0"/>
              <a:t>OUTER JOIN</a:t>
            </a:r>
            <a:r>
              <a:rPr lang="en-US" altLang="en-US" sz="2200" b="1" dirty="0" smtClean="0"/>
              <a:t>)</a:t>
            </a:r>
          </a:p>
          <a:p>
            <a:pPr lvl="1"/>
            <a:r>
              <a:rPr lang="en-US" altLang="en-US" sz="2200" dirty="0" smtClean="0"/>
              <a:t>Default type of join in a joined table</a:t>
            </a:r>
          </a:p>
          <a:p>
            <a:pPr lvl="1"/>
            <a:r>
              <a:rPr lang="en-US" altLang="en-US" sz="2200" dirty="0" smtClean="0"/>
              <a:t>Tuple is included in the result only if a matching tuple exists in the other relation</a:t>
            </a:r>
          </a:p>
          <a:p>
            <a:r>
              <a:rPr lang="en-US" altLang="en-US" sz="2200" dirty="0" smtClean="0"/>
              <a:t>LEFT OUTER JOIN 	</a:t>
            </a:r>
          </a:p>
          <a:p>
            <a:pPr lvl="1"/>
            <a:r>
              <a:rPr lang="en-US" altLang="en-US" sz="2200" dirty="0" smtClean="0"/>
              <a:t>Every tuple in left table must appear in result</a:t>
            </a:r>
          </a:p>
          <a:p>
            <a:pPr lvl="1"/>
            <a:r>
              <a:rPr lang="en-US" altLang="en-US" sz="2200" dirty="0" smtClean="0"/>
              <a:t>If no matching tuple</a:t>
            </a:r>
          </a:p>
          <a:p>
            <a:pPr lvl="2"/>
            <a:r>
              <a:rPr lang="en-US" altLang="en-US" sz="2200" dirty="0" smtClean="0"/>
              <a:t>Padded with NULL values for attributes of right table</a:t>
            </a:r>
          </a:p>
          <a:p>
            <a:r>
              <a:rPr lang="en-US" altLang="en-US" sz="2200" dirty="0" smtClean="0"/>
              <a:t>RIGHT OUTER JOIN</a:t>
            </a:r>
          </a:p>
          <a:p>
            <a:pPr lvl="1"/>
            <a:r>
              <a:rPr lang="en-US" altLang="en-US" sz="2200" dirty="0" smtClean="0"/>
              <a:t>Every tuple in right table must appear in result</a:t>
            </a:r>
          </a:p>
          <a:p>
            <a:pPr lvl="1"/>
            <a:r>
              <a:rPr lang="en-US" altLang="en-US" sz="2200" dirty="0" smtClean="0"/>
              <a:t>If no matching tuple</a:t>
            </a:r>
          </a:p>
          <a:p>
            <a:pPr lvl="2"/>
            <a:r>
              <a:rPr lang="en-US" altLang="en-US" sz="2200" dirty="0" smtClean="0"/>
              <a:t>Padded with NULL values for attributes of left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Example: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Employee_Name</a:t>
            </a: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Supervisor_Name</a:t>
            </a: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FROM Employee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LEFT OUTER JOIN 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EMPLOYEE </a:t>
            </a:r>
            <a:r>
              <a:rPr lang="en-US" alt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ON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altLang="en-US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600" b="1" dirty="0" smtClean="0">
                <a:cs typeface="Arial" panose="020B0604020202020204" pitchFamily="34" charset="0"/>
              </a:rPr>
              <a:t>ALTERNATE SYNTAX:</a:t>
            </a:r>
          </a:p>
          <a:p>
            <a:pPr>
              <a:spcBef>
                <a:spcPct val="0"/>
              </a:spcBef>
              <a:buNone/>
            </a:pP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sz="3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3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endParaRPr lang="en-US" altLang="en-US" sz="32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FROM  EMPLOYEE E, EMPLOYEE S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3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 + = </a:t>
            </a:r>
            <a:r>
              <a:rPr lang="en-US" altLang="en-US" sz="32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endParaRPr lang="en-US" altLang="en-US" sz="32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Multiway JOIN in the 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FULL OUTER JOIN – combines </a:t>
            </a:r>
            <a:r>
              <a:rPr lang="en-US" altLang="en-US"/>
              <a:t>result </a:t>
            </a:r>
            <a:r>
              <a:rPr lang="en-US" altLang="en-US" smtClean="0"/>
              <a:t>of </a:t>
            </a:r>
            <a:r>
              <a:rPr lang="en-US" altLang="en-US" dirty="0"/>
              <a:t>LEFT and RIGHT OUTER JOIN</a:t>
            </a:r>
          </a:p>
          <a:p>
            <a:pPr>
              <a:defRPr/>
            </a:pPr>
            <a:r>
              <a:rPr lang="en-US" altLang="en-US" dirty="0"/>
              <a:t>Can nest JOIN specifications for a multiway join: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Q2A: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Dnum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Lname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Address,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Bdate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((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DEPARTMENT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Dnum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Dnumber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Mgr_ssn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Plocation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=‘Stafford’;</a:t>
            </a:r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Aggregate Functions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Used to summarize information from multiple tuples into a single-tuple summary</a:t>
            </a:r>
          </a:p>
          <a:p>
            <a:r>
              <a:rPr lang="en-US" altLang="en-US" dirty="0" smtClean="0"/>
              <a:t>Built-in aggregate functions </a:t>
            </a:r>
          </a:p>
          <a:p>
            <a:pPr lvl="1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r>
              <a:rPr lang="en-US" altLang="en-US" b="1" dirty="0" smtClean="0"/>
              <a:t>Grouping </a:t>
            </a:r>
          </a:p>
          <a:p>
            <a:pPr lvl="1"/>
            <a:r>
              <a:rPr lang="en-US" altLang="en-US" dirty="0" smtClean="0"/>
              <a:t>Create subgroups of tuples before summarizing</a:t>
            </a:r>
          </a:p>
          <a:p>
            <a:r>
              <a:rPr lang="en-US" altLang="en-US" dirty="0" smtClean="0"/>
              <a:t>To select entire groups,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dirty="0" smtClean="0"/>
              <a:t> clause is used</a:t>
            </a:r>
          </a:p>
          <a:p>
            <a:r>
              <a:rPr lang="en-US" altLang="en-US" dirty="0" smtClean="0"/>
              <a:t>Aggregate functions can be used in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/>
              <a:t> clause or in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dirty="0" smtClean="0"/>
              <a:t> clause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Renaming Results of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5289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dirty="0"/>
              <a:t>Following query returns a single row of computed values from EMPLOYEE table:</a:t>
            </a:r>
          </a:p>
          <a:p>
            <a:pPr>
              <a:defRPr/>
            </a:pPr>
            <a:endParaRPr lang="en-US" sz="3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Q19: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EMPLOYEE;</a:t>
            </a:r>
          </a:p>
          <a:p>
            <a:pPr>
              <a:defRPr/>
            </a:pPr>
            <a:r>
              <a:rPr lang="en-US" sz="3200" dirty="0"/>
              <a:t>The result can be presented with new names: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32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Q19A: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Total_Sal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		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Highest_Sal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Lowest_Sal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Average_Sal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EMPLOYEE;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Aggregate Functions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NULL values are discarded when aggregate functions are applied to a particular column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24" y="2655888"/>
            <a:ext cx="6324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9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Aggregate Functions on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SOME and ALL  may be applied as functions on Boolean Values.</a:t>
            </a:r>
          </a:p>
          <a:p>
            <a:r>
              <a:rPr lang="en-US" altLang="en-US" dirty="0" smtClean="0"/>
              <a:t>SOME returns true if at least one element in the collection is TRUE (similar to OR)</a:t>
            </a:r>
          </a:p>
          <a:p>
            <a:r>
              <a:rPr lang="en-US" altLang="en-US" dirty="0" smtClean="0"/>
              <a:t>ALL returns true if all of the elements in the collection are TRUE (similar to AND)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Grouping: The 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Partition</a:t>
            </a:r>
            <a:r>
              <a:rPr lang="en-US" altLang="en-US" dirty="0" smtClean="0"/>
              <a:t> relation into subsets of tuples</a:t>
            </a:r>
          </a:p>
          <a:p>
            <a:pPr lvl="1"/>
            <a:r>
              <a:rPr lang="en-US" altLang="en-US" dirty="0" smtClean="0"/>
              <a:t>Based on </a:t>
            </a:r>
            <a:r>
              <a:rPr lang="en-US" altLang="en-US" b="1" dirty="0" smtClean="0"/>
              <a:t>grouping attribute(s)</a:t>
            </a:r>
          </a:p>
          <a:p>
            <a:pPr lvl="1"/>
            <a:r>
              <a:rPr lang="en-US" altLang="en-US" dirty="0" smtClean="0"/>
              <a:t>Apply function to each such group independently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dirty="0" smtClean="0"/>
              <a:t>clause </a:t>
            </a:r>
          </a:p>
          <a:p>
            <a:pPr lvl="1"/>
            <a:r>
              <a:rPr lang="en-US" altLang="en-US" dirty="0" smtClean="0"/>
              <a:t>Specifies grouping attributes</a:t>
            </a:r>
          </a:p>
          <a:p>
            <a:r>
              <a:rPr lang="en-US" altLang="en-US" dirty="0" smtClean="0"/>
              <a:t>COUNT (*) counts the number of rows in the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Examples of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grouping attribute must appear in the SELECT clause: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Q24: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(*),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US" dirty="0"/>
              <a:t>If the grouping attribute has NULL as a possible value, then a separate group is created for the null value (e.g., null </a:t>
            </a:r>
            <a:r>
              <a:rPr lang="en-US" dirty="0" err="1"/>
              <a:t>Dno</a:t>
            </a:r>
            <a:r>
              <a:rPr lang="en-US" dirty="0"/>
              <a:t> in the above query)</a:t>
            </a:r>
          </a:p>
          <a:p>
            <a:pPr>
              <a:defRPr/>
            </a:pPr>
            <a:r>
              <a:rPr lang="en-US" dirty="0"/>
              <a:t>GROUP BY may be applied to the result of a JOIN: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Q25: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PROJECT, WORKS_ON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Grouping: The GROUP BY and HAVING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b="1" dirty="0"/>
              <a:t> </a:t>
            </a:r>
            <a:r>
              <a:rPr lang="en-US" altLang="en-US" dirty="0"/>
              <a:t>clause</a:t>
            </a:r>
          </a:p>
          <a:p>
            <a:pPr lvl="1">
              <a:defRPr/>
            </a:pPr>
            <a:r>
              <a:rPr lang="en-US" altLang="en-US" dirty="0"/>
              <a:t>Provides a condition to select or reject an entire group:</a:t>
            </a:r>
          </a:p>
          <a:p>
            <a:pPr>
              <a:defRPr/>
            </a:pPr>
            <a:r>
              <a:rPr lang="en-US" sz="2000" b="1" dirty="0"/>
              <a:t>Query 26.</a:t>
            </a:r>
            <a:r>
              <a:rPr lang="en-US" sz="2000" dirty="0"/>
              <a:t> For each project </a:t>
            </a:r>
            <a:r>
              <a:rPr lang="en-US" sz="2000" i="1" dirty="0"/>
              <a:t>on which more than two employees work,</a:t>
            </a:r>
            <a:r>
              <a:rPr lang="en-US" sz="2000" dirty="0"/>
              <a:t> retrieve the project number, the project name, and the number of employees who work on the project.</a:t>
            </a:r>
          </a:p>
          <a:p>
            <a:pPr>
              <a:defRPr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Q26: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PROJECT, WORKS_ON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 &gt; 2;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Complex Retrieval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Additional features allow users to specify more complex retrievals from database:</a:t>
            </a:r>
          </a:p>
          <a:p>
            <a:pPr lvl="1"/>
            <a:r>
              <a:rPr lang="en-US" altLang="en-US" dirty="0" smtClean="0"/>
              <a:t>Nested queries, joined tables, and outer joins (in the FROM clause), aggregate functions, and grouping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Combining the WHERE and the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Consider the query: we want to count the </a:t>
            </a:r>
            <a:r>
              <a:rPr lang="en-US" sz="2400" i="1" dirty="0"/>
              <a:t>total</a:t>
            </a:r>
            <a:r>
              <a:rPr lang="en-US" sz="2400" dirty="0"/>
              <a:t> number of employees whose salaries exceed $40,000 in each department, but only for departments where more than five employees work.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INCORRECT QUERY: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EMPLOYEE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Salary&gt;40000</a:t>
            </a: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2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 &gt;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Combining the WHERE and the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Correct Specification of the Query:</a:t>
            </a:r>
          </a:p>
          <a:p>
            <a:pPr>
              <a:defRPr/>
            </a:pPr>
            <a:r>
              <a:rPr lang="en-US" dirty="0"/>
              <a:t>Note: the WHERE clause applies tuple by tuple whereas HAVING applies to entire </a:t>
            </a:r>
            <a:r>
              <a:rPr lang="en-US" dirty="0" smtClean="0"/>
              <a:t>groups </a:t>
            </a:r>
            <a:r>
              <a:rPr lang="en-US" dirty="0"/>
              <a:t>of tuples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75" y="3142457"/>
            <a:ext cx="72215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4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Use of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WITH clause allows a user to define a table that will only be used in a particular query (not available in all SQL implementations)</a:t>
            </a:r>
          </a:p>
          <a:p>
            <a:r>
              <a:rPr lang="en-US" altLang="en-US" dirty="0" smtClean="0"/>
              <a:t>Used for convenience to create a temporary “View” and use that immediately in a query</a:t>
            </a:r>
          </a:p>
          <a:p>
            <a:r>
              <a:rPr lang="en-US" altLang="en-US" dirty="0" smtClean="0"/>
              <a:t>Allows a more straightforward way of looking at a step-by-step 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See an alternate approach to doing Q28: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Q28:</a:t>
            </a:r>
            <a:r>
              <a:rPr lang="en-US" dirty="0">
                <a:solidFill>
                  <a:srgbClr val="002060"/>
                </a:solidFill>
              </a:rPr>
              <a:t>	              </a:t>
            </a:r>
            <a:r>
              <a:rPr lang="en-US" b="1" dirty="0">
                <a:solidFill>
                  <a:srgbClr val="002060"/>
                </a:solidFill>
              </a:rPr>
              <a:t>WITH	</a:t>
            </a:r>
            <a:r>
              <a:rPr lang="en-US" dirty="0">
                <a:solidFill>
                  <a:srgbClr val="002060"/>
                </a:solidFill>
              </a:rPr>
              <a:t>BIGDEPTS (</a:t>
            </a:r>
            <a:r>
              <a:rPr lang="en-US" dirty="0" err="1">
                <a:solidFill>
                  <a:srgbClr val="002060"/>
                </a:solidFill>
              </a:rPr>
              <a:t>Dno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b="1" dirty="0">
                <a:solidFill>
                  <a:srgbClr val="002060"/>
                </a:solidFill>
              </a:rPr>
              <a:t>AS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             (	</a:t>
            </a:r>
            <a:r>
              <a:rPr lang="en-US" b="1" dirty="0">
                <a:solidFill>
                  <a:srgbClr val="002060"/>
                </a:solidFill>
              </a:rPr>
              <a:t>SELECT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Dno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b="1" dirty="0">
                <a:solidFill>
                  <a:srgbClr val="00206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	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b="1" dirty="0">
                <a:solidFill>
                  <a:srgbClr val="002060"/>
                </a:solidFill>
              </a:rPr>
              <a:t>GROUP BY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Dno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b="1" dirty="0">
                <a:solidFill>
                  <a:srgbClr val="002060"/>
                </a:solidFill>
              </a:rPr>
              <a:t>HAVING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COUNT</a:t>
            </a:r>
            <a:r>
              <a:rPr lang="en-US" dirty="0">
                <a:solidFill>
                  <a:srgbClr val="002060"/>
                </a:solidFill>
              </a:rPr>
              <a:t> (*) &gt; 5)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SELECT</a:t>
            </a: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Dno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b="1" dirty="0">
                <a:solidFill>
                  <a:srgbClr val="002060"/>
                </a:solidFill>
              </a:rPr>
              <a:t>COUNT</a:t>
            </a:r>
            <a:r>
              <a:rPr lang="en-US" dirty="0">
                <a:solidFill>
                  <a:srgbClr val="002060"/>
                </a:solidFill>
              </a:rPr>
              <a:t> (*)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		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WHERE</a:t>
            </a:r>
            <a:r>
              <a:rPr lang="en-US" dirty="0">
                <a:solidFill>
                  <a:srgbClr val="002060"/>
                </a:solidFill>
              </a:rPr>
              <a:t>		Salary&gt;40000 </a:t>
            </a:r>
            <a:r>
              <a:rPr lang="en-US" b="1" dirty="0">
                <a:solidFill>
                  <a:srgbClr val="002060"/>
                </a:solidFill>
              </a:rPr>
              <a:t>AND </a:t>
            </a:r>
            <a:r>
              <a:rPr lang="en-US" dirty="0" err="1">
                <a:solidFill>
                  <a:srgbClr val="002060"/>
                </a:solidFill>
              </a:rPr>
              <a:t>Dno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BIGDEPTS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GROUP BY </a:t>
            </a:r>
            <a:r>
              <a:rPr lang="en-US" dirty="0" err="1">
                <a:solidFill>
                  <a:srgbClr val="002060"/>
                </a:solidFill>
              </a:rPr>
              <a:t>Dno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of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SQL also has a CASE construct</a:t>
            </a:r>
          </a:p>
          <a:p>
            <a:r>
              <a:rPr lang="en-US" altLang="en-US" dirty="0" smtClean="0"/>
              <a:t>Used when a value can be different based on certain conditions. </a:t>
            </a:r>
          </a:p>
          <a:p>
            <a:r>
              <a:rPr lang="en-US" altLang="en-US" dirty="0" smtClean="0"/>
              <a:t>Can be used in any part of an SQL query where a value is expected</a:t>
            </a:r>
          </a:p>
          <a:p>
            <a:r>
              <a:rPr lang="en-US" altLang="en-US" dirty="0" smtClean="0"/>
              <a:t>Applicable when querying, inserting or updating tuples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EXAMPLE of use of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shows that employees are receiving different raises in different departments (A variation of the update U6)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U6’:		UPDATE	EMPLOYEE</a:t>
            </a:r>
          </a:p>
          <a:p>
            <a:pPr marL="0" indent="0">
              <a:buNone/>
            </a:pPr>
            <a:r>
              <a:rPr lang="en-US" dirty="0" smtClean="0"/>
              <a:t>		SET		Salary = </a:t>
            </a:r>
          </a:p>
          <a:p>
            <a:pPr marL="0" indent="0">
              <a:buNone/>
            </a:pPr>
            <a:r>
              <a:rPr lang="en-US" dirty="0" smtClean="0"/>
              <a:t>		CASE		WHEN	</a:t>
            </a:r>
            <a:r>
              <a:rPr lang="en-US" dirty="0" err="1" smtClean="0"/>
              <a:t>Dno</a:t>
            </a:r>
            <a:r>
              <a:rPr lang="en-US" dirty="0" smtClean="0"/>
              <a:t> = 5	THEN	  Salary + 2000</a:t>
            </a:r>
          </a:p>
          <a:p>
            <a:pPr marL="0" indent="0">
              <a:buNone/>
            </a:pPr>
            <a:r>
              <a:rPr lang="en-US" dirty="0" smtClean="0"/>
              <a:t>				WHEN	</a:t>
            </a:r>
            <a:r>
              <a:rPr lang="en-US" dirty="0" err="1" smtClean="0"/>
              <a:t>Dno</a:t>
            </a:r>
            <a:r>
              <a:rPr lang="en-US" dirty="0" smtClean="0"/>
              <a:t> = 4	THEN	  Salary + 1500</a:t>
            </a:r>
          </a:p>
          <a:p>
            <a:pPr marL="0" indent="0">
              <a:buNone/>
            </a:pPr>
            <a:r>
              <a:rPr lang="en-US" dirty="0" smtClean="0"/>
              <a:t>				WHEN	</a:t>
            </a:r>
            <a:r>
              <a:rPr lang="en-US" dirty="0" err="1" smtClean="0"/>
              <a:t>Dno</a:t>
            </a:r>
            <a:r>
              <a:rPr lang="en-US" dirty="0" smtClean="0"/>
              <a:t> = 1	THEN	  Salary + 3000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Recursive Queries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An example of a </a:t>
            </a:r>
            <a:r>
              <a:rPr lang="en-US" altLang="en-US" b="1" dirty="0" smtClean="0"/>
              <a:t>recursive relationship</a:t>
            </a:r>
            <a:r>
              <a:rPr lang="en-US" altLang="en-US" dirty="0" smtClean="0"/>
              <a:t> between tuples of the same type is the relationship between an employee and a supervisor. </a:t>
            </a:r>
          </a:p>
          <a:p>
            <a:r>
              <a:rPr lang="en-US" altLang="en-US" dirty="0" smtClean="0"/>
              <a:t>This relationship is described by the foreign key </a:t>
            </a:r>
            <a:r>
              <a:rPr lang="en-US" altLang="en-US" dirty="0" err="1" smtClean="0"/>
              <a:t>Super_ssn</a:t>
            </a:r>
            <a:r>
              <a:rPr lang="en-US" altLang="en-US" dirty="0" smtClean="0"/>
              <a:t> of the EMPLOYEE relation </a:t>
            </a:r>
          </a:p>
          <a:p>
            <a:r>
              <a:rPr lang="en-US" altLang="en-US" dirty="0" smtClean="0"/>
              <a:t>An example of a </a:t>
            </a:r>
            <a:r>
              <a:rPr lang="en-US" altLang="en-US" b="1" dirty="0" smtClean="0"/>
              <a:t>recursive operation </a:t>
            </a:r>
            <a:r>
              <a:rPr lang="en-US" altLang="en-US" dirty="0" smtClean="0"/>
              <a:t>is to retrieve all supervisees of a supervisory employee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at all levels—that is, all employees </a:t>
            </a:r>
            <a:r>
              <a:rPr lang="en-US" altLang="en-US" i="1" dirty="0" smtClean="0"/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</a:t>
            </a:r>
            <a:r>
              <a:rPr lang="en-US" altLang="en-US" dirty="0" smtClean="0"/>
              <a:t> directly supervised by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, all employees </a:t>
            </a:r>
            <a:r>
              <a:rPr lang="en-US" altLang="en-US" i="1" dirty="0" smtClean="0"/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</a:t>
            </a:r>
            <a:r>
              <a:rPr lang="en-US" altLang="en-US" dirty="0" smtClean="0"/>
              <a:t>’ directly supervised by each employee </a:t>
            </a:r>
            <a:r>
              <a:rPr lang="en-US" altLang="en-US" i="1" dirty="0" smtClean="0"/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</a:t>
            </a:r>
            <a:r>
              <a:rPr lang="en-US" altLang="en-US" dirty="0" smtClean="0"/>
              <a:t>, all employees </a:t>
            </a:r>
            <a:r>
              <a:rPr lang="en-US" altLang="en-US" i="1" dirty="0" smtClean="0"/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</a:t>
            </a:r>
            <a:r>
              <a:rPr lang="en-US" altLang="en-US" dirty="0" smtClean="0"/>
              <a:t> directly supervised by each employee </a:t>
            </a:r>
            <a:r>
              <a:rPr lang="en-US" altLang="en-US" i="1" dirty="0" smtClean="0"/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</a:t>
            </a:r>
            <a:r>
              <a:rPr lang="en-US" altLang="en-US" dirty="0" smtClean="0"/>
              <a:t>, and so on. Thus the CEO would have each employee in the company as a supervisee in the resulting table. Example shows such table SUP_EMP with 2 columns (</a:t>
            </a:r>
            <a:r>
              <a:rPr lang="en-US" altLang="en-US" dirty="0" err="1" smtClean="0"/>
              <a:t>Supervisor,Supervisee</a:t>
            </a:r>
            <a:r>
              <a:rPr lang="en-US" altLang="en-US" dirty="0" smtClean="0"/>
              <a:t>(any level)):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An EXAMPLE of RECURSIVE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Q29:</a:t>
            </a:r>
            <a:r>
              <a:rPr lang="en-US" dirty="0"/>
              <a:t>	</a:t>
            </a:r>
            <a:r>
              <a:rPr lang="en-US" b="1" dirty="0"/>
              <a:t>WITH RECURSIVE </a:t>
            </a:r>
            <a:r>
              <a:rPr lang="en-US" dirty="0"/>
              <a:t>SUP_EMP (</a:t>
            </a:r>
            <a:r>
              <a:rPr lang="en-US" dirty="0" err="1"/>
              <a:t>SupSsn</a:t>
            </a:r>
            <a:r>
              <a:rPr lang="en-US" dirty="0"/>
              <a:t>, </a:t>
            </a:r>
            <a:r>
              <a:rPr lang="en-US" dirty="0" err="1"/>
              <a:t>EmpSsn</a:t>
            </a:r>
            <a:r>
              <a:rPr lang="en-US" dirty="0"/>
              <a:t>) </a:t>
            </a:r>
            <a:r>
              <a:rPr lang="en-US" b="1" dirty="0"/>
              <a:t>AS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</a:t>
            </a:r>
            <a:r>
              <a:rPr lang="en-US" b="1" dirty="0"/>
              <a:t>SELECT</a:t>
            </a:r>
            <a:r>
              <a:rPr lang="en-US" dirty="0"/>
              <a:t>	</a:t>
            </a:r>
            <a:r>
              <a:rPr lang="en-US" dirty="0" err="1"/>
              <a:t>SupervisorSsn</a:t>
            </a:r>
            <a:r>
              <a:rPr lang="en-US" dirty="0"/>
              <a:t>, </a:t>
            </a:r>
            <a:r>
              <a:rPr lang="en-US" dirty="0" err="1"/>
              <a:t>Ssn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 </a:t>
            </a:r>
            <a:r>
              <a:rPr lang="en-US" b="1" dirty="0"/>
              <a:t>FROM</a:t>
            </a:r>
            <a:r>
              <a:rPr lang="en-US" dirty="0"/>
              <a:t>	EMPLOYEE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		</a:t>
            </a:r>
            <a:r>
              <a:rPr lang="en-US" b="1" dirty="0"/>
              <a:t>UNION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 </a:t>
            </a:r>
            <a:r>
              <a:rPr lang="en-US" b="1" dirty="0"/>
              <a:t>SELECT</a:t>
            </a:r>
            <a:r>
              <a:rPr lang="en-US" dirty="0"/>
              <a:t>	</a:t>
            </a:r>
            <a:r>
              <a:rPr lang="en-US" dirty="0" err="1"/>
              <a:t>E.Ssn</a:t>
            </a:r>
            <a:r>
              <a:rPr lang="en-US" dirty="0"/>
              <a:t>, </a:t>
            </a:r>
            <a:r>
              <a:rPr lang="en-US" dirty="0" err="1"/>
              <a:t>S.SupSsn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 </a:t>
            </a:r>
            <a:r>
              <a:rPr lang="en-US" b="1" dirty="0"/>
              <a:t>FROM</a:t>
            </a:r>
            <a:r>
              <a:rPr lang="en-US" dirty="0"/>
              <a:t>	EMPLOYEE </a:t>
            </a:r>
            <a:r>
              <a:rPr lang="en-US" b="1" dirty="0"/>
              <a:t>AS </a:t>
            </a:r>
            <a:r>
              <a:rPr lang="en-US" dirty="0"/>
              <a:t>E, SUP_EMP </a:t>
            </a:r>
            <a:r>
              <a:rPr lang="en-US" b="1" dirty="0"/>
              <a:t>AS </a:t>
            </a:r>
            <a:r>
              <a:rPr lang="en-US" dirty="0"/>
              <a:t>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 </a:t>
            </a: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E.SupervisorSsn</a:t>
            </a:r>
            <a:r>
              <a:rPr lang="en-US" dirty="0"/>
              <a:t> = </a:t>
            </a:r>
            <a:r>
              <a:rPr lang="en-US" dirty="0" err="1"/>
              <a:t>S.EmpSsn</a:t>
            </a:r>
            <a:r>
              <a:rPr lang="en-US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 </a:t>
            </a:r>
            <a:r>
              <a:rPr lang="en-US" b="1" dirty="0"/>
              <a:t>SELECT</a:t>
            </a:r>
            <a:r>
              <a:rPr lang="en-US" dirty="0"/>
              <a:t>		*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	           </a:t>
            </a:r>
            <a:r>
              <a:rPr lang="en-US" b="1" dirty="0"/>
              <a:t>FROM</a:t>
            </a:r>
            <a:r>
              <a:rPr lang="en-US" dirty="0"/>
              <a:t>	SUP_EMP;</a:t>
            </a:r>
          </a:p>
          <a:p>
            <a:pPr>
              <a:defRPr/>
            </a:pPr>
            <a:r>
              <a:rPr lang="en-US" sz="3600" dirty="0"/>
              <a:t>The above query starts with an empty SUP_EMP and successively builds SUP_EMP table by computing immediate supervisees first, then second level supervisees, etc. until a </a:t>
            </a:r>
            <a:r>
              <a:rPr lang="en-US" sz="3600" b="1" dirty="0"/>
              <a:t>fixed point </a:t>
            </a:r>
            <a:r>
              <a:rPr lang="en-US" sz="3600" dirty="0"/>
              <a:t>is reached and no more supervisees can be added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EXPANDED Block Structure of SQL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1889760"/>
            <a:ext cx="61007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5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Specifying Constraints as Assertions and Actions as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Semantic Constraints: The following are beyond the scope of the EER and relational model 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 dirty="0" smtClean="0"/>
              <a:t>Specify additional types of constraints outside scope of built-in relational model constraints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 dirty="0" smtClean="0"/>
              <a:t>Specify automatic actions that database system will perform when certain events and conditions occur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Comparisons Involving NULL</a:t>
            </a:r>
            <a:br>
              <a:rPr lang="en-US" altLang="en-US" dirty="0" smtClean="0"/>
            </a:br>
            <a:r>
              <a:rPr lang="en-US" altLang="en-US" dirty="0" smtClean="0"/>
              <a:t>and Three-Valued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Meanings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b="1" dirty="0" smtClean="0"/>
              <a:t>Unknown value</a:t>
            </a:r>
          </a:p>
          <a:p>
            <a:pPr lvl="1"/>
            <a:r>
              <a:rPr lang="en-US" altLang="en-US" b="1" dirty="0" smtClean="0"/>
              <a:t>Unavailable or withheld value</a:t>
            </a:r>
          </a:p>
          <a:p>
            <a:pPr lvl="1"/>
            <a:r>
              <a:rPr lang="en-US" altLang="en-US" b="1" dirty="0" smtClean="0"/>
              <a:t>Not applicable attribute</a:t>
            </a:r>
          </a:p>
          <a:p>
            <a:r>
              <a:rPr lang="en-US" altLang="en-US" dirty="0" smtClean="0"/>
              <a:t>Each individual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 considered to be different from every other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</a:t>
            </a:r>
          </a:p>
          <a:p>
            <a:r>
              <a:rPr lang="en-US" altLang="en-US" dirty="0" smtClean="0"/>
              <a:t>SQL uses a three-valued logic: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altLang="en-US" dirty="0" smtClean="0">
                <a:cs typeface="Courier New" panose="02070309020205020404" pitchFamily="49" charset="0"/>
              </a:rPr>
              <a:t>(like Maybe)</a:t>
            </a:r>
          </a:p>
          <a:p>
            <a:r>
              <a:rPr lang="en-US" altLang="en-US" b="1" dirty="0" smtClean="0">
                <a:cs typeface="Courier New" panose="02070309020205020404" pitchFamily="49" charset="0"/>
              </a:rPr>
              <a:t>NULL = NULL  comparison is avoided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Specifying General Constraints as Assertions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altLang="en-US" dirty="0" smtClean="0"/>
              <a:t>Specify a query that selects any tuples that violate the desired condition</a:t>
            </a:r>
          </a:p>
          <a:p>
            <a:pPr lvl="1"/>
            <a:r>
              <a:rPr lang="en-US" altLang="en-US" dirty="0" smtClean="0"/>
              <a:t>Use only in cases where it goes beyond a simple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 smtClean="0"/>
              <a:t> which applies to individual attributes and domains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03" y="3387919"/>
            <a:ext cx="6337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12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Introduction to Triggers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 smtClean="0"/>
              <a:t>statement</a:t>
            </a:r>
          </a:p>
          <a:p>
            <a:pPr lvl="1"/>
            <a:r>
              <a:rPr lang="en-US" altLang="en-US" dirty="0" smtClean="0"/>
              <a:t>Used to monitor the database</a:t>
            </a:r>
          </a:p>
          <a:p>
            <a:r>
              <a:rPr lang="en-US" altLang="en-US" dirty="0" smtClean="0"/>
              <a:t>Typical trigger has three components which make it a rule for an “active database “ (more on active databases in section 26.1) :</a:t>
            </a:r>
          </a:p>
          <a:p>
            <a:pPr lvl="1"/>
            <a:r>
              <a:rPr lang="en-US" altLang="en-US" b="1" dirty="0" smtClean="0"/>
              <a:t>Event(s)</a:t>
            </a:r>
          </a:p>
          <a:p>
            <a:pPr lvl="1"/>
            <a:r>
              <a:rPr lang="en-US" altLang="en-US" b="1" dirty="0" smtClean="0"/>
              <a:t>Condition</a:t>
            </a:r>
          </a:p>
          <a:p>
            <a:pPr lvl="1"/>
            <a:r>
              <a:rPr lang="en-US" altLang="en-US" b="1" dirty="0" smtClean="0"/>
              <a:t>Action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7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EXAMPLE with standard Syntax.(Note : other SQL implementations like PostgreSQL use a different syntax.)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43000" y="2939153"/>
            <a:ext cx="7467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R5: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CREATE TRIGGER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SALARY_VIOLATION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BEFORE INSERT OR UPDATE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OF Salary,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ON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WHEN (NEW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.SALARY &gt;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SELECT Salary 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WHERE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NEW.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))  INFORM_SUPERVISOR (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NEW.Supervisor.Ssn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73288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Views (Virtual Tables)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Concept of a view in SQL</a:t>
            </a:r>
          </a:p>
          <a:p>
            <a:r>
              <a:rPr lang="en-US" dirty="0" smtClean="0"/>
              <a:t>Single table derived from other tables called the defining tables</a:t>
            </a:r>
          </a:p>
          <a:p>
            <a:r>
              <a:rPr lang="en-US" dirty="0" smtClean="0"/>
              <a:t>Considered to be a virtual table that is not necessarily populated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Specification of Views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dirty="0" smtClean="0"/>
              <a:t> command</a:t>
            </a:r>
          </a:p>
          <a:p>
            <a:pPr lvl="1"/>
            <a:r>
              <a:rPr lang="en-US" altLang="en-US" dirty="0"/>
              <a:t>Give table name, list of attribute names, and a query to specify the contents of the view</a:t>
            </a:r>
          </a:p>
          <a:p>
            <a:pPr lvl="1"/>
            <a:r>
              <a:rPr lang="en-US" altLang="en-US" dirty="0"/>
              <a:t>In V1, attributes retain the names from base tables. In V2, attributes are assigned names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880" y="3721100"/>
            <a:ext cx="6572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691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Specification of Views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Once a View is defined, SQL queries can use the View relation in the FROM clause</a:t>
            </a:r>
          </a:p>
          <a:p>
            <a:r>
              <a:rPr lang="en-US" altLang="en-US" dirty="0" smtClean="0"/>
              <a:t>View is always up-to-date</a:t>
            </a:r>
          </a:p>
          <a:p>
            <a:pPr lvl="1"/>
            <a:r>
              <a:rPr lang="en-US" altLang="en-US" dirty="0" smtClean="0"/>
              <a:t>Responsibility of the DBMS and not the user 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altLang="en-US" dirty="0" smtClean="0"/>
              <a:t>command </a:t>
            </a:r>
          </a:p>
          <a:p>
            <a:pPr lvl="1"/>
            <a:r>
              <a:rPr lang="en-US" altLang="en-US" dirty="0" smtClean="0"/>
              <a:t>Dispose of a view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3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View Implementation, View Update, and Inline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Complex problem of efficiently implementing a view for querying</a:t>
            </a:r>
          </a:p>
          <a:p>
            <a:r>
              <a:rPr lang="en-US" altLang="en-US" sz="3200" b="1" dirty="0" smtClean="0"/>
              <a:t>Strategy1: Query modification approach</a:t>
            </a:r>
          </a:p>
          <a:p>
            <a:pPr lvl="1"/>
            <a:r>
              <a:rPr lang="en-US" altLang="en-US" sz="2800" dirty="0" smtClean="0"/>
              <a:t>Compute the view as and when needed. Do not store permanently</a:t>
            </a:r>
          </a:p>
          <a:p>
            <a:pPr lvl="1"/>
            <a:r>
              <a:rPr lang="en-US" altLang="en-US" sz="2800" dirty="0" smtClean="0"/>
              <a:t>Modify view query into a query on underlying base tables</a:t>
            </a:r>
          </a:p>
          <a:p>
            <a:pPr lvl="1"/>
            <a:r>
              <a:rPr lang="en-US" altLang="en-US" sz="2800" dirty="0" smtClean="0"/>
              <a:t>Disadvantage: inefficient for views defined via complex queries that are time-consuming to execute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View 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 smtClean="0"/>
              <a:t>Strategy 2: View materialization </a:t>
            </a:r>
          </a:p>
          <a:p>
            <a:pPr lvl="1"/>
            <a:r>
              <a:rPr lang="en-US" altLang="en-US" sz="2800" dirty="0" smtClean="0"/>
              <a:t>Physically create a temporary view table when the view is first queried </a:t>
            </a:r>
          </a:p>
          <a:p>
            <a:pPr lvl="1"/>
            <a:r>
              <a:rPr lang="en-US" altLang="en-US" sz="2800" dirty="0" smtClean="0"/>
              <a:t>Keep that table on the assumption that other queries on the view will follow</a:t>
            </a:r>
          </a:p>
          <a:p>
            <a:pPr lvl="1"/>
            <a:r>
              <a:rPr lang="en-US" altLang="en-US" sz="2800" dirty="0" smtClean="0"/>
              <a:t>Requires efficient strategy for automatically updating the view table when the base tables are updated</a:t>
            </a:r>
          </a:p>
          <a:p>
            <a:r>
              <a:rPr lang="en-US" altLang="en-US" sz="3200" b="1" dirty="0" smtClean="0"/>
              <a:t>Incremental update strategy for materialized views</a:t>
            </a:r>
          </a:p>
          <a:p>
            <a:pPr lvl="1"/>
            <a:r>
              <a:rPr lang="en-US" altLang="en-US" sz="2800" dirty="0"/>
              <a:t>DBMS determines what new tuples must be inserted, deleted, or modified in a materialized view table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4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View 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Multiple ways to handle materialization:</a:t>
            </a:r>
          </a:p>
          <a:p>
            <a:pPr lvl="1"/>
            <a:r>
              <a:rPr lang="en-US" altLang="en-US" sz="2800" b="1" dirty="0" smtClean="0"/>
              <a:t>immediate update </a:t>
            </a:r>
            <a:r>
              <a:rPr lang="en-US" altLang="en-US" sz="2800" dirty="0" smtClean="0"/>
              <a:t>strategy updates a view as soon as the base tables are changed</a:t>
            </a:r>
          </a:p>
          <a:p>
            <a:pPr lvl="1"/>
            <a:r>
              <a:rPr lang="en-US" altLang="en-US" sz="2800" b="1" dirty="0" smtClean="0"/>
              <a:t>lazy update </a:t>
            </a:r>
            <a:r>
              <a:rPr lang="en-US" altLang="en-US" sz="2800" dirty="0" smtClean="0"/>
              <a:t>strategy updates the view when needed by a view query</a:t>
            </a:r>
          </a:p>
          <a:p>
            <a:pPr lvl="1"/>
            <a:r>
              <a:rPr lang="en-US" altLang="en-US" sz="2800" b="1" dirty="0" smtClean="0"/>
              <a:t>periodic update </a:t>
            </a:r>
            <a:r>
              <a:rPr lang="en-US" altLang="en-US" sz="2800" dirty="0" smtClean="0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6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Update on a view defined on a single table without any aggregate functions</a:t>
            </a:r>
          </a:p>
          <a:p>
            <a:pPr lvl="1">
              <a:defRPr/>
            </a:pPr>
            <a:r>
              <a:rPr lang="en-US" altLang="en-US" dirty="0"/>
              <a:t>Can be mapped to an update on underlying base table- possible if the primary key is preserved in the view</a:t>
            </a:r>
          </a:p>
          <a:p>
            <a:pPr>
              <a:defRPr/>
            </a:pPr>
            <a:r>
              <a:rPr lang="en-US" altLang="en-US" sz="2400" dirty="0"/>
              <a:t>Update not permitted on aggregate views. E.g.,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/>
              <a:t>UV2:</a:t>
            </a:r>
            <a:r>
              <a:rPr lang="en-US" sz="2000" dirty="0"/>
              <a:t>	</a:t>
            </a:r>
            <a:r>
              <a:rPr lang="en-US" sz="2000" b="1" dirty="0"/>
              <a:t>UPDATE</a:t>
            </a:r>
            <a:r>
              <a:rPr lang="en-US" sz="2000" dirty="0"/>
              <a:t>		DEPT_INFO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b="1" dirty="0"/>
              <a:t>SET</a:t>
            </a:r>
            <a:r>
              <a:rPr lang="en-US" sz="2000" dirty="0"/>
              <a:t>			</a:t>
            </a:r>
            <a:r>
              <a:rPr lang="en-US" sz="2000" dirty="0" err="1"/>
              <a:t>Total_sal</a:t>
            </a:r>
            <a:r>
              <a:rPr lang="en-US" sz="2000" dirty="0"/>
              <a:t>=100000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b="1" dirty="0"/>
              <a:t>WHERE</a:t>
            </a:r>
            <a:r>
              <a:rPr lang="en-US" sz="2000" dirty="0"/>
              <a:t>		</a:t>
            </a:r>
            <a:r>
              <a:rPr lang="en-US" sz="2000" dirty="0" err="1"/>
              <a:t>Dname</a:t>
            </a:r>
            <a:r>
              <a:rPr lang="en-US" sz="2000" dirty="0"/>
              <a:t>=‘Research’;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cannot be processed because </a:t>
            </a:r>
            <a:r>
              <a:rPr lang="en-US" altLang="en-US" sz="2400" dirty="0" err="1"/>
              <a:t>Total_sal</a:t>
            </a:r>
            <a:r>
              <a:rPr lang="en-US" altLang="en-US" sz="2400" dirty="0"/>
              <a:t> is a computed value in the view definition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Comparisons Involving NULL</a:t>
            </a:r>
            <a:br>
              <a:rPr lang="en-US" altLang="en-US" dirty="0" smtClean="0"/>
            </a:br>
            <a:r>
              <a:rPr lang="en-US" altLang="en-US" dirty="0" smtClean="0"/>
              <a:t>and Three-Valued Logic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47" y="1690688"/>
            <a:ext cx="7659688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View Update and Inline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View involving joins</a:t>
            </a:r>
          </a:p>
          <a:p>
            <a:pPr lvl="1"/>
            <a:r>
              <a:rPr lang="en-US" altLang="en-US" dirty="0" smtClean="0"/>
              <a:t>Often not possible for DBMS to determine which of the updates is intended</a:t>
            </a:r>
          </a:p>
          <a:p>
            <a:r>
              <a:rPr lang="en-US" altLang="en-US" dirty="0" smtClean="0"/>
              <a:t>Clause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altLang="en-US" dirty="0" smtClean="0"/>
              <a:t>Must be added at the end of the view definition if a view is to be updated to make sure that tuples being updated stay in the view</a:t>
            </a:r>
          </a:p>
          <a:p>
            <a:r>
              <a:rPr lang="en-US" altLang="en-US" b="1" dirty="0" smtClean="0"/>
              <a:t>In-line view</a:t>
            </a:r>
          </a:p>
          <a:p>
            <a:pPr lvl="1"/>
            <a:r>
              <a:rPr lang="en-US" altLang="en-US" dirty="0" smtClean="0"/>
              <a:t>Defined in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/>
              <a:t> clause of an SQL query (e.g., we saw its used in the WITH example)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6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Views as Authorization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SQL query authorization statements (GRANT and REVOKE) are described in detail in Chapter 30</a:t>
            </a:r>
          </a:p>
          <a:p>
            <a:r>
              <a:rPr lang="en-US" altLang="en-US" dirty="0" smtClean="0"/>
              <a:t>Views can be used to hide certain attributes or tuples from unauthorized users</a:t>
            </a:r>
          </a:p>
          <a:p>
            <a:r>
              <a:rPr lang="en-US" altLang="en-US" dirty="0" smtClean="0"/>
              <a:t>E.g., For a user who is only allowed to see employee information for those who work for department 5, he may only access the view </a:t>
            </a:r>
            <a:r>
              <a:rPr lang="en-US" altLang="en-US" sz="2400" dirty="0" smtClean="0">
                <a:solidFill>
                  <a:srgbClr val="800000"/>
                </a:solidFill>
              </a:rPr>
              <a:t>DEPT5EMP</a:t>
            </a:r>
            <a:r>
              <a:rPr lang="en-US" altLang="en-US" sz="2400" dirty="0" smtClean="0"/>
              <a:t>:</a:t>
            </a:r>
            <a:endParaRPr lang="en-US" altLang="en-US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CREATE VIEW</a:t>
            </a:r>
            <a:r>
              <a:rPr lang="en-US" altLang="en-US" sz="1800" dirty="0" smtClean="0"/>
              <a:t>	DEPT5EMP   </a:t>
            </a:r>
            <a:r>
              <a:rPr lang="en-US" altLang="en-US" sz="1800" b="1" dirty="0" smtClean="0"/>
              <a:t>AS</a:t>
            </a:r>
            <a:endParaRPr lang="en-US" altLang="en-US" sz="180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SELECT</a:t>
            </a:r>
            <a:r>
              <a:rPr lang="en-US" altLang="en-US" sz="1800" dirty="0" smtClean="0"/>
              <a:t>		*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FROM</a:t>
            </a:r>
            <a:r>
              <a:rPr lang="en-US" altLang="en-US" sz="1800" dirty="0" smtClean="0"/>
              <a:t>		EMPLOYEE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WHERE</a:t>
            </a:r>
            <a:r>
              <a:rPr lang="en-US" altLang="en-US" sz="1800" dirty="0" smtClean="0"/>
              <a:t>		</a:t>
            </a:r>
            <a:r>
              <a:rPr lang="en-US" altLang="en-US" sz="1800" dirty="0" err="1" smtClean="0"/>
              <a:t>Dno</a:t>
            </a:r>
            <a:r>
              <a:rPr lang="en-US" altLang="en-US" sz="1800" dirty="0" smtClean="0"/>
              <a:t> =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5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Schema Change Statements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altLang="en-US" dirty="0"/>
              <a:t>command </a:t>
            </a:r>
          </a:p>
          <a:p>
            <a:pPr lvl="1">
              <a:defRPr/>
            </a:pPr>
            <a:r>
              <a:rPr lang="en-US" altLang="en-US" dirty="0"/>
              <a:t>Used to drop named schema elements, such as tables, domains, or constraint</a:t>
            </a:r>
          </a:p>
          <a:p>
            <a:pPr>
              <a:defRPr/>
            </a:pPr>
            <a:r>
              <a:rPr lang="en-US" altLang="en-US" dirty="0"/>
              <a:t>Drop behavior options: 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SCHEMA COMPANY CASCADE;</a:t>
            </a:r>
          </a:p>
          <a:p>
            <a:pPr lvl="1">
              <a:defRPr/>
            </a:pPr>
            <a:r>
              <a:rPr lang="en-US" altLang="en-US" sz="2800" dirty="0">
                <a:solidFill>
                  <a:schemeClr val="tx2"/>
                </a:solidFill>
              </a:rPr>
              <a:t>This removes the schema and all its elements including </a:t>
            </a:r>
            <a:r>
              <a:rPr lang="en-US" altLang="en-US" sz="2800" dirty="0" err="1">
                <a:solidFill>
                  <a:schemeClr val="tx2"/>
                </a:solidFill>
              </a:rPr>
              <a:t>tables,views</a:t>
            </a:r>
            <a:r>
              <a:rPr lang="en-US" altLang="en-US" sz="2800" dirty="0">
                <a:solidFill>
                  <a:schemeClr val="tx2"/>
                </a:solidFill>
              </a:rPr>
              <a:t>, constraints,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ALTER TABLE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Alter table actions </a:t>
            </a:r>
            <a:r>
              <a:rPr lang="en-US" altLang="en-US" dirty="0" smtClean="0"/>
              <a:t>include:</a:t>
            </a:r>
          </a:p>
          <a:p>
            <a:pPr lvl="1"/>
            <a:r>
              <a:rPr lang="en-US" altLang="en-US" dirty="0" smtClean="0"/>
              <a:t>Adding or dropping a column (attribute)</a:t>
            </a:r>
          </a:p>
          <a:p>
            <a:pPr lvl="1"/>
            <a:r>
              <a:rPr lang="en-US" altLang="en-US" dirty="0" smtClean="0"/>
              <a:t>Changing a column definition</a:t>
            </a:r>
          </a:p>
          <a:p>
            <a:pPr lvl="1"/>
            <a:r>
              <a:rPr lang="en-US" altLang="en-US" dirty="0" smtClean="0"/>
              <a:t>Adding or dropping table constraints</a:t>
            </a:r>
          </a:p>
          <a:p>
            <a:r>
              <a:rPr lang="en-US" altLang="en-US" dirty="0" smtClean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COMPANY.EMPLOYEE ADD COLUMN Job VARCHAR(12);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31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Adding and Dropping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smtClean="0"/>
              <a:t>Change constraints specified on a table </a:t>
            </a:r>
          </a:p>
          <a:p>
            <a:pPr lvl="1"/>
            <a:r>
              <a:rPr lang="en-US" altLang="en-US" sz="2800" dirty="0" smtClean="0"/>
              <a:t>Add or drop a named constraint</a:t>
            </a:r>
          </a:p>
          <a:p>
            <a:endParaRPr lang="en-US" altLang="en-US" sz="32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89" y="3065740"/>
            <a:ext cx="600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719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Dropping Columns, 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/>
              <a:t>To drop a column</a:t>
            </a:r>
          </a:p>
          <a:p>
            <a:pPr lvl="1">
              <a:defRPr/>
            </a:pPr>
            <a:r>
              <a:rPr lang="en-US" altLang="en-US" sz="2800" dirty="0"/>
              <a:t>Choose either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 lvl="1">
              <a:defRPr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sz="2800" dirty="0">
                <a:solidFill>
                  <a:schemeClr val="tx2"/>
                </a:solidFill>
                <a:cs typeface="Courier New" panose="02070309020205020404" pitchFamily="49" charset="0"/>
              </a:rPr>
              <a:t>would drop the column from views etc.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 </a:t>
            </a:r>
            <a:r>
              <a:rPr lang="en-US" altLang="en-US" sz="2800" dirty="0">
                <a:solidFill>
                  <a:schemeClr val="tx2"/>
                </a:solidFill>
                <a:cs typeface="Courier New" panose="02070309020205020404" pitchFamily="49" charset="0"/>
              </a:rPr>
              <a:t>is possible if no views refer to it.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bg2"/>
                </a:solidFill>
              </a:rPr>
              <a:t>	</a:t>
            </a:r>
            <a:r>
              <a:rPr lang="en-US" sz="2400" b="1" dirty="0"/>
              <a:t>ALTER TABLE</a:t>
            </a:r>
            <a:r>
              <a:rPr lang="en-US" sz="2400" dirty="0"/>
              <a:t> COMPANY.EMPLOYEE </a:t>
            </a:r>
            <a:r>
              <a:rPr lang="en-US" sz="2400" b="1" dirty="0"/>
              <a:t>DROP COLUMN</a:t>
            </a:r>
            <a:r>
              <a:rPr lang="en-US" sz="2400" dirty="0"/>
              <a:t> 	Address </a:t>
            </a:r>
            <a:r>
              <a:rPr lang="en-US" sz="2400" b="1" dirty="0"/>
              <a:t>CASCADE</a:t>
            </a:r>
            <a:r>
              <a:rPr lang="en-US" sz="2400" dirty="0"/>
              <a:t>;</a:t>
            </a:r>
          </a:p>
          <a:p>
            <a:pPr>
              <a:defRPr/>
            </a:pPr>
            <a:r>
              <a:rPr lang="en-US" sz="3200" dirty="0"/>
              <a:t>Default values can be dropped and altered :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ALTER TABLE</a:t>
            </a:r>
            <a:r>
              <a:rPr lang="en-US" sz="2000" dirty="0"/>
              <a:t> COMPANY.DEPARTMENT </a:t>
            </a:r>
            <a:r>
              <a:rPr lang="en-US" sz="2000" b="1" dirty="0"/>
              <a:t>ALTER COLUMN</a:t>
            </a:r>
            <a:r>
              <a:rPr lang="en-US" sz="2000" dirty="0"/>
              <a:t> </a:t>
            </a:r>
            <a:r>
              <a:rPr lang="en-US" sz="2000" dirty="0" err="1"/>
              <a:t>Mgr_ssn</a:t>
            </a:r>
            <a:r>
              <a:rPr lang="en-US" sz="2000" dirty="0"/>
              <a:t> </a:t>
            </a:r>
            <a:r>
              <a:rPr lang="en-US" sz="2000" b="1" dirty="0"/>
              <a:t>DROP DEFAULT</a:t>
            </a:r>
            <a:r>
              <a:rPr lang="en-US" sz="2000" dirty="0"/>
              <a:t>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ALTER TABLE</a:t>
            </a:r>
            <a:r>
              <a:rPr lang="en-US" sz="2000" dirty="0"/>
              <a:t> COMPANY.DEPARTMENT </a:t>
            </a:r>
            <a:r>
              <a:rPr lang="en-US" sz="2000" b="1" dirty="0"/>
              <a:t>ALTER COLUMN</a:t>
            </a:r>
            <a:r>
              <a:rPr lang="en-US" sz="2000" dirty="0"/>
              <a:t> </a:t>
            </a:r>
            <a:r>
              <a:rPr lang="en-US" sz="2000" dirty="0" err="1"/>
              <a:t>Mgr_ssn</a:t>
            </a:r>
            <a:r>
              <a:rPr lang="en-US" sz="2000" dirty="0"/>
              <a:t> </a:t>
            </a:r>
            <a:r>
              <a:rPr lang="en-US" sz="2000" b="1" dirty="0"/>
              <a:t>SET DEFAULT</a:t>
            </a:r>
            <a:r>
              <a:rPr lang="en-US" sz="2000" dirty="0"/>
              <a:t> ‘333445555’;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9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Summary of SQL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2" descr="tab07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9575"/>
            <a:ext cx="8686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196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SQL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2" descr="tab07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6454"/>
            <a:ext cx="86868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1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Comparisons Involving NULL</a:t>
            </a:r>
            <a:br>
              <a:rPr lang="en-US" altLang="en-US" dirty="0" smtClean="0"/>
            </a:br>
            <a:r>
              <a:rPr lang="en-US" altLang="en-US" dirty="0" smtClean="0"/>
              <a:t>and Three-Valued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SQL allows queries that check whether an attribute value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dirty="0" smtClean="0"/>
              <a:t>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57" y="3064565"/>
            <a:ext cx="72532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3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Nested Queries, Tuples,</a:t>
            </a:r>
            <a:br>
              <a:rPr lang="en-US" altLang="en-US" dirty="0" smtClean="0"/>
            </a:br>
            <a:r>
              <a:rPr lang="en-US" altLang="en-US" dirty="0" smtClean="0"/>
              <a:t>and Set/Multiset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Nested queries</a:t>
            </a:r>
          </a:p>
          <a:p>
            <a:pPr lvl="1"/>
            <a:r>
              <a:rPr lang="en-US" altLang="en-US" dirty="0" smtClean="0"/>
              <a:t>Complete select-from-where blocks within WHERE clause of another query</a:t>
            </a:r>
          </a:p>
          <a:p>
            <a:pPr lvl="1"/>
            <a:r>
              <a:rPr lang="en-US" altLang="en-US" b="1" dirty="0" smtClean="0"/>
              <a:t>Outer query and nested subqueries</a:t>
            </a:r>
          </a:p>
          <a:p>
            <a:r>
              <a:rPr lang="en-US" altLang="en-US" dirty="0" smtClean="0"/>
              <a:t>Comparison operator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dirty="0" smtClean="0"/>
              <a:t>Compares value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with a set (or multiset) of values </a:t>
            </a:r>
            <a:r>
              <a:rPr lang="en-US" altLang="en-US" i="1" dirty="0" smtClean="0"/>
              <a:t>V </a:t>
            </a:r>
          </a:p>
          <a:p>
            <a:pPr lvl="1"/>
            <a:r>
              <a:rPr lang="en-US" altLang="en-US" dirty="0" smtClean="0"/>
              <a:t>Evaluates to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 if 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is one of the elements in </a:t>
            </a:r>
            <a:r>
              <a:rPr lang="en-US" altLang="en-US" i="1" dirty="0" smtClean="0"/>
              <a:t>V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07" y="1690688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tuples of values in comparisons </a:t>
            </a:r>
          </a:p>
          <a:p>
            <a:pPr lvl="1"/>
            <a:r>
              <a:rPr lang="en-US" altLang="en-US" dirty="0" smtClean="0"/>
              <a:t>Place them within parentheses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More SQL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13CA-EDBF-4E7C-8281-11EF93F5875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41" y="2871084"/>
            <a:ext cx="656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2434</Words>
  <Application>Microsoft Office PowerPoint</Application>
  <PresentationFormat>Widescreen</PresentationFormat>
  <Paragraphs>491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Arial</vt:lpstr>
      <vt:lpstr>Calibri</vt:lpstr>
      <vt:lpstr>Calibri Light</vt:lpstr>
      <vt:lpstr>Courier New</vt:lpstr>
      <vt:lpstr>Symbol</vt:lpstr>
      <vt:lpstr>Wingdings</vt:lpstr>
      <vt:lpstr>Office Theme</vt:lpstr>
      <vt:lpstr>Database Design Lesson 7 More SQL</vt:lpstr>
      <vt:lpstr>Chapter Outline</vt:lpstr>
      <vt:lpstr>More Complex Retrieval Queries</vt:lpstr>
      <vt:lpstr>Comparisons Involving NULL and Three-Valued Logic</vt:lpstr>
      <vt:lpstr>Comparisons Involving NULL and Three-Valued Logic</vt:lpstr>
      <vt:lpstr>Comparisons Involving NULL and Three-Valued Logic</vt:lpstr>
      <vt:lpstr>Nested Queries, Tuples, and Set/Multiset Comparisons</vt:lpstr>
      <vt:lpstr>Nested Queries</vt:lpstr>
      <vt:lpstr>Nested Queries</vt:lpstr>
      <vt:lpstr>Nested Queries</vt:lpstr>
      <vt:lpstr>Correlated Nested Queries</vt:lpstr>
      <vt:lpstr>The EXISTS and UNIQUE Functions in SQL for Correlating Queries</vt:lpstr>
      <vt:lpstr>Use of EXISTS</vt:lpstr>
      <vt:lpstr>Use of NOT EXISTS</vt:lpstr>
      <vt:lpstr>Double Negation to accomplish “for all” in SQL</vt:lpstr>
      <vt:lpstr>Explicit Sets and Renaming of Attributes in SQL</vt:lpstr>
      <vt:lpstr>Specifying Joined Tables in the FROM Clause of SQL</vt:lpstr>
      <vt:lpstr>Different Types of JOINed Tables  in SQL</vt:lpstr>
      <vt:lpstr>Natural Join</vt:lpstr>
      <vt:lpstr>INNER and OUTER Joins</vt:lpstr>
      <vt:lpstr>Example: LEFT OUTER JOIN</vt:lpstr>
      <vt:lpstr>Multiway JOIN in the FROM clause</vt:lpstr>
      <vt:lpstr>Aggregate Functions in SQL</vt:lpstr>
      <vt:lpstr>Renaming Results of Aggregation</vt:lpstr>
      <vt:lpstr>Aggregate Functions in SQL</vt:lpstr>
      <vt:lpstr>Aggregate Functions on Booleans</vt:lpstr>
      <vt:lpstr>Grouping: The GROUP BY Clause</vt:lpstr>
      <vt:lpstr>Examples of GROUP BY</vt:lpstr>
      <vt:lpstr>Grouping: The GROUP BY and HAVING Clauses</vt:lpstr>
      <vt:lpstr>Combining the WHERE and the HAVING Clause</vt:lpstr>
      <vt:lpstr>Combining the WHERE and the HAVING Clause</vt:lpstr>
      <vt:lpstr>Use of WITH</vt:lpstr>
      <vt:lpstr>Example of WITH</vt:lpstr>
      <vt:lpstr>Use of CASE</vt:lpstr>
      <vt:lpstr>EXAMPLE of use of CASE</vt:lpstr>
      <vt:lpstr>Recursive Queries in SQL</vt:lpstr>
      <vt:lpstr>An EXAMPLE of RECURSIVE Query</vt:lpstr>
      <vt:lpstr>EXPANDED Block Structure of SQL Queries</vt:lpstr>
      <vt:lpstr>Specifying Constraints as Assertions and Actions as Triggers</vt:lpstr>
      <vt:lpstr>Specifying General Constraints as Assertions in SQL</vt:lpstr>
      <vt:lpstr>Introduction to Triggers in SQL</vt:lpstr>
      <vt:lpstr>Use of Triggers</vt:lpstr>
      <vt:lpstr>Views (Virtual Tables) in SQL</vt:lpstr>
      <vt:lpstr>Specification of Views in SQL</vt:lpstr>
      <vt:lpstr>Specification of Views in SQL</vt:lpstr>
      <vt:lpstr>View Implementation, View Update, and Inline Views</vt:lpstr>
      <vt:lpstr>View Materialization</vt:lpstr>
      <vt:lpstr>View Materialization</vt:lpstr>
      <vt:lpstr>View Update</vt:lpstr>
      <vt:lpstr>View Update and Inline Views</vt:lpstr>
      <vt:lpstr>Views as Authorization Mechanism</vt:lpstr>
      <vt:lpstr>Schema Change Statements in SQL</vt:lpstr>
      <vt:lpstr>The ALTER TABLE command</vt:lpstr>
      <vt:lpstr>Adding and Dropping Constraints</vt:lpstr>
      <vt:lpstr>Dropping Columns, Default Values</vt:lpstr>
      <vt:lpstr>Summary of SQL Syntax</vt:lpstr>
      <vt:lpstr>Summary of SQL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SQL</dc:title>
  <dc:creator>Cole, John</dc:creator>
  <cp:lastModifiedBy>Cole, John</cp:lastModifiedBy>
  <cp:revision>51</cp:revision>
  <dcterms:created xsi:type="dcterms:W3CDTF">2016-09-18T21:21:29Z</dcterms:created>
  <dcterms:modified xsi:type="dcterms:W3CDTF">2018-10-01T18:17:24Z</dcterms:modified>
</cp:coreProperties>
</file>