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1" r:id="rId5"/>
    <p:sldId id="259"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2" d="100"/>
          <a:sy n="82"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5EDC4-F49C-458E-8E9D-1F9EFB4C2BB6}" type="datetimeFigureOut">
              <a:rPr lang="en-US" smtClean="0"/>
              <a:t>5/9/2020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49D06-821C-428C-846D-0F56E83E93EA}" type="slidenum">
              <a:rPr lang="en-US" smtClean="0"/>
              <a:t>‹#›</a:t>
            </a:fld>
            <a:endParaRPr lang="en-US"/>
          </a:p>
        </p:txBody>
      </p:sp>
    </p:spTree>
    <p:extLst>
      <p:ext uri="{BB962C8B-B14F-4D97-AF65-F5344CB8AC3E}">
        <p14:creationId xmlns:p14="http://schemas.microsoft.com/office/powerpoint/2010/main" val="395700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8C49D06-821C-428C-846D-0F56E83E93EA}" type="slidenum">
              <a:rPr lang="en-US" smtClean="0"/>
              <a:t>1</a:t>
            </a:fld>
            <a:endParaRPr lang="en-US"/>
          </a:p>
        </p:txBody>
      </p:sp>
    </p:spTree>
    <p:extLst>
      <p:ext uri="{BB962C8B-B14F-4D97-AF65-F5344CB8AC3E}">
        <p14:creationId xmlns:p14="http://schemas.microsoft.com/office/powerpoint/2010/main" val="1408982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980A25-330F-4D23-AC36-662A5D9C8CA7}" type="slidenum">
              <a:rPr lang="en-CA" altLang="en-US" smtClean="0">
                <a:latin typeface="Tahoma" panose="020B0604030504040204" pitchFamily="34" charset="0"/>
              </a:rPr>
              <a:pPr>
                <a:spcBef>
                  <a:spcPct val="0"/>
                </a:spcBef>
              </a:pPr>
              <a:t>35</a:t>
            </a:fld>
            <a:endParaRPr lang="en-CA" altLang="en-US">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86669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4415900-2D6D-451B-9A78-03BD5984587F}" type="datetime1">
              <a:rPr lang="en-US" smtClean="0"/>
              <a:t>5/9/2020</a:t>
            </a:fld>
            <a:endParaRPr lang="en-US"/>
          </a:p>
        </p:txBody>
      </p:sp>
      <p:sp>
        <p:nvSpPr>
          <p:cNvPr id="5" name="Footer Placeholder 4"/>
          <p:cNvSpPr>
            <a:spLocks noGrp="1"/>
          </p:cNvSpPr>
          <p:nvPr>
            <p:ph type="ftr" sz="quarter" idx="11"/>
          </p:nvPr>
        </p:nvSpPr>
        <p:spPr/>
        <p:txBody>
          <a:bodyPr/>
          <a:lstStyle/>
          <a:p>
            <a:r>
              <a:rPr lang="en-US"/>
              <a:t>Relational Database Design</a:t>
            </a:r>
          </a:p>
        </p:txBody>
      </p:sp>
      <p:sp>
        <p:nvSpPr>
          <p:cNvPr id="6" name="Slide Number Placeholder 5"/>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5452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F18E57-6F1C-4DA8-A984-7DB2369881E9}" type="datetime1">
              <a:rPr lang="en-US" smtClean="0"/>
              <a:t>5/9/2020</a:t>
            </a:fld>
            <a:endParaRPr lang="en-US"/>
          </a:p>
        </p:txBody>
      </p:sp>
      <p:sp>
        <p:nvSpPr>
          <p:cNvPr id="5" name="Footer Placeholder 4"/>
          <p:cNvSpPr>
            <a:spLocks noGrp="1"/>
          </p:cNvSpPr>
          <p:nvPr>
            <p:ph type="ftr" sz="quarter" idx="11"/>
          </p:nvPr>
        </p:nvSpPr>
        <p:spPr/>
        <p:txBody>
          <a:bodyPr/>
          <a:lstStyle/>
          <a:p>
            <a:r>
              <a:rPr lang="en-US"/>
              <a:t>Relational Database Design</a:t>
            </a:r>
          </a:p>
        </p:txBody>
      </p:sp>
      <p:sp>
        <p:nvSpPr>
          <p:cNvPr id="6" name="Slide Number Placeholder 5"/>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20693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DA86C0-F13A-4F10-900E-DDBDD1C5D39C}" type="datetime1">
              <a:rPr lang="en-US" smtClean="0"/>
              <a:t>5/9/2020</a:t>
            </a:fld>
            <a:endParaRPr lang="en-US"/>
          </a:p>
        </p:txBody>
      </p:sp>
      <p:sp>
        <p:nvSpPr>
          <p:cNvPr id="5" name="Footer Placeholder 4"/>
          <p:cNvSpPr>
            <a:spLocks noGrp="1"/>
          </p:cNvSpPr>
          <p:nvPr>
            <p:ph type="ftr" sz="quarter" idx="11"/>
          </p:nvPr>
        </p:nvSpPr>
        <p:spPr/>
        <p:txBody>
          <a:bodyPr/>
          <a:lstStyle/>
          <a:p>
            <a:r>
              <a:rPr lang="en-US"/>
              <a:t>Relational Database Design</a:t>
            </a:r>
          </a:p>
        </p:txBody>
      </p:sp>
      <p:sp>
        <p:nvSpPr>
          <p:cNvPr id="6" name="Slide Number Placeholder 5"/>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70189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11E824-7615-4037-8791-1EB7C871903C}" type="datetime1">
              <a:rPr lang="en-US" smtClean="0"/>
              <a:t>5/9/2020</a:t>
            </a:fld>
            <a:endParaRPr lang="en-US"/>
          </a:p>
        </p:txBody>
      </p:sp>
      <p:sp>
        <p:nvSpPr>
          <p:cNvPr id="5" name="Footer Placeholder 4"/>
          <p:cNvSpPr>
            <a:spLocks noGrp="1"/>
          </p:cNvSpPr>
          <p:nvPr>
            <p:ph type="ftr" sz="quarter" idx="11"/>
          </p:nvPr>
        </p:nvSpPr>
        <p:spPr/>
        <p:txBody>
          <a:bodyPr/>
          <a:lstStyle/>
          <a:p>
            <a:r>
              <a:rPr lang="en-US"/>
              <a:t>Relational Database Design</a:t>
            </a:r>
          </a:p>
        </p:txBody>
      </p:sp>
      <p:sp>
        <p:nvSpPr>
          <p:cNvPr id="6" name="Slide Number Placeholder 5"/>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06876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F17164-EEF8-412C-98A3-51401AFFB6B0}" type="datetime1">
              <a:rPr lang="en-US" smtClean="0"/>
              <a:t>5/9/2020</a:t>
            </a:fld>
            <a:endParaRPr lang="en-US"/>
          </a:p>
        </p:txBody>
      </p:sp>
      <p:sp>
        <p:nvSpPr>
          <p:cNvPr id="5" name="Footer Placeholder 4"/>
          <p:cNvSpPr>
            <a:spLocks noGrp="1"/>
          </p:cNvSpPr>
          <p:nvPr>
            <p:ph type="ftr" sz="quarter" idx="11"/>
          </p:nvPr>
        </p:nvSpPr>
        <p:spPr/>
        <p:txBody>
          <a:bodyPr/>
          <a:lstStyle/>
          <a:p>
            <a:r>
              <a:rPr lang="en-US"/>
              <a:t>Relational Database Design</a:t>
            </a:r>
          </a:p>
        </p:txBody>
      </p:sp>
      <p:sp>
        <p:nvSpPr>
          <p:cNvPr id="6" name="Slide Number Placeholder 5"/>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60989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CB5C88-9095-4F45-AB9C-2CEDC0897DEF}" type="datetime1">
              <a:rPr lang="en-US" smtClean="0"/>
              <a:t>5/9/2020</a:t>
            </a:fld>
            <a:endParaRPr lang="en-US"/>
          </a:p>
        </p:txBody>
      </p:sp>
      <p:sp>
        <p:nvSpPr>
          <p:cNvPr id="6" name="Footer Placeholder 5"/>
          <p:cNvSpPr>
            <a:spLocks noGrp="1"/>
          </p:cNvSpPr>
          <p:nvPr>
            <p:ph type="ftr" sz="quarter" idx="11"/>
          </p:nvPr>
        </p:nvSpPr>
        <p:spPr/>
        <p:txBody>
          <a:bodyPr/>
          <a:lstStyle/>
          <a:p>
            <a:r>
              <a:rPr lang="en-US"/>
              <a:t>Relational Database Design</a:t>
            </a:r>
          </a:p>
        </p:txBody>
      </p:sp>
      <p:sp>
        <p:nvSpPr>
          <p:cNvPr id="7" name="Slide Number Placeholder 6"/>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285606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945AFC-46FD-4679-8178-B530A23F08CD}" type="datetime1">
              <a:rPr lang="en-US" smtClean="0"/>
              <a:t>5/9/2020</a:t>
            </a:fld>
            <a:endParaRPr lang="en-US"/>
          </a:p>
        </p:txBody>
      </p:sp>
      <p:sp>
        <p:nvSpPr>
          <p:cNvPr id="8" name="Footer Placeholder 7"/>
          <p:cNvSpPr>
            <a:spLocks noGrp="1"/>
          </p:cNvSpPr>
          <p:nvPr>
            <p:ph type="ftr" sz="quarter" idx="11"/>
          </p:nvPr>
        </p:nvSpPr>
        <p:spPr/>
        <p:txBody>
          <a:bodyPr/>
          <a:lstStyle/>
          <a:p>
            <a:r>
              <a:rPr lang="en-US"/>
              <a:t>Relational Database Design</a:t>
            </a:r>
          </a:p>
        </p:txBody>
      </p:sp>
      <p:sp>
        <p:nvSpPr>
          <p:cNvPr id="9" name="Slide Number Placeholder 8"/>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28816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8B85FB-FC5E-46DB-9F81-F91248BEFC53}" type="datetime1">
              <a:rPr lang="en-US" smtClean="0"/>
              <a:t>5/9/2020</a:t>
            </a:fld>
            <a:endParaRPr lang="en-US"/>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270500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E828E-F51B-40A1-A734-6D6D017152C7}" type="datetime1">
              <a:rPr lang="en-US" smtClean="0"/>
              <a:t>5/9/2020</a:t>
            </a:fld>
            <a:endParaRPr lang="en-US"/>
          </a:p>
        </p:txBody>
      </p:sp>
      <p:sp>
        <p:nvSpPr>
          <p:cNvPr id="3" name="Footer Placeholder 2"/>
          <p:cNvSpPr>
            <a:spLocks noGrp="1"/>
          </p:cNvSpPr>
          <p:nvPr>
            <p:ph type="ftr" sz="quarter" idx="11"/>
          </p:nvPr>
        </p:nvSpPr>
        <p:spPr/>
        <p:txBody>
          <a:bodyPr/>
          <a:lstStyle/>
          <a:p>
            <a:r>
              <a:rPr lang="en-US"/>
              <a:t>Relational Database Design</a:t>
            </a:r>
          </a:p>
        </p:txBody>
      </p:sp>
      <p:sp>
        <p:nvSpPr>
          <p:cNvPr id="4" name="Slide Number Placeholder 3"/>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107570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2C0B3-664D-4926-858A-589DED83ECB3}" type="datetime1">
              <a:rPr lang="en-US" smtClean="0"/>
              <a:t>5/9/2020</a:t>
            </a:fld>
            <a:endParaRPr lang="en-US"/>
          </a:p>
        </p:txBody>
      </p:sp>
      <p:sp>
        <p:nvSpPr>
          <p:cNvPr id="6" name="Footer Placeholder 5"/>
          <p:cNvSpPr>
            <a:spLocks noGrp="1"/>
          </p:cNvSpPr>
          <p:nvPr>
            <p:ph type="ftr" sz="quarter" idx="11"/>
          </p:nvPr>
        </p:nvSpPr>
        <p:spPr/>
        <p:txBody>
          <a:bodyPr/>
          <a:lstStyle/>
          <a:p>
            <a:r>
              <a:rPr lang="en-US"/>
              <a:t>Relational Database Design</a:t>
            </a:r>
          </a:p>
        </p:txBody>
      </p:sp>
      <p:sp>
        <p:nvSpPr>
          <p:cNvPr id="7" name="Slide Number Placeholder 6"/>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308572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E0A3A2-84E4-485D-BB3A-C6206CCE2CBE}" type="datetime1">
              <a:rPr lang="en-US" smtClean="0"/>
              <a:t>5/9/2020</a:t>
            </a:fld>
            <a:endParaRPr lang="en-US"/>
          </a:p>
        </p:txBody>
      </p:sp>
      <p:sp>
        <p:nvSpPr>
          <p:cNvPr id="6" name="Footer Placeholder 5"/>
          <p:cNvSpPr>
            <a:spLocks noGrp="1"/>
          </p:cNvSpPr>
          <p:nvPr>
            <p:ph type="ftr" sz="quarter" idx="11"/>
          </p:nvPr>
        </p:nvSpPr>
        <p:spPr/>
        <p:txBody>
          <a:bodyPr/>
          <a:lstStyle/>
          <a:p>
            <a:r>
              <a:rPr lang="en-US"/>
              <a:t>Relational Database Design</a:t>
            </a:r>
          </a:p>
        </p:txBody>
      </p:sp>
      <p:sp>
        <p:nvSpPr>
          <p:cNvPr id="7" name="Slide Number Placeholder 6"/>
          <p:cNvSpPr>
            <a:spLocks noGrp="1"/>
          </p:cNvSpPr>
          <p:nvPr>
            <p:ph type="sldNum" sz="quarter" idx="12"/>
          </p:nvPr>
        </p:nvSpPr>
        <p:spPr/>
        <p:txBody>
          <a:bodyPr/>
          <a:lstStyle/>
          <a:p>
            <a:fld id="{2CA8BCF2-58C6-4473-AA11-58CB21860CEB}" type="slidenum">
              <a:rPr lang="en-US" smtClean="0"/>
              <a:t>‹#›</a:t>
            </a:fld>
            <a:endParaRPr lang="en-US"/>
          </a:p>
        </p:txBody>
      </p:sp>
    </p:spTree>
    <p:extLst>
      <p:ext uri="{BB962C8B-B14F-4D97-AF65-F5344CB8AC3E}">
        <p14:creationId xmlns:p14="http://schemas.microsoft.com/office/powerpoint/2010/main" val="1123251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AE682-4295-4D53-A115-9EA5B6A03E32}" type="datetime1">
              <a:rPr lang="en-US" smtClean="0"/>
              <a:t>5/9/2020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Relational Database Design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A8BCF2-58C6-4473-AA11-58CB21860CEB}" type="slidenum">
              <a:rPr lang="en-US" smtClean="0"/>
              <a:t>‹#›</a:t>
            </a:fld>
            <a:endParaRPr lang="en-US"/>
          </a:p>
        </p:txBody>
      </p:sp>
    </p:spTree>
    <p:extLst>
      <p:ext uri="{BB962C8B-B14F-4D97-AF65-F5344CB8AC3E}">
        <p14:creationId xmlns:p14="http://schemas.microsoft.com/office/powerpoint/2010/main" val="21679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Relational Database Design</a:t>
            </a:r>
            <a:br>
              <a:rPr lang="en-US" dirty="0"/>
            </a:br>
            <a:endParaRPr lang="en-US" dirty="0"/>
          </a:p>
        </p:txBody>
      </p:sp>
      <p:sp>
        <p:nvSpPr>
          <p:cNvPr id="3" name="Subtitle 2"/>
          <p:cNvSpPr>
            <a:spLocks noGrp="1"/>
          </p:cNvSpPr>
          <p:nvPr>
            <p:ph type="subTitle" idx="1"/>
          </p:nvPr>
        </p:nvSpPr>
        <p:spPr/>
        <p:txBody>
          <a:bodyPr/>
          <a:lstStyle/>
          <a:p>
            <a:r>
              <a:rPr lang="en-US" dirty="0"/>
              <a:t>Database Design</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a:t>
            </a:fld>
            <a:endParaRPr lang="en-US"/>
          </a:p>
        </p:txBody>
      </p:sp>
    </p:spTree>
    <p:extLst>
      <p:ext uri="{BB962C8B-B14F-4D97-AF65-F5344CB8AC3E}">
        <p14:creationId xmlns:p14="http://schemas.microsoft.com/office/powerpoint/2010/main" val="92852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lstStyle/>
          <a:p>
            <a:r>
              <a:rPr lang="en-US" altLang="en-US" sz="2400" b="1" dirty="0"/>
              <a:t>Step 6: Mapping of Multivalued attributes.</a:t>
            </a:r>
          </a:p>
          <a:p>
            <a:pPr lvl="1"/>
            <a:r>
              <a:rPr lang="en-US" altLang="en-US" sz="2000" dirty="0"/>
              <a:t>For each multivalued attribute A, create a new relation R. </a:t>
            </a:r>
          </a:p>
          <a:p>
            <a:pPr lvl="1"/>
            <a:r>
              <a:rPr lang="en-US" altLang="en-US" sz="2000" dirty="0"/>
              <a:t>This relation R will include an attribute corresponding to A, plus the primary key attribute K-as a foreign key in R-of the relation that represents the entity type of relationship type that has A as an attribute. </a:t>
            </a:r>
          </a:p>
          <a:p>
            <a:pPr lvl="1"/>
            <a:r>
              <a:rPr lang="en-US" altLang="en-US" sz="2000" dirty="0"/>
              <a:t>The primary key of R is the combination of A and K. If the multivalued attribute is composite, we include its simple components.</a:t>
            </a:r>
          </a:p>
          <a:p>
            <a:r>
              <a:rPr lang="en-US" altLang="en-US" sz="2400" b="1" dirty="0"/>
              <a:t>Example:</a:t>
            </a:r>
            <a:r>
              <a:rPr lang="en-US" altLang="en-US" sz="2400" dirty="0"/>
              <a:t> The relation DEPT_LOCATIONS is created. </a:t>
            </a:r>
          </a:p>
          <a:p>
            <a:pPr lvl="1"/>
            <a:r>
              <a:rPr lang="en-US" altLang="en-US" sz="2000" dirty="0"/>
              <a:t>The attribute DLOCATION represents the multivalued attribute LOCATIONS of DEPARTMENT, while DNUMBER-as foreign key-represents the primary key of the DEPARTMENT relation.</a:t>
            </a:r>
          </a:p>
          <a:p>
            <a:pPr lvl="1"/>
            <a:r>
              <a:rPr lang="en-US" altLang="en-US" sz="2000" dirty="0"/>
              <a:t>The primary key of R is the combination of {DNUMBER, DLOCATION}.</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10</a:t>
            </a:fld>
            <a:endParaRPr lang="en-US"/>
          </a:p>
        </p:txBody>
      </p:sp>
    </p:spTree>
    <p:extLst>
      <p:ext uri="{BB962C8B-B14F-4D97-AF65-F5344CB8AC3E}">
        <p14:creationId xmlns:p14="http://schemas.microsoft.com/office/powerpoint/2010/main" val="103510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lstStyle/>
          <a:p>
            <a:r>
              <a:rPr lang="en-US" altLang="en-US" sz="2400" b="1" dirty="0"/>
              <a:t>Step 7: Mapping of N-</a:t>
            </a:r>
            <a:r>
              <a:rPr lang="en-US" altLang="en-US" sz="2400" b="1" dirty="0" err="1"/>
              <a:t>ary</a:t>
            </a:r>
            <a:r>
              <a:rPr lang="en-US" altLang="en-US" sz="2400" b="1" dirty="0"/>
              <a:t> Relationship Types.</a:t>
            </a:r>
            <a:endParaRPr lang="en-US" altLang="en-US" sz="2400" dirty="0"/>
          </a:p>
          <a:p>
            <a:pPr lvl="1"/>
            <a:r>
              <a:rPr lang="en-US" altLang="en-US" sz="2200" dirty="0"/>
              <a:t>For each n-</a:t>
            </a:r>
            <a:r>
              <a:rPr lang="en-US" altLang="en-US" sz="2200" dirty="0" err="1"/>
              <a:t>ary</a:t>
            </a:r>
            <a:r>
              <a:rPr lang="en-US" altLang="en-US" sz="2200" dirty="0"/>
              <a:t> relationship type R, where n&gt;2, create a new relationship S to represent R.</a:t>
            </a:r>
          </a:p>
          <a:p>
            <a:pPr lvl="1"/>
            <a:r>
              <a:rPr lang="en-US" altLang="en-US" sz="2200" dirty="0"/>
              <a:t>Include as foreign key attributes in S the primary keys of the relations that represent the participating entity types. </a:t>
            </a:r>
          </a:p>
          <a:p>
            <a:pPr lvl="1"/>
            <a:r>
              <a:rPr lang="en-US" altLang="en-US" sz="2200" dirty="0"/>
              <a:t>Also include any simple attributes of the n-</a:t>
            </a:r>
            <a:r>
              <a:rPr lang="en-US" altLang="en-US" sz="2200" dirty="0" err="1"/>
              <a:t>ary</a:t>
            </a:r>
            <a:r>
              <a:rPr lang="en-US" altLang="en-US" sz="2200" dirty="0"/>
              <a:t> relationship type (or simple components of composite attributes) as attributes of S.</a:t>
            </a:r>
            <a:r>
              <a:rPr lang="en-US" altLang="en-US" sz="1700" dirty="0"/>
              <a:t> </a:t>
            </a:r>
          </a:p>
          <a:p>
            <a:r>
              <a:rPr lang="en-US" altLang="en-US" sz="2400" b="1" dirty="0"/>
              <a:t>Example: </a:t>
            </a:r>
            <a:r>
              <a:rPr lang="en-US" altLang="en-US" sz="2400" dirty="0"/>
              <a:t>The relationship </a:t>
            </a:r>
            <a:r>
              <a:rPr lang="en-US" altLang="en-US" sz="2400"/>
              <a:t>type SUPPLY </a:t>
            </a:r>
            <a:r>
              <a:rPr lang="en-US" altLang="en-US" sz="2400" dirty="0"/>
              <a:t>in the ER on the next slide.</a:t>
            </a:r>
          </a:p>
          <a:p>
            <a:pPr lvl="1"/>
            <a:r>
              <a:rPr lang="en-US" altLang="en-US" sz="2000" dirty="0"/>
              <a:t>This can be mapped to the relation SUPPLY shown in the relational schema, whose primary key is the combination of the three foreign keys {SNAME, PARTNO, PROJNAME}</a:t>
            </a:r>
            <a:endParaRPr lang="en-US" altLang="en-US" sz="2200" b="1" dirty="0">
              <a:solidFill>
                <a:srgbClr val="FF0066"/>
              </a:solidFill>
            </a:endParaRP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11</a:t>
            </a:fld>
            <a:endParaRPr lang="en-US"/>
          </a:p>
        </p:txBody>
      </p:sp>
    </p:spTree>
    <p:extLst>
      <p:ext uri="{BB962C8B-B14F-4D97-AF65-F5344CB8AC3E}">
        <p14:creationId xmlns:p14="http://schemas.microsoft.com/office/powerpoint/2010/main" val="355460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3794"/>
          </a:xfrm>
        </p:spPr>
        <p:txBody>
          <a:bodyPr>
            <a:noAutofit/>
          </a:bodyPr>
          <a:lstStyle/>
          <a:p>
            <a:r>
              <a:rPr lang="en-US" altLang="en-US" sz="3200" b="1" dirty="0">
                <a:latin typeface="Verdana" panose="020B0604030504040204" pitchFamily="34" charset="0"/>
              </a:rPr>
              <a:t>Figure 9.2</a:t>
            </a:r>
            <a:r>
              <a:rPr lang="en-US" altLang="en-US" sz="3200" dirty="0">
                <a:latin typeface="Verdana" panose="020B0604030504040204" pitchFamily="34" charset="0"/>
              </a:rPr>
              <a:t>   Result of mapping the COMPANY ER schema into a relational database schema.</a:t>
            </a:r>
            <a:endParaRPr lang="en-US" sz="3200"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12</a:t>
            </a:fld>
            <a:endParaRPr lang="en-US"/>
          </a:p>
        </p:txBody>
      </p:sp>
      <p:pic>
        <p:nvPicPr>
          <p:cNvPr id="6" name="Picture 5" descr="fig09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1069" y="1692275"/>
            <a:ext cx="7007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495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Ternary Relationship</a:t>
            </a:r>
            <a:r>
              <a:rPr lang="en-US"/>
              <a:t>: SUPPLY</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13</a:t>
            </a:fld>
            <a:endParaRPr lang="en-US"/>
          </a:p>
        </p:txBody>
      </p:sp>
      <p:pic>
        <p:nvPicPr>
          <p:cNvPr id="6" name="Picture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004" y="2101850"/>
            <a:ext cx="8304196" cy="283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480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Mapping the Ternary Relationship: SUPPLY</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14</a:t>
            </a:fld>
            <a:endParaRPr lang="en-US"/>
          </a:p>
        </p:txBody>
      </p:sp>
      <p:pic>
        <p:nvPicPr>
          <p:cNvPr id="6" name="Picture 5" descr="fig09_04.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7100" y="1907064"/>
            <a:ext cx="5257800"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504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altLang="en-US" b="1" dirty="0"/>
            </a:br>
            <a:r>
              <a:rPr lang="en-US" altLang="en-US" b="1" dirty="0"/>
              <a:t>Summary of Mapping Constructs and Constraints</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15</a:t>
            </a:fld>
            <a:endParaRPr lang="en-US"/>
          </a:p>
        </p:txBody>
      </p:sp>
      <p:pic>
        <p:nvPicPr>
          <p:cNvPr id="6" name="Picture 5" descr="tab09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8259" y="2045846"/>
            <a:ext cx="8686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2245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Font typeface="Wingdings" panose="05000000000000000000" pitchFamily="2" charset="2"/>
              <a:buNone/>
            </a:pPr>
            <a:r>
              <a:rPr lang="en-US" altLang="en-US" sz="4000" dirty="0"/>
              <a:t>Mapping of Generalization and Specialization Hierarchies</a:t>
            </a:r>
          </a:p>
          <a:p>
            <a:pPr marL="0" indent="0" algn="ctr">
              <a:buFont typeface="Wingdings" panose="05000000000000000000" pitchFamily="2" charset="2"/>
              <a:buNone/>
            </a:pPr>
            <a:r>
              <a:rPr lang="en-US" altLang="en-US" sz="4000" dirty="0"/>
              <a:t>to a Relational Schema</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16</a:t>
            </a:fld>
            <a:endParaRPr lang="en-US"/>
          </a:p>
        </p:txBody>
      </p:sp>
    </p:spTree>
    <p:extLst>
      <p:ext uri="{BB962C8B-B14F-4D97-AF65-F5344CB8AC3E}">
        <p14:creationId xmlns:p14="http://schemas.microsoft.com/office/powerpoint/2010/main" val="3282404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Mapping EER Model Constructs to Relations </a:t>
            </a:r>
            <a:endParaRPr lang="en-US" dirty="0"/>
          </a:p>
        </p:txBody>
      </p:sp>
      <p:sp>
        <p:nvSpPr>
          <p:cNvPr id="3" name="Content Placeholder 2"/>
          <p:cNvSpPr>
            <a:spLocks noGrp="1"/>
          </p:cNvSpPr>
          <p:nvPr>
            <p:ph idx="1"/>
          </p:nvPr>
        </p:nvSpPr>
        <p:spPr/>
        <p:txBody>
          <a:bodyPr/>
          <a:lstStyle/>
          <a:p>
            <a:r>
              <a:rPr lang="en-US" altLang="en-US" sz="3200" b="1" dirty="0"/>
              <a:t>Step8: Options for Mapping Specialization or Generalization.</a:t>
            </a:r>
          </a:p>
          <a:p>
            <a:pPr lvl="1"/>
            <a:r>
              <a:rPr lang="en-US" altLang="en-US" sz="2800" dirty="0"/>
              <a:t>Convert each specialization with m subclasses {S1, S2,….,Sm} and generalized superclass C, where the attributes of C are {k,a1,…an} and k is the (primary) key, into relational schemas using one of the four following options:</a:t>
            </a:r>
          </a:p>
          <a:p>
            <a:pPr lvl="2"/>
            <a:r>
              <a:rPr lang="en-US" altLang="en-US" sz="2400" dirty="0"/>
              <a:t>Option 8A: Multiple relations-Superclass and subclasses</a:t>
            </a:r>
          </a:p>
          <a:p>
            <a:pPr lvl="2"/>
            <a:r>
              <a:rPr lang="en-US" altLang="en-US" sz="2400" dirty="0"/>
              <a:t>Option 8B: Multiple relations-Subclass relations only</a:t>
            </a:r>
          </a:p>
          <a:p>
            <a:pPr lvl="2">
              <a:lnSpc>
                <a:spcPct val="80000"/>
              </a:lnSpc>
            </a:pPr>
            <a:r>
              <a:rPr lang="en-US" altLang="en-US" sz="2400" dirty="0"/>
              <a:t>Option 8C: Single relation with one type attribute</a:t>
            </a:r>
          </a:p>
          <a:p>
            <a:pPr lvl="2">
              <a:lnSpc>
                <a:spcPct val="80000"/>
              </a:lnSpc>
            </a:pPr>
            <a:r>
              <a:rPr lang="en-US" altLang="en-US" sz="2400" dirty="0"/>
              <a:t>Option 8D: Single relation with multiple type attributes</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17</a:t>
            </a:fld>
            <a:endParaRPr lang="en-US"/>
          </a:p>
        </p:txBody>
      </p:sp>
    </p:spTree>
    <p:extLst>
      <p:ext uri="{BB962C8B-B14F-4D97-AF65-F5344CB8AC3E}">
        <p14:creationId xmlns:p14="http://schemas.microsoft.com/office/powerpoint/2010/main" val="274136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Mapping EER Model Constructs to Relations </a:t>
            </a:r>
            <a:endParaRPr lang="en-US" dirty="0"/>
          </a:p>
        </p:txBody>
      </p:sp>
      <p:sp>
        <p:nvSpPr>
          <p:cNvPr id="3" name="Content Placeholder 2"/>
          <p:cNvSpPr>
            <a:spLocks noGrp="1"/>
          </p:cNvSpPr>
          <p:nvPr>
            <p:ph idx="1"/>
          </p:nvPr>
        </p:nvSpPr>
        <p:spPr/>
        <p:txBody>
          <a:bodyPr/>
          <a:lstStyle/>
          <a:p>
            <a:r>
              <a:rPr lang="en-US" altLang="en-US" b="1" dirty="0"/>
              <a:t>Option 8A: Multiple relations-Superclass and subclasses</a:t>
            </a:r>
          </a:p>
          <a:p>
            <a:pPr lvl="1"/>
            <a:r>
              <a:rPr lang="en-US" altLang="en-US" dirty="0"/>
              <a:t>Create a relation L for C with attributes Attrs(L) = {k,a1,…an} and PK(L) = k. Create a relation Li for each subclass Si, 1 &lt; i &lt; m, with the attributesAttrs(Li) = {k} U {attributes of Si} and PK(Li)=k. This option works for any specialization (total or partial, disjoint of over-lapping). </a:t>
            </a:r>
          </a:p>
          <a:p>
            <a:r>
              <a:rPr lang="en-US" altLang="en-US" b="1" dirty="0"/>
              <a:t>Option 8B: Multiple relations-Subclass relations only</a:t>
            </a:r>
          </a:p>
          <a:p>
            <a:pPr lvl="1"/>
            <a:r>
              <a:rPr lang="en-US" altLang="en-US" dirty="0"/>
              <a:t>Create a relation Li for each subclass Si, 1 &lt; i &lt; m, with the attributes Attr(Li) = {attributes of Si} U {k,a1…,an} and PK(Li) = k. This option only works for a  specialization whose subclasses are total (every entity in the superclass must belong to (at least) one of the subclasses).</a:t>
            </a:r>
          </a:p>
          <a:p>
            <a:endParaRPr lang="en-US" altLang="en-US" sz="2400" dirty="0"/>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18</a:t>
            </a:fld>
            <a:endParaRPr lang="en-US"/>
          </a:p>
        </p:txBody>
      </p:sp>
    </p:spTree>
    <p:extLst>
      <p:ext uri="{BB962C8B-B14F-4D97-AF65-F5344CB8AC3E}">
        <p14:creationId xmlns:p14="http://schemas.microsoft.com/office/powerpoint/2010/main" val="13517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Mapping EER Model Constructs to Relations </a:t>
            </a:r>
            <a:endParaRPr lang="en-US" dirty="0"/>
          </a:p>
        </p:txBody>
      </p:sp>
      <p:sp>
        <p:nvSpPr>
          <p:cNvPr id="3" name="Content Placeholder 2"/>
          <p:cNvSpPr>
            <a:spLocks noGrp="1"/>
          </p:cNvSpPr>
          <p:nvPr>
            <p:ph idx="1"/>
          </p:nvPr>
        </p:nvSpPr>
        <p:spPr/>
        <p:txBody>
          <a:bodyPr/>
          <a:lstStyle/>
          <a:p>
            <a:r>
              <a:rPr lang="en-US" altLang="en-US" b="1" dirty="0"/>
              <a:t>Option 8C: Single relation with one type attribute</a:t>
            </a:r>
          </a:p>
          <a:p>
            <a:pPr lvl="1"/>
            <a:r>
              <a:rPr lang="en-US" altLang="en-US" dirty="0"/>
              <a:t>Create a single relation L with attributes Attrs(L) = {k,a</a:t>
            </a:r>
            <a:r>
              <a:rPr lang="en-US" altLang="en-US" baseline="-25000" dirty="0"/>
              <a:t>1</a:t>
            </a:r>
            <a:r>
              <a:rPr lang="en-US" altLang="en-US" dirty="0"/>
              <a:t>,…a</a:t>
            </a:r>
            <a:r>
              <a:rPr lang="en-US" altLang="en-US" baseline="-25000" dirty="0"/>
              <a:t>n</a:t>
            </a:r>
            <a:r>
              <a:rPr lang="en-US" altLang="en-US" dirty="0"/>
              <a:t>} U {attributes of S</a:t>
            </a:r>
            <a:r>
              <a:rPr lang="en-US" altLang="en-US" baseline="-25000" dirty="0"/>
              <a:t>1</a:t>
            </a:r>
            <a:r>
              <a:rPr lang="en-US" altLang="en-US" dirty="0"/>
              <a:t>} U</a:t>
            </a:r>
            <a:r>
              <a:rPr lang="en-US" altLang="en-US" dirty="0">
                <a:latin typeface="Times New Roman" panose="02020603050405020304" pitchFamily="18" charset="0"/>
              </a:rPr>
              <a:t>…</a:t>
            </a:r>
            <a:r>
              <a:rPr lang="en-US" altLang="en-US" dirty="0"/>
              <a:t>U {attributes of S</a:t>
            </a:r>
            <a:r>
              <a:rPr lang="en-US" altLang="en-US" baseline="-25000" dirty="0"/>
              <a:t>m</a:t>
            </a:r>
            <a:r>
              <a:rPr lang="en-US" altLang="en-US" dirty="0"/>
              <a:t>} U {t} and PK(L) = k. The attribute t is called a type (or </a:t>
            </a:r>
            <a:r>
              <a:rPr lang="en-US" altLang="en-US" b="1" dirty="0"/>
              <a:t>discriminating</a:t>
            </a:r>
            <a:r>
              <a:rPr lang="en-US" altLang="en-US" dirty="0"/>
              <a:t>) attribute that indicates the subclass to which each tuple belongs</a:t>
            </a:r>
          </a:p>
          <a:p>
            <a:r>
              <a:rPr lang="en-US" altLang="en-US" b="1" dirty="0"/>
              <a:t>Option 8D: Single relation with multiple type attributes</a:t>
            </a:r>
          </a:p>
          <a:p>
            <a:pPr lvl="1"/>
            <a:r>
              <a:rPr lang="en-US" altLang="en-US" dirty="0"/>
              <a:t>Create a single relation schema L with attributes Attrs(L) = {k,a</a:t>
            </a:r>
            <a:r>
              <a:rPr lang="en-US" altLang="en-US" baseline="-25000" dirty="0"/>
              <a:t>1</a:t>
            </a:r>
            <a:r>
              <a:rPr lang="en-US" altLang="en-US" dirty="0"/>
              <a:t>,…a</a:t>
            </a:r>
            <a:r>
              <a:rPr lang="en-US" altLang="en-US" baseline="-25000" dirty="0"/>
              <a:t>n</a:t>
            </a:r>
            <a:r>
              <a:rPr lang="en-US" altLang="en-US" dirty="0"/>
              <a:t>} U {attributes of S</a:t>
            </a:r>
            <a:r>
              <a:rPr lang="en-US" altLang="en-US" baseline="-25000" dirty="0"/>
              <a:t>1</a:t>
            </a:r>
            <a:r>
              <a:rPr lang="en-US" altLang="en-US" dirty="0"/>
              <a:t>} U…U {attributes of S</a:t>
            </a:r>
            <a:r>
              <a:rPr lang="en-US" altLang="en-US" baseline="-25000" dirty="0"/>
              <a:t>m</a:t>
            </a:r>
            <a:r>
              <a:rPr lang="en-US" altLang="en-US" dirty="0"/>
              <a:t>} U {t</a:t>
            </a:r>
            <a:r>
              <a:rPr lang="en-US" altLang="en-US" baseline="-25000" dirty="0"/>
              <a:t>1</a:t>
            </a:r>
            <a:r>
              <a:rPr lang="en-US" altLang="en-US" dirty="0"/>
              <a:t>, t</a:t>
            </a:r>
            <a:r>
              <a:rPr lang="en-US" altLang="en-US" baseline="-25000" dirty="0"/>
              <a:t>2</a:t>
            </a:r>
            <a:r>
              <a:rPr lang="en-US" altLang="en-US" dirty="0"/>
              <a:t>,</a:t>
            </a:r>
            <a:r>
              <a:rPr lang="en-US" altLang="en-US" dirty="0">
                <a:latin typeface="Times New Roman" panose="02020603050405020304" pitchFamily="18" charset="0"/>
              </a:rPr>
              <a:t>…</a:t>
            </a:r>
            <a:r>
              <a:rPr lang="en-US" altLang="en-US" dirty="0"/>
              <a:t>,t</a:t>
            </a:r>
            <a:r>
              <a:rPr lang="en-US" altLang="en-US" baseline="-25000" dirty="0"/>
              <a:t>m</a:t>
            </a:r>
            <a:r>
              <a:rPr lang="en-US" altLang="en-US" dirty="0"/>
              <a:t>} and PK(L) = k. Each t</a:t>
            </a:r>
            <a:r>
              <a:rPr lang="en-US" altLang="en-US" baseline="-25000" dirty="0"/>
              <a:t>i</a:t>
            </a:r>
            <a:r>
              <a:rPr lang="en-US" altLang="en-US" dirty="0"/>
              <a:t>, 1 &lt; I &lt; m, is a Boolean type attribute indicating whether a tuple belongs to the subclass S</a:t>
            </a:r>
            <a:r>
              <a:rPr lang="en-US" altLang="en-US" baseline="-25000" dirty="0"/>
              <a:t>i</a:t>
            </a:r>
            <a:r>
              <a:rPr lang="en-US" altLang="en-US" dirty="0"/>
              <a:t>.</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19</a:t>
            </a:fld>
            <a:endParaRPr lang="en-US"/>
          </a:p>
        </p:txBody>
      </p:sp>
    </p:spTree>
    <p:extLst>
      <p:ext uri="{BB962C8B-B14F-4D97-AF65-F5344CB8AC3E}">
        <p14:creationId xmlns:p14="http://schemas.microsoft.com/office/powerpoint/2010/main" val="341114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Chapter Outline</a:t>
            </a:r>
          </a:p>
        </p:txBody>
      </p:sp>
      <p:sp>
        <p:nvSpPr>
          <p:cNvPr id="3" name="Content Placeholder 2"/>
          <p:cNvSpPr>
            <a:spLocks noGrp="1"/>
          </p:cNvSpPr>
          <p:nvPr>
            <p:ph idx="1"/>
          </p:nvPr>
        </p:nvSpPr>
        <p:spPr/>
        <p:txBody>
          <a:bodyPr/>
          <a:lstStyle/>
          <a:p>
            <a:pPr>
              <a:lnSpc>
                <a:spcPct val="80000"/>
              </a:lnSpc>
            </a:pPr>
            <a:r>
              <a:rPr lang="en-US" altLang="en-US" sz="2400" b="1" dirty="0"/>
              <a:t>ER-to-Relational Mapping Algorithm </a:t>
            </a:r>
          </a:p>
          <a:p>
            <a:pPr lvl="1">
              <a:lnSpc>
                <a:spcPct val="80000"/>
              </a:lnSpc>
            </a:pPr>
            <a:r>
              <a:rPr lang="en-US" altLang="en-US" sz="2100" dirty="0"/>
              <a:t>Step 1: Mapping of Regular Entity Types</a:t>
            </a:r>
          </a:p>
          <a:p>
            <a:pPr lvl="1">
              <a:lnSpc>
                <a:spcPct val="80000"/>
              </a:lnSpc>
            </a:pPr>
            <a:r>
              <a:rPr lang="en-US" altLang="en-US" sz="2100" dirty="0"/>
              <a:t>Step 2: Mapping of Weak Entity Types</a:t>
            </a:r>
          </a:p>
          <a:p>
            <a:pPr lvl="1">
              <a:lnSpc>
                <a:spcPct val="80000"/>
              </a:lnSpc>
            </a:pPr>
            <a:r>
              <a:rPr lang="en-US" altLang="en-US" sz="2100" dirty="0"/>
              <a:t>Step 3: Mapping of Binary 1:1 Relation Types</a:t>
            </a:r>
          </a:p>
          <a:p>
            <a:pPr lvl="1">
              <a:lnSpc>
                <a:spcPct val="80000"/>
              </a:lnSpc>
            </a:pPr>
            <a:r>
              <a:rPr lang="en-US" altLang="en-US" sz="2100" dirty="0"/>
              <a:t>Step 4: Mapping of Binary 1:N Relationship Types.</a:t>
            </a:r>
          </a:p>
          <a:p>
            <a:pPr lvl="1">
              <a:lnSpc>
                <a:spcPct val="80000"/>
              </a:lnSpc>
            </a:pPr>
            <a:r>
              <a:rPr lang="en-US" altLang="en-US" sz="2100" dirty="0"/>
              <a:t>Step 5: Mapping of Binary M:N Relationship Types.</a:t>
            </a:r>
          </a:p>
          <a:p>
            <a:pPr lvl="1">
              <a:lnSpc>
                <a:spcPct val="80000"/>
              </a:lnSpc>
            </a:pPr>
            <a:r>
              <a:rPr lang="en-US" altLang="en-US" sz="2100" dirty="0"/>
              <a:t>Step 6: Mapping of Multivalued attributes.</a:t>
            </a:r>
          </a:p>
          <a:p>
            <a:pPr lvl="1">
              <a:lnSpc>
                <a:spcPct val="80000"/>
              </a:lnSpc>
            </a:pPr>
            <a:r>
              <a:rPr lang="en-US" altLang="en-US" sz="2100" dirty="0"/>
              <a:t>Step 7: Mapping of N-</a:t>
            </a:r>
            <a:r>
              <a:rPr lang="en-US" altLang="en-US" sz="2100" dirty="0" err="1"/>
              <a:t>ary</a:t>
            </a:r>
            <a:r>
              <a:rPr lang="en-US" altLang="en-US" sz="2100" dirty="0"/>
              <a:t> Relationship Types.</a:t>
            </a:r>
          </a:p>
          <a:p>
            <a:pPr lvl="1">
              <a:lnSpc>
                <a:spcPct val="80000"/>
              </a:lnSpc>
            </a:pPr>
            <a:endParaRPr lang="en-US" altLang="en-US" sz="2100" dirty="0"/>
          </a:p>
          <a:p>
            <a:pPr>
              <a:lnSpc>
                <a:spcPct val="80000"/>
              </a:lnSpc>
            </a:pPr>
            <a:r>
              <a:rPr lang="en-US" altLang="en-US" sz="2400" b="1" dirty="0"/>
              <a:t>Mapping EER Model Constructs to Relations </a:t>
            </a:r>
          </a:p>
          <a:p>
            <a:pPr lvl="1">
              <a:lnSpc>
                <a:spcPct val="80000"/>
              </a:lnSpc>
            </a:pPr>
            <a:r>
              <a:rPr lang="en-US" altLang="en-US" sz="2100" dirty="0"/>
              <a:t>Step 8: Options for Mapping Specialization or Generalization.</a:t>
            </a:r>
          </a:p>
          <a:p>
            <a:pPr lvl="1">
              <a:lnSpc>
                <a:spcPct val="80000"/>
              </a:lnSpc>
            </a:pPr>
            <a:r>
              <a:rPr lang="en-US" altLang="en-US" sz="2100" dirty="0"/>
              <a:t>Step 9: Mapping of Union Types (Categories).</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a:t>
            </a:fld>
            <a:endParaRPr lang="en-US"/>
          </a:p>
        </p:txBody>
      </p:sp>
    </p:spTree>
    <p:extLst>
      <p:ext uri="{BB962C8B-B14F-4D97-AF65-F5344CB8AC3E}">
        <p14:creationId xmlns:p14="http://schemas.microsoft.com/office/powerpoint/2010/main" val="3480243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EER diagram notation for an attribute-defined specialization on Job Type</a:t>
            </a:r>
            <a:r>
              <a:rPr lang="en-US" altLang="en-US" sz="3600" dirty="0"/>
              <a:t>.</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20</a:t>
            </a:fld>
            <a:endParaRPr lang="en-US"/>
          </a:p>
        </p:txBody>
      </p:sp>
      <p:pic>
        <p:nvPicPr>
          <p:cNvPr id="6" name="Picture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231" y="1755775"/>
            <a:ext cx="569753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12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Mapping using Option 8A</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21</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2" y="2436019"/>
            <a:ext cx="8105775" cy="198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430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Mapping using Option 8C</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22</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49" y="3103492"/>
            <a:ext cx="9698609" cy="713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816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Generalizing CAR and TRUCK into the superclass VEHICLE</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23</a:t>
            </a:fld>
            <a:endParaRPr lang="en-US"/>
          </a:p>
        </p:txBody>
      </p:sp>
      <p:pic>
        <p:nvPicPr>
          <p:cNvPr id="6" name="Content Placeholder 5" descr="fig04_03.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4288" y="1610321"/>
            <a:ext cx="7525512" cy="4745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810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dirty="0">
                <a:solidFill>
                  <a:srgbClr val="800000"/>
                </a:solidFill>
              </a:rPr>
              <a:t>Mapping the EER schema in Figure 4.3b using option 8B. </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475" y="2362200"/>
            <a:ext cx="9103626" cy="2447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167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a:t>FIGURE 4.5</a:t>
            </a:r>
            <a:br>
              <a:rPr lang="en-US" altLang="en-US" b="1" dirty="0"/>
            </a:br>
            <a:r>
              <a:rPr lang="en-US" altLang="en-US" dirty="0"/>
              <a:t>An overlapping (non-disjoint) specialization</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25</a:t>
            </a:fld>
            <a:endParaRPr lang="en-US"/>
          </a:p>
        </p:txBody>
      </p:sp>
      <p:pic>
        <p:nvPicPr>
          <p:cNvPr id="6" name="Picture 5" descr="fig04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55751" y="2087563"/>
            <a:ext cx="9444073" cy="307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148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solidFill>
                  <a:srgbClr val="800000"/>
                </a:solidFill>
              </a:rPr>
              <a:t>Mapping Figure 4.5 using option 8D with Boolean type fields </a:t>
            </a:r>
            <a:r>
              <a:rPr lang="en-US" altLang="en-US" dirty="0" err="1">
                <a:solidFill>
                  <a:srgbClr val="800000"/>
                </a:solidFill>
              </a:rPr>
              <a:t>Mflag</a:t>
            </a:r>
            <a:r>
              <a:rPr lang="en-US" altLang="en-US" dirty="0">
                <a:solidFill>
                  <a:srgbClr val="800000"/>
                </a:solidFill>
              </a:rPr>
              <a:t> and </a:t>
            </a:r>
            <a:r>
              <a:rPr lang="en-US" altLang="en-US" dirty="0" err="1">
                <a:solidFill>
                  <a:srgbClr val="800000"/>
                </a:solidFill>
              </a:rPr>
              <a:t>Pflag</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39" y="3187700"/>
            <a:ext cx="10561561" cy="65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544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Different Options for Mapping Generalization Hierarchies</a:t>
            </a:r>
            <a:endParaRPr lang="en-US" dirty="0"/>
          </a:p>
        </p:txBody>
      </p:sp>
      <p:sp>
        <p:nvSpPr>
          <p:cNvPr id="3" name="Content Placeholder 2"/>
          <p:cNvSpPr>
            <a:spLocks noGrp="1"/>
          </p:cNvSpPr>
          <p:nvPr>
            <p:ph idx="1"/>
          </p:nvPr>
        </p:nvSpPr>
        <p:spPr/>
        <p:txBody>
          <a:bodyPr/>
          <a:lstStyle/>
          <a:p>
            <a:r>
              <a:rPr lang="en-US" altLang="en-US" b="1" dirty="0">
                <a:latin typeface="Verdana" panose="020B0604030504040204" pitchFamily="34" charset="0"/>
              </a:rPr>
              <a:t>Next Slide: Figure 9.5</a:t>
            </a:r>
            <a:r>
              <a:rPr lang="en-US" altLang="en-US" dirty="0">
                <a:latin typeface="Verdana" panose="020B0604030504040204" pitchFamily="34" charset="0"/>
              </a:rPr>
              <a:t>   Options for mapping specialization or generalization. (a) Mapping the EER schema in Figure 4.4 using option 8A. </a:t>
            </a:r>
          </a:p>
          <a:p>
            <a:r>
              <a:rPr lang="en-US" altLang="en-US" dirty="0">
                <a:latin typeface="Verdana" panose="020B0604030504040204" pitchFamily="34" charset="0"/>
              </a:rPr>
              <a:t>(b) Mapping the EER schema in Figure 4.3(b) using option 8B. </a:t>
            </a:r>
          </a:p>
          <a:p>
            <a:r>
              <a:rPr lang="en-US" altLang="en-US" dirty="0">
                <a:latin typeface="Verdana" panose="020B0604030504040204" pitchFamily="34" charset="0"/>
              </a:rPr>
              <a:t>(c) Mapping the EER schema in Figure 4.4 using option 8C. </a:t>
            </a:r>
          </a:p>
          <a:p>
            <a:r>
              <a:rPr lang="en-US" altLang="en-US" dirty="0">
                <a:latin typeface="Verdana" panose="020B0604030504040204" pitchFamily="34" charset="0"/>
              </a:rPr>
              <a:t>(d) Mapping Figure 4.5 using option 8D with Boolean type fields </a:t>
            </a:r>
            <a:r>
              <a:rPr lang="en-US" altLang="en-US" dirty="0" err="1">
                <a:latin typeface="Verdana" panose="020B0604030504040204" pitchFamily="34" charset="0"/>
              </a:rPr>
              <a:t>Mflag</a:t>
            </a:r>
            <a:r>
              <a:rPr lang="en-US" altLang="en-US" dirty="0">
                <a:latin typeface="Verdana" panose="020B0604030504040204" pitchFamily="34" charset="0"/>
              </a:rPr>
              <a:t> and </a:t>
            </a:r>
            <a:r>
              <a:rPr lang="en-US" altLang="en-US" dirty="0" err="1">
                <a:latin typeface="Verdana" panose="020B0604030504040204" pitchFamily="34" charset="0"/>
              </a:rPr>
              <a:t>Pflag</a:t>
            </a:r>
            <a:r>
              <a:rPr lang="en-US" altLang="en-US" dirty="0">
                <a:latin typeface="Verdana" panose="020B0604030504040204" pitchFamily="34" charset="0"/>
              </a:rPr>
              <a:t>.</a:t>
            </a:r>
            <a:endParaRPr lang="en-US" altLang="en-US" dirty="0"/>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27</a:t>
            </a:fld>
            <a:endParaRPr lang="en-US"/>
          </a:p>
        </p:txBody>
      </p:sp>
    </p:spTree>
    <p:extLst>
      <p:ext uri="{BB962C8B-B14F-4D97-AF65-F5344CB8AC3E}">
        <p14:creationId xmlns:p14="http://schemas.microsoft.com/office/powerpoint/2010/main" val="3600303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Fig. 9.5: Different Options for Mapping Generalization Hierarchies - summary</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28</a:t>
            </a:fld>
            <a:endParaRPr lang="en-US"/>
          </a:p>
        </p:txBody>
      </p:sp>
      <p:pic>
        <p:nvPicPr>
          <p:cNvPr id="6" name="Picture 5" descr="fig09_05.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2785" y="1690687"/>
            <a:ext cx="9214255" cy="469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922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Mapping EER Model Constructs to Relations (contd.)</a:t>
            </a:r>
            <a:endParaRPr lang="en-US" dirty="0"/>
          </a:p>
        </p:txBody>
      </p:sp>
      <p:sp>
        <p:nvSpPr>
          <p:cNvPr id="3" name="Content Placeholder 2"/>
          <p:cNvSpPr>
            <a:spLocks noGrp="1"/>
          </p:cNvSpPr>
          <p:nvPr>
            <p:ph idx="1"/>
          </p:nvPr>
        </p:nvSpPr>
        <p:spPr/>
        <p:txBody>
          <a:bodyPr>
            <a:normAutofit/>
          </a:bodyPr>
          <a:lstStyle/>
          <a:p>
            <a:r>
              <a:rPr lang="en-US" altLang="en-US" sz="3200" dirty="0"/>
              <a:t>Mapping of Shared Subclasses (Multiple Inheritance)</a:t>
            </a:r>
          </a:p>
          <a:p>
            <a:pPr lvl="1"/>
            <a:r>
              <a:rPr lang="en-US" altLang="en-US" sz="2800" dirty="0"/>
              <a:t>A shared subclass, such as STUDENT_ASSISTANT, is a subclass of several classes, indicating multiple inheritance. These classes must all have the same key attribute; otherwise, the shared subclass would be modeled as a category.</a:t>
            </a:r>
          </a:p>
          <a:p>
            <a:pPr lvl="1"/>
            <a:r>
              <a:rPr lang="en-US" altLang="en-US" sz="2800" dirty="0"/>
              <a:t>We can apply any of the options discussed in Step 8 to a shared subclass, subject to the restriction discussed in Step 8 of the mapping algorithm. Below both 8C and 8D are used for the shared class STUDENT_ASSISTANT.</a:t>
            </a:r>
          </a:p>
          <a:p>
            <a:endParaRPr lang="en-US" sz="3600"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29</a:t>
            </a:fld>
            <a:endParaRPr lang="en-US"/>
          </a:p>
        </p:txBody>
      </p:sp>
    </p:spTree>
    <p:extLst>
      <p:ext uri="{BB962C8B-B14F-4D97-AF65-F5344CB8AC3E}">
        <p14:creationId xmlns:p14="http://schemas.microsoft.com/office/powerpoint/2010/main" val="17016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Goals During Mapping</a:t>
            </a:r>
          </a:p>
        </p:txBody>
      </p:sp>
      <p:sp>
        <p:nvSpPr>
          <p:cNvPr id="3" name="Content Placeholder 2"/>
          <p:cNvSpPr>
            <a:spLocks noGrp="1"/>
          </p:cNvSpPr>
          <p:nvPr>
            <p:ph idx="1"/>
          </p:nvPr>
        </p:nvSpPr>
        <p:spPr/>
        <p:txBody>
          <a:bodyPr/>
          <a:lstStyle/>
          <a:p>
            <a:pPr>
              <a:defRPr/>
            </a:pPr>
            <a:r>
              <a:rPr lang="en-US" dirty="0"/>
              <a:t>Preserve all information (that includes all attributes)</a:t>
            </a:r>
          </a:p>
          <a:p>
            <a:pPr>
              <a:defRPr/>
            </a:pPr>
            <a:r>
              <a:rPr lang="en-US" dirty="0"/>
              <a:t>Maintain the constraints to the extent possible (Relational Model cannot preserve all constraints- e.g., max cardinality ratio such as 1:10 in ER; exhaustive classification into subtypes, e.g., STUDENTS are specialized into Domestic and Foreign)</a:t>
            </a:r>
          </a:p>
          <a:p>
            <a:pPr>
              <a:defRPr/>
            </a:pPr>
            <a:r>
              <a:rPr lang="en-US" dirty="0"/>
              <a:t>Minimize null values</a:t>
            </a:r>
          </a:p>
          <a:p>
            <a:pPr marL="0" indent="0" algn="ctr">
              <a:buFont typeface="Wingdings" panose="05000000000000000000" pitchFamily="2" charset="2"/>
              <a:buNone/>
              <a:defRPr/>
            </a:pPr>
            <a:r>
              <a:rPr lang="en-US" i="1" dirty="0"/>
              <a:t>The mapping procedure described has been implemented in many commercial tools.</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a:t>
            </a:fld>
            <a:endParaRPr lang="en-US"/>
          </a:p>
        </p:txBody>
      </p:sp>
    </p:spTree>
    <p:extLst>
      <p:ext uri="{BB962C8B-B14F-4D97-AF65-F5344CB8AC3E}">
        <p14:creationId xmlns:p14="http://schemas.microsoft.com/office/powerpoint/2010/main" val="15079745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000" b="1" dirty="0"/>
              <a:t>FIGURE 4.7: </a:t>
            </a:r>
            <a:r>
              <a:rPr lang="en-US" altLang="en-US" b="1" dirty="0"/>
              <a:t>A specialization lattice with multiple inheritance for a UNIVERSITY database.</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30</a:t>
            </a:fld>
            <a:endParaRPr lang="en-US"/>
          </a:p>
        </p:txBody>
      </p:sp>
      <p:pic>
        <p:nvPicPr>
          <p:cNvPr id="6" name="Picture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8269" y="1619250"/>
            <a:ext cx="433546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40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b="1" dirty="0"/>
              <a:t>FIGURE 9.6: Mapping the EER specialization lattice in Figure 4.7 using multiple options</a:t>
            </a:r>
            <a:r>
              <a:rPr lang="en-US" altLang="en-US" dirty="0"/>
              <a:t>.</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31</a:t>
            </a:fld>
            <a:endParaRPr lang="en-US"/>
          </a:p>
        </p:txBody>
      </p:sp>
      <p:pic>
        <p:nvPicPr>
          <p:cNvPr id="6" name="Picture 5" descr="fig09_06.jpg"/>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7360" y="1953767"/>
            <a:ext cx="8825695" cy="374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0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Mapping EER Model Constructs to Relations (contd.)</a:t>
            </a:r>
            <a:endParaRPr lang="en-US" dirty="0"/>
          </a:p>
        </p:txBody>
      </p:sp>
      <p:sp>
        <p:nvSpPr>
          <p:cNvPr id="3" name="Content Placeholder 2"/>
          <p:cNvSpPr>
            <a:spLocks noGrp="1"/>
          </p:cNvSpPr>
          <p:nvPr>
            <p:ph idx="1"/>
          </p:nvPr>
        </p:nvSpPr>
        <p:spPr/>
        <p:txBody>
          <a:bodyPr/>
          <a:lstStyle/>
          <a:p>
            <a:r>
              <a:rPr lang="en-US" altLang="en-US" sz="3200" b="1" dirty="0"/>
              <a:t>Step 9: Mapping of Union Types (Categories).</a:t>
            </a:r>
          </a:p>
          <a:p>
            <a:pPr lvl="1"/>
            <a:r>
              <a:rPr lang="en-US" altLang="en-US" sz="2800" dirty="0"/>
              <a:t>For mapping a category whose defining superclass has different keys, it is customary to specify a new key attribute, called a surrogate key, when creating a relation to correspond to the category. </a:t>
            </a:r>
          </a:p>
          <a:p>
            <a:pPr lvl="1"/>
            <a:r>
              <a:rPr lang="en-US" altLang="en-US" sz="2800" dirty="0"/>
              <a:t>In the example below we can create a relation OWNER to correspond to the OWNER category and include any attributes of the category in this relation. The primary key of the OWNER relation is the surrogate key, which we called OwnerId.</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32</a:t>
            </a:fld>
            <a:endParaRPr lang="en-US"/>
          </a:p>
        </p:txBody>
      </p:sp>
    </p:spTree>
    <p:extLst>
      <p:ext uri="{BB962C8B-B14F-4D97-AF65-F5344CB8AC3E}">
        <p14:creationId xmlns:p14="http://schemas.microsoft.com/office/powerpoint/2010/main" val="1655818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sz="4000" b="1" dirty="0"/>
              <a:t>FIGURE 4.8: </a:t>
            </a:r>
            <a:r>
              <a:rPr lang="en-US" altLang="en-US" b="1" dirty="0"/>
              <a:t>Two categories (union types): OWNER and REGISTERED_VEHICLE.</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33</a:t>
            </a:fld>
            <a:endParaRPr lang="en-US"/>
          </a:p>
        </p:txBody>
      </p:sp>
      <p:pic>
        <p:nvPicPr>
          <p:cNvPr id="6" name="Picture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743" y="1690688"/>
            <a:ext cx="35925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535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altLang="en-US" b="1" dirty="0"/>
              <a:t>FIGURE 9.7: Mapping the EER categories (union types) in Figure 4.8 to relations</a:t>
            </a:r>
            <a:r>
              <a:rPr lang="en-US" altLang="en-US" sz="4000" dirty="0"/>
              <a:t>.</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34</a:t>
            </a:fld>
            <a:endParaRPr lang="en-US"/>
          </a:p>
        </p:txBody>
      </p:sp>
      <p:pic>
        <p:nvPicPr>
          <p:cNvPr id="6" name="Picture 5" descr="fig09_07.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81462" y="1618488"/>
            <a:ext cx="40290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55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4" y="1684338"/>
            <a:ext cx="7304087"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Rectangle 3"/>
          <p:cNvSpPr>
            <a:spLocks noGrp="1" noChangeArrowheads="1"/>
          </p:cNvSpPr>
          <p:nvPr>
            <p:ph type="title"/>
          </p:nvPr>
        </p:nvSpPr>
        <p:spPr>
          <a:xfrm>
            <a:off x="1895475" y="303213"/>
            <a:ext cx="8534400" cy="842962"/>
          </a:xfrm>
        </p:spPr>
        <p:txBody>
          <a:bodyPr/>
          <a:lstStyle/>
          <a:p>
            <a:pPr eaLnBrk="1" hangingPunct="1"/>
            <a:r>
              <a:rPr lang="en-US" altLang="en-US" sz="3200" b="1"/>
              <a:t>Mapping Exercise-1</a:t>
            </a:r>
          </a:p>
        </p:txBody>
      </p:sp>
      <p:sp>
        <p:nvSpPr>
          <p:cNvPr id="72709" name="Rectangle 4"/>
          <p:cNvSpPr>
            <a:spLocks noGrp="1" noChangeArrowheads="1"/>
          </p:cNvSpPr>
          <p:nvPr>
            <p:ph type="body" idx="1"/>
          </p:nvPr>
        </p:nvSpPr>
        <p:spPr>
          <a:xfrm>
            <a:off x="1895475" y="1146175"/>
            <a:ext cx="8413750" cy="5054600"/>
          </a:xfrm>
        </p:spPr>
        <p:txBody>
          <a:bodyPr/>
          <a:lstStyle/>
          <a:p>
            <a:pPr eaLnBrk="1" hangingPunct="1">
              <a:buFont typeface="Wingdings" panose="05000000000000000000" pitchFamily="2" charset="2"/>
              <a:buNone/>
            </a:pPr>
            <a:r>
              <a:rPr lang="en-US" altLang="en-US" sz="1800"/>
              <a:t>Exercise 9.4 : Map this schema into a set of relations.</a:t>
            </a:r>
            <a:endParaRPr lang="en-US" altLang="en-US" sz="2400" b="1">
              <a:solidFill>
                <a:srgbClr val="FF0066"/>
              </a:solidFill>
            </a:endParaRP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endParaRPr lang="en-US" altLang="en-US" sz="2400"/>
          </a:p>
        </p:txBody>
      </p:sp>
      <p:sp>
        <p:nvSpPr>
          <p:cNvPr id="72710" name="Rectangle 5"/>
          <p:cNvSpPr>
            <a:spLocks noChangeArrowheads="1"/>
          </p:cNvSpPr>
          <p:nvPr/>
        </p:nvSpPr>
        <p:spPr bwMode="auto">
          <a:xfrm>
            <a:off x="7315201" y="1684338"/>
            <a:ext cx="29940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b="1">
                <a:solidFill>
                  <a:srgbClr val="800000"/>
                </a:solidFill>
              </a:rPr>
              <a:t>FIGURE 9.8</a:t>
            </a:r>
            <a:br>
              <a:rPr lang="en-US" altLang="en-US" sz="1800" b="1">
                <a:solidFill>
                  <a:srgbClr val="800000"/>
                </a:solidFill>
              </a:rPr>
            </a:br>
            <a:r>
              <a:rPr lang="en-US" altLang="en-US" sz="1800">
                <a:solidFill>
                  <a:srgbClr val="800000"/>
                </a:solidFill>
              </a:rPr>
              <a:t>An ER schema for a SHIP_TRACKING database.</a:t>
            </a:r>
            <a:br>
              <a:rPr lang="en-US" altLang="en-US" sz="1800" b="1">
                <a:solidFill>
                  <a:srgbClr val="800000"/>
                </a:solidFill>
              </a:rPr>
            </a:br>
            <a:endParaRPr lang="en-US" altLang="en-US" sz="1800" b="1">
              <a:solidFill>
                <a:srgbClr val="800000"/>
              </a:solidFill>
            </a:endParaRPr>
          </a:p>
        </p:txBody>
      </p:sp>
    </p:spTree>
    <p:extLst>
      <p:ext uri="{BB962C8B-B14F-4D97-AF65-F5344CB8AC3E}">
        <p14:creationId xmlns:p14="http://schemas.microsoft.com/office/powerpoint/2010/main" val="3381901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1752601" y="23814"/>
            <a:ext cx="7796213" cy="992187"/>
          </a:xfrm>
        </p:spPr>
        <p:txBody>
          <a:bodyPr/>
          <a:lstStyle/>
          <a:p>
            <a:r>
              <a:rPr lang="en-US" altLang="en-US" b="1"/>
              <a:t>Mapping Exercise-2</a:t>
            </a:r>
            <a:endParaRPr lang="en-US" altLang="en-US"/>
          </a:p>
        </p:txBody>
      </p:sp>
      <p:sp>
        <p:nvSpPr>
          <p:cNvPr id="747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2DD383AE-7057-423E-875F-9CFD08B73A13}" type="slidenum">
              <a:rPr lang="en-US" altLang="en-US" sz="1400">
                <a:solidFill>
                  <a:srgbClr val="990033"/>
                </a:solidFill>
              </a:rPr>
              <a:pPr>
                <a:spcBef>
                  <a:spcPct val="0"/>
                </a:spcBef>
                <a:buClrTx/>
                <a:buSzTx/>
                <a:buFontTx/>
                <a:buNone/>
              </a:pPr>
              <a:t>36</a:t>
            </a:fld>
            <a:endParaRPr lang="en-CA" altLang="en-US" sz="1400">
              <a:solidFill>
                <a:srgbClr val="990033"/>
              </a:solidFill>
            </a:endParaRPr>
          </a:p>
        </p:txBody>
      </p:sp>
      <p:pic>
        <p:nvPicPr>
          <p:cNvPr id="74756" name="Picture 2" descr="fig09_09.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95600" y="2678114"/>
            <a:ext cx="5335588" cy="3570287"/>
          </a:xfrm>
          <a:noFill/>
        </p:spPr>
      </p:pic>
      <p:sp>
        <p:nvSpPr>
          <p:cNvPr id="74757" name="TextBox 5"/>
          <p:cNvSpPr txBox="1">
            <a:spLocks noChangeArrowheads="1"/>
          </p:cNvSpPr>
          <p:nvPr/>
        </p:nvSpPr>
        <p:spPr bwMode="auto">
          <a:xfrm>
            <a:off x="1776413" y="1016000"/>
            <a:ext cx="7848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a:t>Exercise 9.9 : Map this schema into a set of relations</a:t>
            </a:r>
          </a:p>
        </p:txBody>
      </p:sp>
      <p:sp>
        <p:nvSpPr>
          <p:cNvPr id="74758" name="TextBox 6"/>
          <p:cNvSpPr txBox="1">
            <a:spLocks noChangeArrowheads="1"/>
          </p:cNvSpPr>
          <p:nvPr/>
        </p:nvSpPr>
        <p:spPr bwMode="auto">
          <a:xfrm>
            <a:off x="7543800" y="2278063"/>
            <a:ext cx="2438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2000" b="1">
                <a:solidFill>
                  <a:srgbClr val="990033"/>
                </a:solidFill>
              </a:rPr>
              <a:t>FIGURE 9.9</a:t>
            </a:r>
          </a:p>
          <a:p>
            <a:pPr>
              <a:spcBef>
                <a:spcPct val="0"/>
              </a:spcBef>
              <a:buClrTx/>
              <a:buSzTx/>
              <a:buFontTx/>
              <a:buNone/>
            </a:pPr>
            <a:r>
              <a:rPr lang="en-US" altLang="en-US" sz="2000">
                <a:solidFill>
                  <a:srgbClr val="990033"/>
                </a:solidFill>
              </a:rPr>
              <a:t>EER diagram for a car dealer</a:t>
            </a:r>
          </a:p>
        </p:txBody>
      </p:sp>
    </p:spTree>
    <p:extLst>
      <p:ext uri="{BB962C8B-B14F-4D97-AF65-F5344CB8AC3E}">
        <p14:creationId xmlns:p14="http://schemas.microsoft.com/office/powerpoint/2010/main" val="500295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Chapter Summary</a:t>
            </a:r>
            <a:endParaRPr lang="en-US" dirty="0"/>
          </a:p>
        </p:txBody>
      </p:sp>
      <p:sp>
        <p:nvSpPr>
          <p:cNvPr id="3" name="Content Placeholder 2"/>
          <p:cNvSpPr>
            <a:spLocks noGrp="1"/>
          </p:cNvSpPr>
          <p:nvPr>
            <p:ph idx="1"/>
          </p:nvPr>
        </p:nvSpPr>
        <p:spPr/>
        <p:txBody>
          <a:bodyPr/>
          <a:lstStyle/>
          <a:p>
            <a:pPr>
              <a:lnSpc>
                <a:spcPct val="80000"/>
              </a:lnSpc>
            </a:pPr>
            <a:r>
              <a:rPr lang="en-US" altLang="en-US" sz="2400" b="1" dirty="0"/>
              <a:t>ER-to-Relational Mapping Algorithm </a:t>
            </a:r>
          </a:p>
          <a:p>
            <a:pPr lvl="1">
              <a:lnSpc>
                <a:spcPct val="80000"/>
              </a:lnSpc>
            </a:pPr>
            <a:r>
              <a:rPr lang="en-US" altLang="en-US" sz="2100" dirty="0"/>
              <a:t>Step 1: Mapping of Regular Entity Types</a:t>
            </a:r>
          </a:p>
          <a:p>
            <a:pPr lvl="1">
              <a:lnSpc>
                <a:spcPct val="80000"/>
              </a:lnSpc>
            </a:pPr>
            <a:r>
              <a:rPr lang="en-US" altLang="en-US" sz="2100" dirty="0"/>
              <a:t>Step 2: Mapping of Weak Entity Types</a:t>
            </a:r>
          </a:p>
          <a:p>
            <a:pPr lvl="1">
              <a:lnSpc>
                <a:spcPct val="80000"/>
              </a:lnSpc>
            </a:pPr>
            <a:r>
              <a:rPr lang="en-US" altLang="en-US" sz="2100" dirty="0"/>
              <a:t>Step 3: Mapping of Binary 1:1 Relation Types</a:t>
            </a:r>
          </a:p>
          <a:p>
            <a:pPr lvl="1">
              <a:lnSpc>
                <a:spcPct val="80000"/>
              </a:lnSpc>
            </a:pPr>
            <a:r>
              <a:rPr lang="en-US" altLang="en-US" sz="2100" dirty="0"/>
              <a:t>Step 4: Mapping of Binary 1:N Relationship Types.</a:t>
            </a:r>
          </a:p>
          <a:p>
            <a:pPr lvl="1">
              <a:lnSpc>
                <a:spcPct val="80000"/>
              </a:lnSpc>
            </a:pPr>
            <a:r>
              <a:rPr lang="en-US" altLang="en-US" sz="2100" dirty="0"/>
              <a:t>Step 5: Mapping of Binary M:N Relationship Types.</a:t>
            </a:r>
          </a:p>
          <a:p>
            <a:pPr lvl="1">
              <a:lnSpc>
                <a:spcPct val="80000"/>
              </a:lnSpc>
            </a:pPr>
            <a:r>
              <a:rPr lang="en-US" altLang="en-US" sz="2100" dirty="0"/>
              <a:t>Step 6: Mapping of Multivalued attributes.</a:t>
            </a:r>
          </a:p>
          <a:p>
            <a:pPr lvl="1">
              <a:lnSpc>
                <a:spcPct val="80000"/>
              </a:lnSpc>
            </a:pPr>
            <a:r>
              <a:rPr lang="en-US" altLang="en-US" sz="2100" dirty="0"/>
              <a:t>Step 7: Mapping of N-</a:t>
            </a:r>
            <a:r>
              <a:rPr lang="en-US" altLang="en-US" sz="2100" dirty="0" err="1"/>
              <a:t>ary</a:t>
            </a:r>
            <a:r>
              <a:rPr lang="en-US" altLang="en-US" sz="2100" dirty="0"/>
              <a:t> Relationship Types.</a:t>
            </a:r>
          </a:p>
          <a:p>
            <a:pPr lvl="1">
              <a:lnSpc>
                <a:spcPct val="80000"/>
              </a:lnSpc>
            </a:pPr>
            <a:endParaRPr lang="en-US" altLang="en-US" sz="2100" dirty="0"/>
          </a:p>
          <a:p>
            <a:pPr>
              <a:lnSpc>
                <a:spcPct val="80000"/>
              </a:lnSpc>
            </a:pPr>
            <a:r>
              <a:rPr lang="en-US" altLang="en-US" sz="2400" b="1" dirty="0"/>
              <a:t>Mapping EER Model Constructs to Relations </a:t>
            </a:r>
          </a:p>
          <a:p>
            <a:pPr lvl="1">
              <a:lnSpc>
                <a:spcPct val="80000"/>
              </a:lnSpc>
            </a:pPr>
            <a:r>
              <a:rPr lang="en-US" altLang="en-US" sz="2100" dirty="0"/>
              <a:t>Step 8: Options for Mapping Specialization or Generalization.</a:t>
            </a:r>
          </a:p>
          <a:p>
            <a:pPr lvl="1">
              <a:lnSpc>
                <a:spcPct val="80000"/>
              </a:lnSpc>
            </a:pPr>
            <a:r>
              <a:rPr lang="en-US" altLang="en-US" sz="2100"/>
              <a:t>Step 9: Mapping of Union Types (Categories).</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37</a:t>
            </a:fld>
            <a:endParaRPr lang="en-US"/>
          </a:p>
        </p:txBody>
      </p:sp>
    </p:spTree>
    <p:extLst>
      <p:ext uri="{BB962C8B-B14F-4D97-AF65-F5344CB8AC3E}">
        <p14:creationId xmlns:p14="http://schemas.microsoft.com/office/powerpoint/2010/main" val="157836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latin typeface="Verdana" panose="020B0604030504040204" pitchFamily="34" charset="0"/>
              </a:rPr>
              <a:t>Figure 9.1   </a:t>
            </a:r>
            <a:r>
              <a:rPr lang="en-US" altLang="en-US" dirty="0">
                <a:latin typeface="Verdana" panose="020B0604030504040204" pitchFamily="34" charset="0"/>
              </a:rPr>
              <a:t>The ER conceptual schema diagram for the COMPANY database.</a:t>
            </a:r>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4</a:t>
            </a:fld>
            <a:endParaRPr lang="en-US"/>
          </a:p>
        </p:txBody>
      </p:sp>
      <p:pic>
        <p:nvPicPr>
          <p:cNvPr id="7" name="Picture 6" descr="fig09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7550" y="1509712"/>
            <a:ext cx="5676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339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lstStyle/>
          <a:p>
            <a:pPr>
              <a:lnSpc>
                <a:spcPct val="80000"/>
              </a:lnSpc>
            </a:pPr>
            <a:r>
              <a:rPr lang="en-US" altLang="en-US" dirty="0"/>
              <a:t>Step 1: Mapping of Regular Entity Types.</a:t>
            </a:r>
          </a:p>
          <a:p>
            <a:pPr lvl="1">
              <a:lnSpc>
                <a:spcPct val="80000"/>
              </a:lnSpc>
            </a:pPr>
            <a:r>
              <a:rPr lang="en-US" altLang="en-US" dirty="0"/>
              <a:t>For each regular (strong) entity type E in the ER schema, create a relation R that includes all the simple attributes of E.</a:t>
            </a:r>
          </a:p>
          <a:p>
            <a:pPr lvl="1">
              <a:lnSpc>
                <a:spcPct val="80000"/>
              </a:lnSpc>
            </a:pPr>
            <a:r>
              <a:rPr lang="en-US" altLang="en-US" dirty="0"/>
              <a:t>Choose one of the key attributes of E as the primary key for R.</a:t>
            </a:r>
          </a:p>
          <a:p>
            <a:pPr lvl="1">
              <a:lnSpc>
                <a:spcPct val="80000"/>
              </a:lnSpc>
            </a:pPr>
            <a:r>
              <a:rPr lang="en-US" altLang="en-US" dirty="0"/>
              <a:t>If the chosen key of E is composite, the set of simple attributes that form it will together form the primary key of R.</a:t>
            </a:r>
          </a:p>
          <a:p>
            <a:pPr>
              <a:lnSpc>
                <a:spcPct val="80000"/>
              </a:lnSpc>
            </a:pPr>
            <a:r>
              <a:rPr lang="en-US" altLang="en-US" dirty="0"/>
              <a:t>Example: We create the relations EMPLOYEE, DEPARTMENT, and PROJECT in the relational schema corresponding to the regular entities in the ER diagram.</a:t>
            </a:r>
          </a:p>
          <a:p>
            <a:pPr lvl="1">
              <a:lnSpc>
                <a:spcPct val="80000"/>
              </a:lnSpc>
            </a:pPr>
            <a:r>
              <a:rPr lang="en-US" altLang="en-US" dirty="0"/>
              <a:t>SSN, DNUMBER, and PNUMBER are the primary keys for the relations EMPLOYEE, DEPARTMENT, and PROJECT as shown.</a:t>
            </a:r>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5</a:t>
            </a:fld>
            <a:endParaRPr lang="en-US"/>
          </a:p>
        </p:txBody>
      </p:sp>
    </p:spTree>
    <p:extLst>
      <p:ext uri="{BB962C8B-B14F-4D97-AF65-F5344CB8AC3E}">
        <p14:creationId xmlns:p14="http://schemas.microsoft.com/office/powerpoint/2010/main" val="265471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lstStyle/>
          <a:p>
            <a:pPr>
              <a:lnSpc>
                <a:spcPct val="80000"/>
              </a:lnSpc>
            </a:pPr>
            <a:r>
              <a:rPr lang="en-US" altLang="en-US" sz="2400" b="1" dirty="0"/>
              <a:t>Step 2: Mapping of Weak Entity Types</a:t>
            </a:r>
          </a:p>
          <a:p>
            <a:pPr lvl="1">
              <a:lnSpc>
                <a:spcPct val="80000"/>
              </a:lnSpc>
            </a:pPr>
            <a:r>
              <a:rPr lang="en-US" altLang="en-US" sz="2000" dirty="0"/>
              <a:t>For each weak entity type W in the ER schema with owner entity type E, create a relation R &amp; include all simple attributes (or simple components of composite attributes) of W as attributes of R.</a:t>
            </a:r>
          </a:p>
          <a:p>
            <a:pPr lvl="1">
              <a:lnSpc>
                <a:spcPct val="80000"/>
              </a:lnSpc>
            </a:pPr>
            <a:r>
              <a:rPr lang="en-US" altLang="en-US" sz="2000" dirty="0"/>
              <a:t>Also, include as foreign key attributes of R the primary key attribute(s) of the relation(s) that correspond to the owner entity type(s).</a:t>
            </a:r>
          </a:p>
          <a:p>
            <a:pPr lvl="1">
              <a:lnSpc>
                <a:spcPct val="80000"/>
              </a:lnSpc>
            </a:pPr>
            <a:r>
              <a:rPr lang="en-US" altLang="en-US" sz="2000" dirty="0"/>
              <a:t>The primary key of R is the </a:t>
            </a:r>
            <a:r>
              <a:rPr lang="en-US" altLang="en-US" sz="2000" i="1" dirty="0"/>
              <a:t>combination of</a:t>
            </a:r>
            <a:r>
              <a:rPr lang="en-US" altLang="en-US" sz="2000" dirty="0"/>
              <a:t> the primary key(s) of the owner(s) and the partial key of the weak entity type W, if any.</a:t>
            </a:r>
          </a:p>
          <a:p>
            <a:pPr>
              <a:lnSpc>
                <a:spcPct val="80000"/>
              </a:lnSpc>
            </a:pPr>
            <a:r>
              <a:rPr lang="en-US" altLang="en-US" sz="2400" b="1" dirty="0"/>
              <a:t>Example:</a:t>
            </a:r>
            <a:r>
              <a:rPr lang="en-US" altLang="en-US" sz="2400" dirty="0"/>
              <a:t> Create the relation DEPENDENT in this step to correspond to the weak entity type DEPENDENT.</a:t>
            </a:r>
          </a:p>
          <a:p>
            <a:pPr lvl="1">
              <a:lnSpc>
                <a:spcPct val="80000"/>
              </a:lnSpc>
            </a:pPr>
            <a:r>
              <a:rPr lang="en-US" altLang="en-US" sz="2000" dirty="0"/>
              <a:t>Include the primary key SSN of the EMPLOYEE relation as a foreign key attribute of DEPENDENT (renamed to ESSN). </a:t>
            </a:r>
          </a:p>
          <a:p>
            <a:pPr lvl="1">
              <a:lnSpc>
                <a:spcPct val="80000"/>
              </a:lnSpc>
            </a:pPr>
            <a:r>
              <a:rPr lang="en-US" altLang="en-US" sz="2000" dirty="0"/>
              <a:t>The primary key of the DEPENDENT relation is the combination {ESSN, DEPENDENT_NAME} because DEPENDENT_NAME is the partial key of DEPENDENT. </a:t>
            </a:r>
            <a:endParaRPr lang="en-US" altLang="en-US" sz="1700" dirty="0"/>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6</a:t>
            </a:fld>
            <a:endParaRPr lang="en-US"/>
          </a:p>
        </p:txBody>
      </p:sp>
    </p:spTree>
    <p:extLst>
      <p:ext uri="{BB962C8B-B14F-4D97-AF65-F5344CB8AC3E}">
        <p14:creationId xmlns:p14="http://schemas.microsoft.com/office/powerpoint/2010/main" val="56446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noAutofit/>
          </a:bodyPr>
          <a:lstStyle/>
          <a:p>
            <a:pPr>
              <a:lnSpc>
                <a:spcPct val="80000"/>
              </a:lnSpc>
            </a:pPr>
            <a:r>
              <a:rPr lang="en-US" altLang="en-US" sz="2400" b="1" dirty="0"/>
              <a:t>Step 3: Mapping of Binary 1:1 Relation Types</a:t>
            </a:r>
          </a:p>
          <a:p>
            <a:pPr marL="781050" lvl="1" indent="-323850">
              <a:lnSpc>
                <a:spcPct val="80000"/>
              </a:lnSpc>
            </a:pPr>
            <a:r>
              <a:rPr lang="en-US" altLang="en-US" sz="2000" dirty="0"/>
              <a:t>For each binary 1:1 relationship type R in the ER schema, identify the relations S and T that correspond to the entity types participating in R.</a:t>
            </a:r>
          </a:p>
          <a:p>
            <a:pPr>
              <a:lnSpc>
                <a:spcPct val="80000"/>
              </a:lnSpc>
            </a:pPr>
            <a:r>
              <a:rPr lang="en-US" altLang="en-US" sz="2400" dirty="0"/>
              <a:t>There are three possible approaches:</a:t>
            </a:r>
          </a:p>
          <a:p>
            <a:pPr marL="781050" lvl="1" indent="-323850">
              <a:lnSpc>
                <a:spcPct val="80000"/>
              </a:lnSpc>
              <a:buFont typeface="Wingdings" panose="05000000000000000000" pitchFamily="2" charset="2"/>
              <a:buAutoNum type="arabicPeriod"/>
            </a:pPr>
            <a:r>
              <a:rPr lang="en-US" altLang="en-US" sz="2000" b="1" dirty="0"/>
              <a:t>Foreign Key ( 2 relations) approach:</a:t>
            </a:r>
            <a:r>
              <a:rPr lang="en-US" altLang="en-US" sz="2000" dirty="0"/>
              <a:t> Choose one of the relations-say S-and include a foreign key in S the primary key of T. It is better to choose an entity type with total participation in R in the role of S. </a:t>
            </a:r>
          </a:p>
          <a:p>
            <a:pPr marL="1219200" lvl="2" indent="-304800">
              <a:lnSpc>
                <a:spcPct val="80000"/>
              </a:lnSpc>
            </a:pPr>
            <a:r>
              <a:rPr lang="en-US" altLang="en-US" sz="1800" dirty="0"/>
              <a:t>Example: 1:1 relation MANAGES is mapped by choosing the participating entity type DEPARTMENT to serve in the role of S, because its participation in the MANAGES relationship type is total.</a:t>
            </a:r>
          </a:p>
          <a:p>
            <a:pPr marL="781050" lvl="1" indent="-323850">
              <a:lnSpc>
                <a:spcPct val="80000"/>
              </a:lnSpc>
              <a:buFont typeface="Wingdings" panose="05000000000000000000" pitchFamily="2" charset="2"/>
              <a:buAutoNum type="arabicPeriod"/>
            </a:pPr>
            <a:r>
              <a:rPr lang="en-US" altLang="en-US" sz="2000" b="1" dirty="0"/>
              <a:t>Merged relation (1 relation) option:</a:t>
            </a:r>
            <a:r>
              <a:rPr lang="en-US" altLang="en-US" sz="2000" dirty="0"/>
              <a:t> An alternate mapping of a 1:1 relationship type is possible by merging the two entity types and the relationship into a single relation. This may be appropriate when both participations are total.</a:t>
            </a:r>
          </a:p>
          <a:p>
            <a:pPr marL="781050" lvl="1" indent="-323850">
              <a:lnSpc>
                <a:spcPct val="80000"/>
              </a:lnSpc>
              <a:buFont typeface="Wingdings" panose="05000000000000000000" pitchFamily="2" charset="2"/>
              <a:buAutoNum type="arabicPeriod"/>
            </a:pPr>
            <a:r>
              <a:rPr lang="en-US" altLang="en-US" sz="2000" b="1" dirty="0"/>
              <a:t>Cross-reference</a:t>
            </a:r>
            <a:r>
              <a:rPr lang="en-US" altLang="en-US" sz="2000" dirty="0"/>
              <a:t> </a:t>
            </a:r>
            <a:r>
              <a:rPr lang="en-US" altLang="en-US" sz="2000" b="1" dirty="0"/>
              <a:t>or relationship relation ( 3 relations) option:</a:t>
            </a:r>
            <a:r>
              <a:rPr lang="en-US" altLang="en-US" sz="2000" dirty="0"/>
              <a:t> The third alternative is to set up a third relation R for the purpose of cross-referencing the primary keys of the two relations S and T representing the entity types.</a:t>
            </a:r>
          </a:p>
          <a:p>
            <a:endParaRPr lang="en-US" sz="3200"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7</a:t>
            </a:fld>
            <a:endParaRPr lang="en-US"/>
          </a:p>
        </p:txBody>
      </p:sp>
    </p:spTree>
    <p:extLst>
      <p:ext uri="{BB962C8B-B14F-4D97-AF65-F5344CB8AC3E}">
        <p14:creationId xmlns:p14="http://schemas.microsoft.com/office/powerpoint/2010/main" val="196670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normAutofit lnSpcReduction="10000"/>
          </a:bodyPr>
          <a:lstStyle/>
          <a:p>
            <a:r>
              <a:rPr lang="en-US" altLang="en-US" sz="2400" dirty="0"/>
              <a:t>Step 4: Mapping of Binary 1:N Relationship Types.</a:t>
            </a:r>
          </a:p>
          <a:p>
            <a:pPr lvl="1"/>
            <a:r>
              <a:rPr lang="en-US" altLang="en-US" sz="2200" dirty="0"/>
              <a:t>For each regular binary 1:N relationship type R, identify the relation S that represent the participating entity type at the N-side of the relationship type. </a:t>
            </a:r>
          </a:p>
          <a:p>
            <a:pPr lvl="1"/>
            <a:r>
              <a:rPr lang="en-US" altLang="en-US" sz="2200" dirty="0"/>
              <a:t>Include as foreign key in S the primary key of the relation T that represents the other entity type participating in R. </a:t>
            </a:r>
          </a:p>
          <a:p>
            <a:pPr lvl="1"/>
            <a:r>
              <a:rPr lang="en-US" altLang="en-US" sz="2200" dirty="0"/>
              <a:t>Include any simple attributes of the 1:N relation type as attributes of S. </a:t>
            </a:r>
          </a:p>
          <a:p>
            <a:r>
              <a:rPr lang="en-US" altLang="en-US" sz="2400" dirty="0"/>
              <a:t>Example: 1:N relationship types WORKS_FOR, CONTROLS, and SUPERVISION in the figure.</a:t>
            </a:r>
          </a:p>
          <a:p>
            <a:pPr lvl="1"/>
            <a:r>
              <a:rPr lang="en-US" altLang="en-US" sz="2200" dirty="0"/>
              <a:t>For WORKS_FOR we include the primary key DNUMBER of the DEPARTMENT relation as foreign key in the EMPLOYEE relation and call it DNO. </a:t>
            </a:r>
          </a:p>
          <a:p>
            <a:r>
              <a:rPr lang="en-US" altLang="en-US" sz="2400" dirty="0"/>
              <a:t>An alternative approach is to use a Relationship relation (cross referencing relation) – this is rarely done.</a:t>
            </a:r>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8</a:t>
            </a:fld>
            <a:endParaRPr lang="en-US"/>
          </a:p>
        </p:txBody>
      </p:sp>
    </p:spTree>
    <p:extLst>
      <p:ext uri="{BB962C8B-B14F-4D97-AF65-F5344CB8AC3E}">
        <p14:creationId xmlns:p14="http://schemas.microsoft.com/office/powerpoint/2010/main" val="27023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ER-to-Relational Mapping Algorithm</a:t>
            </a:r>
            <a:endParaRPr lang="en-US" dirty="0"/>
          </a:p>
        </p:txBody>
      </p:sp>
      <p:sp>
        <p:nvSpPr>
          <p:cNvPr id="3" name="Content Placeholder 2"/>
          <p:cNvSpPr>
            <a:spLocks noGrp="1"/>
          </p:cNvSpPr>
          <p:nvPr>
            <p:ph idx="1"/>
          </p:nvPr>
        </p:nvSpPr>
        <p:spPr/>
        <p:txBody>
          <a:bodyPr/>
          <a:lstStyle/>
          <a:p>
            <a:pPr>
              <a:lnSpc>
                <a:spcPct val="80000"/>
              </a:lnSpc>
            </a:pPr>
            <a:r>
              <a:rPr lang="en-US" altLang="en-US" sz="2400" b="1" dirty="0"/>
              <a:t>Step 5: Mapping of Binary M:N Relationship Types.</a:t>
            </a:r>
          </a:p>
          <a:p>
            <a:pPr lvl="1">
              <a:lnSpc>
                <a:spcPct val="80000"/>
              </a:lnSpc>
            </a:pPr>
            <a:r>
              <a:rPr lang="en-US" altLang="en-US" sz="2100" dirty="0"/>
              <a:t>For each regular binary M:N relationship type R, </a:t>
            </a:r>
            <a:r>
              <a:rPr lang="en-US" altLang="en-US" sz="2000" i="1" dirty="0"/>
              <a:t>create a new relation</a:t>
            </a:r>
            <a:r>
              <a:rPr lang="en-US" altLang="en-US" sz="2000" dirty="0"/>
              <a:t> S to represent R. This is a </a:t>
            </a:r>
            <a:r>
              <a:rPr lang="en-US" altLang="en-US" sz="2000" i="1" dirty="0"/>
              <a:t>relationship relation.</a:t>
            </a:r>
          </a:p>
          <a:p>
            <a:pPr lvl="1">
              <a:lnSpc>
                <a:spcPct val="80000"/>
              </a:lnSpc>
            </a:pPr>
            <a:r>
              <a:rPr lang="en-US" altLang="en-US" sz="2000" dirty="0"/>
              <a:t>Include as foreign key attributes in S the primary keys of the relations that represent the participating entity types; </a:t>
            </a:r>
            <a:r>
              <a:rPr lang="en-US" altLang="en-US" sz="2000" i="1" dirty="0"/>
              <a:t>their combination will form the primary key</a:t>
            </a:r>
            <a:r>
              <a:rPr lang="en-US" altLang="en-US" sz="2000" dirty="0"/>
              <a:t> of S. </a:t>
            </a:r>
          </a:p>
          <a:p>
            <a:pPr lvl="1">
              <a:lnSpc>
                <a:spcPct val="80000"/>
              </a:lnSpc>
            </a:pPr>
            <a:r>
              <a:rPr lang="en-US" altLang="en-US" sz="2000" dirty="0"/>
              <a:t>Also include any simple attributes of the M:N relationship type (or simple components of composite attributes) as attributes of S.</a:t>
            </a:r>
          </a:p>
          <a:p>
            <a:pPr>
              <a:lnSpc>
                <a:spcPct val="80000"/>
              </a:lnSpc>
            </a:pPr>
            <a:r>
              <a:rPr lang="en-US" altLang="en-US" sz="2400" dirty="0"/>
              <a:t>Example: The M:N relationship type WORKS_ON from the ER  diagram is mapped by creating a relation WORKS_ON in the relational database schema.</a:t>
            </a:r>
          </a:p>
          <a:p>
            <a:pPr lvl="1">
              <a:lnSpc>
                <a:spcPct val="80000"/>
              </a:lnSpc>
            </a:pPr>
            <a:r>
              <a:rPr lang="en-US" altLang="en-US" sz="2000" dirty="0"/>
              <a:t>The primary keys of the PROJECT and EMPLOYEE relations are included as foreign keys in WORKS_ON and renamed PNO and ESSN, respectively. </a:t>
            </a:r>
          </a:p>
          <a:p>
            <a:pPr lvl="1">
              <a:lnSpc>
                <a:spcPct val="80000"/>
              </a:lnSpc>
            </a:pPr>
            <a:r>
              <a:rPr lang="en-US" altLang="en-US" sz="2000" dirty="0"/>
              <a:t>Attribute HOURS in WORKS_ON represents the HOURS attribute of the relation type. The primary key of the WORKS_ON relation is the combination of the foreign key attributes {ESSN, PNO}.</a:t>
            </a:r>
            <a:endParaRPr lang="en-US" altLang="en-US" sz="1300" dirty="0"/>
          </a:p>
          <a:p>
            <a:endParaRPr lang="en-US" dirty="0"/>
          </a:p>
        </p:txBody>
      </p:sp>
      <p:sp>
        <p:nvSpPr>
          <p:cNvPr id="4" name="Footer Placeholder 3"/>
          <p:cNvSpPr>
            <a:spLocks noGrp="1"/>
          </p:cNvSpPr>
          <p:nvPr>
            <p:ph type="ftr" sz="quarter" idx="11"/>
          </p:nvPr>
        </p:nvSpPr>
        <p:spPr/>
        <p:txBody>
          <a:bodyPr/>
          <a:lstStyle/>
          <a:p>
            <a:r>
              <a:rPr lang="en-US"/>
              <a:t>Relational Database Design</a:t>
            </a:r>
          </a:p>
        </p:txBody>
      </p:sp>
      <p:sp>
        <p:nvSpPr>
          <p:cNvPr id="5" name="Slide Number Placeholder 4"/>
          <p:cNvSpPr>
            <a:spLocks noGrp="1"/>
          </p:cNvSpPr>
          <p:nvPr>
            <p:ph type="sldNum" sz="quarter" idx="12"/>
          </p:nvPr>
        </p:nvSpPr>
        <p:spPr/>
        <p:txBody>
          <a:bodyPr/>
          <a:lstStyle/>
          <a:p>
            <a:fld id="{2CA8BCF2-58C6-4473-AA11-58CB21860CEB}" type="slidenum">
              <a:rPr lang="en-US" smtClean="0"/>
              <a:t>9</a:t>
            </a:fld>
            <a:endParaRPr lang="en-US"/>
          </a:p>
        </p:txBody>
      </p:sp>
    </p:spTree>
    <p:extLst>
      <p:ext uri="{BB962C8B-B14F-4D97-AF65-F5344CB8AC3E}">
        <p14:creationId xmlns:p14="http://schemas.microsoft.com/office/powerpoint/2010/main" val="3378006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2458</Words>
  <Application>Microsoft Office PowerPoint</Application>
  <PresentationFormat>Widescreen</PresentationFormat>
  <Paragraphs>216</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Tahoma</vt:lpstr>
      <vt:lpstr>Times New Roman</vt:lpstr>
      <vt:lpstr>Verdana</vt:lpstr>
      <vt:lpstr>Wingdings</vt:lpstr>
      <vt:lpstr>Office Theme</vt:lpstr>
      <vt:lpstr>Relational Database Design </vt:lpstr>
      <vt:lpstr>Chapter Outline</vt:lpstr>
      <vt:lpstr>Goals During Mapping</vt:lpstr>
      <vt:lpstr>Figure 9.1   The ER conceptual schema diagram for the COMPANY database.</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ER-to-Relational Mapping Algorithm</vt:lpstr>
      <vt:lpstr>Figure 9.2   Result of mapping the COMPANY ER schema into a relational database schema.</vt:lpstr>
      <vt:lpstr>Ternary Relationship: SUPPLY</vt:lpstr>
      <vt:lpstr>Mapping the Ternary Relationship: SUPPLY</vt:lpstr>
      <vt:lpstr> Summary of Mapping Constructs and Constraints</vt:lpstr>
      <vt:lpstr>PowerPoint Presentation</vt:lpstr>
      <vt:lpstr>Mapping EER Model Constructs to Relations </vt:lpstr>
      <vt:lpstr>Mapping EER Model Constructs to Relations </vt:lpstr>
      <vt:lpstr>Mapping EER Model Constructs to Relations </vt:lpstr>
      <vt:lpstr>EER diagram notation for an attribute-defined specialization on Job Type.</vt:lpstr>
      <vt:lpstr>Mapping using Option 8A</vt:lpstr>
      <vt:lpstr>Mapping using Option 8C</vt:lpstr>
      <vt:lpstr>Generalizing CAR and TRUCK into the superclass VEHICLE</vt:lpstr>
      <vt:lpstr>Mapping the EER schema in Figure 4.3b using option 8B. </vt:lpstr>
      <vt:lpstr>FIGURE 4.5 An overlapping (non-disjoint) specialization</vt:lpstr>
      <vt:lpstr>Mapping Figure 4.5 using option 8D with Boolean type fields Mflag and Pflag</vt:lpstr>
      <vt:lpstr>Different Options for Mapping Generalization Hierarchies</vt:lpstr>
      <vt:lpstr>Fig. 9.5: Different Options for Mapping Generalization Hierarchies - summary</vt:lpstr>
      <vt:lpstr>Mapping EER Model Constructs to Relations (contd.)</vt:lpstr>
      <vt:lpstr>FIGURE 4.7: A specialization lattice with multiple inheritance for a UNIVERSITY database.</vt:lpstr>
      <vt:lpstr>FIGURE 9.6: Mapping the EER specialization lattice in Figure 4.7 using multiple options.</vt:lpstr>
      <vt:lpstr>Mapping EER Model Constructs to Relations (contd.)</vt:lpstr>
      <vt:lpstr>FIGURE 4.8: Two categories (union types): OWNER and REGISTERED_VEHICLE.</vt:lpstr>
      <vt:lpstr>FIGURE 9.7: Mapping the EER categories (union types) in Figure 4.8 to relations.</vt:lpstr>
      <vt:lpstr>Mapping Exercise-1</vt:lpstr>
      <vt:lpstr>Mapping Exercise-2</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Cole, John</dc:creator>
  <cp:lastModifiedBy>Kapil Gautam</cp:lastModifiedBy>
  <cp:revision>16</cp:revision>
  <dcterms:created xsi:type="dcterms:W3CDTF">2016-09-28T01:16:11Z</dcterms:created>
  <dcterms:modified xsi:type="dcterms:W3CDTF">2020-05-10T00:40:21Z</dcterms:modified>
</cp:coreProperties>
</file>