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0" r:id="rId25"/>
    <p:sldId id="279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90" r:id="rId35"/>
    <p:sldId id="289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12" r:id="rId54"/>
    <p:sldId id="308" r:id="rId55"/>
    <p:sldId id="309" r:id="rId56"/>
    <p:sldId id="310" r:id="rId57"/>
    <p:sldId id="311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88" d="100"/>
          <a:sy n="88" d="100"/>
        </p:scale>
        <p:origin x="40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87E776-E4EA-4045-8BEC-5B58CF4C47A0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FF5675-3DB9-4F57-BEF0-A85CCD51A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646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FF5675-3DB9-4F57-BEF0-A85CCD51A6E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5682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Example: Joined tables where one had a complete date</a:t>
            </a:r>
            <a:r>
              <a:rPr lang="en-US" baseline="0" dirty="0" smtClean="0"/>
              <a:t> and time, the other had only the date.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FF5675-3DB9-4F57-BEF0-A85CCD51A6E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8396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Loslessness</a:t>
            </a:r>
            <a:r>
              <a:rPr lang="en-US" dirty="0" smtClean="0"/>
              <a:t> refers to no information being lost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FF5675-3DB9-4F57-BEF0-A85CCD51A6E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5570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Arrow reads “functionally determines.”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FF5675-3DB9-4F57-BEF0-A85CCD51A6E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574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on NoSQL</a:t>
            </a:r>
            <a:r>
              <a:rPr lang="en-US" baseline="0" dirty="0" smtClean="0"/>
              <a:t> databases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FF5675-3DB9-4F57-BEF0-A85CCD51A6E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658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5788F-5403-4213-9079-D1C452671A58}" type="datetime1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Dependencies and Normalization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A5305-E9E0-481C-B316-833C799E4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376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FF14E-041E-4589-92AF-A8B3C37506A3}" type="datetime1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Dependencies and Normalization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A5305-E9E0-481C-B316-833C799E4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359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C7438-84CD-40A7-983D-515B29D1DA39}" type="datetime1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Dependencies and Normalization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A5305-E9E0-481C-B316-833C799E4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104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6AFB9-AFE3-4E46-8DB7-DD6EC5282662}" type="datetime1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Dependencies and Normalization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A5305-E9E0-481C-B316-833C799E4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754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807E4-D26A-49B4-9926-45D64B71494C}" type="datetime1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Dependencies and Normalization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A5305-E9E0-481C-B316-833C799E4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943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88136-14E6-4CEA-9623-5AF03C76CD88}" type="datetime1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Dependencies and Normalization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A5305-E9E0-481C-B316-833C799E4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805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6A7C9-C5EA-438A-B9C6-6C6E40103652}" type="datetime1">
              <a:rPr lang="en-US" smtClean="0"/>
              <a:t>11/6/2018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Dependencies and Normalization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A5305-E9E0-481C-B316-833C799E4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918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BE5F2-AAED-4DCC-A750-14B3508C9FFA}" type="datetime1">
              <a:rPr lang="en-US" smtClean="0"/>
              <a:t>11/6/2018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Dependencies and Normalization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A5305-E9E0-481C-B316-833C799E4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342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759FD-6977-44D1-AF2A-52B06C2F1BD7}" type="datetime1">
              <a:rPr lang="en-US" smtClean="0"/>
              <a:t>11/6/2018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Dependencies and Normalization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A5305-E9E0-481C-B316-833C799E4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969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82491-B6B0-4422-9CDC-DA83C7539E09}" type="datetime1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Dependencies and Normalization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A5305-E9E0-481C-B316-833C799E4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971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E188D-218B-4636-8BA0-451E3B2EE0DC}" type="datetime1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Dependencies and Normalization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A5305-E9E0-481C-B316-833C799E4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392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BF2F6-7ED7-45E9-A31E-C4727C09DDE6}" type="datetime1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Functional Dependencies and Normalization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A5305-E9E0-481C-B316-833C799E4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680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Database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Functional Dependencies and Normalization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Dependencies and Normalization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A5305-E9E0-481C-B316-833C799E4EE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00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 smtClean="0"/>
              <a:t>Example of an Update Anomaly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3600" dirty="0" smtClean="0"/>
              <a:t>Consider the relation:</a:t>
            </a:r>
          </a:p>
          <a:p>
            <a:pPr lvl="1"/>
            <a:r>
              <a:rPr lang="en-US" altLang="en-US" sz="3200" dirty="0" smtClean="0"/>
              <a:t>EMP_PROJ(</a:t>
            </a:r>
            <a:r>
              <a:rPr lang="en-US" altLang="en-US" sz="3200" dirty="0" err="1" smtClean="0"/>
              <a:t>Emp</a:t>
            </a:r>
            <a:r>
              <a:rPr lang="en-US" altLang="en-US" sz="3200" dirty="0" smtClean="0"/>
              <a:t>#, </a:t>
            </a:r>
            <a:r>
              <a:rPr lang="en-US" altLang="en-US" sz="3200" dirty="0" err="1" smtClean="0"/>
              <a:t>Proj</a:t>
            </a:r>
            <a:r>
              <a:rPr lang="en-US" altLang="en-US" sz="3200" dirty="0" smtClean="0"/>
              <a:t>#, </a:t>
            </a:r>
            <a:r>
              <a:rPr lang="en-US" altLang="en-US" sz="3200" dirty="0" err="1" smtClean="0"/>
              <a:t>Ename</a:t>
            </a:r>
            <a:r>
              <a:rPr lang="en-US" altLang="en-US" sz="3200" dirty="0" smtClean="0"/>
              <a:t>, </a:t>
            </a:r>
            <a:r>
              <a:rPr lang="en-US" altLang="en-US" sz="3200" dirty="0" err="1" smtClean="0"/>
              <a:t>Pname</a:t>
            </a:r>
            <a:r>
              <a:rPr lang="en-US" altLang="en-US" sz="3200" dirty="0" smtClean="0"/>
              <a:t>, </a:t>
            </a:r>
            <a:r>
              <a:rPr lang="en-US" altLang="en-US" sz="3200" dirty="0" err="1" smtClean="0"/>
              <a:t>No_hours</a:t>
            </a:r>
            <a:r>
              <a:rPr lang="en-US" altLang="en-US" sz="3200" dirty="0" smtClean="0"/>
              <a:t>)</a:t>
            </a:r>
          </a:p>
          <a:p>
            <a:r>
              <a:rPr lang="en-US" altLang="en-US" sz="3600" dirty="0" smtClean="0"/>
              <a:t>Update Anomaly:</a:t>
            </a:r>
          </a:p>
          <a:p>
            <a:pPr lvl="1"/>
            <a:r>
              <a:rPr lang="en-US" altLang="en-US" sz="3200" dirty="0" smtClean="0"/>
              <a:t>Changing the name of  project number P1 from “Billing” to “Customer-Accounting” may cause this update to be made for all 100 employees working on project P1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Dependencies and Normalization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A5305-E9E0-481C-B316-833C799E4EE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650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 smtClean="0"/>
              <a:t>Example of an Insert Anomaly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Consider the relation:</a:t>
            </a:r>
          </a:p>
          <a:p>
            <a:pPr lvl="1"/>
            <a:r>
              <a:rPr lang="en-US" altLang="en-US" dirty="0" smtClean="0"/>
              <a:t>EMP_PROJ(</a:t>
            </a:r>
            <a:r>
              <a:rPr lang="en-US" altLang="en-US" dirty="0" err="1" smtClean="0"/>
              <a:t>Emp</a:t>
            </a:r>
            <a:r>
              <a:rPr lang="en-US" altLang="en-US" dirty="0" smtClean="0"/>
              <a:t>#, </a:t>
            </a:r>
            <a:r>
              <a:rPr lang="en-US" altLang="en-US" dirty="0" err="1" smtClean="0"/>
              <a:t>Proj</a:t>
            </a:r>
            <a:r>
              <a:rPr lang="en-US" altLang="en-US" dirty="0" smtClean="0"/>
              <a:t>#, </a:t>
            </a:r>
            <a:r>
              <a:rPr lang="en-US" altLang="en-US" dirty="0" err="1" smtClean="0"/>
              <a:t>Ename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Pname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No_hours</a:t>
            </a:r>
            <a:r>
              <a:rPr lang="en-US" altLang="en-US" dirty="0" smtClean="0"/>
              <a:t>)</a:t>
            </a:r>
          </a:p>
          <a:p>
            <a:r>
              <a:rPr lang="en-US" altLang="en-US" dirty="0" smtClean="0"/>
              <a:t>Insert  Anomaly:</a:t>
            </a:r>
          </a:p>
          <a:p>
            <a:pPr lvl="1"/>
            <a:r>
              <a:rPr lang="en-US" altLang="en-US" dirty="0" smtClean="0"/>
              <a:t>Cannot insert a project unless an employee is assigned to it</a:t>
            </a:r>
          </a:p>
          <a:p>
            <a:r>
              <a:rPr lang="en-US" altLang="en-US" dirty="0" smtClean="0"/>
              <a:t>Conversely</a:t>
            </a:r>
          </a:p>
          <a:p>
            <a:pPr lvl="1"/>
            <a:r>
              <a:rPr lang="en-US" altLang="en-US" dirty="0" smtClean="0"/>
              <a:t>Cannot insert an employee unless an he/she is assigned to a project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Dependencies and Normalization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A5305-E9E0-481C-B316-833C799E4EE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96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Example of a Delete Anomaly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3600" dirty="0" smtClean="0"/>
              <a:t>Consider the relation:</a:t>
            </a:r>
          </a:p>
          <a:p>
            <a:pPr lvl="1"/>
            <a:r>
              <a:rPr lang="en-US" altLang="en-US" sz="3200" dirty="0" smtClean="0"/>
              <a:t>EMP_PROJ(</a:t>
            </a:r>
            <a:r>
              <a:rPr lang="en-US" altLang="en-US" sz="3200" dirty="0" err="1" smtClean="0"/>
              <a:t>Emp</a:t>
            </a:r>
            <a:r>
              <a:rPr lang="en-US" altLang="en-US" sz="3200" dirty="0" smtClean="0"/>
              <a:t>#, </a:t>
            </a:r>
            <a:r>
              <a:rPr lang="en-US" altLang="en-US" sz="3200" dirty="0" err="1" smtClean="0"/>
              <a:t>Proj</a:t>
            </a:r>
            <a:r>
              <a:rPr lang="en-US" altLang="en-US" sz="3200" dirty="0" smtClean="0"/>
              <a:t>#, </a:t>
            </a:r>
            <a:r>
              <a:rPr lang="en-US" altLang="en-US" sz="3200" dirty="0" err="1" smtClean="0"/>
              <a:t>Ename</a:t>
            </a:r>
            <a:r>
              <a:rPr lang="en-US" altLang="en-US" sz="3200" dirty="0" smtClean="0"/>
              <a:t>, </a:t>
            </a:r>
            <a:r>
              <a:rPr lang="en-US" altLang="en-US" sz="3200" dirty="0" err="1" smtClean="0"/>
              <a:t>Pname</a:t>
            </a:r>
            <a:r>
              <a:rPr lang="en-US" altLang="en-US" sz="3200" dirty="0" smtClean="0"/>
              <a:t>, </a:t>
            </a:r>
            <a:r>
              <a:rPr lang="en-US" altLang="en-US" sz="3200" dirty="0" err="1" smtClean="0"/>
              <a:t>No_hours</a:t>
            </a:r>
            <a:r>
              <a:rPr lang="en-US" altLang="en-US" sz="3200" dirty="0" smtClean="0"/>
              <a:t>)</a:t>
            </a:r>
          </a:p>
          <a:p>
            <a:r>
              <a:rPr lang="en-US" altLang="en-US" sz="3600" dirty="0" smtClean="0"/>
              <a:t>Delete Anomaly:</a:t>
            </a:r>
          </a:p>
          <a:p>
            <a:pPr lvl="1"/>
            <a:r>
              <a:rPr lang="en-US" altLang="en-US" sz="3200" dirty="0" smtClean="0"/>
              <a:t>When a project is deleted, it will result in deleting all the employees who work on that project</a:t>
            </a:r>
          </a:p>
          <a:p>
            <a:pPr lvl="1"/>
            <a:r>
              <a:rPr lang="en-US" altLang="en-US" sz="3200" dirty="0" smtClean="0"/>
              <a:t>Alternately, if an employee is the sole employee on a project, deleting that employee would result in deleting the corresponding project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Dependencies and Normalization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A5305-E9E0-481C-B316-833C799E4EE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35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Two Relations with Update Anomalies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Dependencies and Normalization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A5305-E9E0-481C-B316-833C799E4EEC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 descr="fig14_0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1318" y="1852655"/>
            <a:ext cx="7194749" cy="4247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079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Sample states for EMP_DEPT and EMP_PROJ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Dependencies and Normalization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A5305-E9E0-481C-B316-833C799E4EEC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 descr="fig14_0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1755" y="1543050"/>
            <a:ext cx="5357813" cy="481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256306" y="1861530"/>
            <a:ext cx="312419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i="0" kern="0" dirty="0" smtClean="0">
                <a:latin typeface="Verdana" charset="0"/>
              </a:rPr>
              <a:t>Sample states for EMP_DEPT and EMP_PROJ resulting from applying NATURAL JOIN to the relations in Figure 14.2. These may be stored as base relations for performance reasons.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79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 smtClean="0"/>
              <a:t>Generation of Spurious Tuples – avoid at any cost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Bad designs for a relational database may result in erroneous results for certain JOIN operations</a:t>
            </a:r>
          </a:p>
          <a:p>
            <a:r>
              <a:rPr lang="en-US" altLang="en-US" dirty="0" smtClean="0"/>
              <a:t>The "lossless join" property is used to guarantee meaningful results for join operations 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GUIDELINE 4:</a:t>
            </a:r>
          </a:p>
          <a:p>
            <a:pPr lvl="1"/>
            <a:r>
              <a:rPr lang="en-US" altLang="en-US" dirty="0" smtClean="0"/>
              <a:t>The relations should be designed to satisfy the lossless join condition.</a:t>
            </a:r>
          </a:p>
          <a:p>
            <a:pPr lvl="1"/>
            <a:r>
              <a:rPr lang="en-US" altLang="en-US" dirty="0" smtClean="0"/>
              <a:t>No spurious tuples should be generated by doing a natural-join of any relations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Dependencies and Normalization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A5305-E9E0-481C-B316-833C799E4EE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04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Spurious Tuples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altLang="en-US" sz="3200" dirty="0" smtClean="0"/>
              <a:t>There are two important properties of decompositions: </a:t>
            </a:r>
          </a:p>
          <a:p>
            <a:pPr marL="876300" lvl="1" indent="-419100">
              <a:buFont typeface="Wingdings" panose="05000000000000000000" pitchFamily="2" charset="2"/>
              <a:buAutoNum type="alphaLcParenR"/>
            </a:pPr>
            <a:r>
              <a:rPr lang="en-US" altLang="en-US" sz="2800" dirty="0" smtClean="0"/>
              <a:t>Non-additive or </a:t>
            </a:r>
            <a:r>
              <a:rPr lang="en-US" altLang="en-US" sz="2800" dirty="0" err="1" smtClean="0"/>
              <a:t>losslessness</a:t>
            </a:r>
            <a:r>
              <a:rPr lang="en-US" altLang="en-US" sz="2800" dirty="0" smtClean="0"/>
              <a:t> of the corresponding join</a:t>
            </a:r>
          </a:p>
          <a:p>
            <a:pPr marL="876300" lvl="1" indent="-419100">
              <a:buFont typeface="Wingdings" panose="05000000000000000000" pitchFamily="2" charset="2"/>
              <a:buAutoNum type="alphaLcParenR"/>
            </a:pPr>
            <a:r>
              <a:rPr lang="en-US" altLang="en-US" sz="2800" dirty="0" smtClean="0"/>
              <a:t>Preservation of the functional dependencies. </a:t>
            </a:r>
          </a:p>
          <a:p>
            <a:pPr marL="457200" indent="-457200"/>
            <a:endParaRPr lang="en-US" altLang="en-US" sz="3200" dirty="0" smtClean="0"/>
          </a:p>
          <a:p>
            <a:pPr marL="457200" indent="-457200"/>
            <a:r>
              <a:rPr lang="en-US" altLang="en-US" sz="3200" dirty="0" smtClean="0"/>
              <a:t>Note that:</a:t>
            </a:r>
          </a:p>
          <a:p>
            <a:pPr marL="876300" lvl="1" indent="-419100"/>
            <a:r>
              <a:rPr lang="en-US" altLang="en-US" sz="2800" dirty="0" smtClean="0"/>
              <a:t>Property (a) is extremely important and </a:t>
            </a:r>
            <a:r>
              <a:rPr lang="en-US" altLang="en-US" sz="2800" i="1" u="sng" dirty="0" smtClean="0"/>
              <a:t>cannot</a:t>
            </a:r>
            <a:r>
              <a:rPr lang="en-US" altLang="en-US" sz="2800" u="sng" dirty="0" smtClean="0"/>
              <a:t> </a:t>
            </a:r>
            <a:r>
              <a:rPr lang="en-US" altLang="en-US" sz="2800" dirty="0" smtClean="0"/>
              <a:t>be sacrificed.</a:t>
            </a:r>
          </a:p>
          <a:p>
            <a:pPr marL="876300" lvl="1" indent="-419100"/>
            <a:r>
              <a:rPr lang="en-US" altLang="en-US" sz="2800" dirty="0" smtClean="0"/>
              <a:t>Property (b) is less stringent and may be sacrificed. (See Chapter 15)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Dependencies and Normalization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A5305-E9E0-481C-B316-833C799E4EE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44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 smtClean="0"/>
              <a:t>Functional 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 smtClean="0"/>
              <a:t>Functional dependencies (FDs)</a:t>
            </a:r>
          </a:p>
          <a:p>
            <a:pPr lvl="1"/>
            <a:r>
              <a:rPr lang="en-US" altLang="en-US" sz="2800" dirty="0" smtClean="0"/>
              <a:t>Are used to specify </a:t>
            </a:r>
            <a:r>
              <a:rPr lang="en-US" altLang="en-US" sz="2800" i="1" dirty="0" smtClean="0"/>
              <a:t>formal measures</a:t>
            </a:r>
            <a:r>
              <a:rPr lang="en-US" altLang="en-US" sz="2800" dirty="0" smtClean="0"/>
              <a:t> of the "goodness" of relational designs</a:t>
            </a:r>
          </a:p>
          <a:p>
            <a:pPr lvl="1"/>
            <a:r>
              <a:rPr lang="en-US" altLang="en-US" sz="2800" dirty="0" smtClean="0"/>
              <a:t>And keys are used to define </a:t>
            </a:r>
            <a:r>
              <a:rPr lang="en-US" altLang="en-US" sz="2800" b="1" dirty="0" smtClean="0"/>
              <a:t>normal forms</a:t>
            </a:r>
            <a:r>
              <a:rPr lang="en-US" altLang="en-US" sz="2800" dirty="0" smtClean="0"/>
              <a:t> for relations</a:t>
            </a:r>
          </a:p>
          <a:p>
            <a:pPr lvl="1"/>
            <a:r>
              <a:rPr lang="en-US" altLang="en-US" sz="2800" dirty="0" smtClean="0"/>
              <a:t>Are </a:t>
            </a:r>
            <a:r>
              <a:rPr lang="en-US" altLang="en-US" sz="2800" b="1" dirty="0" smtClean="0"/>
              <a:t>constraints</a:t>
            </a:r>
            <a:r>
              <a:rPr lang="en-US" altLang="en-US" sz="2800" dirty="0" smtClean="0"/>
              <a:t> that are derived from the </a:t>
            </a:r>
            <a:r>
              <a:rPr lang="en-US" altLang="en-US" sz="2800" i="1" dirty="0" smtClean="0"/>
              <a:t>meaning</a:t>
            </a:r>
            <a:r>
              <a:rPr lang="en-US" altLang="en-US" sz="2800" dirty="0" smtClean="0"/>
              <a:t>  and </a:t>
            </a:r>
            <a:r>
              <a:rPr lang="en-US" altLang="en-US" sz="2800" i="1" dirty="0" smtClean="0"/>
              <a:t>interrelationships</a:t>
            </a:r>
            <a:r>
              <a:rPr lang="en-US" altLang="en-US" sz="2800" dirty="0" smtClean="0"/>
              <a:t>  of the data attributes</a:t>
            </a:r>
          </a:p>
          <a:p>
            <a:r>
              <a:rPr lang="en-US" altLang="en-US" sz="3200" dirty="0" smtClean="0"/>
              <a:t>A set of attributes X </a:t>
            </a:r>
            <a:r>
              <a:rPr lang="en-US" altLang="en-US" sz="3200" i="1" dirty="0" smtClean="0"/>
              <a:t>functionally</a:t>
            </a:r>
            <a:r>
              <a:rPr lang="en-US" altLang="en-US" sz="3200" dirty="0" smtClean="0"/>
              <a:t> </a:t>
            </a:r>
            <a:r>
              <a:rPr lang="en-US" altLang="en-US" sz="3200" i="1" dirty="0" smtClean="0"/>
              <a:t>determines</a:t>
            </a:r>
            <a:r>
              <a:rPr lang="en-US" altLang="en-US" sz="3200" dirty="0" smtClean="0"/>
              <a:t>  a set of attributes Y if the value of X determines a unique value for Y</a:t>
            </a:r>
          </a:p>
          <a:p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Dependencies and Normalization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A5305-E9E0-481C-B316-833C799E4EE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324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 smtClean="0"/>
              <a:t>Defining Functional 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X </a:t>
            </a:r>
            <a:r>
              <a:rPr lang="en-US" altLang="en-US" dirty="0" smtClean="0">
                <a:sym typeface="Wingdings 3" panose="05040102010807070707" pitchFamily="18" charset="2"/>
              </a:rPr>
              <a:t></a:t>
            </a:r>
            <a:r>
              <a:rPr lang="en-US" altLang="en-US" dirty="0" smtClean="0"/>
              <a:t> Y holds if whenever two tuples have the same value for X, they </a:t>
            </a:r>
            <a:r>
              <a:rPr lang="en-US" altLang="en-US" i="1" dirty="0" smtClean="0"/>
              <a:t>must have </a:t>
            </a:r>
            <a:r>
              <a:rPr lang="en-US" altLang="en-US" dirty="0" smtClean="0"/>
              <a:t>the same value for Y</a:t>
            </a:r>
          </a:p>
          <a:p>
            <a:pPr lvl="1"/>
            <a:r>
              <a:rPr lang="en-US" altLang="en-US" dirty="0" smtClean="0"/>
              <a:t>For any two tuples t1 and t2 in any relation instance r(R): If  t1[X]=t2[X], </a:t>
            </a:r>
            <a:r>
              <a:rPr lang="en-US" altLang="en-US" i="1" dirty="0" smtClean="0"/>
              <a:t>then</a:t>
            </a:r>
            <a:r>
              <a:rPr lang="en-US" altLang="en-US" dirty="0" smtClean="0"/>
              <a:t> t1[Y]=t2[Y]</a:t>
            </a:r>
          </a:p>
          <a:p>
            <a:r>
              <a:rPr lang="en-US" altLang="en-US" dirty="0" smtClean="0"/>
              <a:t>X </a:t>
            </a:r>
            <a:r>
              <a:rPr lang="en-US" altLang="en-US" dirty="0" smtClean="0">
                <a:sym typeface="Wingdings 3" panose="05040102010807070707" pitchFamily="18" charset="2"/>
              </a:rPr>
              <a:t></a:t>
            </a:r>
            <a:r>
              <a:rPr lang="en-US" altLang="en-US" dirty="0" smtClean="0"/>
              <a:t> Y in R specifies a </a:t>
            </a:r>
            <a:r>
              <a:rPr lang="en-US" altLang="en-US" i="1" dirty="0" smtClean="0"/>
              <a:t>constraint</a:t>
            </a:r>
            <a:r>
              <a:rPr lang="en-US" altLang="en-US" dirty="0" smtClean="0"/>
              <a:t> on all relation instances r(R)</a:t>
            </a:r>
          </a:p>
          <a:p>
            <a:r>
              <a:rPr lang="en-US" altLang="en-US" dirty="0" smtClean="0"/>
              <a:t>Written as X </a:t>
            </a:r>
            <a:r>
              <a:rPr lang="en-US" altLang="en-US" dirty="0" smtClean="0">
                <a:sym typeface="Wingdings 3" panose="05040102010807070707" pitchFamily="18" charset="2"/>
              </a:rPr>
              <a:t></a:t>
            </a:r>
            <a:r>
              <a:rPr lang="en-US" altLang="en-US" dirty="0" smtClean="0"/>
              <a:t> Y; can be displayed graphically on a relation schema as in Figures.  ( denoted by the arrow:  ).</a:t>
            </a:r>
          </a:p>
          <a:p>
            <a:r>
              <a:rPr lang="en-US" altLang="en-US" dirty="0" smtClean="0"/>
              <a:t>FDs are derived from the real-world constraints on the attributes </a:t>
            </a:r>
          </a:p>
          <a:p>
            <a:r>
              <a:rPr lang="en-US" altLang="en-US" dirty="0" smtClean="0"/>
              <a:t>The arrow means “functionally determines;” the tuple on the right is functionally dependent</a:t>
            </a:r>
          </a:p>
          <a:p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Dependencies and Normalization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A5305-E9E0-481C-B316-833C799E4EE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62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 smtClean="0"/>
              <a:t>Examples of FD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 smtClean="0"/>
              <a:t>Social security number determines employee name</a:t>
            </a:r>
          </a:p>
          <a:p>
            <a:pPr lvl="1"/>
            <a:r>
              <a:rPr lang="en-US" altLang="en-US" sz="2800" dirty="0" smtClean="0"/>
              <a:t>SSN </a:t>
            </a:r>
            <a:r>
              <a:rPr lang="en-US" altLang="en-US" sz="3200" dirty="0" smtClean="0">
                <a:sym typeface="Wingdings 3" panose="05040102010807070707" pitchFamily="18" charset="2"/>
              </a:rPr>
              <a:t></a:t>
            </a:r>
            <a:r>
              <a:rPr lang="en-US" altLang="en-US" sz="2800" dirty="0" smtClean="0"/>
              <a:t> ENAME</a:t>
            </a:r>
          </a:p>
          <a:p>
            <a:r>
              <a:rPr lang="en-US" altLang="en-US" sz="3200" dirty="0" smtClean="0"/>
              <a:t>Project number determines project name and location</a:t>
            </a:r>
          </a:p>
          <a:p>
            <a:pPr lvl="1"/>
            <a:r>
              <a:rPr lang="en-US" altLang="en-US" sz="2800" dirty="0" smtClean="0"/>
              <a:t>PNUMBER </a:t>
            </a:r>
            <a:r>
              <a:rPr lang="en-US" altLang="en-US" sz="3200" dirty="0" smtClean="0">
                <a:sym typeface="Wingdings 3" panose="05040102010807070707" pitchFamily="18" charset="2"/>
              </a:rPr>
              <a:t></a:t>
            </a:r>
            <a:r>
              <a:rPr lang="en-US" altLang="en-US" sz="2800" dirty="0" smtClean="0"/>
              <a:t> {PNAME, PLOCATION}</a:t>
            </a:r>
          </a:p>
          <a:p>
            <a:r>
              <a:rPr lang="en-US" altLang="en-US" sz="3200" dirty="0" smtClean="0"/>
              <a:t>Employee </a:t>
            </a:r>
            <a:r>
              <a:rPr lang="en-US" altLang="en-US" sz="3200" dirty="0" err="1" smtClean="0"/>
              <a:t>ssn</a:t>
            </a:r>
            <a:r>
              <a:rPr lang="en-US" altLang="en-US" sz="3200" dirty="0" smtClean="0"/>
              <a:t> and project </a:t>
            </a:r>
            <a:r>
              <a:rPr lang="en-US" altLang="en-US" sz="3200" smtClean="0"/>
              <a:t>number determine </a:t>
            </a:r>
            <a:r>
              <a:rPr lang="en-US" altLang="en-US" sz="3200" dirty="0" smtClean="0"/>
              <a:t>the hours per week that the employee works on the project</a:t>
            </a:r>
          </a:p>
          <a:p>
            <a:pPr lvl="1"/>
            <a:r>
              <a:rPr lang="en-US" altLang="en-US" sz="2800" dirty="0" smtClean="0"/>
              <a:t>{SSN, PNUMBER} </a:t>
            </a:r>
            <a:r>
              <a:rPr lang="en-US" altLang="en-US" sz="3200" dirty="0" smtClean="0">
                <a:sym typeface="Wingdings 3" panose="05040102010807070707" pitchFamily="18" charset="2"/>
              </a:rPr>
              <a:t></a:t>
            </a:r>
            <a:r>
              <a:rPr lang="en-US" altLang="en-US" sz="2800" dirty="0" smtClean="0"/>
              <a:t> HOURS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Dependencies and Normalization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A5305-E9E0-481C-B316-833C799E4EE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20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Chapter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2400" dirty="0" smtClean="0"/>
              <a:t>1 Informal Design Guidelines for Relational Databases</a:t>
            </a:r>
          </a:p>
          <a:p>
            <a:pPr marL="457200" lvl="1" indent="0">
              <a:buNone/>
            </a:pPr>
            <a:r>
              <a:rPr lang="en-US" altLang="en-US" sz="2200" dirty="0" smtClean="0"/>
              <a:t>1.1 Semantics of the Relation Attributes</a:t>
            </a:r>
          </a:p>
          <a:p>
            <a:pPr marL="457200" lvl="1" indent="0">
              <a:buNone/>
            </a:pPr>
            <a:r>
              <a:rPr lang="en-US" altLang="en-US" sz="2200" dirty="0" smtClean="0"/>
              <a:t>1.2 Redundant Information in Tuples and Update Anomalies</a:t>
            </a:r>
          </a:p>
          <a:p>
            <a:pPr marL="457200" lvl="1" indent="0">
              <a:buNone/>
            </a:pPr>
            <a:r>
              <a:rPr lang="en-US" altLang="en-US" sz="2200" dirty="0" smtClean="0"/>
              <a:t>1.3 Null Values in Tuples</a:t>
            </a:r>
          </a:p>
          <a:p>
            <a:pPr marL="457200" lvl="1" indent="0">
              <a:buNone/>
            </a:pPr>
            <a:r>
              <a:rPr lang="en-US" altLang="en-US" sz="2200" dirty="0" smtClean="0"/>
              <a:t>1.4 Spurious Tuples</a:t>
            </a:r>
          </a:p>
          <a:p>
            <a:pPr lvl="1"/>
            <a:endParaRPr lang="en-US" altLang="en-US" sz="2200" dirty="0" smtClean="0"/>
          </a:p>
          <a:p>
            <a:pPr marL="0" indent="0">
              <a:buNone/>
            </a:pPr>
            <a:r>
              <a:rPr lang="en-US" altLang="en-US" sz="2400" dirty="0" smtClean="0"/>
              <a:t>2 Functional Dependencies (FDs)</a:t>
            </a:r>
          </a:p>
          <a:p>
            <a:pPr marL="457200" lvl="1" indent="0">
              <a:buClr>
                <a:srgbClr val="333399"/>
              </a:buClr>
              <a:buNone/>
            </a:pPr>
            <a:r>
              <a:rPr lang="is-IS" altLang="en-US" sz="2200" dirty="0" smtClean="0"/>
              <a:t>2</a:t>
            </a:r>
            <a:r>
              <a:rPr lang="en-US" altLang="en-US" sz="2200" dirty="0" smtClean="0"/>
              <a:t>.1 Definition of Functional Dependency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Dependencies and Normalization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A5305-E9E0-481C-B316-833C799E4EE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3942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 smtClean="0"/>
              <a:t>Examples of FD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600" dirty="0" smtClean="0"/>
              <a:t>An FD is a property of the attributes in the schema R</a:t>
            </a:r>
          </a:p>
          <a:p>
            <a:r>
              <a:rPr lang="en-US" altLang="en-US" sz="3600" dirty="0" smtClean="0"/>
              <a:t>The constraint must hold on </a:t>
            </a:r>
            <a:r>
              <a:rPr lang="en-US" altLang="en-US" sz="3600" i="1" dirty="0" smtClean="0"/>
              <a:t>every</a:t>
            </a:r>
            <a:r>
              <a:rPr lang="en-US" altLang="en-US" sz="3600" dirty="0" smtClean="0"/>
              <a:t> relation instance r(R)</a:t>
            </a:r>
          </a:p>
          <a:p>
            <a:r>
              <a:rPr lang="en-US" altLang="en-US" sz="3600" dirty="0" smtClean="0"/>
              <a:t>If K is a key of R, then K functionally determines all attributes in R </a:t>
            </a:r>
          </a:p>
          <a:p>
            <a:pPr lvl="1"/>
            <a:r>
              <a:rPr lang="en-US" altLang="en-US" sz="3200" dirty="0" smtClean="0"/>
              <a:t>(since we never have two distinct tuples with t1[K]=t2[K])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Dependencies and Normalization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A5305-E9E0-481C-B316-833C799E4EE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59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 smtClean="0"/>
              <a:t>Ruling Out FDs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00687"/>
            <a:ext cx="10515600" cy="1314450"/>
          </a:xfrm>
        </p:spPr>
        <p:txBody>
          <a:bodyPr/>
          <a:lstStyle/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dirty="0">
                <a:cs typeface="MS PGothic" charset="0"/>
              </a:rPr>
              <a:t>Note that given the state of the TEACH relation, we can say that the FD: Text → Course may exist. However, the FDs  Teacher → Course, Teacher → Text and </a:t>
            </a:r>
            <a:r>
              <a:rPr lang="en-US" altLang="en-US" dirty="0" smtClean="0">
                <a:cs typeface="MS PGothic" charset="0"/>
              </a:rPr>
              <a:t>Course </a:t>
            </a:r>
            <a:r>
              <a:rPr lang="en-US" altLang="en-US" dirty="0">
                <a:cs typeface="MS PGothic" charset="0"/>
              </a:rPr>
              <a:t>→ Text are ruled out.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Dependencies and Normalization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A5305-E9E0-481C-B316-833C799E4EEC}" type="slidenum">
              <a:rPr lang="en-US" smtClean="0"/>
              <a:t>21</a:t>
            </a:fld>
            <a:endParaRPr lang="en-US"/>
          </a:p>
        </p:txBody>
      </p:sp>
      <p:pic>
        <p:nvPicPr>
          <p:cNvPr id="6" name="Picture 2" descr="fig14_07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03462" y="3115136"/>
            <a:ext cx="7585075" cy="3581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37148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 smtClean="0"/>
              <a:t>What FDs May Exist?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latin typeface="Verdana" panose="020B0604030504040204" pitchFamily="34" charset="0"/>
              </a:rPr>
              <a:t>A relation </a:t>
            </a:r>
            <a:r>
              <a:rPr lang="en-US" altLang="en-US" i="1" dirty="0" smtClean="0">
                <a:latin typeface="Verdana" panose="020B0604030504040204" pitchFamily="34" charset="0"/>
              </a:rPr>
              <a:t>R</a:t>
            </a:r>
            <a:r>
              <a:rPr lang="en-US" altLang="en-US" dirty="0" smtClean="0">
                <a:latin typeface="Verdana" panose="020B0604030504040204" pitchFamily="34" charset="0"/>
              </a:rPr>
              <a:t>(A, B, C, D) with its extension.</a:t>
            </a:r>
          </a:p>
          <a:p>
            <a:r>
              <a:rPr lang="en-US" altLang="en-US" dirty="0" smtClean="0">
                <a:latin typeface="Verdana" panose="020B0604030504040204" pitchFamily="34" charset="0"/>
              </a:rPr>
              <a:t>Which FDs </a:t>
            </a:r>
            <a:r>
              <a:rPr lang="en-US" altLang="en-US" i="1" u="sng" dirty="0" smtClean="0">
                <a:latin typeface="Verdana" panose="020B0604030504040204" pitchFamily="34" charset="0"/>
              </a:rPr>
              <a:t>may exist </a:t>
            </a:r>
            <a:r>
              <a:rPr lang="en-US" altLang="en-US" dirty="0" smtClean="0">
                <a:latin typeface="Verdana" panose="020B0604030504040204" pitchFamily="34" charset="0"/>
              </a:rPr>
              <a:t>in this relation?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Dependencies and Normalization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A5305-E9E0-481C-B316-833C799E4EEC}" type="slidenum">
              <a:rPr lang="en-US" smtClean="0"/>
              <a:t>22</a:t>
            </a:fld>
            <a:endParaRPr lang="en-US"/>
          </a:p>
        </p:txBody>
      </p:sp>
      <p:pic>
        <p:nvPicPr>
          <p:cNvPr id="6" name="Picture 2" descr="fig14_0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900" y="3104457"/>
            <a:ext cx="4648200" cy="286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223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 smtClean="0"/>
              <a:t>Normal Forms Based on Primary Keys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Normalization of Relations </a:t>
            </a:r>
          </a:p>
          <a:p>
            <a:r>
              <a:rPr lang="en-US" altLang="en-US" dirty="0" smtClean="0"/>
              <a:t>Practical Use of Normal Forms </a:t>
            </a:r>
          </a:p>
          <a:p>
            <a:r>
              <a:rPr lang="en-US" altLang="en-US" dirty="0" smtClean="0"/>
              <a:t>Definitions of Keys and Attributes Participating in Keys </a:t>
            </a:r>
          </a:p>
          <a:p>
            <a:r>
              <a:rPr lang="en-US" altLang="en-US" dirty="0" smtClean="0"/>
              <a:t>First Normal Form</a:t>
            </a:r>
          </a:p>
          <a:p>
            <a:r>
              <a:rPr lang="en-US" altLang="en-US" dirty="0" smtClean="0"/>
              <a:t>Second Normal Form</a:t>
            </a:r>
          </a:p>
          <a:p>
            <a:r>
              <a:rPr lang="en-US" altLang="en-US" dirty="0" smtClean="0"/>
              <a:t>Third Normal Form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Dependencies and Normalization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A5305-E9E0-481C-B316-833C799E4EE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000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 smtClean="0"/>
              <a:t>Normalization of Relations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3600" b="1" dirty="0" smtClean="0"/>
              <a:t>Normalization:</a:t>
            </a:r>
          </a:p>
          <a:p>
            <a:pPr lvl="1"/>
            <a:r>
              <a:rPr lang="en-US" altLang="en-US" sz="3200" dirty="0" smtClean="0"/>
              <a:t>The process of decomposing unsatisfactory "bad" relations by breaking up their attributes into smaller relations</a:t>
            </a:r>
          </a:p>
          <a:p>
            <a:r>
              <a:rPr lang="en-US" altLang="en-US" sz="3600" b="1" dirty="0" smtClean="0"/>
              <a:t>Normal form:</a:t>
            </a:r>
          </a:p>
          <a:p>
            <a:pPr lvl="1"/>
            <a:r>
              <a:rPr lang="en-US" altLang="en-US" sz="3200" dirty="0" smtClean="0"/>
              <a:t>Condition using keys and FDs of a relation to certify whether a relation schema is in a particular normal form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Dependencies and Normalization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A5305-E9E0-481C-B316-833C799E4EE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91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 smtClean="0"/>
              <a:t>Normalization of Relations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z="3200" dirty="0" smtClean="0"/>
              <a:t>2NF, 3NF, BCNF </a:t>
            </a:r>
          </a:p>
          <a:p>
            <a:pPr lvl="1"/>
            <a:r>
              <a:rPr lang="en-US" altLang="en-US" sz="2800" dirty="0" smtClean="0"/>
              <a:t>based on keys and FDs of a relation schema</a:t>
            </a:r>
          </a:p>
          <a:p>
            <a:r>
              <a:rPr lang="en-US" altLang="en-US" sz="3200" dirty="0" smtClean="0"/>
              <a:t>4NF</a:t>
            </a:r>
          </a:p>
          <a:p>
            <a:pPr lvl="1"/>
            <a:r>
              <a:rPr lang="en-US" altLang="en-US" sz="2800" dirty="0" smtClean="0"/>
              <a:t>based on keys, multi-valued dependencies : MVDs; </a:t>
            </a:r>
          </a:p>
          <a:p>
            <a:r>
              <a:rPr lang="en-US" altLang="en-US" sz="3200" dirty="0" smtClean="0"/>
              <a:t>5NF </a:t>
            </a:r>
          </a:p>
          <a:p>
            <a:pPr lvl="1"/>
            <a:r>
              <a:rPr lang="en-US" altLang="en-US" sz="2800" dirty="0" smtClean="0"/>
              <a:t>based on keys, join dependencies : JDs</a:t>
            </a:r>
          </a:p>
          <a:p>
            <a:r>
              <a:rPr lang="en-US" altLang="en-US" sz="3200" dirty="0" smtClean="0"/>
              <a:t>Additional properties may be needed to ensure a good relational design (lossless join, dependency preservation; see Chapter 15)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Dependencies and Normalization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A5305-E9E0-481C-B316-833C799E4EE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884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 smtClean="0"/>
              <a:t>Practical Use of Normal 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b="1" dirty="0" smtClean="0"/>
              <a:t>Normalization</a:t>
            </a:r>
            <a:r>
              <a:rPr lang="en-US" altLang="en-US" dirty="0" smtClean="0"/>
              <a:t> is carried out in practice so that the resulting designs are of high quality and meet the desirable properties </a:t>
            </a:r>
          </a:p>
          <a:p>
            <a:pPr>
              <a:lnSpc>
                <a:spcPct val="80000"/>
              </a:lnSpc>
            </a:pPr>
            <a:r>
              <a:rPr lang="en-US" altLang="en-US" dirty="0" smtClean="0"/>
              <a:t>The practical utility of these normal forms becomes questionable when the constraints on which they are based are </a:t>
            </a:r>
            <a:r>
              <a:rPr lang="en-US" altLang="en-US" i="1" dirty="0" smtClean="0"/>
              <a:t>hard to understand</a:t>
            </a:r>
            <a:r>
              <a:rPr lang="en-US" altLang="en-US" dirty="0" smtClean="0"/>
              <a:t> or to </a:t>
            </a:r>
            <a:r>
              <a:rPr lang="en-US" altLang="en-US" i="1" dirty="0" smtClean="0"/>
              <a:t>detect</a:t>
            </a:r>
          </a:p>
          <a:p>
            <a:pPr>
              <a:lnSpc>
                <a:spcPct val="80000"/>
              </a:lnSpc>
            </a:pPr>
            <a:r>
              <a:rPr lang="en-US" altLang="en-US" dirty="0" smtClean="0"/>
              <a:t>The database designers </a:t>
            </a:r>
            <a:r>
              <a:rPr lang="en-US" altLang="en-US" i="1" dirty="0" smtClean="0"/>
              <a:t>need not</a:t>
            </a:r>
            <a:r>
              <a:rPr lang="en-US" altLang="en-US" dirty="0" smtClean="0"/>
              <a:t> normalize to the highest possible normal form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/>
              <a:t>(usually up to 3NF and BCNF. 4NF rarely used in practice.)</a:t>
            </a:r>
          </a:p>
          <a:p>
            <a:pPr>
              <a:lnSpc>
                <a:spcPct val="80000"/>
              </a:lnSpc>
            </a:pPr>
            <a:r>
              <a:rPr lang="en-US" altLang="en-US" b="1" dirty="0" err="1" smtClean="0"/>
              <a:t>Denormalization</a:t>
            </a:r>
            <a:r>
              <a:rPr lang="en-US" altLang="en-US" dirty="0" smtClean="0"/>
              <a:t>: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/>
              <a:t>The process of storing the join of higher normal form relations as a base relation—which is in a lower normal form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Dependencies and Normalization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A5305-E9E0-481C-B316-833C799E4EE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42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 smtClean="0"/>
              <a:t>Definitions of Keys and Attributes</a:t>
            </a:r>
            <a:br>
              <a:rPr lang="en-US" altLang="en-US" dirty="0" smtClean="0"/>
            </a:br>
            <a:r>
              <a:rPr lang="en-US" altLang="en-US" dirty="0" smtClean="0"/>
              <a:t>Participating in Keys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3600" dirty="0" smtClean="0"/>
              <a:t>A </a:t>
            </a:r>
            <a:r>
              <a:rPr lang="en-US" altLang="en-US" sz="3600" b="1" dirty="0" err="1" smtClean="0"/>
              <a:t>superkey</a:t>
            </a:r>
            <a:r>
              <a:rPr lang="en-US" altLang="en-US" sz="3600" dirty="0" smtClean="0"/>
              <a:t> of a relation schema R = {A1, A2, ...., An} is a set of attributes S </a:t>
            </a:r>
            <a:r>
              <a:rPr lang="en-US" altLang="en-US" sz="3600" i="1" dirty="0" smtClean="0"/>
              <a:t>subset-of</a:t>
            </a:r>
            <a:r>
              <a:rPr lang="en-US" altLang="en-US" sz="3600" dirty="0" smtClean="0"/>
              <a:t> R with the property that no two tuples t1 and t2 in any legal relation state r of R will have t1[S] = t2[S] </a:t>
            </a:r>
          </a:p>
          <a:p>
            <a:r>
              <a:rPr lang="en-US" altLang="en-US" sz="3600" dirty="0" smtClean="0"/>
              <a:t>A </a:t>
            </a:r>
            <a:r>
              <a:rPr lang="en-US" altLang="en-US" sz="3600" b="1" dirty="0" smtClean="0"/>
              <a:t>key</a:t>
            </a:r>
            <a:r>
              <a:rPr lang="en-US" altLang="en-US" sz="3600" dirty="0" smtClean="0"/>
              <a:t> K is a </a:t>
            </a:r>
            <a:r>
              <a:rPr lang="en-US" altLang="en-US" sz="3600" b="1" dirty="0" err="1" smtClean="0"/>
              <a:t>superkey</a:t>
            </a:r>
            <a:r>
              <a:rPr lang="en-US" altLang="en-US" sz="3600" dirty="0" smtClean="0"/>
              <a:t> with the </a:t>
            </a:r>
            <a:r>
              <a:rPr lang="en-US" altLang="en-US" sz="3600" i="1" dirty="0" smtClean="0"/>
              <a:t>additional property</a:t>
            </a:r>
            <a:r>
              <a:rPr lang="en-US" altLang="en-US" sz="3600" dirty="0" smtClean="0"/>
              <a:t> that removal of any attribute from K will cause K not to be a </a:t>
            </a:r>
            <a:r>
              <a:rPr lang="en-US" altLang="en-US" sz="3600" dirty="0" err="1" smtClean="0"/>
              <a:t>superkey</a:t>
            </a:r>
            <a:r>
              <a:rPr lang="en-US" altLang="en-US" sz="3600" dirty="0" smtClean="0"/>
              <a:t> any more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Dependencies and Normalization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A5305-E9E0-481C-B316-833C799E4EE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35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 smtClean="0"/>
              <a:t>Definitions of Keys and Attributes</a:t>
            </a:r>
            <a:br>
              <a:rPr lang="en-US" altLang="en-US" dirty="0" smtClean="0"/>
            </a:br>
            <a:r>
              <a:rPr lang="en-US" altLang="en-US" dirty="0" smtClean="0"/>
              <a:t>Participating in Keys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 smtClean="0"/>
              <a:t>If a relation schema has more than one key, each is called a </a:t>
            </a:r>
            <a:r>
              <a:rPr lang="en-US" altLang="en-US" sz="3200" b="1" dirty="0" smtClean="0"/>
              <a:t>candidate</a:t>
            </a:r>
            <a:r>
              <a:rPr lang="en-US" altLang="en-US" sz="3200" dirty="0" smtClean="0"/>
              <a:t> key.</a:t>
            </a:r>
          </a:p>
          <a:p>
            <a:pPr lvl="1"/>
            <a:r>
              <a:rPr lang="en-US" altLang="en-US" sz="2800" dirty="0" smtClean="0"/>
              <a:t>One of the candidate keys is </a:t>
            </a:r>
            <a:r>
              <a:rPr lang="en-US" altLang="en-US" sz="2800" i="1" dirty="0" smtClean="0"/>
              <a:t>arbitrarily</a:t>
            </a:r>
            <a:r>
              <a:rPr lang="en-US" altLang="en-US" sz="2800" dirty="0" smtClean="0"/>
              <a:t> designated to be the </a:t>
            </a:r>
            <a:r>
              <a:rPr lang="en-US" altLang="en-US" sz="2800" b="1" dirty="0" smtClean="0"/>
              <a:t>primary key</a:t>
            </a:r>
            <a:r>
              <a:rPr lang="en-US" altLang="en-US" sz="2800" dirty="0" smtClean="0"/>
              <a:t>, and the others are called </a:t>
            </a:r>
            <a:r>
              <a:rPr lang="en-US" altLang="en-US" sz="2800" b="1" dirty="0" smtClean="0"/>
              <a:t>secondary keys</a:t>
            </a:r>
            <a:r>
              <a:rPr lang="en-US" altLang="en-US" sz="2800" dirty="0" smtClean="0"/>
              <a:t>.</a:t>
            </a:r>
          </a:p>
          <a:p>
            <a:r>
              <a:rPr lang="en-US" altLang="en-US" sz="3200" dirty="0" smtClean="0"/>
              <a:t>A </a:t>
            </a:r>
            <a:r>
              <a:rPr lang="en-US" altLang="en-US" sz="3200" b="1" dirty="0" smtClean="0"/>
              <a:t>Prime attribute</a:t>
            </a:r>
            <a:r>
              <a:rPr lang="en-US" altLang="en-US" sz="3200" dirty="0" smtClean="0"/>
              <a:t> must be a member of </a:t>
            </a:r>
            <a:r>
              <a:rPr lang="en-US" altLang="en-US" sz="3200" i="1" dirty="0" smtClean="0"/>
              <a:t>some</a:t>
            </a:r>
            <a:r>
              <a:rPr lang="en-US" altLang="en-US" sz="3200" dirty="0" smtClean="0"/>
              <a:t> candidate key</a:t>
            </a:r>
          </a:p>
          <a:p>
            <a:r>
              <a:rPr lang="en-US" altLang="en-US" sz="3200" dirty="0" smtClean="0"/>
              <a:t>A </a:t>
            </a:r>
            <a:r>
              <a:rPr lang="en-US" altLang="en-US" sz="3200" b="1" dirty="0" smtClean="0"/>
              <a:t>Nonprime attribute</a:t>
            </a:r>
            <a:r>
              <a:rPr lang="en-US" altLang="en-US" sz="3200" dirty="0" smtClean="0"/>
              <a:t> is not a prime attribute—that is, it is not a member of any candidate key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Dependencies and Normalization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A5305-E9E0-481C-B316-833C799E4EE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58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First Normal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200" dirty="0" smtClean="0"/>
              <a:t>Disallows</a:t>
            </a:r>
          </a:p>
          <a:p>
            <a:pPr lvl="1"/>
            <a:r>
              <a:rPr lang="en-US" altLang="en-US" sz="2800" dirty="0" smtClean="0"/>
              <a:t>composite attributes</a:t>
            </a:r>
          </a:p>
          <a:p>
            <a:pPr lvl="1"/>
            <a:r>
              <a:rPr lang="en-US" altLang="en-US" sz="2800" dirty="0" smtClean="0"/>
              <a:t>multivalued attributes</a:t>
            </a:r>
          </a:p>
          <a:p>
            <a:pPr lvl="1"/>
            <a:r>
              <a:rPr lang="en-US" altLang="en-US" sz="2800" b="1" dirty="0" smtClean="0"/>
              <a:t>nested relations</a:t>
            </a:r>
            <a:r>
              <a:rPr lang="en-US" altLang="en-US" sz="2800" dirty="0" smtClean="0"/>
              <a:t>; attributes whose values for an </a:t>
            </a:r>
            <a:r>
              <a:rPr lang="en-US" altLang="en-US" sz="2800" i="1" dirty="0" smtClean="0"/>
              <a:t>individual tuple</a:t>
            </a:r>
            <a:r>
              <a:rPr lang="en-US" altLang="en-US" sz="2800" dirty="0" smtClean="0"/>
              <a:t> are non-atomic</a:t>
            </a:r>
          </a:p>
          <a:p>
            <a:r>
              <a:rPr lang="en-US" altLang="en-US" sz="3200" dirty="0" smtClean="0"/>
              <a:t>Considered to be part of the definition of a relation </a:t>
            </a:r>
          </a:p>
          <a:p>
            <a:r>
              <a:rPr lang="en-US" altLang="en-US" sz="3200" dirty="0" smtClean="0"/>
              <a:t>Most RDBMSs allow only those relations to be defined that are in First Normal Form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Dependencies and Normalization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A5305-E9E0-481C-B316-833C799E4EE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9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Chapter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3 Normal Forms Based on Primary Keys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3.1 Normalization of Relations </a:t>
            </a:r>
          </a:p>
          <a:p>
            <a:pPr marL="0" indent="0">
              <a:buNone/>
            </a:pPr>
            <a:r>
              <a:rPr lang="en-US" dirty="0" smtClean="0"/>
              <a:t>  3.2 Practical Use of Normal Forms </a:t>
            </a:r>
          </a:p>
          <a:p>
            <a:pPr marL="0" indent="0">
              <a:buNone/>
            </a:pPr>
            <a:r>
              <a:rPr lang="en-US" dirty="0" smtClean="0"/>
              <a:t>  3.3 Definitions of Keys and Attributes Participating in Keys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3.4 First Normal Form</a:t>
            </a:r>
          </a:p>
          <a:p>
            <a:pPr marL="0" indent="0">
              <a:buNone/>
            </a:pPr>
            <a:r>
              <a:rPr lang="en-US" dirty="0" smtClean="0"/>
              <a:t>  3.5 Second Normal Form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3.6 Third Normal Form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4 General Normal Form Definitions for 2NF and 3NF (For Multiple Candidate Keys)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5 BCNF (Boyce-</a:t>
            </a:r>
            <a:r>
              <a:rPr lang="en-US" dirty="0" err="1" smtClean="0"/>
              <a:t>Codd</a:t>
            </a:r>
            <a:r>
              <a:rPr lang="en-US" dirty="0" smtClean="0"/>
              <a:t> Normal Form)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Dependencies and Normalization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A5305-E9E0-481C-B316-833C799E4EE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656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 smtClean="0"/>
              <a:t>Normalization into 1NF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53401" y="1825625"/>
            <a:ext cx="3309850" cy="4351338"/>
          </a:xfrm>
        </p:spPr>
        <p:txBody>
          <a:bodyPr>
            <a:normAutofit lnSpcReduction="10000"/>
          </a:bodyPr>
          <a:lstStyle/>
          <a:p>
            <a:r>
              <a:rPr lang="en-US" altLang="en-US" i="0" kern="0" dirty="0" smtClean="0">
                <a:latin typeface="Verdana" charset="0"/>
              </a:rPr>
              <a:t>Normalization into 1NF. (a) A relation schema that is not in 1NF. (b) Sample state of relation DEPARTMENT. (c) 1NF version of the same relation with redundancy.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Dependencies and Normalization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A5305-E9E0-481C-B316-833C799E4EEC}" type="slidenum">
              <a:rPr lang="en-US" smtClean="0"/>
              <a:t>30</a:t>
            </a:fld>
            <a:endParaRPr lang="en-US"/>
          </a:p>
        </p:txBody>
      </p:sp>
      <p:pic>
        <p:nvPicPr>
          <p:cNvPr id="6" name="Picture 6" descr="fig14_09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950" y="1327150"/>
            <a:ext cx="50673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656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 smtClean="0"/>
              <a:t>Normalizing Nested Relations into 1NF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3724" y="1825625"/>
            <a:ext cx="5460076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en-US" i="0" kern="0" dirty="0" smtClean="0">
                <a:latin typeface="Verdana" charset="0"/>
              </a:rPr>
              <a:t>Normalizing nested relations into 1NF. (a) Schema of the EMP_PROJ relation with a </a:t>
            </a:r>
            <a:r>
              <a:rPr lang="en-US" altLang="en-US" kern="0" dirty="0" smtClean="0">
                <a:latin typeface="Verdana" charset="0"/>
              </a:rPr>
              <a:t>nested relation </a:t>
            </a:r>
            <a:r>
              <a:rPr lang="en-US" altLang="en-US" i="0" kern="0" dirty="0" smtClean="0">
                <a:latin typeface="Verdana" charset="0"/>
              </a:rPr>
              <a:t>attribute PROJS. (b) Sample extension of the EMP_PROJ relation showing nested relations within each tuple. (c) Decomposition of EMP_PROJ into relations EMP_PROJ1 and EMP_PROJ2 by propagating the primary key.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Dependencies and Normalization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A5305-E9E0-481C-B316-833C799E4EEC}" type="slidenum">
              <a:rPr lang="en-US" smtClean="0"/>
              <a:t>31</a:t>
            </a:fld>
            <a:endParaRPr lang="en-US"/>
          </a:p>
        </p:txBody>
      </p:sp>
      <p:pic>
        <p:nvPicPr>
          <p:cNvPr id="6" name="Picture 6" descr="fig14_1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725" y="1509712"/>
            <a:ext cx="37211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4204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Second Normal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Uses the concepts of </a:t>
            </a:r>
            <a:r>
              <a:rPr lang="en-US" altLang="en-US" b="1" dirty="0" smtClean="0"/>
              <a:t>FDs, primary key</a:t>
            </a:r>
          </a:p>
          <a:p>
            <a:r>
              <a:rPr lang="en-US" altLang="en-US" dirty="0" smtClean="0"/>
              <a:t>Definitions</a:t>
            </a:r>
          </a:p>
          <a:p>
            <a:pPr lvl="1"/>
            <a:r>
              <a:rPr lang="en-US" altLang="en-US" b="1" dirty="0" smtClean="0"/>
              <a:t>Prime attribute:</a:t>
            </a:r>
            <a:r>
              <a:rPr lang="en-US" altLang="en-US" dirty="0" smtClean="0"/>
              <a:t> An attribute that is member of the primary key K</a:t>
            </a:r>
          </a:p>
          <a:p>
            <a:pPr lvl="1"/>
            <a:r>
              <a:rPr lang="en-US" altLang="en-US" b="1" dirty="0" smtClean="0"/>
              <a:t>Full functional dependency:</a:t>
            </a:r>
            <a:r>
              <a:rPr lang="en-US" altLang="en-US" dirty="0" smtClean="0"/>
              <a:t> a FD  Y -&gt; Z where removal of any attribute from Y means the FD does not hold any more</a:t>
            </a:r>
          </a:p>
          <a:p>
            <a:r>
              <a:rPr lang="en-US" altLang="en-US" dirty="0" smtClean="0"/>
              <a:t>Examples:</a:t>
            </a:r>
          </a:p>
          <a:p>
            <a:pPr lvl="1"/>
            <a:r>
              <a:rPr lang="en-US" altLang="en-US" dirty="0" smtClean="0"/>
              <a:t>{SSN, PNUMBER} -&gt; HOURS is a full FD since neither SSN -&gt; HOURS nor PNUMBER -&gt; HOURS hold </a:t>
            </a:r>
          </a:p>
          <a:p>
            <a:pPr lvl="1"/>
            <a:r>
              <a:rPr lang="en-US" altLang="en-US" dirty="0" smtClean="0"/>
              <a:t>{SSN, PNUMBER} -&gt; ENAME is not  a full FD (it is called a partial dependency ) since SSN -&gt; ENAME also holds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Dependencies and Normalization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A5305-E9E0-481C-B316-833C799E4EE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340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Second Normal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 smtClean="0"/>
              <a:t>A relation schema R is in </a:t>
            </a:r>
            <a:r>
              <a:rPr lang="en-US" altLang="en-US" sz="3200" b="1" dirty="0" smtClean="0"/>
              <a:t>second normal form (2NF)</a:t>
            </a:r>
            <a:r>
              <a:rPr lang="en-US" altLang="en-US" sz="3200" dirty="0" smtClean="0"/>
              <a:t> if every non-prime attribute A in R is fully functionally dependent on the primary key</a:t>
            </a:r>
          </a:p>
          <a:p>
            <a:r>
              <a:rPr lang="en-US" altLang="en-US" sz="3200" dirty="0" smtClean="0"/>
              <a:t>R can be decomposed into 2NF relations via the process of 2NF normalization or “second normalization”</a:t>
            </a:r>
          </a:p>
          <a:p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Dependencies and Normalization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A5305-E9E0-481C-B316-833C799E4EE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261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 smtClean="0"/>
              <a:t>Normalizing into 2NF and 3NF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20794" y="1825626"/>
            <a:ext cx="3142210" cy="295419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en-US" i="0" kern="0" dirty="0" smtClean="0">
                <a:latin typeface="Verdana" charset="0"/>
              </a:rPr>
              <a:t>Normalizing into 2NF and 3NF.</a:t>
            </a:r>
          </a:p>
          <a:p>
            <a:pPr marL="514350" indent="-514350">
              <a:buAutoNum type="alphaLcParenBoth"/>
            </a:pPr>
            <a:r>
              <a:rPr lang="en-US" altLang="en-US" i="0" kern="0" dirty="0" smtClean="0">
                <a:latin typeface="Verdana" charset="0"/>
              </a:rPr>
              <a:t>Normalizing EMP_PROJ into 2NF relations.</a:t>
            </a:r>
          </a:p>
          <a:p>
            <a:pPr marL="514350" indent="-514350">
              <a:buAutoNum type="alphaLcParenBoth"/>
            </a:pPr>
            <a:r>
              <a:rPr lang="en-US" altLang="en-US" i="0" kern="0" dirty="0" smtClean="0">
                <a:latin typeface="Verdana" charset="0"/>
              </a:rPr>
              <a:t>Normalizing EMP_DEPT into 3NF relations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Dependencies and Normalization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A5305-E9E0-481C-B316-833C799E4EEC}" type="slidenum">
              <a:rPr lang="en-US" smtClean="0"/>
              <a:t>34</a:t>
            </a:fld>
            <a:endParaRPr lang="en-US"/>
          </a:p>
        </p:txBody>
      </p:sp>
      <p:pic>
        <p:nvPicPr>
          <p:cNvPr id="6" name="Picture 8" descr="fig14_11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4313" y="1604963"/>
            <a:ext cx="5126038" cy="475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362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 smtClean="0"/>
              <a:t>Normalizing into 2NF and 3NF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21039" y="1825625"/>
            <a:ext cx="3167149" cy="4351338"/>
          </a:xfrm>
        </p:spPr>
        <p:txBody>
          <a:bodyPr>
            <a:normAutofit fontScale="70000" lnSpcReduction="20000"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i="0" dirty="0" smtClean="0">
                <a:solidFill>
                  <a:srgbClr val="000000"/>
                </a:solidFill>
                <a:latin typeface="Verdana" panose="020B0604030504040204" pitchFamily="34" charset="0"/>
              </a:rPr>
              <a:t>Normalization into 2NF and 3NF.</a:t>
            </a:r>
          </a:p>
          <a:p>
            <a:pPr marL="514350" indent="-514350">
              <a:spcBef>
                <a:spcPct val="0"/>
              </a:spcBef>
              <a:buClrTx/>
              <a:buSzTx/>
              <a:buFontTx/>
              <a:buAutoNum type="alphaLcPeriod"/>
            </a:pPr>
            <a:r>
              <a:rPr lang="en-US" altLang="en-US" i="0" dirty="0" smtClean="0">
                <a:solidFill>
                  <a:srgbClr val="000000"/>
                </a:solidFill>
                <a:latin typeface="Verdana" panose="020B0604030504040204" pitchFamily="34" charset="0"/>
              </a:rPr>
              <a:t>The LOTS relation with its functional dependencies FD1 through FD4. </a:t>
            </a:r>
          </a:p>
          <a:p>
            <a:pPr marL="514350" indent="-514350">
              <a:spcBef>
                <a:spcPct val="0"/>
              </a:spcBef>
              <a:buClrTx/>
              <a:buSzTx/>
              <a:buFontTx/>
              <a:buAutoNum type="alphaLcPeriod"/>
            </a:pPr>
            <a:r>
              <a:rPr lang="en-US" altLang="en-US" i="0" dirty="0" smtClean="0">
                <a:solidFill>
                  <a:srgbClr val="000000"/>
                </a:solidFill>
                <a:latin typeface="Verdana" panose="020B0604030504040204" pitchFamily="34" charset="0"/>
              </a:rPr>
              <a:t> Decomposing into the 2NF relations LOTS1 and LOTS2.</a:t>
            </a:r>
          </a:p>
          <a:p>
            <a:pPr marL="514350" indent="-514350">
              <a:spcBef>
                <a:spcPct val="0"/>
              </a:spcBef>
              <a:buClrTx/>
              <a:buSzTx/>
              <a:buFontTx/>
              <a:buAutoNum type="alphaLcPeriod"/>
            </a:pPr>
            <a:r>
              <a:rPr lang="en-US" altLang="en-US" i="0" dirty="0" smtClean="0">
                <a:solidFill>
                  <a:srgbClr val="000000"/>
                </a:solidFill>
                <a:latin typeface="Verdana" panose="020B0604030504040204" pitchFamily="34" charset="0"/>
              </a:rPr>
              <a:t>Decomposing LOTS1 into the 3NF relations LOTS1A and LOTS1B.</a:t>
            </a:r>
          </a:p>
          <a:p>
            <a:pPr marL="514350" indent="-514350">
              <a:spcBef>
                <a:spcPct val="0"/>
              </a:spcBef>
              <a:buClrTx/>
              <a:buSzTx/>
              <a:buFontTx/>
              <a:buAutoNum type="alphaLcPeriod"/>
            </a:pPr>
            <a:r>
              <a:rPr lang="en-US" altLang="en-US" i="0" dirty="0" smtClean="0">
                <a:solidFill>
                  <a:srgbClr val="000000"/>
                </a:solidFill>
                <a:latin typeface="Verdana" panose="020B0604030504040204" pitchFamily="34" charset="0"/>
              </a:rPr>
              <a:t>Progressive normalization of LOTS into a 3NF design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Dependencies and Normalization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A5305-E9E0-481C-B316-833C799E4EEC}" type="slidenum">
              <a:rPr lang="en-US" smtClean="0"/>
              <a:t>35</a:t>
            </a:fld>
            <a:endParaRPr lang="en-US"/>
          </a:p>
        </p:txBody>
      </p:sp>
      <p:pic>
        <p:nvPicPr>
          <p:cNvPr id="6" name="Picture 3" descr="fig14_12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468438"/>
            <a:ext cx="3743325" cy="151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2" descr="fig14_12b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043238"/>
            <a:ext cx="4648200" cy="118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6" descr="fig14_12c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4191000"/>
            <a:ext cx="4365625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0" descr="fig14_12d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5173287"/>
            <a:ext cx="3529013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016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Third Normal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en-US" sz="3600" dirty="0" smtClean="0"/>
              <a:t>Definition:</a:t>
            </a:r>
          </a:p>
          <a:p>
            <a:pPr lvl="1"/>
            <a:r>
              <a:rPr lang="en-US" altLang="en-US" sz="3200" b="1" dirty="0" smtClean="0"/>
              <a:t>Transitive functional dependency:</a:t>
            </a:r>
            <a:r>
              <a:rPr lang="en-US" altLang="en-US" sz="3200" dirty="0" smtClean="0"/>
              <a:t> a FD  X -&gt; Z that can be derived from two FDs   X -&gt; Y and Y -&gt; Z </a:t>
            </a:r>
          </a:p>
          <a:p>
            <a:r>
              <a:rPr lang="en-US" altLang="en-US" sz="3600" dirty="0" smtClean="0"/>
              <a:t>Examples:</a:t>
            </a:r>
          </a:p>
          <a:p>
            <a:pPr lvl="1"/>
            <a:r>
              <a:rPr lang="en-US" altLang="en-US" sz="3200" dirty="0" smtClean="0"/>
              <a:t>SSN -&gt; DMGRSSN is a </a:t>
            </a:r>
            <a:r>
              <a:rPr lang="en-US" altLang="en-US" sz="3200" b="1" dirty="0" smtClean="0"/>
              <a:t>transitive</a:t>
            </a:r>
            <a:r>
              <a:rPr lang="en-US" altLang="en-US" sz="3200" dirty="0" smtClean="0"/>
              <a:t> FD </a:t>
            </a:r>
          </a:p>
          <a:p>
            <a:pPr lvl="2"/>
            <a:r>
              <a:rPr lang="en-US" altLang="en-US" sz="2800" dirty="0" smtClean="0"/>
              <a:t>Since SSN -&gt; DNUMBER and DNUMBER -&gt; DMGRSSN hold </a:t>
            </a:r>
          </a:p>
          <a:p>
            <a:pPr lvl="1"/>
            <a:r>
              <a:rPr lang="en-US" altLang="en-US" sz="3200" dirty="0" smtClean="0"/>
              <a:t>SSN -&gt; ENAME is </a:t>
            </a:r>
            <a:r>
              <a:rPr lang="en-US" altLang="en-US" sz="3200" b="1" dirty="0" smtClean="0"/>
              <a:t>non-transitive</a:t>
            </a:r>
          </a:p>
          <a:p>
            <a:pPr lvl="2"/>
            <a:r>
              <a:rPr lang="en-US" altLang="en-US" sz="2800" dirty="0" smtClean="0"/>
              <a:t>Since there is no set of attributes X where SSN -&gt; X and X -&gt; ENAME </a:t>
            </a:r>
          </a:p>
          <a:p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Dependencies and Normalization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A5305-E9E0-481C-B316-833C799E4EE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4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Third Normal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699866" cy="4351338"/>
          </a:xfrm>
        </p:spPr>
        <p:txBody>
          <a:bodyPr>
            <a:noAutofit/>
          </a:bodyPr>
          <a:lstStyle/>
          <a:p>
            <a:r>
              <a:rPr lang="en-US" altLang="en-US" dirty="0" smtClean="0"/>
              <a:t>A relation schema R is in </a:t>
            </a:r>
            <a:r>
              <a:rPr lang="en-US" altLang="en-US" b="1" dirty="0" smtClean="0"/>
              <a:t>third normal form (3NF)</a:t>
            </a:r>
            <a:r>
              <a:rPr lang="en-US" altLang="en-US" dirty="0" smtClean="0"/>
              <a:t> if it is in 2NF </a:t>
            </a:r>
            <a:r>
              <a:rPr lang="en-US" altLang="en-US" i="1" dirty="0" smtClean="0"/>
              <a:t>and</a:t>
            </a:r>
            <a:r>
              <a:rPr lang="en-US" altLang="en-US" dirty="0" smtClean="0"/>
              <a:t> no non-prime attribute A in R is transitively dependent on the primary key</a:t>
            </a:r>
          </a:p>
          <a:p>
            <a:r>
              <a:rPr lang="en-US" altLang="en-US" dirty="0" smtClean="0"/>
              <a:t>R can be decomposed into 3NF relations via the process of 3NF normalization </a:t>
            </a:r>
          </a:p>
          <a:p>
            <a:r>
              <a:rPr lang="en-US" altLang="en-US" sz="2400" dirty="0" smtClean="0"/>
              <a:t>NOTE</a:t>
            </a:r>
            <a:r>
              <a:rPr lang="en-US" altLang="en-US" dirty="0" smtClean="0"/>
              <a:t>:</a:t>
            </a:r>
          </a:p>
          <a:p>
            <a:pPr lvl="1"/>
            <a:r>
              <a:rPr lang="en-US" altLang="en-US" dirty="0" smtClean="0"/>
              <a:t>In X -&gt; Y and Y -&gt; Z, with X as the primary key, we consider this a problem only if Y is not a candidate key.</a:t>
            </a:r>
          </a:p>
          <a:p>
            <a:pPr lvl="1"/>
            <a:r>
              <a:rPr lang="en-US" altLang="en-US" dirty="0" smtClean="0"/>
              <a:t>When Y is a candidate key, there is no problem with the transitive dependency .</a:t>
            </a:r>
          </a:p>
          <a:p>
            <a:pPr lvl="1"/>
            <a:r>
              <a:rPr lang="en-US" altLang="en-US" dirty="0" smtClean="0"/>
              <a:t>E.g., Consider EMP (SSN, </a:t>
            </a:r>
            <a:r>
              <a:rPr lang="en-US" altLang="en-US" dirty="0" err="1" smtClean="0"/>
              <a:t>Emp</a:t>
            </a:r>
            <a:r>
              <a:rPr lang="en-US" altLang="en-US" dirty="0" smtClean="0"/>
              <a:t>#, Salary ). </a:t>
            </a:r>
          </a:p>
          <a:p>
            <a:pPr lvl="2"/>
            <a:r>
              <a:rPr lang="en-US" altLang="en-US" sz="2400" dirty="0"/>
              <a:t>Here, SSN -&gt; </a:t>
            </a:r>
            <a:r>
              <a:rPr lang="en-US" altLang="en-US" sz="2400" dirty="0" err="1"/>
              <a:t>Emp</a:t>
            </a:r>
            <a:r>
              <a:rPr lang="en-US" altLang="en-US" sz="2400" dirty="0"/>
              <a:t># -&gt; Salary and </a:t>
            </a:r>
            <a:r>
              <a:rPr lang="en-US" altLang="en-US" sz="2400" dirty="0" err="1"/>
              <a:t>Emp</a:t>
            </a:r>
            <a:r>
              <a:rPr lang="en-US" altLang="en-US" sz="2400" dirty="0"/>
              <a:t># is a candidate key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Dependencies and Normalization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A5305-E9E0-481C-B316-833C799E4EE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85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 smtClean="0"/>
              <a:t>Normal Forms Defined Informally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200" dirty="0" smtClean="0"/>
              <a:t>1</a:t>
            </a:r>
            <a:r>
              <a:rPr lang="en-US" altLang="en-US" sz="3200" baseline="30000" dirty="0" smtClean="0"/>
              <a:t>st</a:t>
            </a:r>
            <a:r>
              <a:rPr lang="en-US" altLang="en-US" sz="3200" dirty="0" smtClean="0"/>
              <a:t> normal form</a:t>
            </a:r>
          </a:p>
          <a:p>
            <a:pPr lvl="1"/>
            <a:r>
              <a:rPr lang="en-US" altLang="en-US" sz="2800" dirty="0" smtClean="0"/>
              <a:t>All attributes depend on </a:t>
            </a:r>
            <a:r>
              <a:rPr lang="en-US" altLang="en-US" sz="2800" b="1" dirty="0" smtClean="0"/>
              <a:t>the key</a:t>
            </a:r>
          </a:p>
          <a:p>
            <a:r>
              <a:rPr lang="en-US" altLang="en-US" sz="3200" dirty="0" smtClean="0"/>
              <a:t>2</a:t>
            </a:r>
            <a:r>
              <a:rPr lang="en-US" altLang="en-US" sz="3200" baseline="30000" dirty="0" smtClean="0"/>
              <a:t>nd</a:t>
            </a:r>
            <a:r>
              <a:rPr lang="en-US" altLang="en-US" sz="3200" dirty="0" smtClean="0"/>
              <a:t> normal form</a:t>
            </a:r>
          </a:p>
          <a:p>
            <a:pPr lvl="1"/>
            <a:r>
              <a:rPr lang="en-US" altLang="en-US" sz="2800" dirty="0" smtClean="0"/>
              <a:t>All attributes depend on </a:t>
            </a:r>
            <a:r>
              <a:rPr lang="en-US" altLang="en-US" sz="2800" b="1" dirty="0" smtClean="0"/>
              <a:t>the whole key</a:t>
            </a:r>
          </a:p>
          <a:p>
            <a:r>
              <a:rPr lang="en-US" altLang="en-US" sz="3200" dirty="0" smtClean="0"/>
              <a:t>3</a:t>
            </a:r>
            <a:r>
              <a:rPr lang="en-US" altLang="en-US" sz="3200" baseline="30000" dirty="0" smtClean="0"/>
              <a:t>rd</a:t>
            </a:r>
            <a:r>
              <a:rPr lang="en-US" altLang="en-US" sz="3200" dirty="0" smtClean="0"/>
              <a:t> normal form</a:t>
            </a:r>
          </a:p>
          <a:p>
            <a:pPr lvl="1"/>
            <a:r>
              <a:rPr lang="en-US" altLang="en-US" sz="2800" dirty="0" smtClean="0"/>
              <a:t>All attributes depend on </a:t>
            </a:r>
            <a:r>
              <a:rPr lang="en-US" altLang="en-US" sz="2800" b="1" dirty="0" smtClean="0"/>
              <a:t>nothing but the key</a:t>
            </a:r>
            <a:endParaRPr lang="en-US" alt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Dependencies and Normalization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A5305-E9E0-481C-B316-833C799E4EE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39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 smtClean="0"/>
              <a:t>General Normal Form Definitions (For Multiple Keys)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 smtClean="0"/>
              <a:t>The above definitions consider the primary key only</a:t>
            </a:r>
          </a:p>
          <a:p>
            <a:r>
              <a:rPr lang="en-US" altLang="en-US" sz="3200" dirty="0" smtClean="0"/>
              <a:t>The following more general definitions take into account relations with multiple candidate keys</a:t>
            </a:r>
          </a:p>
          <a:p>
            <a:r>
              <a:rPr lang="en-US" altLang="en-US" sz="3200" dirty="0" smtClean="0"/>
              <a:t>Any attribute involved in a candidate key is a </a:t>
            </a:r>
            <a:r>
              <a:rPr lang="en-US" altLang="en-US" sz="3200" i="1" u="sng" dirty="0" smtClean="0"/>
              <a:t>prime attribute</a:t>
            </a:r>
          </a:p>
          <a:p>
            <a:r>
              <a:rPr lang="en-US" altLang="en-US" sz="3200" dirty="0" smtClean="0"/>
              <a:t>All other attributes are called </a:t>
            </a:r>
            <a:r>
              <a:rPr lang="en-US" altLang="en-US" sz="3200" i="1" u="sng" dirty="0" smtClean="0"/>
              <a:t>non-prime attributes.</a:t>
            </a:r>
          </a:p>
          <a:p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Dependencies and Normalization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A5305-E9E0-481C-B316-833C799E4EE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81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Chapter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6 Multivalued Dependency and Fourth Normal Form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7 Join Dependencies and Fifth Normal Form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Dependencies and Normalization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A5305-E9E0-481C-B316-833C799E4EE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3922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 smtClean="0"/>
              <a:t>General Definition of 2NF  (For Multiple Candidate Keys)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A relation schema R is in </a:t>
            </a:r>
            <a:r>
              <a:rPr lang="en-US" altLang="en-US" b="1" dirty="0"/>
              <a:t>second normal form (2NF)</a:t>
            </a:r>
            <a:r>
              <a:rPr lang="en-US" altLang="en-US" dirty="0"/>
              <a:t> if every non-prime attribute A in R is fully functionally dependent on </a:t>
            </a:r>
            <a:r>
              <a:rPr lang="en-US" altLang="en-US" i="1" dirty="0"/>
              <a:t>every</a:t>
            </a:r>
            <a:r>
              <a:rPr lang="en-US" altLang="en-US" dirty="0"/>
              <a:t> key  of R </a:t>
            </a:r>
          </a:p>
          <a:p>
            <a:pPr>
              <a:defRPr/>
            </a:pPr>
            <a:r>
              <a:rPr lang="en-US" altLang="en-US" dirty="0"/>
              <a:t> In Figure 14.12 the FD </a:t>
            </a:r>
          </a:p>
          <a:p>
            <a:pPr marL="0" indent="0">
              <a:buNone/>
              <a:defRPr/>
            </a:pPr>
            <a:r>
              <a:rPr lang="en-US" altLang="en-US" dirty="0"/>
              <a:t>    </a:t>
            </a:r>
            <a:r>
              <a:rPr lang="en-US" altLang="en-US" dirty="0" err="1"/>
              <a:t>County_name</a:t>
            </a:r>
            <a:r>
              <a:rPr lang="en-US" altLang="en-US" dirty="0"/>
              <a:t> → </a:t>
            </a:r>
            <a:r>
              <a:rPr lang="en-US" altLang="en-US" dirty="0" err="1"/>
              <a:t>Tax_rate</a:t>
            </a:r>
            <a:r>
              <a:rPr lang="en-US" altLang="en-US" dirty="0"/>
              <a:t>   violates 2NF.</a:t>
            </a:r>
          </a:p>
          <a:p>
            <a:pPr marL="0" indent="0">
              <a:buNone/>
              <a:defRPr/>
            </a:pPr>
            <a:endParaRPr lang="en-US" altLang="en-US" dirty="0"/>
          </a:p>
          <a:p>
            <a:pPr marL="0" indent="0">
              <a:buNone/>
              <a:defRPr/>
            </a:pPr>
            <a:r>
              <a:rPr lang="en-US" altLang="en-US" dirty="0"/>
              <a:t>So second normalization converts LOTS into </a:t>
            </a:r>
          </a:p>
          <a:p>
            <a:pPr marL="0" indent="0">
              <a:buNone/>
              <a:defRPr/>
            </a:pPr>
            <a:r>
              <a:rPr lang="en-US" altLang="en-US" sz="2400" dirty="0"/>
              <a:t>LOTS1 (</a:t>
            </a:r>
            <a:r>
              <a:rPr lang="en-US" altLang="en-US" sz="2400" dirty="0" err="1"/>
              <a:t>Property_id</a:t>
            </a:r>
            <a:r>
              <a:rPr lang="en-US" altLang="en-US" sz="2400" dirty="0"/>
              <a:t>#, </a:t>
            </a:r>
            <a:r>
              <a:rPr lang="en-US" altLang="en-US" sz="2400" dirty="0" err="1"/>
              <a:t>County_name</a:t>
            </a:r>
            <a:r>
              <a:rPr lang="en-US" altLang="en-US" sz="2400" dirty="0"/>
              <a:t>, Lot#, Area, Price)</a:t>
            </a:r>
          </a:p>
          <a:p>
            <a:pPr marL="0" indent="0">
              <a:buNone/>
              <a:defRPr/>
            </a:pPr>
            <a:r>
              <a:rPr lang="en-US" altLang="en-US" sz="2400" dirty="0"/>
              <a:t>LOTS2 ( </a:t>
            </a:r>
            <a:r>
              <a:rPr lang="en-US" altLang="en-US" sz="2400" dirty="0" err="1"/>
              <a:t>County_name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Tax_rate</a:t>
            </a:r>
            <a:r>
              <a:rPr lang="en-US" altLang="en-US" sz="2400" dirty="0"/>
              <a:t>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Dependencies and Normalization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A5305-E9E0-481C-B316-833C799E4EE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302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 smtClean="0"/>
              <a:t>General Definition of Third  Normal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0892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altLang="en-US" sz="3200" dirty="0"/>
              <a:t>Definition:</a:t>
            </a:r>
          </a:p>
          <a:p>
            <a:pPr lvl="1">
              <a:defRPr/>
            </a:pPr>
            <a:r>
              <a:rPr lang="en-US" altLang="en-US" sz="2800" b="1" dirty="0" err="1"/>
              <a:t>Superkey</a:t>
            </a:r>
            <a:r>
              <a:rPr lang="en-US" altLang="en-US" sz="2800" dirty="0"/>
              <a:t> of relation schema R - a set of attributes S of R that contains a key of R</a:t>
            </a:r>
          </a:p>
          <a:p>
            <a:pPr lvl="1">
              <a:defRPr/>
            </a:pPr>
            <a:r>
              <a:rPr lang="en-US" altLang="en-US" sz="2800" dirty="0"/>
              <a:t>A relation schema R is in </a:t>
            </a:r>
            <a:r>
              <a:rPr lang="en-US" altLang="en-US" sz="2800" b="1" dirty="0"/>
              <a:t>third normal form (3NF)</a:t>
            </a:r>
            <a:r>
              <a:rPr lang="en-US" altLang="en-US" sz="2800" dirty="0"/>
              <a:t> if whenever a FD X → A holds in R, then either: </a:t>
            </a:r>
          </a:p>
          <a:p>
            <a:pPr lvl="2">
              <a:defRPr/>
            </a:pPr>
            <a:r>
              <a:rPr lang="en-US" altLang="en-US" sz="2400" dirty="0"/>
              <a:t>(a) X is a </a:t>
            </a:r>
            <a:r>
              <a:rPr lang="en-US" altLang="en-US" sz="2400" dirty="0" err="1"/>
              <a:t>superkey</a:t>
            </a:r>
            <a:r>
              <a:rPr lang="en-US" altLang="en-US" sz="2400" dirty="0"/>
              <a:t> of R, or </a:t>
            </a:r>
          </a:p>
          <a:p>
            <a:pPr lvl="2">
              <a:defRPr/>
            </a:pPr>
            <a:r>
              <a:rPr lang="en-US" altLang="en-US" sz="2400" dirty="0"/>
              <a:t>(b) A is a prime attribute of R</a:t>
            </a:r>
          </a:p>
          <a:p>
            <a:pPr>
              <a:defRPr/>
            </a:pPr>
            <a:r>
              <a:rPr lang="en-US" altLang="en-US" sz="3200" dirty="0"/>
              <a:t>LOTS1 relation violates 3NF because </a:t>
            </a:r>
          </a:p>
          <a:p>
            <a:pPr marL="0" indent="0">
              <a:buNone/>
              <a:defRPr/>
            </a:pPr>
            <a:r>
              <a:rPr lang="en-US" altLang="en-US" sz="3200" dirty="0"/>
              <a:t>Area → Price ;  and Area is not a </a:t>
            </a:r>
            <a:r>
              <a:rPr lang="en-US" altLang="en-US" sz="3200" dirty="0" err="1"/>
              <a:t>superkey</a:t>
            </a:r>
            <a:r>
              <a:rPr lang="en-US" altLang="en-US" sz="3200" dirty="0"/>
              <a:t> in LOTS1. (see Figure 14.12).</a:t>
            </a:r>
          </a:p>
          <a:p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Dependencies and Normalization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A5305-E9E0-481C-B316-833C799E4EE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75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Third Normal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3200" dirty="0"/>
              <a:t>Consider the </a:t>
            </a:r>
            <a:r>
              <a:rPr lang="en-US" altLang="en-US" sz="3200" dirty="0" smtClean="0"/>
              <a:t>two </a:t>
            </a:r>
            <a:r>
              <a:rPr lang="en-US" altLang="en-US" sz="3200" dirty="0"/>
              <a:t>conditions in the Definition of 3NF:</a:t>
            </a:r>
          </a:p>
          <a:p>
            <a:pPr marL="457200" lvl="1" indent="0">
              <a:buNone/>
              <a:defRPr/>
            </a:pPr>
            <a:r>
              <a:rPr lang="en-US" altLang="en-US" sz="2800" dirty="0"/>
              <a:t>A relation schema R is in </a:t>
            </a:r>
            <a:r>
              <a:rPr lang="en-US" altLang="en-US" sz="2800" b="1" dirty="0"/>
              <a:t>third normal form (3NF)</a:t>
            </a:r>
            <a:r>
              <a:rPr lang="en-US" altLang="en-US" sz="2800" dirty="0"/>
              <a:t> if whenever a FD X → A holds in R, then either: </a:t>
            </a:r>
          </a:p>
          <a:p>
            <a:pPr lvl="2">
              <a:defRPr/>
            </a:pPr>
            <a:r>
              <a:rPr lang="en-US" altLang="en-US" sz="2400" dirty="0"/>
              <a:t>(a) X is a </a:t>
            </a:r>
            <a:r>
              <a:rPr lang="en-US" altLang="en-US" sz="2400" dirty="0" err="1"/>
              <a:t>superkey</a:t>
            </a:r>
            <a:r>
              <a:rPr lang="en-US" altLang="en-US" sz="2400" dirty="0"/>
              <a:t> of R, or </a:t>
            </a:r>
          </a:p>
          <a:p>
            <a:pPr lvl="2">
              <a:defRPr/>
            </a:pPr>
            <a:r>
              <a:rPr lang="en-US" altLang="en-US" sz="2400" dirty="0"/>
              <a:t>(b) A is a prime attribute of R</a:t>
            </a:r>
          </a:p>
          <a:p>
            <a:pPr>
              <a:defRPr/>
            </a:pPr>
            <a:r>
              <a:rPr lang="en-US" altLang="en-US" sz="3200" dirty="0"/>
              <a:t>Condition (a) catches two types of violations : </a:t>
            </a:r>
            <a:endParaRPr lang="en-US" altLang="en-US" sz="3200" dirty="0" smtClean="0"/>
          </a:p>
          <a:p>
            <a:pPr lvl="1">
              <a:defRPr/>
            </a:pPr>
            <a:r>
              <a:rPr lang="en-US" altLang="en-US" dirty="0" smtClean="0"/>
              <a:t>One </a:t>
            </a:r>
            <a:r>
              <a:rPr lang="en-US" altLang="en-US" dirty="0"/>
              <a:t>where a prime attribute functionally determines a non-prime attribute. This catches 2NF violations due to non-full functional </a:t>
            </a:r>
            <a:r>
              <a:rPr lang="en-US" altLang="en-US" dirty="0" smtClean="0"/>
              <a:t>dependencies.</a:t>
            </a:r>
          </a:p>
          <a:p>
            <a:pPr lvl="1">
              <a:defRPr/>
            </a:pPr>
            <a:r>
              <a:rPr lang="en-US" altLang="en-US" dirty="0" smtClean="0"/>
              <a:t>Second</a:t>
            </a:r>
            <a:r>
              <a:rPr lang="en-US" altLang="en-US" dirty="0"/>
              <a:t>, where a non-prime attribute functionally determines a non-prime attribute. This catches 3NF violations due to a transitive dependency.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Dependencies and Normalization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A5305-E9E0-481C-B316-833C799E4EEC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09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Third Normal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2400" b="1" dirty="0"/>
              <a:t>ALTERNATIVE DEFINITION of 3NF: We can restate the definition as:</a:t>
            </a:r>
          </a:p>
          <a:p>
            <a:pPr marL="457200" lvl="1" indent="0">
              <a:buNone/>
              <a:defRPr/>
            </a:pPr>
            <a:r>
              <a:rPr lang="en-US" altLang="en-US" sz="2800" dirty="0"/>
              <a:t>A relation schema R is in </a:t>
            </a:r>
            <a:r>
              <a:rPr lang="en-US" altLang="en-US" sz="2800" b="1" dirty="0"/>
              <a:t>third normal form (3NF)</a:t>
            </a:r>
            <a:r>
              <a:rPr lang="en-US" altLang="en-US" sz="2800" dirty="0"/>
              <a:t> if every non-prime attribute in R meets both of these conditions:</a:t>
            </a:r>
          </a:p>
          <a:p>
            <a:pPr lvl="1">
              <a:defRPr/>
            </a:pPr>
            <a:r>
              <a:rPr lang="en-US" altLang="en-US" sz="2800" dirty="0"/>
              <a:t>It is fully functionally dependent on every key of R</a:t>
            </a:r>
          </a:p>
          <a:p>
            <a:pPr lvl="1">
              <a:defRPr/>
            </a:pPr>
            <a:r>
              <a:rPr lang="en-US" altLang="en-US" sz="2800" dirty="0"/>
              <a:t>It is non-transitively dependent on every key of R</a:t>
            </a:r>
          </a:p>
          <a:p>
            <a:pPr marL="457200" lvl="1" indent="0">
              <a:buNone/>
              <a:defRPr/>
            </a:pPr>
            <a:r>
              <a:rPr lang="en-US" altLang="en-US" sz="2800" dirty="0"/>
              <a:t>Note that stated this way, a relation in 3NF also meets the requirements for 2NF.</a:t>
            </a:r>
          </a:p>
          <a:p>
            <a:pPr>
              <a:defRPr/>
            </a:pPr>
            <a:r>
              <a:rPr lang="en-US" altLang="en-US" dirty="0"/>
              <a:t>The condition (b) from the last slide takes care of the dependencies that “slip through” (are allowable to) 3NF</a:t>
            </a:r>
            <a:r>
              <a:rPr lang="en-US" altLang="en-US" dirty="0">
                <a:solidFill>
                  <a:srgbClr val="990033"/>
                </a:solidFill>
              </a:rPr>
              <a:t> </a:t>
            </a:r>
            <a:r>
              <a:rPr lang="en-US" altLang="en-US" dirty="0"/>
              <a:t>but are “caught by” BCNF which we discuss next. </a:t>
            </a:r>
          </a:p>
          <a:p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Dependencies and Normalization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A5305-E9E0-481C-B316-833C799E4EEC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701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 smtClean="0"/>
              <a:t>BCNF (Boyce-</a:t>
            </a:r>
            <a:r>
              <a:rPr lang="en-US" altLang="en-US" dirty="0" err="1" smtClean="0"/>
              <a:t>Codd</a:t>
            </a:r>
            <a:r>
              <a:rPr lang="en-US" altLang="en-US" dirty="0" smtClean="0"/>
              <a:t> Normal Form)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A relation schema R is in </a:t>
            </a:r>
            <a:r>
              <a:rPr lang="en-US" altLang="en-US" b="1" dirty="0" smtClean="0"/>
              <a:t>Boyce-</a:t>
            </a:r>
            <a:r>
              <a:rPr lang="en-US" altLang="en-US" b="1" dirty="0" err="1" smtClean="0"/>
              <a:t>Codd</a:t>
            </a:r>
            <a:r>
              <a:rPr lang="en-US" altLang="en-US" b="1" dirty="0" smtClean="0"/>
              <a:t> Normal Form (BCNF)</a:t>
            </a:r>
            <a:r>
              <a:rPr lang="en-US" altLang="en-US" dirty="0" smtClean="0"/>
              <a:t> if whenever an </a:t>
            </a:r>
            <a:r>
              <a:rPr lang="en-US" altLang="en-US" b="1" dirty="0" smtClean="0"/>
              <a:t>FD X </a:t>
            </a:r>
            <a:r>
              <a:rPr lang="en-US" altLang="en-US" sz="3200" b="1" dirty="0" smtClean="0"/>
              <a:t>→</a:t>
            </a:r>
            <a:r>
              <a:rPr lang="en-US" altLang="en-US" b="1" dirty="0" smtClean="0"/>
              <a:t> A</a:t>
            </a:r>
            <a:r>
              <a:rPr lang="en-US" altLang="en-US" dirty="0" smtClean="0"/>
              <a:t> holds in R, then </a:t>
            </a:r>
            <a:r>
              <a:rPr lang="en-US" altLang="en-US" b="1" dirty="0" smtClean="0"/>
              <a:t>X is a </a:t>
            </a:r>
            <a:r>
              <a:rPr lang="en-US" altLang="en-US" b="1" dirty="0" err="1" smtClean="0"/>
              <a:t>superkey</a:t>
            </a:r>
            <a:r>
              <a:rPr lang="en-US" altLang="en-US" dirty="0" smtClean="0"/>
              <a:t> of R</a:t>
            </a:r>
          </a:p>
          <a:p>
            <a:r>
              <a:rPr lang="en-US" altLang="en-US" dirty="0" smtClean="0"/>
              <a:t>Each normal form is strictly stronger than the previous one</a:t>
            </a:r>
          </a:p>
          <a:p>
            <a:pPr lvl="1"/>
            <a:r>
              <a:rPr lang="en-US" altLang="en-US" dirty="0" smtClean="0"/>
              <a:t>Every 2NF relation is in 1NF</a:t>
            </a:r>
          </a:p>
          <a:p>
            <a:pPr lvl="1"/>
            <a:r>
              <a:rPr lang="en-US" altLang="en-US" dirty="0" smtClean="0"/>
              <a:t>Every 3NF relation is in 2NF</a:t>
            </a:r>
          </a:p>
          <a:p>
            <a:pPr lvl="1"/>
            <a:r>
              <a:rPr lang="en-US" altLang="en-US" dirty="0" smtClean="0"/>
              <a:t>Every BCNF relation is in 3NF</a:t>
            </a:r>
          </a:p>
          <a:p>
            <a:r>
              <a:rPr lang="en-US" altLang="en-US" dirty="0" smtClean="0"/>
              <a:t>There exist relations that are in 3NF but not in BCNF</a:t>
            </a:r>
          </a:p>
          <a:p>
            <a:r>
              <a:rPr lang="en-US" altLang="en-US" dirty="0" smtClean="0"/>
              <a:t>Hence BCNF is considered a </a:t>
            </a:r>
            <a:r>
              <a:rPr lang="en-US" altLang="en-US" i="1" dirty="0" smtClean="0"/>
              <a:t>stronger form of 3NF</a:t>
            </a:r>
          </a:p>
          <a:p>
            <a:r>
              <a:rPr lang="en-US" altLang="en-US" dirty="0" smtClean="0"/>
              <a:t>The goal is to have each relation in BCNF (or 3NF)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Dependencies and Normalization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A5305-E9E0-481C-B316-833C799E4EEC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52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 smtClean="0"/>
              <a:t>BCNF (Boyce-</a:t>
            </a:r>
            <a:r>
              <a:rPr lang="en-US" altLang="en-US" dirty="0" err="1" smtClean="0"/>
              <a:t>Codd</a:t>
            </a:r>
            <a:r>
              <a:rPr lang="en-US" altLang="en-US" dirty="0" smtClean="0"/>
              <a:t> Normal Form)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Dependencies and Normalization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A5305-E9E0-481C-B316-833C799E4EEC}" type="slidenum">
              <a:rPr lang="en-US" smtClean="0"/>
              <a:t>45</a:t>
            </a:fld>
            <a:endParaRPr lang="en-US"/>
          </a:p>
        </p:txBody>
      </p:sp>
      <p:pic>
        <p:nvPicPr>
          <p:cNvPr id="6" name="Picture 6" descr="fig14_1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338" y="1752600"/>
            <a:ext cx="5715000" cy="460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 bwMode="auto">
          <a:xfrm>
            <a:off x="6151417" y="4779818"/>
            <a:ext cx="5202381" cy="1459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i="0" dirty="0">
                <a:solidFill>
                  <a:srgbClr val="000000"/>
                </a:solidFill>
                <a:latin typeface="Verdana" panose="020B0604030504040204" pitchFamily="34" charset="0"/>
              </a:rPr>
              <a:t>Figure 14.13</a:t>
            </a:r>
            <a:r>
              <a:rPr lang="en-US" altLang="en-US" sz="1400" i="0" dirty="0">
                <a:solidFill>
                  <a:srgbClr val="000000"/>
                </a:solidFill>
                <a:latin typeface="Verdana" panose="020B0604030504040204" pitchFamily="34" charset="0"/>
              </a:rPr>
              <a:t>   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i="0" dirty="0">
                <a:solidFill>
                  <a:srgbClr val="000000"/>
                </a:solidFill>
                <a:latin typeface="Verdana" panose="020B0604030504040204" pitchFamily="34" charset="0"/>
              </a:rPr>
              <a:t>Boyce-</a:t>
            </a:r>
            <a:r>
              <a:rPr lang="en-US" altLang="en-US" sz="1400" i="0" dirty="0" err="1">
                <a:solidFill>
                  <a:srgbClr val="000000"/>
                </a:solidFill>
                <a:latin typeface="Verdana" panose="020B0604030504040204" pitchFamily="34" charset="0"/>
              </a:rPr>
              <a:t>Codd</a:t>
            </a:r>
            <a:r>
              <a:rPr lang="en-US" altLang="en-US" sz="1400" i="0" dirty="0">
                <a:solidFill>
                  <a:srgbClr val="000000"/>
                </a:solidFill>
                <a:latin typeface="Verdana" panose="020B0604030504040204" pitchFamily="34" charset="0"/>
              </a:rPr>
              <a:t> normal form. (a) BCNF normalization of LOTS1A with the functional dependency FD2 being lost in the decomposition. (b) A schematic relation with FDs; it is in 3NF, but not in BCNF due to </a:t>
            </a:r>
            <a:r>
              <a:rPr lang="en-US" altLang="en-US" sz="1400" i="0">
                <a:solidFill>
                  <a:srgbClr val="000000"/>
                </a:solidFill>
                <a:latin typeface="Verdana" panose="020B0604030504040204" pitchFamily="34" charset="0"/>
              </a:rPr>
              <a:t>the </a:t>
            </a:r>
            <a:r>
              <a:rPr lang="en-US" altLang="en-US" sz="1400" i="0" smtClean="0">
                <a:solidFill>
                  <a:srgbClr val="000000"/>
                </a:solidFill>
                <a:latin typeface="Verdana" panose="020B0604030504040204" pitchFamily="34" charset="0"/>
              </a:rPr>
              <a:t>FD C </a:t>
            </a:r>
            <a:r>
              <a:rPr lang="en-US" altLang="en-US" sz="1400" i="0" dirty="0">
                <a:solidFill>
                  <a:srgbClr val="000000"/>
                </a:solidFill>
                <a:latin typeface="Verdana" panose="020B0604030504040204" pitchFamily="34" charset="0"/>
              </a:rPr>
              <a:t>→ B.</a:t>
            </a:r>
          </a:p>
        </p:txBody>
      </p:sp>
    </p:spTree>
    <p:extLst>
      <p:ext uri="{BB962C8B-B14F-4D97-AF65-F5344CB8AC3E}">
        <p14:creationId xmlns:p14="http://schemas.microsoft.com/office/powerpoint/2010/main" val="275987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altLang="en-US" dirty="0" smtClean="0"/>
              <a:t>A</a:t>
            </a:r>
            <a:r>
              <a:rPr lang="en-US" altLang="en-US" dirty="0" smtClean="0"/>
              <a:t> relation TEACH that is in 3NF but not in BCNF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Dependencies and Normalization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A5305-E9E0-481C-B316-833C799E4EEC}" type="slidenum">
              <a:rPr lang="en-US" smtClean="0"/>
              <a:t>46</a:t>
            </a:fld>
            <a:endParaRPr lang="en-US"/>
          </a:p>
        </p:txBody>
      </p:sp>
      <p:pic>
        <p:nvPicPr>
          <p:cNvPr id="7" name="Picture 8" descr="fig14_1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7458" y="1789475"/>
            <a:ext cx="5912143" cy="4661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059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 smtClean="0"/>
              <a:t>Achieving the BCNF by Decomposition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Two FDs exist in the relation TEACH:</a:t>
            </a:r>
          </a:p>
          <a:p>
            <a:pPr lvl="1"/>
            <a:r>
              <a:rPr lang="en-US" altLang="en-US" dirty="0" smtClean="0"/>
              <a:t>fd1: { student, course} </a:t>
            </a:r>
            <a:r>
              <a:rPr lang="en-US" altLang="en-US" dirty="0" smtClean="0">
                <a:sym typeface="Symbol" panose="05050102010706020507" pitchFamily="18" charset="2"/>
              </a:rPr>
              <a:t>-&gt;</a:t>
            </a:r>
            <a:r>
              <a:rPr lang="en-US" altLang="en-US" dirty="0" smtClean="0"/>
              <a:t> instructor</a:t>
            </a:r>
          </a:p>
          <a:p>
            <a:pPr lvl="1"/>
            <a:r>
              <a:rPr lang="en-US" altLang="en-US" dirty="0" smtClean="0"/>
              <a:t>fd2: instructor </a:t>
            </a:r>
            <a:r>
              <a:rPr lang="en-US" altLang="en-US" dirty="0" smtClean="0">
                <a:sym typeface="Symbol" panose="05050102010706020507" pitchFamily="18" charset="2"/>
              </a:rPr>
              <a:t> -&gt;</a:t>
            </a:r>
            <a:r>
              <a:rPr lang="en-US" altLang="en-US" dirty="0" smtClean="0"/>
              <a:t> course </a:t>
            </a:r>
          </a:p>
          <a:p>
            <a:r>
              <a:rPr lang="en-US" altLang="en-US" dirty="0" smtClean="0"/>
              <a:t>{student, course} is a candidate key for this relation and that the dependencies shown follow the pattern in Figure 14.13 (b).</a:t>
            </a:r>
          </a:p>
          <a:p>
            <a:pPr lvl="1"/>
            <a:r>
              <a:rPr lang="en-US" altLang="en-US" dirty="0" smtClean="0"/>
              <a:t>So this relation is in 3NF </a:t>
            </a:r>
            <a:r>
              <a:rPr lang="en-US" altLang="en-US" i="1" dirty="0" smtClean="0"/>
              <a:t>but not in</a:t>
            </a:r>
            <a:r>
              <a:rPr lang="en-US" altLang="en-US" dirty="0" smtClean="0"/>
              <a:t> BCNF </a:t>
            </a:r>
          </a:p>
          <a:p>
            <a:r>
              <a:rPr lang="en-US" altLang="en-US" dirty="0" smtClean="0"/>
              <a:t>A relation </a:t>
            </a:r>
            <a:r>
              <a:rPr lang="en-US" altLang="en-US" b="1" dirty="0" smtClean="0"/>
              <a:t>NOT</a:t>
            </a:r>
            <a:r>
              <a:rPr lang="en-US" altLang="en-US" dirty="0" smtClean="0"/>
              <a:t> in BCNF should be decomposed so as to meet this property, while possibly forgoing the preservation of all functional dependencies in the decomposed relations.</a:t>
            </a:r>
          </a:p>
          <a:p>
            <a:pPr lvl="1"/>
            <a:r>
              <a:rPr lang="en-US" altLang="en-US" dirty="0" smtClean="0"/>
              <a:t>(See Algorithm 15.5)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Dependencies and Normalization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A5305-E9E0-481C-B316-833C799E4EEC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72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 smtClean="0"/>
              <a:t>Achieving the BCNF by Decomposition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altLang="en-US" sz="2400" dirty="0"/>
              <a:t>Three possible decompositions for relation TEACH</a:t>
            </a:r>
          </a:p>
          <a:p>
            <a:pPr lvl="1">
              <a:defRPr/>
            </a:pPr>
            <a:r>
              <a:rPr lang="en-US" altLang="en-US" dirty="0"/>
              <a:t>D1: {</a:t>
            </a:r>
            <a:r>
              <a:rPr lang="en-US" altLang="en-US" u="sng" dirty="0"/>
              <a:t>student, instructor</a:t>
            </a:r>
            <a:r>
              <a:rPr lang="en-US" altLang="en-US" dirty="0"/>
              <a:t>} and {</a:t>
            </a:r>
            <a:r>
              <a:rPr lang="en-US" altLang="en-US" u="sng" dirty="0"/>
              <a:t>student, course</a:t>
            </a:r>
            <a:r>
              <a:rPr lang="en-US" altLang="en-US" dirty="0"/>
              <a:t>}</a:t>
            </a:r>
          </a:p>
          <a:p>
            <a:pPr lvl="1">
              <a:defRPr/>
            </a:pPr>
            <a:r>
              <a:rPr lang="en-US" altLang="en-US" dirty="0"/>
              <a:t>D2: {course, </a:t>
            </a:r>
            <a:r>
              <a:rPr lang="en-US" altLang="en-US" u="sng" dirty="0"/>
              <a:t>instructor</a:t>
            </a:r>
            <a:r>
              <a:rPr lang="en-US" altLang="en-US" dirty="0"/>
              <a:t> } and {</a:t>
            </a:r>
            <a:r>
              <a:rPr lang="en-US" altLang="en-US" u="sng" dirty="0"/>
              <a:t>course, student</a:t>
            </a:r>
            <a:r>
              <a:rPr lang="en-US" altLang="en-US" dirty="0"/>
              <a:t>}</a:t>
            </a:r>
          </a:p>
          <a:p>
            <a:pPr lvl="1">
              <a:defRPr/>
            </a:pPr>
            <a:r>
              <a:rPr lang="en-US" altLang="en-US" dirty="0"/>
              <a:t>D3: {</a:t>
            </a:r>
            <a:r>
              <a:rPr lang="en-US" altLang="en-US" u="sng" dirty="0"/>
              <a:t>instructor</a:t>
            </a:r>
            <a:r>
              <a:rPr lang="en-US" altLang="en-US" dirty="0"/>
              <a:t>, course } and {</a:t>
            </a:r>
            <a:r>
              <a:rPr lang="en-US" altLang="en-US" u="sng" dirty="0"/>
              <a:t>instructor, student</a:t>
            </a:r>
            <a:r>
              <a:rPr lang="en-US" altLang="en-US" dirty="0"/>
              <a:t>} </a:t>
            </a:r>
            <a:r>
              <a:rPr lang="en-US" sz="2800" dirty="0">
                <a:sym typeface="Wingdings" charset="2"/>
              </a:rPr>
              <a:t></a:t>
            </a:r>
            <a:endParaRPr lang="en-US" altLang="en-US" sz="3600" b="1" dirty="0"/>
          </a:p>
          <a:p>
            <a:pPr>
              <a:defRPr/>
            </a:pPr>
            <a:r>
              <a:rPr lang="en-US" altLang="en-US" sz="2400" dirty="0"/>
              <a:t>All three decompositions will lose fd1. </a:t>
            </a:r>
          </a:p>
          <a:p>
            <a:pPr lvl="1">
              <a:defRPr/>
            </a:pPr>
            <a:r>
              <a:rPr lang="en-US" altLang="en-US" dirty="0"/>
              <a:t>We have to settle for sacrificing the functional dependency preservation. But we </a:t>
            </a:r>
            <a:r>
              <a:rPr lang="en-US" altLang="en-US" u="sng" dirty="0"/>
              <a:t>cannot</a:t>
            </a:r>
            <a:r>
              <a:rPr lang="en-US" altLang="en-US" dirty="0"/>
              <a:t> sacrifice the non-additivity property after decomposition.</a:t>
            </a:r>
          </a:p>
          <a:p>
            <a:pPr>
              <a:defRPr/>
            </a:pPr>
            <a:r>
              <a:rPr lang="en-US" altLang="en-US" sz="2400" dirty="0"/>
              <a:t>Out of the above three, only the 3rd decomposition will not generate spurious tuples after </a:t>
            </a:r>
            <a:r>
              <a:rPr lang="en-US" altLang="en-US" sz="2400" dirty="0" smtClean="0"/>
              <a:t>join (and </a:t>
            </a:r>
            <a:r>
              <a:rPr lang="en-US" altLang="en-US" sz="2400" dirty="0"/>
              <a:t>hence has the non-additivity property).</a:t>
            </a:r>
          </a:p>
          <a:p>
            <a:pPr>
              <a:defRPr/>
            </a:pPr>
            <a:r>
              <a:rPr lang="en-US" altLang="en-US" sz="2400" dirty="0" smtClean="0"/>
              <a:t>A </a:t>
            </a:r>
            <a:r>
              <a:rPr lang="en-US" altLang="en-US" sz="2400" dirty="0"/>
              <a:t>test to determine whether a binary decomposition (decomposition into two relations) is non-additive (lossless) is discussed under Property NJB on the next slide. We then show how the third decomposition above meets the property.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Dependencies and Normalization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A5305-E9E0-481C-B316-833C799E4EEC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1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 smtClean="0"/>
              <a:t>Checking Non-additivity of Binary Relational Decompositions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en-US" dirty="0" smtClean="0"/>
              <a:t>Testing Binary Decompositions for Lossless Join (Non-additive Join) Property</a:t>
            </a:r>
          </a:p>
          <a:p>
            <a:pPr lvl="1"/>
            <a:r>
              <a:rPr lang="en-US" altLang="en-US" sz="2800" b="1" dirty="0" smtClean="0"/>
              <a:t>Binary Decomposition:</a:t>
            </a:r>
            <a:r>
              <a:rPr lang="en-US" altLang="en-US" sz="2800" dirty="0" smtClean="0"/>
              <a:t> Decomposition of a relation R into two relations. </a:t>
            </a:r>
          </a:p>
          <a:p>
            <a:pPr lvl="1"/>
            <a:r>
              <a:rPr lang="en-US" altLang="en-US" sz="2800" b="1" dirty="0" smtClean="0"/>
              <a:t>PROPERTY NJB (non-additive join test for binary decompositions):</a:t>
            </a:r>
            <a:r>
              <a:rPr lang="en-US" altLang="en-US" sz="2800" dirty="0" smtClean="0"/>
              <a:t> A decomposition D = {R1, R2} of R has the lossless join property with respect to a set of functional dependencies F on R </a:t>
            </a:r>
            <a:r>
              <a:rPr lang="en-US" altLang="en-US" sz="2800" i="1" dirty="0" smtClean="0"/>
              <a:t>if and only if</a:t>
            </a:r>
            <a:r>
              <a:rPr lang="en-US" altLang="en-US" sz="2800" dirty="0" smtClean="0"/>
              <a:t> either</a:t>
            </a:r>
          </a:p>
          <a:p>
            <a:pPr lvl="2"/>
            <a:r>
              <a:rPr lang="en-US" altLang="en-US" sz="2800" dirty="0" smtClean="0"/>
              <a:t>The FD ((R1 </a:t>
            </a:r>
            <a:r>
              <a:rPr lang="en-US" altLang="en-US" sz="2800" dirty="0" smtClean="0">
                <a:ea typeface="ヒラギノ角ゴ Pro W3"/>
                <a:cs typeface="ヒラギノ角ゴ Pro W3"/>
              </a:rPr>
              <a:t>∩</a:t>
            </a:r>
            <a:r>
              <a:rPr lang="en-US" altLang="en-US" sz="2800" dirty="0" smtClean="0"/>
              <a:t> R2) </a:t>
            </a:r>
            <a:r>
              <a:rPr lang="en-US" altLang="en-US" sz="2800" dirty="0" smtClean="0">
                <a:sym typeface="Wingdings 3" panose="05040102010807070707" pitchFamily="18" charset="2"/>
              </a:rPr>
              <a:t></a:t>
            </a:r>
            <a:r>
              <a:rPr lang="en-US" altLang="en-US" sz="2800" dirty="0" smtClean="0"/>
              <a:t> (R1- R2)) is in F</a:t>
            </a:r>
            <a:r>
              <a:rPr lang="en-US" altLang="en-US" sz="2800" baseline="30000" dirty="0" smtClean="0"/>
              <a:t>+</a:t>
            </a:r>
            <a:r>
              <a:rPr lang="en-US" altLang="en-US" sz="2800" dirty="0" smtClean="0"/>
              <a:t>, or</a:t>
            </a:r>
          </a:p>
          <a:p>
            <a:pPr lvl="2"/>
            <a:r>
              <a:rPr lang="en-US" altLang="en-US" sz="2800" dirty="0" smtClean="0"/>
              <a:t>The FD ((R1 </a:t>
            </a:r>
            <a:r>
              <a:rPr lang="en-US" altLang="en-US" sz="2800" dirty="0" smtClean="0">
                <a:ea typeface="ヒラギノ角ゴ Pro W3"/>
                <a:cs typeface="ヒラギノ角ゴ Pro W3"/>
              </a:rPr>
              <a:t>∩</a:t>
            </a:r>
            <a:r>
              <a:rPr lang="en-US" altLang="en-US" sz="2800" dirty="0" smtClean="0"/>
              <a:t> R2) </a:t>
            </a:r>
            <a:r>
              <a:rPr lang="en-US" altLang="en-US" sz="2800" dirty="0" smtClean="0">
                <a:sym typeface="Wingdings 3" panose="05040102010807070707" pitchFamily="18" charset="2"/>
              </a:rPr>
              <a:t></a:t>
            </a:r>
            <a:r>
              <a:rPr lang="en-US" altLang="en-US" sz="2800" dirty="0" smtClean="0"/>
              <a:t> (R2 - R1)) is in F</a:t>
            </a:r>
            <a:r>
              <a:rPr lang="en-US" altLang="en-US" sz="2800" baseline="30000" dirty="0" smtClean="0"/>
              <a:t>+</a:t>
            </a:r>
            <a:r>
              <a:rPr lang="en-US" altLang="en-US" sz="2800" dirty="0" smtClean="0"/>
              <a:t>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Dependencies and Normalization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A5305-E9E0-481C-B316-833C799E4EEC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189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 smtClean="0"/>
              <a:t>Informal Design Guidelines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relational database design?</a:t>
            </a:r>
          </a:p>
          <a:p>
            <a:pPr lvl="1"/>
            <a:r>
              <a:rPr lang="en-US" dirty="0" smtClean="0"/>
              <a:t>The grouping of attributes to form "good" relation schemas</a:t>
            </a:r>
          </a:p>
          <a:p>
            <a:r>
              <a:rPr lang="en-US" dirty="0" smtClean="0"/>
              <a:t>Two levels of relation schemas</a:t>
            </a:r>
          </a:p>
          <a:p>
            <a:pPr lvl="1"/>
            <a:r>
              <a:rPr lang="en-US" dirty="0" smtClean="0"/>
              <a:t>The logical "user view" level</a:t>
            </a:r>
          </a:p>
          <a:p>
            <a:pPr lvl="1"/>
            <a:r>
              <a:rPr lang="en-US" dirty="0" smtClean="0"/>
              <a:t>The storage "base relation" level</a:t>
            </a:r>
          </a:p>
          <a:p>
            <a:r>
              <a:rPr lang="en-US" dirty="0" smtClean="0"/>
              <a:t> Design is concerned mainly with base relations</a:t>
            </a:r>
          </a:p>
          <a:p>
            <a:r>
              <a:rPr lang="en-US" dirty="0" smtClean="0"/>
              <a:t> What are the criteria for "good" base relations?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Dependencies and Normalization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A5305-E9E0-481C-B316-833C799E4EE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09636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 smtClean="0"/>
              <a:t>Checking Non-additivity of Binary Relational Decompositions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altLang="en-US" b="1" dirty="0"/>
              <a:t>If you apply the NJB test to the 3 decompositions of the TEACH relation:</a:t>
            </a:r>
          </a:p>
          <a:p>
            <a:pPr>
              <a:defRPr/>
            </a:pPr>
            <a:r>
              <a:rPr lang="en-US" altLang="en-US" dirty="0"/>
              <a:t>D1</a:t>
            </a:r>
            <a:r>
              <a:rPr lang="en-US" altLang="en-US" b="1" dirty="0"/>
              <a:t> </a:t>
            </a:r>
            <a:r>
              <a:rPr lang="en-US" altLang="en-US" dirty="0"/>
              <a:t>gives</a:t>
            </a:r>
            <a:r>
              <a:rPr lang="en-US" altLang="en-US" b="1" dirty="0"/>
              <a:t>  Student </a:t>
            </a:r>
            <a:r>
              <a:rPr lang="en-US" altLang="en-US" dirty="0">
                <a:sym typeface="Wingdings 3" charset="2"/>
              </a:rPr>
              <a:t></a:t>
            </a:r>
            <a:r>
              <a:rPr lang="en-US" altLang="en-US" dirty="0"/>
              <a:t> Instructor or </a:t>
            </a:r>
            <a:r>
              <a:rPr lang="en-US" altLang="en-US" b="1" dirty="0"/>
              <a:t>Student</a:t>
            </a:r>
            <a:r>
              <a:rPr lang="en-US" altLang="en-US" dirty="0"/>
              <a:t> </a:t>
            </a:r>
            <a:r>
              <a:rPr lang="en-US" altLang="en-US" dirty="0">
                <a:sym typeface="Wingdings 3" charset="2"/>
              </a:rPr>
              <a:t></a:t>
            </a:r>
            <a:r>
              <a:rPr lang="en-US" altLang="en-US" dirty="0"/>
              <a:t> Course, none of which is true.</a:t>
            </a:r>
          </a:p>
          <a:p>
            <a:pPr>
              <a:defRPr/>
            </a:pPr>
            <a:r>
              <a:rPr lang="en-US" altLang="en-US" dirty="0"/>
              <a:t>D2 gives</a:t>
            </a:r>
            <a:r>
              <a:rPr lang="en-US" altLang="en-US" b="1" dirty="0"/>
              <a:t>  Course </a:t>
            </a:r>
            <a:r>
              <a:rPr lang="en-US" altLang="en-US" dirty="0">
                <a:sym typeface="Wingdings 3" charset="2"/>
              </a:rPr>
              <a:t></a:t>
            </a:r>
            <a:r>
              <a:rPr lang="en-US" altLang="en-US" dirty="0"/>
              <a:t> Instructor or </a:t>
            </a:r>
            <a:r>
              <a:rPr lang="en-US" altLang="en-US" b="1" dirty="0"/>
              <a:t>Course</a:t>
            </a:r>
            <a:r>
              <a:rPr lang="en-US" altLang="en-US" dirty="0"/>
              <a:t> </a:t>
            </a:r>
            <a:r>
              <a:rPr lang="en-US" altLang="en-US" dirty="0">
                <a:sym typeface="Wingdings 3" charset="2"/>
              </a:rPr>
              <a:t></a:t>
            </a:r>
            <a:r>
              <a:rPr lang="en-US" altLang="en-US" dirty="0"/>
              <a:t> Student, none of which is true.</a:t>
            </a:r>
          </a:p>
          <a:p>
            <a:pPr>
              <a:defRPr/>
            </a:pPr>
            <a:r>
              <a:rPr lang="en-US" altLang="en-US" dirty="0"/>
              <a:t>However, in D3 we get </a:t>
            </a:r>
            <a:r>
              <a:rPr lang="en-US" altLang="en-US" b="1" dirty="0"/>
              <a:t>Instructor </a:t>
            </a:r>
            <a:r>
              <a:rPr lang="en-US" altLang="en-US" dirty="0">
                <a:sym typeface="Wingdings 3" charset="2"/>
              </a:rPr>
              <a:t></a:t>
            </a:r>
            <a:r>
              <a:rPr lang="en-US" altLang="en-US" dirty="0"/>
              <a:t> Course or </a:t>
            </a:r>
            <a:r>
              <a:rPr lang="en-US" altLang="en-US" b="1" dirty="0"/>
              <a:t>Instructor</a:t>
            </a:r>
            <a:r>
              <a:rPr lang="en-US" altLang="en-US" dirty="0"/>
              <a:t> </a:t>
            </a:r>
            <a:r>
              <a:rPr lang="en-US" altLang="en-US" dirty="0">
                <a:sym typeface="Wingdings 3" charset="2"/>
              </a:rPr>
              <a:t></a:t>
            </a:r>
            <a:r>
              <a:rPr lang="en-US" altLang="en-US" dirty="0"/>
              <a:t> Student.</a:t>
            </a:r>
          </a:p>
          <a:p>
            <a:pPr marL="0" indent="0">
              <a:buNone/>
              <a:defRPr/>
            </a:pPr>
            <a:r>
              <a:rPr lang="en-US" altLang="en-US" dirty="0"/>
              <a:t>Since </a:t>
            </a:r>
            <a:r>
              <a:rPr lang="en-US" altLang="en-US" b="1" dirty="0"/>
              <a:t>Instructor </a:t>
            </a:r>
            <a:r>
              <a:rPr lang="en-US" altLang="en-US" dirty="0">
                <a:sym typeface="Wingdings 3" charset="2"/>
              </a:rPr>
              <a:t></a:t>
            </a:r>
            <a:r>
              <a:rPr lang="en-US" altLang="en-US" dirty="0"/>
              <a:t> Course  is indeed true, the NJB property is satisfied and D3 is determined as a non-additive (good) decomposition.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Dependencies and Normalization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A5305-E9E0-481C-B316-833C799E4EEC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98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 smtClean="0">
                <a:ea typeface="Times New Roman" charset="0"/>
                <a:cs typeface="Times New Roman" charset="0"/>
              </a:rPr>
              <a:t>Multivalued Dependencies and Fourth Normal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609600" indent="-609600" algn="just">
              <a:buNone/>
            </a:pPr>
            <a:r>
              <a:rPr lang="en-US" altLang="en-US" sz="2400" b="1" u="sng" dirty="0" smtClean="0"/>
              <a:t>Definition:</a:t>
            </a:r>
            <a:r>
              <a:rPr lang="en-US" altLang="en-US" sz="2400" b="1" dirty="0" smtClean="0"/>
              <a:t> </a:t>
            </a:r>
          </a:p>
          <a:p>
            <a:pPr marL="609600" indent="-609600" algn="just">
              <a:lnSpc>
                <a:spcPct val="120000"/>
              </a:lnSpc>
            </a:pPr>
            <a:r>
              <a:rPr lang="en-US" altLang="en-US" sz="2400" dirty="0" smtClean="0"/>
              <a:t>A </a:t>
            </a:r>
            <a:r>
              <a:rPr lang="en-US" altLang="en-US" sz="2400" b="1" dirty="0" smtClean="0"/>
              <a:t>multivalued dependency </a:t>
            </a:r>
            <a:r>
              <a:rPr lang="en-US" altLang="en-US" sz="2400" dirty="0" smtClean="0"/>
              <a:t>(</a:t>
            </a:r>
            <a:r>
              <a:rPr lang="en-US" altLang="en-US" sz="2400" b="1" dirty="0" smtClean="0"/>
              <a:t>MVD</a:t>
            </a:r>
            <a:r>
              <a:rPr lang="en-US" altLang="en-US" sz="2400" dirty="0" smtClean="0"/>
              <a:t>) </a:t>
            </a:r>
            <a:r>
              <a:rPr lang="en-US" altLang="en-US" sz="2400" i="1" dirty="0" smtClean="0"/>
              <a:t>X</a:t>
            </a:r>
            <a:r>
              <a:rPr lang="en-US" altLang="en-US" sz="2400" dirty="0" smtClean="0"/>
              <a:t> </a:t>
            </a:r>
            <a:r>
              <a:rPr lang="en-US" altLang="en-US" sz="2400" dirty="0" smtClean="0">
                <a:latin typeface="Times New Roman" panose="02020603050405020304" pitchFamily="18" charset="0"/>
              </a:rPr>
              <a:t>—</a:t>
            </a:r>
            <a:r>
              <a:rPr lang="en-US" altLang="en-US" sz="2400" dirty="0" smtClean="0"/>
              <a:t>&gt;&gt;</a:t>
            </a:r>
            <a:r>
              <a:rPr lang="en-US" altLang="en-US" sz="2400" i="1" dirty="0" smtClean="0"/>
              <a:t> Y</a:t>
            </a:r>
            <a:r>
              <a:rPr lang="en-US" altLang="en-US" sz="2400" dirty="0" smtClean="0"/>
              <a:t> specified on relation schema </a:t>
            </a:r>
            <a:r>
              <a:rPr lang="en-US" altLang="en-US" sz="2400" i="1" dirty="0" smtClean="0"/>
              <a:t>R</a:t>
            </a:r>
            <a:r>
              <a:rPr lang="en-US" altLang="en-US" sz="2400" dirty="0" smtClean="0"/>
              <a:t>, where </a:t>
            </a:r>
            <a:r>
              <a:rPr lang="en-US" altLang="en-US" sz="2400" i="1" dirty="0" smtClean="0"/>
              <a:t>X</a:t>
            </a:r>
            <a:r>
              <a:rPr lang="en-US" altLang="en-US" sz="2400" dirty="0" smtClean="0"/>
              <a:t> and </a:t>
            </a:r>
            <a:r>
              <a:rPr lang="en-US" altLang="en-US" sz="2400" i="1" dirty="0" smtClean="0"/>
              <a:t>Y</a:t>
            </a:r>
            <a:r>
              <a:rPr lang="en-US" altLang="en-US" sz="2400" dirty="0" smtClean="0"/>
              <a:t> are both subsets of </a:t>
            </a:r>
            <a:r>
              <a:rPr lang="en-US" altLang="en-US" sz="2400" i="1" dirty="0" smtClean="0"/>
              <a:t>R</a:t>
            </a:r>
            <a:r>
              <a:rPr lang="en-US" altLang="en-US" sz="2400" dirty="0" smtClean="0"/>
              <a:t>, specifies the following constraint on any relation state </a:t>
            </a:r>
            <a:r>
              <a:rPr lang="en-US" altLang="en-US" sz="2400" i="1" dirty="0" smtClean="0"/>
              <a:t>r</a:t>
            </a:r>
            <a:r>
              <a:rPr lang="en-US" altLang="en-US" sz="2400" dirty="0" smtClean="0"/>
              <a:t> of </a:t>
            </a:r>
            <a:r>
              <a:rPr lang="en-US" altLang="en-US" sz="2400" i="1" dirty="0" smtClean="0"/>
              <a:t>R</a:t>
            </a:r>
            <a:r>
              <a:rPr lang="en-US" altLang="en-US" sz="2400" dirty="0" smtClean="0"/>
              <a:t>: If two tuples </a:t>
            </a:r>
            <a:r>
              <a:rPr lang="en-US" altLang="en-US" sz="2400" i="1" dirty="0" smtClean="0"/>
              <a:t>t</a:t>
            </a:r>
            <a:r>
              <a:rPr lang="en-US" altLang="en-US" sz="2400" baseline="-30000" dirty="0" smtClean="0"/>
              <a:t>1</a:t>
            </a:r>
            <a:r>
              <a:rPr lang="en-US" altLang="en-US" sz="2400" dirty="0" smtClean="0"/>
              <a:t> and </a:t>
            </a:r>
            <a:r>
              <a:rPr lang="en-US" altLang="en-US" sz="2400" i="1" dirty="0" smtClean="0"/>
              <a:t>t</a:t>
            </a:r>
            <a:r>
              <a:rPr lang="en-US" altLang="en-US" sz="2400" baseline="-30000" dirty="0" smtClean="0"/>
              <a:t>2</a:t>
            </a:r>
            <a:r>
              <a:rPr lang="en-US" altLang="en-US" sz="2400" dirty="0" smtClean="0"/>
              <a:t> exist in </a:t>
            </a:r>
            <a:r>
              <a:rPr lang="en-US" altLang="en-US" sz="2400" i="1" dirty="0" smtClean="0"/>
              <a:t>r</a:t>
            </a:r>
            <a:r>
              <a:rPr lang="en-US" altLang="en-US" sz="2400" dirty="0" smtClean="0"/>
              <a:t> such that </a:t>
            </a:r>
            <a:r>
              <a:rPr lang="en-US" altLang="en-US" sz="2400" i="1" dirty="0" smtClean="0"/>
              <a:t>t</a:t>
            </a:r>
            <a:r>
              <a:rPr lang="en-US" altLang="en-US" sz="2400" baseline="-30000" dirty="0" smtClean="0"/>
              <a:t>1</a:t>
            </a:r>
            <a:r>
              <a:rPr lang="en-US" altLang="en-US" sz="2400" dirty="0" smtClean="0"/>
              <a:t>[</a:t>
            </a:r>
            <a:r>
              <a:rPr lang="en-US" altLang="en-US" sz="2400" i="1" dirty="0" smtClean="0"/>
              <a:t>X</a:t>
            </a:r>
            <a:r>
              <a:rPr lang="en-US" altLang="en-US" sz="2400" dirty="0" smtClean="0"/>
              <a:t>] = </a:t>
            </a:r>
            <a:r>
              <a:rPr lang="en-US" altLang="en-US" sz="2400" i="1" dirty="0" smtClean="0"/>
              <a:t>t</a:t>
            </a:r>
            <a:r>
              <a:rPr lang="en-US" altLang="en-US" sz="2400" baseline="-30000" dirty="0" smtClean="0"/>
              <a:t>2</a:t>
            </a:r>
            <a:r>
              <a:rPr lang="en-US" altLang="en-US" sz="2400" dirty="0" smtClean="0"/>
              <a:t>[</a:t>
            </a:r>
            <a:r>
              <a:rPr lang="en-US" altLang="en-US" sz="2400" i="1" dirty="0" smtClean="0"/>
              <a:t>X</a:t>
            </a:r>
            <a:r>
              <a:rPr lang="en-US" altLang="en-US" sz="2400" dirty="0" smtClean="0"/>
              <a:t>], then two tuples </a:t>
            </a:r>
            <a:r>
              <a:rPr lang="en-US" altLang="en-US" sz="2400" i="1" dirty="0" smtClean="0"/>
              <a:t>t</a:t>
            </a:r>
            <a:r>
              <a:rPr lang="en-US" altLang="en-US" sz="2400" baseline="-30000" dirty="0" smtClean="0"/>
              <a:t>3</a:t>
            </a:r>
            <a:r>
              <a:rPr lang="en-US" altLang="en-US" sz="2400" dirty="0" smtClean="0"/>
              <a:t> and </a:t>
            </a:r>
            <a:r>
              <a:rPr lang="en-US" altLang="en-US" sz="2400" i="1" dirty="0" smtClean="0"/>
              <a:t>t</a:t>
            </a:r>
            <a:r>
              <a:rPr lang="en-US" altLang="en-US" sz="2400" baseline="-30000" dirty="0" smtClean="0"/>
              <a:t>4</a:t>
            </a:r>
            <a:r>
              <a:rPr lang="en-US" altLang="en-US" sz="2400" dirty="0" smtClean="0"/>
              <a:t> should also exist in </a:t>
            </a:r>
            <a:r>
              <a:rPr lang="en-US" altLang="en-US" sz="2400" i="1" dirty="0" smtClean="0"/>
              <a:t>r</a:t>
            </a:r>
            <a:r>
              <a:rPr lang="en-US" altLang="en-US" sz="2400" dirty="0" smtClean="0"/>
              <a:t> with the following properties, where we use </a:t>
            </a:r>
            <a:r>
              <a:rPr lang="en-US" altLang="en-US" sz="2400" i="1" dirty="0" smtClean="0"/>
              <a:t>Z</a:t>
            </a:r>
            <a:r>
              <a:rPr lang="en-US" altLang="en-US" sz="2400" dirty="0" smtClean="0"/>
              <a:t> to denote (</a:t>
            </a:r>
            <a:r>
              <a:rPr lang="en-US" altLang="en-US" sz="2400" i="1" dirty="0" smtClean="0"/>
              <a:t>R </a:t>
            </a:r>
            <a:r>
              <a:rPr lang="en-US" altLang="en-US" sz="2000" dirty="0" smtClean="0">
                <a:latin typeface="MathematicalPi 1" pitchFamily="82" charset="0"/>
              </a:rPr>
              <a:t>2</a:t>
            </a:r>
            <a:r>
              <a:rPr lang="en-US" altLang="en-US" sz="2400" dirty="0" smtClean="0"/>
              <a:t> (</a:t>
            </a:r>
            <a:r>
              <a:rPr lang="en-US" altLang="en-US" sz="2400" i="1" dirty="0" smtClean="0"/>
              <a:t>X</a:t>
            </a:r>
            <a:r>
              <a:rPr lang="en-US" altLang="en-US" sz="2400" dirty="0" smtClean="0"/>
              <a:t> </a:t>
            </a:r>
            <a:r>
              <a:rPr lang="en-US" altLang="en-US" sz="2400" dirty="0" smtClean="0">
                <a:latin typeface="Lucida Grande" pitchFamily="-104" charset="0"/>
              </a:rPr>
              <a:t>υ</a:t>
            </a:r>
            <a:r>
              <a:rPr lang="en-US" altLang="en-US" sz="2400" dirty="0" smtClean="0"/>
              <a:t> </a:t>
            </a:r>
            <a:r>
              <a:rPr lang="en-US" altLang="en-US" sz="2400" i="1" dirty="0" smtClean="0"/>
              <a:t>Y</a:t>
            </a:r>
            <a:r>
              <a:rPr lang="en-US" altLang="en-US" sz="2400" dirty="0" smtClean="0"/>
              <a:t>)):</a:t>
            </a:r>
          </a:p>
          <a:p>
            <a:pPr marL="990600" lvl="1" indent="-533400" algn="just">
              <a:lnSpc>
                <a:spcPct val="120000"/>
              </a:lnSpc>
            </a:pPr>
            <a:r>
              <a:rPr lang="en-US" altLang="en-US" dirty="0" smtClean="0"/>
              <a:t> </a:t>
            </a:r>
            <a:r>
              <a:rPr lang="en-US" altLang="en-US" i="1" dirty="0" smtClean="0"/>
              <a:t>t</a:t>
            </a:r>
            <a:r>
              <a:rPr lang="en-US" altLang="en-US" baseline="-30000" dirty="0" smtClean="0"/>
              <a:t>3</a:t>
            </a:r>
            <a:r>
              <a:rPr lang="en-US" altLang="en-US" dirty="0" smtClean="0"/>
              <a:t>[</a:t>
            </a:r>
            <a:r>
              <a:rPr lang="en-US" altLang="en-US" i="1" dirty="0" smtClean="0"/>
              <a:t>X</a:t>
            </a:r>
            <a:r>
              <a:rPr lang="en-US" altLang="en-US" dirty="0" smtClean="0"/>
              <a:t>] = </a:t>
            </a:r>
            <a:r>
              <a:rPr lang="en-US" altLang="en-US" i="1" dirty="0" smtClean="0"/>
              <a:t>t</a:t>
            </a:r>
            <a:r>
              <a:rPr lang="en-US" altLang="en-US" baseline="-30000" dirty="0" smtClean="0"/>
              <a:t>4</a:t>
            </a:r>
            <a:r>
              <a:rPr lang="en-US" altLang="en-US" dirty="0" smtClean="0"/>
              <a:t>[</a:t>
            </a:r>
            <a:r>
              <a:rPr lang="en-US" altLang="en-US" i="1" dirty="0" smtClean="0"/>
              <a:t>X</a:t>
            </a:r>
            <a:r>
              <a:rPr lang="en-US" altLang="en-US" dirty="0" smtClean="0"/>
              <a:t>] = </a:t>
            </a:r>
            <a:r>
              <a:rPr lang="en-US" altLang="en-US" i="1" dirty="0" smtClean="0"/>
              <a:t>t</a:t>
            </a:r>
            <a:r>
              <a:rPr lang="en-US" altLang="en-US" baseline="-30000" dirty="0" smtClean="0"/>
              <a:t>1</a:t>
            </a:r>
            <a:r>
              <a:rPr lang="en-US" altLang="en-US" dirty="0" smtClean="0"/>
              <a:t>[</a:t>
            </a:r>
            <a:r>
              <a:rPr lang="en-US" altLang="en-US" i="1" dirty="0" smtClean="0"/>
              <a:t>X</a:t>
            </a:r>
            <a:r>
              <a:rPr lang="en-US" altLang="en-US" dirty="0" smtClean="0"/>
              <a:t>] = </a:t>
            </a:r>
            <a:r>
              <a:rPr lang="en-US" altLang="en-US" i="1" dirty="0" smtClean="0"/>
              <a:t>t</a:t>
            </a:r>
            <a:r>
              <a:rPr lang="en-US" altLang="en-US" baseline="-30000" dirty="0" smtClean="0"/>
              <a:t>2</a:t>
            </a:r>
            <a:r>
              <a:rPr lang="en-US" altLang="en-US" dirty="0" smtClean="0"/>
              <a:t>[</a:t>
            </a:r>
            <a:r>
              <a:rPr lang="en-US" altLang="en-US" i="1" dirty="0" smtClean="0"/>
              <a:t>X</a:t>
            </a:r>
            <a:r>
              <a:rPr lang="en-US" altLang="en-US" dirty="0" smtClean="0"/>
              <a:t>].</a:t>
            </a:r>
          </a:p>
          <a:p>
            <a:pPr marL="990600" lvl="1" indent="-533400" algn="just">
              <a:lnSpc>
                <a:spcPct val="120000"/>
              </a:lnSpc>
            </a:pPr>
            <a:r>
              <a:rPr lang="en-US" altLang="en-US" i="1" dirty="0" smtClean="0"/>
              <a:t>t</a:t>
            </a:r>
            <a:r>
              <a:rPr lang="en-US" altLang="en-US" baseline="-30000" dirty="0" smtClean="0"/>
              <a:t>3</a:t>
            </a:r>
            <a:r>
              <a:rPr lang="en-US" altLang="en-US" dirty="0" smtClean="0"/>
              <a:t>[</a:t>
            </a:r>
            <a:r>
              <a:rPr lang="en-US" altLang="en-US" i="1" dirty="0" smtClean="0"/>
              <a:t>Y</a:t>
            </a:r>
            <a:r>
              <a:rPr lang="en-US" altLang="en-US" dirty="0" smtClean="0"/>
              <a:t>] = </a:t>
            </a:r>
            <a:r>
              <a:rPr lang="en-US" altLang="en-US" i="1" dirty="0" smtClean="0"/>
              <a:t>t</a:t>
            </a:r>
            <a:r>
              <a:rPr lang="en-US" altLang="en-US" baseline="-30000" dirty="0" smtClean="0"/>
              <a:t>1</a:t>
            </a:r>
            <a:r>
              <a:rPr lang="en-US" altLang="en-US" dirty="0" smtClean="0"/>
              <a:t>[</a:t>
            </a:r>
            <a:r>
              <a:rPr lang="en-US" altLang="en-US" i="1" dirty="0" smtClean="0"/>
              <a:t>Y</a:t>
            </a:r>
            <a:r>
              <a:rPr lang="en-US" altLang="en-US" dirty="0" smtClean="0"/>
              <a:t>] and </a:t>
            </a:r>
            <a:r>
              <a:rPr lang="en-US" altLang="en-US" i="1" dirty="0" smtClean="0"/>
              <a:t>t</a:t>
            </a:r>
            <a:r>
              <a:rPr lang="en-US" altLang="en-US" baseline="-30000" dirty="0" smtClean="0"/>
              <a:t>4</a:t>
            </a:r>
            <a:r>
              <a:rPr lang="en-US" altLang="en-US" dirty="0" smtClean="0"/>
              <a:t>[</a:t>
            </a:r>
            <a:r>
              <a:rPr lang="en-US" altLang="en-US" i="1" dirty="0" smtClean="0"/>
              <a:t>Y</a:t>
            </a:r>
            <a:r>
              <a:rPr lang="en-US" altLang="en-US" dirty="0" smtClean="0"/>
              <a:t>] = </a:t>
            </a:r>
            <a:r>
              <a:rPr lang="en-US" altLang="en-US" i="1" dirty="0" smtClean="0"/>
              <a:t>t</a:t>
            </a:r>
            <a:r>
              <a:rPr lang="en-US" altLang="en-US" baseline="-30000" dirty="0" smtClean="0"/>
              <a:t>2</a:t>
            </a:r>
            <a:r>
              <a:rPr lang="en-US" altLang="en-US" dirty="0" smtClean="0"/>
              <a:t>[</a:t>
            </a:r>
            <a:r>
              <a:rPr lang="en-US" altLang="en-US" i="1" dirty="0" smtClean="0"/>
              <a:t>Y</a:t>
            </a:r>
            <a:r>
              <a:rPr lang="en-US" altLang="en-US" dirty="0" smtClean="0"/>
              <a:t>].</a:t>
            </a:r>
          </a:p>
          <a:p>
            <a:pPr marL="990600" lvl="1" indent="-533400" algn="just">
              <a:lnSpc>
                <a:spcPct val="120000"/>
              </a:lnSpc>
            </a:pPr>
            <a:r>
              <a:rPr lang="en-US" altLang="en-US" i="1" dirty="0" smtClean="0"/>
              <a:t>t</a:t>
            </a:r>
            <a:r>
              <a:rPr lang="en-US" altLang="en-US" baseline="-30000" dirty="0" smtClean="0"/>
              <a:t>3</a:t>
            </a:r>
            <a:r>
              <a:rPr lang="en-US" altLang="en-US" dirty="0" smtClean="0"/>
              <a:t>[</a:t>
            </a:r>
            <a:r>
              <a:rPr lang="en-US" altLang="en-US" i="1" dirty="0" smtClean="0"/>
              <a:t>Z</a:t>
            </a:r>
            <a:r>
              <a:rPr lang="en-US" altLang="en-US" dirty="0" smtClean="0"/>
              <a:t>] = </a:t>
            </a:r>
            <a:r>
              <a:rPr lang="en-US" altLang="en-US" i="1" dirty="0" smtClean="0"/>
              <a:t>t</a:t>
            </a:r>
            <a:r>
              <a:rPr lang="en-US" altLang="en-US" baseline="-30000" dirty="0" smtClean="0"/>
              <a:t>2</a:t>
            </a:r>
            <a:r>
              <a:rPr lang="en-US" altLang="en-US" dirty="0" smtClean="0"/>
              <a:t>[</a:t>
            </a:r>
            <a:r>
              <a:rPr lang="en-US" altLang="en-US" i="1" dirty="0" smtClean="0"/>
              <a:t>Z</a:t>
            </a:r>
            <a:r>
              <a:rPr lang="en-US" altLang="en-US" dirty="0" smtClean="0"/>
              <a:t>] and </a:t>
            </a:r>
            <a:r>
              <a:rPr lang="en-US" altLang="en-US" i="1" dirty="0" smtClean="0"/>
              <a:t>t</a:t>
            </a:r>
            <a:r>
              <a:rPr lang="en-US" altLang="en-US" baseline="-30000" dirty="0" smtClean="0"/>
              <a:t>4</a:t>
            </a:r>
            <a:r>
              <a:rPr lang="en-US" altLang="en-US" dirty="0" smtClean="0"/>
              <a:t>[</a:t>
            </a:r>
            <a:r>
              <a:rPr lang="en-US" altLang="en-US" i="1" dirty="0" smtClean="0"/>
              <a:t>Z</a:t>
            </a:r>
            <a:r>
              <a:rPr lang="en-US" altLang="en-US" dirty="0" smtClean="0"/>
              <a:t>] = </a:t>
            </a:r>
            <a:r>
              <a:rPr lang="en-US" altLang="en-US" i="1" dirty="0" smtClean="0"/>
              <a:t>t</a:t>
            </a:r>
            <a:r>
              <a:rPr lang="en-US" altLang="en-US" baseline="-30000" dirty="0" smtClean="0"/>
              <a:t>1</a:t>
            </a:r>
            <a:r>
              <a:rPr lang="en-US" altLang="en-US" dirty="0" smtClean="0"/>
              <a:t>[</a:t>
            </a:r>
            <a:r>
              <a:rPr lang="en-US" altLang="en-US" i="1" dirty="0" smtClean="0"/>
              <a:t>Z</a:t>
            </a:r>
            <a:r>
              <a:rPr lang="en-US" altLang="en-US" dirty="0" smtClean="0"/>
              <a:t>].</a:t>
            </a:r>
          </a:p>
          <a:p>
            <a:pPr marL="609600" indent="-609600" algn="just"/>
            <a:r>
              <a:rPr lang="en-US" altLang="en-US" sz="2400" dirty="0" smtClean="0"/>
              <a:t>An MVD </a:t>
            </a:r>
            <a:r>
              <a:rPr lang="en-US" altLang="en-US" sz="2400" i="1" dirty="0" smtClean="0"/>
              <a:t>X</a:t>
            </a:r>
            <a:r>
              <a:rPr lang="en-US" altLang="en-US" sz="2400" dirty="0" smtClean="0"/>
              <a:t> </a:t>
            </a:r>
            <a:r>
              <a:rPr lang="en-US" altLang="en-US" sz="2000" dirty="0" smtClean="0">
                <a:latin typeface="Times New Roman" panose="02020603050405020304" pitchFamily="18" charset="0"/>
              </a:rPr>
              <a:t>—</a:t>
            </a:r>
            <a:r>
              <a:rPr lang="en-US" altLang="en-US" sz="2000" dirty="0" smtClean="0"/>
              <a:t>&gt;&gt;</a:t>
            </a:r>
            <a:r>
              <a:rPr lang="en-US" altLang="en-US" sz="2400" dirty="0" smtClean="0"/>
              <a:t> </a:t>
            </a:r>
            <a:r>
              <a:rPr lang="en-US" altLang="en-US" sz="2400" i="1" dirty="0" smtClean="0"/>
              <a:t>Y</a:t>
            </a:r>
            <a:r>
              <a:rPr lang="en-US" altLang="en-US" sz="2400" dirty="0" smtClean="0"/>
              <a:t> in </a:t>
            </a:r>
            <a:r>
              <a:rPr lang="en-US" altLang="en-US" sz="2400" i="1" dirty="0" smtClean="0"/>
              <a:t>R</a:t>
            </a:r>
            <a:r>
              <a:rPr lang="en-US" altLang="en-US" sz="2400" dirty="0" smtClean="0"/>
              <a:t> is called a </a:t>
            </a:r>
            <a:r>
              <a:rPr lang="en-US" altLang="en-US" sz="2400" b="1" dirty="0" smtClean="0"/>
              <a:t>trivial MVD</a:t>
            </a:r>
            <a:r>
              <a:rPr lang="en-US" altLang="en-US" sz="2400" dirty="0" smtClean="0"/>
              <a:t> if (a) </a:t>
            </a:r>
            <a:r>
              <a:rPr lang="en-US" altLang="en-US" sz="2400" i="1" dirty="0" smtClean="0"/>
              <a:t>Y</a:t>
            </a:r>
            <a:r>
              <a:rPr lang="en-US" altLang="en-US" sz="2400" dirty="0" smtClean="0"/>
              <a:t> is a subset of </a:t>
            </a:r>
            <a:r>
              <a:rPr lang="en-US" altLang="en-US" sz="2400" i="1" dirty="0" smtClean="0"/>
              <a:t>X</a:t>
            </a:r>
            <a:r>
              <a:rPr lang="en-US" altLang="en-US" sz="2400" dirty="0" smtClean="0"/>
              <a:t>, or (b) </a:t>
            </a:r>
            <a:r>
              <a:rPr lang="en-US" altLang="en-US" sz="2400" i="1" dirty="0" smtClean="0"/>
              <a:t>X</a:t>
            </a:r>
            <a:r>
              <a:rPr lang="en-US" altLang="en-US" sz="2400" dirty="0" smtClean="0"/>
              <a:t> </a:t>
            </a:r>
            <a:r>
              <a:rPr lang="en-US" altLang="en-US" sz="2400" dirty="0" smtClean="0">
                <a:latin typeface="Lucida Grande" pitchFamily="-104" charset="0"/>
              </a:rPr>
              <a:t>υ</a:t>
            </a:r>
            <a:r>
              <a:rPr lang="en-US" altLang="en-US" sz="2400" dirty="0" smtClean="0"/>
              <a:t> </a:t>
            </a:r>
            <a:r>
              <a:rPr lang="en-US" altLang="en-US" sz="2400" i="1" dirty="0" smtClean="0"/>
              <a:t>Y</a:t>
            </a:r>
            <a:r>
              <a:rPr lang="en-US" altLang="en-US" sz="2400" dirty="0" smtClean="0"/>
              <a:t> = </a:t>
            </a:r>
            <a:r>
              <a:rPr lang="en-US" altLang="en-US" sz="2400" i="1" dirty="0" smtClean="0"/>
              <a:t>R</a:t>
            </a:r>
            <a:r>
              <a:rPr lang="en-US" altLang="en-US" sz="2400" dirty="0" smtClean="0"/>
              <a:t>.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Dependencies and Normalization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A5305-E9E0-481C-B316-833C799E4EEC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2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 smtClean="0">
                <a:ea typeface="Times New Roman" charset="0"/>
                <a:cs typeface="Times New Roman" charset="0"/>
              </a:rPr>
              <a:t>Multivalued Dependencies and Fourth Normal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9600" indent="-609600" algn="just">
              <a:buNone/>
            </a:pPr>
            <a:r>
              <a:rPr lang="en-US" altLang="en-US" sz="3200" b="1" u="sng" dirty="0" smtClean="0"/>
              <a:t>Definition:</a:t>
            </a:r>
            <a:r>
              <a:rPr lang="en-US" altLang="en-US" b="1" dirty="0" smtClean="0"/>
              <a:t> </a:t>
            </a:r>
          </a:p>
          <a:p>
            <a:pPr marL="609600" indent="-609600" algn="just"/>
            <a:r>
              <a:rPr lang="en-US" altLang="en-US" sz="3200" dirty="0" smtClean="0"/>
              <a:t>A relation schema </a:t>
            </a:r>
            <a:r>
              <a:rPr lang="en-US" altLang="en-US" sz="3200" i="1" dirty="0" smtClean="0"/>
              <a:t>R</a:t>
            </a:r>
            <a:r>
              <a:rPr lang="en-US" altLang="en-US" sz="3200" dirty="0" smtClean="0"/>
              <a:t> is in </a:t>
            </a:r>
            <a:r>
              <a:rPr lang="en-US" altLang="en-US" sz="3200" b="1" dirty="0" smtClean="0"/>
              <a:t>4NF</a:t>
            </a:r>
            <a:r>
              <a:rPr lang="en-US" altLang="en-US" sz="3200" dirty="0" smtClean="0"/>
              <a:t> with respect to a set of dependencies </a:t>
            </a:r>
            <a:r>
              <a:rPr lang="en-US" altLang="en-US" sz="3200" i="1" dirty="0" smtClean="0"/>
              <a:t>F</a:t>
            </a:r>
            <a:r>
              <a:rPr lang="en-US" altLang="en-US" sz="3200" dirty="0" smtClean="0"/>
              <a:t> (that includes functional dependencies and multivalued dependencies) if, for every </a:t>
            </a:r>
            <a:r>
              <a:rPr lang="en-US" altLang="en-US" sz="3200" i="1" dirty="0" smtClean="0"/>
              <a:t>nontrivial</a:t>
            </a:r>
            <a:r>
              <a:rPr lang="en-US" altLang="en-US" sz="3200" dirty="0" smtClean="0"/>
              <a:t> multivalued dependency </a:t>
            </a:r>
            <a:r>
              <a:rPr lang="en-US" altLang="en-US" sz="3200" i="1" dirty="0" smtClean="0"/>
              <a:t>X</a:t>
            </a:r>
            <a:r>
              <a:rPr lang="en-US" altLang="en-US" sz="3200" dirty="0" smtClean="0"/>
              <a:t> </a:t>
            </a:r>
            <a:r>
              <a:rPr lang="en-US" altLang="en-US" sz="2400" dirty="0" smtClean="0">
                <a:latin typeface="Times New Roman" panose="02020603050405020304" pitchFamily="18" charset="0"/>
              </a:rPr>
              <a:t>—</a:t>
            </a:r>
            <a:r>
              <a:rPr lang="en-US" altLang="en-US" sz="2400" dirty="0" smtClean="0"/>
              <a:t>&gt;&gt;</a:t>
            </a:r>
            <a:r>
              <a:rPr lang="en-US" altLang="en-US" sz="3200" i="1" dirty="0" smtClean="0"/>
              <a:t> Y</a:t>
            </a:r>
            <a:r>
              <a:rPr lang="en-US" altLang="en-US" sz="3200" dirty="0" smtClean="0"/>
              <a:t> in </a:t>
            </a:r>
            <a:r>
              <a:rPr lang="en-US" altLang="en-US" sz="3200" i="1" dirty="0" smtClean="0"/>
              <a:t>F</a:t>
            </a:r>
            <a:r>
              <a:rPr lang="en-US" altLang="en-US" sz="3200" baseline="30000" dirty="0" smtClean="0"/>
              <a:t>+</a:t>
            </a:r>
            <a:r>
              <a:rPr lang="en-US" altLang="en-US" sz="3200" dirty="0" smtClean="0"/>
              <a:t>, </a:t>
            </a:r>
            <a:r>
              <a:rPr lang="en-US" altLang="en-US" sz="3200" i="1" dirty="0" smtClean="0"/>
              <a:t>X</a:t>
            </a:r>
            <a:r>
              <a:rPr lang="en-US" altLang="en-US" sz="3200" dirty="0" smtClean="0"/>
              <a:t> is a </a:t>
            </a:r>
            <a:r>
              <a:rPr lang="en-US" altLang="en-US" sz="3200" dirty="0" err="1" smtClean="0"/>
              <a:t>superkey</a:t>
            </a:r>
            <a:r>
              <a:rPr lang="en-US" altLang="en-US" sz="3200" dirty="0" smtClean="0"/>
              <a:t> for R.</a:t>
            </a:r>
          </a:p>
          <a:p>
            <a:pPr marL="990600" lvl="1" indent="-533400" algn="just"/>
            <a:r>
              <a:rPr lang="en-US" altLang="en-US" sz="2800" dirty="0" smtClean="0"/>
              <a:t>Note: </a:t>
            </a:r>
            <a:r>
              <a:rPr lang="en-US" altLang="en-US" sz="2800" i="1" dirty="0" smtClean="0"/>
              <a:t>F</a:t>
            </a:r>
            <a:r>
              <a:rPr lang="en-US" altLang="en-US" sz="2800" baseline="30000" dirty="0" smtClean="0"/>
              <a:t>+ </a:t>
            </a:r>
            <a:r>
              <a:rPr lang="en-US" altLang="en-US" sz="2800" dirty="0" smtClean="0"/>
              <a:t>is the (complete) set of all dependencies (functional or multivalued) that will hold in every relation state </a:t>
            </a:r>
            <a:r>
              <a:rPr lang="en-US" altLang="en-US" sz="2800" i="1" dirty="0" smtClean="0"/>
              <a:t>r</a:t>
            </a:r>
            <a:r>
              <a:rPr lang="en-US" altLang="en-US" sz="2800" dirty="0" smtClean="0"/>
              <a:t> of </a:t>
            </a:r>
            <a:r>
              <a:rPr lang="en-US" altLang="en-US" sz="2800" i="1" dirty="0" smtClean="0"/>
              <a:t>R</a:t>
            </a:r>
            <a:r>
              <a:rPr lang="en-US" altLang="en-US" sz="2800" dirty="0" smtClean="0"/>
              <a:t> that satisfies </a:t>
            </a:r>
            <a:r>
              <a:rPr lang="en-US" altLang="en-US" sz="2800" i="1" dirty="0" smtClean="0"/>
              <a:t>F</a:t>
            </a:r>
            <a:r>
              <a:rPr lang="en-US" altLang="en-US" sz="2800" dirty="0" smtClean="0"/>
              <a:t>. It is also called the </a:t>
            </a:r>
            <a:r>
              <a:rPr lang="en-US" altLang="en-US" sz="2800" b="1" dirty="0" smtClean="0"/>
              <a:t>closure</a:t>
            </a:r>
            <a:r>
              <a:rPr lang="en-US" altLang="en-US" sz="2800" dirty="0" smtClean="0"/>
              <a:t> of </a:t>
            </a:r>
            <a:r>
              <a:rPr lang="en-US" altLang="en-US" sz="2800" i="1" dirty="0" smtClean="0"/>
              <a:t>F</a:t>
            </a:r>
            <a:r>
              <a:rPr lang="en-US" altLang="en-US" sz="2800" dirty="0" smtClean="0"/>
              <a:t>.</a:t>
            </a:r>
          </a:p>
          <a:p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Dependencies and Normalization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A5305-E9E0-481C-B316-833C799E4EEC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45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>
                <a:ea typeface="Times New Roman" charset="0"/>
                <a:cs typeface="Times New Roman" charset="0"/>
              </a:rPr>
              <a:t>Multivalued Dependencies and Fourth Normal Form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4360259"/>
              </p:ext>
            </p:extLst>
          </p:nvPr>
        </p:nvGraphicFramePr>
        <p:xfrm>
          <a:off x="7541619" y="2007032"/>
          <a:ext cx="3812181" cy="3657600"/>
        </p:xfrm>
        <a:graphic>
          <a:graphicData uri="http://schemas.openxmlformats.org/drawingml/2006/table">
            <a:tbl>
              <a:tblPr/>
              <a:tblGrid>
                <a:gridCol w="1065170">
                  <a:extLst>
                    <a:ext uri="{9D8B030D-6E8A-4147-A177-3AD203B41FA5}">
                      <a16:colId xmlns:a16="http://schemas.microsoft.com/office/drawing/2014/main" val="3608968972"/>
                    </a:ext>
                  </a:extLst>
                </a:gridCol>
                <a:gridCol w="1476284">
                  <a:extLst>
                    <a:ext uri="{9D8B030D-6E8A-4147-A177-3AD203B41FA5}">
                      <a16:colId xmlns:a16="http://schemas.microsoft.com/office/drawing/2014/main" val="1699171553"/>
                    </a:ext>
                  </a:extLst>
                </a:gridCol>
                <a:gridCol w="1270727">
                  <a:extLst>
                    <a:ext uri="{9D8B030D-6E8A-4147-A177-3AD203B41FA5}">
                      <a16:colId xmlns:a16="http://schemas.microsoft.com/office/drawing/2014/main" val="3372430245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r>
                        <a:rPr lang="en-US"/>
                        <a:t>University courses 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93143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u="sng"/>
                        <a:t>Course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u="sng"/>
                        <a:t>Book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u="sng"/>
                        <a:t>Lecturer</a:t>
                      </a:r>
                      <a:r>
                        <a:rPr lang="en-US"/>
                        <a:t>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229862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AHA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Silberschatz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John D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377757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AHA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Nederpelt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John D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91428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AHA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Silberschatz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William 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23153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AHA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Nederpelt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William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92163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AHA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Silberschatz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Christian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9296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AHA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Nederpelt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Christian 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38877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OSO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Silberschatz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John D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1743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OSO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Silberschatz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William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0339749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Dependencies and Normalization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A5305-E9E0-481C-B316-833C799E4EEC}" type="slidenum">
              <a:rPr lang="en-US" smtClean="0"/>
              <a:t>53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61852" y="2007032"/>
            <a:ext cx="644434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Lecturers attached to the course and books attached to the course are independent of each other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Two MVDs: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Course -&gt;&gt; Book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Course -&gt;&gt; Lecturer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Databases with MVDs exhibit redundancy.  Adding a new book to the AHA course would require adding one record for each lecturer teaching it, and </a:t>
            </a:r>
            <a:r>
              <a:rPr lang="en-US" sz="2400" smtClean="0"/>
              <a:t>vice versa.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2906968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 smtClean="0"/>
              <a:t>Fourth and Fifth Normal 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2566" y="1611313"/>
            <a:ext cx="4321233" cy="4565650"/>
          </a:xfrm>
        </p:spPr>
        <p:txBody>
          <a:bodyPr>
            <a:normAutofit fontScale="77500" lnSpcReduction="20000"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 i="0" dirty="0" smtClean="0">
                <a:solidFill>
                  <a:srgbClr val="000000"/>
                </a:solidFill>
                <a:latin typeface="Verdana" panose="020B0604030504040204" pitchFamily="34" charset="0"/>
              </a:rPr>
              <a:t>Figure 14.15</a:t>
            </a:r>
            <a:r>
              <a:rPr lang="en-US" altLang="en-US" i="0" dirty="0" smtClean="0">
                <a:solidFill>
                  <a:srgbClr val="000000"/>
                </a:solidFill>
                <a:latin typeface="Verdana" panose="020B0604030504040204" pitchFamily="34" charset="0"/>
              </a:rPr>
              <a:t> 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i="0" dirty="0" smtClean="0">
                <a:solidFill>
                  <a:srgbClr val="000000"/>
                </a:solidFill>
                <a:latin typeface="Verdana" panose="020B0604030504040204" pitchFamily="34" charset="0"/>
              </a:rPr>
              <a:t>Fourth and fifth normal forms.</a:t>
            </a:r>
          </a:p>
          <a:p>
            <a:pPr marL="514350" indent="-514350">
              <a:spcBef>
                <a:spcPct val="0"/>
              </a:spcBef>
              <a:buClrTx/>
              <a:buSzTx/>
              <a:buFontTx/>
              <a:buAutoNum type="alphaLcPeriod"/>
            </a:pPr>
            <a:r>
              <a:rPr lang="en-US" altLang="en-US" i="0" dirty="0" smtClean="0">
                <a:solidFill>
                  <a:srgbClr val="000000"/>
                </a:solidFill>
                <a:latin typeface="Verdana" panose="020B0604030504040204" pitchFamily="34" charset="0"/>
              </a:rPr>
              <a:t>The EMP relation with two MVDs: </a:t>
            </a:r>
            <a:r>
              <a:rPr lang="en-US" altLang="en-US" i="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Ename</a:t>
            </a:r>
            <a:r>
              <a:rPr lang="en-US" altLang="en-US" i="0" dirty="0" smtClean="0">
                <a:solidFill>
                  <a:srgbClr val="000000"/>
                </a:solidFill>
                <a:latin typeface="Verdana" panose="020B0604030504040204" pitchFamily="34" charset="0"/>
              </a:rPr>
              <a:t> –&gt;&gt; </a:t>
            </a:r>
            <a:r>
              <a:rPr lang="en-US" altLang="en-US" i="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Pname</a:t>
            </a:r>
            <a:r>
              <a:rPr lang="en-US" altLang="en-US" i="0" dirty="0" smtClean="0">
                <a:solidFill>
                  <a:srgbClr val="000000"/>
                </a:solidFill>
                <a:latin typeface="Verdana" panose="020B0604030504040204" pitchFamily="34" charset="0"/>
              </a:rPr>
              <a:t> and </a:t>
            </a:r>
            <a:r>
              <a:rPr lang="en-US" altLang="en-US" i="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Ename</a:t>
            </a:r>
            <a:r>
              <a:rPr lang="en-US" altLang="en-US" i="0" dirty="0" smtClean="0">
                <a:solidFill>
                  <a:srgbClr val="000000"/>
                </a:solidFill>
                <a:latin typeface="Verdana" panose="020B0604030504040204" pitchFamily="34" charset="0"/>
              </a:rPr>
              <a:t> –&gt;&gt; </a:t>
            </a:r>
            <a:r>
              <a:rPr lang="en-US" altLang="en-US" i="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Dname</a:t>
            </a:r>
            <a:r>
              <a:rPr lang="en-US" altLang="en-US" i="0" dirty="0" smtClean="0">
                <a:solidFill>
                  <a:srgbClr val="000000"/>
                </a:solidFill>
                <a:latin typeface="Verdana" panose="020B0604030504040204" pitchFamily="34" charset="0"/>
              </a:rPr>
              <a:t>.</a:t>
            </a:r>
          </a:p>
          <a:p>
            <a:pPr marL="514350" indent="-514350">
              <a:spcBef>
                <a:spcPct val="0"/>
              </a:spcBef>
              <a:buClrTx/>
              <a:buSzTx/>
              <a:buFontTx/>
              <a:buAutoNum type="alphaLcPeriod"/>
            </a:pPr>
            <a:r>
              <a:rPr lang="en-US" altLang="en-US" i="0" dirty="0" smtClean="0">
                <a:solidFill>
                  <a:srgbClr val="000000"/>
                </a:solidFill>
                <a:latin typeface="Verdana" panose="020B0604030504040204" pitchFamily="34" charset="0"/>
              </a:rPr>
              <a:t>Decomposing the EMP relation into two 4NF relations EMP_PROJECTS and EMP_DEPENDENTS.</a:t>
            </a:r>
          </a:p>
          <a:p>
            <a:pPr marL="514350" indent="-514350">
              <a:spcBef>
                <a:spcPct val="0"/>
              </a:spcBef>
              <a:buClrTx/>
              <a:buSzTx/>
              <a:buFontTx/>
              <a:buAutoNum type="alphaLcPeriod"/>
            </a:pPr>
            <a:r>
              <a:rPr lang="en-US" altLang="en-US" i="0" dirty="0" smtClean="0">
                <a:solidFill>
                  <a:srgbClr val="000000"/>
                </a:solidFill>
                <a:latin typeface="Verdana" panose="020B0604030504040204" pitchFamily="34" charset="0"/>
              </a:rPr>
              <a:t>The relation SUPPLY with no MVDs is in 4NF but not in 5NF if it has the JD(R1, R2, R3).</a:t>
            </a:r>
          </a:p>
          <a:p>
            <a:pPr marL="514350" indent="-514350">
              <a:spcBef>
                <a:spcPct val="0"/>
              </a:spcBef>
              <a:buClrTx/>
              <a:buSzTx/>
              <a:buFontTx/>
              <a:buAutoNum type="alphaLcPeriod"/>
            </a:pPr>
            <a:r>
              <a:rPr lang="en-US" altLang="en-US" i="0" dirty="0" smtClean="0">
                <a:solidFill>
                  <a:srgbClr val="000000"/>
                </a:solidFill>
                <a:latin typeface="Verdana" panose="020B0604030504040204" pitchFamily="34" charset="0"/>
              </a:rPr>
              <a:t>Decomposing the relation SUPPLY into the 5NF relations R1, R2, R3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Dependencies and Normalization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A5305-E9E0-481C-B316-833C799E4EEC}" type="slidenum">
              <a:rPr lang="en-US" smtClean="0"/>
              <a:t>54</a:t>
            </a:fld>
            <a:endParaRPr lang="en-US"/>
          </a:p>
        </p:txBody>
      </p:sp>
      <p:pic>
        <p:nvPicPr>
          <p:cNvPr id="6" name="Picture 8" descr="fig14_15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11313"/>
            <a:ext cx="5791200" cy="399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248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Join Dependencies and Fifth Normal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altLang="en-US" sz="3200" dirty="0" smtClean="0"/>
              <a:t>A </a:t>
            </a:r>
            <a:r>
              <a:rPr lang="en-US" altLang="en-US" sz="3200" b="1" dirty="0" smtClean="0"/>
              <a:t>join dependency</a:t>
            </a:r>
            <a:r>
              <a:rPr lang="en-US" altLang="en-US" sz="3200" dirty="0" smtClean="0"/>
              <a:t> (</a:t>
            </a:r>
            <a:r>
              <a:rPr lang="en-US" altLang="en-US" sz="3200" b="1" dirty="0" smtClean="0"/>
              <a:t>JD</a:t>
            </a:r>
            <a:r>
              <a:rPr lang="en-US" altLang="en-US" sz="3200" dirty="0" smtClean="0"/>
              <a:t>), denoted by JD(</a:t>
            </a:r>
            <a:r>
              <a:rPr lang="en-US" altLang="en-US" sz="3200" i="1" dirty="0" smtClean="0"/>
              <a:t>R</a:t>
            </a:r>
            <a:r>
              <a:rPr lang="en-US" altLang="en-US" sz="3200" baseline="-30000" dirty="0" smtClean="0"/>
              <a:t>1</a:t>
            </a:r>
            <a:r>
              <a:rPr lang="en-US" altLang="en-US" sz="3200" dirty="0" smtClean="0"/>
              <a:t>, </a:t>
            </a:r>
            <a:r>
              <a:rPr lang="en-US" altLang="en-US" sz="3200" i="1" dirty="0" smtClean="0"/>
              <a:t>R</a:t>
            </a:r>
            <a:r>
              <a:rPr lang="en-US" altLang="en-US" sz="3200" baseline="-30000" dirty="0" smtClean="0"/>
              <a:t>2</a:t>
            </a:r>
            <a:r>
              <a:rPr lang="en-US" altLang="en-US" sz="3200" dirty="0" smtClean="0"/>
              <a:t>, ..., </a:t>
            </a:r>
            <a:r>
              <a:rPr lang="en-US" altLang="en-US" sz="3200" i="1" dirty="0" smtClean="0"/>
              <a:t>R</a:t>
            </a:r>
            <a:r>
              <a:rPr lang="en-US" altLang="en-US" sz="3200" baseline="-30000" dirty="0" smtClean="0"/>
              <a:t>n</a:t>
            </a:r>
            <a:r>
              <a:rPr lang="en-US" altLang="en-US" sz="3200" dirty="0" smtClean="0"/>
              <a:t>), specified on relation schema </a:t>
            </a:r>
            <a:r>
              <a:rPr lang="en-US" altLang="en-US" sz="3200" i="1" dirty="0" smtClean="0"/>
              <a:t>R</a:t>
            </a:r>
            <a:r>
              <a:rPr lang="en-US" altLang="en-US" sz="3200" dirty="0" smtClean="0"/>
              <a:t>, specifies a constraint on the states </a:t>
            </a:r>
            <a:r>
              <a:rPr lang="en-US" altLang="en-US" sz="3200" i="1" dirty="0" smtClean="0"/>
              <a:t>r</a:t>
            </a:r>
            <a:r>
              <a:rPr lang="en-US" altLang="en-US" sz="3200" dirty="0" smtClean="0"/>
              <a:t> of </a:t>
            </a:r>
            <a:r>
              <a:rPr lang="en-US" altLang="en-US" sz="3200" i="1" dirty="0" smtClean="0"/>
              <a:t>R</a:t>
            </a:r>
            <a:r>
              <a:rPr lang="en-US" altLang="en-US" sz="3200" dirty="0" smtClean="0"/>
              <a:t>.</a:t>
            </a:r>
          </a:p>
          <a:p>
            <a:pPr lvl="1" algn="just"/>
            <a:r>
              <a:rPr lang="en-US" altLang="en-US" sz="2800" dirty="0" smtClean="0"/>
              <a:t>The constraint states that every legal state </a:t>
            </a:r>
            <a:r>
              <a:rPr lang="en-US" altLang="en-US" sz="2800" i="1" dirty="0" smtClean="0"/>
              <a:t>r</a:t>
            </a:r>
            <a:r>
              <a:rPr lang="en-US" altLang="en-US" sz="2800" dirty="0" smtClean="0"/>
              <a:t> of </a:t>
            </a:r>
            <a:r>
              <a:rPr lang="en-US" altLang="en-US" sz="2800" i="1" dirty="0" smtClean="0"/>
              <a:t>R</a:t>
            </a:r>
            <a:r>
              <a:rPr lang="en-US" altLang="en-US" sz="2800" dirty="0" smtClean="0"/>
              <a:t> should have a non-additive join decomposition into </a:t>
            </a:r>
            <a:r>
              <a:rPr lang="en-US" altLang="en-US" sz="2800" i="1" dirty="0" smtClean="0"/>
              <a:t>R</a:t>
            </a:r>
            <a:r>
              <a:rPr lang="en-US" altLang="en-US" sz="2800" baseline="-30000" dirty="0" smtClean="0"/>
              <a:t>1</a:t>
            </a:r>
            <a:r>
              <a:rPr lang="en-US" altLang="en-US" sz="2800" dirty="0" smtClean="0"/>
              <a:t>, </a:t>
            </a:r>
            <a:r>
              <a:rPr lang="en-US" altLang="en-US" sz="2800" i="1" dirty="0" smtClean="0"/>
              <a:t>R</a:t>
            </a:r>
            <a:r>
              <a:rPr lang="en-US" altLang="en-US" sz="2800" baseline="-30000" dirty="0" smtClean="0"/>
              <a:t>2</a:t>
            </a:r>
            <a:r>
              <a:rPr lang="en-US" altLang="en-US" sz="2800" dirty="0" smtClean="0"/>
              <a:t>, ..., </a:t>
            </a:r>
            <a:r>
              <a:rPr lang="en-US" altLang="en-US" sz="2800" i="1" dirty="0" smtClean="0"/>
              <a:t>R</a:t>
            </a:r>
            <a:r>
              <a:rPr lang="en-US" altLang="en-US" sz="2800" baseline="-30000" dirty="0" smtClean="0"/>
              <a:t>n</a:t>
            </a:r>
            <a:r>
              <a:rPr lang="en-US" altLang="en-US" sz="2800" dirty="0" smtClean="0"/>
              <a:t>; that is, for every such </a:t>
            </a:r>
            <a:r>
              <a:rPr lang="en-US" altLang="en-US" sz="2800" i="1" dirty="0" smtClean="0"/>
              <a:t>r</a:t>
            </a:r>
            <a:r>
              <a:rPr lang="en-US" altLang="en-US" sz="2800" dirty="0" smtClean="0"/>
              <a:t> we have</a:t>
            </a:r>
          </a:p>
          <a:p>
            <a:pPr marL="990600" lvl="1" indent="-533400" algn="just"/>
            <a:r>
              <a:rPr lang="en-US" altLang="en-US" sz="2800" dirty="0" smtClean="0"/>
              <a:t>		* (</a:t>
            </a:r>
            <a:r>
              <a:rPr lang="en-US" altLang="en-US" sz="2800" dirty="0" smtClean="0">
                <a:latin typeface="Symbol" panose="05050102010706020507" pitchFamily="18" charset="2"/>
              </a:rPr>
              <a:t></a:t>
            </a:r>
            <a:r>
              <a:rPr lang="en-US" altLang="en-US" sz="2800" i="1" baseline="-30000" dirty="0" smtClean="0"/>
              <a:t>R1</a:t>
            </a:r>
            <a:r>
              <a:rPr lang="en-US" altLang="en-US" sz="2800" dirty="0" smtClean="0"/>
              <a:t>(</a:t>
            </a:r>
            <a:r>
              <a:rPr lang="en-US" altLang="en-US" sz="2800" i="1" dirty="0" smtClean="0"/>
              <a:t>r</a:t>
            </a:r>
            <a:r>
              <a:rPr lang="en-US" altLang="en-US" sz="2800" dirty="0" smtClean="0"/>
              <a:t>), </a:t>
            </a:r>
            <a:r>
              <a:rPr lang="en-US" altLang="en-US" sz="2800" dirty="0" smtClean="0">
                <a:latin typeface="Symbol" panose="05050102010706020507" pitchFamily="18" charset="2"/>
              </a:rPr>
              <a:t></a:t>
            </a:r>
            <a:r>
              <a:rPr lang="en-US" altLang="en-US" sz="2800" i="1" baseline="-30000" dirty="0" smtClean="0"/>
              <a:t>R2</a:t>
            </a:r>
            <a:r>
              <a:rPr lang="en-US" altLang="en-US" sz="2800" dirty="0" smtClean="0"/>
              <a:t>(</a:t>
            </a:r>
            <a:r>
              <a:rPr lang="en-US" altLang="en-US" sz="2800" i="1" dirty="0" smtClean="0"/>
              <a:t>r</a:t>
            </a:r>
            <a:r>
              <a:rPr lang="en-US" altLang="en-US" sz="2800" dirty="0" smtClean="0"/>
              <a:t>), ..., </a:t>
            </a:r>
            <a:r>
              <a:rPr lang="en-US" altLang="en-US" sz="2800" dirty="0" smtClean="0">
                <a:latin typeface="Symbol" panose="05050102010706020507" pitchFamily="18" charset="2"/>
              </a:rPr>
              <a:t></a:t>
            </a:r>
            <a:r>
              <a:rPr lang="en-US" altLang="en-US" sz="2800" i="1" baseline="-30000" dirty="0" smtClean="0"/>
              <a:t>Rn</a:t>
            </a:r>
            <a:r>
              <a:rPr lang="en-US" altLang="en-US" sz="2800" dirty="0" smtClean="0"/>
              <a:t>(</a:t>
            </a:r>
            <a:r>
              <a:rPr lang="en-US" altLang="en-US" sz="2800" i="1" dirty="0" smtClean="0"/>
              <a:t>r</a:t>
            </a:r>
            <a:r>
              <a:rPr lang="en-US" altLang="en-US" sz="2800" dirty="0" smtClean="0"/>
              <a:t>)) = </a:t>
            </a:r>
            <a:r>
              <a:rPr lang="en-US" altLang="en-US" sz="2800" i="1" dirty="0" smtClean="0"/>
              <a:t>r</a:t>
            </a:r>
          </a:p>
          <a:p>
            <a:pPr marL="609600" indent="-609600" algn="just">
              <a:buFont typeface="Wingdings" panose="05000000000000000000" pitchFamily="2" charset="2"/>
              <a:buNone/>
            </a:pPr>
            <a:r>
              <a:rPr lang="en-US" altLang="en-US" sz="3200" i="1" dirty="0" smtClean="0"/>
              <a:t>	</a:t>
            </a:r>
            <a:r>
              <a:rPr lang="en-US" altLang="en-US" sz="3200" b="1" i="1" dirty="0" smtClean="0"/>
              <a:t>Note</a:t>
            </a:r>
            <a:r>
              <a:rPr lang="en-US" altLang="en-US" sz="3200" i="1" dirty="0" smtClean="0"/>
              <a:t>: an MVD is a special case of a JD where n = 2. </a:t>
            </a:r>
          </a:p>
          <a:p>
            <a:pPr algn="just"/>
            <a:r>
              <a:rPr lang="en-US" altLang="en-US" sz="3200" dirty="0" smtClean="0"/>
              <a:t>A join dependency JD(</a:t>
            </a:r>
            <a:r>
              <a:rPr lang="en-US" altLang="en-US" sz="3200" i="1" dirty="0" smtClean="0"/>
              <a:t>R</a:t>
            </a:r>
            <a:r>
              <a:rPr lang="en-US" altLang="en-US" sz="3200" baseline="-30000" dirty="0" smtClean="0"/>
              <a:t>1</a:t>
            </a:r>
            <a:r>
              <a:rPr lang="en-US" altLang="en-US" sz="3200" dirty="0" smtClean="0"/>
              <a:t>, </a:t>
            </a:r>
            <a:r>
              <a:rPr lang="en-US" altLang="en-US" sz="3200" i="1" dirty="0" smtClean="0"/>
              <a:t>R</a:t>
            </a:r>
            <a:r>
              <a:rPr lang="en-US" altLang="en-US" sz="3200" baseline="-30000" dirty="0" smtClean="0"/>
              <a:t>2</a:t>
            </a:r>
            <a:r>
              <a:rPr lang="en-US" altLang="en-US" sz="3200" dirty="0" smtClean="0"/>
              <a:t>, ..., </a:t>
            </a:r>
            <a:r>
              <a:rPr lang="en-US" altLang="en-US" sz="3200" i="1" dirty="0" smtClean="0"/>
              <a:t>R</a:t>
            </a:r>
            <a:r>
              <a:rPr lang="en-US" altLang="en-US" sz="3200" baseline="-30000" dirty="0" smtClean="0"/>
              <a:t>n</a:t>
            </a:r>
            <a:r>
              <a:rPr lang="en-US" altLang="en-US" sz="3200" dirty="0" smtClean="0"/>
              <a:t>), specified on relation schema </a:t>
            </a:r>
            <a:r>
              <a:rPr lang="en-US" altLang="en-US" sz="3200" i="1" dirty="0" smtClean="0"/>
              <a:t>R</a:t>
            </a:r>
            <a:r>
              <a:rPr lang="en-US" altLang="en-US" sz="3200" dirty="0" smtClean="0"/>
              <a:t>, is a </a:t>
            </a:r>
            <a:r>
              <a:rPr lang="en-US" altLang="en-US" sz="3200" b="1" dirty="0" smtClean="0"/>
              <a:t>trivial JD</a:t>
            </a:r>
            <a:r>
              <a:rPr lang="en-US" altLang="en-US" sz="3200" dirty="0" smtClean="0"/>
              <a:t> if one of the relation schemas </a:t>
            </a:r>
            <a:r>
              <a:rPr lang="en-US" altLang="en-US" sz="3200" i="1" dirty="0" err="1" smtClean="0"/>
              <a:t>R</a:t>
            </a:r>
            <a:r>
              <a:rPr lang="en-US" altLang="en-US" sz="3200" baseline="-30000" dirty="0" err="1" smtClean="0"/>
              <a:t>i</a:t>
            </a:r>
            <a:r>
              <a:rPr lang="en-US" altLang="en-US" sz="3200" dirty="0" smtClean="0"/>
              <a:t> in JD(</a:t>
            </a:r>
            <a:r>
              <a:rPr lang="en-US" altLang="en-US" sz="3200" i="1" dirty="0" smtClean="0"/>
              <a:t>R</a:t>
            </a:r>
            <a:r>
              <a:rPr lang="en-US" altLang="en-US" sz="3200" baseline="-30000" dirty="0" smtClean="0"/>
              <a:t>1</a:t>
            </a:r>
            <a:r>
              <a:rPr lang="en-US" altLang="en-US" sz="3200" dirty="0" smtClean="0"/>
              <a:t>, </a:t>
            </a:r>
            <a:r>
              <a:rPr lang="en-US" altLang="en-US" sz="3200" i="1" dirty="0" smtClean="0"/>
              <a:t>R</a:t>
            </a:r>
            <a:r>
              <a:rPr lang="en-US" altLang="en-US" sz="3200" baseline="-30000" dirty="0" smtClean="0"/>
              <a:t>2</a:t>
            </a:r>
            <a:r>
              <a:rPr lang="en-US" altLang="en-US" sz="3200" dirty="0" smtClean="0"/>
              <a:t>, ..., </a:t>
            </a:r>
            <a:r>
              <a:rPr lang="en-US" altLang="en-US" sz="3200" i="1" dirty="0" smtClean="0"/>
              <a:t>R</a:t>
            </a:r>
            <a:r>
              <a:rPr lang="en-US" altLang="en-US" sz="3200" baseline="-30000" dirty="0" smtClean="0"/>
              <a:t>n</a:t>
            </a:r>
            <a:r>
              <a:rPr lang="en-US" altLang="en-US" sz="3200" dirty="0" smtClean="0"/>
              <a:t>) is equal to </a:t>
            </a:r>
            <a:r>
              <a:rPr lang="en-US" altLang="en-US" sz="3200" i="1" dirty="0" smtClean="0"/>
              <a:t>R</a:t>
            </a:r>
            <a:r>
              <a:rPr lang="en-US" altLang="en-US" sz="3200" dirty="0" smtClean="0"/>
              <a:t>. </a:t>
            </a:r>
          </a:p>
          <a:p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Dependencies and Normalization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A5305-E9E0-481C-B316-833C799E4EEC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6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Join Dependencies and Fifth Normal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09600" indent="-609600" algn="just">
              <a:buFont typeface="Wingdings" panose="05000000000000000000" pitchFamily="2" charset="2"/>
              <a:buNone/>
              <a:defRPr/>
            </a:pPr>
            <a:r>
              <a:rPr lang="en-US" altLang="en-US" b="1" u="sng" dirty="0">
                <a:cs typeface="Times New Roman" panose="02020603050405020304" pitchFamily="18" charset="0"/>
              </a:rPr>
              <a:t>Definition:</a:t>
            </a:r>
            <a:r>
              <a:rPr lang="en-US" altLang="en-US" b="1" dirty="0">
                <a:cs typeface="Times New Roman" panose="02020603050405020304" pitchFamily="18" charset="0"/>
              </a:rPr>
              <a:t> </a:t>
            </a:r>
          </a:p>
          <a:p>
            <a:pPr marL="609600" indent="-609600" algn="just">
              <a:defRPr/>
            </a:pPr>
            <a:r>
              <a:rPr lang="en-US" altLang="en-US" sz="3200" dirty="0">
                <a:cs typeface="Times New Roman" panose="02020603050405020304" pitchFamily="18" charset="0"/>
              </a:rPr>
              <a:t>A relation schema </a:t>
            </a:r>
            <a:r>
              <a:rPr lang="en-US" altLang="en-US" sz="3200" i="1" dirty="0">
                <a:cs typeface="Times New Roman" panose="02020603050405020304" pitchFamily="18" charset="0"/>
              </a:rPr>
              <a:t>R</a:t>
            </a:r>
            <a:r>
              <a:rPr lang="en-US" altLang="en-US" sz="3200" dirty="0">
                <a:cs typeface="Times New Roman" panose="02020603050405020304" pitchFamily="18" charset="0"/>
              </a:rPr>
              <a:t> is in </a:t>
            </a:r>
            <a:r>
              <a:rPr lang="en-US" altLang="en-US" sz="3200" b="1" dirty="0">
                <a:cs typeface="Times New Roman" panose="02020603050405020304" pitchFamily="18" charset="0"/>
              </a:rPr>
              <a:t>fifth normal form </a:t>
            </a:r>
            <a:r>
              <a:rPr lang="en-US" altLang="en-US" sz="3200" dirty="0">
                <a:cs typeface="Times New Roman" panose="02020603050405020304" pitchFamily="18" charset="0"/>
              </a:rPr>
              <a:t>(</a:t>
            </a:r>
            <a:r>
              <a:rPr lang="en-US" altLang="en-US" sz="3200" b="1" dirty="0">
                <a:cs typeface="Times New Roman" panose="02020603050405020304" pitchFamily="18" charset="0"/>
              </a:rPr>
              <a:t>5NF</a:t>
            </a:r>
            <a:r>
              <a:rPr lang="en-US" altLang="en-US" sz="3200" dirty="0">
                <a:cs typeface="Times New Roman" panose="02020603050405020304" pitchFamily="18" charset="0"/>
              </a:rPr>
              <a:t>) (or </a:t>
            </a:r>
            <a:r>
              <a:rPr lang="en-US" altLang="en-US" sz="3200" b="1" dirty="0">
                <a:cs typeface="Times New Roman" panose="02020603050405020304" pitchFamily="18" charset="0"/>
              </a:rPr>
              <a:t>Project-Join Normal Form </a:t>
            </a:r>
            <a:r>
              <a:rPr lang="en-US" altLang="en-US" sz="3200" dirty="0">
                <a:cs typeface="Times New Roman" panose="02020603050405020304" pitchFamily="18" charset="0"/>
              </a:rPr>
              <a:t>(</a:t>
            </a:r>
            <a:r>
              <a:rPr lang="en-US" altLang="en-US" sz="3200" b="1" dirty="0">
                <a:cs typeface="Times New Roman" panose="02020603050405020304" pitchFamily="18" charset="0"/>
              </a:rPr>
              <a:t>PJNF</a:t>
            </a:r>
            <a:r>
              <a:rPr lang="en-US" altLang="en-US" sz="3200" dirty="0">
                <a:cs typeface="Times New Roman" panose="02020603050405020304" pitchFamily="18" charset="0"/>
              </a:rPr>
              <a:t>)) with respect to a set </a:t>
            </a:r>
            <a:r>
              <a:rPr lang="en-US" altLang="en-US" sz="3200" i="1" dirty="0">
                <a:cs typeface="Times New Roman" panose="02020603050405020304" pitchFamily="18" charset="0"/>
              </a:rPr>
              <a:t>F</a:t>
            </a:r>
            <a:r>
              <a:rPr lang="en-US" altLang="en-US" sz="3200" dirty="0">
                <a:cs typeface="Times New Roman" panose="02020603050405020304" pitchFamily="18" charset="0"/>
              </a:rPr>
              <a:t> of functional, multivalued, and join dependencies if, </a:t>
            </a:r>
          </a:p>
          <a:p>
            <a:pPr marL="990600" lvl="1" indent="-533400" algn="just">
              <a:defRPr/>
            </a:pPr>
            <a:r>
              <a:rPr lang="en-US" altLang="en-US" sz="2800" dirty="0">
                <a:cs typeface="Times New Roman" panose="02020603050405020304" pitchFamily="18" charset="0"/>
              </a:rPr>
              <a:t>for every nontrivial join dependency JD(</a:t>
            </a:r>
            <a:r>
              <a:rPr lang="en-US" altLang="en-US" sz="2800" i="1" dirty="0">
                <a:cs typeface="Times New Roman" panose="02020603050405020304" pitchFamily="18" charset="0"/>
              </a:rPr>
              <a:t>R</a:t>
            </a:r>
            <a:r>
              <a:rPr lang="en-US" altLang="en-US" sz="2800" baseline="-30000" dirty="0">
                <a:cs typeface="Times New Roman" panose="02020603050405020304" pitchFamily="18" charset="0"/>
              </a:rPr>
              <a:t>1</a:t>
            </a:r>
            <a:r>
              <a:rPr lang="en-US" altLang="en-US" sz="2800" dirty="0">
                <a:cs typeface="Times New Roman" panose="02020603050405020304" pitchFamily="18" charset="0"/>
              </a:rPr>
              <a:t>, </a:t>
            </a:r>
            <a:r>
              <a:rPr lang="en-US" altLang="en-US" sz="2800" i="1" dirty="0">
                <a:cs typeface="Times New Roman" panose="02020603050405020304" pitchFamily="18" charset="0"/>
              </a:rPr>
              <a:t>R</a:t>
            </a:r>
            <a:r>
              <a:rPr lang="en-US" altLang="en-US" sz="2800" baseline="-30000" dirty="0">
                <a:cs typeface="Times New Roman" panose="02020603050405020304" pitchFamily="18" charset="0"/>
              </a:rPr>
              <a:t>2</a:t>
            </a:r>
            <a:r>
              <a:rPr lang="en-US" altLang="en-US" sz="2800" dirty="0">
                <a:cs typeface="Times New Roman" panose="02020603050405020304" pitchFamily="18" charset="0"/>
              </a:rPr>
              <a:t>, ..., </a:t>
            </a:r>
            <a:r>
              <a:rPr lang="en-US" altLang="en-US" sz="2800" i="1" dirty="0">
                <a:cs typeface="Times New Roman" panose="02020603050405020304" pitchFamily="18" charset="0"/>
              </a:rPr>
              <a:t>R</a:t>
            </a:r>
            <a:r>
              <a:rPr lang="en-US" altLang="en-US" sz="2800" baseline="-30000" dirty="0">
                <a:cs typeface="Times New Roman" panose="02020603050405020304" pitchFamily="18" charset="0"/>
              </a:rPr>
              <a:t>n</a:t>
            </a:r>
            <a:r>
              <a:rPr lang="en-US" altLang="en-US" sz="2800" dirty="0">
                <a:cs typeface="Times New Roman" panose="02020603050405020304" pitchFamily="18" charset="0"/>
              </a:rPr>
              <a:t>) in </a:t>
            </a:r>
            <a:r>
              <a:rPr lang="en-US" altLang="en-US" sz="2800" i="1" dirty="0">
                <a:cs typeface="Times New Roman" panose="02020603050405020304" pitchFamily="18" charset="0"/>
              </a:rPr>
              <a:t>F</a:t>
            </a:r>
            <a:r>
              <a:rPr lang="en-US" altLang="en-US" sz="2800" baseline="30000" dirty="0">
                <a:cs typeface="Times New Roman" panose="02020603050405020304" pitchFamily="18" charset="0"/>
              </a:rPr>
              <a:t>+</a:t>
            </a:r>
            <a:r>
              <a:rPr lang="en-US" altLang="en-US" sz="2800" dirty="0">
                <a:cs typeface="Times New Roman" panose="02020603050405020304" pitchFamily="18" charset="0"/>
              </a:rPr>
              <a:t> (that is, implied by </a:t>
            </a:r>
            <a:r>
              <a:rPr lang="en-US" altLang="en-US" sz="2800" i="1" dirty="0">
                <a:cs typeface="Times New Roman" panose="02020603050405020304" pitchFamily="18" charset="0"/>
              </a:rPr>
              <a:t>F</a:t>
            </a:r>
            <a:r>
              <a:rPr lang="en-US" altLang="en-US" sz="2800" dirty="0">
                <a:cs typeface="Times New Roman" panose="02020603050405020304" pitchFamily="18" charset="0"/>
              </a:rPr>
              <a:t>), </a:t>
            </a:r>
          </a:p>
          <a:p>
            <a:pPr marL="1371600" lvl="2" indent="-457200" algn="just">
              <a:defRPr/>
            </a:pPr>
            <a:r>
              <a:rPr lang="en-US" altLang="en-US" sz="2400" dirty="0">
                <a:cs typeface="Times New Roman" panose="02020603050405020304" pitchFamily="18" charset="0"/>
              </a:rPr>
              <a:t>every </a:t>
            </a:r>
            <a:r>
              <a:rPr lang="en-US" altLang="en-US" sz="2400" i="1" dirty="0" err="1">
                <a:cs typeface="Times New Roman" panose="02020603050405020304" pitchFamily="18" charset="0"/>
              </a:rPr>
              <a:t>R</a:t>
            </a:r>
            <a:r>
              <a:rPr lang="en-US" altLang="en-US" sz="2400" baseline="-30000" dirty="0" err="1">
                <a:cs typeface="Times New Roman" panose="02020603050405020304" pitchFamily="18" charset="0"/>
              </a:rPr>
              <a:t>i</a:t>
            </a:r>
            <a:r>
              <a:rPr lang="en-US" altLang="en-US" sz="2400" dirty="0">
                <a:cs typeface="Times New Roman" panose="02020603050405020304" pitchFamily="18" charset="0"/>
              </a:rPr>
              <a:t> is a </a:t>
            </a:r>
            <a:r>
              <a:rPr lang="en-US" altLang="en-US" sz="2400" dirty="0" err="1">
                <a:cs typeface="Times New Roman" panose="02020603050405020304" pitchFamily="18" charset="0"/>
              </a:rPr>
              <a:t>superkey</a:t>
            </a:r>
            <a:r>
              <a:rPr lang="en-US" altLang="en-US" sz="2400" dirty="0">
                <a:cs typeface="Times New Roman" panose="02020603050405020304" pitchFamily="18" charset="0"/>
              </a:rPr>
              <a:t> of </a:t>
            </a:r>
            <a:r>
              <a:rPr lang="en-US" altLang="en-US" sz="2400" i="1" dirty="0">
                <a:cs typeface="Times New Roman" panose="02020603050405020304" pitchFamily="18" charset="0"/>
              </a:rPr>
              <a:t>R</a:t>
            </a:r>
            <a:r>
              <a:rPr lang="en-US" altLang="en-US" sz="2400" dirty="0">
                <a:cs typeface="Times New Roman" panose="02020603050405020304" pitchFamily="18" charset="0"/>
              </a:rPr>
              <a:t>.</a:t>
            </a:r>
          </a:p>
          <a:p>
            <a:pPr marL="571500" indent="-457200" algn="just">
              <a:defRPr/>
            </a:pPr>
            <a:r>
              <a:rPr lang="en-US" altLang="en-US" dirty="0">
                <a:cs typeface="Times New Roman" panose="02020603050405020304" pitchFamily="18" charset="0"/>
              </a:rPr>
              <a:t>Discovering join dependencies in practical databases with hundreds of relations is next to impossible. Therefore, 5NF is rarely used in practice</a:t>
            </a:r>
            <a:r>
              <a:rPr lang="en-US" altLang="en-US" sz="3200" dirty="0"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Dependencies and Normalization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A5305-E9E0-481C-B316-833C799E4EEC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89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Informal Design Guidelines for Relational Databases</a:t>
            </a:r>
          </a:p>
          <a:p>
            <a:r>
              <a:rPr lang="en-US" altLang="en-US" dirty="0" smtClean="0"/>
              <a:t>Functional Dependencies (FDs)</a:t>
            </a:r>
          </a:p>
          <a:p>
            <a:r>
              <a:rPr lang="en-US" altLang="en-US" dirty="0" smtClean="0"/>
              <a:t>Normal Forms (1NF, 2NF, 3NF)Based on Primary Keys</a:t>
            </a:r>
          </a:p>
          <a:p>
            <a:r>
              <a:rPr lang="en-US" altLang="en-US" dirty="0" smtClean="0"/>
              <a:t>General Normal Form Definitions of 2NF and 3NF (For Multiple Keys)</a:t>
            </a:r>
          </a:p>
          <a:p>
            <a:r>
              <a:rPr lang="en-US" altLang="en-US" dirty="0" smtClean="0"/>
              <a:t>BCNF (Boyce-</a:t>
            </a:r>
            <a:r>
              <a:rPr lang="en-US" altLang="en-US" dirty="0" err="1" smtClean="0"/>
              <a:t>Codd</a:t>
            </a:r>
            <a:r>
              <a:rPr lang="en-US" altLang="en-US" dirty="0" smtClean="0"/>
              <a:t> Normal Form)</a:t>
            </a:r>
          </a:p>
          <a:p>
            <a:r>
              <a:rPr lang="en-US" altLang="en-US" smtClean="0"/>
              <a:t>Fourth and Fifth Normal Forms</a:t>
            </a:r>
          </a:p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Dependencies and Normalization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A5305-E9E0-481C-B316-833C799E4EEC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552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 smtClean="0"/>
              <a:t>Informal Design Guidelines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 smtClean="0"/>
              <a:t>We first discuss informal guidelines for good relational design</a:t>
            </a:r>
          </a:p>
          <a:p>
            <a:r>
              <a:rPr lang="en-US" altLang="en-US" sz="2400" dirty="0" smtClean="0"/>
              <a:t>Then we discuss formal concepts of functional dependencies and normal forms</a:t>
            </a:r>
          </a:p>
          <a:p>
            <a:pPr lvl="1"/>
            <a:r>
              <a:rPr lang="en-US" altLang="en-US" sz="2200" dirty="0" smtClean="0"/>
              <a:t>- 1NF (First Normal Form)</a:t>
            </a:r>
          </a:p>
          <a:p>
            <a:pPr lvl="1"/>
            <a:r>
              <a:rPr lang="en-US" altLang="en-US" sz="2200" dirty="0" smtClean="0"/>
              <a:t>- 2NF (Second Normal Form)</a:t>
            </a:r>
          </a:p>
          <a:p>
            <a:pPr lvl="1"/>
            <a:r>
              <a:rPr lang="en-US" altLang="en-US" sz="2200" dirty="0" smtClean="0"/>
              <a:t>- 3NF (</a:t>
            </a:r>
            <a:r>
              <a:rPr lang="en-US" altLang="en-US" sz="2200" smtClean="0"/>
              <a:t>Third Normal </a:t>
            </a:r>
            <a:r>
              <a:rPr lang="en-US" altLang="en-US" sz="2200" dirty="0" smtClean="0"/>
              <a:t>Form)</a:t>
            </a:r>
          </a:p>
          <a:p>
            <a:pPr lvl="1"/>
            <a:r>
              <a:rPr lang="en-US" altLang="en-US" sz="2200" dirty="0" smtClean="0"/>
              <a:t>- BCNF (Boyce-</a:t>
            </a:r>
            <a:r>
              <a:rPr lang="en-US" altLang="en-US" sz="2200" dirty="0" err="1" smtClean="0"/>
              <a:t>Codd</a:t>
            </a:r>
            <a:r>
              <a:rPr lang="en-US" altLang="en-US" sz="2200" dirty="0" smtClean="0"/>
              <a:t> Normal Form)</a:t>
            </a:r>
          </a:p>
          <a:p>
            <a:r>
              <a:rPr lang="en-US" altLang="en-US" sz="2400" dirty="0" smtClean="0"/>
              <a:t>Additional types of dependencies, further normal forms, relational design algorithms by synthesis are discussed in Chapter 15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Dependencies and Normalization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A5305-E9E0-481C-B316-833C799E4EE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90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 smtClean="0"/>
              <a:t>Semantics of the Relational Attributes Must be Clear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GUIDELINE 1: Informally, each tuple in a relation should represent one entity or relationship instance. (Applies to individual relations and their attributes).</a:t>
            </a:r>
          </a:p>
          <a:p>
            <a:pPr lvl="1"/>
            <a:r>
              <a:rPr lang="en-US" altLang="en-US" dirty="0" smtClean="0"/>
              <a:t>Attributes of different entities (EMPLOYEEs, DEPARTMENTs, PROJECTs) should not be mixed in the same relation</a:t>
            </a:r>
          </a:p>
          <a:p>
            <a:pPr lvl="1"/>
            <a:r>
              <a:rPr lang="en-US" altLang="en-US" dirty="0" smtClean="0"/>
              <a:t>Only foreign keys should be used to refer to other entities</a:t>
            </a:r>
          </a:p>
          <a:p>
            <a:pPr lvl="1"/>
            <a:r>
              <a:rPr lang="en-US" altLang="en-US" dirty="0" smtClean="0"/>
              <a:t>Entity and relationship attributes should be kept apart as much as possible</a:t>
            </a:r>
          </a:p>
          <a:p>
            <a:r>
              <a:rPr lang="en-US" altLang="en-US" u="sng" dirty="0" smtClean="0"/>
              <a:t>Bottom Line:</a:t>
            </a:r>
            <a:r>
              <a:rPr lang="en-US" altLang="en-US" dirty="0" smtClean="0"/>
              <a:t> </a:t>
            </a:r>
            <a:r>
              <a:rPr lang="en-US" altLang="en-US" i="1" dirty="0" smtClean="0"/>
              <a:t>Design a schema that can be explained easily relation by relation. The semantics of attributes should be easy to interpret.</a:t>
            </a:r>
          </a:p>
          <a:p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Dependencies and Normalization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A5305-E9E0-481C-B316-833C799E4EE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737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4"/>
            <a:ext cx="4187024" cy="2338319"/>
          </a:xfrm>
        </p:spPr>
        <p:txBody>
          <a:bodyPr>
            <a:normAutofit/>
          </a:bodyPr>
          <a:lstStyle/>
          <a:p>
            <a:pPr algn="ctr"/>
            <a:r>
              <a:rPr lang="en-US" altLang="en-US" dirty="0"/>
              <a:t>S</a:t>
            </a:r>
            <a:r>
              <a:rPr lang="en-US" altLang="en-US" dirty="0" smtClean="0"/>
              <a:t>implified COMPANY </a:t>
            </a:r>
            <a:r>
              <a:rPr lang="en-US" altLang="en-US" dirty="0"/>
              <a:t>S</a:t>
            </a:r>
            <a:r>
              <a:rPr lang="en-US" altLang="en-US" dirty="0" smtClean="0"/>
              <a:t>chema</a:t>
            </a:r>
            <a:endParaRPr lang="en-US" dirty="0"/>
          </a:p>
        </p:txBody>
      </p:sp>
      <p:pic>
        <p:nvPicPr>
          <p:cNvPr id="4" name="Picture 3" descr="fig14_0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7351" y="485028"/>
            <a:ext cx="3975390" cy="5968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Dependencies and Normalization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A5305-E9E0-481C-B316-833C799E4EE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70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 smtClean="0"/>
              <a:t>Redundant Information in Tuples and Update Anomalies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3600" dirty="0" smtClean="0"/>
              <a:t>Information is stored redundantly </a:t>
            </a:r>
          </a:p>
          <a:p>
            <a:pPr lvl="1"/>
            <a:r>
              <a:rPr lang="en-US" altLang="en-US" sz="3200" dirty="0" smtClean="0"/>
              <a:t>Wastes storage</a:t>
            </a:r>
          </a:p>
          <a:p>
            <a:pPr lvl="1"/>
            <a:r>
              <a:rPr lang="en-US" altLang="en-US" sz="3200" dirty="0" smtClean="0"/>
              <a:t>Causes problems with update anomalies</a:t>
            </a:r>
          </a:p>
          <a:p>
            <a:pPr lvl="2"/>
            <a:r>
              <a:rPr lang="en-US" altLang="en-US" sz="2800" dirty="0" smtClean="0"/>
              <a:t>Insertion anomalies</a:t>
            </a:r>
          </a:p>
          <a:p>
            <a:pPr lvl="2"/>
            <a:r>
              <a:rPr lang="en-US" altLang="en-US" sz="2800" dirty="0" smtClean="0"/>
              <a:t>Deletion anomalies</a:t>
            </a:r>
          </a:p>
          <a:p>
            <a:pPr lvl="2"/>
            <a:r>
              <a:rPr lang="en-US" altLang="en-US" sz="2800" dirty="0" smtClean="0"/>
              <a:t>Modification anomalies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Dependencies and Normalization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A5305-E9E0-481C-B316-833C799E4EE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31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4036</Words>
  <Application>Microsoft Office PowerPoint</Application>
  <PresentationFormat>Widescreen</PresentationFormat>
  <Paragraphs>485</Paragraphs>
  <Slides>57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70" baseType="lpstr">
      <vt:lpstr>MS PGothic</vt:lpstr>
      <vt:lpstr>Arial</vt:lpstr>
      <vt:lpstr>Calibri</vt:lpstr>
      <vt:lpstr>Calibri Light</vt:lpstr>
      <vt:lpstr>Lucida Grande</vt:lpstr>
      <vt:lpstr>MathematicalPi 1</vt:lpstr>
      <vt:lpstr>Symbol</vt:lpstr>
      <vt:lpstr>Times New Roman</vt:lpstr>
      <vt:lpstr>Verdana</vt:lpstr>
      <vt:lpstr>Wingdings</vt:lpstr>
      <vt:lpstr>Wingdings 3</vt:lpstr>
      <vt:lpstr>ヒラギノ角ゴ Pro W3</vt:lpstr>
      <vt:lpstr>Office Theme</vt:lpstr>
      <vt:lpstr>Database Design</vt:lpstr>
      <vt:lpstr>Chapter Outline</vt:lpstr>
      <vt:lpstr>Chapter Outline</vt:lpstr>
      <vt:lpstr>Chapter Outline</vt:lpstr>
      <vt:lpstr>Informal Design Guidelines</vt:lpstr>
      <vt:lpstr>Informal Design Guidelines</vt:lpstr>
      <vt:lpstr>Semantics of the Relational Attributes Must be Clear</vt:lpstr>
      <vt:lpstr>Simplified COMPANY Schema</vt:lpstr>
      <vt:lpstr>Redundant Information in Tuples and Update Anomalies </vt:lpstr>
      <vt:lpstr>Example of an Update Anomaly</vt:lpstr>
      <vt:lpstr>Example of an Insert Anomaly</vt:lpstr>
      <vt:lpstr>Example of a Delete Anomaly</vt:lpstr>
      <vt:lpstr>Two Relations with Update Anomalies</vt:lpstr>
      <vt:lpstr>Sample states for EMP_DEPT and EMP_PROJ</vt:lpstr>
      <vt:lpstr>Generation of Spurious Tuples – avoid at any cost</vt:lpstr>
      <vt:lpstr>Spurious Tuples</vt:lpstr>
      <vt:lpstr>Functional Dependencies</vt:lpstr>
      <vt:lpstr>Defining Functional Dependencies</vt:lpstr>
      <vt:lpstr>Examples of FD Constraints</vt:lpstr>
      <vt:lpstr>Examples of FD Constraints</vt:lpstr>
      <vt:lpstr>Ruling Out FDs</vt:lpstr>
      <vt:lpstr>What FDs May Exist?</vt:lpstr>
      <vt:lpstr>Normal Forms Based on Primary Keys</vt:lpstr>
      <vt:lpstr>Normalization of Relations</vt:lpstr>
      <vt:lpstr>Normalization of Relations</vt:lpstr>
      <vt:lpstr>Practical Use of Normal Forms</vt:lpstr>
      <vt:lpstr>Definitions of Keys and Attributes Participating in Keys</vt:lpstr>
      <vt:lpstr>Definitions of Keys and Attributes Participating in Keys</vt:lpstr>
      <vt:lpstr>First Normal Form</vt:lpstr>
      <vt:lpstr>Normalization into 1NF</vt:lpstr>
      <vt:lpstr>Normalizing Nested Relations into 1NF</vt:lpstr>
      <vt:lpstr>Second Normal Form</vt:lpstr>
      <vt:lpstr>Second Normal Form</vt:lpstr>
      <vt:lpstr>Normalizing into 2NF and 3NF</vt:lpstr>
      <vt:lpstr>Normalizing into 2NF and 3NF</vt:lpstr>
      <vt:lpstr>Third Normal Form</vt:lpstr>
      <vt:lpstr>Third Normal Form</vt:lpstr>
      <vt:lpstr>Normal Forms Defined Informally</vt:lpstr>
      <vt:lpstr>General Normal Form Definitions (For Multiple Keys)</vt:lpstr>
      <vt:lpstr>General Definition of 2NF  (For Multiple Candidate Keys)</vt:lpstr>
      <vt:lpstr>General Definition of Third  Normal Form</vt:lpstr>
      <vt:lpstr>Third Normal Form</vt:lpstr>
      <vt:lpstr>Third Normal Form</vt:lpstr>
      <vt:lpstr>BCNF (Boyce-Codd Normal Form) </vt:lpstr>
      <vt:lpstr>BCNF (Boyce-Codd Normal Form) </vt:lpstr>
      <vt:lpstr>A relation TEACH that is in 3NF but not in BCNF</vt:lpstr>
      <vt:lpstr>Achieving the BCNF by Decomposition</vt:lpstr>
      <vt:lpstr>Achieving the BCNF by Decomposition</vt:lpstr>
      <vt:lpstr>Checking Non-additivity of Binary Relational Decompositions</vt:lpstr>
      <vt:lpstr>Checking Non-additivity of Binary Relational Decompositions</vt:lpstr>
      <vt:lpstr>Multivalued Dependencies and Fourth Normal Form</vt:lpstr>
      <vt:lpstr>Multivalued Dependencies and Fourth Normal Form</vt:lpstr>
      <vt:lpstr>Multivalued Dependencies and Fourth Normal Form</vt:lpstr>
      <vt:lpstr>Fourth and Fifth Normal Forms</vt:lpstr>
      <vt:lpstr>Join Dependencies and Fifth Normal Form</vt:lpstr>
      <vt:lpstr>Join Dependencies and Fifth Normal Form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Design</dc:title>
  <dc:creator>Cole, John</dc:creator>
  <cp:lastModifiedBy>Cole, John</cp:lastModifiedBy>
  <cp:revision>27</cp:revision>
  <dcterms:created xsi:type="dcterms:W3CDTF">2016-10-25T22:31:19Z</dcterms:created>
  <dcterms:modified xsi:type="dcterms:W3CDTF">2018-11-06T14:52:47Z</dcterms:modified>
</cp:coreProperties>
</file>