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17"/>
  </p:notesMasterIdLst>
  <p:sldIdLst>
    <p:sldId id="338" r:id="rId2"/>
    <p:sldId id="339" r:id="rId3"/>
    <p:sldId id="340" r:id="rId4"/>
    <p:sldId id="341" r:id="rId5"/>
    <p:sldId id="342" r:id="rId6"/>
    <p:sldId id="343"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59" r:id="rId23"/>
    <p:sldId id="360" r:id="rId24"/>
    <p:sldId id="361" r:id="rId25"/>
    <p:sldId id="362" r:id="rId26"/>
    <p:sldId id="363" r:id="rId27"/>
    <p:sldId id="364" r:id="rId28"/>
    <p:sldId id="365" r:id="rId29"/>
    <p:sldId id="366" r:id="rId30"/>
    <p:sldId id="367" r:id="rId31"/>
    <p:sldId id="368" r:id="rId32"/>
    <p:sldId id="369" r:id="rId33"/>
    <p:sldId id="370" r:id="rId34"/>
    <p:sldId id="371" r:id="rId35"/>
    <p:sldId id="372" r:id="rId36"/>
    <p:sldId id="373" r:id="rId37"/>
    <p:sldId id="374" r:id="rId38"/>
    <p:sldId id="375" r:id="rId39"/>
    <p:sldId id="376" r:id="rId40"/>
    <p:sldId id="377" r:id="rId41"/>
    <p:sldId id="378" r:id="rId42"/>
    <p:sldId id="379" r:id="rId43"/>
    <p:sldId id="380" r:id="rId44"/>
    <p:sldId id="381" r:id="rId45"/>
    <p:sldId id="382" r:id="rId46"/>
    <p:sldId id="383" r:id="rId47"/>
    <p:sldId id="384" r:id="rId48"/>
    <p:sldId id="385" r:id="rId49"/>
    <p:sldId id="386" r:id="rId50"/>
    <p:sldId id="387" r:id="rId51"/>
    <p:sldId id="388" r:id="rId52"/>
    <p:sldId id="389" r:id="rId53"/>
    <p:sldId id="390" r:id="rId54"/>
    <p:sldId id="391" r:id="rId55"/>
    <p:sldId id="392" r:id="rId56"/>
    <p:sldId id="393" r:id="rId57"/>
    <p:sldId id="394" r:id="rId58"/>
    <p:sldId id="395" r:id="rId59"/>
    <p:sldId id="396" r:id="rId60"/>
    <p:sldId id="397" r:id="rId61"/>
    <p:sldId id="398" r:id="rId62"/>
    <p:sldId id="399" r:id="rId63"/>
    <p:sldId id="400" r:id="rId64"/>
    <p:sldId id="401" r:id="rId65"/>
    <p:sldId id="402" r:id="rId66"/>
    <p:sldId id="403" r:id="rId67"/>
    <p:sldId id="404" r:id="rId68"/>
    <p:sldId id="406" r:id="rId69"/>
    <p:sldId id="405" r:id="rId70"/>
    <p:sldId id="407" r:id="rId71"/>
    <p:sldId id="409" r:id="rId72"/>
    <p:sldId id="410" r:id="rId73"/>
    <p:sldId id="411" r:id="rId74"/>
    <p:sldId id="412" r:id="rId75"/>
    <p:sldId id="413" r:id="rId76"/>
    <p:sldId id="414" r:id="rId77"/>
    <p:sldId id="415" r:id="rId78"/>
    <p:sldId id="416" r:id="rId79"/>
    <p:sldId id="417" r:id="rId80"/>
    <p:sldId id="418" r:id="rId81"/>
    <p:sldId id="419" r:id="rId82"/>
    <p:sldId id="420" r:id="rId83"/>
    <p:sldId id="421" r:id="rId84"/>
    <p:sldId id="422" r:id="rId85"/>
    <p:sldId id="423" r:id="rId86"/>
    <p:sldId id="424" r:id="rId87"/>
    <p:sldId id="425" r:id="rId88"/>
    <p:sldId id="426" r:id="rId89"/>
    <p:sldId id="427" r:id="rId90"/>
    <p:sldId id="428" r:id="rId91"/>
    <p:sldId id="429" r:id="rId92"/>
    <p:sldId id="430" r:id="rId93"/>
    <p:sldId id="431" r:id="rId94"/>
    <p:sldId id="432" r:id="rId95"/>
    <p:sldId id="433" r:id="rId96"/>
    <p:sldId id="434" r:id="rId97"/>
    <p:sldId id="435" r:id="rId98"/>
    <p:sldId id="436" r:id="rId99"/>
    <p:sldId id="437" r:id="rId100"/>
    <p:sldId id="438" r:id="rId101"/>
    <p:sldId id="439" r:id="rId102"/>
    <p:sldId id="440" r:id="rId103"/>
    <p:sldId id="441" r:id="rId104"/>
    <p:sldId id="442" r:id="rId105"/>
    <p:sldId id="443" r:id="rId106"/>
    <p:sldId id="444" r:id="rId107"/>
    <p:sldId id="445" r:id="rId108"/>
    <p:sldId id="446" r:id="rId109"/>
    <p:sldId id="447" r:id="rId110"/>
    <p:sldId id="448" r:id="rId111"/>
    <p:sldId id="449" r:id="rId112"/>
    <p:sldId id="450" r:id="rId113"/>
    <p:sldId id="451" r:id="rId114"/>
    <p:sldId id="452" r:id="rId115"/>
    <p:sldId id="453" r:id="rId11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85" autoAdjust="0"/>
    <p:restoredTop sz="50131" autoAdjust="0"/>
  </p:normalViewPr>
  <p:slideViewPr>
    <p:cSldViewPr>
      <p:cViewPr>
        <p:scale>
          <a:sx n="100" d="100"/>
          <a:sy n="100" d="100"/>
        </p:scale>
        <p:origin x="1568" y="3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theme" Target="theme/theme1.xml"/><Relationship Id="rId121"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notesMaster" Target="notesMasters/notesMaster1.xml"/><Relationship Id="rId118" Type="http://schemas.openxmlformats.org/officeDocument/2006/relationships/presProps" Target="presProps.xml"/><Relationship Id="rId119" Type="http://schemas.openxmlformats.org/officeDocument/2006/relationships/viewProps" Target="viewProps.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 Id="rId2"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4" Type="http://schemas.openxmlformats.org/officeDocument/2006/relationships/image" Target="../media/image9.wmf"/><Relationship Id="rId5" Type="http://schemas.openxmlformats.org/officeDocument/2006/relationships/image" Target="../media/image10.wmf"/><Relationship Id="rId1" Type="http://schemas.openxmlformats.org/officeDocument/2006/relationships/image" Target="../media/image6.wmf"/><Relationship Id="rId2"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wmf"/><Relationship Id="rId4" Type="http://schemas.openxmlformats.org/officeDocument/2006/relationships/image" Target="../media/image9.wmf"/><Relationship Id="rId5" Type="http://schemas.openxmlformats.org/officeDocument/2006/relationships/image" Target="../media/image10.wmf"/><Relationship Id="rId1" Type="http://schemas.openxmlformats.org/officeDocument/2006/relationships/image" Target="../media/image6.wmf"/><Relationship Id="rId2"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wmf"/><Relationship Id="rId4" Type="http://schemas.openxmlformats.org/officeDocument/2006/relationships/image" Target="../media/image15.wmf"/><Relationship Id="rId5" Type="http://schemas.openxmlformats.org/officeDocument/2006/relationships/image" Target="../media/image16.wmf"/><Relationship Id="rId6" Type="http://schemas.openxmlformats.org/officeDocument/2006/relationships/image" Target="../media/image17.wmf"/><Relationship Id="rId1" Type="http://schemas.openxmlformats.org/officeDocument/2006/relationships/image" Target="../media/image12.wmf"/><Relationship Id="rId2"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 Id="rId2"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112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665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8203AA3-3DA0-5E49-9E24-4444EFF0FB1B}" type="slidenum">
              <a:rPr lang="en-US" altLang="zh-CN"/>
              <a:pPr/>
              <a:t>‹#›</a:t>
            </a:fld>
            <a:endParaRPr lang="en-US" altLang="zh-CN"/>
          </a:p>
        </p:txBody>
      </p:sp>
    </p:spTree>
    <p:extLst>
      <p:ext uri="{BB962C8B-B14F-4D97-AF65-F5344CB8AC3E}">
        <p14:creationId xmlns:p14="http://schemas.microsoft.com/office/powerpoint/2010/main" val="105581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ea typeface="宋体" charset="-122"/>
            </a:endParaRP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CEDE108-134C-A24C-925D-196CA26CF2E0}" type="slidenum">
              <a:rPr lang="en-US" altLang="zh-CN"/>
              <a:pPr eaLnBrk="1" hangingPunct="1"/>
              <a:t>14</a:t>
            </a:fld>
            <a:endParaRPr lang="en-US" altLang="zh-CN"/>
          </a:p>
        </p:txBody>
      </p:sp>
    </p:spTree>
    <p:extLst>
      <p:ext uri="{BB962C8B-B14F-4D97-AF65-F5344CB8AC3E}">
        <p14:creationId xmlns:p14="http://schemas.microsoft.com/office/powerpoint/2010/main" val="1356663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ea typeface="宋体" charset="-122"/>
            </a:endParaRP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9C33BF0F-77D4-F342-95A1-DE961530C18D}" type="slidenum">
              <a:rPr lang="en-US" altLang="zh-CN"/>
              <a:pPr eaLnBrk="1" hangingPunct="1"/>
              <a:t>43</a:t>
            </a:fld>
            <a:endParaRPr lang="en-US" altLang="zh-CN"/>
          </a:p>
        </p:txBody>
      </p:sp>
    </p:spTree>
    <p:extLst>
      <p:ext uri="{BB962C8B-B14F-4D97-AF65-F5344CB8AC3E}">
        <p14:creationId xmlns:p14="http://schemas.microsoft.com/office/powerpoint/2010/main" val="1614371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ea typeface="宋体" charset="-122"/>
            </a:endParaRP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9998C051-51D3-0042-A291-3A42410D6D01}" type="slidenum">
              <a:rPr lang="en-US" altLang="zh-CN"/>
              <a:pPr eaLnBrk="1" hangingPunct="1"/>
              <a:t>44</a:t>
            </a:fld>
            <a:endParaRPr lang="en-US" altLang="zh-CN"/>
          </a:p>
        </p:txBody>
      </p:sp>
    </p:spTree>
    <p:extLst>
      <p:ext uri="{BB962C8B-B14F-4D97-AF65-F5344CB8AC3E}">
        <p14:creationId xmlns:p14="http://schemas.microsoft.com/office/powerpoint/2010/main" val="1426731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wallpap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10"/>
          <p:cNvSpPr>
            <a:spLocks noChangeShapeType="1"/>
          </p:cNvSpPr>
          <p:nvPr/>
        </p:nvSpPr>
        <p:spPr bwMode="auto">
          <a:xfrm>
            <a:off x="2286000" y="0"/>
            <a:ext cx="0" cy="533400"/>
          </a:xfrm>
          <a:prstGeom prst="line">
            <a:avLst/>
          </a:prstGeom>
          <a:noFill/>
          <a:ln w="19050">
            <a:solidFill>
              <a:schemeClr val="bg1"/>
            </a:solidFill>
            <a:round/>
            <a:headEnd/>
            <a:tailEnd/>
          </a:ln>
        </p:spPr>
        <p:txBody>
          <a:bodyPr wrap="none" anchor="ctr"/>
          <a:lstStyle/>
          <a:p>
            <a:pPr fontAlgn="auto">
              <a:spcBef>
                <a:spcPts val="0"/>
              </a:spcBef>
              <a:spcAft>
                <a:spcPts val="0"/>
              </a:spcAft>
              <a:defRPr/>
            </a:pPr>
            <a:endParaRPr lang="en-US">
              <a:latin typeface="+mn-lt"/>
              <a:ea typeface="+mn-ea"/>
            </a:endParaRPr>
          </a:p>
        </p:txBody>
      </p:sp>
      <p:sp>
        <p:nvSpPr>
          <p:cNvPr id="6" name="Text Box 11"/>
          <p:cNvSpPr txBox="1">
            <a:spLocks noChangeArrowheads="1"/>
          </p:cNvSpPr>
          <p:nvPr/>
        </p:nvSpPr>
        <p:spPr bwMode="auto">
          <a:xfrm>
            <a:off x="342900" y="90488"/>
            <a:ext cx="1485900" cy="366712"/>
          </a:xfrm>
          <a:prstGeom prst="rect">
            <a:avLst/>
          </a:prstGeom>
          <a:noFill/>
          <a:ln>
            <a:noFill/>
          </a:ln>
          <a:effectLst>
            <a:outerShdw blurRad="63500" dist="25399" dir="2700000" algn="ctr" rotWithShape="0">
              <a:srgbClr val="000000">
                <a:alpha val="74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auto">
              <a:spcBef>
                <a:spcPts val="0"/>
              </a:spcBef>
              <a:spcAft>
                <a:spcPts val="0"/>
              </a:spcAft>
              <a:defRPr/>
            </a:pPr>
            <a:r>
              <a:rPr lang="en-US" b="1">
                <a:solidFill>
                  <a:schemeClr val="bg1"/>
                </a:solidFill>
                <a:latin typeface="Times New Roman" pitchFamily="-80" charset="0"/>
                <a:ea typeface="+mn-ea"/>
              </a:rPr>
              <a:t>UT DALLAS</a:t>
            </a:r>
            <a:endParaRPr lang="en-US">
              <a:solidFill>
                <a:schemeClr val="bg1"/>
              </a:solidFill>
              <a:latin typeface="+mn-lt"/>
              <a:ea typeface="+mn-ea"/>
            </a:endParaRPr>
          </a:p>
        </p:txBody>
      </p:sp>
      <p:sp>
        <p:nvSpPr>
          <p:cNvPr id="7" name="Text Box 12"/>
          <p:cNvSpPr txBox="1">
            <a:spLocks noChangeArrowheads="1"/>
          </p:cNvSpPr>
          <p:nvPr/>
        </p:nvSpPr>
        <p:spPr bwMode="auto">
          <a:xfrm>
            <a:off x="2438400" y="120650"/>
            <a:ext cx="6172200" cy="304800"/>
          </a:xfrm>
          <a:prstGeom prst="rect">
            <a:avLst/>
          </a:prstGeom>
          <a:noFill/>
          <a:ln w="9525">
            <a:noFill/>
            <a:miter lim="800000"/>
            <a:headEnd/>
            <a:tailEnd/>
          </a:ln>
        </p:spPr>
        <p:txBody>
          <a:bodyPr>
            <a:spAutoFit/>
          </a:bodyPr>
          <a:lstStyle/>
          <a:p>
            <a:pPr fontAlgn="auto">
              <a:spcBef>
                <a:spcPct val="50000"/>
              </a:spcBef>
              <a:spcAft>
                <a:spcPts val="0"/>
              </a:spcAft>
              <a:defRPr/>
            </a:pPr>
            <a:r>
              <a:rPr lang="en-US" sz="1400">
                <a:solidFill>
                  <a:schemeClr val="bg1"/>
                </a:solidFill>
                <a:latin typeface="+mn-lt"/>
                <a:ea typeface="+mn-ea"/>
              </a:rPr>
              <a:t>Erik Jonsson School of Engineering &amp; Computer Science</a:t>
            </a:r>
            <a:endParaRPr lang="en-US">
              <a:solidFill>
                <a:schemeClr val="bg1"/>
              </a:solidFill>
              <a:latin typeface="+mn-lt"/>
              <a:ea typeface="+mn-ea"/>
            </a:endParaRPr>
          </a:p>
        </p:txBody>
      </p:sp>
      <p:sp>
        <p:nvSpPr>
          <p:cNvPr id="8" name="Rectangle 13"/>
          <p:cNvSpPr>
            <a:spLocks noChangeArrowheads="1"/>
          </p:cNvSpPr>
          <p:nvPr/>
        </p:nvSpPr>
        <p:spPr bwMode="auto">
          <a:xfrm>
            <a:off x="0" y="6248400"/>
            <a:ext cx="9144000" cy="609600"/>
          </a:xfrm>
          <a:prstGeom prst="rect">
            <a:avLst/>
          </a:prstGeom>
          <a:solidFill>
            <a:schemeClr val="tx1"/>
          </a:solidFill>
          <a:ln w="9525">
            <a:noFill/>
            <a:miter lim="800000"/>
            <a:headEnd/>
            <a:tailEnd/>
          </a:ln>
        </p:spPr>
        <p:txBody>
          <a:bodyPr wrap="none" anchor="ctr"/>
          <a:lstStyle/>
          <a:p>
            <a:pPr fontAlgn="auto">
              <a:spcBef>
                <a:spcPts val="0"/>
              </a:spcBef>
              <a:spcAft>
                <a:spcPts val="0"/>
              </a:spcAft>
              <a:defRPr/>
            </a:pPr>
            <a:endParaRPr lang="en-US">
              <a:latin typeface="+mn-lt"/>
              <a:ea typeface="+mn-ea"/>
            </a:endParaRPr>
          </a:p>
        </p:txBody>
      </p:sp>
      <p:sp>
        <p:nvSpPr>
          <p:cNvPr id="9" name="Text Box 14"/>
          <p:cNvSpPr txBox="1">
            <a:spLocks noChangeArrowheads="1"/>
          </p:cNvSpPr>
          <p:nvPr/>
        </p:nvSpPr>
        <p:spPr bwMode="auto">
          <a:xfrm>
            <a:off x="152400" y="6430963"/>
            <a:ext cx="3962400" cy="274637"/>
          </a:xfrm>
          <a:prstGeom prst="rect">
            <a:avLst/>
          </a:prstGeom>
          <a:noFill/>
          <a:ln w="9525">
            <a:noFill/>
            <a:miter lim="800000"/>
            <a:headEnd/>
            <a:tailEnd/>
          </a:ln>
        </p:spPr>
        <p:txBody>
          <a:bodyPr anchor="ctr">
            <a:spAutoFit/>
          </a:bodyPr>
          <a:lstStyle/>
          <a:p>
            <a:pPr fontAlgn="auto">
              <a:spcBef>
                <a:spcPct val="50000"/>
              </a:spcBef>
              <a:spcAft>
                <a:spcPts val="0"/>
              </a:spcAft>
              <a:defRPr/>
            </a:pPr>
            <a:r>
              <a:rPr lang="en-US" sz="1200" b="1">
                <a:solidFill>
                  <a:schemeClr val="bg1"/>
                </a:solidFill>
                <a:latin typeface="+mn-lt"/>
                <a:ea typeface="+mn-ea"/>
              </a:rPr>
              <a:t>FEARLESS</a:t>
            </a:r>
            <a:r>
              <a:rPr lang="en-US" sz="1200">
                <a:solidFill>
                  <a:schemeClr val="bg1"/>
                </a:solidFill>
                <a:latin typeface="+mn-lt"/>
                <a:ea typeface="+mn-ea"/>
              </a:rPr>
              <a:t> engineering</a:t>
            </a:r>
            <a:endParaRPr lang="en-US">
              <a:solidFill>
                <a:schemeClr val="bg1"/>
              </a:solidFill>
              <a:latin typeface="+mn-lt"/>
              <a:ea typeface="+mn-ea"/>
            </a:endParaRPr>
          </a:p>
        </p:txBody>
      </p:sp>
      <p:pic>
        <p:nvPicPr>
          <p:cNvPr id="10" name="Picture 16" descr="utd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200" y="6400800"/>
            <a:ext cx="56356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Line 17"/>
          <p:cNvSpPr>
            <a:spLocks noChangeShapeType="1"/>
          </p:cNvSpPr>
          <p:nvPr/>
        </p:nvSpPr>
        <p:spPr bwMode="auto">
          <a:xfrm>
            <a:off x="0" y="6248400"/>
            <a:ext cx="9144000" cy="0"/>
          </a:xfrm>
          <a:prstGeom prst="line">
            <a:avLst/>
          </a:prstGeom>
          <a:noFill/>
          <a:ln w="19050">
            <a:solidFill>
              <a:schemeClr val="bg1"/>
            </a:solidFill>
            <a:round/>
            <a:headEnd/>
            <a:tailEnd/>
          </a:ln>
        </p:spPr>
        <p:txBody>
          <a:bodyPr wrap="none" anchor="ctr"/>
          <a:lstStyle/>
          <a:p>
            <a:pPr fontAlgn="auto">
              <a:spcBef>
                <a:spcPts val="0"/>
              </a:spcBef>
              <a:spcAft>
                <a:spcPts val="0"/>
              </a:spcAft>
              <a:defRPr/>
            </a:pPr>
            <a:endParaRPr lang="en-US">
              <a:latin typeface="+mn-lt"/>
              <a:ea typeface="+mn-ea"/>
            </a:endParaRPr>
          </a:p>
        </p:txBody>
      </p:sp>
      <p:sp>
        <p:nvSpPr>
          <p:cNvPr id="9218" name="Rectangle 2"/>
          <p:cNvSpPr>
            <a:spLocks noGrp="1" noChangeArrowheads="1"/>
          </p:cNvSpPr>
          <p:nvPr>
            <p:ph type="ctrTitle"/>
          </p:nvPr>
        </p:nvSpPr>
        <p:spPr>
          <a:xfrm>
            <a:off x="685800" y="1752600"/>
            <a:ext cx="7772400" cy="1143000"/>
          </a:xfrm>
        </p:spPr>
        <p:txBody>
          <a:bodyPr/>
          <a:lstStyle>
            <a:lvl1pPr algn="ctr">
              <a:defRPr sz="3600"/>
            </a:lvl1pPr>
          </a:lstStyle>
          <a:p>
            <a:r>
              <a:rPr lang="en-US" smtClean="0"/>
              <a:t>Click to edit Master title style</a:t>
            </a:r>
            <a:endParaRPr lang="en-US"/>
          </a:p>
        </p:txBody>
      </p:sp>
      <p:sp>
        <p:nvSpPr>
          <p:cNvPr id="9219" name="Rectangle 3"/>
          <p:cNvSpPr>
            <a:spLocks noGrp="1" noChangeArrowheads="1"/>
          </p:cNvSpPr>
          <p:nvPr>
            <p:ph type="subTitle" idx="1"/>
          </p:nvPr>
        </p:nvSpPr>
        <p:spPr>
          <a:xfrm>
            <a:off x="1371600" y="2971800"/>
            <a:ext cx="6400800" cy="1752600"/>
          </a:xfrm>
        </p:spPr>
        <p:txBody>
          <a:bodyPr/>
          <a:lstStyle>
            <a:lvl1pPr marL="0" indent="0" algn="ctr">
              <a:buFontTx/>
              <a:buNone/>
              <a:defRPr sz="2400"/>
            </a:lvl1pPr>
          </a:lstStyle>
          <a:p>
            <a:r>
              <a:rPr lang="en-US" smtClean="0"/>
              <a:t>Click to edit Master subtitle style</a:t>
            </a:r>
            <a:endParaRPr lang="en-US"/>
          </a:p>
        </p:txBody>
      </p:sp>
    </p:spTree>
    <p:extLst>
      <p:ext uri="{BB962C8B-B14F-4D97-AF65-F5344CB8AC3E}">
        <p14:creationId xmlns:p14="http://schemas.microsoft.com/office/powerpoint/2010/main" val="1055707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29482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4572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5676900" cy="4572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4092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1027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11963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3810000" cy="3124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3810000" cy="3124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82444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10425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0229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9605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28846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495309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7650" name="Picture 7" descr="wallpaper.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2"/>
          <p:cNvSpPr>
            <a:spLocks noGrp="1" noChangeArrowheads="1"/>
          </p:cNvSpPr>
          <p:nvPr>
            <p:ph type="title"/>
          </p:nvPr>
        </p:nvSpPr>
        <p:spPr bwMode="auto">
          <a:xfrm>
            <a:off x="685800" y="1524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7652" name="Rectangle 3"/>
          <p:cNvSpPr>
            <a:spLocks noGrp="1" noChangeArrowheads="1"/>
          </p:cNvSpPr>
          <p:nvPr>
            <p:ph type="body" idx="1"/>
          </p:nvPr>
        </p:nvSpPr>
        <p:spPr bwMode="auto">
          <a:xfrm>
            <a:off x="685800" y="1600200"/>
            <a:ext cx="77724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213" name="Rectangle 21"/>
          <p:cNvSpPr>
            <a:spLocks noChangeArrowheads="1"/>
          </p:cNvSpPr>
          <p:nvPr/>
        </p:nvSpPr>
        <p:spPr bwMode="auto">
          <a:xfrm>
            <a:off x="0" y="6248400"/>
            <a:ext cx="9144000" cy="609600"/>
          </a:xfrm>
          <a:prstGeom prst="rect">
            <a:avLst/>
          </a:prstGeom>
          <a:solidFill>
            <a:schemeClr val="tx1"/>
          </a:solidFill>
          <a:ln w="9525">
            <a:noFill/>
            <a:miter lim="800000"/>
            <a:headEnd/>
            <a:tailEnd/>
          </a:ln>
        </p:spPr>
        <p:txBody>
          <a:bodyPr wrap="none" anchor="ctr"/>
          <a:lstStyle/>
          <a:p>
            <a:pPr fontAlgn="auto">
              <a:spcBef>
                <a:spcPts val="0"/>
              </a:spcBef>
              <a:spcAft>
                <a:spcPts val="0"/>
              </a:spcAft>
              <a:defRPr/>
            </a:pPr>
            <a:endParaRPr lang="en-US">
              <a:latin typeface="+mn-lt"/>
              <a:ea typeface="+mn-ea"/>
            </a:endParaRPr>
          </a:p>
        </p:txBody>
      </p:sp>
      <p:sp>
        <p:nvSpPr>
          <p:cNvPr id="8214" name="Text Box 22"/>
          <p:cNvSpPr txBox="1">
            <a:spLocks noChangeArrowheads="1"/>
          </p:cNvSpPr>
          <p:nvPr/>
        </p:nvSpPr>
        <p:spPr bwMode="auto">
          <a:xfrm>
            <a:off x="152400" y="6430963"/>
            <a:ext cx="3962400" cy="274637"/>
          </a:xfrm>
          <a:prstGeom prst="rect">
            <a:avLst/>
          </a:prstGeom>
          <a:noFill/>
          <a:ln w="9525">
            <a:noFill/>
            <a:miter lim="800000"/>
            <a:headEnd/>
            <a:tailEnd/>
          </a:ln>
        </p:spPr>
        <p:txBody>
          <a:bodyPr anchor="ctr">
            <a:spAutoFit/>
          </a:bodyPr>
          <a:lstStyle/>
          <a:p>
            <a:pPr fontAlgn="auto">
              <a:spcBef>
                <a:spcPct val="50000"/>
              </a:spcBef>
              <a:spcAft>
                <a:spcPts val="0"/>
              </a:spcAft>
              <a:defRPr/>
            </a:pPr>
            <a:r>
              <a:rPr lang="en-US" sz="1200" b="1">
                <a:solidFill>
                  <a:schemeClr val="bg1"/>
                </a:solidFill>
                <a:latin typeface="+mn-lt"/>
                <a:ea typeface="+mn-ea"/>
              </a:rPr>
              <a:t>FEARLESS</a:t>
            </a:r>
            <a:r>
              <a:rPr lang="en-US" sz="1200">
                <a:solidFill>
                  <a:schemeClr val="bg1"/>
                </a:solidFill>
                <a:latin typeface="+mn-lt"/>
                <a:ea typeface="+mn-ea"/>
              </a:rPr>
              <a:t> engineering</a:t>
            </a:r>
            <a:endParaRPr lang="en-US">
              <a:solidFill>
                <a:schemeClr val="bg1"/>
              </a:solidFill>
              <a:latin typeface="+mn-lt"/>
              <a:ea typeface="+mn-ea"/>
            </a:endParaRPr>
          </a:p>
        </p:txBody>
      </p:sp>
      <p:pic>
        <p:nvPicPr>
          <p:cNvPr id="27655" name="Picture 24" descr="utd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58200" y="6400800"/>
            <a:ext cx="56356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6"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txStyles>
    <p:titleStyle>
      <a:lvl1pPr algn="l" rtl="0" eaLnBrk="0" fontAlgn="base" hangingPunct="0">
        <a:spcBef>
          <a:spcPct val="0"/>
        </a:spcBef>
        <a:spcAft>
          <a:spcPct val="0"/>
        </a:spcAft>
        <a:defRPr sz="2800" b="1">
          <a:solidFill>
            <a:schemeClr val="bg1"/>
          </a:solidFill>
          <a:latin typeface="+mj-lt"/>
          <a:ea typeface="+mj-ea"/>
          <a:cs typeface="Osaka"/>
        </a:defRPr>
      </a:lvl1pPr>
      <a:lvl2pPr algn="l" rtl="0" eaLnBrk="0" fontAlgn="base" hangingPunct="0">
        <a:spcBef>
          <a:spcPct val="0"/>
        </a:spcBef>
        <a:spcAft>
          <a:spcPct val="0"/>
        </a:spcAft>
        <a:defRPr sz="2800" b="1">
          <a:solidFill>
            <a:schemeClr val="bg1"/>
          </a:solidFill>
          <a:latin typeface="Arial" charset="0"/>
          <a:ea typeface="Osaka" pitchFamily="-80" charset="-128"/>
          <a:cs typeface="Osaka"/>
        </a:defRPr>
      </a:lvl2pPr>
      <a:lvl3pPr algn="l" rtl="0" eaLnBrk="0" fontAlgn="base" hangingPunct="0">
        <a:spcBef>
          <a:spcPct val="0"/>
        </a:spcBef>
        <a:spcAft>
          <a:spcPct val="0"/>
        </a:spcAft>
        <a:defRPr sz="2800" b="1">
          <a:solidFill>
            <a:schemeClr val="bg1"/>
          </a:solidFill>
          <a:latin typeface="Arial" charset="0"/>
          <a:ea typeface="Osaka" pitchFamily="-80" charset="-128"/>
          <a:cs typeface="Osaka"/>
        </a:defRPr>
      </a:lvl3pPr>
      <a:lvl4pPr algn="l" rtl="0" eaLnBrk="0" fontAlgn="base" hangingPunct="0">
        <a:spcBef>
          <a:spcPct val="0"/>
        </a:spcBef>
        <a:spcAft>
          <a:spcPct val="0"/>
        </a:spcAft>
        <a:defRPr sz="2800" b="1">
          <a:solidFill>
            <a:schemeClr val="bg1"/>
          </a:solidFill>
          <a:latin typeface="Arial" charset="0"/>
          <a:ea typeface="Osaka" pitchFamily="-80" charset="-128"/>
          <a:cs typeface="Osaka"/>
        </a:defRPr>
      </a:lvl4pPr>
      <a:lvl5pPr algn="l" rtl="0" eaLnBrk="0" fontAlgn="base" hangingPunct="0">
        <a:spcBef>
          <a:spcPct val="0"/>
        </a:spcBef>
        <a:spcAft>
          <a:spcPct val="0"/>
        </a:spcAft>
        <a:defRPr sz="2800" b="1">
          <a:solidFill>
            <a:schemeClr val="bg1"/>
          </a:solidFill>
          <a:latin typeface="Arial" charset="0"/>
          <a:ea typeface="Osaka" pitchFamily="-80" charset="-128"/>
          <a:cs typeface="Osaka"/>
        </a:defRPr>
      </a:lvl5pPr>
      <a:lvl6pPr marL="457200" algn="l" rtl="0" eaLnBrk="1" fontAlgn="base" hangingPunct="1">
        <a:spcBef>
          <a:spcPct val="0"/>
        </a:spcBef>
        <a:spcAft>
          <a:spcPct val="0"/>
        </a:spcAft>
        <a:defRPr sz="2800" b="1">
          <a:solidFill>
            <a:schemeClr val="bg1"/>
          </a:solidFill>
          <a:latin typeface="Arial" charset="0"/>
          <a:ea typeface="Osaka" pitchFamily="-80" charset="-128"/>
        </a:defRPr>
      </a:lvl6pPr>
      <a:lvl7pPr marL="914400" algn="l" rtl="0" eaLnBrk="1" fontAlgn="base" hangingPunct="1">
        <a:spcBef>
          <a:spcPct val="0"/>
        </a:spcBef>
        <a:spcAft>
          <a:spcPct val="0"/>
        </a:spcAft>
        <a:defRPr sz="2800" b="1">
          <a:solidFill>
            <a:schemeClr val="bg1"/>
          </a:solidFill>
          <a:latin typeface="Arial" charset="0"/>
          <a:ea typeface="Osaka" pitchFamily="-80" charset="-128"/>
        </a:defRPr>
      </a:lvl7pPr>
      <a:lvl8pPr marL="1371600" algn="l" rtl="0" eaLnBrk="1" fontAlgn="base" hangingPunct="1">
        <a:spcBef>
          <a:spcPct val="0"/>
        </a:spcBef>
        <a:spcAft>
          <a:spcPct val="0"/>
        </a:spcAft>
        <a:defRPr sz="2800" b="1">
          <a:solidFill>
            <a:schemeClr val="bg1"/>
          </a:solidFill>
          <a:latin typeface="Arial" charset="0"/>
          <a:ea typeface="Osaka" pitchFamily="-80" charset="-128"/>
        </a:defRPr>
      </a:lvl8pPr>
      <a:lvl9pPr marL="1828800" algn="l" rtl="0" eaLnBrk="1" fontAlgn="base" hangingPunct="1">
        <a:spcBef>
          <a:spcPct val="0"/>
        </a:spcBef>
        <a:spcAft>
          <a:spcPct val="0"/>
        </a:spcAft>
        <a:defRPr sz="2800" b="1">
          <a:solidFill>
            <a:schemeClr val="bg1"/>
          </a:solidFill>
          <a:latin typeface="Arial" charset="0"/>
          <a:ea typeface="Osaka" pitchFamily="-80" charset="-128"/>
        </a:defRPr>
      </a:lvl9pPr>
    </p:titleStyle>
    <p:bodyStyle>
      <a:lvl1pPr marL="342900" indent="-342900" algn="l" rtl="0" eaLnBrk="0" fontAlgn="base" hangingPunct="0">
        <a:spcBef>
          <a:spcPct val="20000"/>
        </a:spcBef>
        <a:spcAft>
          <a:spcPct val="0"/>
        </a:spcAft>
        <a:buChar char="•"/>
        <a:defRPr sz="2800">
          <a:solidFill>
            <a:schemeClr val="bg1"/>
          </a:solidFill>
          <a:latin typeface="+mn-lt"/>
          <a:ea typeface="+mn-ea"/>
          <a:cs typeface="Osaka"/>
        </a:defRPr>
      </a:lvl1pPr>
      <a:lvl2pPr marL="742950" indent="-285750" algn="l" rtl="0" eaLnBrk="0" fontAlgn="base" hangingPunct="0">
        <a:spcBef>
          <a:spcPct val="20000"/>
        </a:spcBef>
        <a:spcAft>
          <a:spcPct val="0"/>
        </a:spcAft>
        <a:buChar char="–"/>
        <a:defRPr sz="2400">
          <a:solidFill>
            <a:schemeClr val="bg1"/>
          </a:solidFill>
          <a:latin typeface="+mn-lt"/>
          <a:ea typeface="+mn-ea"/>
          <a:cs typeface="Osaka"/>
        </a:defRPr>
      </a:lvl2pPr>
      <a:lvl3pPr marL="1143000" indent="-228600" algn="l" rtl="0" eaLnBrk="0" fontAlgn="base" hangingPunct="0">
        <a:spcBef>
          <a:spcPct val="20000"/>
        </a:spcBef>
        <a:spcAft>
          <a:spcPct val="0"/>
        </a:spcAft>
        <a:buChar char="•"/>
        <a:defRPr sz="2000">
          <a:solidFill>
            <a:schemeClr val="bg1"/>
          </a:solidFill>
          <a:latin typeface="+mn-lt"/>
          <a:ea typeface="+mn-ea"/>
          <a:cs typeface="Osaka"/>
        </a:defRPr>
      </a:lvl3pPr>
      <a:lvl4pPr marL="1600200" indent="-228600" algn="l" rtl="0" eaLnBrk="0" fontAlgn="base" hangingPunct="0">
        <a:spcBef>
          <a:spcPct val="20000"/>
        </a:spcBef>
        <a:spcAft>
          <a:spcPct val="0"/>
        </a:spcAft>
        <a:buChar char="–"/>
        <a:defRPr>
          <a:solidFill>
            <a:schemeClr val="bg1"/>
          </a:solidFill>
          <a:latin typeface="+mn-lt"/>
          <a:ea typeface="+mn-ea"/>
          <a:cs typeface="Osaka"/>
        </a:defRPr>
      </a:lvl4pPr>
      <a:lvl5pPr marL="2057400" indent="-228600" algn="l" rtl="0" eaLnBrk="0" fontAlgn="base" hangingPunct="0">
        <a:spcBef>
          <a:spcPct val="20000"/>
        </a:spcBef>
        <a:spcAft>
          <a:spcPct val="0"/>
        </a:spcAft>
        <a:buChar char="»"/>
        <a:defRPr sz="1600">
          <a:solidFill>
            <a:schemeClr val="bg1"/>
          </a:solidFill>
          <a:latin typeface="+mn-lt"/>
          <a:ea typeface="+mn-ea"/>
          <a:cs typeface="Osaka"/>
        </a:defRPr>
      </a:lvl5pPr>
      <a:lvl6pPr marL="2514600" indent="-228600" algn="l" rtl="0" eaLnBrk="1" fontAlgn="base" hangingPunct="1">
        <a:spcBef>
          <a:spcPct val="20000"/>
        </a:spcBef>
        <a:spcAft>
          <a:spcPct val="0"/>
        </a:spcAft>
        <a:buChar char="»"/>
        <a:defRPr sz="1600">
          <a:solidFill>
            <a:schemeClr val="bg1"/>
          </a:solidFill>
          <a:latin typeface="+mn-lt"/>
          <a:ea typeface="+mn-ea"/>
        </a:defRPr>
      </a:lvl6pPr>
      <a:lvl7pPr marL="2971800" indent="-228600" algn="l" rtl="0" eaLnBrk="1" fontAlgn="base" hangingPunct="1">
        <a:spcBef>
          <a:spcPct val="20000"/>
        </a:spcBef>
        <a:spcAft>
          <a:spcPct val="0"/>
        </a:spcAft>
        <a:buChar char="»"/>
        <a:defRPr sz="1600">
          <a:solidFill>
            <a:schemeClr val="bg1"/>
          </a:solidFill>
          <a:latin typeface="+mn-lt"/>
          <a:ea typeface="+mn-ea"/>
        </a:defRPr>
      </a:lvl7pPr>
      <a:lvl8pPr marL="3429000" indent="-228600" algn="l" rtl="0" eaLnBrk="1" fontAlgn="base" hangingPunct="1">
        <a:spcBef>
          <a:spcPct val="20000"/>
        </a:spcBef>
        <a:spcAft>
          <a:spcPct val="0"/>
        </a:spcAft>
        <a:buChar char="»"/>
        <a:defRPr sz="1600">
          <a:solidFill>
            <a:schemeClr val="bg1"/>
          </a:solidFill>
          <a:latin typeface="+mn-lt"/>
          <a:ea typeface="+mn-ea"/>
        </a:defRPr>
      </a:lvl8pPr>
      <a:lvl9pPr marL="3886200" indent="-228600" algn="l" rtl="0" eaLnBrk="1" fontAlgn="base" hangingPunct="1">
        <a:spcBef>
          <a:spcPct val="20000"/>
        </a:spcBef>
        <a:spcAft>
          <a:spcPct val="0"/>
        </a:spcAft>
        <a:buChar char="»"/>
        <a:defRPr sz="1600">
          <a:solidFill>
            <a:schemeClr val="bg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2.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3.png"/></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21.bin"/><Relationship Id="rId4" Type="http://schemas.openxmlformats.org/officeDocument/2006/relationships/image" Target="../media/image16.wmf"/><Relationship Id="rId5" Type="http://schemas.openxmlformats.org/officeDocument/2006/relationships/oleObject" Target="../embeddings/oleObject22.bin"/><Relationship Id="rId6" Type="http://schemas.openxmlformats.org/officeDocument/2006/relationships/image" Target="../media/image18.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5.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6.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7.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oleObject" Target="../embeddings/oleObject1.bin"/><Relationship Id="rId5" Type="http://schemas.openxmlformats.org/officeDocument/2006/relationships/image" Target="../media/image3.wmf"/><Relationship Id="rId6" Type="http://schemas.openxmlformats.org/officeDocument/2006/relationships/oleObject" Target="../embeddings/oleObject2.bin"/><Relationship Id="rId7" Type="http://schemas.openxmlformats.org/officeDocument/2006/relationships/image" Target="../media/image4.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5.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 Id="rId3" Type="http://schemas.openxmlformats.org/officeDocument/2006/relationships/image" Target="../media/image3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 Id="rId3" Type="http://schemas.openxmlformats.org/officeDocument/2006/relationships/image" Target="../media/image4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60.xml.rels><?xml version="1.0" encoding="UTF-8" standalone="yes"?>
<Relationships xmlns="http://schemas.openxmlformats.org/package/2006/relationships"><Relationship Id="rId11" Type="http://schemas.openxmlformats.org/officeDocument/2006/relationships/oleObject" Target="../embeddings/oleObject8.bin"/><Relationship Id="rId12" Type="http://schemas.openxmlformats.org/officeDocument/2006/relationships/image" Target="../media/image10.wmf"/><Relationship Id="rId13" Type="http://schemas.openxmlformats.org/officeDocument/2006/relationships/image" Target="../media/image47.png"/><Relationship Id="rId1" Type="http://schemas.openxmlformats.org/officeDocument/2006/relationships/vmlDrawing" Target="../drawings/vmlDrawing3.vml"/><Relationship Id="rId2" Type="http://schemas.openxmlformats.org/officeDocument/2006/relationships/slideLayout" Target="../slideLayouts/slideLayout2.xml"/><Relationship Id="rId3" Type="http://schemas.openxmlformats.org/officeDocument/2006/relationships/oleObject" Target="../embeddings/oleObject4.bin"/><Relationship Id="rId4" Type="http://schemas.openxmlformats.org/officeDocument/2006/relationships/image" Target="../media/image6.wmf"/><Relationship Id="rId5" Type="http://schemas.openxmlformats.org/officeDocument/2006/relationships/oleObject" Target="../embeddings/oleObject5.bin"/><Relationship Id="rId6" Type="http://schemas.openxmlformats.org/officeDocument/2006/relationships/image" Target="../media/image7.wmf"/><Relationship Id="rId7" Type="http://schemas.openxmlformats.org/officeDocument/2006/relationships/oleObject" Target="../embeddings/oleObject6.bin"/><Relationship Id="rId8" Type="http://schemas.openxmlformats.org/officeDocument/2006/relationships/image" Target="../media/image8.wmf"/><Relationship Id="rId9" Type="http://schemas.openxmlformats.org/officeDocument/2006/relationships/oleObject" Target="../embeddings/oleObject7.bin"/><Relationship Id="rId10" Type="http://schemas.openxmlformats.org/officeDocument/2006/relationships/image" Target="../media/image9.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42.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92.xml.rels><?xml version="1.0" encoding="UTF-8" standalone="yes"?>
<Relationships xmlns="http://schemas.openxmlformats.org/package/2006/relationships"><Relationship Id="rId11" Type="http://schemas.openxmlformats.org/officeDocument/2006/relationships/oleObject" Target="../embeddings/oleObject13.bin"/><Relationship Id="rId12" Type="http://schemas.openxmlformats.org/officeDocument/2006/relationships/image" Target="../media/image10.wmf"/><Relationship Id="rId13" Type="http://schemas.openxmlformats.org/officeDocument/2006/relationships/image" Target="../media/image44.png"/><Relationship Id="rId1" Type="http://schemas.openxmlformats.org/officeDocument/2006/relationships/vmlDrawing" Target="../drawings/vmlDrawing4.vml"/><Relationship Id="rId2" Type="http://schemas.openxmlformats.org/officeDocument/2006/relationships/slideLayout" Target="../slideLayouts/slideLayout2.xml"/><Relationship Id="rId3" Type="http://schemas.openxmlformats.org/officeDocument/2006/relationships/oleObject" Target="../embeddings/oleObject9.bin"/><Relationship Id="rId4" Type="http://schemas.openxmlformats.org/officeDocument/2006/relationships/image" Target="../media/image6.wmf"/><Relationship Id="rId5" Type="http://schemas.openxmlformats.org/officeDocument/2006/relationships/oleObject" Target="../embeddings/oleObject10.bin"/><Relationship Id="rId6" Type="http://schemas.openxmlformats.org/officeDocument/2006/relationships/image" Target="../media/image7.wmf"/><Relationship Id="rId7" Type="http://schemas.openxmlformats.org/officeDocument/2006/relationships/oleObject" Target="../embeddings/oleObject11.bin"/><Relationship Id="rId8" Type="http://schemas.openxmlformats.org/officeDocument/2006/relationships/image" Target="../media/image8.wmf"/><Relationship Id="rId9" Type="http://schemas.openxmlformats.org/officeDocument/2006/relationships/oleObject" Target="../embeddings/oleObject12.bin"/><Relationship Id="rId10" Type="http://schemas.openxmlformats.org/officeDocument/2006/relationships/image" Target="../media/image9.w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4.bin"/><Relationship Id="rId4" Type="http://schemas.openxmlformats.org/officeDocument/2006/relationships/image" Target="../media/image11.wmf"/><Relationship Id="rId5" Type="http://schemas.openxmlformats.org/officeDocument/2006/relationships/image" Target="../media/image46.png"/><Relationship Id="rId6" Type="http://schemas.openxmlformats.org/officeDocument/2006/relationships/image" Target="../media/image48.png"/><Relationship Id="rId7" Type="http://schemas.openxmlformats.org/officeDocument/2006/relationships/image" Target="../media/image49.png"/><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png"/><Relationship Id="rId3" Type="http://schemas.openxmlformats.org/officeDocument/2006/relationships/image" Target="../media/image5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2.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3.png"/></Relationships>
</file>

<file path=ppt/slides/_rels/slide98.xml.rels><?xml version="1.0" encoding="UTF-8" standalone="yes"?>
<Relationships xmlns="http://schemas.openxmlformats.org/package/2006/relationships"><Relationship Id="rId11" Type="http://schemas.openxmlformats.org/officeDocument/2006/relationships/oleObject" Target="../embeddings/oleObject19.bin"/><Relationship Id="rId12" Type="http://schemas.openxmlformats.org/officeDocument/2006/relationships/image" Target="../media/image16.wmf"/><Relationship Id="rId13" Type="http://schemas.openxmlformats.org/officeDocument/2006/relationships/oleObject" Target="../embeddings/oleObject20.bin"/><Relationship Id="rId14" Type="http://schemas.openxmlformats.org/officeDocument/2006/relationships/image" Target="../media/image17.wmf"/><Relationship Id="rId15" Type="http://schemas.openxmlformats.org/officeDocument/2006/relationships/image" Target="../media/image60.png"/><Relationship Id="rId1" Type="http://schemas.openxmlformats.org/officeDocument/2006/relationships/vmlDrawing" Target="../drawings/vmlDrawing6.vml"/><Relationship Id="rId2" Type="http://schemas.openxmlformats.org/officeDocument/2006/relationships/slideLayout" Target="../slideLayouts/slideLayout2.xml"/><Relationship Id="rId3" Type="http://schemas.openxmlformats.org/officeDocument/2006/relationships/oleObject" Target="../embeddings/oleObject15.bin"/><Relationship Id="rId4" Type="http://schemas.openxmlformats.org/officeDocument/2006/relationships/image" Target="../media/image12.wmf"/><Relationship Id="rId5" Type="http://schemas.openxmlformats.org/officeDocument/2006/relationships/oleObject" Target="../embeddings/oleObject16.bin"/><Relationship Id="rId6" Type="http://schemas.openxmlformats.org/officeDocument/2006/relationships/image" Target="../media/image13.wmf"/><Relationship Id="rId7" Type="http://schemas.openxmlformats.org/officeDocument/2006/relationships/oleObject" Target="../embeddings/oleObject17.bin"/><Relationship Id="rId8" Type="http://schemas.openxmlformats.org/officeDocument/2006/relationships/image" Target="../media/image14.wmf"/><Relationship Id="rId9" Type="http://schemas.openxmlformats.org/officeDocument/2006/relationships/oleObject" Target="../embeddings/oleObject18.bin"/><Relationship Id="rId10" Type="http://schemas.openxmlformats.org/officeDocument/2006/relationships/image" Target="../media/image15.wmf"/></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685800" y="2590800"/>
            <a:ext cx="7772400" cy="1143000"/>
          </a:xfrm>
        </p:spPr>
        <p:txBody>
          <a:bodyPr/>
          <a:lstStyle/>
          <a:p>
            <a:r>
              <a:rPr lang="en-US" altLang="en-US" dirty="0">
                <a:cs typeface="Osaka" charset="-128"/>
              </a:rPr>
              <a:t>Inverse </a:t>
            </a:r>
            <a:r>
              <a:rPr lang="en-US" altLang="en-US" dirty="0" smtClean="0">
                <a:cs typeface="Osaka" charset="-128"/>
              </a:rPr>
              <a:t>Kinematics</a:t>
            </a:r>
            <a:endParaRPr lang="en-US" altLang="en-US" dirty="0">
              <a:cs typeface="Osaka" charset="-128"/>
            </a:endParaRPr>
          </a:p>
        </p:txBody>
      </p:sp>
      <p:sp>
        <p:nvSpPr>
          <p:cNvPr id="29699" name="Line 8"/>
          <p:cNvSpPr>
            <a:spLocks noChangeShapeType="1"/>
          </p:cNvSpPr>
          <p:nvPr/>
        </p:nvSpPr>
        <p:spPr bwMode="auto">
          <a:xfrm>
            <a:off x="457200" y="37338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a:cs typeface="Osaka" charset="-128"/>
              </a:rPr>
              <a:t>Analytical vs. Numerical Solutions</a:t>
            </a:r>
          </a:p>
        </p:txBody>
      </p:sp>
      <p:sp>
        <p:nvSpPr>
          <p:cNvPr id="35843" name="Rectangle 3"/>
          <p:cNvSpPr>
            <a:spLocks noGrp="1" noChangeArrowheads="1"/>
          </p:cNvSpPr>
          <p:nvPr>
            <p:ph type="body" idx="1"/>
          </p:nvPr>
        </p:nvSpPr>
        <p:spPr/>
        <p:txBody>
          <a:bodyPr/>
          <a:lstStyle/>
          <a:p>
            <a:pPr>
              <a:lnSpc>
                <a:spcPct val="90000"/>
              </a:lnSpc>
            </a:pPr>
            <a:r>
              <a:rPr lang="en-US" altLang="en-US" sz="2400">
                <a:cs typeface="Osaka" charset="-128"/>
              </a:rPr>
              <a:t>One major way to classify IK solutions is into analytical and numerical methods</a:t>
            </a:r>
          </a:p>
          <a:p>
            <a:pPr>
              <a:lnSpc>
                <a:spcPct val="90000"/>
              </a:lnSpc>
            </a:pPr>
            <a:r>
              <a:rPr lang="en-US" altLang="en-US" sz="2400">
                <a:cs typeface="Osaka" charset="-128"/>
              </a:rPr>
              <a:t>Analytical methods attempt to mathematically solve an exact solution by directly inverting the forward kinematics equations. This is only possible on relatively simple chains.</a:t>
            </a:r>
          </a:p>
          <a:p>
            <a:pPr>
              <a:lnSpc>
                <a:spcPct val="90000"/>
              </a:lnSpc>
            </a:pPr>
            <a:r>
              <a:rPr lang="en-US" altLang="en-US" sz="2400">
                <a:cs typeface="Osaka" charset="-128"/>
              </a:rPr>
              <a:t>Numerical methods use approximation and iteration to converge on a solution. They tend to be more expensive, but far more general purpose.</a:t>
            </a:r>
          </a:p>
          <a:p>
            <a:pPr>
              <a:lnSpc>
                <a:spcPct val="90000"/>
              </a:lnSpc>
            </a:pPr>
            <a:r>
              <a:rPr lang="en-US" altLang="en-US" sz="2400">
                <a:cs typeface="Osaka" charset="-128"/>
              </a:rPr>
              <a:t>Today, we will examine a numerical IK technique based on Jacobian matrices</a:t>
            </a:r>
          </a:p>
        </p:txBody>
      </p:sp>
      <p:sp>
        <p:nvSpPr>
          <p:cNvPr id="35844"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altLang="en-US">
                <a:cs typeface="Osaka" charset="-128"/>
              </a:rPr>
              <a:t>Translational DOFs</a:t>
            </a:r>
          </a:p>
        </p:txBody>
      </p:sp>
      <p:sp>
        <p:nvSpPr>
          <p:cNvPr id="23556" name="Rectangle 3"/>
          <p:cNvSpPr>
            <a:spLocks noGrp="1" noChangeArrowheads="1"/>
          </p:cNvSpPr>
          <p:nvPr>
            <p:ph type="body" idx="1"/>
          </p:nvPr>
        </p:nvSpPr>
        <p:spPr/>
        <p:txBody>
          <a:bodyPr/>
          <a:lstStyle/>
          <a:p>
            <a:r>
              <a:rPr lang="en-US" altLang="en-US">
                <a:cs typeface="Osaka" charset="-128"/>
              </a:rPr>
              <a:t>For translational DOFs, we start in the same way, namely by finding the translation axis in world space</a:t>
            </a:r>
          </a:p>
          <a:p>
            <a:r>
              <a:rPr lang="en-US" altLang="en-US">
                <a:cs typeface="Osaka" charset="-128"/>
              </a:rPr>
              <a:t>If we had a prismatic joint (1-DOF translation) that could translate along an arbitrary axis </a:t>
            </a:r>
            <a:r>
              <a:rPr lang="en-US" altLang="en-US" b="1">
                <a:cs typeface="Osaka" charset="-128"/>
              </a:rPr>
              <a:t>a</a:t>
            </a:r>
            <a:r>
              <a:rPr lang="en-US" altLang="en-US" baseline="-25000">
                <a:cs typeface="Osaka" charset="-128"/>
              </a:rPr>
              <a:t>i</a:t>
            </a:r>
            <a:r>
              <a:rPr lang="en-US" altLang="en-US">
                <a:cs typeface="Osaka" charset="-128"/>
              </a:rPr>
              <a:t> defined in the parent’s space, we can use:</a:t>
            </a:r>
            <a:endParaRPr lang="en-US" altLang="en-US" baseline="-25000">
              <a:cs typeface="Osaka" charset="-128"/>
            </a:endParaRPr>
          </a:p>
        </p:txBody>
      </p:sp>
      <p:sp>
        <p:nvSpPr>
          <p:cNvPr id="23557"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6" name="TextBox 5"/>
              <p:cNvSpPr txBox="1"/>
              <p:nvPr/>
            </p:nvSpPr>
            <p:spPr>
              <a:xfrm>
                <a:off x="1551930" y="4876798"/>
                <a:ext cx="2981970" cy="464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800" i="1" smtClean="0">
                              <a:solidFill>
                                <a:schemeClr val="bg1"/>
                              </a:solidFill>
                              <a:latin typeface="Cambria Math" charset="0"/>
                            </a:rPr>
                          </m:ctrlPr>
                        </m:sSubSupPr>
                        <m:e>
                          <m:r>
                            <a:rPr lang="en-US" sz="2800" b="1" i="0" smtClean="0">
                              <a:solidFill>
                                <a:schemeClr val="bg1"/>
                              </a:solidFill>
                              <a:latin typeface="Cambria Math" charset="0"/>
                            </a:rPr>
                            <m:t>𝐚</m:t>
                          </m:r>
                        </m:e>
                        <m:sub>
                          <m:r>
                            <a:rPr lang="en-US" sz="2800" b="0" i="1" smtClean="0">
                              <a:solidFill>
                                <a:schemeClr val="bg1"/>
                              </a:solidFill>
                              <a:latin typeface="Cambria Math" charset="0"/>
                            </a:rPr>
                            <m:t>𝑖</m:t>
                          </m:r>
                        </m:sub>
                        <m:sup>
                          <m:r>
                            <a:rPr lang="en-US" sz="2800" b="0" i="1" smtClean="0">
                              <a:solidFill>
                                <a:schemeClr val="bg1"/>
                              </a:solidFill>
                              <a:latin typeface="Cambria Math" charset="0"/>
                            </a:rPr>
                            <m:t>′</m:t>
                          </m:r>
                        </m:sup>
                      </m:sSubSup>
                      <m:r>
                        <a:rPr lang="en-US" sz="2800" b="0" i="1" smtClean="0">
                          <a:solidFill>
                            <a:schemeClr val="bg1"/>
                          </a:solidFill>
                          <a:latin typeface="Cambria Math" charset="0"/>
                        </a:rPr>
                        <m:t>=</m:t>
                      </m:r>
                      <m:sSub>
                        <m:sSubPr>
                          <m:ctrlPr>
                            <a:rPr lang="en-US" sz="2800" b="0" i="1" smtClean="0">
                              <a:solidFill>
                                <a:schemeClr val="bg1"/>
                              </a:solidFill>
                              <a:latin typeface="Cambria Math" charset="0"/>
                            </a:rPr>
                          </m:ctrlPr>
                        </m:sSubPr>
                        <m:e>
                          <m:r>
                            <a:rPr lang="en-US" sz="2800" b="1" i="0" smtClean="0">
                              <a:solidFill>
                                <a:schemeClr val="bg1"/>
                              </a:solidFill>
                              <a:latin typeface="Cambria Math" charset="0"/>
                            </a:rPr>
                            <m:t>𝐖</m:t>
                          </m:r>
                        </m:e>
                        <m:sub>
                          <m:r>
                            <a:rPr lang="en-US" sz="2800" b="0" i="1" smtClean="0">
                              <a:solidFill>
                                <a:schemeClr val="bg1"/>
                              </a:solidFill>
                              <a:latin typeface="Cambria Math" charset="0"/>
                            </a:rPr>
                            <m:t>𝑖</m:t>
                          </m:r>
                          <m:r>
                            <a:rPr lang="en-US" sz="2800" b="0" i="1" smtClean="0">
                              <a:solidFill>
                                <a:schemeClr val="bg1"/>
                              </a:solidFill>
                              <a:latin typeface="Cambria Math" charset="0"/>
                            </a:rPr>
                            <m:t>−</m:t>
                          </m:r>
                          <m:r>
                            <a:rPr lang="en-US" sz="2800" b="0" i="1" smtClean="0">
                              <a:solidFill>
                                <a:schemeClr val="bg1"/>
                              </a:solidFill>
                              <a:latin typeface="Cambria Math" charset="0"/>
                            </a:rPr>
                            <m:t>𝑝𝑎𝑟𝑒𝑛𝑡</m:t>
                          </m:r>
                        </m:sub>
                      </m:sSub>
                      <m:r>
                        <a:rPr lang="en-US" sz="2800" b="0" i="1" smtClean="0">
                          <a:solidFill>
                            <a:schemeClr val="bg1"/>
                          </a:solidFill>
                          <a:latin typeface="Cambria Math" charset="0"/>
                          <a:ea typeface="Cambria Math" charset="0"/>
                          <a:cs typeface="Cambria Math" charset="0"/>
                        </a:rPr>
                        <m:t>∙</m:t>
                      </m:r>
                      <m:sSub>
                        <m:sSubPr>
                          <m:ctrlPr>
                            <a:rPr lang="en-US" sz="2800" b="0" i="1" smtClean="0">
                              <a:solidFill>
                                <a:schemeClr val="bg1"/>
                              </a:solidFill>
                              <a:latin typeface="Cambria Math" charset="0"/>
                              <a:ea typeface="Cambria Math" charset="0"/>
                              <a:cs typeface="Cambria Math" charset="0"/>
                            </a:rPr>
                          </m:ctrlPr>
                        </m:sSubPr>
                        <m:e>
                          <m:r>
                            <a:rPr lang="en-US" sz="2800" b="1" i="0" smtClean="0">
                              <a:solidFill>
                                <a:schemeClr val="bg1"/>
                              </a:solidFill>
                              <a:latin typeface="Cambria Math" charset="0"/>
                              <a:ea typeface="Cambria Math" charset="0"/>
                              <a:cs typeface="Cambria Math" charset="0"/>
                            </a:rPr>
                            <m:t>𝐚</m:t>
                          </m:r>
                        </m:e>
                        <m:sub>
                          <m:r>
                            <a:rPr lang="en-US" sz="2800" b="0" i="1" smtClean="0">
                              <a:solidFill>
                                <a:schemeClr val="bg1"/>
                              </a:solidFill>
                              <a:latin typeface="Cambria Math" charset="0"/>
                              <a:ea typeface="Cambria Math" charset="0"/>
                              <a:cs typeface="Cambria Math" charset="0"/>
                            </a:rPr>
                            <m:t>𝑖</m:t>
                          </m:r>
                        </m:sub>
                      </m:sSub>
                    </m:oMath>
                  </m:oMathPara>
                </a14:m>
                <a:endParaRPr lang="en-US" sz="2800" dirty="0"/>
              </a:p>
            </p:txBody>
          </p:sp>
        </mc:Choice>
        <mc:Fallback xmlns="">
          <p:sp>
            <p:nvSpPr>
              <p:cNvPr id="6" name="TextBox 5"/>
              <p:cNvSpPr txBox="1">
                <a:spLocks noRot="1" noChangeAspect="1" noMove="1" noResize="1" noEditPoints="1" noAdjustHandles="1" noChangeArrowheads="1" noChangeShapeType="1" noTextEdit="1"/>
              </p:cNvSpPr>
              <p:nvPr/>
            </p:nvSpPr>
            <p:spPr>
              <a:xfrm>
                <a:off x="1551930" y="4876798"/>
                <a:ext cx="2981970" cy="464101"/>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7833685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en-US">
                <a:cs typeface="Osaka" charset="-128"/>
              </a:rPr>
              <a:t>Translational DOFs</a:t>
            </a:r>
          </a:p>
        </p:txBody>
      </p:sp>
      <p:sp>
        <p:nvSpPr>
          <p:cNvPr id="73731" name="Rectangle 3"/>
          <p:cNvSpPr>
            <a:spLocks noGrp="1" noChangeArrowheads="1"/>
          </p:cNvSpPr>
          <p:nvPr>
            <p:ph type="body" idx="1"/>
          </p:nvPr>
        </p:nvSpPr>
        <p:spPr/>
        <p:txBody>
          <a:bodyPr/>
          <a:lstStyle/>
          <a:p>
            <a:pPr>
              <a:lnSpc>
                <a:spcPct val="90000"/>
              </a:lnSpc>
            </a:pPr>
            <a:r>
              <a:rPr lang="en-US" altLang="en-US" sz="2400">
                <a:cs typeface="Osaka" charset="-128"/>
              </a:rPr>
              <a:t>For a more general 3-DOF translational joint that just translates along the local x, y, and z-axes, we don’t need to do the same thing that we did for rotation</a:t>
            </a:r>
          </a:p>
          <a:p>
            <a:pPr>
              <a:lnSpc>
                <a:spcPct val="90000"/>
              </a:lnSpc>
            </a:pPr>
            <a:r>
              <a:rPr lang="en-US" altLang="en-US" sz="2400">
                <a:cs typeface="Osaka" charset="-128"/>
              </a:rPr>
              <a:t>The reason is that for translations, a change in one axis doesn’t affect the other axes at all, so we can just use the same formula and plug in the x, y, and z axes [1 0 0 0], [0 1 0 0], [0 0 1 0] to get the 3 world space axes</a:t>
            </a:r>
          </a:p>
          <a:p>
            <a:pPr>
              <a:lnSpc>
                <a:spcPct val="90000"/>
              </a:lnSpc>
            </a:pPr>
            <a:r>
              <a:rPr lang="en-US" altLang="en-US" sz="2400">
                <a:cs typeface="Osaka" charset="-128"/>
              </a:rPr>
              <a:t>Note: this will just return the </a:t>
            </a:r>
            <a:r>
              <a:rPr lang="en-US" altLang="en-US" sz="2400" b="1">
                <a:cs typeface="Osaka" charset="-128"/>
              </a:rPr>
              <a:t>a</a:t>
            </a:r>
            <a:r>
              <a:rPr lang="en-US" altLang="en-US" sz="2400">
                <a:cs typeface="Osaka" charset="-128"/>
              </a:rPr>
              <a:t>, </a:t>
            </a:r>
            <a:r>
              <a:rPr lang="en-US" altLang="en-US" sz="2400" b="1">
                <a:cs typeface="Osaka" charset="-128"/>
              </a:rPr>
              <a:t>b</a:t>
            </a:r>
            <a:r>
              <a:rPr lang="en-US" altLang="en-US" sz="2400">
                <a:cs typeface="Osaka" charset="-128"/>
              </a:rPr>
              <a:t>, and </a:t>
            </a:r>
            <a:r>
              <a:rPr lang="en-US" altLang="en-US" sz="2400" b="1">
                <a:cs typeface="Osaka" charset="-128"/>
              </a:rPr>
              <a:t>c</a:t>
            </a:r>
            <a:r>
              <a:rPr lang="en-US" altLang="en-US" sz="2400">
                <a:cs typeface="Osaka" charset="-128"/>
              </a:rPr>
              <a:t> axes of the parent’s world space matrix, and so we don’t actually have to compute them!</a:t>
            </a:r>
          </a:p>
        </p:txBody>
      </p:sp>
      <p:sp>
        <p:nvSpPr>
          <p:cNvPr id="73732"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0486527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altLang="en-US">
                <a:cs typeface="Osaka" charset="-128"/>
              </a:rPr>
              <a:t>Translational DOFs</a:t>
            </a:r>
          </a:p>
        </p:txBody>
      </p:sp>
      <p:sp>
        <p:nvSpPr>
          <p:cNvPr id="24580" name="Rectangle 3"/>
          <p:cNvSpPr>
            <a:spLocks noGrp="1" noChangeArrowheads="1"/>
          </p:cNvSpPr>
          <p:nvPr>
            <p:ph type="body" idx="1"/>
          </p:nvPr>
        </p:nvSpPr>
        <p:spPr/>
        <p:txBody>
          <a:bodyPr/>
          <a:lstStyle/>
          <a:p>
            <a:r>
              <a:rPr lang="en-US" altLang="en-US">
                <a:cs typeface="Osaka" charset="-128"/>
              </a:rPr>
              <a:t>As with rotation, each translational DOF is still treated separately and gets its own column in the Jacobian matrix</a:t>
            </a:r>
          </a:p>
          <a:p>
            <a:r>
              <a:rPr lang="en-US" altLang="en-US">
                <a:cs typeface="Osaka" charset="-128"/>
              </a:rPr>
              <a:t>A change in the DOF value results in a simple translation along the world space axis, making the computation trivial:</a:t>
            </a:r>
          </a:p>
        </p:txBody>
      </p:sp>
      <p:sp>
        <p:nvSpPr>
          <p:cNvPr id="24581"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 name="TextBox 1"/>
              <p:cNvSpPr txBox="1"/>
              <p:nvPr/>
            </p:nvSpPr>
            <p:spPr>
              <a:xfrm>
                <a:off x="1600200" y="4737100"/>
                <a:ext cx="1448858" cy="8920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bg-BG" sz="2800" i="1" smtClean="0">
                              <a:solidFill>
                                <a:schemeClr val="bg1"/>
                              </a:solidFill>
                              <a:latin typeface="Cambria Math" charset="0"/>
                            </a:rPr>
                          </m:ctrlPr>
                        </m:fPr>
                        <m:num>
                          <m:r>
                            <a:rPr lang="bg-BG" sz="2800" i="1" smtClean="0">
                              <a:solidFill>
                                <a:schemeClr val="bg1"/>
                              </a:solidFill>
                              <a:latin typeface="Cambria Math" charset="0"/>
                              <a:ea typeface="Cambria Math" charset="0"/>
                              <a:cs typeface="Cambria Math" charset="0"/>
                            </a:rPr>
                            <m:t>𝜕</m:t>
                          </m:r>
                          <m:r>
                            <a:rPr lang="en-US" sz="2800" b="1" i="0" smtClean="0">
                              <a:solidFill>
                                <a:schemeClr val="bg1"/>
                              </a:solidFill>
                              <a:latin typeface="Cambria Math" charset="0"/>
                              <a:ea typeface="Cambria Math" charset="0"/>
                              <a:cs typeface="Cambria Math" charset="0"/>
                            </a:rPr>
                            <m:t>𝐞</m:t>
                          </m:r>
                        </m:num>
                        <m:den>
                          <m:r>
                            <a:rPr lang="bg-BG" sz="2800" i="1" smtClean="0">
                              <a:solidFill>
                                <a:schemeClr val="bg1"/>
                              </a:solidFill>
                              <a:latin typeface="Cambria Math" charset="0"/>
                              <a:ea typeface="Cambria Math" charset="0"/>
                              <a:cs typeface="Cambria Math" charset="0"/>
                            </a:rPr>
                            <m:t>𝜕</m:t>
                          </m:r>
                          <m:sSub>
                            <m:sSubPr>
                              <m:ctrlPr>
                                <a:rPr lang="en-US" sz="2800" i="1" smtClean="0">
                                  <a:solidFill>
                                    <a:schemeClr val="bg1"/>
                                  </a:solidFill>
                                  <a:latin typeface="Cambria Math" charset="0"/>
                                  <a:ea typeface="Cambria Math" charset="0"/>
                                  <a:cs typeface="Cambria Math" charset="0"/>
                                </a:rPr>
                              </m:ctrlPr>
                            </m:sSubPr>
                            <m:e>
                              <m:r>
                                <a:rPr lang="en-US" sz="2800" i="1" smtClean="0">
                                  <a:solidFill>
                                    <a:schemeClr val="bg1"/>
                                  </a:solidFill>
                                  <a:latin typeface="Cambria Math" charset="0"/>
                                  <a:ea typeface="Cambria Math" charset="0"/>
                                  <a:cs typeface="Cambria Math" charset="0"/>
                                </a:rPr>
                                <m:t>𝜙</m:t>
                              </m:r>
                            </m:e>
                            <m:sub>
                              <m:r>
                                <a:rPr lang="en-US" sz="2800" b="0" i="1" smtClean="0">
                                  <a:solidFill>
                                    <a:schemeClr val="bg1"/>
                                  </a:solidFill>
                                  <a:latin typeface="Cambria Math" charset="0"/>
                                  <a:ea typeface="Cambria Math" charset="0"/>
                                  <a:cs typeface="Cambria Math" charset="0"/>
                                </a:rPr>
                                <m:t>𝑖</m:t>
                              </m:r>
                            </m:sub>
                          </m:sSub>
                        </m:den>
                      </m:f>
                      <m:r>
                        <a:rPr lang="en-US" sz="2800" b="0" i="1" smtClean="0">
                          <a:solidFill>
                            <a:schemeClr val="bg1"/>
                          </a:solidFill>
                          <a:latin typeface="Cambria Math" charset="0"/>
                        </a:rPr>
                        <m:t>=</m:t>
                      </m:r>
                      <m:sSubSup>
                        <m:sSubSupPr>
                          <m:ctrlPr>
                            <a:rPr lang="en-US" sz="2800" i="1">
                              <a:solidFill>
                                <a:schemeClr val="bg1"/>
                              </a:solidFill>
                              <a:latin typeface="Cambria Math" charset="0"/>
                            </a:rPr>
                          </m:ctrlPr>
                        </m:sSubSupPr>
                        <m:e>
                          <m:r>
                            <a:rPr lang="en-US" sz="2800" b="1">
                              <a:solidFill>
                                <a:schemeClr val="bg1"/>
                              </a:solidFill>
                              <a:latin typeface="Cambria Math" charset="0"/>
                            </a:rPr>
                            <m:t>𝐚</m:t>
                          </m:r>
                        </m:e>
                        <m:sub>
                          <m:r>
                            <a:rPr lang="en-US" sz="2800" i="1">
                              <a:solidFill>
                                <a:schemeClr val="bg1"/>
                              </a:solidFill>
                              <a:latin typeface="Cambria Math" charset="0"/>
                            </a:rPr>
                            <m:t>𝑖</m:t>
                          </m:r>
                        </m:sub>
                        <m:sup>
                          <m:r>
                            <a:rPr lang="en-US" sz="2800" i="1">
                              <a:solidFill>
                                <a:schemeClr val="bg1"/>
                              </a:solidFill>
                              <a:latin typeface="Cambria Math" charset="0"/>
                            </a:rPr>
                            <m:t>′</m:t>
                          </m:r>
                        </m:sup>
                      </m:sSubSup>
                    </m:oMath>
                  </m:oMathPara>
                </a14:m>
                <a:endParaRPr lang="en-US" sz="2800" dirty="0"/>
              </a:p>
            </p:txBody>
          </p:sp>
        </mc:Choice>
        <mc:Fallback xmlns="">
          <p:sp>
            <p:nvSpPr>
              <p:cNvPr id="2" name="TextBox 1"/>
              <p:cNvSpPr txBox="1">
                <a:spLocks noRot="1" noChangeAspect="1" noMove="1" noResize="1" noEditPoints="1" noAdjustHandles="1" noChangeArrowheads="1" noChangeShapeType="1" noTextEdit="1"/>
              </p:cNvSpPr>
              <p:nvPr/>
            </p:nvSpPr>
            <p:spPr>
              <a:xfrm>
                <a:off x="1600200" y="4737100"/>
                <a:ext cx="1448858" cy="892039"/>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4255045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r>
              <a:rPr lang="en-US" altLang="en-US">
                <a:cs typeface="Osaka" charset="-128"/>
              </a:rPr>
              <a:t>Translational DOFs</a:t>
            </a:r>
          </a:p>
        </p:txBody>
      </p:sp>
      <p:graphicFrame>
        <p:nvGraphicFramePr>
          <p:cNvPr id="25602" name="Object 2"/>
          <p:cNvGraphicFramePr>
            <a:graphicFrameLocks noChangeAspect="1"/>
          </p:cNvGraphicFramePr>
          <p:nvPr/>
        </p:nvGraphicFramePr>
        <p:xfrm>
          <a:off x="2578100" y="5416550"/>
          <a:ext cx="457200" cy="687388"/>
        </p:xfrm>
        <a:graphic>
          <a:graphicData uri="http://schemas.openxmlformats.org/presentationml/2006/ole">
            <mc:AlternateContent xmlns:mc="http://schemas.openxmlformats.org/markup-compatibility/2006">
              <mc:Choice xmlns:v="urn:schemas-microsoft-com:vml" Requires="v">
                <p:oleObj spid="_x0000_s124991" name="Equation" r:id="rId3" imgW="152280" imgH="228600" progId="Equation.3">
                  <p:embed/>
                </p:oleObj>
              </mc:Choice>
              <mc:Fallback>
                <p:oleObj name="Equation" r:id="rId3" imgW="15228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8100" y="5416550"/>
                        <a:ext cx="457200" cy="687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5605" name="Rectangle 19"/>
          <p:cNvSpPr>
            <a:spLocks noChangeArrowheads="1"/>
          </p:cNvSpPr>
          <p:nvPr/>
        </p:nvSpPr>
        <p:spPr bwMode="auto">
          <a:xfrm rot="-1453012">
            <a:off x="1066800" y="5257800"/>
            <a:ext cx="17526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en-US" altLang="en-US"/>
          </a:p>
        </p:txBody>
      </p:sp>
      <p:sp>
        <p:nvSpPr>
          <p:cNvPr id="25606" name="Rectangle 20"/>
          <p:cNvSpPr>
            <a:spLocks noChangeArrowheads="1"/>
          </p:cNvSpPr>
          <p:nvPr/>
        </p:nvSpPr>
        <p:spPr bwMode="auto">
          <a:xfrm rot="-1453012">
            <a:off x="1898650" y="4783138"/>
            <a:ext cx="2895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en-US" altLang="en-US"/>
          </a:p>
        </p:txBody>
      </p:sp>
      <p:sp>
        <p:nvSpPr>
          <p:cNvPr id="25607" name="Rectangle 21"/>
          <p:cNvSpPr>
            <a:spLocks noChangeArrowheads="1"/>
          </p:cNvSpPr>
          <p:nvPr/>
        </p:nvSpPr>
        <p:spPr bwMode="auto">
          <a:xfrm rot="-3577756">
            <a:off x="4229100" y="3390900"/>
            <a:ext cx="18288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en-US" altLang="en-US"/>
          </a:p>
        </p:txBody>
      </p:sp>
      <p:sp>
        <p:nvSpPr>
          <p:cNvPr id="25608" name="Line 23"/>
          <p:cNvSpPr>
            <a:spLocks noChangeShapeType="1"/>
          </p:cNvSpPr>
          <p:nvPr/>
        </p:nvSpPr>
        <p:spPr bwMode="auto">
          <a:xfrm flipV="1">
            <a:off x="2044700" y="5111750"/>
            <a:ext cx="838200"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5609" name="Line 24"/>
          <p:cNvSpPr>
            <a:spLocks noChangeShapeType="1"/>
          </p:cNvSpPr>
          <p:nvPr/>
        </p:nvSpPr>
        <p:spPr bwMode="auto">
          <a:xfrm flipV="1">
            <a:off x="5626100" y="2368550"/>
            <a:ext cx="838200"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aphicFrame>
        <p:nvGraphicFramePr>
          <p:cNvPr id="25603" name="Object 3"/>
          <p:cNvGraphicFramePr>
            <a:graphicFrameLocks noChangeAspect="1"/>
          </p:cNvGraphicFramePr>
          <p:nvPr/>
        </p:nvGraphicFramePr>
        <p:xfrm>
          <a:off x="6235700" y="2444750"/>
          <a:ext cx="800100" cy="1298575"/>
        </p:xfrm>
        <a:graphic>
          <a:graphicData uri="http://schemas.openxmlformats.org/presentationml/2006/ole">
            <mc:AlternateContent xmlns:mc="http://schemas.openxmlformats.org/markup-compatibility/2006">
              <mc:Choice xmlns:v="urn:schemas-microsoft-com:vml" Requires="v">
                <p:oleObj spid="_x0000_s124992" name="Equation" r:id="rId5" imgW="266400" imgH="431640" progId="Equation.3">
                  <p:embed/>
                </p:oleObj>
              </mc:Choice>
              <mc:Fallback>
                <p:oleObj name="Equation" r:id="rId5" imgW="26640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5700" y="2444750"/>
                        <a:ext cx="800100" cy="1298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5610" name="Text Box 27"/>
          <p:cNvSpPr txBox="1">
            <a:spLocks noChangeArrowheads="1"/>
          </p:cNvSpPr>
          <p:nvPr/>
        </p:nvSpPr>
        <p:spPr bwMode="auto">
          <a:xfrm>
            <a:off x="1882775" y="5211763"/>
            <a:ext cx="3270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sz="3200"/>
              <a:t>•</a:t>
            </a:r>
          </a:p>
        </p:txBody>
      </p:sp>
      <p:sp>
        <p:nvSpPr>
          <p:cNvPr id="25611" name="Text Box 28"/>
          <p:cNvSpPr txBox="1">
            <a:spLocks noChangeArrowheads="1"/>
          </p:cNvSpPr>
          <p:nvPr/>
        </p:nvSpPr>
        <p:spPr bwMode="auto">
          <a:xfrm>
            <a:off x="5486400" y="2438400"/>
            <a:ext cx="3270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sz="3200"/>
              <a:t>•</a:t>
            </a:r>
          </a:p>
        </p:txBody>
      </p:sp>
      <p:sp>
        <p:nvSpPr>
          <p:cNvPr id="25612"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63485177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en-US">
                <a:cs typeface="Osaka" charset="-128"/>
              </a:rPr>
              <a:t>Building the Jacobian</a:t>
            </a:r>
          </a:p>
        </p:txBody>
      </p:sp>
      <p:sp>
        <p:nvSpPr>
          <p:cNvPr id="74755" name="Rectangle 3"/>
          <p:cNvSpPr>
            <a:spLocks noGrp="1" noChangeArrowheads="1"/>
          </p:cNvSpPr>
          <p:nvPr>
            <p:ph type="body" idx="1"/>
          </p:nvPr>
        </p:nvSpPr>
        <p:spPr/>
        <p:txBody>
          <a:bodyPr/>
          <a:lstStyle/>
          <a:p>
            <a:pPr>
              <a:lnSpc>
                <a:spcPct val="90000"/>
              </a:lnSpc>
            </a:pPr>
            <a:r>
              <a:rPr lang="en-US" altLang="en-US" dirty="0">
                <a:cs typeface="Osaka" charset="-128"/>
              </a:rPr>
              <a:t>To build the entire Jacobian matrix, we just loop through each DOF and compute a corresponding column in the matrix</a:t>
            </a:r>
          </a:p>
          <a:p>
            <a:pPr>
              <a:lnSpc>
                <a:spcPct val="90000"/>
              </a:lnSpc>
            </a:pPr>
            <a:r>
              <a:rPr lang="en-US" altLang="en-US" dirty="0">
                <a:cs typeface="Osaka" charset="-128"/>
              </a:rPr>
              <a:t>If we wanted, we could use more elaborate joint types (scaling, translation along a path, shearing…) and still compute an </a:t>
            </a:r>
            <a:r>
              <a:rPr lang="en-US" altLang="en-US">
                <a:cs typeface="Osaka" charset="-128"/>
              </a:rPr>
              <a:t>appropriate </a:t>
            </a:r>
            <a:r>
              <a:rPr lang="en-US" altLang="en-US" smtClean="0">
                <a:cs typeface="Osaka" charset="-128"/>
              </a:rPr>
              <a:t>derivative</a:t>
            </a:r>
            <a:endParaRPr lang="en-US" altLang="en-US" dirty="0">
              <a:cs typeface="Osaka" charset="-128"/>
            </a:endParaRPr>
          </a:p>
        </p:txBody>
      </p:sp>
      <p:sp>
        <p:nvSpPr>
          <p:cNvPr id="74756"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25494009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en-US">
                <a:cs typeface="Osaka" charset="-128"/>
              </a:rPr>
              <a:t>Units &amp; Scaling</a:t>
            </a:r>
          </a:p>
        </p:txBody>
      </p:sp>
      <p:sp>
        <p:nvSpPr>
          <p:cNvPr id="75779" name="Rectangle 3"/>
          <p:cNvSpPr>
            <a:spLocks noGrp="1" noChangeArrowheads="1"/>
          </p:cNvSpPr>
          <p:nvPr>
            <p:ph type="body" idx="1"/>
          </p:nvPr>
        </p:nvSpPr>
        <p:spPr/>
        <p:txBody>
          <a:bodyPr/>
          <a:lstStyle/>
          <a:p>
            <a:pPr>
              <a:lnSpc>
                <a:spcPct val="90000"/>
              </a:lnSpc>
            </a:pPr>
            <a:r>
              <a:rPr lang="en-US" altLang="en-US">
                <a:cs typeface="Osaka" charset="-128"/>
              </a:rPr>
              <a:t>What about units?</a:t>
            </a:r>
          </a:p>
          <a:p>
            <a:pPr>
              <a:lnSpc>
                <a:spcPct val="90000"/>
              </a:lnSpc>
            </a:pPr>
            <a:r>
              <a:rPr lang="en-US" altLang="en-US">
                <a:cs typeface="Osaka" charset="-128"/>
              </a:rPr>
              <a:t>Rotational DOFs use radians and translational DOFs use meters (or some other measure of distance)</a:t>
            </a:r>
          </a:p>
          <a:p>
            <a:pPr>
              <a:lnSpc>
                <a:spcPct val="90000"/>
              </a:lnSpc>
            </a:pPr>
            <a:r>
              <a:rPr lang="en-US" altLang="en-US">
                <a:cs typeface="Osaka" charset="-128"/>
              </a:rPr>
              <a:t>How can we combine their derivatives into the same matrix?</a:t>
            </a:r>
          </a:p>
          <a:p>
            <a:pPr>
              <a:lnSpc>
                <a:spcPct val="90000"/>
              </a:lnSpc>
            </a:pPr>
            <a:r>
              <a:rPr lang="en-US" altLang="en-US">
                <a:cs typeface="Osaka" charset="-128"/>
              </a:rPr>
              <a:t>Well, it’s really a bit of a hack, but we just combine them anyway</a:t>
            </a:r>
          </a:p>
          <a:p>
            <a:pPr>
              <a:lnSpc>
                <a:spcPct val="90000"/>
              </a:lnSpc>
            </a:pPr>
            <a:r>
              <a:rPr lang="en-US" altLang="en-US">
                <a:cs typeface="Osaka" charset="-128"/>
              </a:rPr>
              <a:t>If desired, we can scale any column to adjust how much the IK will favor using that DOF</a:t>
            </a:r>
          </a:p>
        </p:txBody>
      </p:sp>
      <p:sp>
        <p:nvSpPr>
          <p:cNvPr id="75780"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34126267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en-US">
                <a:cs typeface="Osaka" charset="-128"/>
              </a:rPr>
              <a:t>Units &amp; Scaling</a:t>
            </a:r>
          </a:p>
        </p:txBody>
      </p:sp>
      <p:sp>
        <p:nvSpPr>
          <p:cNvPr id="76803" name="Rectangle 3"/>
          <p:cNvSpPr>
            <a:spLocks noGrp="1" noChangeArrowheads="1"/>
          </p:cNvSpPr>
          <p:nvPr>
            <p:ph type="body" idx="1"/>
          </p:nvPr>
        </p:nvSpPr>
        <p:spPr/>
        <p:txBody>
          <a:bodyPr/>
          <a:lstStyle/>
          <a:p>
            <a:pPr>
              <a:lnSpc>
                <a:spcPct val="90000"/>
              </a:lnSpc>
            </a:pPr>
            <a:r>
              <a:rPr lang="en-US" altLang="en-US" sz="2000">
                <a:cs typeface="Osaka" charset="-128"/>
              </a:rPr>
              <a:t>For example, we could scale all rotations by some constant that causes the IK to behave how we would like</a:t>
            </a:r>
          </a:p>
          <a:p>
            <a:pPr>
              <a:lnSpc>
                <a:spcPct val="90000"/>
              </a:lnSpc>
            </a:pPr>
            <a:r>
              <a:rPr lang="en-US" altLang="en-US" sz="2000">
                <a:cs typeface="Osaka" charset="-128"/>
              </a:rPr>
              <a:t>Also, we could use this as an additional way to get control over the behavior of the IK</a:t>
            </a:r>
          </a:p>
          <a:p>
            <a:pPr>
              <a:lnSpc>
                <a:spcPct val="90000"/>
              </a:lnSpc>
            </a:pPr>
            <a:r>
              <a:rPr lang="en-US" altLang="en-US" sz="2000">
                <a:cs typeface="Osaka" charset="-128"/>
              </a:rPr>
              <a:t>We can store an additional parameter for each DOF that defines how ‘stiff’ it should behave</a:t>
            </a:r>
          </a:p>
          <a:p>
            <a:pPr>
              <a:lnSpc>
                <a:spcPct val="90000"/>
              </a:lnSpc>
            </a:pPr>
            <a:r>
              <a:rPr lang="en-US" altLang="en-US" sz="2000">
                <a:cs typeface="Osaka" charset="-128"/>
              </a:rPr>
              <a:t>If we scale the derivative larger (but preserve direction), the solution will compensate with a smaller value for Δφi, therefore making it act stiff</a:t>
            </a:r>
          </a:p>
          <a:p>
            <a:pPr>
              <a:lnSpc>
                <a:spcPct val="90000"/>
              </a:lnSpc>
            </a:pPr>
            <a:r>
              <a:rPr lang="en-US" altLang="en-US" sz="2000">
                <a:cs typeface="Osaka" charset="-128"/>
              </a:rPr>
              <a:t>There are several proposed methods for automatically setting the stiffness to a reasonable default value. They generally work based on some function of the length of the actual bone. The Welman paper talks about this.</a:t>
            </a:r>
          </a:p>
        </p:txBody>
      </p:sp>
      <p:sp>
        <p:nvSpPr>
          <p:cNvPr id="76804"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6586893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26"/>
          <p:cNvSpPr>
            <a:spLocks noGrp="1" noChangeArrowheads="1"/>
          </p:cNvSpPr>
          <p:nvPr>
            <p:ph type="ctrTitle"/>
          </p:nvPr>
        </p:nvSpPr>
        <p:spPr>
          <a:xfrm>
            <a:off x="685800" y="2590800"/>
            <a:ext cx="7772400" cy="1143000"/>
          </a:xfrm>
        </p:spPr>
        <p:txBody>
          <a:bodyPr/>
          <a:lstStyle/>
          <a:p>
            <a:r>
              <a:rPr lang="en-US" altLang="en-US">
                <a:cs typeface="Osaka" charset="-128"/>
              </a:rPr>
              <a:t>End Effector Orientation</a:t>
            </a:r>
          </a:p>
        </p:txBody>
      </p:sp>
      <p:sp>
        <p:nvSpPr>
          <p:cNvPr id="77827" name="Line 8"/>
          <p:cNvSpPr>
            <a:spLocks noChangeShapeType="1"/>
          </p:cNvSpPr>
          <p:nvPr/>
        </p:nvSpPr>
        <p:spPr bwMode="auto">
          <a:xfrm>
            <a:off x="457200" y="37338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3386400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en-US">
                <a:cs typeface="Osaka" charset="-128"/>
              </a:rPr>
              <a:t>End Effector Orientation</a:t>
            </a:r>
          </a:p>
        </p:txBody>
      </p:sp>
      <p:sp>
        <p:nvSpPr>
          <p:cNvPr id="78851" name="Rectangle 3"/>
          <p:cNvSpPr>
            <a:spLocks noGrp="1" noChangeArrowheads="1"/>
          </p:cNvSpPr>
          <p:nvPr>
            <p:ph type="body" idx="1"/>
          </p:nvPr>
        </p:nvSpPr>
        <p:spPr/>
        <p:txBody>
          <a:bodyPr/>
          <a:lstStyle/>
          <a:p>
            <a:pPr>
              <a:lnSpc>
                <a:spcPct val="90000"/>
              </a:lnSpc>
            </a:pPr>
            <a:r>
              <a:rPr lang="en-US" altLang="en-US" sz="2400">
                <a:cs typeface="Osaka" charset="-128"/>
              </a:rPr>
              <a:t>We’ve examined how to form the columns of a Jacobian matrix for a position end effector with 3 DOFs</a:t>
            </a:r>
          </a:p>
          <a:p>
            <a:pPr>
              <a:lnSpc>
                <a:spcPct val="90000"/>
              </a:lnSpc>
            </a:pPr>
            <a:r>
              <a:rPr lang="en-US" altLang="en-US" sz="2400">
                <a:cs typeface="Osaka" charset="-128"/>
              </a:rPr>
              <a:t>How do we incorporate orientation of the end effector?</a:t>
            </a:r>
          </a:p>
          <a:p>
            <a:pPr>
              <a:lnSpc>
                <a:spcPct val="90000"/>
              </a:lnSpc>
            </a:pPr>
            <a:r>
              <a:rPr lang="en-US" altLang="en-US" sz="2400">
                <a:cs typeface="Osaka" charset="-128"/>
              </a:rPr>
              <a:t>We will add more DOFs to the end effector vector </a:t>
            </a:r>
            <a:r>
              <a:rPr lang="en-US" altLang="en-US" sz="2400" b="1">
                <a:cs typeface="Osaka" charset="-128"/>
              </a:rPr>
              <a:t>e</a:t>
            </a:r>
            <a:endParaRPr lang="en-US" altLang="en-US" sz="2400">
              <a:cs typeface="Osaka" charset="-128"/>
            </a:endParaRPr>
          </a:p>
          <a:p>
            <a:pPr>
              <a:lnSpc>
                <a:spcPct val="90000"/>
              </a:lnSpc>
            </a:pPr>
            <a:r>
              <a:rPr lang="en-US" altLang="en-US" sz="2400">
                <a:cs typeface="Osaka" charset="-128"/>
              </a:rPr>
              <a:t>Which method should we use to represent the orientation? (Euler angles? Quaternions?…)</a:t>
            </a:r>
          </a:p>
          <a:p>
            <a:pPr>
              <a:lnSpc>
                <a:spcPct val="90000"/>
              </a:lnSpc>
            </a:pPr>
            <a:r>
              <a:rPr lang="en-US" altLang="en-US" sz="2400">
                <a:cs typeface="Osaka" charset="-128"/>
              </a:rPr>
              <a:t>Actually, a popular method is to use the 3 DOF scaled axis representation!</a:t>
            </a:r>
          </a:p>
        </p:txBody>
      </p:sp>
      <p:sp>
        <p:nvSpPr>
          <p:cNvPr id="78852"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43693681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en-US">
                <a:cs typeface="Osaka" charset="-128"/>
              </a:rPr>
              <a:t>Scaled Rotation Axis</a:t>
            </a:r>
          </a:p>
        </p:txBody>
      </p:sp>
      <p:sp>
        <p:nvSpPr>
          <p:cNvPr id="79875" name="Rectangle 3"/>
          <p:cNvSpPr>
            <a:spLocks noGrp="1" noChangeArrowheads="1"/>
          </p:cNvSpPr>
          <p:nvPr>
            <p:ph type="body" idx="1"/>
          </p:nvPr>
        </p:nvSpPr>
        <p:spPr/>
        <p:txBody>
          <a:bodyPr/>
          <a:lstStyle/>
          <a:p>
            <a:pPr>
              <a:lnSpc>
                <a:spcPct val="90000"/>
              </a:lnSpc>
            </a:pPr>
            <a:r>
              <a:rPr lang="en-US" altLang="en-US" sz="2000">
                <a:cs typeface="Osaka" charset="-128"/>
              </a:rPr>
              <a:t>We learned that any orientation can be represented as a single rotation around some axis</a:t>
            </a:r>
          </a:p>
          <a:p>
            <a:pPr>
              <a:lnSpc>
                <a:spcPct val="90000"/>
              </a:lnSpc>
            </a:pPr>
            <a:r>
              <a:rPr lang="en-US" altLang="en-US" sz="2000">
                <a:cs typeface="Osaka" charset="-128"/>
              </a:rPr>
              <a:t>Therefore, we can store an orientation as an 3D vector</a:t>
            </a:r>
          </a:p>
          <a:p>
            <a:pPr lvl="1">
              <a:lnSpc>
                <a:spcPct val="90000"/>
              </a:lnSpc>
            </a:pPr>
            <a:r>
              <a:rPr lang="en-US" altLang="en-US" sz="2000">
                <a:cs typeface="Osaka" charset="-128"/>
              </a:rPr>
              <a:t>The direction of the vector is the rotation axis</a:t>
            </a:r>
          </a:p>
          <a:p>
            <a:pPr lvl="1">
              <a:lnSpc>
                <a:spcPct val="90000"/>
              </a:lnSpc>
            </a:pPr>
            <a:r>
              <a:rPr lang="en-US" altLang="en-US" sz="2000">
                <a:cs typeface="Osaka" charset="-128"/>
              </a:rPr>
              <a:t>The length of the vector is the angle to rotate in radians</a:t>
            </a:r>
          </a:p>
          <a:p>
            <a:pPr>
              <a:lnSpc>
                <a:spcPct val="90000"/>
              </a:lnSpc>
            </a:pPr>
            <a:r>
              <a:rPr lang="en-US" altLang="en-US" sz="2000">
                <a:cs typeface="Osaka" charset="-128"/>
              </a:rPr>
              <a:t>This method has some properties that work well with the Jacobian approach</a:t>
            </a:r>
          </a:p>
          <a:p>
            <a:pPr lvl="1">
              <a:lnSpc>
                <a:spcPct val="90000"/>
              </a:lnSpc>
            </a:pPr>
            <a:r>
              <a:rPr lang="en-US" altLang="en-US" sz="2000">
                <a:cs typeface="Osaka" charset="-128"/>
              </a:rPr>
              <a:t>Continuous and consistent</a:t>
            </a:r>
          </a:p>
          <a:p>
            <a:pPr lvl="1">
              <a:lnSpc>
                <a:spcPct val="90000"/>
              </a:lnSpc>
            </a:pPr>
            <a:r>
              <a:rPr lang="en-US" altLang="en-US" sz="2000">
                <a:cs typeface="Osaka" charset="-128"/>
              </a:rPr>
              <a:t>No redundancy or extra constraints</a:t>
            </a:r>
          </a:p>
          <a:p>
            <a:pPr lvl="1">
              <a:lnSpc>
                <a:spcPct val="90000"/>
              </a:lnSpc>
            </a:pPr>
            <a:r>
              <a:rPr lang="en-US" altLang="en-US" sz="2000">
                <a:cs typeface="Osaka" charset="-128"/>
              </a:rPr>
              <a:t>It’s also a nice method to store incremental changes in rotation</a:t>
            </a:r>
          </a:p>
        </p:txBody>
      </p:sp>
      <p:sp>
        <p:nvSpPr>
          <p:cNvPr id="79876"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1435064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ctrTitle"/>
          </p:nvPr>
        </p:nvSpPr>
        <p:spPr>
          <a:xfrm>
            <a:off x="685800" y="2590800"/>
            <a:ext cx="7772400" cy="1143000"/>
          </a:xfrm>
        </p:spPr>
        <p:txBody>
          <a:bodyPr/>
          <a:lstStyle/>
          <a:p>
            <a:r>
              <a:rPr lang="en-US" altLang="en-US">
                <a:cs typeface="Osaka" charset="-128"/>
              </a:rPr>
              <a:t>Calculus Review</a:t>
            </a:r>
          </a:p>
        </p:txBody>
      </p:sp>
      <p:sp>
        <p:nvSpPr>
          <p:cNvPr id="36867" name="Line 8"/>
          <p:cNvSpPr>
            <a:spLocks noChangeShapeType="1"/>
          </p:cNvSpPr>
          <p:nvPr/>
        </p:nvSpPr>
        <p:spPr bwMode="auto">
          <a:xfrm>
            <a:off x="457200" y="37338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ltLang="en-US">
                <a:cs typeface="Osaka" charset="-128"/>
              </a:rPr>
              <a:t>6-DOF End Effector</a:t>
            </a:r>
          </a:p>
        </p:txBody>
      </p:sp>
      <p:sp>
        <p:nvSpPr>
          <p:cNvPr id="80899" name="Rectangle 3"/>
          <p:cNvSpPr>
            <a:spLocks noGrp="1" noChangeArrowheads="1"/>
          </p:cNvSpPr>
          <p:nvPr>
            <p:ph type="body" idx="1"/>
          </p:nvPr>
        </p:nvSpPr>
        <p:spPr/>
        <p:txBody>
          <a:bodyPr/>
          <a:lstStyle/>
          <a:p>
            <a:pPr>
              <a:lnSpc>
                <a:spcPct val="90000"/>
              </a:lnSpc>
            </a:pPr>
            <a:r>
              <a:rPr lang="en-US" altLang="en-US" sz="2400">
                <a:cs typeface="Osaka" charset="-128"/>
              </a:rPr>
              <a:t>If we are concerned about both the position and orientation of the end effector, then our </a:t>
            </a:r>
            <a:r>
              <a:rPr lang="en-US" altLang="en-US" sz="2400" b="1">
                <a:cs typeface="Osaka" charset="-128"/>
              </a:rPr>
              <a:t>e</a:t>
            </a:r>
            <a:r>
              <a:rPr lang="en-US" altLang="en-US" sz="2400">
                <a:cs typeface="Osaka" charset="-128"/>
              </a:rPr>
              <a:t> vector should contain 6 numbers</a:t>
            </a:r>
          </a:p>
          <a:p>
            <a:pPr>
              <a:lnSpc>
                <a:spcPct val="90000"/>
              </a:lnSpc>
            </a:pPr>
            <a:r>
              <a:rPr lang="en-US" altLang="en-US" sz="2400">
                <a:cs typeface="Osaka" charset="-128"/>
              </a:rPr>
              <a:t>But remember, we don’t actually need the </a:t>
            </a:r>
            <a:r>
              <a:rPr lang="en-US" altLang="en-US" sz="2400" b="1">
                <a:cs typeface="Osaka" charset="-128"/>
              </a:rPr>
              <a:t>e</a:t>
            </a:r>
            <a:r>
              <a:rPr lang="en-US" altLang="en-US" sz="2400">
                <a:cs typeface="Osaka" charset="-128"/>
              </a:rPr>
              <a:t> vector, we really just need the Δ</a:t>
            </a:r>
            <a:r>
              <a:rPr lang="en-US" altLang="en-US" sz="2400" b="1">
                <a:cs typeface="Osaka" charset="-128"/>
              </a:rPr>
              <a:t>e</a:t>
            </a:r>
            <a:r>
              <a:rPr lang="en-US" altLang="en-US" sz="2400">
                <a:cs typeface="Osaka" charset="-128"/>
              </a:rPr>
              <a:t> vector</a:t>
            </a:r>
          </a:p>
          <a:p>
            <a:pPr>
              <a:lnSpc>
                <a:spcPct val="90000"/>
              </a:lnSpc>
            </a:pPr>
            <a:r>
              <a:rPr lang="en-US" altLang="en-US" sz="2400">
                <a:cs typeface="Osaka" charset="-128"/>
              </a:rPr>
              <a:t>To generate Δ</a:t>
            </a:r>
            <a:r>
              <a:rPr lang="en-US" altLang="en-US" sz="2400" b="1">
                <a:cs typeface="Osaka" charset="-128"/>
              </a:rPr>
              <a:t>e</a:t>
            </a:r>
            <a:r>
              <a:rPr lang="en-US" altLang="en-US" sz="2400">
                <a:cs typeface="Osaka" charset="-128"/>
              </a:rPr>
              <a:t>, we compare the current end effector position/orientation (matrix </a:t>
            </a:r>
            <a:r>
              <a:rPr lang="en-US" altLang="en-US" sz="2400" b="1">
                <a:cs typeface="Osaka" charset="-128"/>
              </a:rPr>
              <a:t>E</a:t>
            </a:r>
            <a:r>
              <a:rPr lang="en-US" altLang="en-US" sz="2400">
                <a:cs typeface="Osaka" charset="-128"/>
              </a:rPr>
              <a:t>) to the goal position/orientation (matrix </a:t>
            </a:r>
            <a:r>
              <a:rPr lang="en-US" altLang="en-US" sz="2400" b="1">
                <a:cs typeface="Osaka" charset="-128"/>
              </a:rPr>
              <a:t>G</a:t>
            </a:r>
            <a:r>
              <a:rPr lang="en-US" altLang="en-US" sz="2400">
                <a:cs typeface="Osaka" charset="-128"/>
              </a:rPr>
              <a:t>)</a:t>
            </a:r>
          </a:p>
          <a:p>
            <a:pPr>
              <a:lnSpc>
                <a:spcPct val="90000"/>
              </a:lnSpc>
            </a:pPr>
            <a:r>
              <a:rPr lang="en-US" altLang="en-US" sz="2400">
                <a:cs typeface="Osaka" charset="-128"/>
              </a:rPr>
              <a:t>The first 3 components of Δ</a:t>
            </a:r>
            <a:r>
              <a:rPr lang="en-US" altLang="en-US" sz="2400" b="1">
                <a:cs typeface="Osaka" charset="-128"/>
              </a:rPr>
              <a:t>e</a:t>
            </a:r>
            <a:r>
              <a:rPr lang="en-US" altLang="en-US" sz="2400">
                <a:cs typeface="Osaka" charset="-128"/>
              </a:rPr>
              <a:t> represent the desired change in position: β(</a:t>
            </a:r>
            <a:r>
              <a:rPr lang="en-US" altLang="en-US" sz="2400" b="1">
                <a:cs typeface="Osaka" charset="-128"/>
              </a:rPr>
              <a:t>G.d</a:t>
            </a:r>
            <a:r>
              <a:rPr lang="en-US" altLang="en-US" sz="2400">
                <a:cs typeface="Osaka" charset="-128"/>
              </a:rPr>
              <a:t> - </a:t>
            </a:r>
            <a:r>
              <a:rPr lang="en-US" altLang="en-US" sz="2400" b="1">
                <a:cs typeface="Osaka" charset="-128"/>
              </a:rPr>
              <a:t>E.d</a:t>
            </a:r>
            <a:r>
              <a:rPr lang="en-US" altLang="en-US" sz="2400">
                <a:cs typeface="Osaka" charset="-128"/>
              </a:rPr>
              <a:t>)</a:t>
            </a:r>
          </a:p>
          <a:p>
            <a:pPr>
              <a:lnSpc>
                <a:spcPct val="90000"/>
              </a:lnSpc>
            </a:pPr>
            <a:r>
              <a:rPr lang="en-US" altLang="en-US" sz="2400">
                <a:cs typeface="Osaka" charset="-128"/>
              </a:rPr>
              <a:t>The next 3 represent a desired change in orientation, which we will express as a scaled axis vector</a:t>
            </a:r>
            <a:endParaRPr lang="en-US" altLang="en-US" sz="2400" b="1">
              <a:cs typeface="Osaka" charset="-128"/>
            </a:endParaRPr>
          </a:p>
        </p:txBody>
      </p:sp>
      <p:sp>
        <p:nvSpPr>
          <p:cNvPr id="80900"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87418890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altLang="en-US">
                <a:cs typeface="Osaka" charset="-128"/>
              </a:rPr>
              <a:t>Desired Change in Orientation</a:t>
            </a:r>
          </a:p>
        </p:txBody>
      </p:sp>
      <p:sp>
        <p:nvSpPr>
          <p:cNvPr id="26628" name="Rectangle 3"/>
          <p:cNvSpPr>
            <a:spLocks noGrp="1" noChangeArrowheads="1"/>
          </p:cNvSpPr>
          <p:nvPr>
            <p:ph type="body" idx="1"/>
          </p:nvPr>
        </p:nvSpPr>
        <p:spPr/>
        <p:txBody>
          <a:bodyPr/>
          <a:lstStyle/>
          <a:p>
            <a:pPr>
              <a:lnSpc>
                <a:spcPct val="90000"/>
              </a:lnSpc>
            </a:pPr>
            <a:r>
              <a:rPr lang="en-US" altLang="en-US" sz="2000" dirty="0">
                <a:cs typeface="Osaka" charset="-128"/>
              </a:rPr>
              <a:t>We want to choose a rotation axis that rotates </a:t>
            </a:r>
            <a:r>
              <a:rPr lang="en-US" altLang="en-US" sz="2000" b="1" dirty="0">
                <a:cs typeface="Osaka" charset="-128"/>
              </a:rPr>
              <a:t>E</a:t>
            </a:r>
            <a:r>
              <a:rPr lang="en-US" altLang="en-US" sz="2000" dirty="0">
                <a:cs typeface="Osaka" charset="-128"/>
              </a:rPr>
              <a:t> in to </a:t>
            </a:r>
            <a:r>
              <a:rPr lang="en-US" altLang="en-US" sz="2000" b="1" dirty="0">
                <a:cs typeface="Osaka" charset="-128"/>
              </a:rPr>
              <a:t>G</a:t>
            </a:r>
            <a:endParaRPr lang="en-US" altLang="en-US" sz="2000" dirty="0">
              <a:cs typeface="Osaka" charset="-128"/>
            </a:endParaRPr>
          </a:p>
          <a:p>
            <a:pPr>
              <a:lnSpc>
                <a:spcPct val="90000"/>
              </a:lnSpc>
            </a:pPr>
            <a:r>
              <a:rPr lang="en-US" altLang="en-US" sz="2000" dirty="0">
                <a:cs typeface="Osaka" charset="-128"/>
              </a:rPr>
              <a:t>We can compute this using some quaternions:</a:t>
            </a:r>
          </a:p>
          <a:p>
            <a:pPr>
              <a:lnSpc>
                <a:spcPct val="90000"/>
              </a:lnSpc>
              <a:buFont typeface="Wingdings" charset="2"/>
              <a:buNone/>
            </a:pPr>
            <a:r>
              <a:rPr lang="en-US" altLang="en-US" sz="2000" dirty="0">
                <a:cs typeface="Osaka" charset="-128"/>
              </a:rPr>
              <a:t>		</a:t>
            </a:r>
            <a:r>
              <a:rPr lang="en-US" altLang="en-US" sz="2000" b="1" dirty="0">
                <a:cs typeface="Osaka" charset="-128"/>
              </a:rPr>
              <a:t>M</a:t>
            </a:r>
            <a:r>
              <a:rPr lang="en-US" altLang="en-US" sz="2000" dirty="0">
                <a:cs typeface="Osaka" charset="-128"/>
              </a:rPr>
              <a:t>=</a:t>
            </a:r>
            <a:r>
              <a:rPr lang="en-US" altLang="en-US" sz="2000" b="1" dirty="0">
                <a:cs typeface="Osaka" charset="-128"/>
              </a:rPr>
              <a:t>G</a:t>
            </a:r>
            <a:r>
              <a:rPr lang="en-US" altLang="en-US" sz="2000" dirty="0">
                <a:cs typeface="Osaka" charset="-128"/>
              </a:rPr>
              <a:t>·</a:t>
            </a:r>
            <a:r>
              <a:rPr lang="en-US" altLang="en-US" sz="2000" b="1" dirty="0">
                <a:cs typeface="Osaka" charset="-128"/>
              </a:rPr>
              <a:t>E</a:t>
            </a:r>
            <a:r>
              <a:rPr lang="en-US" altLang="en-US" sz="2000" baseline="30000" dirty="0">
                <a:cs typeface="Osaka" charset="-128"/>
              </a:rPr>
              <a:t>-1</a:t>
            </a:r>
            <a:endParaRPr lang="en-US" altLang="en-US" sz="2000" b="1" dirty="0">
              <a:cs typeface="Osaka" charset="-128"/>
            </a:endParaRPr>
          </a:p>
          <a:p>
            <a:pPr>
              <a:lnSpc>
                <a:spcPct val="90000"/>
              </a:lnSpc>
              <a:buFont typeface="Wingdings" charset="2"/>
              <a:buNone/>
            </a:pPr>
            <a:r>
              <a:rPr lang="en-US" altLang="en-US" sz="2000" dirty="0">
                <a:cs typeface="Osaka" charset="-128"/>
              </a:rPr>
              <a:t>		</a:t>
            </a:r>
            <a:r>
              <a:rPr lang="en-US" altLang="en-US" sz="2000" b="1" dirty="0" err="1">
                <a:cs typeface="Osaka" charset="-128"/>
              </a:rPr>
              <a:t>q</a:t>
            </a:r>
            <a:r>
              <a:rPr lang="en-US" altLang="en-US" sz="2000" dirty="0" err="1">
                <a:cs typeface="Osaka" charset="-128"/>
              </a:rPr>
              <a:t>.FromMatrix</a:t>
            </a:r>
            <a:r>
              <a:rPr lang="en-US" altLang="en-US" sz="2000" dirty="0">
                <a:cs typeface="Osaka" charset="-128"/>
              </a:rPr>
              <a:t>(</a:t>
            </a:r>
            <a:r>
              <a:rPr lang="en-US" altLang="en-US" sz="2000" b="1" dirty="0">
                <a:cs typeface="Osaka" charset="-128"/>
              </a:rPr>
              <a:t>M</a:t>
            </a:r>
            <a:r>
              <a:rPr lang="en-US" altLang="en-US" sz="2000" dirty="0">
                <a:cs typeface="Osaka" charset="-128"/>
              </a:rPr>
              <a:t>);</a:t>
            </a:r>
          </a:p>
          <a:p>
            <a:pPr>
              <a:lnSpc>
                <a:spcPct val="90000"/>
              </a:lnSpc>
            </a:pPr>
            <a:r>
              <a:rPr lang="en-US" altLang="en-US" sz="2000" dirty="0">
                <a:cs typeface="Osaka" charset="-128"/>
              </a:rPr>
              <a:t>This gives us a quaternion that represents a rotation from </a:t>
            </a:r>
            <a:r>
              <a:rPr lang="en-US" altLang="en-US" sz="2000" b="1" dirty="0">
                <a:cs typeface="Osaka" charset="-128"/>
              </a:rPr>
              <a:t>E</a:t>
            </a:r>
            <a:r>
              <a:rPr lang="en-US" altLang="en-US" sz="2000" dirty="0">
                <a:cs typeface="Osaka" charset="-128"/>
              </a:rPr>
              <a:t> to </a:t>
            </a:r>
            <a:r>
              <a:rPr lang="en-US" altLang="en-US" sz="2000" b="1" dirty="0">
                <a:cs typeface="Osaka" charset="-128"/>
              </a:rPr>
              <a:t>G</a:t>
            </a:r>
          </a:p>
          <a:p>
            <a:pPr>
              <a:lnSpc>
                <a:spcPct val="90000"/>
              </a:lnSpc>
            </a:pPr>
            <a:r>
              <a:rPr lang="en-US" altLang="en-US" sz="2000" dirty="0">
                <a:cs typeface="Osaka" charset="-128"/>
              </a:rPr>
              <a:t>To extract out the rotation axis and angle, we just remember that:</a:t>
            </a:r>
          </a:p>
          <a:p>
            <a:pPr>
              <a:lnSpc>
                <a:spcPct val="90000"/>
              </a:lnSpc>
            </a:pPr>
            <a:endParaRPr lang="en-US" altLang="en-US" sz="2000" dirty="0">
              <a:cs typeface="Osaka" charset="-128"/>
            </a:endParaRPr>
          </a:p>
          <a:p>
            <a:pPr>
              <a:lnSpc>
                <a:spcPct val="90000"/>
              </a:lnSpc>
            </a:pPr>
            <a:endParaRPr lang="en-US" altLang="en-US" sz="2000" dirty="0">
              <a:cs typeface="Osaka" charset="-128"/>
            </a:endParaRPr>
          </a:p>
          <a:p>
            <a:pPr>
              <a:lnSpc>
                <a:spcPct val="90000"/>
              </a:lnSpc>
            </a:pPr>
            <a:endParaRPr lang="en-US" altLang="en-US" sz="2000" dirty="0">
              <a:cs typeface="Osaka" charset="-128"/>
            </a:endParaRPr>
          </a:p>
          <a:p>
            <a:pPr>
              <a:lnSpc>
                <a:spcPct val="90000"/>
              </a:lnSpc>
            </a:pPr>
            <a:r>
              <a:rPr lang="en-US" altLang="en-US" sz="2000" dirty="0">
                <a:cs typeface="Osaka" charset="-128"/>
              </a:rPr>
              <a:t>We can then scale the final axis by β</a:t>
            </a:r>
          </a:p>
        </p:txBody>
      </p:sp>
      <p:sp>
        <p:nvSpPr>
          <p:cNvPr id="26629"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 name="TextBox 1"/>
              <p:cNvSpPr txBox="1"/>
              <p:nvPr/>
            </p:nvSpPr>
            <p:spPr>
              <a:xfrm>
                <a:off x="1447800" y="3914050"/>
                <a:ext cx="6472862" cy="810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0" smtClean="0">
                          <a:solidFill>
                            <a:schemeClr val="bg1"/>
                          </a:solidFill>
                          <a:latin typeface="Cambria Math" charset="0"/>
                        </a:rPr>
                        <m:t>𝐪</m:t>
                      </m:r>
                      <m:r>
                        <a:rPr lang="en-US" sz="2800" b="1" i="0" smtClean="0">
                          <a:solidFill>
                            <a:schemeClr val="bg1"/>
                          </a:solidFill>
                          <a:latin typeface="Cambria Math" charset="0"/>
                        </a:rPr>
                        <m:t>=</m:t>
                      </m:r>
                      <m:d>
                        <m:dPr>
                          <m:begChr m:val="["/>
                          <m:endChr m:val="]"/>
                          <m:ctrlPr>
                            <a:rPr lang="pt-BR" sz="2800" b="1" i="1" smtClean="0">
                              <a:solidFill>
                                <a:schemeClr val="bg1"/>
                              </a:solidFill>
                              <a:latin typeface="Cambria Math" charset="0"/>
                            </a:rPr>
                          </m:ctrlPr>
                        </m:dPr>
                        <m:e>
                          <m:m>
                            <m:mPr>
                              <m:mcs>
                                <m:mc>
                                  <m:mcPr>
                                    <m:count m:val="2"/>
                                    <m:mcJc m:val="center"/>
                                  </m:mcPr>
                                </m:mc>
                              </m:mcs>
                              <m:ctrlPr>
                                <a:rPr lang="uk-UA" sz="2800" b="1" i="1" smtClean="0">
                                  <a:solidFill>
                                    <a:schemeClr val="bg1"/>
                                  </a:solidFill>
                                  <a:latin typeface="Cambria Math" charset="0"/>
                                </a:rPr>
                              </m:ctrlPr>
                            </m:mPr>
                            <m:mr>
                              <m:e>
                                <m:m>
                                  <m:mPr>
                                    <m:mcs>
                                      <m:mc>
                                        <m:mcPr>
                                          <m:count m:val="2"/>
                                          <m:mcJc m:val="center"/>
                                        </m:mcPr>
                                      </m:mc>
                                    </m:mcs>
                                    <m:ctrlPr>
                                      <a:rPr lang="uk-UA" sz="2800" b="1" i="1" smtClean="0">
                                        <a:solidFill>
                                          <a:schemeClr val="bg1"/>
                                        </a:solidFill>
                                        <a:latin typeface="Cambria Math" charset="0"/>
                                      </a:rPr>
                                    </m:ctrlPr>
                                  </m:mPr>
                                  <m:mr>
                                    <m:e>
                                      <m:func>
                                        <m:funcPr>
                                          <m:ctrlPr>
                                            <a:rPr lang="en-US" sz="2800" b="1" i="1" smtClean="0">
                                              <a:solidFill>
                                                <a:schemeClr val="bg1"/>
                                              </a:solidFill>
                                              <a:latin typeface="Cambria Math" charset="0"/>
                                            </a:rPr>
                                          </m:ctrlPr>
                                        </m:funcPr>
                                        <m:fName>
                                          <m:r>
                                            <m:rPr>
                                              <m:sty m:val="p"/>
                                              <m:brk m:alnAt="7"/>
                                            </m:rPr>
                                            <a:rPr lang="en-US" sz="2800" b="0" i="0" smtClean="0">
                                              <a:solidFill>
                                                <a:schemeClr val="bg1"/>
                                              </a:solidFill>
                                              <a:latin typeface="Cambria Math" charset="0"/>
                                            </a:rPr>
                                            <m:t>c</m:t>
                                          </m:r>
                                          <m:r>
                                            <m:rPr>
                                              <m:sty m:val="p"/>
                                            </m:rPr>
                                            <a:rPr lang="en-US" sz="2800" b="0" i="0" smtClean="0">
                                              <a:solidFill>
                                                <a:schemeClr val="bg1"/>
                                              </a:solidFill>
                                              <a:latin typeface="Cambria Math" charset="0"/>
                                            </a:rPr>
                                            <m:t>os</m:t>
                                          </m:r>
                                        </m:fName>
                                        <m:e>
                                          <m:f>
                                            <m:fPr>
                                              <m:ctrlPr>
                                                <a:rPr lang="bg-BG" sz="2800" b="0" i="1" smtClean="0">
                                                  <a:solidFill>
                                                    <a:schemeClr val="bg1"/>
                                                  </a:solidFill>
                                                  <a:latin typeface="Cambria Math" charset="0"/>
                                                </a:rPr>
                                              </m:ctrlPr>
                                            </m:fPr>
                                            <m:num>
                                              <m:r>
                                                <a:rPr lang="bg-BG" sz="2800" b="0" i="1" smtClean="0">
                                                  <a:solidFill>
                                                    <a:schemeClr val="bg1"/>
                                                  </a:solidFill>
                                                  <a:latin typeface="Cambria Math" charset="0"/>
                                                  <a:ea typeface="Cambria Math" charset="0"/>
                                                  <a:cs typeface="Cambria Math" charset="0"/>
                                                </a:rPr>
                                                <m:t>𝜃</m:t>
                                              </m:r>
                                            </m:num>
                                            <m:den>
                                              <m:r>
                                                <a:rPr lang="en-US" sz="2800" b="0" i="1" smtClean="0">
                                                  <a:solidFill>
                                                    <a:schemeClr val="bg1"/>
                                                  </a:solidFill>
                                                  <a:latin typeface="Cambria Math" charset="0"/>
                                                </a:rPr>
                                                <m:t>2</m:t>
                                              </m:r>
                                            </m:den>
                                          </m:f>
                                        </m:e>
                                      </m:func>
                                    </m:e>
                                    <m:e>
                                      <m:sSub>
                                        <m:sSubPr>
                                          <m:ctrlPr>
                                            <a:rPr lang="en-US" sz="2800" b="1" i="1" smtClean="0">
                                              <a:solidFill>
                                                <a:schemeClr val="bg1"/>
                                              </a:solidFill>
                                              <a:latin typeface="Cambria Math" charset="0"/>
                                            </a:rPr>
                                          </m:ctrlPr>
                                        </m:sSubPr>
                                        <m:e>
                                          <m:r>
                                            <a:rPr lang="en-US" sz="2800" b="0" i="1" smtClean="0">
                                              <a:solidFill>
                                                <a:schemeClr val="bg1"/>
                                              </a:solidFill>
                                              <a:latin typeface="Cambria Math" charset="0"/>
                                            </a:rPr>
                                            <m:t>𝑎</m:t>
                                          </m:r>
                                        </m:e>
                                        <m:sub>
                                          <m:r>
                                            <a:rPr lang="en-US" sz="2800" b="0" i="1" smtClean="0">
                                              <a:solidFill>
                                                <a:schemeClr val="bg1"/>
                                              </a:solidFill>
                                              <a:latin typeface="Cambria Math" charset="0"/>
                                            </a:rPr>
                                            <m:t>𝑥</m:t>
                                          </m:r>
                                        </m:sub>
                                      </m:sSub>
                                      <m:func>
                                        <m:funcPr>
                                          <m:ctrlPr>
                                            <a:rPr lang="en-US" sz="2800" b="1" i="1" smtClean="0">
                                              <a:solidFill>
                                                <a:schemeClr val="bg1"/>
                                              </a:solidFill>
                                              <a:latin typeface="Cambria Math" charset="0"/>
                                            </a:rPr>
                                          </m:ctrlPr>
                                        </m:funcPr>
                                        <m:fName>
                                          <m:r>
                                            <m:rPr>
                                              <m:sty m:val="p"/>
                                            </m:rPr>
                                            <a:rPr lang="en-US" sz="2800" b="0" i="0" smtClean="0">
                                              <a:solidFill>
                                                <a:schemeClr val="bg1"/>
                                              </a:solidFill>
                                              <a:latin typeface="Cambria Math" charset="0"/>
                                            </a:rPr>
                                            <m:t>sin</m:t>
                                          </m:r>
                                        </m:fName>
                                        <m:e>
                                          <m:f>
                                            <m:fPr>
                                              <m:ctrlPr>
                                                <a:rPr lang="bg-BG" sz="2800" b="0" i="1" smtClean="0">
                                                  <a:solidFill>
                                                    <a:schemeClr val="bg1"/>
                                                  </a:solidFill>
                                                  <a:latin typeface="Cambria Math" charset="0"/>
                                                </a:rPr>
                                              </m:ctrlPr>
                                            </m:fPr>
                                            <m:num>
                                              <m:r>
                                                <a:rPr lang="bg-BG" sz="2800" b="0" i="1" smtClean="0">
                                                  <a:solidFill>
                                                    <a:schemeClr val="bg1"/>
                                                  </a:solidFill>
                                                  <a:latin typeface="Cambria Math" charset="0"/>
                                                  <a:ea typeface="Cambria Math" charset="0"/>
                                                  <a:cs typeface="Cambria Math" charset="0"/>
                                                </a:rPr>
                                                <m:t>𝜃</m:t>
                                              </m:r>
                                            </m:num>
                                            <m:den>
                                              <m:r>
                                                <a:rPr lang="en-US" sz="2800" b="0" i="1" smtClean="0">
                                                  <a:solidFill>
                                                    <a:schemeClr val="bg1"/>
                                                  </a:solidFill>
                                                  <a:latin typeface="Cambria Math" charset="0"/>
                                                </a:rPr>
                                                <m:t>2</m:t>
                                              </m:r>
                                            </m:den>
                                          </m:f>
                                        </m:e>
                                      </m:func>
                                    </m:e>
                                  </m:mr>
                                </m:m>
                              </m:e>
                              <m:e>
                                <m:m>
                                  <m:mPr>
                                    <m:mcs>
                                      <m:mc>
                                        <m:mcPr>
                                          <m:count m:val="2"/>
                                          <m:mcJc m:val="center"/>
                                        </m:mcPr>
                                      </m:mc>
                                    </m:mcs>
                                    <m:ctrlPr>
                                      <a:rPr lang="uk-UA" sz="2800" b="1" i="1" smtClean="0">
                                        <a:solidFill>
                                          <a:schemeClr val="bg1"/>
                                        </a:solidFill>
                                        <a:latin typeface="Cambria Math" charset="0"/>
                                      </a:rPr>
                                    </m:ctrlPr>
                                  </m:mPr>
                                  <m:mr>
                                    <m:e>
                                      <m:sSub>
                                        <m:sSubPr>
                                          <m:ctrlPr>
                                            <a:rPr lang="en-US" sz="2800" b="1" i="1">
                                              <a:solidFill>
                                                <a:schemeClr val="bg1"/>
                                              </a:solidFill>
                                              <a:latin typeface="Cambria Math" charset="0"/>
                                            </a:rPr>
                                          </m:ctrlPr>
                                        </m:sSubPr>
                                        <m:e>
                                          <m:r>
                                            <a:rPr lang="en-US" sz="2800" i="1">
                                              <a:solidFill>
                                                <a:schemeClr val="bg1"/>
                                              </a:solidFill>
                                              <a:latin typeface="Cambria Math" charset="0"/>
                                            </a:rPr>
                                            <m:t>𝑎</m:t>
                                          </m:r>
                                        </m:e>
                                        <m:sub>
                                          <m:r>
                                            <a:rPr lang="en-US" sz="2800" b="1" i="1" smtClean="0">
                                              <a:solidFill>
                                                <a:schemeClr val="bg1"/>
                                              </a:solidFill>
                                              <a:latin typeface="Cambria Math" charset="0"/>
                                            </a:rPr>
                                            <m:t>𝒚</m:t>
                                          </m:r>
                                        </m:sub>
                                      </m:sSub>
                                      <m:func>
                                        <m:funcPr>
                                          <m:ctrlPr>
                                            <a:rPr lang="en-US" sz="2800" b="1" i="1">
                                              <a:solidFill>
                                                <a:schemeClr val="bg1"/>
                                              </a:solidFill>
                                              <a:latin typeface="Cambria Math" charset="0"/>
                                            </a:rPr>
                                          </m:ctrlPr>
                                        </m:funcPr>
                                        <m:fName>
                                          <m:r>
                                            <m:rPr>
                                              <m:sty m:val="p"/>
                                            </m:rPr>
                                            <a:rPr lang="en-US" sz="2800">
                                              <a:solidFill>
                                                <a:schemeClr val="bg1"/>
                                              </a:solidFill>
                                              <a:latin typeface="Cambria Math" charset="0"/>
                                            </a:rPr>
                                            <m:t>sin</m:t>
                                          </m:r>
                                        </m:fName>
                                        <m:e>
                                          <m:f>
                                            <m:fPr>
                                              <m:ctrlPr>
                                                <a:rPr lang="bg-BG" sz="2800" i="1">
                                                  <a:solidFill>
                                                    <a:schemeClr val="bg1"/>
                                                  </a:solidFill>
                                                  <a:latin typeface="Cambria Math" charset="0"/>
                                                </a:rPr>
                                              </m:ctrlPr>
                                            </m:fPr>
                                            <m:num>
                                              <m:r>
                                                <a:rPr lang="bg-BG" sz="2800" i="1">
                                                  <a:solidFill>
                                                    <a:schemeClr val="bg1"/>
                                                  </a:solidFill>
                                                  <a:latin typeface="Cambria Math" charset="0"/>
                                                  <a:ea typeface="Cambria Math" charset="0"/>
                                                  <a:cs typeface="Cambria Math" charset="0"/>
                                                </a:rPr>
                                                <m:t>𝜃</m:t>
                                              </m:r>
                                            </m:num>
                                            <m:den>
                                              <m:r>
                                                <a:rPr lang="en-US" sz="2800" i="1">
                                                  <a:solidFill>
                                                    <a:schemeClr val="bg1"/>
                                                  </a:solidFill>
                                                  <a:latin typeface="Cambria Math" charset="0"/>
                                                </a:rPr>
                                                <m:t>2</m:t>
                                              </m:r>
                                            </m:den>
                                          </m:f>
                                        </m:e>
                                      </m:func>
                                    </m:e>
                                    <m:e>
                                      <m:sSub>
                                        <m:sSubPr>
                                          <m:ctrlPr>
                                            <a:rPr lang="en-US" sz="2800" b="1" i="1">
                                              <a:solidFill>
                                                <a:schemeClr val="bg1"/>
                                              </a:solidFill>
                                              <a:latin typeface="Cambria Math" charset="0"/>
                                            </a:rPr>
                                          </m:ctrlPr>
                                        </m:sSubPr>
                                        <m:e>
                                          <m:r>
                                            <a:rPr lang="en-US" sz="2800" i="1">
                                              <a:solidFill>
                                                <a:schemeClr val="bg1"/>
                                              </a:solidFill>
                                              <a:latin typeface="Cambria Math" charset="0"/>
                                            </a:rPr>
                                            <m:t>𝑎</m:t>
                                          </m:r>
                                        </m:e>
                                        <m:sub>
                                          <m:r>
                                            <a:rPr lang="en-US" sz="2800" b="1" i="1" smtClean="0">
                                              <a:solidFill>
                                                <a:schemeClr val="bg1"/>
                                              </a:solidFill>
                                              <a:latin typeface="Cambria Math" charset="0"/>
                                            </a:rPr>
                                            <m:t>𝒛</m:t>
                                          </m:r>
                                        </m:sub>
                                      </m:sSub>
                                      <m:func>
                                        <m:funcPr>
                                          <m:ctrlPr>
                                            <a:rPr lang="en-US" sz="2800" b="1" i="1">
                                              <a:solidFill>
                                                <a:schemeClr val="bg1"/>
                                              </a:solidFill>
                                              <a:latin typeface="Cambria Math" charset="0"/>
                                            </a:rPr>
                                          </m:ctrlPr>
                                        </m:funcPr>
                                        <m:fName>
                                          <m:r>
                                            <m:rPr>
                                              <m:sty m:val="p"/>
                                            </m:rPr>
                                            <a:rPr lang="en-US" sz="2800">
                                              <a:solidFill>
                                                <a:schemeClr val="bg1"/>
                                              </a:solidFill>
                                              <a:latin typeface="Cambria Math" charset="0"/>
                                            </a:rPr>
                                            <m:t>sin</m:t>
                                          </m:r>
                                        </m:fName>
                                        <m:e>
                                          <m:f>
                                            <m:fPr>
                                              <m:ctrlPr>
                                                <a:rPr lang="bg-BG" sz="2800" i="1">
                                                  <a:solidFill>
                                                    <a:schemeClr val="bg1"/>
                                                  </a:solidFill>
                                                  <a:latin typeface="Cambria Math" charset="0"/>
                                                </a:rPr>
                                              </m:ctrlPr>
                                            </m:fPr>
                                            <m:num>
                                              <m:r>
                                                <a:rPr lang="bg-BG" sz="2800" i="1">
                                                  <a:solidFill>
                                                    <a:schemeClr val="bg1"/>
                                                  </a:solidFill>
                                                  <a:latin typeface="Cambria Math" charset="0"/>
                                                  <a:ea typeface="Cambria Math" charset="0"/>
                                                  <a:cs typeface="Cambria Math" charset="0"/>
                                                </a:rPr>
                                                <m:t>𝜃</m:t>
                                              </m:r>
                                            </m:num>
                                            <m:den>
                                              <m:r>
                                                <a:rPr lang="en-US" sz="2800" i="1">
                                                  <a:solidFill>
                                                    <a:schemeClr val="bg1"/>
                                                  </a:solidFill>
                                                  <a:latin typeface="Cambria Math" charset="0"/>
                                                </a:rPr>
                                                <m:t>2</m:t>
                                              </m:r>
                                            </m:den>
                                          </m:f>
                                        </m:e>
                                      </m:func>
                                    </m:e>
                                  </m:mr>
                                </m:m>
                              </m:e>
                            </m:mr>
                          </m:m>
                        </m:e>
                      </m:d>
                    </m:oMath>
                  </m:oMathPara>
                </a14:m>
                <a:endParaRPr lang="en-US" sz="28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1447800" y="3914050"/>
                <a:ext cx="6472862" cy="810350"/>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272491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en-US" altLang="en-US">
                <a:cs typeface="Osaka" charset="-128"/>
              </a:rPr>
              <a:t>End Effector</a:t>
            </a:r>
          </a:p>
        </p:txBody>
      </p:sp>
      <p:sp>
        <p:nvSpPr>
          <p:cNvPr id="27652" name="Rectangle 3"/>
          <p:cNvSpPr>
            <a:spLocks noGrp="1" noChangeArrowheads="1"/>
          </p:cNvSpPr>
          <p:nvPr>
            <p:ph type="body" idx="1"/>
          </p:nvPr>
        </p:nvSpPr>
        <p:spPr/>
        <p:txBody>
          <a:bodyPr/>
          <a:lstStyle/>
          <a:p>
            <a:pPr>
              <a:lnSpc>
                <a:spcPct val="90000"/>
              </a:lnSpc>
            </a:pPr>
            <a:r>
              <a:rPr lang="en-US" altLang="en-US">
                <a:cs typeface="Osaka" charset="-128"/>
              </a:rPr>
              <a:t>So we now can define our goal with a matrix and come up with some desired change in end effector values that will bring us closer to that goal:</a:t>
            </a:r>
          </a:p>
          <a:p>
            <a:pPr>
              <a:lnSpc>
                <a:spcPct val="90000"/>
              </a:lnSpc>
            </a:pPr>
            <a:endParaRPr lang="en-US" altLang="en-US">
              <a:cs typeface="Osaka" charset="-128"/>
            </a:endParaRPr>
          </a:p>
          <a:p>
            <a:pPr>
              <a:lnSpc>
                <a:spcPct val="90000"/>
              </a:lnSpc>
            </a:pPr>
            <a:endParaRPr lang="en-US" altLang="en-US">
              <a:cs typeface="Osaka" charset="-128"/>
            </a:endParaRPr>
          </a:p>
          <a:p>
            <a:pPr>
              <a:lnSpc>
                <a:spcPct val="90000"/>
              </a:lnSpc>
            </a:pPr>
            <a:r>
              <a:rPr lang="en-US" altLang="en-US">
                <a:cs typeface="Osaka" charset="-128"/>
              </a:rPr>
              <a:t>We must now compute a 6xN Jacobian matrix, where each column represents how a particular DOF will affect both the position and orientation of the end effector</a:t>
            </a:r>
          </a:p>
        </p:txBody>
      </p:sp>
      <p:sp>
        <p:nvSpPr>
          <p:cNvPr id="27653"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 name="TextBox 1"/>
              <p:cNvSpPr txBox="1"/>
              <p:nvPr/>
            </p:nvSpPr>
            <p:spPr>
              <a:xfrm>
                <a:off x="1524000" y="3429000"/>
                <a:ext cx="6487160" cy="4331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bg1"/>
                          </a:solidFill>
                          <a:latin typeface="Cambria Math" charset="0"/>
                          <a:ea typeface="Cambria Math" charset="0"/>
                          <a:cs typeface="Cambria Math" charset="0"/>
                        </a:rPr>
                        <m:t>∆</m:t>
                      </m:r>
                      <m:r>
                        <a:rPr lang="en-US" sz="2800" b="1" i="0" smtClean="0">
                          <a:solidFill>
                            <a:schemeClr val="bg1"/>
                          </a:solidFill>
                          <a:latin typeface="Cambria Math" charset="0"/>
                          <a:ea typeface="Cambria Math" charset="0"/>
                          <a:cs typeface="Cambria Math" charset="0"/>
                        </a:rPr>
                        <m:t>𝐞</m:t>
                      </m:r>
                      <m:r>
                        <a:rPr lang="en-US" sz="2800" b="1" i="0" smtClean="0">
                          <a:solidFill>
                            <a:schemeClr val="bg1"/>
                          </a:solidFill>
                          <a:latin typeface="Cambria Math" charset="0"/>
                          <a:ea typeface="Cambria Math" charset="0"/>
                          <a:cs typeface="Cambria Math" charset="0"/>
                        </a:rPr>
                        <m:t>=</m:t>
                      </m:r>
                      <m:sSup>
                        <m:sSupPr>
                          <m:ctrlPr>
                            <a:rPr lang="en-US" sz="2800" b="1" i="1" smtClean="0">
                              <a:solidFill>
                                <a:schemeClr val="bg1"/>
                              </a:solidFill>
                              <a:latin typeface="Cambria Math" charset="0"/>
                              <a:ea typeface="Cambria Math" charset="0"/>
                              <a:cs typeface="Cambria Math" charset="0"/>
                            </a:rPr>
                          </m:ctrlPr>
                        </m:sSupPr>
                        <m:e>
                          <m:d>
                            <m:dPr>
                              <m:begChr m:val="["/>
                              <m:endChr m:val="]"/>
                              <m:ctrlPr>
                                <a:rPr lang="pt-BR" sz="2800" b="1" i="1" smtClean="0">
                                  <a:solidFill>
                                    <a:schemeClr val="bg1"/>
                                  </a:solidFill>
                                  <a:latin typeface="Cambria Math" charset="0"/>
                                  <a:ea typeface="Cambria Math" charset="0"/>
                                  <a:cs typeface="Cambria Math" charset="0"/>
                                </a:rPr>
                              </m:ctrlPr>
                            </m:dPr>
                            <m:e>
                              <m:m>
                                <m:mPr>
                                  <m:mcs>
                                    <m:mc>
                                      <m:mcPr>
                                        <m:count m:val="2"/>
                                        <m:mcJc m:val="center"/>
                                      </m:mcPr>
                                    </m:mc>
                                  </m:mcs>
                                  <m:ctrlPr>
                                    <a:rPr lang="uk-UA" sz="2800" b="1" i="1" smtClean="0">
                                      <a:solidFill>
                                        <a:schemeClr val="bg1"/>
                                      </a:solidFill>
                                      <a:latin typeface="Cambria Math" charset="0"/>
                                      <a:ea typeface="Cambria Math" charset="0"/>
                                      <a:cs typeface="Cambria Math" charset="0"/>
                                    </a:rPr>
                                  </m:ctrlPr>
                                </m:mPr>
                                <m:mr>
                                  <m:e>
                                    <m:m>
                                      <m:mPr>
                                        <m:mcs>
                                          <m:mc>
                                            <m:mcPr>
                                              <m:count m:val="3"/>
                                              <m:mcJc m:val="center"/>
                                            </m:mcPr>
                                          </m:mc>
                                        </m:mcs>
                                        <m:ctrlPr>
                                          <a:rPr lang="uk-UA" sz="2800" b="1" i="1" smtClean="0">
                                            <a:solidFill>
                                              <a:schemeClr val="bg1"/>
                                            </a:solidFill>
                                            <a:latin typeface="Cambria Math" charset="0"/>
                                            <a:ea typeface="Cambria Math" charset="0"/>
                                            <a:cs typeface="Cambria Math" charset="0"/>
                                          </a:rPr>
                                        </m:ctrlPr>
                                      </m:mPr>
                                      <m:mr>
                                        <m:e>
                                          <m:r>
                                            <m:rPr>
                                              <m:brk m:alnAt="7"/>
                                            </m:rPr>
                                            <a:rPr lang="uk-UA" sz="2800" b="1" i="1" smtClean="0">
                                              <a:solidFill>
                                                <a:schemeClr val="bg1"/>
                                              </a:solidFill>
                                              <a:latin typeface="Cambria Math" charset="0"/>
                                              <a:ea typeface="Cambria Math" charset="0"/>
                                              <a:cs typeface="Cambria Math" charset="0"/>
                                            </a:rPr>
                                            <m:t>∆</m:t>
                                          </m:r>
                                          <m:sSub>
                                            <m:sSubPr>
                                              <m:ctrlPr>
                                                <a:rPr lang="en-US" sz="2800" b="1" i="1" smtClean="0">
                                                  <a:solidFill>
                                                    <a:schemeClr val="bg1"/>
                                                  </a:solidFill>
                                                  <a:latin typeface="Cambria Math" charset="0"/>
                                                  <a:ea typeface="Cambria Math" charset="0"/>
                                                  <a:cs typeface="Cambria Math" charset="0"/>
                                                </a:rPr>
                                              </m:ctrlPr>
                                            </m:sSubPr>
                                            <m:e>
                                              <m:r>
                                                <a:rPr lang="en-US" sz="2800" b="0" i="1" smtClean="0">
                                                  <a:solidFill>
                                                    <a:schemeClr val="bg1"/>
                                                  </a:solidFill>
                                                  <a:latin typeface="Cambria Math" charset="0"/>
                                                  <a:ea typeface="Cambria Math" charset="0"/>
                                                  <a:cs typeface="Cambria Math" charset="0"/>
                                                </a:rPr>
                                                <m:t>𝑡</m:t>
                                              </m:r>
                                            </m:e>
                                            <m:sub>
                                              <m:r>
                                                <a:rPr lang="en-US" sz="2800" b="0" i="1" smtClean="0">
                                                  <a:solidFill>
                                                    <a:schemeClr val="bg1"/>
                                                  </a:solidFill>
                                                  <a:latin typeface="Cambria Math" charset="0"/>
                                                  <a:ea typeface="Cambria Math" charset="0"/>
                                                  <a:cs typeface="Cambria Math" charset="0"/>
                                                </a:rPr>
                                                <m:t>𝑥</m:t>
                                              </m:r>
                                            </m:sub>
                                          </m:sSub>
                                        </m:e>
                                        <m:e>
                                          <m:r>
                                            <m:rPr>
                                              <m:brk m:alnAt="7"/>
                                            </m:rPr>
                                            <a:rPr lang="uk-UA" sz="2800" b="1" i="1">
                                              <a:solidFill>
                                                <a:schemeClr val="bg1"/>
                                              </a:solidFill>
                                              <a:latin typeface="Cambria Math" charset="0"/>
                                              <a:ea typeface="Cambria Math" charset="0"/>
                                              <a:cs typeface="Cambria Math" charset="0"/>
                                            </a:rPr>
                                            <m:t>∆</m:t>
                                          </m:r>
                                          <m:sSub>
                                            <m:sSubPr>
                                              <m:ctrlPr>
                                                <a:rPr lang="en-US" sz="2800" b="1" i="1">
                                                  <a:solidFill>
                                                    <a:schemeClr val="bg1"/>
                                                  </a:solidFill>
                                                  <a:latin typeface="Cambria Math" charset="0"/>
                                                  <a:ea typeface="Cambria Math" charset="0"/>
                                                  <a:cs typeface="Cambria Math" charset="0"/>
                                                </a:rPr>
                                              </m:ctrlPr>
                                            </m:sSubPr>
                                            <m:e>
                                              <m:r>
                                                <a:rPr lang="en-US" sz="2800" i="1">
                                                  <a:solidFill>
                                                    <a:schemeClr val="bg1"/>
                                                  </a:solidFill>
                                                  <a:latin typeface="Cambria Math" charset="0"/>
                                                  <a:ea typeface="Cambria Math" charset="0"/>
                                                  <a:cs typeface="Cambria Math" charset="0"/>
                                                </a:rPr>
                                                <m:t>𝑡</m:t>
                                              </m:r>
                                            </m:e>
                                            <m:sub>
                                              <m:r>
                                                <a:rPr lang="en-US" sz="2800" b="1" i="1" smtClean="0">
                                                  <a:solidFill>
                                                    <a:schemeClr val="bg1"/>
                                                  </a:solidFill>
                                                  <a:latin typeface="Cambria Math" charset="0"/>
                                                  <a:ea typeface="Cambria Math" charset="0"/>
                                                  <a:cs typeface="Cambria Math" charset="0"/>
                                                </a:rPr>
                                                <m:t>𝒚</m:t>
                                              </m:r>
                                            </m:sub>
                                          </m:sSub>
                                        </m:e>
                                        <m:e>
                                          <m:r>
                                            <m:rPr>
                                              <m:brk m:alnAt="7"/>
                                            </m:rPr>
                                            <a:rPr lang="uk-UA" sz="2800" b="1" i="1">
                                              <a:solidFill>
                                                <a:schemeClr val="bg1"/>
                                              </a:solidFill>
                                              <a:latin typeface="Cambria Math" charset="0"/>
                                              <a:ea typeface="Cambria Math" charset="0"/>
                                              <a:cs typeface="Cambria Math" charset="0"/>
                                            </a:rPr>
                                            <m:t>∆</m:t>
                                          </m:r>
                                          <m:sSub>
                                            <m:sSubPr>
                                              <m:ctrlPr>
                                                <a:rPr lang="en-US" sz="2800" b="1" i="1">
                                                  <a:solidFill>
                                                    <a:schemeClr val="bg1"/>
                                                  </a:solidFill>
                                                  <a:latin typeface="Cambria Math" charset="0"/>
                                                  <a:ea typeface="Cambria Math" charset="0"/>
                                                  <a:cs typeface="Cambria Math" charset="0"/>
                                                </a:rPr>
                                              </m:ctrlPr>
                                            </m:sSubPr>
                                            <m:e>
                                              <m:r>
                                                <a:rPr lang="en-US" sz="2800" i="1">
                                                  <a:solidFill>
                                                    <a:schemeClr val="bg1"/>
                                                  </a:solidFill>
                                                  <a:latin typeface="Cambria Math" charset="0"/>
                                                  <a:ea typeface="Cambria Math" charset="0"/>
                                                  <a:cs typeface="Cambria Math" charset="0"/>
                                                </a:rPr>
                                                <m:t>𝑡</m:t>
                                              </m:r>
                                            </m:e>
                                            <m:sub>
                                              <m:r>
                                                <a:rPr lang="en-US" sz="2800" b="1" i="1" smtClean="0">
                                                  <a:solidFill>
                                                    <a:schemeClr val="bg1"/>
                                                  </a:solidFill>
                                                  <a:latin typeface="Cambria Math" charset="0"/>
                                                  <a:ea typeface="Cambria Math" charset="0"/>
                                                  <a:cs typeface="Cambria Math" charset="0"/>
                                                </a:rPr>
                                                <m:t>𝒛</m:t>
                                              </m:r>
                                            </m:sub>
                                          </m:sSub>
                                        </m:e>
                                      </m:mr>
                                    </m:m>
                                  </m:e>
                                  <m:e>
                                    <m:m>
                                      <m:mPr>
                                        <m:mcs>
                                          <m:mc>
                                            <m:mcPr>
                                              <m:count m:val="3"/>
                                              <m:mcJc m:val="center"/>
                                            </m:mcPr>
                                          </m:mc>
                                        </m:mcs>
                                        <m:ctrlPr>
                                          <a:rPr lang="uk-UA" sz="2800" b="1" i="1" smtClean="0">
                                            <a:solidFill>
                                              <a:schemeClr val="bg1"/>
                                            </a:solidFill>
                                            <a:latin typeface="Cambria Math" charset="0"/>
                                            <a:ea typeface="Cambria Math" charset="0"/>
                                            <a:cs typeface="Cambria Math" charset="0"/>
                                          </a:rPr>
                                        </m:ctrlPr>
                                      </m:mPr>
                                      <m:mr>
                                        <m:e>
                                          <m:r>
                                            <m:rPr>
                                              <m:brk m:alnAt="7"/>
                                            </m:rPr>
                                            <a:rPr lang="uk-UA" sz="2800" b="1" i="1">
                                              <a:solidFill>
                                                <a:schemeClr val="bg1"/>
                                              </a:solidFill>
                                              <a:latin typeface="Cambria Math" charset="0"/>
                                              <a:ea typeface="Cambria Math" charset="0"/>
                                              <a:cs typeface="Cambria Math" charset="0"/>
                                            </a:rPr>
                                            <m:t>∆</m:t>
                                          </m:r>
                                          <m:sSub>
                                            <m:sSubPr>
                                              <m:ctrlPr>
                                                <a:rPr lang="en-US" sz="2800" b="1" i="1">
                                                  <a:solidFill>
                                                    <a:schemeClr val="bg1"/>
                                                  </a:solidFill>
                                                  <a:latin typeface="Cambria Math" charset="0"/>
                                                  <a:ea typeface="Cambria Math" charset="0"/>
                                                  <a:cs typeface="Cambria Math" charset="0"/>
                                                </a:rPr>
                                              </m:ctrlPr>
                                            </m:sSubPr>
                                            <m:e>
                                              <m:r>
                                                <a:rPr lang="en-US" sz="2800" i="1" smtClean="0">
                                                  <a:solidFill>
                                                    <a:schemeClr val="bg1"/>
                                                  </a:solidFill>
                                                  <a:latin typeface="Cambria Math" charset="0"/>
                                                  <a:ea typeface="Cambria Math" charset="0"/>
                                                  <a:cs typeface="Cambria Math" charset="0"/>
                                                </a:rPr>
                                                <m:t>𝜃</m:t>
                                              </m:r>
                                            </m:e>
                                            <m:sub>
                                              <m:r>
                                                <a:rPr lang="en-US" sz="2800" i="1">
                                                  <a:solidFill>
                                                    <a:schemeClr val="bg1"/>
                                                  </a:solidFill>
                                                  <a:latin typeface="Cambria Math" charset="0"/>
                                                  <a:ea typeface="Cambria Math" charset="0"/>
                                                  <a:cs typeface="Cambria Math" charset="0"/>
                                                </a:rPr>
                                                <m:t>𝑥</m:t>
                                              </m:r>
                                            </m:sub>
                                          </m:sSub>
                                        </m:e>
                                        <m:e>
                                          <m:r>
                                            <a:rPr lang="uk-UA" sz="2800" b="1" i="1" smtClean="0">
                                              <a:solidFill>
                                                <a:schemeClr val="bg1"/>
                                              </a:solidFill>
                                              <a:latin typeface="Cambria Math" charset="0"/>
                                              <a:ea typeface="Cambria Math" charset="0"/>
                                              <a:cs typeface="Cambria Math" charset="0"/>
                                            </a:rPr>
                                            <m:t>∆</m:t>
                                          </m:r>
                                          <m:sSub>
                                            <m:sSubPr>
                                              <m:ctrlPr>
                                                <a:rPr lang="en-US" sz="2800" i="1" smtClean="0">
                                                  <a:solidFill>
                                                    <a:schemeClr val="bg1"/>
                                                  </a:solidFill>
                                                  <a:latin typeface="Cambria Math" charset="0"/>
                                                  <a:ea typeface="Cambria Math" charset="0"/>
                                                  <a:cs typeface="Cambria Math" charset="0"/>
                                                </a:rPr>
                                              </m:ctrlPr>
                                            </m:sSubPr>
                                            <m:e>
                                              <m:r>
                                                <a:rPr lang="en-US" sz="2800" b="0" i="1" smtClean="0">
                                                  <a:solidFill>
                                                    <a:schemeClr val="bg1"/>
                                                  </a:solidFill>
                                                  <a:latin typeface="Cambria Math" charset="0"/>
                                                  <a:ea typeface="Cambria Math" charset="0"/>
                                                  <a:cs typeface="Cambria Math" charset="0"/>
                                                </a:rPr>
                                                <m:t>𝜃</m:t>
                                              </m:r>
                                            </m:e>
                                            <m:sub>
                                              <m:r>
                                                <a:rPr lang="en-US" sz="2800" b="0" i="1" smtClean="0">
                                                  <a:solidFill>
                                                    <a:schemeClr val="bg1"/>
                                                  </a:solidFill>
                                                  <a:latin typeface="Cambria Math" charset="0"/>
                                                  <a:ea typeface="Cambria Math" charset="0"/>
                                                  <a:cs typeface="Cambria Math" charset="0"/>
                                                </a:rPr>
                                                <m:t>𝑦</m:t>
                                              </m:r>
                                            </m:sub>
                                          </m:sSub>
                                        </m:e>
                                        <m:e>
                                          <m:r>
                                            <a:rPr lang="uk-UA" sz="2800" b="1" i="1">
                                              <a:solidFill>
                                                <a:schemeClr val="bg1"/>
                                              </a:solidFill>
                                              <a:latin typeface="Cambria Math" charset="0"/>
                                              <a:ea typeface="Cambria Math" charset="0"/>
                                              <a:cs typeface="Cambria Math" charset="0"/>
                                            </a:rPr>
                                            <m:t>∆</m:t>
                                          </m:r>
                                          <m:sSub>
                                            <m:sSubPr>
                                              <m:ctrlPr>
                                                <a:rPr lang="en-US" sz="2800" i="1">
                                                  <a:solidFill>
                                                    <a:schemeClr val="bg1"/>
                                                  </a:solidFill>
                                                  <a:latin typeface="Cambria Math" charset="0"/>
                                                  <a:ea typeface="Cambria Math" charset="0"/>
                                                  <a:cs typeface="Cambria Math" charset="0"/>
                                                </a:rPr>
                                              </m:ctrlPr>
                                            </m:sSubPr>
                                            <m:e>
                                              <m:r>
                                                <a:rPr lang="en-US" sz="2800" i="1">
                                                  <a:solidFill>
                                                    <a:schemeClr val="bg1"/>
                                                  </a:solidFill>
                                                  <a:latin typeface="Cambria Math" charset="0"/>
                                                  <a:ea typeface="Cambria Math" charset="0"/>
                                                  <a:cs typeface="Cambria Math" charset="0"/>
                                                </a:rPr>
                                                <m:t>𝜃</m:t>
                                              </m:r>
                                            </m:e>
                                            <m:sub>
                                              <m:r>
                                                <a:rPr lang="en-US" sz="2800" b="0" i="1" smtClean="0">
                                                  <a:solidFill>
                                                    <a:schemeClr val="bg1"/>
                                                  </a:solidFill>
                                                  <a:latin typeface="Cambria Math" charset="0"/>
                                                  <a:ea typeface="Cambria Math" charset="0"/>
                                                  <a:cs typeface="Cambria Math" charset="0"/>
                                                </a:rPr>
                                                <m:t>𝑧</m:t>
                                              </m:r>
                                            </m:sub>
                                          </m:sSub>
                                        </m:e>
                                      </m:mr>
                                    </m:m>
                                  </m:e>
                                </m:mr>
                              </m:m>
                            </m:e>
                          </m:d>
                        </m:e>
                        <m:sup>
                          <m:r>
                            <a:rPr lang="en-US" sz="2800" b="0" i="1" smtClean="0">
                              <a:solidFill>
                                <a:schemeClr val="bg1"/>
                              </a:solidFill>
                              <a:latin typeface="Cambria Math" charset="0"/>
                              <a:ea typeface="Cambria Math" charset="0"/>
                              <a:cs typeface="Cambria Math" charset="0"/>
                            </a:rPr>
                            <m:t>𝑇</m:t>
                          </m:r>
                        </m:sup>
                      </m:sSup>
                    </m:oMath>
                  </m:oMathPara>
                </a14:m>
                <a:endParaRPr lang="en-US" sz="28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1524000" y="3429000"/>
                <a:ext cx="6487160" cy="433196"/>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8851503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26"/>
          <p:cNvSpPr>
            <a:spLocks noGrp="1" noChangeArrowheads="1"/>
          </p:cNvSpPr>
          <p:nvPr>
            <p:ph type="title"/>
          </p:nvPr>
        </p:nvSpPr>
        <p:spPr/>
        <p:txBody>
          <a:bodyPr/>
          <a:lstStyle/>
          <a:p>
            <a:r>
              <a:rPr lang="en-US" altLang="en-US">
                <a:cs typeface="Osaka" charset="-128"/>
              </a:rPr>
              <a:t>Rotational DOFs</a:t>
            </a:r>
          </a:p>
        </p:txBody>
      </p:sp>
      <p:sp>
        <p:nvSpPr>
          <p:cNvPr id="81923" name="Rectangle 1027"/>
          <p:cNvSpPr>
            <a:spLocks noGrp="1" noChangeArrowheads="1"/>
          </p:cNvSpPr>
          <p:nvPr>
            <p:ph type="body" idx="1"/>
          </p:nvPr>
        </p:nvSpPr>
        <p:spPr/>
        <p:txBody>
          <a:bodyPr/>
          <a:lstStyle/>
          <a:p>
            <a:pPr>
              <a:lnSpc>
                <a:spcPct val="90000"/>
              </a:lnSpc>
            </a:pPr>
            <a:r>
              <a:rPr lang="en-US" altLang="en-US" sz="2400">
                <a:cs typeface="Osaka" charset="-128"/>
              </a:rPr>
              <a:t>We need to compute additional derivatives that show how the end effector orientation changes with respect to an incremental change in each DOF</a:t>
            </a:r>
          </a:p>
          <a:p>
            <a:pPr>
              <a:lnSpc>
                <a:spcPct val="90000"/>
              </a:lnSpc>
            </a:pPr>
            <a:r>
              <a:rPr lang="en-US" altLang="en-US" sz="2400">
                <a:cs typeface="Osaka" charset="-128"/>
              </a:rPr>
              <a:t>We will use the scaled axis to represent the incremental change</a:t>
            </a:r>
          </a:p>
          <a:p>
            <a:pPr>
              <a:lnSpc>
                <a:spcPct val="90000"/>
              </a:lnSpc>
            </a:pPr>
            <a:r>
              <a:rPr lang="en-US" altLang="en-US" sz="2400">
                <a:cs typeface="Osaka" charset="-128"/>
              </a:rPr>
              <a:t>For a rotational DOF, we first find the rotation axis in world space (as we did earlier)</a:t>
            </a:r>
          </a:p>
          <a:p>
            <a:pPr>
              <a:lnSpc>
                <a:spcPct val="90000"/>
              </a:lnSpc>
            </a:pPr>
            <a:r>
              <a:rPr lang="en-US" altLang="en-US" sz="2400">
                <a:cs typeface="Osaka" charset="-128"/>
              </a:rPr>
              <a:t>Then- we’re done! That axis already represents the incremental rotation caused by that DOF</a:t>
            </a:r>
          </a:p>
          <a:p>
            <a:pPr>
              <a:lnSpc>
                <a:spcPct val="90000"/>
              </a:lnSpc>
            </a:pPr>
            <a:r>
              <a:rPr lang="en-US" altLang="en-US" sz="2400">
                <a:cs typeface="Osaka" charset="-128"/>
              </a:rPr>
              <a:t>By default, the length of the axis should be 1, indicating that a change of 1 in the DOF value results in a rotation of 1 radian around the axis. We can scale this by a stiffness value if desired</a:t>
            </a:r>
          </a:p>
        </p:txBody>
      </p:sp>
      <p:sp>
        <p:nvSpPr>
          <p:cNvPr id="81924"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84709689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altLang="en-US">
                <a:cs typeface="Osaka" charset="-128"/>
              </a:rPr>
              <a:t>Rotational DOFs</a:t>
            </a:r>
          </a:p>
        </p:txBody>
      </p:sp>
      <p:sp>
        <p:nvSpPr>
          <p:cNvPr id="28676" name="Rectangle 3"/>
          <p:cNvSpPr>
            <a:spLocks noGrp="1" noChangeArrowheads="1"/>
          </p:cNvSpPr>
          <p:nvPr>
            <p:ph type="body" idx="1"/>
          </p:nvPr>
        </p:nvSpPr>
        <p:spPr/>
        <p:txBody>
          <a:bodyPr/>
          <a:lstStyle/>
          <a:p>
            <a:pPr>
              <a:lnSpc>
                <a:spcPct val="90000"/>
              </a:lnSpc>
            </a:pPr>
            <a:r>
              <a:rPr lang="en-US" altLang="en-US">
                <a:cs typeface="Osaka" charset="-128"/>
              </a:rPr>
              <a:t>The column in the 6xN Jacobian matrix corresponding to a rotational DOF is:</a:t>
            </a:r>
          </a:p>
          <a:p>
            <a:pPr>
              <a:lnSpc>
                <a:spcPct val="90000"/>
              </a:lnSpc>
            </a:pPr>
            <a:endParaRPr lang="en-US" altLang="en-US">
              <a:cs typeface="Osaka" charset="-128"/>
            </a:endParaRPr>
          </a:p>
          <a:p>
            <a:pPr>
              <a:lnSpc>
                <a:spcPct val="90000"/>
              </a:lnSpc>
            </a:pPr>
            <a:endParaRPr lang="en-US" altLang="en-US">
              <a:cs typeface="Osaka" charset="-128"/>
            </a:endParaRPr>
          </a:p>
          <a:p>
            <a:pPr>
              <a:lnSpc>
                <a:spcPct val="90000"/>
              </a:lnSpc>
            </a:pPr>
            <a:endParaRPr lang="en-US" altLang="en-US">
              <a:cs typeface="Osaka" charset="-128"/>
            </a:endParaRPr>
          </a:p>
          <a:p>
            <a:pPr>
              <a:lnSpc>
                <a:spcPct val="90000"/>
              </a:lnSpc>
            </a:pPr>
            <a:endParaRPr lang="en-US" altLang="en-US">
              <a:cs typeface="Osaka" charset="-128"/>
            </a:endParaRPr>
          </a:p>
          <a:p>
            <a:pPr>
              <a:lnSpc>
                <a:spcPct val="90000"/>
              </a:lnSpc>
            </a:pPr>
            <a:r>
              <a:rPr lang="en-US" altLang="en-US" b="1">
                <a:cs typeface="Osaka" charset="-128"/>
              </a:rPr>
              <a:t>a</a:t>
            </a:r>
            <a:r>
              <a:rPr lang="en-US" altLang="en-US">
                <a:cs typeface="Osaka" charset="-128"/>
              </a:rPr>
              <a:t>’ is the rotation axis in world space</a:t>
            </a:r>
          </a:p>
          <a:p>
            <a:pPr>
              <a:lnSpc>
                <a:spcPct val="90000"/>
              </a:lnSpc>
            </a:pPr>
            <a:r>
              <a:rPr lang="en-US" altLang="en-US" b="1">
                <a:cs typeface="Osaka" charset="-128"/>
              </a:rPr>
              <a:t>r</a:t>
            </a:r>
            <a:r>
              <a:rPr lang="en-US" altLang="en-US">
                <a:cs typeface="Osaka" charset="-128"/>
              </a:rPr>
              <a:t>’ is the pivot point in world space</a:t>
            </a:r>
          </a:p>
          <a:p>
            <a:pPr>
              <a:lnSpc>
                <a:spcPct val="90000"/>
              </a:lnSpc>
            </a:pPr>
            <a:r>
              <a:rPr lang="en-US" altLang="en-US" b="1">
                <a:cs typeface="Osaka" charset="-128"/>
              </a:rPr>
              <a:t>e</a:t>
            </a:r>
            <a:r>
              <a:rPr lang="en-US" altLang="en-US" baseline="-25000">
                <a:cs typeface="Osaka" charset="-128"/>
              </a:rPr>
              <a:t>pos</a:t>
            </a:r>
            <a:r>
              <a:rPr lang="en-US" altLang="en-US">
                <a:cs typeface="Osaka" charset="-128"/>
              </a:rPr>
              <a:t> is the position of the end effector in world space</a:t>
            </a:r>
            <a:endParaRPr lang="en-US" altLang="en-US" b="1" baseline="-25000">
              <a:cs typeface="Osaka" charset="-128"/>
            </a:endParaRPr>
          </a:p>
        </p:txBody>
      </p:sp>
      <p:sp>
        <p:nvSpPr>
          <p:cNvPr id="28677"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 name="TextBox 1"/>
              <p:cNvSpPr txBox="1"/>
              <p:nvPr/>
            </p:nvSpPr>
            <p:spPr>
              <a:xfrm>
                <a:off x="1828800" y="2819400"/>
                <a:ext cx="4396332" cy="9809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bg1"/>
                              </a:solidFill>
                              <a:latin typeface="Cambria Math" charset="0"/>
                            </a:rPr>
                          </m:ctrlPr>
                        </m:sSubPr>
                        <m:e>
                          <m:r>
                            <a:rPr lang="en-US" sz="2800" b="1" i="0" smtClean="0">
                              <a:solidFill>
                                <a:schemeClr val="bg1"/>
                              </a:solidFill>
                              <a:latin typeface="Cambria Math" charset="0"/>
                            </a:rPr>
                            <m:t>𝐉</m:t>
                          </m:r>
                        </m:e>
                        <m:sub>
                          <m:r>
                            <a:rPr lang="en-US" sz="2800" b="0" i="1" smtClean="0">
                              <a:solidFill>
                                <a:schemeClr val="bg1"/>
                              </a:solidFill>
                              <a:latin typeface="Cambria Math" charset="0"/>
                            </a:rPr>
                            <m:t>𝑖</m:t>
                          </m:r>
                        </m:sub>
                      </m:sSub>
                      <m:r>
                        <a:rPr lang="en-US" sz="2800" b="0" i="1" smtClean="0">
                          <a:solidFill>
                            <a:schemeClr val="bg1"/>
                          </a:solidFill>
                          <a:latin typeface="Cambria Math" charset="0"/>
                        </a:rPr>
                        <m:t>=</m:t>
                      </m:r>
                      <m:f>
                        <m:fPr>
                          <m:ctrlPr>
                            <a:rPr lang="bg-BG" sz="2800" b="0" i="1" smtClean="0">
                              <a:solidFill>
                                <a:schemeClr val="bg1"/>
                              </a:solidFill>
                              <a:latin typeface="Cambria Math" charset="0"/>
                            </a:rPr>
                          </m:ctrlPr>
                        </m:fPr>
                        <m:num>
                          <m:r>
                            <a:rPr lang="bg-BG" sz="2800" b="0" i="1" smtClean="0">
                              <a:solidFill>
                                <a:schemeClr val="bg1"/>
                              </a:solidFill>
                              <a:latin typeface="Cambria Math" charset="0"/>
                              <a:ea typeface="Cambria Math" charset="0"/>
                              <a:cs typeface="Cambria Math" charset="0"/>
                            </a:rPr>
                            <m:t>𝜕</m:t>
                          </m:r>
                          <m:r>
                            <a:rPr lang="en-US" sz="2800" b="1" i="0" smtClean="0">
                              <a:solidFill>
                                <a:schemeClr val="bg1"/>
                              </a:solidFill>
                              <a:latin typeface="Cambria Math" charset="0"/>
                              <a:ea typeface="Cambria Math" charset="0"/>
                              <a:cs typeface="Cambria Math" charset="0"/>
                            </a:rPr>
                            <m:t>𝐞</m:t>
                          </m:r>
                        </m:num>
                        <m:den>
                          <m:r>
                            <a:rPr lang="bg-BG" sz="2800" b="0" i="1" smtClean="0">
                              <a:solidFill>
                                <a:schemeClr val="bg1"/>
                              </a:solidFill>
                              <a:latin typeface="Cambria Math" charset="0"/>
                              <a:ea typeface="Cambria Math" charset="0"/>
                              <a:cs typeface="Cambria Math" charset="0"/>
                            </a:rPr>
                            <m:t>𝜕</m:t>
                          </m:r>
                          <m:sSub>
                            <m:sSubPr>
                              <m:ctrlPr>
                                <a:rPr lang="en-US" sz="2800" b="0" i="1" smtClean="0">
                                  <a:solidFill>
                                    <a:schemeClr val="bg1"/>
                                  </a:solidFill>
                                  <a:latin typeface="Cambria Math" charset="0"/>
                                  <a:ea typeface="Cambria Math" charset="0"/>
                                  <a:cs typeface="Cambria Math" charset="0"/>
                                </a:rPr>
                              </m:ctrlPr>
                            </m:sSubPr>
                            <m:e>
                              <m:r>
                                <a:rPr lang="en-US" sz="2800" b="0" i="1" smtClean="0">
                                  <a:solidFill>
                                    <a:schemeClr val="bg1"/>
                                  </a:solidFill>
                                  <a:latin typeface="Cambria Math" charset="0"/>
                                  <a:ea typeface="Cambria Math" charset="0"/>
                                  <a:cs typeface="Cambria Math" charset="0"/>
                                </a:rPr>
                                <m:t>𝜙</m:t>
                              </m:r>
                            </m:e>
                            <m:sub>
                              <m:r>
                                <a:rPr lang="en-US" sz="2800" b="0" i="1" smtClean="0">
                                  <a:solidFill>
                                    <a:schemeClr val="bg1"/>
                                  </a:solidFill>
                                  <a:latin typeface="Cambria Math" charset="0"/>
                                  <a:ea typeface="Cambria Math" charset="0"/>
                                  <a:cs typeface="Cambria Math" charset="0"/>
                                </a:rPr>
                                <m:t>𝑖</m:t>
                              </m:r>
                            </m:sub>
                          </m:sSub>
                        </m:den>
                      </m:f>
                      <m:r>
                        <a:rPr lang="en-US" sz="2800" b="0" i="1" smtClean="0">
                          <a:solidFill>
                            <a:schemeClr val="bg1"/>
                          </a:solidFill>
                          <a:latin typeface="Cambria Math" charset="0"/>
                        </a:rPr>
                        <m:t>=</m:t>
                      </m:r>
                      <m:d>
                        <m:dPr>
                          <m:begChr m:val="["/>
                          <m:endChr m:val="]"/>
                          <m:ctrlPr>
                            <a:rPr lang="pt-BR" sz="2800" b="0" i="1" smtClean="0">
                              <a:solidFill>
                                <a:schemeClr val="bg1"/>
                              </a:solidFill>
                              <a:latin typeface="Cambria Math" charset="0"/>
                            </a:rPr>
                          </m:ctrlPr>
                        </m:dPr>
                        <m:e>
                          <m:m>
                            <m:mPr>
                              <m:mcs>
                                <m:mc>
                                  <m:mcPr>
                                    <m:count m:val="1"/>
                                    <m:mcJc m:val="center"/>
                                  </m:mcPr>
                                </m:mc>
                              </m:mcs>
                              <m:ctrlPr>
                                <a:rPr lang="cs-CZ" sz="2800" b="0" i="1" smtClean="0">
                                  <a:solidFill>
                                    <a:schemeClr val="bg1"/>
                                  </a:solidFill>
                                  <a:latin typeface="Cambria Math" charset="0"/>
                                </a:rPr>
                              </m:ctrlPr>
                            </m:mPr>
                            <m:mr>
                              <m:e>
                                <m:sSubSup>
                                  <m:sSubSupPr>
                                    <m:ctrlPr>
                                      <a:rPr lang="en-US" sz="2800" i="1">
                                        <a:solidFill>
                                          <a:schemeClr val="bg1"/>
                                        </a:solidFill>
                                        <a:latin typeface="Cambria Math" charset="0"/>
                                      </a:rPr>
                                    </m:ctrlPr>
                                  </m:sSubSupPr>
                                  <m:e>
                                    <m:r>
                                      <a:rPr lang="en-US" sz="2800" b="1">
                                        <a:solidFill>
                                          <a:schemeClr val="bg1"/>
                                        </a:solidFill>
                                        <a:latin typeface="Cambria Math" charset="0"/>
                                      </a:rPr>
                                      <m:t>𝐚</m:t>
                                    </m:r>
                                  </m:e>
                                  <m:sub>
                                    <m:r>
                                      <a:rPr lang="en-US" sz="2800" i="1">
                                        <a:solidFill>
                                          <a:schemeClr val="bg1"/>
                                        </a:solidFill>
                                        <a:latin typeface="Cambria Math" charset="0"/>
                                      </a:rPr>
                                      <m:t>𝑖</m:t>
                                    </m:r>
                                  </m:sub>
                                  <m:sup>
                                    <m:r>
                                      <a:rPr lang="en-US" sz="2800" i="1">
                                        <a:solidFill>
                                          <a:schemeClr val="bg1"/>
                                        </a:solidFill>
                                        <a:latin typeface="Cambria Math" charset="0"/>
                                      </a:rPr>
                                      <m:t>′</m:t>
                                    </m:r>
                                  </m:sup>
                                </m:sSubSup>
                                <m:r>
                                  <a:rPr lang="en-US" sz="2800" i="1" smtClean="0">
                                    <a:solidFill>
                                      <a:schemeClr val="bg1"/>
                                    </a:solidFill>
                                    <a:latin typeface="Cambria Math" charset="0"/>
                                    <a:ea typeface="Cambria Math" charset="0"/>
                                    <a:cs typeface="Cambria Math" charset="0"/>
                                  </a:rPr>
                                  <m:t>×</m:t>
                                </m:r>
                                <m:d>
                                  <m:dPr>
                                    <m:ctrlPr>
                                      <a:rPr lang="is-IS" sz="2800" i="1" smtClean="0">
                                        <a:solidFill>
                                          <a:schemeClr val="bg1"/>
                                        </a:solidFill>
                                        <a:latin typeface="Cambria Math" charset="0"/>
                                        <a:ea typeface="Cambria Math" charset="0"/>
                                        <a:cs typeface="Cambria Math" charset="0"/>
                                      </a:rPr>
                                    </m:ctrlPr>
                                  </m:dPr>
                                  <m:e>
                                    <m:sSub>
                                      <m:sSubPr>
                                        <m:ctrlPr>
                                          <a:rPr lang="en-US" sz="2800" i="1" smtClean="0">
                                            <a:solidFill>
                                              <a:schemeClr val="bg1"/>
                                            </a:solidFill>
                                            <a:latin typeface="Cambria Math" charset="0"/>
                                            <a:ea typeface="Cambria Math" charset="0"/>
                                            <a:cs typeface="Cambria Math" charset="0"/>
                                          </a:rPr>
                                        </m:ctrlPr>
                                      </m:sSubPr>
                                      <m:e>
                                        <m:r>
                                          <a:rPr lang="en-US" sz="2800" b="1" i="0" smtClean="0">
                                            <a:solidFill>
                                              <a:schemeClr val="bg1"/>
                                            </a:solidFill>
                                            <a:latin typeface="Cambria Math" charset="0"/>
                                            <a:ea typeface="Cambria Math" charset="0"/>
                                            <a:cs typeface="Cambria Math" charset="0"/>
                                          </a:rPr>
                                          <m:t>𝐞</m:t>
                                        </m:r>
                                      </m:e>
                                      <m:sub>
                                        <m:r>
                                          <a:rPr lang="en-US" sz="2800" b="0" i="1" smtClean="0">
                                            <a:solidFill>
                                              <a:schemeClr val="bg1"/>
                                            </a:solidFill>
                                            <a:latin typeface="Cambria Math" charset="0"/>
                                            <a:ea typeface="Cambria Math" charset="0"/>
                                            <a:cs typeface="Cambria Math" charset="0"/>
                                          </a:rPr>
                                          <m:t>𝑝𝑜𝑠</m:t>
                                        </m:r>
                                      </m:sub>
                                    </m:sSub>
                                    <m:r>
                                      <a:rPr lang="en-US" sz="2800" b="0" i="1" smtClean="0">
                                        <a:solidFill>
                                          <a:schemeClr val="bg1"/>
                                        </a:solidFill>
                                        <a:latin typeface="Cambria Math" charset="0"/>
                                        <a:ea typeface="Cambria Math" charset="0"/>
                                        <a:cs typeface="Cambria Math" charset="0"/>
                                      </a:rPr>
                                      <m:t>−</m:t>
                                    </m:r>
                                    <m:sSubSup>
                                      <m:sSubSupPr>
                                        <m:ctrlPr>
                                          <a:rPr lang="en-US" sz="2800" b="0" i="1" smtClean="0">
                                            <a:solidFill>
                                              <a:schemeClr val="bg1"/>
                                            </a:solidFill>
                                            <a:latin typeface="Cambria Math" charset="0"/>
                                            <a:ea typeface="Cambria Math" charset="0"/>
                                            <a:cs typeface="Cambria Math" charset="0"/>
                                          </a:rPr>
                                        </m:ctrlPr>
                                      </m:sSubSupPr>
                                      <m:e>
                                        <m:r>
                                          <a:rPr lang="en-US" sz="2800" b="1" i="0" smtClean="0">
                                            <a:solidFill>
                                              <a:schemeClr val="bg1"/>
                                            </a:solidFill>
                                            <a:latin typeface="Cambria Math" charset="0"/>
                                            <a:ea typeface="Cambria Math" charset="0"/>
                                            <a:cs typeface="Cambria Math" charset="0"/>
                                          </a:rPr>
                                          <m:t>𝐫</m:t>
                                        </m:r>
                                      </m:e>
                                      <m:sub>
                                        <m:r>
                                          <a:rPr lang="en-US" sz="2800" b="0" i="1" smtClean="0">
                                            <a:solidFill>
                                              <a:schemeClr val="bg1"/>
                                            </a:solidFill>
                                            <a:latin typeface="Cambria Math" charset="0"/>
                                            <a:ea typeface="Cambria Math" charset="0"/>
                                            <a:cs typeface="Cambria Math" charset="0"/>
                                          </a:rPr>
                                          <m:t>𝑖</m:t>
                                        </m:r>
                                      </m:sub>
                                      <m:sup>
                                        <m:r>
                                          <a:rPr lang="en-US" sz="2800" b="0" i="1" smtClean="0">
                                            <a:solidFill>
                                              <a:schemeClr val="bg1"/>
                                            </a:solidFill>
                                            <a:latin typeface="Cambria Math" charset="0"/>
                                            <a:ea typeface="Cambria Math" charset="0"/>
                                            <a:cs typeface="Cambria Math" charset="0"/>
                                          </a:rPr>
                                          <m:t>′</m:t>
                                        </m:r>
                                      </m:sup>
                                    </m:sSubSup>
                                  </m:e>
                                </m:d>
                              </m:e>
                            </m:mr>
                            <m:mr>
                              <m:e>
                                <m:sSubSup>
                                  <m:sSubSupPr>
                                    <m:ctrlPr>
                                      <a:rPr lang="en-US" sz="2800" b="0" i="1" smtClean="0">
                                        <a:solidFill>
                                          <a:schemeClr val="bg1"/>
                                        </a:solidFill>
                                        <a:latin typeface="Cambria Math" charset="0"/>
                                      </a:rPr>
                                    </m:ctrlPr>
                                  </m:sSubSupPr>
                                  <m:e>
                                    <m:r>
                                      <a:rPr lang="en-US" sz="2800" b="1" i="0" smtClean="0">
                                        <a:solidFill>
                                          <a:schemeClr val="bg1"/>
                                        </a:solidFill>
                                        <a:latin typeface="Cambria Math" charset="0"/>
                                      </a:rPr>
                                      <m:t>𝐚</m:t>
                                    </m:r>
                                  </m:e>
                                  <m:sub>
                                    <m:r>
                                      <a:rPr lang="en-US" sz="2800" b="0" i="1" smtClean="0">
                                        <a:solidFill>
                                          <a:schemeClr val="bg1"/>
                                        </a:solidFill>
                                        <a:latin typeface="Cambria Math" charset="0"/>
                                      </a:rPr>
                                      <m:t>𝑖</m:t>
                                    </m:r>
                                  </m:sub>
                                  <m:sup>
                                    <m:r>
                                      <a:rPr lang="en-US" sz="2800" b="0" i="1" smtClean="0">
                                        <a:solidFill>
                                          <a:schemeClr val="bg1"/>
                                        </a:solidFill>
                                        <a:latin typeface="Cambria Math" charset="0"/>
                                      </a:rPr>
                                      <m:t>′</m:t>
                                    </m:r>
                                  </m:sup>
                                </m:sSubSup>
                              </m:e>
                            </m:mr>
                          </m:m>
                        </m:e>
                      </m:d>
                    </m:oMath>
                  </m:oMathPara>
                </a14:m>
                <a:endParaRPr lang="en-US" sz="2800" dirty="0"/>
              </a:p>
            </p:txBody>
          </p:sp>
        </mc:Choice>
        <mc:Fallback xmlns="">
          <p:sp>
            <p:nvSpPr>
              <p:cNvPr id="2" name="TextBox 1"/>
              <p:cNvSpPr txBox="1">
                <a:spLocks noRot="1" noChangeAspect="1" noMove="1" noResize="1" noEditPoints="1" noAdjustHandles="1" noChangeArrowheads="1" noChangeShapeType="1" noTextEdit="1"/>
              </p:cNvSpPr>
              <p:nvPr/>
            </p:nvSpPr>
            <p:spPr>
              <a:xfrm>
                <a:off x="1828800" y="2819400"/>
                <a:ext cx="4396332" cy="980910"/>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8845191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altLang="en-US">
                <a:cs typeface="Osaka" charset="-128"/>
              </a:rPr>
              <a:t>Translational DOFs</a:t>
            </a:r>
          </a:p>
        </p:txBody>
      </p:sp>
      <p:sp>
        <p:nvSpPr>
          <p:cNvPr id="29700" name="Rectangle 3"/>
          <p:cNvSpPr>
            <a:spLocks noGrp="1" noChangeArrowheads="1"/>
          </p:cNvSpPr>
          <p:nvPr>
            <p:ph type="body" idx="1"/>
          </p:nvPr>
        </p:nvSpPr>
        <p:spPr/>
        <p:txBody>
          <a:bodyPr/>
          <a:lstStyle/>
          <a:p>
            <a:r>
              <a:rPr lang="en-US" altLang="en-US">
                <a:cs typeface="Osaka" charset="-128"/>
              </a:rPr>
              <a:t>Translational DOFs don’t affect the end effector orientation, so their contribution to the derivative of orientation will be [0 0 0]</a:t>
            </a:r>
          </a:p>
        </p:txBody>
      </p:sp>
      <p:sp>
        <p:nvSpPr>
          <p:cNvPr id="29701"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6" name="TextBox 5"/>
              <p:cNvSpPr txBox="1"/>
              <p:nvPr/>
            </p:nvSpPr>
            <p:spPr>
              <a:xfrm>
                <a:off x="2033651" y="3505200"/>
                <a:ext cx="2462149" cy="15874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bg1"/>
                              </a:solidFill>
                              <a:latin typeface="Cambria Math" charset="0"/>
                            </a:rPr>
                          </m:ctrlPr>
                        </m:sSubPr>
                        <m:e>
                          <m:r>
                            <a:rPr lang="en-US" sz="2800" b="1" i="0" smtClean="0">
                              <a:solidFill>
                                <a:schemeClr val="bg1"/>
                              </a:solidFill>
                              <a:latin typeface="Cambria Math" charset="0"/>
                            </a:rPr>
                            <m:t>𝐉</m:t>
                          </m:r>
                        </m:e>
                        <m:sub>
                          <m:r>
                            <a:rPr lang="en-US" sz="2800" b="0" i="1" smtClean="0">
                              <a:solidFill>
                                <a:schemeClr val="bg1"/>
                              </a:solidFill>
                              <a:latin typeface="Cambria Math" charset="0"/>
                            </a:rPr>
                            <m:t>𝑖</m:t>
                          </m:r>
                        </m:sub>
                      </m:sSub>
                      <m:r>
                        <a:rPr lang="en-US" sz="2800" b="0" i="1" smtClean="0">
                          <a:solidFill>
                            <a:schemeClr val="bg1"/>
                          </a:solidFill>
                          <a:latin typeface="Cambria Math" charset="0"/>
                        </a:rPr>
                        <m:t>=</m:t>
                      </m:r>
                      <m:f>
                        <m:fPr>
                          <m:ctrlPr>
                            <a:rPr lang="bg-BG" sz="2800" b="0" i="1" smtClean="0">
                              <a:solidFill>
                                <a:schemeClr val="bg1"/>
                              </a:solidFill>
                              <a:latin typeface="Cambria Math" charset="0"/>
                            </a:rPr>
                          </m:ctrlPr>
                        </m:fPr>
                        <m:num>
                          <m:r>
                            <a:rPr lang="bg-BG" sz="2800" b="0" i="1" smtClean="0">
                              <a:solidFill>
                                <a:schemeClr val="bg1"/>
                              </a:solidFill>
                              <a:latin typeface="Cambria Math" charset="0"/>
                              <a:ea typeface="Cambria Math" charset="0"/>
                              <a:cs typeface="Cambria Math" charset="0"/>
                            </a:rPr>
                            <m:t>𝜕</m:t>
                          </m:r>
                          <m:r>
                            <a:rPr lang="en-US" sz="2800" b="1" i="0" smtClean="0">
                              <a:solidFill>
                                <a:schemeClr val="bg1"/>
                              </a:solidFill>
                              <a:latin typeface="Cambria Math" charset="0"/>
                              <a:ea typeface="Cambria Math" charset="0"/>
                              <a:cs typeface="Cambria Math" charset="0"/>
                            </a:rPr>
                            <m:t>𝐞</m:t>
                          </m:r>
                        </m:num>
                        <m:den>
                          <m:r>
                            <a:rPr lang="bg-BG" sz="2800" b="0" i="1" smtClean="0">
                              <a:solidFill>
                                <a:schemeClr val="bg1"/>
                              </a:solidFill>
                              <a:latin typeface="Cambria Math" charset="0"/>
                              <a:ea typeface="Cambria Math" charset="0"/>
                              <a:cs typeface="Cambria Math" charset="0"/>
                            </a:rPr>
                            <m:t>𝜕</m:t>
                          </m:r>
                          <m:sSub>
                            <m:sSubPr>
                              <m:ctrlPr>
                                <a:rPr lang="en-US" sz="2800" b="0" i="1" smtClean="0">
                                  <a:solidFill>
                                    <a:schemeClr val="bg1"/>
                                  </a:solidFill>
                                  <a:latin typeface="Cambria Math" charset="0"/>
                                  <a:ea typeface="Cambria Math" charset="0"/>
                                  <a:cs typeface="Cambria Math" charset="0"/>
                                </a:rPr>
                              </m:ctrlPr>
                            </m:sSubPr>
                            <m:e>
                              <m:r>
                                <a:rPr lang="en-US" sz="2800" b="0" i="1" smtClean="0">
                                  <a:solidFill>
                                    <a:schemeClr val="bg1"/>
                                  </a:solidFill>
                                  <a:latin typeface="Cambria Math" charset="0"/>
                                  <a:ea typeface="Cambria Math" charset="0"/>
                                  <a:cs typeface="Cambria Math" charset="0"/>
                                </a:rPr>
                                <m:t>𝜙</m:t>
                              </m:r>
                            </m:e>
                            <m:sub>
                              <m:r>
                                <a:rPr lang="en-US" sz="2800" b="0" i="1" smtClean="0">
                                  <a:solidFill>
                                    <a:schemeClr val="bg1"/>
                                  </a:solidFill>
                                  <a:latin typeface="Cambria Math" charset="0"/>
                                  <a:ea typeface="Cambria Math" charset="0"/>
                                  <a:cs typeface="Cambria Math" charset="0"/>
                                </a:rPr>
                                <m:t>𝑖</m:t>
                              </m:r>
                            </m:sub>
                          </m:sSub>
                        </m:den>
                      </m:f>
                      <m:r>
                        <a:rPr lang="en-US" sz="2800" b="0" i="1" smtClean="0">
                          <a:solidFill>
                            <a:schemeClr val="bg1"/>
                          </a:solidFill>
                          <a:latin typeface="Cambria Math" charset="0"/>
                        </a:rPr>
                        <m:t>=</m:t>
                      </m:r>
                      <m:d>
                        <m:dPr>
                          <m:begChr m:val="["/>
                          <m:endChr m:val="]"/>
                          <m:ctrlPr>
                            <a:rPr lang="pt-BR" sz="2800" b="0" i="1" smtClean="0">
                              <a:solidFill>
                                <a:schemeClr val="bg1"/>
                              </a:solidFill>
                              <a:latin typeface="Cambria Math" charset="0"/>
                            </a:rPr>
                          </m:ctrlPr>
                        </m:dPr>
                        <m:e>
                          <m:m>
                            <m:mPr>
                              <m:mcs>
                                <m:mc>
                                  <m:mcPr>
                                    <m:count m:val="1"/>
                                    <m:mcJc m:val="center"/>
                                  </m:mcPr>
                                </m:mc>
                              </m:mcs>
                              <m:ctrlPr>
                                <a:rPr lang="cs-CZ" sz="2800" b="0" i="1" smtClean="0">
                                  <a:solidFill>
                                    <a:schemeClr val="bg1"/>
                                  </a:solidFill>
                                  <a:latin typeface="Cambria Math" charset="0"/>
                                </a:rPr>
                              </m:ctrlPr>
                            </m:mPr>
                            <m:mr>
                              <m:e>
                                <m:m>
                                  <m:mPr>
                                    <m:mcs>
                                      <m:mc>
                                        <m:mcPr>
                                          <m:count m:val="1"/>
                                          <m:mcJc m:val="center"/>
                                        </m:mcPr>
                                      </m:mc>
                                    </m:mcs>
                                    <m:ctrlPr>
                                      <a:rPr lang="cs-CZ" sz="2800" b="0" i="1" smtClean="0">
                                        <a:solidFill>
                                          <a:schemeClr val="bg1"/>
                                        </a:solidFill>
                                        <a:latin typeface="Cambria Math" charset="0"/>
                                      </a:rPr>
                                    </m:ctrlPr>
                                  </m:mPr>
                                  <m:mr>
                                    <m:e>
                                      <m:sSubSup>
                                        <m:sSubSupPr>
                                          <m:ctrlPr>
                                            <a:rPr lang="en-US" sz="2800" i="1">
                                              <a:solidFill>
                                                <a:schemeClr val="bg1"/>
                                              </a:solidFill>
                                              <a:latin typeface="Cambria Math" charset="0"/>
                                            </a:rPr>
                                          </m:ctrlPr>
                                        </m:sSubSupPr>
                                        <m:e>
                                          <m:r>
                                            <a:rPr lang="en-US" sz="2800" b="1">
                                              <a:solidFill>
                                                <a:schemeClr val="bg1"/>
                                              </a:solidFill>
                                              <a:latin typeface="Cambria Math" charset="0"/>
                                            </a:rPr>
                                            <m:t>𝐚</m:t>
                                          </m:r>
                                        </m:e>
                                        <m:sub>
                                          <m:r>
                                            <a:rPr lang="en-US" sz="2800" i="1">
                                              <a:solidFill>
                                                <a:schemeClr val="bg1"/>
                                              </a:solidFill>
                                              <a:latin typeface="Cambria Math" charset="0"/>
                                            </a:rPr>
                                            <m:t>𝑖</m:t>
                                          </m:r>
                                        </m:sub>
                                        <m:sup>
                                          <m:r>
                                            <a:rPr lang="en-US" sz="2800" i="1">
                                              <a:solidFill>
                                                <a:schemeClr val="bg1"/>
                                              </a:solidFill>
                                              <a:latin typeface="Cambria Math" charset="0"/>
                                            </a:rPr>
                                            <m:t>′</m:t>
                                          </m:r>
                                        </m:sup>
                                      </m:sSubSup>
                                    </m:e>
                                  </m:mr>
                                  <m:mr>
                                    <m:e>
                                      <m:r>
                                        <a:rPr lang="en-US" sz="2800" b="0" i="1" smtClean="0">
                                          <a:solidFill>
                                            <a:schemeClr val="bg1"/>
                                          </a:solidFill>
                                          <a:latin typeface="Cambria Math" charset="0"/>
                                        </a:rPr>
                                        <m:t>0</m:t>
                                      </m:r>
                                    </m:e>
                                  </m:mr>
                                </m:m>
                              </m:e>
                            </m:mr>
                            <m:mr>
                              <m:e>
                                <m:m>
                                  <m:mPr>
                                    <m:mcs>
                                      <m:mc>
                                        <m:mcPr>
                                          <m:count m:val="1"/>
                                          <m:mcJc m:val="center"/>
                                        </m:mcPr>
                                      </m:mc>
                                    </m:mcs>
                                    <m:ctrlPr>
                                      <a:rPr lang="cs-CZ" sz="2800" b="0" i="1" smtClean="0">
                                        <a:solidFill>
                                          <a:schemeClr val="bg1"/>
                                        </a:solidFill>
                                        <a:latin typeface="Cambria Math" charset="0"/>
                                      </a:rPr>
                                    </m:ctrlPr>
                                  </m:mPr>
                                  <m:mr>
                                    <m:e>
                                      <m:r>
                                        <m:rPr>
                                          <m:brk m:alnAt="7"/>
                                        </m:rPr>
                                        <a:rPr lang="en-US" sz="2800" b="0" i="1" smtClean="0">
                                          <a:solidFill>
                                            <a:schemeClr val="bg1"/>
                                          </a:solidFill>
                                          <a:latin typeface="Cambria Math" charset="0"/>
                                        </a:rPr>
                                        <m:t>0</m:t>
                                      </m:r>
                                    </m:e>
                                  </m:mr>
                                  <m:mr>
                                    <m:e>
                                      <m:r>
                                        <a:rPr lang="en-US" sz="2800" b="0" i="1" smtClean="0">
                                          <a:solidFill>
                                            <a:schemeClr val="bg1"/>
                                          </a:solidFill>
                                          <a:latin typeface="Cambria Math" charset="0"/>
                                        </a:rPr>
                                        <m:t>0</m:t>
                                      </m:r>
                                    </m:e>
                                  </m:mr>
                                </m:m>
                              </m:e>
                            </m:mr>
                          </m:m>
                        </m:e>
                      </m:d>
                    </m:oMath>
                  </m:oMathPara>
                </a14:m>
                <a:endParaRPr lang="en-US" sz="2800" dirty="0"/>
              </a:p>
            </p:txBody>
          </p:sp>
        </mc:Choice>
        <mc:Fallback xmlns="">
          <p:sp>
            <p:nvSpPr>
              <p:cNvPr id="6" name="TextBox 5"/>
              <p:cNvSpPr txBox="1">
                <a:spLocks noRot="1" noChangeAspect="1" noMove="1" noResize="1" noEditPoints="1" noAdjustHandles="1" noChangeArrowheads="1" noChangeShapeType="1" noTextEdit="1"/>
              </p:cNvSpPr>
              <p:nvPr/>
            </p:nvSpPr>
            <p:spPr>
              <a:xfrm>
                <a:off x="2033651" y="3505200"/>
                <a:ext cx="2462149" cy="1587422"/>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4348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altLang="en-US">
                <a:cs typeface="Osaka" charset="-128"/>
              </a:rPr>
              <a:t>Derivative of a Scalar Function</a:t>
            </a:r>
          </a:p>
        </p:txBody>
      </p:sp>
      <p:sp>
        <p:nvSpPr>
          <p:cNvPr id="4100" name="Rectangle 3"/>
          <p:cNvSpPr>
            <a:spLocks noGrp="1" noChangeArrowheads="1"/>
          </p:cNvSpPr>
          <p:nvPr>
            <p:ph type="body" idx="1"/>
          </p:nvPr>
        </p:nvSpPr>
        <p:spPr/>
        <p:txBody>
          <a:bodyPr/>
          <a:lstStyle/>
          <a:p>
            <a:r>
              <a:rPr lang="en-US" altLang="en-US">
                <a:cs typeface="Osaka" charset="-128"/>
              </a:rPr>
              <a:t>If we have a scalar function f of a single variable x, we can write it as f(x)</a:t>
            </a:r>
          </a:p>
          <a:p>
            <a:r>
              <a:rPr lang="en-US" altLang="en-US">
                <a:cs typeface="Osaka" charset="-128"/>
              </a:rPr>
              <a:t>The derivative of the function with respect to x is df/dx</a:t>
            </a:r>
          </a:p>
          <a:p>
            <a:r>
              <a:rPr lang="en-US" altLang="en-US">
                <a:cs typeface="Osaka" charset="-128"/>
              </a:rPr>
              <a:t>The derivative is defined as:</a:t>
            </a:r>
          </a:p>
        </p:txBody>
      </p:sp>
      <p:sp>
        <p:nvSpPr>
          <p:cNvPr id="4101"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 name="TextBox 1"/>
              <p:cNvSpPr txBox="1"/>
              <p:nvPr/>
            </p:nvSpPr>
            <p:spPr>
              <a:xfrm>
                <a:off x="1447800" y="4361512"/>
                <a:ext cx="6054414" cy="8361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bg-BG" sz="2800" i="1" smtClean="0">
                              <a:solidFill>
                                <a:schemeClr val="bg1"/>
                              </a:solidFill>
                              <a:latin typeface="Cambria Math" charset="0"/>
                            </a:rPr>
                          </m:ctrlPr>
                        </m:fPr>
                        <m:num>
                          <m:r>
                            <a:rPr lang="en-US" sz="2800" b="0" i="1" smtClean="0">
                              <a:solidFill>
                                <a:schemeClr val="bg1"/>
                              </a:solidFill>
                              <a:latin typeface="Cambria Math" charset="0"/>
                            </a:rPr>
                            <m:t>𝑑𝑓</m:t>
                          </m:r>
                        </m:num>
                        <m:den>
                          <m:r>
                            <a:rPr lang="en-US" sz="2800" b="0" i="1" smtClean="0">
                              <a:solidFill>
                                <a:schemeClr val="bg1"/>
                              </a:solidFill>
                              <a:latin typeface="Cambria Math" charset="0"/>
                            </a:rPr>
                            <m:t>𝑑𝑥</m:t>
                          </m:r>
                        </m:den>
                      </m:f>
                      <m:r>
                        <a:rPr lang="en-US" sz="2800" b="0" i="1" smtClean="0">
                          <a:solidFill>
                            <a:schemeClr val="bg1"/>
                          </a:solidFill>
                          <a:latin typeface="Cambria Math" charset="0"/>
                        </a:rPr>
                        <m:t>=</m:t>
                      </m:r>
                      <m:func>
                        <m:funcPr>
                          <m:ctrlPr>
                            <a:rPr lang="en-US" sz="2800" b="0" i="1" smtClean="0">
                              <a:solidFill>
                                <a:schemeClr val="bg1"/>
                              </a:solidFill>
                              <a:latin typeface="Cambria Math" charset="0"/>
                            </a:rPr>
                          </m:ctrlPr>
                        </m:funcPr>
                        <m:fName>
                          <m:limLow>
                            <m:limLowPr>
                              <m:ctrlPr>
                                <a:rPr lang="en-US" sz="2800" b="0" i="1" smtClean="0">
                                  <a:solidFill>
                                    <a:schemeClr val="bg1"/>
                                  </a:solidFill>
                                  <a:latin typeface="Cambria Math" charset="0"/>
                                </a:rPr>
                              </m:ctrlPr>
                            </m:limLowPr>
                            <m:e>
                              <m:r>
                                <m:rPr>
                                  <m:sty m:val="p"/>
                                </m:rPr>
                                <a:rPr lang="en-US" sz="2800" b="0" i="0" smtClean="0">
                                  <a:solidFill>
                                    <a:schemeClr val="bg1"/>
                                  </a:solidFill>
                                  <a:latin typeface="Cambria Math" charset="0"/>
                                </a:rPr>
                                <m:t>lim</m:t>
                              </m:r>
                            </m:e>
                            <m:lim>
                              <m:r>
                                <a:rPr lang="en-US" sz="2800" i="1">
                                  <a:solidFill>
                                    <a:schemeClr val="bg1"/>
                                  </a:solidFill>
                                  <a:latin typeface="Cambria Math" charset="0"/>
                                  <a:ea typeface="Cambria Math" charset="0"/>
                                  <a:cs typeface="Cambria Math" charset="0"/>
                                </a:rPr>
                                <m:t>∆</m:t>
                              </m:r>
                              <m:r>
                                <a:rPr lang="en-US" sz="2800" b="0" i="1" smtClean="0">
                                  <a:solidFill>
                                    <a:schemeClr val="bg1"/>
                                  </a:solidFill>
                                  <a:latin typeface="Cambria Math" charset="0"/>
                                  <a:ea typeface="Cambria Math" charset="0"/>
                                  <a:cs typeface="Cambria Math" charset="0"/>
                                </a:rPr>
                                <m:t>𝑥</m:t>
                              </m:r>
                              <m:r>
                                <a:rPr lang="is-IS" sz="2800" b="0" i="1" smtClean="0">
                                  <a:solidFill>
                                    <a:schemeClr val="bg1"/>
                                  </a:solidFill>
                                  <a:latin typeface="Cambria Math" charset="0"/>
                                  <a:ea typeface="Cambria Math" charset="0"/>
                                  <a:cs typeface="Cambria Math" charset="0"/>
                                </a:rPr>
                                <m:t>→</m:t>
                              </m:r>
                              <m:r>
                                <a:rPr lang="en-US" sz="2800" b="0" i="1" smtClean="0">
                                  <a:solidFill>
                                    <a:schemeClr val="bg1"/>
                                  </a:solidFill>
                                  <a:latin typeface="Cambria Math" charset="0"/>
                                  <a:ea typeface="Cambria Math" charset="0"/>
                                  <a:cs typeface="Cambria Math" charset="0"/>
                                </a:rPr>
                                <m:t>0</m:t>
                              </m:r>
                            </m:lim>
                          </m:limLow>
                        </m:fName>
                        <m:e>
                          <m:f>
                            <m:fPr>
                              <m:ctrlPr>
                                <a:rPr lang="bg-BG" sz="2800" b="0" i="1" smtClean="0">
                                  <a:solidFill>
                                    <a:schemeClr val="bg1"/>
                                  </a:solidFill>
                                  <a:latin typeface="Cambria Math" charset="0"/>
                                </a:rPr>
                              </m:ctrlPr>
                            </m:fPr>
                            <m:num>
                              <m:r>
                                <a:rPr lang="bg-BG" sz="2800" b="0" i="1" smtClean="0">
                                  <a:solidFill>
                                    <a:schemeClr val="bg1"/>
                                  </a:solidFill>
                                  <a:latin typeface="Cambria Math" charset="0"/>
                                  <a:ea typeface="Cambria Math" charset="0"/>
                                  <a:cs typeface="Cambria Math" charset="0"/>
                                </a:rPr>
                                <m:t>∆</m:t>
                              </m:r>
                              <m:r>
                                <a:rPr lang="en-US" sz="2800" b="0" i="1" smtClean="0">
                                  <a:solidFill>
                                    <a:schemeClr val="bg1"/>
                                  </a:solidFill>
                                  <a:latin typeface="Cambria Math" charset="0"/>
                                  <a:ea typeface="Cambria Math" charset="0"/>
                                  <a:cs typeface="Cambria Math" charset="0"/>
                                </a:rPr>
                                <m:t>𝑓</m:t>
                              </m:r>
                            </m:num>
                            <m:den>
                              <m:r>
                                <a:rPr lang="bg-BG" sz="2800" b="0" i="1" smtClean="0">
                                  <a:solidFill>
                                    <a:schemeClr val="bg1"/>
                                  </a:solidFill>
                                  <a:latin typeface="Cambria Math" charset="0"/>
                                  <a:ea typeface="Cambria Math" charset="0"/>
                                  <a:cs typeface="Cambria Math" charset="0"/>
                                </a:rPr>
                                <m:t>∆</m:t>
                              </m:r>
                              <m:r>
                                <a:rPr lang="en-US" sz="2800" b="0" i="1" smtClean="0">
                                  <a:solidFill>
                                    <a:schemeClr val="bg1"/>
                                  </a:solidFill>
                                  <a:latin typeface="Cambria Math" charset="0"/>
                                  <a:ea typeface="Cambria Math" charset="0"/>
                                  <a:cs typeface="Cambria Math" charset="0"/>
                                </a:rPr>
                                <m:t>𝑥</m:t>
                              </m:r>
                            </m:den>
                          </m:f>
                        </m:e>
                      </m:func>
                      <m:r>
                        <a:rPr lang="en-US" sz="2800" b="0" i="1" smtClean="0">
                          <a:solidFill>
                            <a:schemeClr val="bg1"/>
                          </a:solidFill>
                          <a:latin typeface="Cambria Math" charset="0"/>
                        </a:rPr>
                        <m:t>=</m:t>
                      </m:r>
                      <m:func>
                        <m:funcPr>
                          <m:ctrlPr>
                            <a:rPr lang="en-US" sz="2800" b="0" i="1" smtClean="0">
                              <a:solidFill>
                                <a:schemeClr val="bg1"/>
                              </a:solidFill>
                              <a:latin typeface="Cambria Math" charset="0"/>
                            </a:rPr>
                          </m:ctrlPr>
                        </m:funcPr>
                        <m:fName>
                          <m:limLow>
                            <m:limLowPr>
                              <m:ctrlPr>
                                <a:rPr lang="en-US" sz="2800" b="0" i="1" smtClean="0">
                                  <a:solidFill>
                                    <a:schemeClr val="bg1"/>
                                  </a:solidFill>
                                  <a:latin typeface="Cambria Math" charset="0"/>
                                </a:rPr>
                              </m:ctrlPr>
                            </m:limLowPr>
                            <m:e>
                              <m:r>
                                <m:rPr>
                                  <m:sty m:val="p"/>
                                </m:rPr>
                                <a:rPr lang="en-US" sz="2800" b="0" i="0" smtClean="0">
                                  <a:solidFill>
                                    <a:schemeClr val="bg1"/>
                                  </a:solidFill>
                                  <a:latin typeface="Cambria Math" charset="0"/>
                                </a:rPr>
                                <m:t>lim</m:t>
                              </m:r>
                            </m:e>
                            <m:lim>
                              <m:r>
                                <a:rPr lang="en-US" sz="2800" i="1">
                                  <a:solidFill>
                                    <a:schemeClr val="bg1"/>
                                  </a:solidFill>
                                  <a:latin typeface="Cambria Math" charset="0"/>
                                  <a:ea typeface="Cambria Math" charset="0"/>
                                  <a:cs typeface="Cambria Math" charset="0"/>
                                </a:rPr>
                                <m:t>∆</m:t>
                              </m:r>
                              <m:r>
                                <a:rPr lang="en-US" sz="2800" b="0" i="1" smtClean="0">
                                  <a:solidFill>
                                    <a:schemeClr val="bg1"/>
                                  </a:solidFill>
                                  <a:latin typeface="Cambria Math" charset="0"/>
                                  <a:ea typeface="Cambria Math" charset="0"/>
                                  <a:cs typeface="Cambria Math" charset="0"/>
                                </a:rPr>
                                <m:t>𝑥</m:t>
                              </m:r>
                              <m:r>
                                <a:rPr lang="is-IS" sz="2800" b="0" i="1" smtClean="0">
                                  <a:solidFill>
                                    <a:schemeClr val="bg1"/>
                                  </a:solidFill>
                                  <a:latin typeface="Cambria Math" charset="0"/>
                                  <a:ea typeface="Cambria Math" charset="0"/>
                                  <a:cs typeface="Cambria Math" charset="0"/>
                                </a:rPr>
                                <m:t>→</m:t>
                              </m:r>
                              <m:r>
                                <a:rPr lang="en-US" sz="2800" b="0" i="1" smtClean="0">
                                  <a:solidFill>
                                    <a:schemeClr val="bg1"/>
                                  </a:solidFill>
                                  <a:latin typeface="Cambria Math" charset="0"/>
                                  <a:ea typeface="Cambria Math" charset="0"/>
                                  <a:cs typeface="Cambria Math" charset="0"/>
                                </a:rPr>
                                <m:t>0</m:t>
                              </m:r>
                            </m:lim>
                          </m:limLow>
                        </m:fName>
                        <m:e>
                          <m:f>
                            <m:fPr>
                              <m:ctrlPr>
                                <a:rPr lang="bg-BG" sz="2800" b="0" i="1" smtClean="0">
                                  <a:solidFill>
                                    <a:schemeClr val="bg1"/>
                                  </a:solidFill>
                                  <a:latin typeface="Cambria Math" charset="0"/>
                                </a:rPr>
                              </m:ctrlPr>
                            </m:fPr>
                            <m:num>
                              <m:r>
                                <a:rPr lang="en-US" sz="2800" b="0" i="1" smtClean="0">
                                  <a:solidFill>
                                    <a:schemeClr val="bg1"/>
                                  </a:solidFill>
                                  <a:latin typeface="Cambria Math" charset="0"/>
                                </a:rPr>
                                <m:t>𝑓</m:t>
                              </m:r>
                              <m:d>
                                <m:dPr>
                                  <m:ctrlPr>
                                    <a:rPr lang="is-IS" sz="2800" b="0" i="1" smtClean="0">
                                      <a:solidFill>
                                        <a:schemeClr val="bg1"/>
                                      </a:solidFill>
                                      <a:latin typeface="Cambria Math" charset="0"/>
                                    </a:rPr>
                                  </m:ctrlPr>
                                </m:dPr>
                                <m:e>
                                  <m:r>
                                    <a:rPr lang="en-US" sz="2800" b="0" i="1" smtClean="0">
                                      <a:solidFill>
                                        <a:schemeClr val="bg1"/>
                                      </a:solidFill>
                                      <a:latin typeface="Cambria Math" charset="0"/>
                                    </a:rPr>
                                    <m:t>𝑥</m:t>
                                  </m:r>
                                  <m:r>
                                    <a:rPr lang="en-US" sz="2800" b="0" i="1" smtClean="0">
                                      <a:solidFill>
                                        <a:schemeClr val="bg1"/>
                                      </a:solidFill>
                                      <a:latin typeface="Cambria Math" charset="0"/>
                                    </a:rPr>
                                    <m:t>+∆</m:t>
                                  </m:r>
                                  <m:r>
                                    <a:rPr lang="en-US" sz="2800" b="0" i="1" smtClean="0">
                                      <a:solidFill>
                                        <a:schemeClr val="bg1"/>
                                      </a:solidFill>
                                      <a:latin typeface="Cambria Math" charset="0"/>
                                      <a:ea typeface="Cambria Math" charset="0"/>
                                      <a:cs typeface="Cambria Math" charset="0"/>
                                    </a:rPr>
                                    <m:t>𝑥</m:t>
                                  </m:r>
                                </m:e>
                              </m:d>
                              <m:r>
                                <a:rPr lang="en-US" sz="2800" b="0" i="1" smtClean="0">
                                  <a:solidFill>
                                    <a:schemeClr val="bg1"/>
                                  </a:solidFill>
                                  <a:latin typeface="Cambria Math" charset="0"/>
                                </a:rPr>
                                <m:t>−</m:t>
                              </m:r>
                              <m:r>
                                <a:rPr lang="en-US" sz="2800" b="0" i="1" smtClean="0">
                                  <a:solidFill>
                                    <a:schemeClr val="bg1"/>
                                  </a:solidFill>
                                  <a:latin typeface="Cambria Math" charset="0"/>
                                </a:rPr>
                                <m:t>𝑓</m:t>
                              </m:r>
                              <m:d>
                                <m:dPr>
                                  <m:ctrlPr>
                                    <a:rPr lang="is-IS" sz="2800" b="0" i="1" smtClean="0">
                                      <a:solidFill>
                                        <a:schemeClr val="bg1"/>
                                      </a:solidFill>
                                      <a:latin typeface="Cambria Math" charset="0"/>
                                    </a:rPr>
                                  </m:ctrlPr>
                                </m:dPr>
                                <m:e>
                                  <m:r>
                                    <a:rPr lang="en-US" sz="2800" b="0" i="1" smtClean="0">
                                      <a:solidFill>
                                        <a:schemeClr val="bg1"/>
                                      </a:solidFill>
                                      <a:latin typeface="Cambria Math" charset="0"/>
                                    </a:rPr>
                                    <m:t>𝑥</m:t>
                                  </m:r>
                                </m:e>
                              </m:d>
                            </m:num>
                            <m:den>
                              <m:r>
                                <a:rPr lang="bg-BG" sz="2800" b="0" i="1" smtClean="0">
                                  <a:solidFill>
                                    <a:schemeClr val="bg1"/>
                                  </a:solidFill>
                                  <a:latin typeface="Cambria Math" charset="0"/>
                                  <a:ea typeface="Cambria Math" charset="0"/>
                                  <a:cs typeface="Cambria Math" charset="0"/>
                                </a:rPr>
                                <m:t>∆</m:t>
                              </m:r>
                              <m:r>
                                <a:rPr lang="en-US" sz="2800" b="0" i="1" smtClean="0">
                                  <a:solidFill>
                                    <a:schemeClr val="bg1"/>
                                  </a:solidFill>
                                  <a:latin typeface="Cambria Math" charset="0"/>
                                  <a:ea typeface="Cambria Math" charset="0"/>
                                  <a:cs typeface="Cambria Math" charset="0"/>
                                </a:rPr>
                                <m:t>𝑥</m:t>
                              </m:r>
                            </m:den>
                          </m:f>
                        </m:e>
                      </m:func>
                    </m:oMath>
                  </m:oMathPara>
                </a14:m>
                <a:endParaRPr lang="en-US" sz="2800" dirty="0">
                  <a:solidFill>
                    <a:schemeClr val="bg1"/>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447800" y="4361512"/>
                <a:ext cx="6054414" cy="836191"/>
              </a:xfrm>
              <a:prstGeom prst="rect">
                <a:avLst/>
              </a:prstGeom>
              <a:blipFill rotWithShape="0">
                <a:blip r:embed="rId2"/>
                <a:stretch>
                  <a:fillRect/>
                </a:stretch>
              </a:blipFill>
            </p:spPr>
            <p:txBody>
              <a:bodyPr/>
              <a:lstStyle/>
              <a:p>
                <a:r>
                  <a:rPr 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a:cs typeface="Osaka" charset="-128"/>
              </a:rPr>
              <a:t>Derivative of a Scalar Function</a:t>
            </a:r>
          </a:p>
        </p:txBody>
      </p:sp>
      <p:sp>
        <p:nvSpPr>
          <p:cNvPr id="37891" name="Freeform 3"/>
          <p:cNvSpPr>
            <a:spLocks/>
          </p:cNvSpPr>
          <p:nvPr/>
        </p:nvSpPr>
        <p:spPr bwMode="auto">
          <a:xfrm>
            <a:off x="838200" y="2578100"/>
            <a:ext cx="7162800" cy="2895600"/>
          </a:xfrm>
          <a:custGeom>
            <a:avLst/>
            <a:gdLst>
              <a:gd name="T0" fmla="*/ 0 w 4512"/>
              <a:gd name="T1" fmla="*/ 2147483647 h 1824"/>
              <a:gd name="T2" fmla="*/ 1814512508 w 4512"/>
              <a:gd name="T3" fmla="*/ 2147483647 h 1824"/>
              <a:gd name="T4" fmla="*/ 2147483647 w 4512"/>
              <a:gd name="T5" fmla="*/ 2147483647 h 1824"/>
              <a:gd name="T6" fmla="*/ 2147483647 w 4512"/>
              <a:gd name="T7" fmla="*/ 1229836318 h 1824"/>
              <a:gd name="T8" fmla="*/ 2147483647 w 4512"/>
              <a:gd name="T9" fmla="*/ 20161251 h 1824"/>
              <a:gd name="T10" fmla="*/ 2147483647 w 4512"/>
              <a:gd name="T11" fmla="*/ 1108868850 h 1824"/>
              <a:gd name="T12" fmla="*/ 2147483647 w 4512"/>
              <a:gd name="T13" fmla="*/ 2147483647 h 1824"/>
              <a:gd name="T14" fmla="*/ 2147483647 w 4512"/>
              <a:gd name="T15" fmla="*/ 2147483647 h 1824"/>
              <a:gd name="T16" fmla="*/ 0 60000 65536"/>
              <a:gd name="T17" fmla="*/ 0 60000 65536"/>
              <a:gd name="T18" fmla="*/ 0 60000 65536"/>
              <a:gd name="T19" fmla="*/ 0 60000 65536"/>
              <a:gd name="T20" fmla="*/ 0 60000 65536"/>
              <a:gd name="T21" fmla="*/ 0 60000 65536"/>
              <a:gd name="T22" fmla="*/ 0 60000 65536"/>
              <a:gd name="T23" fmla="*/ 0 60000 65536"/>
              <a:gd name="T24" fmla="*/ 0 w 4512"/>
              <a:gd name="T25" fmla="*/ 0 h 1824"/>
              <a:gd name="T26" fmla="*/ 4512 w 4512"/>
              <a:gd name="T27" fmla="*/ 1824 h 18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512" h="1824">
                <a:moveTo>
                  <a:pt x="0" y="1496"/>
                </a:moveTo>
                <a:cubicBezTo>
                  <a:pt x="224" y="1660"/>
                  <a:pt x="448" y="1824"/>
                  <a:pt x="720" y="1784"/>
                </a:cubicBezTo>
                <a:cubicBezTo>
                  <a:pt x="992" y="1744"/>
                  <a:pt x="1416" y="1472"/>
                  <a:pt x="1632" y="1256"/>
                </a:cubicBezTo>
                <a:cubicBezTo>
                  <a:pt x="1848" y="1040"/>
                  <a:pt x="1840" y="696"/>
                  <a:pt x="2016" y="488"/>
                </a:cubicBezTo>
                <a:cubicBezTo>
                  <a:pt x="2192" y="280"/>
                  <a:pt x="2448" y="16"/>
                  <a:pt x="2688" y="8"/>
                </a:cubicBezTo>
                <a:cubicBezTo>
                  <a:pt x="2928" y="0"/>
                  <a:pt x="3256" y="272"/>
                  <a:pt x="3456" y="440"/>
                </a:cubicBezTo>
                <a:cubicBezTo>
                  <a:pt x="3656" y="608"/>
                  <a:pt x="3712" y="944"/>
                  <a:pt x="3888" y="1016"/>
                </a:cubicBezTo>
                <a:cubicBezTo>
                  <a:pt x="4064" y="1088"/>
                  <a:pt x="4288" y="980"/>
                  <a:pt x="4512" y="87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7892" name="Line 4"/>
          <p:cNvSpPr>
            <a:spLocks noChangeShapeType="1"/>
          </p:cNvSpPr>
          <p:nvPr/>
        </p:nvSpPr>
        <p:spPr bwMode="auto">
          <a:xfrm>
            <a:off x="533400" y="4114800"/>
            <a:ext cx="792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893" name="Line 5"/>
          <p:cNvSpPr>
            <a:spLocks noChangeShapeType="1"/>
          </p:cNvSpPr>
          <p:nvPr/>
        </p:nvSpPr>
        <p:spPr bwMode="auto">
          <a:xfrm>
            <a:off x="1219200" y="2133600"/>
            <a:ext cx="0" cy="426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894" name="Text Box 6"/>
          <p:cNvSpPr txBox="1">
            <a:spLocks noChangeArrowheads="1"/>
          </p:cNvSpPr>
          <p:nvPr/>
        </p:nvSpPr>
        <p:spPr bwMode="auto">
          <a:xfrm>
            <a:off x="304800" y="2743200"/>
            <a:ext cx="877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a:t>f-axis</a:t>
            </a:r>
          </a:p>
        </p:txBody>
      </p:sp>
      <p:sp>
        <p:nvSpPr>
          <p:cNvPr id="37895" name="Text Box 7"/>
          <p:cNvSpPr txBox="1">
            <a:spLocks noChangeArrowheads="1"/>
          </p:cNvSpPr>
          <p:nvPr/>
        </p:nvSpPr>
        <p:spPr bwMode="auto">
          <a:xfrm>
            <a:off x="1676400" y="4114800"/>
            <a:ext cx="928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a:t>x-axis</a:t>
            </a:r>
          </a:p>
        </p:txBody>
      </p:sp>
      <p:sp>
        <p:nvSpPr>
          <p:cNvPr id="37896" name="Line 8"/>
          <p:cNvSpPr>
            <a:spLocks noChangeShapeType="1"/>
          </p:cNvSpPr>
          <p:nvPr/>
        </p:nvSpPr>
        <p:spPr bwMode="auto">
          <a:xfrm flipV="1">
            <a:off x="3200400" y="1676400"/>
            <a:ext cx="2819400" cy="2209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897" name="Line 9"/>
          <p:cNvSpPr>
            <a:spLocks noChangeShapeType="1"/>
          </p:cNvSpPr>
          <p:nvPr/>
        </p:nvSpPr>
        <p:spPr bwMode="auto">
          <a:xfrm>
            <a:off x="4572000" y="2819400"/>
            <a:ext cx="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898" name="Text Box 11"/>
          <p:cNvSpPr txBox="1">
            <a:spLocks noChangeArrowheads="1"/>
          </p:cNvSpPr>
          <p:nvPr/>
        </p:nvSpPr>
        <p:spPr bwMode="auto">
          <a:xfrm>
            <a:off x="4419600" y="4114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a:t>x</a:t>
            </a:r>
          </a:p>
        </p:txBody>
      </p:sp>
      <p:sp>
        <p:nvSpPr>
          <p:cNvPr id="37899" name="Text Box 16"/>
          <p:cNvSpPr txBox="1">
            <a:spLocks noChangeArrowheads="1"/>
          </p:cNvSpPr>
          <p:nvPr/>
        </p:nvSpPr>
        <p:spPr bwMode="auto">
          <a:xfrm>
            <a:off x="4038600" y="22860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a:t>f(x)</a:t>
            </a:r>
          </a:p>
        </p:txBody>
      </p:sp>
      <p:sp>
        <p:nvSpPr>
          <p:cNvPr id="37900" name="Text Box 18"/>
          <p:cNvSpPr txBox="1">
            <a:spLocks noChangeArrowheads="1"/>
          </p:cNvSpPr>
          <p:nvPr/>
        </p:nvSpPr>
        <p:spPr bwMode="auto">
          <a:xfrm>
            <a:off x="2117725" y="2555875"/>
            <a:ext cx="1692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a:t>Slope=df/dx</a:t>
            </a:r>
          </a:p>
        </p:txBody>
      </p:sp>
      <p:sp>
        <p:nvSpPr>
          <p:cNvPr id="37901"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altLang="en-US">
                <a:cs typeface="Osaka" charset="-128"/>
              </a:rPr>
              <a:t>Derivative of f(x)=x</a:t>
            </a:r>
            <a:r>
              <a:rPr lang="en-US" altLang="en-US" baseline="30000">
                <a:cs typeface="Osaka" charset="-128"/>
              </a:rPr>
              <a:t>2</a:t>
            </a:r>
          </a:p>
        </p:txBody>
      </p:sp>
      <p:graphicFrame>
        <p:nvGraphicFramePr>
          <p:cNvPr id="5122" name="Object 2"/>
          <p:cNvGraphicFramePr>
            <a:graphicFrameLocks noChangeAspect="1"/>
          </p:cNvGraphicFramePr>
          <p:nvPr/>
        </p:nvGraphicFramePr>
        <p:xfrm>
          <a:off x="533400" y="1295400"/>
          <a:ext cx="4049713" cy="4935538"/>
        </p:xfrm>
        <a:graphic>
          <a:graphicData uri="http://schemas.openxmlformats.org/presentationml/2006/ole">
            <mc:AlternateContent xmlns:mc="http://schemas.openxmlformats.org/markup-compatibility/2006">
              <mc:Choice xmlns:v="urn:schemas-microsoft-com:vml" Requires="v">
                <p:oleObj spid="_x0000_s5279" name="Equation" r:id="rId4" imgW="1688760" imgH="2057400" progId="Equation.3">
                  <p:embed/>
                </p:oleObj>
              </mc:Choice>
              <mc:Fallback>
                <p:oleObj name="Equation" r:id="rId4" imgW="1688760" imgH="20574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295400"/>
                        <a:ext cx="4049713" cy="4935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5125" name="Rectangle 6"/>
          <p:cNvSpPr>
            <a:spLocks noChangeArrowheads="1"/>
          </p:cNvSpPr>
          <p:nvPr/>
        </p:nvSpPr>
        <p:spPr bwMode="auto">
          <a:xfrm>
            <a:off x="3048000" y="5545138"/>
            <a:ext cx="6858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en-US" altLang="en-US"/>
          </a:p>
        </p:txBody>
      </p:sp>
      <p:graphicFrame>
        <p:nvGraphicFramePr>
          <p:cNvPr id="5123" name="Object 3"/>
          <p:cNvGraphicFramePr>
            <a:graphicFrameLocks noChangeAspect="1"/>
          </p:cNvGraphicFramePr>
          <p:nvPr/>
        </p:nvGraphicFramePr>
        <p:xfrm>
          <a:off x="4724400" y="2517775"/>
          <a:ext cx="3598863" cy="987425"/>
        </p:xfrm>
        <a:graphic>
          <a:graphicData uri="http://schemas.openxmlformats.org/presentationml/2006/ole">
            <mc:AlternateContent xmlns:mc="http://schemas.openxmlformats.org/markup-compatibility/2006">
              <mc:Choice xmlns:v="urn:schemas-microsoft-com:vml" Requires="v">
                <p:oleObj spid="_x0000_s5280" name="Equation" r:id="rId6" imgW="1434960" imgH="393480" progId="Equation.3">
                  <p:embed/>
                </p:oleObj>
              </mc:Choice>
              <mc:Fallback>
                <p:oleObj name="Equation" r:id="rId6" imgW="1434960" imgH="39348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4400" y="2517775"/>
                        <a:ext cx="3598863" cy="98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5126" name="Line 3"/>
          <p:cNvSpPr>
            <a:spLocks noChangeShapeType="1"/>
          </p:cNvSpPr>
          <p:nvPr/>
        </p:nvSpPr>
        <p:spPr bwMode="auto">
          <a:xfrm>
            <a:off x="457200" y="11430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r>
              <a:rPr lang="en-US" altLang="en-US">
                <a:cs typeface="Osaka" charset="-128"/>
              </a:rPr>
              <a:t>Exact vs. Approximate</a:t>
            </a:r>
          </a:p>
        </p:txBody>
      </p:sp>
      <p:sp>
        <p:nvSpPr>
          <p:cNvPr id="6149" name="Rectangle 3"/>
          <p:cNvSpPr>
            <a:spLocks noGrp="1" noChangeArrowheads="1"/>
          </p:cNvSpPr>
          <p:nvPr>
            <p:ph type="body" idx="1"/>
          </p:nvPr>
        </p:nvSpPr>
        <p:spPr/>
        <p:txBody>
          <a:bodyPr/>
          <a:lstStyle/>
          <a:p>
            <a:r>
              <a:rPr lang="en-US" altLang="en-US" sz="2000" dirty="0">
                <a:cs typeface="Osaka" charset="-128"/>
              </a:rPr>
              <a:t>Many algorithms require the computation of derivatives</a:t>
            </a:r>
          </a:p>
          <a:p>
            <a:r>
              <a:rPr lang="en-US" altLang="en-US" sz="2000" dirty="0">
                <a:cs typeface="Osaka" charset="-128"/>
              </a:rPr>
              <a:t>Sometimes, we can compute analytical derivatives. For example:</a:t>
            </a:r>
          </a:p>
          <a:p>
            <a:pPr>
              <a:buFont typeface="Wingdings" charset="2"/>
              <a:buNone/>
            </a:pPr>
            <a:endParaRPr lang="en-US" altLang="en-US" sz="2000" dirty="0">
              <a:cs typeface="Osaka" charset="-128"/>
            </a:endParaRPr>
          </a:p>
          <a:p>
            <a:pPr>
              <a:buFont typeface="Wingdings" charset="2"/>
              <a:buNone/>
            </a:pPr>
            <a:endParaRPr lang="en-US" altLang="en-US" sz="2000" dirty="0">
              <a:cs typeface="Osaka" charset="-128"/>
            </a:endParaRPr>
          </a:p>
          <a:p>
            <a:r>
              <a:rPr lang="en-US" altLang="en-US" sz="2000" dirty="0">
                <a:cs typeface="Osaka" charset="-128"/>
              </a:rPr>
              <a:t>Other times, we have a function that’s too complex, and we can’t compute an exact derivative</a:t>
            </a:r>
          </a:p>
          <a:p>
            <a:r>
              <a:rPr lang="en-US" altLang="en-US" sz="2000" dirty="0">
                <a:cs typeface="Osaka" charset="-128"/>
              </a:rPr>
              <a:t>As long as we can evaluate the function, we can always approximate a derivative</a:t>
            </a:r>
          </a:p>
        </p:txBody>
      </p:sp>
      <p:sp>
        <p:nvSpPr>
          <p:cNvPr id="6150"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 name="TextBox 1"/>
              <p:cNvSpPr txBox="1"/>
              <p:nvPr/>
            </p:nvSpPr>
            <p:spPr>
              <a:xfrm>
                <a:off x="2362200" y="2667000"/>
                <a:ext cx="141525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charset="0"/>
                        </a:rPr>
                        <m:t>𝑓</m:t>
                      </m:r>
                      <m:d>
                        <m:dPr>
                          <m:ctrlPr>
                            <a:rPr lang="is-IS" sz="2400" b="0" i="1" smtClean="0">
                              <a:solidFill>
                                <a:schemeClr val="bg1"/>
                              </a:solidFill>
                              <a:latin typeface="Cambria Math" charset="0"/>
                            </a:rPr>
                          </m:ctrlPr>
                        </m:dPr>
                        <m:e>
                          <m:r>
                            <a:rPr lang="en-US" sz="2400" b="0" i="1" smtClean="0">
                              <a:solidFill>
                                <a:schemeClr val="bg1"/>
                              </a:solidFill>
                              <a:latin typeface="Cambria Math" charset="0"/>
                            </a:rPr>
                            <m:t>𝑥</m:t>
                          </m:r>
                        </m:e>
                      </m:d>
                      <m:r>
                        <a:rPr lang="en-US" sz="2400" b="0" i="1" smtClean="0">
                          <a:solidFill>
                            <a:schemeClr val="bg1"/>
                          </a:solidFill>
                          <a:latin typeface="Cambria Math" charset="0"/>
                        </a:rPr>
                        <m:t>=</m:t>
                      </m:r>
                      <m:sSup>
                        <m:sSupPr>
                          <m:ctrlPr>
                            <a:rPr lang="en-US" sz="2400" b="0" i="1" smtClean="0">
                              <a:solidFill>
                                <a:schemeClr val="bg1"/>
                              </a:solidFill>
                              <a:latin typeface="Cambria Math" charset="0"/>
                            </a:rPr>
                          </m:ctrlPr>
                        </m:sSupPr>
                        <m:e>
                          <m:r>
                            <a:rPr lang="en-US" sz="2400" b="0" i="1" smtClean="0">
                              <a:solidFill>
                                <a:schemeClr val="bg1"/>
                              </a:solidFill>
                              <a:latin typeface="Cambria Math" charset="0"/>
                            </a:rPr>
                            <m:t>𝑥</m:t>
                          </m:r>
                        </m:e>
                        <m:sup>
                          <m:r>
                            <a:rPr lang="en-US" sz="2400" b="0" i="1" smtClean="0">
                              <a:solidFill>
                                <a:schemeClr val="bg1"/>
                              </a:solidFill>
                              <a:latin typeface="Cambria Math" charset="0"/>
                            </a:rPr>
                            <m:t>2</m:t>
                          </m:r>
                        </m:sup>
                      </m:sSup>
                    </m:oMath>
                  </m:oMathPara>
                </a14:m>
                <a:endParaRPr lang="en-US" sz="2400" dirty="0">
                  <a:solidFill>
                    <a:schemeClr val="bg1"/>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2362200" y="2667000"/>
                <a:ext cx="1415259" cy="369332"/>
              </a:xfrm>
              <a:prstGeom prst="rect">
                <a:avLst/>
              </a:prstGeom>
              <a:blipFill rotWithShape="0">
                <a:blip r:embed="rId2"/>
                <a:stretch>
                  <a:fillRect l="-6897" r="-862" b="-3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4933081" y="2500576"/>
                <a:ext cx="1184748" cy="7021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bg-BG" sz="2400" i="1" smtClean="0">
                              <a:solidFill>
                                <a:schemeClr val="bg1"/>
                              </a:solidFill>
                              <a:latin typeface="Cambria Math" charset="0"/>
                            </a:rPr>
                          </m:ctrlPr>
                        </m:fPr>
                        <m:num>
                          <m:r>
                            <a:rPr lang="en-US" sz="2400" b="0" i="1" smtClean="0">
                              <a:solidFill>
                                <a:schemeClr val="bg1"/>
                              </a:solidFill>
                              <a:latin typeface="Cambria Math" charset="0"/>
                            </a:rPr>
                            <m:t>𝑑𝑓</m:t>
                          </m:r>
                        </m:num>
                        <m:den>
                          <m:r>
                            <a:rPr lang="en-US" sz="2400" b="0" i="1" smtClean="0">
                              <a:solidFill>
                                <a:schemeClr val="bg1"/>
                              </a:solidFill>
                              <a:latin typeface="Cambria Math" charset="0"/>
                            </a:rPr>
                            <m:t>𝑑𝑥</m:t>
                          </m:r>
                        </m:den>
                      </m:f>
                      <m:r>
                        <a:rPr lang="en-US" sz="2400" b="0" i="1" smtClean="0">
                          <a:solidFill>
                            <a:schemeClr val="bg1"/>
                          </a:solidFill>
                          <a:latin typeface="Cambria Math" charset="0"/>
                        </a:rPr>
                        <m:t>=2</m:t>
                      </m:r>
                      <m:r>
                        <a:rPr lang="en-US" sz="2400" b="0" i="1" smtClean="0">
                          <a:solidFill>
                            <a:schemeClr val="bg1"/>
                          </a:solidFill>
                          <a:latin typeface="Cambria Math" charset="0"/>
                        </a:rPr>
                        <m:t>𝑥</m:t>
                      </m:r>
                    </m:oMath>
                  </m:oMathPara>
                </a14:m>
                <a:endParaRPr lang="en-US"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4933081" y="2500576"/>
                <a:ext cx="1184748" cy="70218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714500" y="4991336"/>
                <a:ext cx="5715000" cy="641907"/>
              </a:xfrm>
              <a:prstGeom prst="rect">
                <a:avLst/>
              </a:prstGeom>
              <a:noFill/>
            </p:spPr>
            <p:txBody>
              <a:bodyPr wrap="square" lIns="0" tIns="0" rIns="0" bIns="0" rtlCol="0">
                <a:spAutoFit/>
              </a:bodyPr>
              <a:lstStyle/>
              <a:p>
                <a14:m>
                  <m:oMath xmlns:m="http://schemas.openxmlformats.org/officeDocument/2006/math">
                    <m:f>
                      <m:fPr>
                        <m:ctrlPr>
                          <a:rPr lang="bg-BG" sz="2800" i="1" smtClean="0">
                            <a:solidFill>
                              <a:schemeClr val="bg1"/>
                            </a:solidFill>
                            <a:latin typeface="Cambria Math" charset="0"/>
                          </a:rPr>
                        </m:ctrlPr>
                      </m:fPr>
                      <m:num>
                        <m:r>
                          <a:rPr lang="en-US" sz="2800" b="0" i="1" smtClean="0">
                            <a:solidFill>
                              <a:schemeClr val="bg1"/>
                            </a:solidFill>
                            <a:latin typeface="Cambria Math" charset="0"/>
                          </a:rPr>
                          <m:t>𝑑𝑓</m:t>
                        </m:r>
                      </m:num>
                      <m:den>
                        <m:r>
                          <a:rPr lang="en-US" sz="2800" b="0" i="1" smtClean="0">
                            <a:solidFill>
                              <a:schemeClr val="bg1"/>
                            </a:solidFill>
                            <a:latin typeface="Cambria Math" charset="0"/>
                          </a:rPr>
                          <m:t>𝑑𝑥</m:t>
                        </m:r>
                      </m:den>
                    </m:f>
                    <m:r>
                      <a:rPr lang="bg-BG" sz="2800" i="1" smtClean="0">
                        <a:solidFill>
                          <a:schemeClr val="bg1"/>
                        </a:solidFill>
                        <a:latin typeface="Cambria Math" charset="0"/>
                        <a:ea typeface="Cambria Math" charset="0"/>
                        <a:cs typeface="Cambria Math" charset="0"/>
                      </a:rPr>
                      <m:t>≈</m:t>
                    </m:r>
                    <m:f>
                      <m:fPr>
                        <m:ctrlPr>
                          <a:rPr lang="bg-BG" sz="2800" i="1" smtClean="0">
                            <a:solidFill>
                              <a:schemeClr val="bg1"/>
                            </a:solidFill>
                            <a:latin typeface="Cambria Math" charset="0"/>
                            <a:ea typeface="Cambria Math" charset="0"/>
                            <a:cs typeface="Cambria Math" charset="0"/>
                          </a:rPr>
                        </m:ctrlPr>
                      </m:fPr>
                      <m:num>
                        <m:r>
                          <a:rPr lang="en-US" sz="2800" b="0" i="1" smtClean="0">
                            <a:solidFill>
                              <a:schemeClr val="bg1"/>
                            </a:solidFill>
                            <a:latin typeface="Cambria Math" charset="0"/>
                            <a:ea typeface="Cambria Math" charset="0"/>
                            <a:cs typeface="Cambria Math" charset="0"/>
                          </a:rPr>
                          <m:t>𝑓</m:t>
                        </m:r>
                        <m:d>
                          <m:dPr>
                            <m:ctrlPr>
                              <a:rPr lang="is-IS" sz="2800" b="0" i="1" smtClean="0">
                                <a:solidFill>
                                  <a:schemeClr val="bg1"/>
                                </a:solidFill>
                                <a:latin typeface="Cambria Math" charset="0"/>
                                <a:ea typeface="Cambria Math" charset="0"/>
                                <a:cs typeface="Cambria Math" charset="0"/>
                              </a:rPr>
                            </m:ctrlPr>
                          </m:dPr>
                          <m:e>
                            <m:r>
                              <a:rPr lang="en-US" sz="2800" b="0" i="1" smtClean="0">
                                <a:solidFill>
                                  <a:schemeClr val="bg1"/>
                                </a:solidFill>
                                <a:latin typeface="Cambria Math" charset="0"/>
                                <a:ea typeface="Cambria Math" charset="0"/>
                                <a:cs typeface="Cambria Math" charset="0"/>
                              </a:rPr>
                              <m:t>𝑥</m:t>
                            </m:r>
                            <m:r>
                              <a:rPr lang="en-US" sz="2800" b="0" i="1" smtClean="0">
                                <a:solidFill>
                                  <a:schemeClr val="bg1"/>
                                </a:solidFill>
                                <a:latin typeface="Cambria Math" charset="0"/>
                                <a:ea typeface="Cambria Math" charset="0"/>
                                <a:cs typeface="Cambria Math" charset="0"/>
                              </a:rPr>
                              <m:t>+∆</m:t>
                            </m:r>
                            <m:r>
                              <a:rPr lang="en-US" sz="2800" b="0" i="1" smtClean="0">
                                <a:solidFill>
                                  <a:schemeClr val="bg1"/>
                                </a:solidFill>
                                <a:latin typeface="Cambria Math" charset="0"/>
                                <a:ea typeface="Cambria Math" charset="0"/>
                                <a:cs typeface="Cambria Math" charset="0"/>
                              </a:rPr>
                              <m:t>𝑥</m:t>
                            </m:r>
                          </m:e>
                        </m:d>
                        <m:r>
                          <a:rPr lang="en-US" sz="2800" b="0" i="1" smtClean="0">
                            <a:solidFill>
                              <a:schemeClr val="bg1"/>
                            </a:solidFill>
                            <a:latin typeface="Cambria Math" charset="0"/>
                            <a:ea typeface="Cambria Math" charset="0"/>
                            <a:cs typeface="Cambria Math" charset="0"/>
                          </a:rPr>
                          <m:t>−</m:t>
                        </m:r>
                        <m:r>
                          <a:rPr lang="en-US" sz="2800" b="0" i="1" smtClean="0">
                            <a:solidFill>
                              <a:schemeClr val="bg1"/>
                            </a:solidFill>
                            <a:latin typeface="Cambria Math" charset="0"/>
                            <a:ea typeface="Cambria Math" charset="0"/>
                            <a:cs typeface="Cambria Math" charset="0"/>
                          </a:rPr>
                          <m:t>𝑓</m:t>
                        </m:r>
                        <m:d>
                          <m:dPr>
                            <m:ctrlPr>
                              <a:rPr lang="is-IS" sz="2800" b="0" i="1" smtClean="0">
                                <a:solidFill>
                                  <a:schemeClr val="bg1"/>
                                </a:solidFill>
                                <a:latin typeface="Cambria Math" charset="0"/>
                                <a:ea typeface="Cambria Math" charset="0"/>
                                <a:cs typeface="Cambria Math" charset="0"/>
                              </a:rPr>
                            </m:ctrlPr>
                          </m:dPr>
                          <m:e>
                            <m:r>
                              <a:rPr lang="en-US" sz="2800" b="0" i="1" smtClean="0">
                                <a:solidFill>
                                  <a:schemeClr val="bg1"/>
                                </a:solidFill>
                                <a:latin typeface="Cambria Math" charset="0"/>
                                <a:ea typeface="Cambria Math" charset="0"/>
                                <a:cs typeface="Cambria Math" charset="0"/>
                              </a:rPr>
                              <m:t>𝑥</m:t>
                            </m:r>
                          </m:e>
                        </m:d>
                      </m:num>
                      <m:den>
                        <m:r>
                          <a:rPr lang="bg-BG" sz="2800" i="1" smtClean="0">
                            <a:solidFill>
                              <a:schemeClr val="bg1"/>
                            </a:solidFill>
                            <a:latin typeface="Cambria Math" charset="0"/>
                            <a:ea typeface="Cambria Math" charset="0"/>
                            <a:cs typeface="Cambria Math" charset="0"/>
                          </a:rPr>
                          <m:t>∆</m:t>
                        </m:r>
                        <m:r>
                          <a:rPr lang="en-US" sz="2800" b="0" i="1" smtClean="0">
                            <a:solidFill>
                              <a:schemeClr val="bg1"/>
                            </a:solidFill>
                            <a:latin typeface="Cambria Math" charset="0"/>
                            <a:ea typeface="Cambria Math" charset="0"/>
                            <a:cs typeface="Cambria Math" charset="0"/>
                          </a:rPr>
                          <m:t>𝑥</m:t>
                        </m:r>
                      </m:den>
                    </m:f>
                  </m:oMath>
                </a14:m>
                <a:r>
                  <a:rPr lang="en-US" sz="2800" dirty="0" smtClean="0">
                    <a:solidFill>
                      <a:schemeClr val="bg1"/>
                    </a:solidFill>
                  </a:rPr>
                  <a:t>       for small </a:t>
                </a:r>
                <a:endParaRPr lang="en-US" sz="2800" dirty="0">
                  <a:solidFill>
                    <a:schemeClr val="bg1"/>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714500" y="4991336"/>
                <a:ext cx="5715000" cy="641907"/>
              </a:xfrm>
              <a:prstGeom prst="rect">
                <a:avLst/>
              </a:prstGeom>
              <a:blipFill rotWithShape="0">
                <a:blip r:embed="rId4"/>
                <a:stretch>
                  <a:fillRect b="-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6553200" y="5095978"/>
                <a:ext cx="51424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solidFill>
                            <a:schemeClr val="bg1"/>
                          </a:solidFill>
                          <a:latin typeface="Cambria Math" charset="0"/>
                          <a:ea typeface="Cambria Math" charset="0"/>
                          <a:cs typeface="Cambria Math" charset="0"/>
                        </a:rPr>
                        <m:t>∆</m:t>
                      </m:r>
                      <m:r>
                        <a:rPr lang="en-US" sz="2800" b="0" i="1" smtClean="0">
                          <a:solidFill>
                            <a:schemeClr val="bg1"/>
                          </a:solidFill>
                          <a:latin typeface="Cambria Math" charset="0"/>
                          <a:ea typeface="Cambria Math" charset="0"/>
                          <a:cs typeface="Cambria Math" charset="0"/>
                        </a:rPr>
                        <m:t>𝑥</m:t>
                      </m:r>
                    </m:oMath>
                  </m:oMathPara>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6553200" y="5095978"/>
                <a:ext cx="514243" cy="430887"/>
              </a:xfrm>
              <a:prstGeom prst="rect">
                <a:avLst/>
              </a:prstGeom>
              <a:blipFill rotWithShape="0">
                <a:blip r:embed="rId5"/>
                <a:stretch>
                  <a:fillRect/>
                </a:stretch>
              </a:blipFill>
            </p:spPr>
            <p:txBody>
              <a:bodyPr/>
              <a:lstStyle/>
              <a:p>
                <a:r>
                  <a:rPr 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a:cs typeface="Osaka" charset="-128"/>
              </a:rPr>
              <a:t>Approximate Derivative</a:t>
            </a:r>
          </a:p>
        </p:txBody>
      </p:sp>
      <p:sp>
        <p:nvSpPr>
          <p:cNvPr id="38915" name="Freeform 3"/>
          <p:cNvSpPr>
            <a:spLocks/>
          </p:cNvSpPr>
          <p:nvPr/>
        </p:nvSpPr>
        <p:spPr bwMode="auto">
          <a:xfrm>
            <a:off x="838200" y="2578100"/>
            <a:ext cx="7162800" cy="2895600"/>
          </a:xfrm>
          <a:custGeom>
            <a:avLst/>
            <a:gdLst>
              <a:gd name="T0" fmla="*/ 0 w 4512"/>
              <a:gd name="T1" fmla="*/ 2147483647 h 1824"/>
              <a:gd name="T2" fmla="*/ 1814512508 w 4512"/>
              <a:gd name="T3" fmla="*/ 2147483647 h 1824"/>
              <a:gd name="T4" fmla="*/ 2147483647 w 4512"/>
              <a:gd name="T5" fmla="*/ 2147483647 h 1824"/>
              <a:gd name="T6" fmla="*/ 2147483647 w 4512"/>
              <a:gd name="T7" fmla="*/ 1229836318 h 1824"/>
              <a:gd name="T8" fmla="*/ 2147483647 w 4512"/>
              <a:gd name="T9" fmla="*/ 20161251 h 1824"/>
              <a:gd name="T10" fmla="*/ 2147483647 w 4512"/>
              <a:gd name="T11" fmla="*/ 1108868850 h 1824"/>
              <a:gd name="T12" fmla="*/ 2147483647 w 4512"/>
              <a:gd name="T13" fmla="*/ 2147483647 h 1824"/>
              <a:gd name="T14" fmla="*/ 2147483647 w 4512"/>
              <a:gd name="T15" fmla="*/ 2147483647 h 1824"/>
              <a:gd name="T16" fmla="*/ 0 60000 65536"/>
              <a:gd name="T17" fmla="*/ 0 60000 65536"/>
              <a:gd name="T18" fmla="*/ 0 60000 65536"/>
              <a:gd name="T19" fmla="*/ 0 60000 65536"/>
              <a:gd name="T20" fmla="*/ 0 60000 65536"/>
              <a:gd name="T21" fmla="*/ 0 60000 65536"/>
              <a:gd name="T22" fmla="*/ 0 60000 65536"/>
              <a:gd name="T23" fmla="*/ 0 60000 65536"/>
              <a:gd name="T24" fmla="*/ 0 w 4512"/>
              <a:gd name="T25" fmla="*/ 0 h 1824"/>
              <a:gd name="T26" fmla="*/ 4512 w 4512"/>
              <a:gd name="T27" fmla="*/ 1824 h 18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512" h="1824">
                <a:moveTo>
                  <a:pt x="0" y="1496"/>
                </a:moveTo>
                <a:cubicBezTo>
                  <a:pt x="224" y="1660"/>
                  <a:pt x="448" y="1824"/>
                  <a:pt x="720" y="1784"/>
                </a:cubicBezTo>
                <a:cubicBezTo>
                  <a:pt x="992" y="1744"/>
                  <a:pt x="1416" y="1472"/>
                  <a:pt x="1632" y="1256"/>
                </a:cubicBezTo>
                <a:cubicBezTo>
                  <a:pt x="1848" y="1040"/>
                  <a:pt x="1840" y="696"/>
                  <a:pt x="2016" y="488"/>
                </a:cubicBezTo>
                <a:cubicBezTo>
                  <a:pt x="2192" y="280"/>
                  <a:pt x="2448" y="16"/>
                  <a:pt x="2688" y="8"/>
                </a:cubicBezTo>
                <a:cubicBezTo>
                  <a:pt x="2928" y="0"/>
                  <a:pt x="3256" y="272"/>
                  <a:pt x="3456" y="440"/>
                </a:cubicBezTo>
                <a:cubicBezTo>
                  <a:pt x="3656" y="608"/>
                  <a:pt x="3712" y="944"/>
                  <a:pt x="3888" y="1016"/>
                </a:cubicBezTo>
                <a:cubicBezTo>
                  <a:pt x="4064" y="1088"/>
                  <a:pt x="4288" y="980"/>
                  <a:pt x="4512" y="87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8916" name="Line 4"/>
          <p:cNvSpPr>
            <a:spLocks noChangeShapeType="1"/>
          </p:cNvSpPr>
          <p:nvPr/>
        </p:nvSpPr>
        <p:spPr bwMode="auto">
          <a:xfrm>
            <a:off x="533400" y="4114800"/>
            <a:ext cx="792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917" name="Line 5"/>
          <p:cNvSpPr>
            <a:spLocks noChangeShapeType="1"/>
          </p:cNvSpPr>
          <p:nvPr/>
        </p:nvSpPr>
        <p:spPr bwMode="auto">
          <a:xfrm>
            <a:off x="1219200" y="2133600"/>
            <a:ext cx="0" cy="426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918" name="Text Box 6"/>
          <p:cNvSpPr txBox="1">
            <a:spLocks noChangeArrowheads="1"/>
          </p:cNvSpPr>
          <p:nvPr/>
        </p:nvSpPr>
        <p:spPr bwMode="auto">
          <a:xfrm>
            <a:off x="304800" y="2743200"/>
            <a:ext cx="877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a:t>f-axis</a:t>
            </a:r>
          </a:p>
        </p:txBody>
      </p:sp>
      <p:sp>
        <p:nvSpPr>
          <p:cNvPr id="38919" name="Text Box 7"/>
          <p:cNvSpPr txBox="1">
            <a:spLocks noChangeArrowheads="1"/>
          </p:cNvSpPr>
          <p:nvPr/>
        </p:nvSpPr>
        <p:spPr bwMode="auto">
          <a:xfrm>
            <a:off x="1676400" y="4114800"/>
            <a:ext cx="928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a:t>x-axis</a:t>
            </a:r>
          </a:p>
        </p:txBody>
      </p:sp>
      <p:sp>
        <p:nvSpPr>
          <p:cNvPr id="38920" name="Line 8"/>
          <p:cNvSpPr>
            <a:spLocks noChangeShapeType="1"/>
          </p:cNvSpPr>
          <p:nvPr/>
        </p:nvSpPr>
        <p:spPr bwMode="auto">
          <a:xfrm flipV="1">
            <a:off x="2590800" y="1905000"/>
            <a:ext cx="4724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921" name="Line 9"/>
          <p:cNvSpPr>
            <a:spLocks noChangeShapeType="1"/>
          </p:cNvSpPr>
          <p:nvPr/>
        </p:nvSpPr>
        <p:spPr bwMode="auto">
          <a:xfrm>
            <a:off x="4572000" y="2819400"/>
            <a:ext cx="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922" name="Line 10"/>
          <p:cNvSpPr>
            <a:spLocks noChangeShapeType="1"/>
          </p:cNvSpPr>
          <p:nvPr/>
        </p:nvSpPr>
        <p:spPr bwMode="auto">
          <a:xfrm>
            <a:off x="5257800" y="25908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923" name="Text Box 11"/>
          <p:cNvSpPr txBox="1">
            <a:spLocks noChangeArrowheads="1"/>
          </p:cNvSpPr>
          <p:nvPr/>
        </p:nvSpPr>
        <p:spPr bwMode="auto">
          <a:xfrm>
            <a:off x="4648200" y="4114800"/>
            <a:ext cx="531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a:t>Δx</a:t>
            </a:r>
          </a:p>
        </p:txBody>
      </p:sp>
      <p:sp>
        <p:nvSpPr>
          <p:cNvPr id="38924" name="Line 12"/>
          <p:cNvSpPr>
            <a:spLocks noChangeShapeType="1"/>
          </p:cNvSpPr>
          <p:nvPr/>
        </p:nvSpPr>
        <p:spPr bwMode="auto">
          <a:xfrm>
            <a:off x="5105400" y="44196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925" name="Line 13"/>
          <p:cNvSpPr>
            <a:spLocks noChangeShapeType="1"/>
          </p:cNvSpPr>
          <p:nvPr/>
        </p:nvSpPr>
        <p:spPr bwMode="auto">
          <a:xfrm>
            <a:off x="4572000" y="44196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926" name="Line 14"/>
          <p:cNvSpPr>
            <a:spLocks noChangeShapeType="1"/>
          </p:cNvSpPr>
          <p:nvPr/>
        </p:nvSpPr>
        <p:spPr bwMode="auto">
          <a:xfrm>
            <a:off x="4572000" y="42672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927" name="Line 15"/>
          <p:cNvSpPr>
            <a:spLocks noChangeShapeType="1"/>
          </p:cNvSpPr>
          <p:nvPr/>
        </p:nvSpPr>
        <p:spPr bwMode="auto">
          <a:xfrm>
            <a:off x="5257800" y="42672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928" name="Text Box 16"/>
          <p:cNvSpPr txBox="1">
            <a:spLocks noChangeArrowheads="1"/>
          </p:cNvSpPr>
          <p:nvPr/>
        </p:nvSpPr>
        <p:spPr bwMode="auto">
          <a:xfrm>
            <a:off x="4038600" y="22860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a:t>f(x)</a:t>
            </a:r>
          </a:p>
        </p:txBody>
      </p:sp>
      <p:sp>
        <p:nvSpPr>
          <p:cNvPr id="38929" name="Text Box 17"/>
          <p:cNvSpPr txBox="1">
            <a:spLocks noChangeArrowheads="1"/>
          </p:cNvSpPr>
          <p:nvPr/>
        </p:nvSpPr>
        <p:spPr bwMode="auto">
          <a:xfrm>
            <a:off x="4724400" y="2057400"/>
            <a:ext cx="1160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a:t>f(x+Δx)</a:t>
            </a:r>
          </a:p>
        </p:txBody>
      </p:sp>
      <p:sp>
        <p:nvSpPr>
          <p:cNvPr id="38930" name="Text Box 18"/>
          <p:cNvSpPr txBox="1">
            <a:spLocks noChangeArrowheads="1"/>
          </p:cNvSpPr>
          <p:nvPr/>
        </p:nvSpPr>
        <p:spPr bwMode="auto">
          <a:xfrm>
            <a:off x="2117725" y="2555875"/>
            <a:ext cx="177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a:t>Slope=Δf/Δx</a:t>
            </a:r>
          </a:p>
        </p:txBody>
      </p:sp>
      <p:sp>
        <p:nvSpPr>
          <p:cNvPr id="38931"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altLang="en-US">
                <a:cs typeface="Osaka" charset="-128"/>
              </a:rPr>
              <a:t>Nearby Function Values</a:t>
            </a:r>
          </a:p>
        </p:txBody>
      </p:sp>
      <p:sp>
        <p:nvSpPr>
          <p:cNvPr id="7172" name="Rectangle 3"/>
          <p:cNvSpPr>
            <a:spLocks noGrp="1" noChangeArrowheads="1"/>
          </p:cNvSpPr>
          <p:nvPr>
            <p:ph type="body" idx="1"/>
          </p:nvPr>
        </p:nvSpPr>
        <p:spPr/>
        <p:txBody>
          <a:bodyPr/>
          <a:lstStyle/>
          <a:p>
            <a:r>
              <a:rPr lang="en-US" altLang="en-US" sz="2400" dirty="0">
                <a:cs typeface="Osaka" charset="-128"/>
              </a:rPr>
              <a:t>If we know the value of a function and its derivative at some x, we can estimate what the value of the function is at other points near x</a:t>
            </a:r>
          </a:p>
        </p:txBody>
      </p:sp>
      <p:sp>
        <p:nvSpPr>
          <p:cNvPr id="7173"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 name="TextBox 1"/>
              <p:cNvSpPr txBox="1"/>
              <p:nvPr/>
            </p:nvSpPr>
            <p:spPr>
              <a:xfrm>
                <a:off x="1371600" y="3085410"/>
                <a:ext cx="1200520" cy="7021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bg-BG" sz="2400" i="1" smtClean="0">
                              <a:solidFill>
                                <a:schemeClr val="bg1"/>
                              </a:solidFill>
                              <a:latin typeface="Cambria Math" charset="0"/>
                            </a:rPr>
                          </m:ctrlPr>
                        </m:fPr>
                        <m:num>
                          <m:r>
                            <a:rPr lang="bg-BG" sz="2400" i="1" smtClean="0">
                              <a:solidFill>
                                <a:schemeClr val="bg1"/>
                              </a:solidFill>
                              <a:latin typeface="Cambria Math" charset="0"/>
                              <a:ea typeface="Cambria Math" charset="0"/>
                              <a:cs typeface="Cambria Math" charset="0"/>
                            </a:rPr>
                            <m:t>∆</m:t>
                          </m:r>
                          <m:r>
                            <a:rPr lang="en-US" sz="2400" b="0" i="1" smtClean="0">
                              <a:solidFill>
                                <a:schemeClr val="bg1"/>
                              </a:solidFill>
                              <a:latin typeface="Cambria Math" charset="0"/>
                              <a:ea typeface="Cambria Math" charset="0"/>
                              <a:cs typeface="Cambria Math" charset="0"/>
                            </a:rPr>
                            <m:t>𝑓</m:t>
                          </m:r>
                        </m:num>
                        <m:den>
                          <m:r>
                            <a:rPr lang="bg-BG" sz="2400" i="1" smtClean="0">
                              <a:solidFill>
                                <a:schemeClr val="bg1"/>
                              </a:solidFill>
                              <a:latin typeface="Cambria Math" charset="0"/>
                              <a:ea typeface="Cambria Math" charset="0"/>
                              <a:cs typeface="Cambria Math" charset="0"/>
                            </a:rPr>
                            <m:t>∆</m:t>
                          </m:r>
                          <m:r>
                            <a:rPr lang="en-US" sz="2400" b="0" i="1" smtClean="0">
                              <a:solidFill>
                                <a:schemeClr val="bg1"/>
                              </a:solidFill>
                              <a:latin typeface="Cambria Math" charset="0"/>
                              <a:ea typeface="Cambria Math" charset="0"/>
                              <a:cs typeface="Cambria Math" charset="0"/>
                            </a:rPr>
                            <m:t>𝑥</m:t>
                          </m:r>
                        </m:den>
                      </m:f>
                      <m:r>
                        <a:rPr lang="bg-BG" sz="2400" i="1" smtClean="0">
                          <a:solidFill>
                            <a:schemeClr val="bg1"/>
                          </a:solidFill>
                          <a:latin typeface="Cambria Math" charset="0"/>
                          <a:ea typeface="Cambria Math" charset="0"/>
                          <a:cs typeface="Cambria Math" charset="0"/>
                        </a:rPr>
                        <m:t>≈</m:t>
                      </m:r>
                      <m:f>
                        <m:fPr>
                          <m:ctrlPr>
                            <a:rPr lang="bg-BG" sz="2400" i="1" smtClean="0">
                              <a:solidFill>
                                <a:schemeClr val="bg1"/>
                              </a:solidFill>
                              <a:latin typeface="Cambria Math" charset="0"/>
                              <a:ea typeface="Cambria Math" charset="0"/>
                              <a:cs typeface="Cambria Math" charset="0"/>
                            </a:rPr>
                          </m:ctrlPr>
                        </m:fPr>
                        <m:num>
                          <m:r>
                            <a:rPr lang="en-US" sz="2400" b="0" i="1" smtClean="0">
                              <a:solidFill>
                                <a:schemeClr val="bg1"/>
                              </a:solidFill>
                              <a:latin typeface="Cambria Math" charset="0"/>
                              <a:ea typeface="Cambria Math" charset="0"/>
                              <a:cs typeface="Cambria Math" charset="0"/>
                            </a:rPr>
                            <m:t>𝑑𝑓</m:t>
                          </m:r>
                        </m:num>
                        <m:den>
                          <m:r>
                            <a:rPr lang="en-US" sz="2400" b="0" i="1" smtClean="0">
                              <a:solidFill>
                                <a:schemeClr val="bg1"/>
                              </a:solidFill>
                              <a:latin typeface="Cambria Math" charset="0"/>
                              <a:ea typeface="Cambria Math" charset="0"/>
                              <a:cs typeface="Cambria Math" charset="0"/>
                            </a:rPr>
                            <m:t>𝑑𝑥</m:t>
                          </m:r>
                        </m:den>
                      </m:f>
                    </m:oMath>
                  </m:oMathPara>
                </a14:m>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1371600" y="3085410"/>
                <a:ext cx="1200520" cy="70218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1371600" y="4112867"/>
                <a:ext cx="1607363" cy="6997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bg1"/>
                          </a:solidFill>
                          <a:latin typeface="Cambria Math" charset="0"/>
                          <a:ea typeface="Cambria Math" charset="0"/>
                          <a:cs typeface="Cambria Math" charset="0"/>
                        </a:rPr>
                        <m:t>∆</m:t>
                      </m:r>
                      <m:r>
                        <a:rPr lang="en-US" sz="2400" b="0" i="1" smtClean="0">
                          <a:solidFill>
                            <a:schemeClr val="bg1"/>
                          </a:solidFill>
                          <a:latin typeface="Cambria Math" charset="0"/>
                          <a:ea typeface="Cambria Math" charset="0"/>
                          <a:cs typeface="Cambria Math" charset="0"/>
                        </a:rPr>
                        <m:t>𝑓</m:t>
                      </m:r>
                      <m:r>
                        <a:rPr lang="en-US" sz="2400" b="0" i="1" smtClean="0">
                          <a:solidFill>
                            <a:schemeClr val="bg1"/>
                          </a:solidFill>
                          <a:latin typeface="Cambria Math" charset="0"/>
                          <a:ea typeface="Cambria Math" charset="0"/>
                          <a:cs typeface="Cambria Math" charset="0"/>
                        </a:rPr>
                        <m:t>≈∆</m:t>
                      </m:r>
                      <m:r>
                        <a:rPr lang="en-US" sz="2400" b="0" i="1" smtClean="0">
                          <a:solidFill>
                            <a:schemeClr val="bg1"/>
                          </a:solidFill>
                          <a:latin typeface="Cambria Math" charset="0"/>
                          <a:ea typeface="Cambria Math" charset="0"/>
                          <a:cs typeface="Cambria Math" charset="0"/>
                        </a:rPr>
                        <m:t>𝑥</m:t>
                      </m:r>
                      <m:f>
                        <m:fPr>
                          <m:ctrlPr>
                            <a:rPr lang="bg-BG" sz="2400" b="0" i="1" smtClean="0">
                              <a:solidFill>
                                <a:schemeClr val="bg1"/>
                              </a:solidFill>
                              <a:latin typeface="Cambria Math" charset="0"/>
                              <a:ea typeface="Cambria Math" charset="0"/>
                              <a:cs typeface="Cambria Math" charset="0"/>
                            </a:rPr>
                          </m:ctrlPr>
                        </m:fPr>
                        <m:num>
                          <m:r>
                            <a:rPr lang="en-US" sz="2400" b="0" i="1" smtClean="0">
                              <a:solidFill>
                                <a:schemeClr val="bg1"/>
                              </a:solidFill>
                              <a:latin typeface="Cambria Math" charset="0"/>
                              <a:ea typeface="Cambria Math" charset="0"/>
                              <a:cs typeface="Cambria Math" charset="0"/>
                            </a:rPr>
                            <m:t>𝑑𝑓</m:t>
                          </m:r>
                        </m:num>
                        <m:den>
                          <m:r>
                            <a:rPr lang="en-US" sz="2400" b="0" i="1" smtClean="0">
                              <a:solidFill>
                                <a:schemeClr val="bg1"/>
                              </a:solidFill>
                              <a:latin typeface="Cambria Math" charset="0"/>
                              <a:ea typeface="Cambria Math" charset="0"/>
                              <a:cs typeface="Cambria Math" charset="0"/>
                            </a:rPr>
                            <m:t>𝑑𝑥</m:t>
                          </m:r>
                        </m:den>
                      </m:f>
                    </m:oMath>
                  </m:oMathPara>
                </a14:m>
                <a:endParaRPr lang="en-US"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1371600" y="4112867"/>
                <a:ext cx="1607363" cy="699743"/>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371600" y="5167657"/>
                <a:ext cx="3547766" cy="6997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charset="0"/>
                        </a:rPr>
                        <m:t>𝑓</m:t>
                      </m:r>
                      <m:d>
                        <m:dPr>
                          <m:ctrlPr>
                            <a:rPr lang="is-IS" sz="2400" b="0" i="1" smtClean="0">
                              <a:solidFill>
                                <a:schemeClr val="bg1"/>
                              </a:solidFill>
                              <a:latin typeface="Cambria Math" charset="0"/>
                            </a:rPr>
                          </m:ctrlPr>
                        </m:dPr>
                        <m:e>
                          <m:r>
                            <a:rPr lang="en-US" sz="2400" b="0" i="1" smtClean="0">
                              <a:solidFill>
                                <a:schemeClr val="bg1"/>
                              </a:solidFill>
                              <a:latin typeface="Cambria Math" charset="0"/>
                            </a:rPr>
                            <m:t>𝑥</m:t>
                          </m:r>
                          <m:r>
                            <a:rPr lang="en-US" sz="2400" b="0" i="1" smtClean="0">
                              <a:solidFill>
                                <a:schemeClr val="bg1"/>
                              </a:solidFill>
                              <a:latin typeface="Cambria Math" charset="0"/>
                            </a:rPr>
                            <m:t>+∆</m:t>
                          </m:r>
                          <m:r>
                            <a:rPr lang="en-US" sz="2400" b="0" i="1" smtClean="0">
                              <a:solidFill>
                                <a:schemeClr val="bg1"/>
                              </a:solidFill>
                              <a:latin typeface="Cambria Math" charset="0"/>
                              <a:ea typeface="Cambria Math" charset="0"/>
                              <a:cs typeface="Cambria Math" charset="0"/>
                            </a:rPr>
                            <m:t>𝑥</m:t>
                          </m:r>
                        </m:e>
                      </m:d>
                      <m:r>
                        <a:rPr lang="is-IS" sz="2400" b="0" i="1" smtClean="0">
                          <a:solidFill>
                            <a:schemeClr val="bg1"/>
                          </a:solidFill>
                          <a:latin typeface="Cambria Math" charset="0"/>
                          <a:ea typeface="Cambria Math" charset="0"/>
                          <a:cs typeface="Cambria Math" charset="0"/>
                        </a:rPr>
                        <m:t>≈</m:t>
                      </m:r>
                      <m:r>
                        <a:rPr lang="en-US" sz="2400" b="0" i="1" smtClean="0">
                          <a:solidFill>
                            <a:schemeClr val="bg1"/>
                          </a:solidFill>
                          <a:latin typeface="Cambria Math" charset="0"/>
                          <a:ea typeface="Cambria Math" charset="0"/>
                          <a:cs typeface="Cambria Math" charset="0"/>
                        </a:rPr>
                        <m:t>𝑓</m:t>
                      </m:r>
                      <m:d>
                        <m:dPr>
                          <m:ctrlPr>
                            <a:rPr lang="is-IS" sz="2400" b="0" i="1" smtClean="0">
                              <a:solidFill>
                                <a:schemeClr val="bg1"/>
                              </a:solidFill>
                              <a:latin typeface="Cambria Math" charset="0"/>
                              <a:ea typeface="Cambria Math" charset="0"/>
                              <a:cs typeface="Cambria Math" charset="0"/>
                            </a:rPr>
                          </m:ctrlPr>
                        </m:dPr>
                        <m:e>
                          <m:r>
                            <a:rPr lang="en-US" sz="2400" b="0" i="1" smtClean="0">
                              <a:solidFill>
                                <a:schemeClr val="bg1"/>
                              </a:solidFill>
                              <a:latin typeface="Cambria Math" charset="0"/>
                              <a:ea typeface="Cambria Math" charset="0"/>
                              <a:cs typeface="Cambria Math" charset="0"/>
                            </a:rPr>
                            <m:t>𝑥</m:t>
                          </m:r>
                        </m:e>
                      </m:d>
                      <m:r>
                        <a:rPr lang="en-US" sz="2400" b="0" i="1" smtClean="0">
                          <a:solidFill>
                            <a:schemeClr val="bg1"/>
                          </a:solidFill>
                          <a:latin typeface="Cambria Math" charset="0"/>
                          <a:ea typeface="Cambria Math" charset="0"/>
                          <a:cs typeface="Cambria Math" charset="0"/>
                        </a:rPr>
                        <m:t>+∆</m:t>
                      </m:r>
                      <m:r>
                        <a:rPr lang="en-US" sz="2400" b="0" i="1" smtClean="0">
                          <a:solidFill>
                            <a:schemeClr val="bg1"/>
                          </a:solidFill>
                          <a:latin typeface="Cambria Math" charset="0"/>
                          <a:ea typeface="Cambria Math" charset="0"/>
                          <a:cs typeface="Cambria Math" charset="0"/>
                        </a:rPr>
                        <m:t>𝑥</m:t>
                      </m:r>
                      <m:f>
                        <m:fPr>
                          <m:ctrlPr>
                            <a:rPr lang="bg-BG" sz="2400" b="0" i="1" smtClean="0">
                              <a:solidFill>
                                <a:schemeClr val="bg1"/>
                              </a:solidFill>
                              <a:latin typeface="Cambria Math" charset="0"/>
                              <a:ea typeface="Cambria Math" charset="0"/>
                              <a:cs typeface="Cambria Math" charset="0"/>
                            </a:rPr>
                          </m:ctrlPr>
                        </m:fPr>
                        <m:num>
                          <m:r>
                            <a:rPr lang="en-US" sz="2400" b="0" i="1" smtClean="0">
                              <a:solidFill>
                                <a:schemeClr val="bg1"/>
                              </a:solidFill>
                              <a:latin typeface="Cambria Math" charset="0"/>
                              <a:ea typeface="Cambria Math" charset="0"/>
                              <a:cs typeface="Cambria Math" charset="0"/>
                            </a:rPr>
                            <m:t>𝑑𝑓</m:t>
                          </m:r>
                        </m:num>
                        <m:den>
                          <m:r>
                            <a:rPr lang="en-US" sz="2400" b="0" i="1" smtClean="0">
                              <a:solidFill>
                                <a:schemeClr val="bg1"/>
                              </a:solidFill>
                              <a:latin typeface="Cambria Math" charset="0"/>
                              <a:ea typeface="Cambria Math" charset="0"/>
                              <a:cs typeface="Cambria Math" charset="0"/>
                            </a:rPr>
                            <m:t>𝑑𝑥</m:t>
                          </m:r>
                        </m:den>
                      </m:f>
                    </m:oMath>
                  </m:oMathPara>
                </a14:m>
                <a:endParaRPr lang="en-US" sz="2400" dirty="0">
                  <a:solidFill>
                    <a:schemeClr val="bg1"/>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371600" y="5167657"/>
                <a:ext cx="3547766" cy="699743"/>
              </a:xfrm>
              <a:prstGeom prst="rect">
                <a:avLst/>
              </a:prstGeom>
              <a:blipFill rotWithShape="0">
                <a:blip r:embed="rId4"/>
                <a:stretch>
                  <a:fillRect/>
                </a:stretch>
              </a:blipFill>
            </p:spPr>
            <p:txBody>
              <a:bodyPr/>
              <a:lstStyle/>
              <a:p>
                <a:r>
                  <a:rPr 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a:cs typeface="Osaka" charset="-128"/>
              </a:rPr>
              <a:t>Finding Solutions to f(x)=0</a:t>
            </a:r>
          </a:p>
        </p:txBody>
      </p:sp>
      <p:sp>
        <p:nvSpPr>
          <p:cNvPr id="39939" name="Rectangle 3"/>
          <p:cNvSpPr>
            <a:spLocks noGrp="1" noChangeArrowheads="1"/>
          </p:cNvSpPr>
          <p:nvPr>
            <p:ph type="body" idx="1"/>
          </p:nvPr>
        </p:nvSpPr>
        <p:spPr/>
        <p:txBody>
          <a:bodyPr/>
          <a:lstStyle/>
          <a:p>
            <a:pPr>
              <a:lnSpc>
                <a:spcPct val="90000"/>
              </a:lnSpc>
            </a:pPr>
            <a:r>
              <a:rPr lang="en-US" altLang="en-US">
                <a:cs typeface="Osaka" charset="-128"/>
              </a:rPr>
              <a:t>There are many mathematical and computational approaches to finding values of x for which f(x)=0</a:t>
            </a:r>
          </a:p>
          <a:p>
            <a:pPr>
              <a:lnSpc>
                <a:spcPct val="90000"/>
              </a:lnSpc>
            </a:pPr>
            <a:r>
              <a:rPr lang="en-US" altLang="en-US">
                <a:cs typeface="Osaka" charset="-128"/>
              </a:rPr>
              <a:t>One such way is the </a:t>
            </a:r>
            <a:r>
              <a:rPr lang="en-US" altLang="en-US" i="1">
                <a:cs typeface="Osaka" charset="-128"/>
              </a:rPr>
              <a:t>gradient descent</a:t>
            </a:r>
            <a:r>
              <a:rPr lang="en-US" altLang="en-US">
                <a:cs typeface="Osaka" charset="-128"/>
              </a:rPr>
              <a:t> method</a:t>
            </a:r>
          </a:p>
          <a:p>
            <a:pPr>
              <a:lnSpc>
                <a:spcPct val="90000"/>
              </a:lnSpc>
            </a:pPr>
            <a:r>
              <a:rPr lang="en-US" altLang="en-US">
                <a:cs typeface="Osaka" charset="-128"/>
              </a:rPr>
              <a:t>If we can evaluate f(x) and df/dx for any value of x, we can always follow the gradient (slope) in the direction towards 0</a:t>
            </a:r>
          </a:p>
        </p:txBody>
      </p:sp>
      <p:sp>
        <p:nvSpPr>
          <p:cNvPr id="39940"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a:cs typeface="Osaka" charset="-128"/>
              </a:rPr>
              <a:t>Gradient Descent</a:t>
            </a:r>
          </a:p>
        </p:txBody>
      </p:sp>
      <p:sp>
        <p:nvSpPr>
          <p:cNvPr id="40963" name="Rectangle 3"/>
          <p:cNvSpPr>
            <a:spLocks noGrp="1" noChangeArrowheads="1"/>
          </p:cNvSpPr>
          <p:nvPr>
            <p:ph type="body" idx="1"/>
          </p:nvPr>
        </p:nvSpPr>
        <p:spPr/>
        <p:txBody>
          <a:bodyPr/>
          <a:lstStyle/>
          <a:p>
            <a:pPr>
              <a:lnSpc>
                <a:spcPct val="90000"/>
              </a:lnSpc>
            </a:pPr>
            <a:r>
              <a:rPr lang="en-US" altLang="en-US" sz="2400">
                <a:cs typeface="Osaka" charset="-128"/>
              </a:rPr>
              <a:t>We want to find the value of x that causes f(x) to equal 0</a:t>
            </a:r>
          </a:p>
          <a:p>
            <a:pPr>
              <a:lnSpc>
                <a:spcPct val="90000"/>
              </a:lnSpc>
            </a:pPr>
            <a:r>
              <a:rPr lang="en-US" altLang="en-US" sz="2400">
                <a:cs typeface="Osaka" charset="-128"/>
              </a:rPr>
              <a:t>We will start at some value x</a:t>
            </a:r>
            <a:r>
              <a:rPr lang="en-US" altLang="en-US" sz="2400" baseline="-25000">
                <a:cs typeface="Osaka" charset="-128"/>
              </a:rPr>
              <a:t>0</a:t>
            </a:r>
            <a:r>
              <a:rPr lang="en-US" altLang="en-US" sz="2400">
                <a:cs typeface="Osaka" charset="-128"/>
              </a:rPr>
              <a:t> and keep taking small steps:</a:t>
            </a:r>
          </a:p>
          <a:p>
            <a:pPr>
              <a:lnSpc>
                <a:spcPct val="90000"/>
              </a:lnSpc>
              <a:buFont typeface="Wingdings" charset="2"/>
              <a:buNone/>
            </a:pPr>
            <a:r>
              <a:rPr lang="en-US" altLang="en-US" sz="2400">
                <a:cs typeface="Osaka" charset="-128"/>
              </a:rPr>
              <a:t>		x</a:t>
            </a:r>
            <a:r>
              <a:rPr lang="en-US" altLang="en-US" sz="2400" baseline="-25000">
                <a:cs typeface="Osaka" charset="-128"/>
              </a:rPr>
              <a:t>i+1</a:t>
            </a:r>
            <a:r>
              <a:rPr lang="en-US" altLang="en-US" sz="2400">
                <a:cs typeface="Osaka" charset="-128"/>
              </a:rPr>
              <a:t> = x</a:t>
            </a:r>
            <a:r>
              <a:rPr lang="en-US" altLang="en-US" sz="2400" baseline="-25000">
                <a:cs typeface="Osaka" charset="-128"/>
              </a:rPr>
              <a:t>i</a:t>
            </a:r>
            <a:r>
              <a:rPr lang="en-US" altLang="en-US" sz="2400">
                <a:cs typeface="Osaka" charset="-128"/>
              </a:rPr>
              <a:t> + Δx</a:t>
            </a:r>
          </a:p>
          <a:p>
            <a:pPr>
              <a:lnSpc>
                <a:spcPct val="90000"/>
              </a:lnSpc>
              <a:buFont typeface="Wingdings" charset="2"/>
              <a:buNone/>
            </a:pPr>
            <a:r>
              <a:rPr lang="en-US" altLang="en-US" sz="2400">
                <a:cs typeface="Osaka" charset="-128"/>
              </a:rPr>
              <a:t>	until we find a value x</a:t>
            </a:r>
            <a:r>
              <a:rPr lang="en-US" altLang="en-US" sz="2400" baseline="-25000">
                <a:cs typeface="Osaka" charset="-128"/>
              </a:rPr>
              <a:t>N</a:t>
            </a:r>
            <a:r>
              <a:rPr lang="en-US" altLang="en-US" sz="2400">
                <a:cs typeface="Osaka" charset="-128"/>
              </a:rPr>
              <a:t> that satisfies f(x</a:t>
            </a:r>
            <a:r>
              <a:rPr lang="en-US" altLang="en-US" sz="2400" baseline="-25000">
                <a:cs typeface="Osaka" charset="-128"/>
              </a:rPr>
              <a:t>N</a:t>
            </a:r>
            <a:r>
              <a:rPr lang="en-US" altLang="en-US" sz="2400">
                <a:cs typeface="Osaka" charset="-128"/>
              </a:rPr>
              <a:t>)=0</a:t>
            </a:r>
          </a:p>
          <a:p>
            <a:pPr>
              <a:lnSpc>
                <a:spcPct val="90000"/>
              </a:lnSpc>
            </a:pPr>
            <a:r>
              <a:rPr lang="en-US" altLang="en-US" sz="2400">
                <a:cs typeface="Osaka" charset="-128"/>
              </a:rPr>
              <a:t>For each step, we try to choose a value of Δx that will bring us closer to our goal</a:t>
            </a:r>
          </a:p>
          <a:p>
            <a:pPr>
              <a:lnSpc>
                <a:spcPct val="90000"/>
              </a:lnSpc>
            </a:pPr>
            <a:r>
              <a:rPr lang="en-US" altLang="en-US" sz="2400">
                <a:cs typeface="Osaka" charset="-128"/>
              </a:rPr>
              <a:t>We can use the derivative as an approximation to the slope of the function and use this information to move ‘downhill’ towards zero</a:t>
            </a:r>
          </a:p>
        </p:txBody>
      </p:sp>
      <p:sp>
        <p:nvSpPr>
          <p:cNvPr id="40964"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dirty="0" smtClean="0">
                <a:cs typeface="Osaka" charset="-128"/>
              </a:rPr>
              <a:t>Reference Materials</a:t>
            </a:r>
            <a:endParaRPr lang="en-US" altLang="en-US" dirty="0">
              <a:cs typeface="Osaka" charset="-128"/>
            </a:endParaRPr>
          </a:p>
        </p:txBody>
      </p:sp>
      <p:sp>
        <p:nvSpPr>
          <p:cNvPr id="30723" name="Rectangle 3"/>
          <p:cNvSpPr>
            <a:spLocks noGrp="1" noChangeArrowheads="1"/>
          </p:cNvSpPr>
          <p:nvPr>
            <p:ph type="body" idx="1"/>
          </p:nvPr>
        </p:nvSpPr>
        <p:spPr>
          <a:xfrm>
            <a:off x="685800" y="1600200"/>
            <a:ext cx="7924800" cy="4267200"/>
          </a:xfrm>
        </p:spPr>
        <p:txBody>
          <a:bodyPr/>
          <a:lstStyle/>
          <a:p>
            <a:r>
              <a:rPr lang="en-US" altLang="en-US" dirty="0">
                <a:cs typeface="Osaka" charset="-128"/>
              </a:rPr>
              <a:t>“Inverse Kinematics and Geometric Constraints for Articulated Figure Manipulation”, </a:t>
            </a:r>
            <a:r>
              <a:rPr lang="en-US" altLang="en-US" dirty="0" smtClean="0">
                <a:cs typeface="Osaka" charset="-128"/>
              </a:rPr>
              <a:t>by Chris </a:t>
            </a:r>
            <a:r>
              <a:rPr lang="en-US" altLang="en-US" dirty="0" err="1">
                <a:cs typeface="Osaka" charset="-128"/>
              </a:rPr>
              <a:t>Welman</a:t>
            </a:r>
            <a:r>
              <a:rPr lang="en-US" altLang="en-US" dirty="0">
                <a:cs typeface="Osaka" charset="-128"/>
              </a:rPr>
              <a:t>, </a:t>
            </a:r>
            <a:r>
              <a:rPr lang="en-US" altLang="en-US" dirty="0" smtClean="0">
                <a:cs typeface="Osaka" charset="-128"/>
              </a:rPr>
              <a:t>1993</a:t>
            </a:r>
          </a:p>
          <a:p>
            <a:r>
              <a:rPr lang="en-US" altLang="en-US" dirty="0">
                <a:cs typeface="Osaka" charset="-128"/>
              </a:rPr>
              <a:t>“Introduction to Inverse Kinematics with Jacobian Transpose, Pseudoinverse and Damped Least Squares methods”, by Samuel R. Buss.</a:t>
            </a:r>
          </a:p>
        </p:txBody>
      </p:sp>
      <p:sp>
        <p:nvSpPr>
          <p:cNvPr id="30724"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a:cs typeface="Osaka" charset="-128"/>
              </a:rPr>
              <a:t>Gradient Descent</a:t>
            </a:r>
          </a:p>
        </p:txBody>
      </p:sp>
      <p:sp>
        <p:nvSpPr>
          <p:cNvPr id="41987" name="Freeform 3"/>
          <p:cNvSpPr>
            <a:spLocks/>
          </p:cNvSpPr>
          <p:nvPr/>
        </p:nvSpPr>
        <p:spPr bwMode="auto">
          <a:xfrm>
            <a:off x="838200" y="2578100"/>
            <a:ext cx="7162800" cy="2895600"/>
          </a:xfrm>
          <a:custGeom>
            <a:avLst/>
            <a:gdLst>
              <a:gd name="T0" fmla="*/ 0 w 4512"/>
              <a:gd name="T1" fmla="*/ 2147483647 h 1824"/>
              <a:gd name="T2" fmla="*/ 1814512508 w 4512"/>
              <a:gd name="T3" fmla="*/ 2147483647 h 1824"/>
              <a:gd name="T4" fmla="*/ 2147483647 w 4512"/>
              <a:gd name="T5" fmla="*/ 2147483647 h 1824"/>
              <a:gd name="T6" fmla="*/ 2147483647 w 4512"/>
              <a:gd name="T7" fmla="*/ 1229836318 h 1824"/>
              <a:gd name="T8" fmla="*/ 2147483647 w 4512"/>
              <a:gd name="T9" fmla="*/ 20161251 h 1824"/>
              <a:gd name="T10" fmla="*/ 2147483647 w 4512"/>
              <a:gd name="T11" fmla="*/ 1108868850 h 1824"/>
              <a:gd name="T12" fmla="*/ 2147483647 w 4512"/>
              <a:gd name="T13" fmla="*/ 2147483647 h 1824"/>
              <a:gd name="T14" fmla="*/ 2147483647 w 4512"/>
              <a:gd name="T15" fmla="*/ 2147483647 h 1824"/>
              <a:gd name="T16" fmla="*/ 0 60000 65536"/>
              <a:gd name="T17" fmla="*/ 0 60000 65536"/>
              <a:gd name="T18" fmla="*/ 0 60000 65536"/>
              <a:gd name="T19" fmla="*/ 0 60000 65536"/>
              <a:gd name="T20" fmla="*/ 0 60000 65536"/>
              <a:gd name="T21" fmla="*/ 0 60000 65536"/>
              <a:gd name="T22" fmla="*/ 0 60000 65536"/>
              <a:gd name="T23" fmla="*/ 0 60000 65536"/>
              <a:gd name="T24" fmla="*/ 0 w 4512"/>
              <a:gd name="T25" fmla="*/ 0 h 1824"/>
              <a:gd name="T26" fmla="*/ 4512 w 4512"/>
              <a:gd name="T27" fmla="*/ 1824 h 18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512" h="1824">
                <a:moveTo>
                  <a:pt x="0" y="1496"/>
                </a:moveTo>
                <a:cubicBezTo>
                  <a:pt x="224" y="1660"/>
                  <a:pt x="448" y="1824"/>
                  <a:pt x="720" y="1784"/>
                </a:cubicBezTo>
                <a:cubicBezTo>
                  <a:pt x="992" y="1744"/>
                  <a:pt x="1416" y="1472"/>
                  <a:pt x="1632" y="1256"/>
                </a:cubicBezTo>
                <a:cubicBezTo>
                  <a:pt x="1848" y="1040"/>
                  <a:pt x="1840" y="696"/>
                  <a:pt x="2016" y="488"/>
                </a:cubicBezTo>
                <a:cubicBezTo>
                  <a:pt x="2192" y="280"/>
                  <a:pt x="2448" y="16"/>
                  <a:pt x="2688" y="8"/>
                </a:cubicBezTo>
                <a:cubicBezTo>
                  <a:pt x="2928" y="0"/>
                  <a:pt x="3256" y="272"/>
                  <a:pt x="3456" y="440"/>
                </a:cubicBezTo>
                <a:cubicBezTo>
                  <a:pt x="3656" y="608"/>
                  <a:pt x="3712" y="944"/>
                  <a:pt x="3888" y="1016"/>
                </a:cubicBezTo>
                <a:cubicBezTo>
                  <a:pt x="4064" y="1088"/>
                  <a:pt x="4288" y="980"/>
                  <a:pt x="4512" y="87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41988" name="Line 4"/>
          <p:cNvSpPr>
            <a:spLocks noChangeShapeType="1"/>
          </p:cNvSpPr>
          <p:nvPr/>
        </p:nvSpPr>
        <p:spPr bwMode="auto">
          <a:xfrm>
            <a:off x="533400" y="4114800"/>
            <a:ext cx="792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1989" name="Line 5"/>
          <p:cNvSpPr>
            <a:spLocks noChangeShapeType="1"/>
          </p:cNvSpPr>
          <p:nvPr/>
        </p:nvSpPr>
        <p:spPr bwMode="auto">
          <a:xfrm>
            <a:off x="1219200" y="2133600"/>
            <a:ext cx="0" cy="426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1990" name="Text Box 6"/>
          <p:cNvSpPr txBox="1">
            <a:spLocks noChangeArrowheads="1"/>
          </p:cNvSpPr>
          <p:nvPr/>
        </p:nvSpPr>
        <p:spPr bwMode="auto">
          <a:xfrm>
            <a:off x="304800" y="2743200"/>
            <a:ext cx="877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a:t>f-axis</a:t>
            </a:r>
          </a:p>
        </p:txBody>
      </p:sp>
      <p:sp>
        <p:nvSpPr>
          <p:cNvPr id="41991" name="Text Box 7"/>
          <p:cNvSpPr txBox="1">
            <a:spLocks noChangeArrowheads="1"/>
          </p:cNvSpPr>
          <p:nvPr/>
        </p:nvSpPr>
        <p:spPr bwMode="auto">
          <a:xfrm>
            <a:off x="5562600" y="4191000"/>
            <a:ext cx="928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a:t>x-axis</a:t>
            </a:r>
          </a:p>
        </p:txBody>
      </p:sp>
      <p:sp>
        <p:nvSpPr>
          <p:cNvPr id="41992" name="Line 8"/>
          <p:cNvSpPr>
            <a:spLocks noChangeShapeType="1"/>
          </p:cNvSpPr>
          <p:nvPr/>
        </p:nvSpPr>
        <p:spPr bwMode="auto">
          <a:xfrm flipV="1">
            <a:off x="1905000" y="1676400"/>
            <a:ext cx="4114800" cy="3200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1993" name="Line 9"/>
          <p:cNvSpPr>
            <a:spLocks noChangeShapeType="1"/>
          </p:cNvSpPr>
          <p:nvPr/>
        </p:nvSpPr>
        <p:spPr bwMode="auto">
          <a:xfrm>
            <a:off x="4572000" y="2819400"/>
            <a:ext cx="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1994" name="Text Box 10"/>
          <p:cNvSpPr txBox="1">
            <a:spLocks noChangeArrowheads="1"/>
          </p:cNvSpPr>
          <p:nvPr/>
        </p:nvSpPr>
        <p:spPr bwMode="auto">
          <a:xfrm>
            <a:off x="4419600" y="4114800"/>
            <a:ext cx="393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a:t>x</a:t>
            </a:r>
            <a:r>
              <a:rPr lang="en-US" altLang="en-US" baseline="-25000"/>
              <a:t>i</a:t>
            </a:r>
          </a:p>
        </p:txBody>
      </p:sp>
      <p:sp>
        <p:nvSpPr>
          <p:cNvPr id="41995" name="Text Box 11"/>
          <p:cNvSpPr txBox="1">
            <a:spLocks noChangeArrowheads="1"/>
          </p:cNvSpPr>
          <p:nvPr/>
        </p:nvSpPr>
        <p:spPr bwMode="auto">
          <a:xfrm>
            <a:off x="4038600" y="2286000"/>
            <a:ext cx="698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a:t>f(x</a:t>
            </a:r>
            <a:r>
              <a:rPr lang="en-US" altLang="en-US" baseline="-25000"/>
              <a:t>i</a:t>
            </a:r>
            <a:r>
              <a:rPr lang="en-US" altLang="en-US"/>
              <a:t>)</a:t>
            </a:r>
          </a:p>
        </p:txBody>
      </p:sp>
      <p:sp>
        <p:nvSpPr>
          <p:cNvPr id="41996" name="Text Box 12"/>
          <p:cNvSpPr txBox="1">
            <a:spLocks noChangeArrowheads="1"/>
          </p:cNvSpPr>
          <p:nvPr/>
        </p:nvSpPr>
        <p:spPr bwMode="auto">
          <a:xfrm>
            <a:off x="5715000" y="1752600"/>
            <a:ext cx="827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a:t>df/dx</a:t>
            </a:r>
          </a:p>
        </p:txBody>
      </p:sp>
      <p:sp>
        <p:nvSpPr>
          <p:cNvPr id="41997"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a:cs typeface="Osaka" charset="-128"/>
              </a:rPr>
              <a:t>Minimization</a:t>
            </a:r>
          </a:p>
        </p:txBody>
      </p:sp>
      <p:sp>
        <p:nvSpPr>
          <p:cNvPr id="43011" name="Rectangle 3"/>
          <p:cNvSpPr>
            <a:spLocks noGrp="1" noChangeArrowheads="1"/>
          </p:cNvSpPr>
          <p:nvPr>
            <p:ph type="body" idx="1"/>
          </p:nvPr>
        </p:nvSpPr>
        <p:spPr/>
        <p:txBody>
          <a:bodyPr/>
          <a:lstStyle/>
          <a:p>
            <a:pPr>
              <a:lnSpc>
                <a:spcPct val="90000"/>
              </a:lnSpc>
            </a:pPr>
            <a:r>
              <a:rPr lang="en-US" altLang="en-US" sz="2000">
                <a:cs typeface="Osaka" charset="-128"/>
              </a:rPr>
              <a:t>If  f(x</a:t>
            </a:r>
            <a:r>
              <a:rPr lang="en-US" altLang="en-US" sz="2000" baseline="-25000">
                <a:cs typeface="Osaka" charset="-128"/>
              </a:rPr>
              <a:t>i</a:t>
            </a:r>
            <a:r>
              <a:rPr lang="en-US" altLang="en-US" sz="2000">
                <a:cs typeface="Osaka" charset="-128"/>
              </a:rPr>
              <a:t>) is not 0, the value of f(x</a:t>
            </a:r>
            <a:r>
              <a:rPr lang="en-US" altLang="en-US" sz="2000" baseline="-25000">
                <a:cs typeface="Osaka" charset="-128"/>
              </a:rPr>
              <a:t>i</a:t>
            </a:r>
            <a:r>
              <a:rPr lang="en-US" altLang="en-US" sz="2000">
                <a:cs typeface="Osaka" charset="-128"/>
              </a:rPr>
              <a:t>) can be thought of as an error. The goal of gradient descent is to minimize this error, and so we can refer to it as a </a:t>
            </a:r>
            <a:r>
              <a:rPr lang="en-US" altLang="en-US" sz="2000" i="1">
                <a:cs typeface="Osaka" charset="-128"/>
              </a:rPr>
              <a:t>minimization</a:t>
            </a:r>
            <a:r>
              <a:rPr lang="en-US" altLang="en-US" sz="2000">
                <a:cs typeface="Osaka" charset="-128"/>
              </a:rPr>
              <a:t> algorithm</a:t>
            </a:r>
          </a:p>
          <a:p>
            <a:pPr>
              <a:lnSpc>
                <a:spcPct val="90000"/>
              </a:lnSpc>
            </a:pPr>
            <a:r>
              <a:rPr lang="en-US" altLang="en-US" sz="2000">
                <a:cs typeface="Osaka" charset="-128"/>
              </a:rPr>
              <a:t>Each step Δx we take results in the function changing its value. We will call this change Δf.</a:t>
            </a:r>
          </a:p>
          <a:p>
            <a:pPr>
              <a:lnSpc>
                <a:spcPct val="90000"/>
              </a:lnSpc>
            </a:pPr>
            <a:r>
              <a:rPr lang="en-US" altLang="en-US" sz="2000">
                <a:cs typeface="Osaka" charset="-128"/>
              </a:rPr>
              <a:t>Ideally, we could have Δf = -f(x</a:t>
            </a:r>
            <a:r>
              <a:rPr lang="en-US" altLang="en-US" sz="2000" baseline="-25000">
                <a:cs typeface="Osaka" charset="-128"/>
              </a:rPr>
              <a:t>i</a:t>
            </a:r>
            <a:r>
              <a:rPr lang="en-US" altLang="en-US" sz="2000">
                <a:cs typeface="Osaka" charset="-128"/>
              </a:rPr>
              <a:t>). In other words, we want to take a step Δx that causes Δf to cancel out the error</a:t>
            </a:r>
          </a:p>
          <a:p>
            <a:pPr>
              <a:lnSpc>
                <a:spcPct val="90000"/>
              </a:lnSpc>
            </a:pPr>
            <a:r>
              <a:rPr lang="en-US" altLang="en-US" sz="2000">
                <a:cs typeface="Osaka" charset="-128"/>
              </a:rPr>
              <a:t>More realistically, we will just hope that each step will bring us closer, and we can eventually stop when we get ‘close enough’</a:t>
            </a:r>
          </a:p>
          <a:p>
            <a:pPr>
              <a:lnSpc>
                <a:spcPct val="90000"/>
              </a:lnSpc>
            </a:pPr>
            <a:r>
              <a:rPr lang="en-US" altLang="en-US" sz="2000">
                <a:cs typeface="Osaka" charset="-128"/>
              </a:rPr>
              <a:t>This iterative process involving approximations is consistent with many </a:t>
            </a:r>
            <a:r>
              <a:rPr lang="en-US" altLang="en-US" sz="2000" i="1">
                <a:cs typeface="Osaka" charset="-128"/>
              </a:rPr>
              <a:t>numerical</a:t>
            </a:r>
            <a:r>
              <a:rPr lang="en-US" altLang="en-US" sz="2000">
                <a:cs typeface="Osaka" charset="-128"/>
              </a:rPr>
              <a:t> algorithms</a:t>
            </a:r>
          </a:p>
        </p:txBody>
      </p:sp>
      <p:sp>
        <p:nvSpPr>
          <p:cNvPr id="43012"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a:cs typeface="Osaka" charset="-128"/>
              </a:rPr>
              <a:t>Choosing Δx</a:t>
            </a:r>
            <a:r>
              <a:rPr lang="en-US" altLang="en-US" sz="4000">
                <a:cs typeface="Osaka" charset="-128"/>
              </a:rPr>
              <a:t> </a:t>
            </a:r>
            <a:r>
              <a:rPr lang="en-US" altLang="en-US">
                <a:cs typeface="Osaka" charset="-128"/>
              </a:rPr>
              <a:t>Step</a:t>
            </a:r>
          </a:p>
        </p:txBody>
      </p:sp>
      <p:sp>
        <p:nvSpPr>
          <p:cNvPr id="44035" name="Rectangle 3"/>
          <p:cNvSpPr>
            <a:spLocks noGrp="1" noChangeArrowheads="1"/>
          </p:cNvSpPr>
          <p:nvPr>
            <p:ph type="body" idx="1"/>
          </p:nvPr>
        </p:nvSpPr>
        <p:spPr/>
        <p:txBody>
          <a:bodyPr/>
          <a:lstStyle/>
          <a:p>
            <a:r>
              <a:rPr lang="en-US" altLang="en-US">
                <a:cs typeface="Osaka" charset="-128"/>
              </a:rPr>
              <a:t>If we have a function that varies heavily, we will be safest taking small steps</a:t>
            </a:r>
          </a:p>
          <a:p>
            <a:r>
              <a:rPr lang="en-US" altLang="en-US">
                <a:cs typeface="Osaka" charset="-128"/>
              </a:rPr>
              <a:t>If we have a relatively smooth function, we could try stepping directly to where the linear approximation passes through 0</a:t>
            </a:r>
          </a:p>
        </p:txBody>
      </p:sp>
      <p:sp>
        <p:nvSpPr>
          <p:cNvPr id="44036"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r>
              <a:rPr lang="en-US" altLang="en-US">
                <a:cs typeface="Osaka" charset="-128"/>
              </a:rPr>
              <a:t>Choosing Δx</a:t>
            </a:r>
            <a:r>
              <a:rPr lang="en-US" altLang="en-US" sz="4000">
                <a:cs typeface="Osaka" charset="-128"/>
              </a:rPr>
              <a:t> </a:t>
            </a:r>
            <a:r>
              <a:rPr lang="en-US" altLang="en-US">
                <a:cs typeface="Osaka" charset="-128"/>
              </a:rPr>
              <a:t>Step</a:t>
            </a:r>
          </a:p>
        </p:txBody>
      </p:sp>
      <p:sp>
        <p:nvSpPr>
          <p:cNvPr id="8197" name="Rectangle 3"/>
          <p:cNvSpPr>
            <a:spLocks noGrp="1" noChangeArrowheads="1"/>
          </p:cNvSpPr>
          <p:nvPr>
            <p:ph type="body" idx="1"/>
          </p:nvPr>
        </p:nvSpPr>
        <p:spPr/>
        <p:txBody>
          <a:bodyPr/>
          <a:lstStyle/>
          <a:p>
            <a:r>
              <a:rPr lang="en-US" altLang="en-US">
                <a:cs typeface="Osaka" charset="-128"/>
              </a:rPr>
              <a:t>If we want to choose Δx to bring us to the value where the slope passes through 0, we can use:</a:t>
            </a:r>
          </a:p>
        </p:txBody>
      </p:sp>
      <p:sp>
        <p:nvSpPr>
          <p:cNvPr id="8198"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7" name="TextBox 6"/>
              <p:cNvSpPr txBox="1"/>
              <p:nvPr/>
            </p:nvSpPr>
            <p:spPr>
              <a:xfrm>
                <a:off x="1201601" y="3175553"/>
                <a:ext cx="1200520" cy="7021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bg-BG" sz="2400" i="1" smtClean="0">
                              <a:solidFill>
                                <a:schemeClr val="bg1"/>
                              </a:solidFill>
                              <a:latin typeface="Cambria Math" charset="0"/>
                            </a:rPr>
                          </m:ctrlPr>
                        </m:fPr>
                        <m:num>
                          <m:r>
                            <a:rPr lang="bg-BG" sz="2400" i="1" smtClean="0">
                              <a:solidFill>
                                <a:schemeClr val="bg1"/>
                              </a:solidFill>
                              <a:latin typeface="Cambria Math" charset="0"/>
                              <a:ea typeface="Cambria Math" charset="0"/>
                              <a:cs typeface="Cambria Math" charset="0"/>
                            </a:rPr>
                            <m:t>∆</m:t>
                          </m:r>
                          <m:r>
                            <a:rPr lang="en-US" sz="2400" b="0" i="1" smtClean="0">
                              <a:solidFill>
                                <a:schemeClr val="bg1"/>
                              </a:solidFill>
                              <a:latin typeface="Cambria Math" charset="0"/>
                              <a:ea typeface="Cambria Math" charset="0"/>
                              <a:cs typeface="Cambria Math" charset="0"/>
                            </a:rPr>
                            <m:t>𝑓</m:t>
                          </m:r>
                        </m:num>
                        <m:den>
                          <m:r>
                            <a:rPr lang="bg-BG" sz="2400" i="1" smtClean="0">
                              <a:solidFill>
                                <a:schemeClr val="bg1"/>
                              </a:solidFill>
                              <a:latin typeface="Cambria Math" charset="0"/>
                              <a:ea typeface="Cambria Math" charset="0"/>
                              <a:cs typeface="Cambria Math" charset="0"/>
                            </a:rPr>
                            <m:t>∆</m:t>
                          </m:r>
                          <m:r>
                            <a:rPr lang="en-US" sz="2400" b="0" i="1" smtClean="0">
                              <a:solidFill>
                                <a:schemeClr val="bg1"/>
                              </a:solidFill>
                              <a:latin typeface="Cambria Math" charset="0"/>
                              <a:ea typeface="Cambria Math" charset="0"/>
                              <a:cs typeface="Cambria Math" charset="0"/>
                            </a:rPr>
                            <m:t>𝑥</m:t>
                          </m:r>
                        </m:den>
                      </m:f>
                      <m:r>
                        <a:rPr lang="bg-BG" sz="2400" i="1" smtClean="0">
                          <a:solidFill>
                            <a:schemeClr val="bg1"/>
                          </a:solidFill>
                          <a:latin typeface="Cambria Math" charset="0"/>
                          <a:ea typeface="Cambria Math" charset="0"/>
                          <a:cs typeface="Cambria Math" charset="0"/>
                        </a:rPr>
                        <m:t>≈</m:t>
                      </m:r>
                      <m:f>
                        <m:fPr>
                          <m:ctrlPr>
                            <a:rPr lang="bg-BG" sz="2400" i="1" smtClean="0">
                              <a:solidFill>
                                <a:schemeClr val="bg1"/>
                              </a:solidFill>
                              <a:latin typeface="Cambria Math" charset="0"/>
                              <a:ea typeface="Cambria Math" charset="0"/>
                              <a:cs typeface="Cambria Math" charset="0"/>
                            </a:rPr>
                          </m:ctrlPr>
                        </m:fPr>
                        <m:num>
                          <m:r>
                            <a:rPr lang="en-US" sz="2400" b="0" i="1" smtClean="0">
                              <a:solidFill>
                                <a:schemeClr val="bg1"/>
                              </a:solidFill>
                              <a:latin typeface="Cambria Math" charset="0"/>
                              <a:ea typeface="Cambria Math" charset="0"/>
                              <a:cs typeface="Cambria Math" charset="0"/>
                            </a:rPr>
                            <m:t>𝑑𝑓</m:t>
                          </m:r>
                        </m:num>
                        <m:den>
                          <m:r>
                            <a:rPr lang="en-US" sz="2400" b="0" i="1" smtClean="0">
                              <a:solidFill>
                                <a:schemeClr val="bg1"/>
                              </a:solidFill>
                              <a:latin typeface="Cambria Math" charset="0"/>
                              <a:ea typeface="Cambria Math" charset="0"/>
                              <a:cs typeface="Cambria Math" charset="0"/>
                            </a:rPr>
                            <m:t>𝑑𝑥</m:t>
                          </m:r>
                        </m:den>
                      </m:f>
                    </m:oMath>
                  </m:oMathPara>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1201601" y="3175553"/>
                <a:ext cx="1200520" cy="70218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201601" y="4203010"/>
                <a:ext cx="1607363" cy="6997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bg1"/>
                          </a:solidFill>
                          <a:latin typeface="Cambria Math" charset="0"/>
                          <a:ea typeface="Cambria Math" charset="0"/>
                          <a:cs typeface="Cambria Math" charset="0"/>
                        </a:rPr>
                        <m:t>∆</m:t>
                      </m:r>
                      <m:r>
                        <a:rPr lang="en-US" sz="2400" b="0" i="1" smtClean="0">
                          <a:solidFill>
                            <a:schemeClr val="bg1"/>
                          </a:solidFill>
                          <a:latin typeface="Cambria Math" charset="0"/>
                          <a:ea typeface="Cambria Math" charset="0"/>
                          <a:cs typeface="Cambria Math" charset="0"/>
                        </a:rPr>
                        <m:t>𝑓</m:t>
                      </m:r>
                      <m:r>
                        <a:rPr lang="en-US" sz="2400" b="0" i="1" smtClean="0">
                          <a:solidFill>
                            <a:schemeClr val="bg1"/>
                          </a:solidFill>
                          <a:latin typeface="Cambria Math" charset="0"/>
                          <a:ea typeface="Cambria Math" charset="0"/>
                          <a:cs typeface="Cambria Math" charset="0"/>
                        </a:rPr>
                        <m:t>≈∆</m:t>
                      </m:r>
                      <m:r>
                        <a:rPr lang="en-US" sz="2400" b="0" i="1" smtClean="0">
                          <a:solidFill>
                            <a:schemeClr val="bg1"/>
                          </a:solidFill>
                          <a:latin typeface="Cambria Math" charset="0"/>
                          <a:ea typeface="Cambria Math" charset="0"/>
                          <a:cs typeface="Cambria Math" charset="0"/>
                        </a:rPr>
                        <m:t>𝑥</m:t>
                      </m:r>
                      <m:f>
                        <m:fPr>
                          <m:ctrlPr>
                            <a:rPr lang="bg-BG" sz="2400" b="0" i="1" smtClean="0">
                              <a:solidFill>
                                <a:schemeClr val="bg1"/>
                              </a:solidFill>
                              <a:latin typeface="Cambria Math" charset="0"/>
                              <a:ea typeface="Cambria Math" charset="0"/>
                              <a:cs typeface="Cambria Math" charset="0"/>
                            </a:rPr>
                          </m:ctrlPr>
                        </m:fPr>
                        <m:num>
                          <m:r>
                            <a:rPr lang="en-US" sz="2400" b="0" i="1" smtClean="0">
                              <a:solidFill>
                                <a:schemeClr val="bg1"/>
                              </a:solidFill>
                              <a:latin typeface="Cambria Math" charset="0"/>
                              <a:ea typeface="Cambria Math" charset="0"/>
                              <a:cs typeface="Cambria Math" charset="0"/>
                            </a:rPr>
                            <m:t>𝑑𝑓</m:t>
                          </m:r>
                        </m:num>
                        <m:den>
                          <m:r>
                            <a:rPr lang="en-US" sz="2400" b="0" i="1" smtClean="0">
                              <a:solidFill>
                                <a:schemeClr val="bg1"/>
                              </a:solidFill>
                              <a:latin typeface="Cambria Math" charset="0"/>
                              <a:ea typeface="Cambria Math" charset="0"/>
                              <a:cs typeface="Cambria Math" charset="0"/>
                            </a:rPr>
                            <m:t>𝑑𝑥</m:t>
                          </m:r>
                        </m:den>
                      </m:f>
                    </m:oMath>
                  </m:oMathPara>
                </a14:m>
                <a:endParaRPr lang="en-US"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1201601" y="4203010"/>
                <a:ext cx="1607363" cy="699743"/>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201601" y="5199166"/>
                <a:ext cx="2168799" cy="7021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charset="0"/>
                        </a:rPr>
                        <m:t>−</m:t>
                      </m:r>
                      <m:r>
                        <a:rPr lang="en-US" sz="2400" b="0" i="1" smtClean="0">
                          <a:solidFill>
                            <a:schemeClr val="bg1"/>
                          </a:solidFill>
                          <a:latin typeface="Cambria Math" charset="0"/>
                          <a:ea typeface="Cambria Math" charset="0"/>
                          <a:cs typeface="Cambria Math" charset="0"/>
                        </a:rPr>
                        <m:t>𝑓</m:t>
                      </m:r>
                      <m:d>
                        <m:dPr>
                          <m:ctrlPr>
                            <a:rPr lang="is-IS" sz="2400" b="0" i="1" smtClean="0">
                              <a:solidFill>
                                <a:schemeClr val="bg1"/>
                              </a:solidFill>
                              <a:latin typeface="Cambria Math" charset="0"/>
                              <a:ea typeface="Cambria Math" charset="0"/>
                              <a:cs typeface="Cambria Math" charset="0"/>
                            </a:rPr>
                          </m:ctrlPr>
                        </m:dPr>
                        <m:e>
                          <m:sSub>
                            <m:sSubPr>
                              <m:ctrlPr>
                                <a:rPr lang="en-US" sz="2400" b="0" i="1" smtClean="0">
                                  <a:solidFill>
                                    <a:schemeClr val="bg1"/>
                                  </a:solidFill>
                                  <a:latin typeface="Cambria Math" charset="0"/>
                                  <a:ea typeface="Cambria Math" charset="0"/>
                                  <a:cs typeface="Cambria Math" charset="0"/>
                                </a:rPr>
                              </m:ctrlPr>
                            </m:sSubPr>
                            <m:e>
                              <m:r>
                                <a:rPr lang="en-US" sz="2400" b="0" i="1" smtClean="0">
                                  <a:solidFill>
                                    <a:schemeClr val="bg1"/>
                                  </a:solidFill>
                                  <a:latin typeface="Cambria Math" charset="0"/>
                                  <a:ea typeface="Cambria Math" charset="0"/>
                                  <a:cs typeface="Cambria Math" charset="0"/>
                                </a:rPr>
                                <m:t>𝑥</m:t>
                              </m:r>
                            </m:e>
                            <m:sub>
                              <m:r>
                                <a:rPr lang="en-US" sz="2400" b="0" i="1" smtClean="0">
                                  <a:solidFill>
                                    <a:schemeClr val="bg1"/>
                                  </a:solidFill>
                                  <a:latin typeface="Cambria Math" charset="0"/>
                                  <a:ea typeface="Cambria Math" charset="0"/>
                                  <a:cs typeface="Cambria Math" charset="0"/>
                                </a:rPr>
                                <m:t>𝑖</m:t>
                              </m:r>
                            </m:sub>
                          </m:sSub>
                        </m:e>
                      </m:d>
                      <m:r>
                        <a:rPr lang="is-IS" sz="2400" b="0" i="1" smtClean="0">
                          <a:solidFill>
                            <a:schemeClr val="bg1"/>
                          </a:solidFill>
                          <a:latin typeface="Cambria Math" charset="0"/>
                          <a:ea typeface="Cambria Math" charset="0"/>
                          <a:cs typeface="Cambria Math" charset="0"/>
                        </a:rPr>
                        <m:t>≈</m:t>
                      </m:r>
                      <m:r>
                        <a:rPr lang="en-US" sz="2400" b="0" i="1" smtClean="0">
                          <a:solidFill>
                            <a:schemeClr val="bg1"/>
                          </a:solidFill>
                          <a:latin typeface="Cambria Math" charset="0"/>
                          <a:ea typeface="Cambria Math" charset="0"/>
                          <a:cs typeface="Cambria Math" charset="0"/>
                        </a:rPr>
                        <m:t>∆</m:t>
                      </m:r>
                      <m:r>
                        <a:rPr lang="en-US" sz="2400" b="0" i="1" smtClean="0">
                          <a:solidFill>
                            <a:schemeClr val="bg1"/>
                          </a:solidFill>
                          <a:latin typeface="Cambria Math" charset="0"/>
                          <a:ea typeface="Cambria Math" charset="0"/>
                          <a:cs typeface="Cambria Math" charset="0"/>
                        </a:rPr>
                        <m:t>𝑥</m:t>
                      </m:r>
                      <m:f>
                        <m:fPr>
                          <m:ctrlPr>
                            <a:rPr lang="bg-BG" sz="2400" b="0" i="1" smtClean="0">
                              <a:solidFill>
                                <a:schemeClr val="bg1"/>
                              </a:solidFill>
                              <a:latin typeface="Cambria Math" charset="0"/>
                              <a:ea typeface="Cambria Math" charset="0"/>
                              <a:cs typeface="Cambria Math" charset="0"/>
                            </a:rPr>
                          </m:ctrlPr>
                        </m:fPr>
                        <m:num>
                          <m:r>
                            <a:rPr lang="en-US" sz="2400" b="0" i="1" smtClean="0">
                              <a:solidFill>
                                <a:schemeClr val="bg1"/>
                              </a:solidFill>
                              <a:latin typeface="Cambria Math" charset="0"/>
                              <a:ea typeface="Cambria Math" charset="0"/>
                              <a:cs typeface="Cambria Math" charset="0"/>
                            </a:rPr>
                            <m:t>𝑑𝑓</m:t>
                          </m:r>
                        </m:num>
                        <m:den>
                          <m:r>
                            <a:rPr lang="en-US" sz="2400" b="0" i="1" smtClean="0">
                              <a:solidFill>
                                <a:schemeClr val="bg1"/>
                              </a:solidFill>
                              <a:latin typeface="Cambria Math" charset="0"/>
                              <a:ea typeface="Cambria Math" charset="0"/>
                              <a:cs typeface="Cambria Math" charset="0"/>
                            </a:rPr>
                            <m:t>𝑑𝑥</m:t>
                          </m:r>
                        </m:den>
                      </m:f>
                    </m:oMath>
                  </m:oMathPara>
                </a14:m>
                <a:endParaRPr lang="en-US" sz="2400" dirty="0">
                  <a:solidFill>
                    <a:schemeClr val="bg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1201601" y="5199166"/>
                <a:ext cx="2168799" cy="70218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4744939" y="4902753"/>
                <a:ext cx="3713261" cy="10428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solidFill>
                            <a:schemeClr val="bg1"/>
                          </a:solidFill>
                          <a:latin typeface="Cambria Math" charset="0"/>
                          <a:ea typeface="Cambria Math" charset="0"/>
                          <a:cs typeface="Cambria Math" charset="0"/>
                        </a:rPr>
                        <m:t>∆</m:t>
                      </m:r>
                      <m:r>
                        <a:rPr lang="en-US" sz="3200" b="0" i="1" smtClean="0">
                          <a:solidFill>
                            <a:schemeClr val="bg1"/>
                          </a:solidFill>
                          <a:latin typeface="Cambria Math" charset="0"/>
                          <a:ea typeface="Cambria Math" charset="0"/>
                          <a:cs typeface="Cambria Math" charset="0"/>
                        </a:rPr>
                        <m:t>𝑥</m:t>
                      </m:r>
                      <m:r>
                        <a:rPr lang="en-US" sz="3200" b="0" i="1" smtClean="0">
                          <a:solidFill>
                            <a:schemeClr val="bg1"/>
                          </a:solidFill>
                          <a:latin typeface="Cambria Math" charset="0"/>
                          <a:ea typeface="Cambria Math" charset="0"/>
                          <a:cs typeface="Cambria Math" charset="0"/>
                        </a:rPr>
                        <m:t>=−</m:t>
                      </m:r>
                      <m:r>
                        <a:rPr lang="en-US" sz="3200" b="0" i="1" smtClean="0">
                          <a:solidFill>
                            <a:schemeClr val="bg1"/>
                          </a:solidFill>
                          <a:latin typeface="Cambria Math" charset="0"/>
                          <a:ea typeface="Cambria Math" charset="0"/>
                          <a:cs typeface="Cambria Math" charset="0"/>
                        </a:rPr>
                        <m:t>𝑓</m:t>
                      </m:r>
                      <m:d>
                        <m:dPr>
                          <m:ctrlPr>
                            <a:rPr lang="is-IS" sz="3200" b="0" i="1" smtClean="0">
                              <a:solidFill>
                                <a:schemeClr val="bg1"/>
                              </a:solidFill>
                              <a:latin typeface="Cambria Math" charset="0"/>
                              <a:ea typeface="Cambria Math" charset="0"/>
                              <a:cs typeface="Cambria Math" charset="0"/>
                            </a:rPr>
                          </m:ctrlPr>
                        </m:dPr>
                        <m:e>
                          <m:sSub>
                            <m:sSubPr>
                              <m:ctrlPr>
                                <a:rPr lang="en-US" sz="3200" b="0" i="1" smtClean="0">
                                  <a:solidFill>
                                    <a:schemeClr val="bg1"/>
                                  </a:solidFill>
                                  <a:latin typeface="Cambria Math" charset="0"/>
                                  <a:ea typeface="Cambria Math" charset="0"/>
                                  <a:cs typeface="Cambria Math" charset="0"/>
                                </a:rPr>
                              </m:ctrlPr>
                            </m:sSubPr>
                            <m:e>
                              <m:r>
                                <a:rPr lang="en-US" sz="3200" b="0" i="1" smtClean="0">
                                  <a:solidFill>
                                    <a:schemeClr val="bg1"/>
                                  </a:solidFill>
                                  <a:latin typeface="Cambria Math" charset="0"/>
                                  <a:ea typeface="Cambria Math" charset="0"/>
                                  <a:cs typeface="Cambria Math" charset="0"/>
                                </a:rPr>
                                <m:t>𝑥</m:t>
                              </m:r>
                            </m:e>
                            <m:sub>
                              <m:r>
                                <a:rPr lang="en-US" sz="3200" b="0" i="1" smtClean="0">
                                  <a:solidFill>
                                    <a:schemeClr val="bg1"/>
                                  </a:solidFill>
                                  <a:latin typeface="Cambria Math" charset="0"/>
                                  <a:ea typeface="Cambria Math" charset="0"/>
                                  <a:cs typeface="Cambria Math" charset="0"/>
                                </a:rPr>
                                <m:t>𝑖</m:t>
                              </m:r>
                            </m:sub>
                          </m:sSub>
                        </m:e>
                      </m:d>
                      <m:sSup>
                        <m:sSupPr>
                          <m:ctrlPr>
                            <a:rPr lang="is-IS" sz="3200" b="0" i="1" smtClean="0">
                              <a:solidFill>
                                <a:schemeClr val="bg1"/>
                              </a:solidFill>
                              <a:latin typeface="Cambria Math" charset="0"/>
                              <a:ea typeface="Cambria Math" charset="0"/>
                              <a:cs typeface="Cambria Math" charset="0"/>
                            </a:rPr>
                          </m:ctrlPr>
                        </m:sSupPr>
                        <m:e>
                          <m:d>
                            <m:dPr>
                              <m:ctrlPr>
                                <a:rPr lang="is-IS" sz="3200" b="0" i="1" smtClean="0">
                                  <a:solidFill>
                                    <a:schemeClr val="bg1"/>
                                  </a:solidFill>
                                  <a:latin typeface="Cambria Math" charset="0"/>
                                  <a:ea typeface="Cambria Math" charset="0"/>
                                  <a:cs typeface="Cambria Math" charset="0"/>
                                </a:rPr>
                              </m:ctrlPr>
                            </m:dPr>
                            <m:e>
                              <m:f>
                                <m:fPr>
                                  <m:ctrlPr>
                                    <a:rPr lang="bg-BG" sz="3200" b="0" i="1" smtClean="0">
                                      <a:solidFill>
                                        <a:schemeClr val="bg1"/>
                                      </a:solidFill>
                                      <a:latin typeface="Cambria Math" charset="0"/>
                                      <a:ea typeface="Cambria Math" charset="0"/>
                                      <a:cs typeface="Cambria Math" charset="0"/>
                                    </a:rPr>
                                  </m:ctrlPr>
                                </m:fPr>
                                <m:num>
                                  <m:r>
                                    <a:rPr lang="en-US" sz="3200" b="0" i="1" smtClean="0">
                                      <a:solidFill>
                                        <a:schemeClr val="bg1"/>
                                      </a:solidFill>
                                      <a:latin typeface="Cambria Math" charset="0"/>
                                      <a:ea typeface="Cambria Math" charset="0"/>
                                      <a:cs typeface="Cambria Math" charset="0"/>
                                    </a:rPr>
                                    <m:t>𝑑𝑓</m:t>
                                  </m:r>
                                </m:num>
                                <m:den>
                                  <m:r>
                                    <a:rPr lang="en-US" sz="3200" b="0" i="1" smtClean="0">
                                      <a:solidFill>
                                        <a:schemeClr val="bg1"/>
                                      </a:solidFill>
                                      <a:latin typeface="Cambria Math" charset="0"/>
                                      <a:ea typeface="Cambria Math" charset="0"/>
                                      <a:cs typeface="Cambria Math" charset="0"/>
                                    </a:rPr>
                                    <m:t>𝑑𝑥</m:t>
                                  </m:r>
                                </m:den>
                              </m:f>
                            </m:e>
                          </m:d>
                        </m:e>
                        <m:sup>
                          <m:r>
                            <a:rPr lang="en-US" sz="3200" b="0" i="1" smtClean="0">
                              <a:solidFill>
                                <a:schemeClr val="bg1"/>
                              </a:solidFill>
                              <a:latin typeface="Cambria Math" charset="0"/>
                              <a:ea typeface="Cambria Math" charset="0"/>
                              <a:cs typeface="Cambria Math" charset="0"/>
                            </a:rPr>
                            <m:t>−1</m:t>
                          </m:r>
                        </m:sup>
                      </m:sSup>
                    </m:oMath>
                  </m:oMathPara>
                </a14:m>
                <a:endParaRPr lang="en-US" sz="3200" dirty="0"/>
              </a:p>
            </p:txBody>
          </p:sp>
        </mc:Choice>
        <mc:Fallback xmlns="">
          <p:sp>
            <p:nvSpPr>
              <p:cNvPr id="2" name="TextBox 1"/>
              <p:cNvSpPr txBox="1">
                <a:spLocks noRot="1" noChangeAspect="1" noMove="1" noResize="1" noEditPoints="1" noAdjustHandles="1" noChangeArrowheads="1" noChangeShapeType="1" noTextEdit="1"/>
              </p:cNvSpPr>
              <p:nvPr/>
            </p:nvSpPr>
            <p:spPr>
              <a:xfrm>
                <a:off x="4744939" y="4902753"/>
                <a:ext cx="3713261" cy="1042850"/>
              </a:xfrm>
              <a:prstGeom prst="rect">
                <a:avLst/>
              </a:prstGeom>
              <a:blipFill rotWithShape="0">
                <a:blip r:embed="rId5"/>
                <a:stretch>
                  <a:fillRect/>
                </a:stretch>
              </a:blipFill>
            </p:spPr>
            <p:txBody>
              <a:bodyPr/>
              <a:lstStyle/>
              <a:p>
                <a:r>
                  <a:rPr 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cs typeface="Osaka" charset="-128"/>
              </a:rPr>
              <a:t>Gradient Descent</a:t>
            </a:r>
          </a:p>
        </p:txBody>
      </p:sp>
      <p:sp>
        <p:nvSpPr>
          <p:cNvPr id="45059" name="Freeform 3"/>
          <p:cNvSpPr>
            <a:spLocks/>
          </p:cNvSpPr>
          <p:nvPr/>
        </p:nvSpPr>
        <p:spPr bwMode="auto">
          <a:xfrm>
            <a:off x="838200" y="2578100"/>
            <a:ext cx="7162800" cy="2895600"/>
          </a:xfrm>
          <a:custGeom>
            <a:avLst/>
            <a:gdLst>
              <a:gd name="T0" fmla="*/ 0 w 4512"/>
              <a:gd name="T1" fmla="*/ 2147483647 h 1824"/>
              <a:gd name="T2" fmla="*/ 1814512508 w 4512"/>
              <a:gd name="T3" fmla="*/ 2147483647 h 1824"/>
              <a:gd name="T4" fmla="*/ 2147483647 w 4512"/>
              <a:gd name="T5" fmla="*/ 2147483647 h 1824"/>
              <a:gd name="T6" fmla="*/ 2147483647 w 4512"/>
              <a:gd name="T7" fmla="*/ 1229836318 h 1824"/>
              <a:gd name="T8" fmla="*/ 2147483647 w 4512"/>
              <a:gd name="T9" fmla="*/ 20161251 h 1824"/>
              <a:gd name="T10" fmla="*/ 2147483647 w 4512"/>
              <a:gd name="T11" fmla="*/ 1108868850 h 1824"/>
              <a:gd name="T12" fmla="*/ 2147483647 w 4512"/>
              <a:gd name="T13" fmla="*/ 2147483647 h 1824"/>
              <a:gd name="T14" fmla="*/ 2147483647 w 4512"/>
              <a:gd name="T15" fmla="*/ 2147483647 h 1824"/>
              <a:gd name="T16" fmla="*/ 0 60000 65536"/>
              <a:gd name="T17" fmla="*/ 0 60000 65536"/>
              <a:gd name="T18" fmla="*/ 0 60000 65536"/>
              <a:gd name="T19" fmla="*/ 0 60000 65536"/>
              <a:gd name="T20" fmla="*/ 0 60000 65536"/>
              <a:gd name="T21" fmla="*/ 0 60000 65536"/>
              <a:gd name="T22" fmla="*/ 0 60000 65536"/>
              <a:gd name="T23" fmla="*/ 0 60000 65536"/>
              <a:gd name="T24" fmla="*/ 0 w 4512"/>
              <a:gd name="T25" fmla="*/ 0 h 1824"/>
              <a:gd name="T26" fmla="*/ 4512 w 4512"/>
              <a:gd name="T27" fmla="*/ 1824 h 18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512" h="1824">
                <a:moveTo>
                  <a:pt x="0" y="1496"/>
                </a:moveTo>
                <a:cubicBezTo>
                  <a:pt x="224" y="1660"/>
                  <a:pt x="448" y="1824"/>
                  <a:pt x="720" y="1784"/>
                </a:cubicBezTo>
                <a:cubicBezTo>
                  <a:pt x="992" y="1744"/>
                  <a:pt x="1416" y="1472"/>
                  <a:pt x="1632" y="1256"/>
                </a:cubicBezTo>
                <a:cubicBezTo>
                  <a:pt x="1848" y="1040"/>
                  <a:pt x="1840" y="696"/>
                  <a:pt x="2016" y="488"/>
                </a:cubicBezTo>
                <a:cubicBezTo>
                  <a:pt x="2192" y="280"/>
                  <a:pt x="2448" y="16"/>
                  <a:pt x="2688" y="8"/>
                </a:cubicBezTo>
                <a:cubicBezTo>
                  <a:pt x="2928" y="0"/>
                  <a:pt x="3256" y="272"/>
                  <a:pt x="3456" y="440"/>
                </a:cubicBezTo>
                <a:cubicBezTo>
                  <a:pt x="3656" y="608"/>
                  <a:pt x="3712" y="944"/>
                  <a:pt x="3888" y="1016"/>
                </a:cubicBezTo>
                <a:cubicBezTo>
                  <a:pt x="4064" y="1088"/>
                  <a:pt x="4288" y="980"/>
                  <a:pt x="4512" y="87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45060" name="Line 4"/>
          <p:cNvSpPr>
            <a:spLocks noChangeShapeType="1"/>
          </p:cNvSpPr>
          <p:nvPr/>
        </p:nvSpPr>
        <p:spPr bwMode="auto">
          <a:xfrm>
            <a:off x="533400" y="4114800"/>
            <a:ext cx="792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5061" name="Line 5"/>
          <p:cNvSpPr>
            <a:spLocks noChangeShapeType="1"/>
          </p:cNvSpPr>
          <p:nvPr/>
        </p:nvSpPr>
        <p:spPr bwMode="auto">
          <a:xfrm>
            <a:off x="1219200" y="2133600"/>
            <a:ext cx="0" cy="426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5062" name="Text Box 6"/>
          <p:cNvSpPr txBox="1">
            <a:spLocks noChangeArrowheads="1"/>
          </p:cNvSpPr>
          <p:nvPr/>
        </p:nvSpPr>
        <p:spPr bwMode="auto">
          <a:xfrm>
            <a:off x="304800" y="2743200"/>
            <a:ext cx="877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a:t>f-axis</a:t>
            </a:r>
          </a:p>
        </p:txBody>
      </p:sp>
      <p:sp>
        <p:nvSpPr>
          <p:cNvPr id="45063" name="Text Box 7"/>
          <p:cNvSpPr txBox="1">
            <a:spLocks noChangeArrowheads="1"/>
          </p:cNvSpPr>
          <p:nvPr/>
        </p:nvSpPr>
        <p:spPr bwMode="auto">
          <a:xfrm>
            <a:off x="5562600" y="4191000"/>
            <a:ext cx="928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a:t>x-axis</a:t>
            </a:r>
          </a:p>
        </p:txBody>
      </p:sp>
      <p:sp>
        <p:nvSpPr>
          <p:cNvPr id="45064" name="Line 8"/>
          <p:cNvSpPr>
            <a:spLocks noChangeShapeType="1"/>
          </p:cNvSpPr>
          <p:nvPr/>
        </p:nvSpPr>
        <p:spPr bwMode="auto">
          <a:xfrm flipV="1">
            <a:off x="1905000" y="1676400"/>
            <a:ext cx="4114800" cy="3200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5065" name="Line 9"/>
          <p:cNvSpPr>
            <a:spLocks noChangeShapeType="1"/>
          </p:cNvSpPr>
          <p:nvPr/>
        </p:nvSpPr>
        <p:spPr bwMode="auto">
          <a:xfrm>
            <a:off x="4572000" y="2819400"/>
            <a:ext cx="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5066" name="Text Box 10"/>
          <p:cNvSpPr txBox="1">
            <a:spLocks noChangeArrowheads="1"/>
          </p:cNvSpPr>
          <p:nvPr/>
        </p:nvSpPr>
        <p:spPr bwMode="auto">
          <a:xfrm>
            <a:off x="4419600" y="4114800"/>
            <a:ext cx="393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a:t>x</a:t>
            </a:r>
            <a:r>
              <a:rPr lang="en-US" altLang="en-US" baseline="-25000"/>
              <a:t>i</a:t>
            </a:r>
          </a:p>
        </p:txBody>
      </p:sp>
      <p:sp>
        <p:nvSpPr>
          <p:cNvPr id="45067" name="Text Box 11"/>
          <p:cNvSpPr txBox="1">
            <a:spLocks noChangeArrowheads="1"/>
          </p:cNvSpPr>
          <p:nvPr/>
        </p:nvSpPr>
        <p:spPr bwMode="auto">
          <a:xfrm>
            <a:off x="4038600" y="2286000"/>
            <a:ext cx="698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a:t>f(x</a:t>
            </a:r>
            <a:r>
              <a:rPr lang="en-US" altLang="en-US" baseline="-25000"/>
              <a:t>i</a:t>
            </a:r>
            <a:r>
              <a:rPr lang="en-US" altLang="en-US"/>
              <a:t>)</a:t>
            </a:r>
          </a:p>
        </p:txBody>
      </p:sp>
      <p:sp>
        <p:nvSpPr>
          <p:cNvPr id="45068" name="Text Box 12"/>
          <p:cNvSpPr txBox="1">
            <a:spLocks noChangeArrowheads="1"/>
          </p:cNvSpPr>
          <p:nvPr/>
        </p:nvSpPr>
        <p:spPr bwMode="auto">
          <a:xfrm>
            <a:off x="5715000" y="1752600"/>
            <a:ext cx="827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a:t>df/dx</a:t>
            </a:r>
          </a:p>
        </p:txBody>
      </p:sp>
      <p:sp>
        <p:nvSpPr>
          <p:cNvPr id="45069" name="Text Box 13"/>
          <p:cNvSpPr txBox="1">
            <a:spLocks noChangeArrowheads="1"/>
          </p:cNvSpPr>
          <p:nvPr/>
        </p:nvSpPr>
        <p:spPr bwMode="auto">
          <a:xfrm>
            <a:off x="2743200" y="40386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a:t>x</a:t>
            </a:r>
            <a:r>
              <a:rPr lang="en-US" altLang="en-US" baseline="-25000"/>
              <a:t>i+1</a:t>
            </a:r>
          </a:p>
        </p:txBody>
      </p:sp>
      <p:sp>
        <p:nvSpPr>
          <p:cNvPr id="45070"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1026"/>
          <p:cNvSpPr>
            <a:spLocks noGrp="1" noChangeArrowheads="1"/>
          </p:cNvSpPr>
          <p:nvPr>
            <p:ph type="title"/>
          </p:nvPr>
        </p:nvSpPr>
        <p:spPr/>
        <p:txBody>
          <a:bodyPr/>
          <a:lstStyle/>
          <a:p>
            <a:r>
              <a:rPr lang="en-US" altLang="en-US">
                <a:cs typeface="Osaka" charset="-128"/>
              </a:rPr>
              <a:t>Solving  f(x)=g</a:t>
            </a:r>
          </a:p>
        </p:txBody>
      </p:sp>
      <p:sp>
        <p:nvSpPr>
          <p:cNvPr id="9220" name="Rectangle 1027"/>
          <p:cNvSpPr>
            <a:spLocks noGrp="1" noChangeArrowheads="1"/>
          </p:cNvSpPr>
          <p:nvPr>
            <p:ph type="body" idx="1"/>
          </p:nvPr>
        </p:nvSpPr>
        <p:spPr/>
        <p:txBody>
          <a:bodyPr/>
          <a:lstStyle/>
          <a:p>
            <a:r>
              <a:rPr lang="en-US" altLang="en-US">
                <a:cs typeface="Osaka" charset="-128"/>
              </a:rPr>
              <a:t>If we want to find where a function equals some value ‘g’ other than zero, we can simply think of it as minimizing f(x)-g and just step towards g:</a:t>
            </a:r>
          </a:p>
        </p:txBody>
      </p:sp>
      <p:sp>
        <p:nvSpPr>
          <p:cNvPr id="9221"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6" name="TextBox 5"/>
              <p:cNvSpPr txBox="1"/>
              <p:nvPr/>
            </p:nvSpPr>
            <p:spPr>
              <a:xfrm>
                <a:off x="1600200" y="4202975"/>
                <a:ext cx="4522969" cy="10428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solidFill>
                            <a:schemeClr val="bg1"/>
                          </a:solidFill>
                          <a:latin typeface="Cambria Math" charset="0"/>
                          <a:ea typeface="Cambria Math" charset="0"/>
                          <a:cs typeface="Cambria Math" charset="0"/>
                        </a:rPr>
                        <m:t>∆</m:t>
                      </m:r>
                      <m:r>
                        <a:rPr lang="en-US" sz="3200" b="0" i="1" smtClean="0">
                          <a:solidFill>
                            <a:schemeClr val="bg1"/>
                          </a:solidFill>
                          <a:latin typeface="Cambria Math" charset="0"/>
                          <a:ea typeface="Cambria Math" charset="0"/>
                          <a:cs typeface="Cambria Math" charset="0"/>
                        </a:rPr>
                        <m:t>𝑥</m:t>
                      </m:r>
                      <m:r>
                        <a:rPr lang="en-US" sz="3200" b="0" i="1" smtClean="0">
                          <a:solidFill>
                            <a:schemeClr val="bg1"/>
                          </a:solidFill>
                          <a:latin typeface="Cambria Math" charset="0"/>
                          <a:ea typeface="Cambria Math" charset="0"/>
                          <a:cs typeface="Cambria Math" charset="0"/>
                        </a:rPr>
                        <m:t>=</m:t>
                      </m:r>
                      <m:d>
                        <m:dPr>
                          <m:ctrlPr>
                            <a:rPr lang="is-IS" sz="3200" b="0" i="1" smtClean="0">
                              <a:solidFill>
                                <a:schemeClr val="bg1"/>
                              </a:solidFill>
                              <a:latin typeface="Cambria Math" charset="0"/>
                              <a:ea typeface="Cambria Math" charset="0"/>
                              <a:cs typeface="Cambria Math" charset="0"/>
                            </a:rPr>
                          </m:ctrlPr>
                        </m:dPr>
                        <m:e>
                          <m:r>
                            <a:rPr lang="en-US" sz="3200" b="0" i="1" smtClean="0">
                              <a:solidFill>
                                <a:schemeClr val="bg1"/>
                              </a:solidFill>
                              <a:latin typeface="Cambria Math" charset="0"/>
                              <a:ea typeface="Cambria Math" charset="0"/>
                              <a:cs typeface="Cambria Math" charset="0"/>
                            </a:rPr>
                            <m:t>𝑔</m:t>
                          </m:r>
                          <m:r>
                            <a:rPr lang="en-US" sz="3200" b="0" i="1" smtClean="0">
                              <a:solidFill>
                                <a:schemeClr val="bg1"/>
                              </a:solidFill>
                              <a:latin typeface="Cambria Math" charset="0"/>
                              <a:ea typeface="Cambria Math" charset="0"/>
                              <a:cs typeface="Cambria Math" charset="0"/>
                            </a:rPr>
                            <m:t>−</m:t>
                          </m:r>
                          <m:r>
                            <a:rPr lang="en-US" sz="3200" b="0" i="1" smtClean="0">
                              <a:solidFill>
                                <a:schemeClr val="bg1"/>
                              </a:solidFill>
                              <a:latin typeface="Cambria Math" charset="0"/>
                              <a:ea typeface="Cambria Math" charset="0"/>
                              <a:cs typeface="Cambria Math" charset="0"/>
                            </a:rPr>
                            <m:t>𝑓</m:t>
                          </m:r>
                          <m:d>
                            <m:dPr>
                              <m:ctrlPr>
                                <a:rPr lang="is-IS" sz="3200" b="0" i="1" smtClean="0">
                                  <a:solidFill>
                                    <a:schemeClr val="bg1"/>
                                  </a:solidFill>
                                  <a:latin typeface="Cambria Math" charset="0"/>
                                  <a:ea typeface="Cambria Math" charset="0"/>
                                  <a:cs typeface="Cambria Math" charset="0"/>
                                </a:rPr>
                              </m:ctrlPr>
                            </m:dPr>
                            <m:e>
                              <m:sSub>
                                <m:sSubPr>
                                  <m:ctrlPr>
                                    <a:rPr lang="en-US" sz="3200" b="0" i="1" smtClean="0">
                                      <a:solidFill>
                                        <a:schemeClr val="bg1"/>
                                      </a:solidFill>
                                      <a:latin typeface="Cambria Math" charset="0"/>
                                      <a:ea typeface="Cambria Math" charset="0"/>
                                      <a:cs typeface="Cambria Math" charset="0"/>
                                    </a:rPr>
                                  </m:ctrlPr>
                                </m:sSubPr>
                                <m:e>
                                  <m:r>
                                    <a:rPr lang="en-US" sz="3200" b="0" i="1" smtClean="0">
                                      <a:solidFill>
                                        <a:schemeClr val="bg1"/>
                                      </a:solidFill>
                                      <a:latin typeface="Cambria Math" charset="0"/>
                                      <a:ea typeface="Cambria Math" charset="0"/>
                                      <a:cs typeface="Cambria Math" charset="0"/>
                                    </a:rPr>
                                    <m:t>𝑥</m:t>
                                  </m:r>
                                </m:e>
                                <m:sub>
                                  <m:r>
                                    <a:rPr lang="en-US" sz="3200" b="0" i="1" smtClean="0">
                                      <a:solidFill>
                                        <a:schemeClr val="bg1"/>
                                      </a:solidFill>
                                      <a:latin typeface="Cambria Math" charset="0"/>
                                      <a:ea typeface="Cambria Math" charset="0"/>
                                      <a:cs typeface="Cambria Math" charset="0"/>
                                    </a:rPr>
                                    <m:t>𝑖</m:t>
                                  </m:r>
                                </m:sub>
                              </m:sSub>
                            </m:e>
                          </m:d>
                        </m:e>
                      </m:d>
                      <m:sSup>
                        <m:sSupPr>
                          <m:ctrlPr>
                            <a:rPr lang="is-IS" sz="3200" b="0" i="1" smtClean="0">
                              <a:solidFill>
                                <a:schemeClr val="bg1"/>
                              </a:solidFill>
                              <a:latin typeface="Cambria Math" charset="0"/>
                              <a:ea typeface="Cambria Math" charset="0"/>
                              <a:cs typeface="Cambria Math" charset="0"/>
                            </a:rPr>
                          </m:ctrlPr>
                        </m:sSupPr>
                        <m:e>
                          <m:d>
                            <m:dPr>
                              <m:ctrlPr>
                                <a:rPr lang="is-IS" sz="3200" b="0" i="1" smtClean="0">
                                  <a:solidFill>
                                    <a:schemeClr val="bg1"/>
                                  </a:solidFill>
                                  <a:latin typeface="Cambria Math" charset="0"/>
                                  <a:ea typeface="Cambria Math" charset="0"/>
                                  <a:cs typeface="Cambria Math" charset="0"/>
                                </a:rPr>
                              </m:ctrlPr>
                            </m:dPr>
                            <m:e>
                              <m:f>
                                <m:fPr>
                                  <m:ctrlPr>
                                    <a:rPr lang="bg-BG" sz="3200" b="0" i="1" smtClean="0">
                                      <a:solidFill>
                                        <a:schemeClr val="bg1"/>
                                      </a:solidFill>
                                      <a:latin typeface="Cambria Math" charset="0"/>
                                      <a:ea typeface="Cambria Math" charset="0"/>
                                      <a:cs typeface="Cambria Math" charset="0"/>
                                    </a:rPr>
                                  </m:ctrlPr>
                                </m:fPr>
                                <m:num>
                                  <m:r>
                                    <a:rPr lang="en-US" sz="3200" b="0" i="1" smtClean="0">
                                      <a:solidFill>
                                        <a:schemeClr val="bg1"/>
                                      </a:solidFill>
                                      <a:latin typeface="Cambria Math" charset="0"/>
                                      <a:ea typeface="Cambria Math" charset="0"/>
                                      <a:cs typeface="Cambria Math" charset="0"/>
                                    </a:rPr>
                                    <m:t>𝑑𝑓</m:t>
                                  </m:r>
                                </m:num>
                                <m:den>
                                  <m:r>
                                    <a:rPr lang="en-US" sz="3200" b="0" i="1" smtClean="0">
                                      <a:solidFill>
                                        <a:schemeClr val="bg1"/>
                                      </a:solidFill>
                                      <a:latin typeface="Cambria Math" charset="0"/>
                                      <a:ea typeface="Cambria Math" charset="0"/>
                                      <a:cs typeface="Cambria Math" charset="0"/>
                                    </a:rPr>
                                    <m:t>𝑑𝑥</m:t>
                                  </m:r>
                                </m:den>
                              </m:f>
                            </m:e>
                          </m:d>
                        </m:e>
                        <m:sup>
                          <m:r>
                            <a:rPr lang="en-US" sz="3200" b="0" i="1" smtClean="0">
                              <a:solidFill>
                                <a:schemeClr val="bg1"/>
                              </a:solidFill>
                              <a:latin typeface="Cambria Math" charset="0"/>
                              <a:ea typeface="Cambria Math" charset="0"/>
                              <a:cs typeface="Cambria Math" charset="0"/>
                            </a:rPr>
                            <m:t>−1</m:t>
                          </m:r>
                        </m:sup>
                      </m:sSup>
                    </m:oMath>
                  </m:oMathPara>
                </a14:m>
                <a:endParaRPr lang="en-US" sz="3200" dirty="0"/>
              </a:p>
            </p:txBody>
          </p:sp>
        </mc:Choice>
        <mc:Fallback xmlns="">
          <p:sp>
            <p:nvSpPr>
              <p:cNvPr id="6" name="TextBox 5"/>
              <p:cNvSpPr txBox="1">
                <a:spLocks noRot="1" noChangeAspect="1" noMove="1" noResize="1" noEditPoints="1" noAdjustHandles="1" noChangeArrowheads="1" noChangeShapeType="1" noTextEdit="1"/>
              </p:cNvSpPr>
              <p:nvPr/>
            </p:nvSpPr>
            <p:spPr>
              <a:xfrm>
                <a:off x="1600200" y="4202975"/>
                <a:ext cx="4522969" cy="1042850"/>
              </a:xfrm>
              <a:prstGeom prst="rect">
                <a:avLst/>
              </a:prstGeom>
              <a:blipFill rotWithShape="0">
                <a:blip r:embed="rId2"/>
                <a:stretch>
                  <a:fillRect/>
                </a:stretch>
              </a:blipFill>
            </p:spPr>
            <p:txBody>
              <a:bodyPr/>
              <a:lstStyle/>
              <a:p>
                <a:r>
                  <a:rPr lang="en-US">
                    <a:noFill/>
                  </a:rPr>
                  <a:t> </a:t>
                </a:r>
              </a:p>
            </p:txBody>
          </p:sp>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a:cs typeface="Osaka" charset="-128"/>
              </a:rPr>
              <a:t>Gradient Descent for f(x)=g</a:t>
            </a:r>
          </a:p>
        </p:txBody>
      </p:sp>
      <p:sp>
        <p:nvSpPr>
          <p:cNvPr id="46083" name="Freeform 3"/>
          <p:cNvSpPr>
            <a:spLocks/>
          </p:cNvSpPr>
          <p:nvPr/>
        </p:nvSpPr>
        <p:spPr bwMode="auto">
          <a:xfrm>
            <a:off x="838200" y="2578100"/>
            <a:ext cx="7162800" cy="2895600"/>
          </a:xfrm>
          <a:custGeom>
            <a:avLst/>
            <a:gdLst>
              <a:gd name="T0" fmla="*/ 0 w 4512"/>
              <a:gd name="T1" fmla="*/ 2147483647 h 1824"/>
              <a:gd name="T2" fmla="*/ 1814512508 w 4512"/>
              <a:gd name="T3" fmla="*/ 2147483647 h 1824"/>
              <a:gd name="T4" fmla="*/ 2147483647 w 4512"/>
              <a:gd name="T5" fmla="*/ 2147483647 h 1824"/>
              <a:gd name="T6" fmla="*/ 2147483647 w 4512"/>
              <a:gd name="T7" fmla="*/ 1229836318 h 1824"/>
              <a:gd name="T8" fmla="*/ 2147483647 w 4512"/>
              <a:gd name="T9" fmla="*/ 20161251 h 1824"/>
              <a:gd name="T10" fmla="*/ 2147483647 w 4512"/>
              <a:gd name="T11" fmla="*/ 1108868850 h 1824"/>
              <a:gd name="T12" fmla="*/ 2147483647 w 4512"/>
              <a:gd name="T13" fmla="*/ 2147483647 h 1824"/>
              <a:gd name="T14" fmla="*/ 2147483647 w 4512"/>
              <a:gd name="T15" fmla="*/ 2147483647 h 1824"/>
              <a:gd name="T16" fmla="*/ 0 60000 65536"/>
              <a:gd name="T17" fmla="*/ 0 60000 65536"/>
              <a:gd name="T18" fmla="*/ 0 60000 65536"/>
              <a:gd name="T19" fmla="*/ 0 60000 65536"/>
              <a:gd name="T20" fmla="*/ 0 60000 65536"/>
              <a:gd name="T21" fmla="*/ 0 60000 65536"/>
              <a:gd name="T22" fmla="*/ 0 60000 65536"/>
              <a:gd name="T23" fmla="*/ 0 60000 65536"/>
              <a:gd name="T24" fmla="*/ 0 w 4512"/>
              <a:gd name="T25" fmla="*/ 0 h 1824"/>
              <a:gd name="T26" fmla="*/ 4512 w 4512"/>
              <a:gd name="T27" fmla="*/ 1824 h 18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512" h="1824">
                <a:moveTo>
                  <a:pt x="0" y="1496"/>
                </a:moveTo>
                <a:cubicBezTo>
                  <a:pt x="224" y="1660"/>
                  <a:pt x="448" y="1824"/>
                  <a:pt x="720" y="1784"/>
                </a:cubicBezTo>
                <a:cubicBezTo>
                  <a:pt x="992" y="1744"/>
                  <a:pt x="1416" y="1472"/>
                  <a:pt x="1632" y="1256"/>
                </a:cubicBezTo>
                <a:cubicBezTo>
                  <a:pt x="1848" y="1040"/>
                  <a:pt x="1840" y="696"/>
                  <a:pt x="2016" y="488"/>
                </a:cubicBezTo>
                <a:cubicBezTo>
                  <a:pt x="2192" y="280"/>
                  <a:pt x="2448" y="16"/>
                  <a:pt x="2688" y="8"/>
                </a:cubicBezTo>
                <a:cubicBezTo>
                  <a:pt x="2928" y="0"/>
                  <a:pt x="3256" y="272"/>
                  <a:pt x="3456" y="440"/>
                </a:cubicBezTo>
                <a:cubicBezTo>
                  <a:pt x="3656" y="608"/>
                  <a:pt x="3712" y="944"/>
                  <a:pt x="3888" y="1016"/>
                </a:cubicBezTo>
                <a:cubicBezTo>
                  <a:pt x="4064" y="1088"/>
                  <a:pt x="4288" y="980"/>
                  <a:pt x="4512" y="87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46084" name="Line 4"/>
          <p:cNvSpPr>
            <a:spLocks noChangeShapeType="1"/>
          </p:cNvSpPr>
          <p:nvPr/>
        </p:nvSpPr>
        <p:spPr bwMode="auto">
          <a:xfrm>
            <a:off x="533400" y="4114800"/>
            <a:ext cx="792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6085" name="Line 5"/>
          <p:cNvSpPr>
            <a:spLocks noChangeShapeType="1"/>
          </p:cNvSpPr>
          <p:nvPr/>
        </p:nvSpPr>
        <p:spPr bwMode="auto">
          <a:xfrm>
            <a:off x="1219200" y="2133600"/>
            <a:ext cx="0" cy="426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6086" name="Text Box 6"/>
          <p:cNvSpPr txBox="1">
            <a:spLocks noChangeArrowheads="1"/>
          </p:cNvSpPr>
          <p:nvPr/>
        </p:nvSpPr>
        <p:spPr bwMode="auto">
          <a:xfrm>
            <a:off x="304800" y="2743200"/>
            <a:ext cx="877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a:t>f-axis</a:t>
            </a:r>
          </a:p>
        </p:txBody>
      </p:sp>
      <p:sp>
        <p:nvSpPr>
          <p:cNvPr id="46087" name="Text Box 7"/>
          <p:cNvSpPr txBox="1">
            <a:spLocks noChangeArrowheads="1"/>
          </p:cNvSpPr>
          <p:nvPr/>
        </p:nvSpPr>
        <p:spPr bwMode="auto">
          <a:xfrm>
            <a:off x="5562600" y="4191000"/>
            <a:ext cx="928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a:t>x-axis</a:t>
            </a:r>
          </a:p>
        </p:txBody>
      </p:sp>
      <p:sp>
        <p:nvSpPr>
          <p:cNvPr id="46088" name="Line 8"/>
          <p:cNvSpPr>
            <a:spLocks noChangeShapeType="1"/>
          </p:cNvSpPr>
          <p:nvPr/>
        </p:nvSpPr>
        <p:spPr bwMode="auto">
          <a:xfrm flipV="1">
            <a:off x="1905000" y="1676400"/>
            <a:ext cx="4114800" cy="3200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6089" name="Line 9"/>
          <p:cNvSpPr>
            <a:spLocks noChangeShapeType="1"/>
          </p:cNvSpPr>
          <p:nvPr/>
        </p:nvSpPr>
        <p:spPr bwMode="auto">
          <a:xfrm>
            <a:off x="4572000" y="2819400"/>
            <a:ext cx="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6090" name="Text Box 10"/>
          <p:cNvSpPr txBox="1">
            <a:spLocks noChangeArrowheads="1"/>
          </p:cNvSpPr>
          <p:nvPr/>
        </p:nvSpPr>
        <p:spPr bwMode="auto">
          <a:xfrm>
            <a:off x="4724400" y="2971800"/>
            <a:ext cx="393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a:t>x</a:t>
            </a:r>
            <a:r>
              <a:rPr lang="en-US" altLang="en-US" baseline="-25000"/>
              <a:t>i</a:t>
            </a:r>
          </a:p>
        </p:txBody>
      </p:sp>
      <p:sp>
        <p:nvSpPr>
          <p:cNvPr id="46091" name="Text Box 11"/>
          <p:cNvSpPr txBox="1">
            <a:spLocks noChangeArrowheads="1"/>
          </p:cNvSpPr>
          <p:nvPr/>
        </p:nvSpPr>
        <p:spPr bwMode="auto">
          <a:xfrm>
            <a:off x="4038600" y="2286000"/>
            <a:ext cx="698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a:t>f(x</a:t>
            </a:r>
            <a:r>
              <a:rPr lang="en-US" altLang="en-US" baseline="-25000"/>
              <a:t>i</a:t>
            </a:r>
            <a:r>
              <a:rPr lang="en-US" altLang="en-US"/>
              <a:t>)</a:t>
            </a:r>
          </a:p>
        </p:txBody>
      </p:sp>
      <p:sp>
        <p:nvSpPr>
          <p:cNvPr id="46092" name="Text Box 12"/>
          <p:cNvSpPr txBox="1">
            <a:spLocks noChangeArrowheads="1"/>
          </p:cNvSpPr>
          <p:nvPr/>
        </p:nvSpPr>
        <p:spPr bwMode="auto">
          <a:xfrm>
            <a:off x="5715000" y="1752600"/>
            <a:ext cx="827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a:t>df/dx</a:t>
            </a:r>
          </a:p>
        </p:txBody>
      </p:sp>
      <p:sp>
        <p:nvSpPr>
          <p:cNvPr id="46093" name="Text Box 13"/>
          <p:cNvSpPr txBox="1">
            <a:spLocks noChangeArrowheads="1"/>
          </p:cNvSpPr>
          <p:nvPr/>
        </p:nvSpPr>
        <p:spPr bwMode="auto">
          <a:xfrm>
            <a:off x="1447800" y="2971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a:t>g</a:t>
            </a:r>
            <a:endParaRPr lang="en-US" altLang="en-US" baseline="-25000"/>
          </a:p>
        </p:txBody>
      </p:sp>
      <p:sp>
        <p:nvSpPr>
          <p:cNvPr id="46094" name="Line 14"/>
          <p:cNvSpPr>
            <a:spLocks noChangeShapeType="1"/>
          </p:cNvSpPr>
          <p:nvPr/>
        </p:nvSpPr>
        <p:spPr bwMode="auto">
          <a:xfrm>
            <a:off x="914400" y="3429000"/>
            <a:ext cx="7239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6095" name="Text Box 15"/>
          <p:cNvSpPr txBox="1">
            <a:spLocks noChangeArrowheads="1"/>
          </p:cNvSpPr>
          <p:nvPr/>
        </p:nvSpPr>
        <p:spPr bwMode="auto">
          <a:xfrm>
            <a:off x="3276600" y="28956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a:t>x</a:t>
            </a:r>
            <a:r>
              <a:rPr lang="en-US" altLang="en-US" baseline="-25000"/>
              <a:t>i+1</a:t>
            </a:r>
          </a:p>
        </p:txBody>
      </p:sp>
      <p:sp>
        <p:nvSpPr>
          <p:cNvPr id="46096" name="Line 16"/>
          <p:cNvSpPr>
            <a:spLocks noChangeShapeType="1"/>
          </p:cNvSpPr>
          <p:nvPr/>
        </p:nvSpPr>
        <p:spPr bwMode="auto">
          <a:xfrm flipH="1">
            <a:off x="3810000" y="3429000"/>
            <a:ext cx="7620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6097"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altLang="en-US">
                <a:cs typeface="Osaka" charset="-128"/>
              </a:rPr>
              <a:t>Taking Safer Steps</a:t>
            </a:r>
          </a:p>
        </p:txBody>
      </p:sp>
      <p:sp>
        <p:nvSpPr>
          <p:cNvPr id="10244" name="Rectangle 3"/>
          <p:cNvSpPr>
            <a:spLocks noGrp="1" noChangeArrowheads="1"/>
          </p:cNvSpPr>
          <p:nvPr>
            <p:ph type="body" idx="1"/>
          </p:nvPr>
        </p:nvSpPr>
        <p:spPr/>
        <p:txBody>
          <a:bodyPr/>
          <a:lstStyle/>
          <a:p>
            <a:r>
              <a:rPr lang="en-US" altLang="en-US" sz="2400">
                <a:cs typeface="Osaka" charset="-128"/>
              </a:rPr>
              <a:t>Sometimes, we are dealing with non-smooth functions with varying derivatives</a:t>
            </a:r>
          </a:p>
          <a:p>
            <a:r>
              <a:rPr lang="en-US" altLang="en-US" sz="2400">
                <a:cs typeface="Osaka" charset="-128"/>
              </a:rPr>
              <a:t>Therefore, our simple linear approximation is not very reliable for large values of Δx</a:t>
            </a:r>
          </a:p>
          <a:p>
            <a:r>
              <a:rPr lang="en-US" altLang="en-US" sz="2400">
                <a:cs typeface="Osaka" charset="-128"/>
              </a:rPr>
              <a:t>There are many approaches to choosing a more appropriate (smaller) step size</a:t>
            </a:r>
          </a:p>
          <a:p>
            <a:r>
              <a:rPr lang="en-US" altLang="en-US" sz="2400">
                <a:cs typeface="Osaka" charset="-128"/>
              </a:rPr>
              <a:t>One simple modification is to add a parameter β to scale our step (0≤ β ≤1)</a:t>
            </a:r>
          </a:p>
        </p:txBody>
      </p:sp>
      <p:sp>
        <p:nvSpPr>
          <p:cNvPr id="10245"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6" name="TextBox 5"/>
              <p:cNvSpPr txBox="1"/>
              <p:nvPr/>
            </p:nvSpPr>
            <p:spPr>
              <a:xfrm>
                <a:off x="1752600" y="4952999"/>
                <a:ext cx="4783874" cy="10428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solidFill>
                            <a:schemeClr val="bg1"/>
                          </a:solidFill>
                          <a:latin typeface="Cambria Math" charset="0"/>
                          <a:ea typeface="Cambria Math" charset="0"/>
                          <a:cs typeface="Cambria Math" charset="0"/>
                        </a:rPr>
                        <m:t>∆</m:t>
                      </m:r>
                      <m:r>
                        <a:rPr lang="en-US" sz="3200" b="0" i="1" smtClean="0">
                          <a:solidFill>
                            <a:schemeClr val="bg1"/>
                          </a:solidFill>
                          <a:latin typeface="Cambria Math" charset="0"/>
                          <a:ea typeface="Cambria Math" charset="0"/>
                          <a:cs typeface="Cambria Math" charset="0"/>
                        </a:rPr>
                        <m:t>𝑥</m:t>
                      </m:r>
                      <m:r>
                        <a:rPr lang="en-US" sz="3200" b="0" i="1" smtClean="0">
                          <a:solidFill>
                            <a:schemeClr val="bg1"/>
                          </a:solidFill>
                          <a:latin typeface="Cambria Math" charset="0"/>
                          <a:ea typeface="Cambria Math" charset="0"/>
                          <a:cs typeface="Cambria Math" charset="0"/>
                        </a:rPr>
                        <m:t>=</m:t>
                      </m:r>
                      <m:r>
                        <a:rPr lang="en-US" sz="3200" b="0" i="1" smtClean="0">
                          <a:solidFill>
                            <a:schemeClr val="bg1"/>
                          </a:solidFill>
                          <a:latin typeface="Cambria Math" charset="0"/>
                          <a:ea typeface="Cambria Math" charset="0"/>
                          <a:cs typeface="Cambria Math" charset="0"/>
                        </a:rPr>
                        <m:t>𝛽</m:t>
                      </m:r>
                      <m:d>
                        <m:dPr>
                          <m:ctrlPr>
                            <a:rPr lang="is-IS" sz="3200" b="0" i="1" smtClean="0">
                              <a:solidFill>
                                <a:schemeClr val="bg1"/>
                              </a:solidFill>
                              <a:latin typeface="Cambria Math" charset="0"/>
                              <a:ea typeface="Cambria Math" charset="0"/>
                              <a:cs typeface="Cambria Math" charset="0"/>
                            </a:rPr>
                          </m:ctrlPr>
                        </m:dPr>
                        <m:e>
                          <m:r>
                            <a:rPr lang="en-US" sz="3200" b="0" i="1" smtClean="0">
                              <a:solidFill>
                                <a:schemeClr val="bg1"/>
                              </a:solidFill>
                              <a:latin typeface="Cambria Math" charset="0"/>
                              <a:ea typeface="Cambria Math" charset="0"/>
                              <a:cs typeface="Cambria Math" charset="0"/>
                            </a:rPr>
                            <m:t>𝑔</m:t>
                          </m:r>
                          <m:r>
                            <a:rPr lang="en-US" sz="3200" b="0" i="1" smtClean="0">
                              <a:solidFill>
                                <a:schemeClr val="bg1"/>
                              </a:solidFill>
                              <a:latin typeface="Cambria Math" charset="0"/>
                              <a:ea typeface="Cambria Math" charset="0"/>
                              <a:cs typeface="Cambria Math" charset="0"/>
                            </a:rPr>
                            <m:t>−</m:t>
                          </m:r>
                          <m:r>
                            <a:rPr lang="en-US" sz="3200" b="0" i="1" smtClean="0">
                              <a:solidFill>
                                <a:schemeClr val="bg1"/>
                              </a:solidFill>
                              <a:latin typeface="Cambria Math" charset="0"/>
                              <a:ea typeface="Cambria Math" charset="0"/>
                              <a:cs typeface="Cambria Math" charset="0"/>
                            </a:rPr>
                            <m:t>𝑓</m:t>
                          </m:r>
                          <m:d>
                            <m:dPr>
                              <m:ctrlPr>
                                <a:rPr lang="is-IS" sz="3200" b="0" i="1" smtClean="0">
                                  <a:solidFill>
                                    <a:schemeClr val="bg1"/>
                                  </a:solidFill>
                                  <a:latin typeface="Cambria Math" charset="0"/>
                                  <a:ea typeface="Cambria Math" charset="0"/>
                                  <a:cs typeface="Cambria Math" charset="0"/>
                                </a:rPr>
                              </m:ctrlPr>
                            </m:dPr>
                            <m:e>
                              <m:sSub>
                                <m:sSubPr>
                                  <m:ctrlPr>
                                    <a:rPr lang="en-US" sz="3200" b="0" i="1" smtClean="0">
                                      <a:solidFill>
                                        <a:schemeClr val="bg1"/>
                                      </a:solidFill>
                                      <a:latin typeface="Cambria Math" charset="0"/>
                                      <a:ea typeface="Cambria Math" charset="0"/>
                                      <a:cs typeface="Cambria Math" charset="0"/>
                                    </a:rPr>
                                  </m:ctrlPr>
                                </m:sSubPr>
                                <m:e>
                                  <m:r>
                                    <a:rPr lang="en-US" sz="3200" b="0" i="1" smtClean="0">
                                      <a:solidFill>
                                        <a:schemeClr val="bg1"/>
                                      </a:solidFill>
                                      <a:latin typeface="Cambria Math" charset="0"/>
                                      <a:ea typeface="Cambria Math" charset="0"/>
                                      <a:cs typeface="Cambria Math" charset="0"/>
                                    </a:rPr>
                                    <m:t>𝑥</m:t>
                                  </m:r>
                                </m:e>
                                <m:sub>
                                  <m:r>
                                    <a:rPr lang="en-US" sz="3200" b="0" i="1" smtClean="0">
                                      <a:solidFill>
                                        <a:schemeClr val="bg1"/>
                                      </a:solidFill>
                                      <a:latin typeface="Cambria Math" charset="0"/>
                                      <a:ea typeface="Cambria Math" charset="0"/>
                                      <a:cs typeface="Cambria Math" charset="0"/>
                                    </a:rPr>
                                    <m:t>𝑖</m:t>
                                  </m:r>
                                </m:sub>
                              </m:sSub>
                            </m:e>
                          </m:d>
                        </m:e>
                      </m:d>
                      <m:sSup>
                        <m:sSupPr>
                          <m:ctrlPr>
                            <a:rPr lang="is-IS" sz="3200" b="0" i="1" smtClean="0">
                              <a:solidFill>
                                <a:schemeClr val="bg1"/>
                              </a:solidFill>
                              <a:latin typeface="Cambria Math" charset="0"/>
                              <a:ea typeface="Cambria Math" charset="0"/>
                              <a:cs typeface="Cambria Math" charset="0"/>
                            </a:rPr>
                          </m:ctrlPr>
                        </m:sSupPr>
                        <m:e>
                          <m:d>
                            <m:dPr>
                              <m:ctrlPr>
                                <a:rPr lang="is-IS" sz="3200" b="0" i="1" smtClean="0">
                                  <a:solidFill>
                                    <a:schemeClr val="bg1"/>
                                  </a:solidFill>
                                  <a:latin typeface="Cambria Math" charset="0"/>
                                  <a:ea typeface="Cambria Math" charset="0"/>
                                  <a:cs typeface="Cambria Math" charset="0"/>
                                </a:rPr>
                              </m:ctrlPr>
                            </m:dPr>
                            <m:e>
                              <m:f>
                                <m:fPr>
                                  <m:ctrlPr>
                                    <a:rPr lang="bg-BG" sz="3200" b="0" i="1" smtClean="0">
                                      <a:solidFill>
                                        <a:schemeClr val="bg1"/>
                                      </a:solidFill>
                                      <a:latin typeface="Cambria Math" charset="0"/>
                                      <a:ea typeface="Cambria Math" charset="0"/>
                                      <a:cs typeface="Cambria Math" charset="0"/>
                                    </a:rPr>
                                  </m:ctrlPr>
                                </m:fPr>
                                <m:num>
                                  <m:r>
                                    <a:rPr lang="en-US" sz="3200" b="0" i="1" smtClean="0">
                                      <a:solidFill>
                                        <a:schemeClr val="bg1"/>
                                      </a:solidFill>
                                      <a:latin typeface="Cambria Math" charset="0"/>
                                      <a:ea typeface="Cambria Math" charset="0"/>
                                      <a:cs typeface="Cambria Math" charset="0"/>
                                    </a:rPr>
                                    <m:t>𝑑𝑓</m:t>
                                  </m:r>
                                </m:num>
                                <m:den>
                                  <m:r>
                                    <a:rPr lang="en-US" sz="3200" b="0" i="1" smtClean="0">
                                      <a:solidFill>
                                        <a:schemeClr val="bg1"/>
                                      </a:solidFill>
                                      <a:latin typeface="Cambria Math" charset="0"/>
                                      <a:ea typeface="Cambria Math" charset="0"/>
                                      <a:cs typeface="Cambria Math" charset="0"/>
                                    </a:rPr>
                                    <m:t>𝑑𝑥</m:t>
                                  </m:r>
                                </m:den>
                              </m:f>
                            </m:e>
                          </m:d>
                        </m:e>
                        <m:sup>
                          <m:r>
                            <a:rPr lang="en-US" sz="3200" b="0" i="1" smtClean="0">
                              <a:solidFill>
                                <a:schemeClr val="bg1"/>
                              </a:solidFill>
                              <a:latin typeface="Cambria Math" charset="0"/>
                              <a:ea typeface="Cambria Math" charset="0"/>
                              <a:cs typeface="Cambria Math" charset="0"/>
                            </a:rPr>
                            <m:t>−1</m:t>
                          </m:r>
                        </m:sup>
                      </m:sSup>
                    </m:oMath>
                  </m:oMathPara>
                </a14:m>
                <a:endParaRPr lang="en-US" sz="3200" dirty="0"/>
              </a:p>
            </p:txBody>
          </p:sp>
        </mc:Choice>
        <mc:Fallback xmlns="">
          <p:sp>
            <p:nvSpPr>
              <p:cNvPr id="6" name="TextBox 5"/>
              <p:cNvSpPr txBox="1">
                <a:spLocks noRot="1" noChangeAspect="1" noMove="1" noResize="1" noEditPoints="1" noAdjustHandles="1" noChangeArrowheads="1" noChangeShapeType="1" noTextEdit="1"/>
              </p:cNvSpPr>
              <p:nvPr/>
            </p:nvSpPr>
            <p:spPr>
              <a:xfrm>
                <a:off x="1752600" y="4952999"/>
                <a:ext cx="4783874" cy="1042850"/>
              </a:xfrm>
              <a:prstGeom prst="rect">
                <a:avLst/>
              </a:prstGeom>
              <a:blipFill rotWithShape="0">
                <a:blip r:embed="rId2"/>
                <a:stretch>
                  <a:fillRect/>
                </a:stretch>
              </a:blipFill>
            </p:spPr>
            <p:txBody>
              <a:bodyPr/>
              <a:lstStyle/>
              <a:p>
                <a:r>
                  <a:rPr lang="en-US">
                    <a:noFill/>
                  </a:rPr>
                  <a:t> </a:t>
                </a:r>
              </a:p>
            </p:txBody>
          </p:sp>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altLang="en-US">
                <a:cs typeface="Osaka" charset="-128"/>
              </a:rPr>
              <a:t>Inverse of the Derivative</a:t>
            </a:r>
          </a:p>
        </p:txBody>
      </p:sp>
      <p:sp>
        <p:nvSpPr>
          <p:cNvPr id="11268" name="Rectangle 3"/>
          <p:cNvSpPr>
            <a:spLocks noGrp="1" noChangeArrowheads="1"/>
          </p:cNvSpPr>
          <p:nvPr>
            <p:ph type="body" idx="1"/>
          </p:nvPr>
        </p:nvSpPr>
        <p:spPr/>
        <p:txBody>
          <a:bodyPr/>
          <a:lstStyle/>
          <a:p>
            <a:r>
              <a:rPr lang="en-US" altLang="en-US">
                <a:cs typeface="Osaka" charset="-128"/>
              </a:rPr>
              <a:t>By the way, for </a:t>
            </a:r>
            <a:r>
              <a:rPr lang="en-US" altLang="en-US" i="1">
                <a:cs typeface="Osaka" charset="-128"/>
              </a:rPr>
              <a:t>scalar</a:t>
            </a:r>
            <a:r>
              <a:rPr lang="en-US" altLang="en-US">
                <a:cs typeface="Osaka" charset="-128"/>
              </a:rPr>
              <a:t> derivatives:</a:t>
            </a:r>
          </a:p>
        </p:txBody>
      </p:sp>
      <p:sp>
        <p:nvSpPr>
          <p:cNvPr id="11269"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 name="TextBox 1"/>
              <p:cNvSpPr txBox="1"/>
              <p:nvPr/>
            </p:nvSpPr>
            <p:spPr>
              <a:xfrm>
                <a:off x="1600200" y="2743200"/>
                <a:ext cx="3343671" cy="13348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i="1" smtClean="0">
                              <a:solidFill>
                                <a:schemeClr val="bg1"/>
                              </a:solidFill>
                              <a:latin typeface="Cambria Math" charset="0"/>
                            </a:rPr>
                          </m:ctrlPr>
                        </m:sSupPr>
                        <m:e>
                          <m:d>
                            <m:dPr>
                              <m:ctrlPr>
                                <a:rPr lang="is-IS" sz="2800" i="1" smtClean="0">
                                  <a:solidFill>
                                    <a:schemeClr val="bg1"/>
                                  </a:solidFill>
                                  <a:latin typeface="Cambria Math" charset="0"/>
                                </a:rPr>
                              </m:ctrlPr>
                            </m:dPr>
                            <m:e>
                              <m:f>
                                <m:fPr>
                                  <m:ctrlPr>
                                    <a:rPr lang="bg-BG" sz="2800" i="1" smtClean="0">
                                      <a:solidFill>
                                        <a:schemeClr val="bg1"/>
                                      </a:solidFill>
                                      <a:latin typeface="Cambria Math" charset="0"/>
                                    </a:rPr>
                                  </m:ctrlPr>
                                </m:fPr>
                                <m:num>
                                  <m:r>
                                    <a:rPr lang="en-US" sz="2800" b="0" i="1" smtClean="0">
                                      <a:solidFill>
                                        <a:schemeClr val="bg1"/>
                                      </a:solidFill>
                                      <a:latin typeface="Cambria Math" charset="0"/>
                                    </a:rPr>
                                    <m:t>𝑑𝑓</m:t>
                                  </m:r>
                                </m:num>
                                <m:den>
                                  <m:r>
                                    <a:rPr lang="en-US" sz="2800" b="0" i="1" smtClean="0">
                                      <a:solidFill>
                                        <a:schemeClr val="bg1"/>
                                      </a:solidFill>
                                      <a:latin typeface="Cambria Math" charset="0"/>
                                    </a:rPr>
                                    <m:t>𝑑𝑥</m:t>
                                  </m:r>
                                </m:den>
                              </m:f>
                            </m:e>
                          </m:d>
                        </m:e>
                        <m:sup>
                          <m:r>
                            <a:rPr lang="en-US" sz="2800" b="0" i="1" smtClean="0">
                              <a:solidFill>
                                <a:schemeClr val="bg1"/>
                              </a:solidFill>
                              <a:latin typeface="Cambria Math" charset="0"/>
                            </a:rPr>
                            <m:t>−1</m:t>
                          </m:r>
                        </m:sup>
                      </m:sSup>
                      <m:r>
                        <a:rPr lang="en-US" sz="2800" b="0" i="1" smtClean="0">
                          <a:solidFill>
                            <a:schemeClr val="bg1"/>
                          </a:solidFill>
                          <a:latin typeface="Cambria Math" charset="0"/>
                        </a:rPr>
                        <m:t>=</m:t>
                      </m:r>
                      <m:f>
                        <m:fPr>
                          <m:ctrlPr>
                            <a:rPr lang="bg-BG" sz="2800" b="0" i="1" smtClean="0">
                              <a:solidFill>
                                <a:schemeClr val="bg1"/>
                              </a:solidFill>
                              <a:latin typeface="Cambria Math" charset="0"/>
                            </a:rPr>
                          </m:ctrlPr>
                        </m:fPr>
                        <m:num>
                          <m:r>
                            <a:rPr lang="en-US" sz="2800" b="0" i="1" smtClean="0">
                              <a:solidFill>
                                <a:schemeClr val="bg1"/>
                              </a:solidFill>
                              <a:latin typeface="Cambria Math" charset="0"/>
                            </a:rPr>
                            <m:t>1</m:t>
                          </m:r>
                        </m:num>
                        <m:den>
                          <m:d>
                            <m:dPr>
                              <m:ctrlPr>
                                <a:rPr lang="is-IS" sz="2800" b="0" i="1" smtClean="0">
                                  <a:solidFill>
                                    <a:schemeClr val="bg1"/>
                                  </a:solidFill>
                                  <a:latin typeface="Cambria Math" charset="0"/>
                                </a:rPr>
                              </m:ctrlPr>
                            </m:dPr>
                            <m:e>
                              <m:f>
                                <m:fPr>
                                  <m:ctrlPr>
                                    <a:rPr lang="bg-BG" sz="2800" b="0" i="1" smtClean="0">
                                      <a:solidFill>
                                        <a:schemeClr val="bg1"/>
                                      </a:solidFill>
                                      <a:latin typeface="Cambria Math" charset="0"/>
                                    </a:rPr>
                                  </m:ctrlPr>
                                </m:fPr>
                                <m:num>
                                  <m:r>
                                    <a:rPr lang="en-US" sz="2800" b="0" i="1" smtClean="0">
                                      <a:solidFill>
                                        <a:schemeClr val="bg1"/>
                                      </a:solidFill>
                                      <a:latin typeface="Cambria Math" charset="0"/>
                                    </a:rPr>
                                    <m:t>𝑑𝑓</m:t>
                                  </m:r>
                                </m:num>
                                <m:den>
                                  <m:r>
                                    <a:rPr lang="en-US" sz="2800" b="0" i="1" smtClean="0">
                                      <a:solidFill>
                                        <a:schemeClr val="bg1"/>
                                      </a:solidFill>
                                      <a:latin typeface="Cambria Math" charset="0"/>
                                    </a:rPr>
                                    <m:t>𝑑𝑥</m:t>
                                  </m:r>
                                </m:den>
                              </m:f>
                            </m:e>
                          </m:d>
                        </m:den>
                      </m:f>
                      <m:r>
                        <a:rPr lang="en-US" sz="2800" b="0" i="1" smtClean="0">
                          <a:solidFill>
                            <a:schemeClr val="bg1"/>
                          </a:solidFill>
                          <a:latin typeface="Cambria Math" charset="0"/>
                        </a:rPr>
                        <m:t>=</m:t>
                      </m:r>
                      <m:f>
                        <m:fPr>
                          <m:ctrlPr>
                            <a:rPr lang="bg-BG" sz="2800" b="0" i="1" smtClean="0">
                              <a:solidFill>
                                <a:schemeClr val="bg1"/>
                              </a:solidFill>
                              <a:latin typeface="Cambria Math" charset="0"/>
                            </a:rPr>
                          </m:ctrlPr>
                        </m:fPr>
                        <m:num>
                          <m:r>
                            <a:rPr lang="en-US" sz="2800" b="0" i="1" smtClean="0">
                              <a:solidFill>
                                <a:schemeClr val="bg1"/>
                              </a:solidFill>
                              <a:latin typeface="Cambria Math" charset="0"/>
                            </a:rPr>
                            <m:t>𝑑𝑥</m:t>
                          </m:r>
                        </m:num>
                        <m:den>
                          <m:r>
                            <a:rPr lang="en-US" sz="2800" b="0" i="1" smtClean="0">
                              <a:solidFill>
                                <a:schemeClr val="bg1"/>
                              </a:solidFill>
                              <a:latin typeface="Cambria Math" charset="0"/>
                            </a:rPr>
                            <m:t>𝑑𝑓</m:t>
                          </m:r>
                        </m:den>
                      </m:f>
                    </m:oMath>
                  </m:oMathPara>
                </a14:m>
                <a:endParaRPr lang="en-US" sz="2800" dirty="0">
                  <a:solidFill>
                    <a:schemeClr val="bg1"/>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600200" y="2743200"/>
                <a:ext cx="3343671" cy="1334853"/>
              </a:xfrm>
              <a:prstGeom prst="rect">
                <a:avLst/>
              </a:prstGeom>
              <a:blipFill rotWithShape="0">
                <a:blip r:embed="rId2"/>
                <a:stretch>
                  <a:fillRect/>
                </a:stretch>
              </a:blipFill>
            </p:spPr>
            <p:txBody>
              <a:bodyPr/>
              <a:lstStyle/>
              <a:p>
                <a:r>
                  <a:rPr lang="en-US">
                    <a:noFill/>
                  </a:rPr>
                  <a:t> </a:t>
                </a:r>
              </a:p>
            </p:txBody>
          </p:sp>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altLang="en-US">
                <a:cs typeface="Osaka" charset="-128"/>
              </a:rPr>
              <a:t>Gradient Descent Algorithm</a:t>
            </a:r>
          </a:p>
        </p:txBody>
      </p:sp>
      <p:graphicFrame>
        <p:nvGraphicFramePr>
          <p:cNvPr id="12290" name="Object 2"/>
          <p:cNvGraphicFramePr>
            <a:graphicFrameLocks noChangeAspect="1"/>
          </p:cNvGraphicFramePr>
          <p:nvPr/>
        </p:nvGraphicFramePr>
        <p:xfrm>
          <a:off x="539750" y="1295400"/>
          <a:ext cx="7613650" cy="4984750"/>
        </p:xfrm>
        <a:graphic>
          <a:graphicData uri="http://schemas.openxmlformats.org/presentationml/2006/ole">
            <mc:AlternateContent xmlns:mc="http://schemas.openxmlformats.org/markup-compatibility/2006">
              <mc:Choice xmlns:v="urn:schemas-microsoft-com:vml" Requires="v">
                <p:oleObj spid="_x0000_s12371" name="Equation" r:id="rId3" imgW="3047760" imgH="1993680" progId="Equation.3">
                  <p:embed/>
                </p:oleObj>
              </mc:Choice>
              <mc:Fallback>
                <p:oleObj name="Equation" r:id="rId3" imgW="3047760" imgH="19936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295400"/>
                        <a:ext cx="7613650" cy="4984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2292" name="Line 3"/>
          <p:cNvSpPr>
            <a:spLocks noChangeShapeType="1"/>
          </p:cNvSpPr>
          <p:nvPr/>
        </p:nvSpPr>
        <p:spPr bwMode="auto">
          <a:xfrm>
            <a:off x="457200" y="11430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cs typeface="Osaka" charset="-128"/>
              </a:rPr>
              <a:t>Forward Kinematics</a:t>
            </a:r>
          </a:p>
        </p:txBody>
      </p:sp>
      <p:sp>
        <p:nvSpPr>
          <p:cNvPr id="31747" name="Rectangle 3"/>
          <p:cNvSpPr>
            <a:spLocks noGrp="1" noChangeArrowheads="1"/>
          </p:cNvSpPr>
          <p:nvPr>
            <p:ph type="body" idx="1"/>
          </p:nvPr>
        </p:nvSpPr>
        <p:spPr/>
        <p:txBody>
          <a:bodyPr/>
          <a:lstStyle/>
          <a:p>
            <a:r>
              <a:rPr lang="en-US" altLang="en-US" dirty="0">
                <a:cs typeface="Osaka" charset="-128"/>
              </a:rPr>
              <a:t>The local and world matrix construction within the skeleton is an implementation of </a:t>
            </a:r>
            <a:r>
              <a:rPr lang="en-US" altLang="en-US" i="1" dirty="0">
                <a:cs typeface="Osaka" charset="-128"/>
              </a:rPr>
              <a:t>forward kinematics</a:t>
            </a:r>
            <a:endParaRPr lang="en-US" altLang="en-US" dirty="0">
              <a:cs typeface="Osaka" charset="-128"/>
            </a:endParaRPr>
          </a:p>
          <a:p>
            <a:r>
              <a:rPr lang="en-US" altLang="en-US" dirty="0">
                <a:cs typeface="Osaka" charset="-128"/>
              </a:rPr>
              <a:t>Forward kinematics refers to the process of computing world space geometric descriptions (matrices…) based on joint DOF values (usually rotation angles and/or translations)</a:t>
            </a:r>
          </a:p>
        </p:txBody>
      </p:sp>
      <p:sp>
        <p:nvSpPr>
          <p:cNvPr id="31748"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a:cs typeface="Osaka" charset="-128"/>
              </a:rPr>
              <a:t>Stopping the Descent</a:t>
            </a:r>
          </a:p>
        </p:txBody>
      </p:sp>
      <p:sp>
        <p:nvSpPr>
          <p:cNvPr id="47107" name="Rectangle 3"/>
          <p:cNvSpPr>
            <a:spLocks noGrp="1" noChangeArrowheads="1"/>
          </p:cNvSpPr>
          <p:nvPr>
            <p:ph type="body" idx="1"/>
          </p:nvPr>
        </p:nvSpPr>
        <p:spPr/>
        <p:txBody>
          <a:bodyPr/>
          <a:lstStyle/>
          <a:p>
            <a:r>
              <a:rPr lang="en-US" altLang="en-US">
                <a:cs typeface="Osaka" charset="-128"/>
              </a:rPr>
              <a:t>At some point, we need to stop iterating</a:t>
            </a:r>
          </a:p>
          <a:p>
            <a:r>
              <a:rPr lang="en-US" altLang="en-US">
                <a:cs typeface="Osaka" charset="-128"/>
              </a:rPr>
              <a:t>Ideally, we would stop when we get to our goal</a:t>
            </a:r>
          </a:p>
          <a:p>
            <a:r>
              <a:rPr lang="en-US" altLang="en-US">
                <a:cs typeface="Osaka" charset="-128"/>
              </a:rPr>
              <a:t>Realistically, we will stop when we get to within some acceptable tolerance</a:t>
            </a:r>
          </a:p>
          <a:p>
            <a:r>
              <a:rPr lang="en-US" altLang="en-US">
                <a:cs typeface="Osaka" charset="-128"/>
              </a:rPr>
              <a:t>However, occasionally, we may get ‘stuck’ in a situation where we can’t make any small step that takes us closer to our goal</a:t>
            </a:r>
          </a:p>
          <a:p>
            <a:r>
              <a:rPr lang="en-US" altLang="en-US">
                <a:cs typeface="Osaka" charset="-128"/>
              </a:rPr>
              <a:t>We will discuss some more about this later</a:t>
            </a:r>
          </a:p>
        </p:txBody>
      </p:sp>
      <p:sp>
        <p:nvSpPr>
          <p:cNvPr id="47108"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en-US" altLang="en-US">
                <a:cs typeface="Osaka" charset="-128"/>
              </a:rPr>
              <a:t>Derivative of a Vector Function</a:t>
            </a:r>
          </a:p>
        </p:txBody>
      </p:sp>
      <p:sp>
        <p:nvSpPr>
          <p:cNvPr id="13316" name="Rectangle 3"/>
          <p:cNvSpPr>
            <a:spLocks noGrp="1" noChangeArrowheads="1"/>
          </p:cNvSpPr>
          <p:nvPr>
            <p:ph type="body" idx="1"/>
          </p:nvPr>
        </p:nvSpPr>
        <p:spPr/>
        <p:txBody>
          <a:bodyPr/>
          <a:lstStyle/>
          <a:p>
            <a:r>
              <a:rPr lang="en-US" altLang="en-US" dirty="0">
                <a:cs typeface="Osaka" charset="-128"/>
              </a:rPr>
              <a:t>If we have a vector function </a:t>
            </a:r>
            <a:r>
              <a:rPr lang="en-US" altLang="en-US" b="1" dirty="0">
                <a:cs typeface="Osaka" charset="-128"/>
              </a:rPr>
              <a:t>r</a:t>
            </a:r>
            <a:r>
              <a:rPr lang="en-US" altLang="en-US" dirty="0">
                <a:cs typeface="Osaka" charset="-128"/>
              </a:rPr>
              <a:t> which represents a particle’s position as a function of time t:</a:t>
            </a:r>
          </a:p>
        </p:txBody>
      </p:sp>
      <p:sp>
        <p:nvSpPr>
          <p:cNvPr id="13317"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 name="TextBox 1"/>
              <p:cNvSpPr txBox="1"/>
              <p:nvPr/>
            </p:nvSpPr>
            <p:spPr>
              <a:xfrm>
                <a:off x="1676400" y="3568637"/>
                <a:ext cx="275210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0" smtClean="0">
                          <a:solidFill>
                            <a:schemeClr val="bg1"/>
                          </a:solidFill>
                          <a:latin typeface="Cambria Math" charset="0"/>
                        </a:rPr>
                        <m:t>𝐫</m:t>
                      </m:r>
                      <m:r>
                        <a:rPr lang="en-US" sz="2800" b="1" i="0" smtClean="0">
                          <a:solidFill>
                            <a:schemeClr val="bg1"/>
                          </a:solidFill>
                          <a:latin typeface="Cambria Math" charset="0"/>
                        </a:rPr>
                        <m:t>=</m:t>
                      </m:r>
                      <m:sSup>
                        <m:sSupPr>
                          <m:ctrlPr>
                            <a:rPr lang="en-US" sz="2800" b="1" i="1" smtClean="0">
                              <a:solidFill>
                                <a:schemeClr val="bg1"/>
                              </a:solidFill>
                              <a:latin typeface="Cambria Math" charset="0"/>
                            </a:rPr>
                          </m:ctrlPr>
                        </m:sSupPr>
                        <m:e>
                          <m:d>
                            <m:dPr>
                              <m:begChr m:val="["/>
                              <m:endChr m:val="]"/>
                              <m:ctrlPr>
                                <a:rPr lang="pt-BR" sz="2800" b="1" i="1" smtClean="0">
                                  <a:solidFill>
                                    <a:schemeClr val="bg1"/>
                                  </a:solidFill>
                                  <a:latin typeface="Cambria Math" charset="0"/>
                                </a:rPr>
                              </m:ctrlPr>
                            </m:dPr>
                            <m:e>
                              <m:m>
                                <m:mPr>
                                  <m:mcs>
                                    <m:mc>
                                      <m:mcPr>
                                        <m:count m:val="3"/>
                                        <m:mcJc m:val="center"/>
                                      </m:mcPr>
                                    </m:mc>
                                  </m:mcs>
                                  <m:ctrlPr>
                                    <a:rPr lang="uk-UA" sz="2800" i="1" smtClean="0">
                                      <a:solidFill>
                                        <a:schemeClr val="bg1"/>
                                      </a:solidFill>
                                      <a:latin typeface="Cambria Math" charset="0"/>
                                    </a:rPr>
                                  </m:ctrlPr>
                                </m:mPr>
                                <m:mr>
                                  <m:e>
                                    <m:sSub>
                                      <m:sSubPr>
                                        <m:ctrlPr>
                                          <a:rPr lang="en-US" sz="2800" i="1" smtClean="0">
                                            <a:solidFill>
                                              <a:schemeClr val="bg1"/>
                                            </a:solidFill>
                                            <a:latin typeface="Cambria Math" charset="0"/>
                                          </a:rPr>
                                        </m:ctrlPr>
                                      </m:sSubPr>
                                      <m:e>
                                        <m:r>
                                          <a:rPr lang="en-US" sz="2800" b="0" i="1" smtClean="0">
                                            <a:solidFill>
                                              <a:schemeClr val="bg1"/>
                                            </a:solidFill>
                                            <a:latin typeface="Cambria Math" charset="0"/>
                                          </a:rPr>
                                          <m:t>𝑟</m:t>
                                        </m:r>
                                      </m:e>
                                      <m:sub>
                                        <m:r>
                                          <a:rPr lang="en-US" sz="2800" b="0" i="1" smtClean="0">
                                            <a:solidFill>
                                              <a:schemeClr val="bg1"/>
                                            </a:solidFill>
                                            <a:latin typeface="Cambria Math" charset="0"/>
                                          </a:rPr>
                                          <m:t>𝑥</m:t>
                                        </m:r>
                                      </m:sub>
                                    </m:sSub>
                                  </m:e>
                                  <m:e>
                                    <m:sSub>
                                      <m:sSubPr>
                                        <m:ctrlPr>
                                          <a:rPr lang="en-US" sz="2800" i="1" smtClean="0">
                                            <a:solidFill>
                                              <a:schemeClr val="bg1"/>
                                            </a:solidFill>
                                            <a:latin typeface="Cambria Math" charset="0"/>
                                          </a:rPr>
                                        </m:ctrlPr>
                                      </m:sSubPr>
                                      <m:e>
                                        <m:r>
                                          <a:rPr lang="en-US" sz="2800" b="0" i="1" smtClean="0">
                                            <a:solidFill>
                                              <a:schemeClr val="bg1"/>
                                            </a:solidFill>
                                            <a:latin typeface="Cambria Math" charset="0"/>
                                          </a:rPr>
                                          <m:t>𝑟</m:t>
                                        </m:r>
                                      </m:e>
                                      <m:sub>
                                        <m:r>
                                          <a:rPr lang="en-US" sz="2800" b="0" i="1" smtClean="0">
                                            <a:solidFill>
                                              <a:schemeClr val="bg1"/>
                                            </a:solidFill>
                                            <a:latin typeface="Cambria Math" charset="0"/>
                                          </a:rPr>
                                          <m:t>𝑦</m:t>
                                        </m:r>
                                      </m:sub>
                                    </m:sSub>
                                  </m:e>
                                  <m:e>
                                    <m:sSub>
                                      <m:sSubPr>
                                        <m:ctrlPr>
                                          <a:rPr lang="en-US" sz="2800" i="1" smtClean="0">
                                            <a:solidFill>
                                              <a:schemeClr val="bg1"/>
                                            </a:solidFill>
                                            <a:latin typeface="Cambria Math" charset="0"/>
                                          </a:rPr>
                                        </m:ctrlPr>
                                      </m:sSubPr>
                                      <m:e>
                                        <m:r>
                                          <a:rPr lang="en-US" sz="2800" b="0" i="1" smtClean="0">
                                            <a:solidFill>
                                              <a:schemeClr val="bg1"/>
                                            </a:solidFill>
                                            <a:latin typeface="Cambria Math" charset="0"/>
                                          </a:rPr>
                                          <m:t>𝑟</m:t>
                                        </m:r>
                                      </m:e>
                                      <m:sub>
                                        <m:r>
                                          <a:rPr lang="en-US" sz="2800" b="0" i="1" smtClean="0">
                                            <a:solidFill>
                                              <a:schemeClr val="bg1"/>
                                            </a:solidFill>
                                            <a:latin typeface="Cambria Math" charset="0"/>
                                          </a:rPr>
                                          <m:t>𝑧</m:t>
                                        </m:r>
                                      </m:sub>
                                    </m:sSub>
                                  </m:e>
                                </m:mr>
                              </m:m>
                            </m:e>
                          </m:d>
                        </m:e>
                        <m:sup>
                          <m:r>
                            <a:rPr lang="en-US" sz="2800" b="0" i="1" smtClean="0">
                              <a:solidFill>
                                <a:schemeClr val="bg1"/>
                              </a:solidFill>
                              <a:latin typeface="Cambria Math" charset="0"/>
                            </a:rPr>
                            <m:t>𝑇</m:t>
                          </m:r>
                        </m:sup>
                      </m:sSup>
                    </m:oMath>
                  </m:oMathPara>
                </a14:m>
                <a:endParaRPr lang="en-US" sz="2800" b="1" dirty="0">
                  <a:solidFill>
                    <a:schemeClr val="bg1"/>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676400" y="3568637"/>
                <a:ext cx="2752100" cy="430887"/>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1676400" y="4724400"/>
                <a:ext cx="3640547" cy="9151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bg-BG" sz="2800" i="1" smtClean="0">
                              <a:solidFill>
                                <a:schemeClr val="bg1"/>
                              </a:solidFill>
                              <a:latin typeface="Cambria Math" charset="0"/>
                            </a:rPr>
                          </m:ctrlPr>
                        </m:fPr>
                        <m:num>
                          <m:r>
                            <a:rPr lang="en-US" sz="2800" b="0" i="1" smtClean="0">
                              <a:solidFill>
                                <a:schemeClr val="bg1"/>
                              </a:solidFill>
                              <a:latin typeface="Cambria Math" charset="0"/>
                            </a:rPr>
                            <m:t>𝑑</m:t>
                          </m:r>
                          <m:r>
                            <a:rPr lang="en-US" sz="2800" b="1" i="0" smtClean="0">
                              <a:solidFill>
                                <a:schemeClr val="bg1"/>
                              </a:solidFill>
                              <a:latin typeface="Cambria Math" charset="0"/>
                            </a:rPr>
                            <m:t>𝐫</m:t>
                          </m:r>
                        </m:num>
                        <m:den>
                          <m:r>
                            <a:rPr lang="en-US" sz="2800" b="0" i="1" smtClean="0">
                              <a:solidFill>
                                <a:schemeClr val="bg1"/>
                              </a:solidFill>
                              <a:latin typeface="Cambria Math" charset="0"/>
                            </a:rPr>
                            <m:t>𝑑𝑡</m:t>
                          </m:r>
                        </m:den>
                      </m:f>
                      <m:r>
                        <a:rPr lang="en-US" sz="2800" b="0" i="1" smtClean="0">
                          <a:solidFill>
                            <a:schemeClr val="bg1"/>
                          </a:solidFill>
                          <a:latin typeface="Cambria Math" charset="0"/>
                        </a:rPr>
                        <m:t>=</m:t>
                      </m:r>
                      <m:sSup>
                        <m:sSupPr>
                          <m:ctrlPr>
                            <a:rPr lang="en-US" sz="2800" b="0" i="1" smtClean="0">
                              <a:solidFill>
                                <a:schemeClr val="bg1"/>
                              </a:solidFill>
                              <a:latin typeface="Cambria Math" charset="0"/>
                            </a:rPr>
                          </m:ctrlPr>
                        </m:sSupPr>
                        <m:e>
                          <m:d>
                            <m:dPr>
                              <m:begChr m:val="["/>
                              <m:endChr m:val="]"/>
                              <m:ctrlPr>
                                <a:rPr lang="pt-BR" sz="2800" b="0" i="1" smtClean="0">
                                  <a:solidFill>
                                    <a:schemeClr val="bg1"/>
                                  </a:solidFill>
                                  <a:latin typeface="Cambria Math" charset="0"/>
                                </a:rPr>
                              </m:ctrlPr>
                            </m:dPr>
                            <m:e>
                              <m:m>
                                <m:mPr>
                                  <m:mcs>
                                    <m:mc>
                                      <m:mcPr>
                                        <m:count m:val="3"/>
                                        <m:mcJc m:val="center"/>
                                      </m:mcPr>
                                    </m:mc>
                                  </m:mcs>
                                  <m:ctrlPr>
                                    <a:rPr lang="uk-UA" sz="2800" b="0" i="1" smtClean="0">
                                      <a:solidFill>
                                        <a:schemeClr val="bg1"/>
                                      </a:solidFill>
                                      <a:latin typeface="Cambria Math" charset="0"/>
                                    </a:rPr>
                                  </m:ctrlPr>
                                </m:mPr>
                                <m:mr>
                                  <m:e>
                                    <m:f>
                                      <m:fPr>
                                        <m:ctrlPr>
                                          <a:rPr lang="bg-BG" sz="2800" b="0" i="1" smtClean="0">
                                            <a:solidFill>
                                              <a:schemeClr val="bg1"/>
                                            </a:solidFill>
                                            <a:latin typeface="Cambria Math" charset="0"/>
                                          </a:rPr>
                                        </m:ctrlPr>
                                      </m:fPr>
                                      <m:num>
                                        <m:r>
                                          <a:rPr lang="en-US" sz="2800" b="0" i="1" smtClean="0">
                                            <a:solidFill>
                                              <a:schemeClr val="bg1"/>
                                            </a:solidFill>
                                            <a:latin typeface="Cambria Math" charset="0"/>
                                          </a:rPr>
                                          <m:t>𝑑</m:t>
                                        </m:r>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𝑟</m:t>
                                            </m:r>
                                          </m:e>
                                          <m:sub>
                                            <m:r>
                                              <a:rPr lang="en-US" sz="2800" b="0" i="1" smtClean="0">
                                                <a:solidFill>
                                                  <a:schemeClr val="bg1"/>
                                                </a:solidFill>
                                                <a:latin typeface="Cambria Math" charset="0"/>
                                              </a:rPr>
                                              <m:t>𝑥</m:t>
                                            </m:r>
                                          </m:sub>
                                        </m:sSub>
                                      </m:num>
                                      <m:den>
                                        <m:r>
                                          <a:rPr lang="en-US" sz="2800" b="0" i="1" smtClean="0">
                                            <a:solidFill>
                                              <a:schemeClr val="bg1"/>
                                            </a:solidFill>
                                            <a:latin typeface="Cambria Math" charset="0"/>
                                          </a:rPr>
                                          <m:t>𝑑𝑡</m:t>
                                        </m:r>
                                      </m:den>
                                    </m:f>
                                  </m:e>
                                  <m:e>
                                    <m:f>
                                      <m:fPr>
                                        <m:ctrlPr>
                                          <a:rPr lang="bg-BG" sz="2800" b="0" i="1" smtClean="0">
                                            <a:solidFill>
                                              <a:schemeClr val="bg1"/>
                                            </a:solidFill>
                                            <a:latin typeface="Cambria Math" charset="0"/>
                                          </a:rPr>
                                        </m:ctrlPr>
                                      </m:fPr>
                                      <m:num>
                                        <m:r>
                                          <a:rPr lang="en-US" sz="2800" b="0" i="1" smtClean="0">
                                            <a:solidFill>
                                              <a:schemeClr val="bg1"/>
                                            </a:solidFill>
                                            <a:latin typeface="Cambria Math" charset="0"/>
                                          </a:rPr>
                                          <m:t>𝑑</m:t>
                                        </m:r>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𝑟</m:t>
                                            </m:r>
                                          </m:e>
                                          <m:sub>
                                            <m:r>
                                              <a:rPr lang="en-US" sz="2800" b="0" i="1" smtClean="0">
                                                <a:solidFill>
                                                  <a:schemeClr val="bg1"/>
                                                </a:solidFill>
                                                <a:latin typeface="Cambria Math" charset="0"/>
                                              </a:rPr>
                                              <m:t>𝑦</m:t>
                                            </m:r>
                                          </m:sub>
                                        </m:sSub>
                                      </m:num>
                                      <m:den>
                                        <m:r>
                                          <a:rPr lang="en-US" sz="2800" b="0" i="1" smtClean="0">
                                            <a:solidFill>
                                              <a:schemeClr val="bg1"/>
                                            </a:solidFill>
                                            <a:latin typeface="Cambria Math" charset="0"/>
                                          </a:rPr>
                                          <m:t>𝑑𝑡</m:t>
                                        </m:r>
                                      </m:den>
                                    </m:f>
                                  </m:e>
                                  <m:e>
                                    <m:f>
                                      <m:fPr>
                                        <m:ctrlPr>
                                          <a:rPr lang="bg-BG" sz="2800" b="0" i="1" smtClean="0">
                                            <a:solidFill>
                                              <a:schemeClr val="bg1"/>
                                            </a:solidFill>
                                            <a:latin typeface="Cambria Math" charset="0"/>
                                          </a:rPr>
                                        </m:ctrlPr>
                                      </m:fPr>
                                      <m:num>
                                        <m:r>
                                          <a:rPr lang="en-US" sz="2800" b="0" i="1" smtClean="0">
                                            <a:solidFill>
                                              <a:schemeClr val="bg1"/>
                                            </a:solidFill>
                                            <a:latin typeface="Cambria Math" charset="0"/>
                                          </a:rPr>
                                          <m:t>𝑑</m:t>
                                        </m:r>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𝑟</m:t>
                                            </m:r>
                                          </m:e>
                                          <m:sub>
                                            <m:r>
                                              <a:rPr lang="en-US" sz="2800" b="0" i="1" smtClean="0">
                                                <a:solidFill>
                                                  <a:schemeClr val="bg1"/>
                                                </a:solidFill>
                                                <a:latin typeface="Cambria Math" charset="0"/>
                                              </a:rPr>
                                              <m:t>𝑧</m:t>
                                            </m:r>
                                          </m:sub>
                                        </m:sSub>
                                      </m:num>
                                      <m:den>
                                        <m:r>
                                          <a:rPr lang="en-US" sz="2800" b="0" i="1" smtClean="0">
                                            <a:solidFill>
                                              <a:schemeClr val="bg1"/>
                                            </a:solidFill>
                                            <a:latin typeface="Cambria Math" charset="0"/>
                                          </a:rPr>
                                          <m:t>𝑑𝑡</m:t>
                                        </m:r>
                                      </m:den>
                                    </m:f>
                                  </m:e>
                                </m:mr>
                              </m:m>
                            </m:e>
                          </m:d>
                        </m:e>
                        <m:sup>
                          <m:r>
                            <a:rPr lang="en-US" sz="2800" b="0" i="1" smtClean="0">
                              <a:solidFill>
                                <a:schemeClr val="bg1"/>
                              </a:solidFill>
                              <a:latin typeface="Cambria Math" charset="0"/>
                            </a:rPr>
                            <m:t>𝑇</m:t>
                          </m:r>
                        </m:sup>
                      </m:sSup>
                    </m:oMath>
                  </m:oMathPara>
                </a14:m>
                <a:endParaRPr lang="en-US" sz="2800" dirty="0">
                  <a:solidFill>
                    <a:schemeClr val="bg1"/>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676400" y="4724400"/>
                <a:ext cx="3640547" cy="915187"/>
              </a:xfrm>
              <a:prstGeom prst="rect">
                <a:avLst/>
              </a:prstGeom>
              <a:blipFill rotWithShape="0">
                <a:blip r:embed="rId3"/>
                <a:stretch>
                  <a:fillRect/>
                </a:stretch>
              </a:blipFill>
            </p:spPr>
            <p:txBody>
              <a:bodyPr/>
              <a:lstStyle/>
              <a:p>
                <a:r>
                  <a:rPr lang="en-US">
                    <a:noFill/>
                  </a:rPr>
                  <a:t> </a:t>
                </a:r>
              </a:p>
            </p:txBody>
          </p:sp>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US" altLang="en-US">
                <a:cs typeface="Osaka" charset="-128"/>
              </a:rPr>
              <a:t>Derivative of a Vector Function</a:t>
            </a:r>
          </a:p>
        </p:txBody>
      </p:sp>
      <p:sp>
        <p:nvSpPr>
          <p:cNvPr id="14340" name="Rectangle 3"/>
          <p:cNvSpPr>
            <a:spLocks noGrp="1" noChangeArrowheads="1"/>
          </p:cNvSpPr>
          <p:nvPr>
            <p:ph type="body" idx="1"/>
          </p:nvPr>
        </p:nvSpPr>
        <p:spPr/>
        <p:txBody>
          <a:bodyPr/>
          <a:lstStyle/>
          <a:p>
            <a:r>
              <a:rPr lang="en-US" altLang="en-US">
                <a:cs typeface="Osaka" charset="-128"/>
              </a:rPr>
              <a:t>By definition, the derivative of position is called velocity, and the derivative of velocity is acceleration</a:t>
            </a:r>
          </a:p>
        </p:txBody>
      </p:sp>
      <p:sp>
        <p:nvSpPr>
          <p:cNvPr id="14341"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 name="TextBox 1"/>
              <p:cNvSpPr txBox="1"/>
              <p:nvPr/>
            </p:nvSpPr>
            <p:spPr>
              <a:xfrm>
                <a:off x="1600200" y="3412096"/>
                <a:ext cx="1142108" cy="8466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0" smtClean="0">
                          <a:solidFill>
                            <a:schemeClr val="bg1"/>
                          </a:solidFill>
                          <a:latin typeface="Cambria Math" charset="0"/>
                        </a:rPr>
                        <m:t>𝐯</m:t>
                      </m:r>
                      <m:r>
                        <a:rPr lang="en-US" sz="2800" b="1" i="0" smtClean="0">
                          <a:solidFill>
                            <a:schemeClr val="bg1"/>
                          </a:solidFill>
                          <a:latin typeface="Cambria Math" charset="0"/>
                        </a:rPr>
                        <m:t>=</m:t>
                      </m:r>
                      <m:f>
                        <m:fPr>
                          <m:ctrlPr>
                            <a:rPr lang="bg-BG" sz="2800" b="1" i="1" smtClean="0">
                              <a:solidFill>
                                <a:schemeClr val="bg1"/>
                              </a:solidFill>
                              <a:latin typeface="Cambria Math" charset="0"/>
                            </a:rPr>
                          </m:ctrlPr>
                        </m:fPr>
                        <m:num>
                          <m:r>
                            <a:rPr lang="en-US" sz="2800" b="0" i="1" smtClean="0">
                              <a:solidFill>
                                <a:schemeClr val="bg1"/>
                              </a:solidFill>
                              <a:latin typeface="Cambria Math" charset="0"/>
                            </a:rPr>
                            <m:t>𝑑</m:t>
                          </m:r>
                          <m:r>
                            <a:rPr lang="en-US" sz="2800" b="1" i="0" smtClean="0">
                              <a:solidFill>
                                <a:schemeClr val="bg1"/>
                              </a:solidFill>
                              <a:latin typeface="Cambria Math" charset="0"/>
                            </a:rPr>
                            <m:t>𝐫</m:t>
                          </m:r>
                        </m:num>
                        <m:den>
                          <m:r>
                            <a:rPr lang="en-US" sz="2800" b="0" i="1" smtClean="0">
                              <a:solidFill>
                                <a:schemeClr val="bg1"/>
                              </a:solidFill>
                              <a:latin typeface="Cambria Math" charset="0"/>
                            </a:rPr>
                            <m:t>𝑑𝑡</m:t>
                          </m:r>
                        </m:den>
                      </m:f>
                    </m:oMath>
                  </m:oMathPara>
                </a14:m>
                <a:endParaRPr lang="en-US" sz="2800" b="1" dirty="0">
                  <a:solidFill>
                    <a:schemeClr val="bg1"/>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600200" y="3412096"/>
                <a:ext cx="1142108" cy="846642"/>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600200" y="4520701"/>
                <a:ext cx="2181623" cy="8645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0" smtClean="0">
                          <a:solidFill>
                            <a:schemeClr val="bg1"/>
                          </a:solidFill>
                          <a:latin typeface="Cambria Math" charset="0"/>
                        </a:rPr>
                        <m:t>𝐚</m:t>
                      </m:r>
                      <m:r>
                        <a:rPr lang="en-US" sz="2800" b="1" i="0" smtClean="0">
                          <a:solidFill>
                            <a:schemeClr val="bg1"/>
                          </a:solidFill>
                          <a:latin typeface="Cambria Math" charset="0"/>
                        </a:rPr>
                        <m:t>=</m:t>
                      </m:r>
                      <m:f>
                        <m:fPr>
                          <m:ctrlPr>
                            <a:rPr lang="bg-BG" sz="2800" b="1" i="1" smtClean="0">
                              <a:solidFill>
                                <a:schemeClr val="bg1"/>
                              </a:solidFill>
                              <a:latin typeface="Cambria Math" charset="0"/>
                            </a:rPr>
                          </m:ctrlPr>
                        </m:fPr>
                        <m:num>
                          <m:r>
                            <a:rPr lang="en-US" sz="2800" b="0" i="1" smtClean="0">
                              <a:solidFill>
                                <a:schemeClr val="bg1"/>
                              </a:solidFill>
                              <a:latin typeface="Cambria Math" charset="0"/>
                            </a:rPr>
                            <m:t>𝑑</m:t>
                          </m:r>
                          <m:r>
                            <a:rPr lang="en-US" sz="2800" b="1" i="0" smtClean="0">
                              <a:solidFill>
                                <a:schemeClr val="bg1"/>
                              </a:solidFill>
                              <a:latin typeface="Cambria Math" charset="0"/>
                            </a:rPr>
                            <m:t>𝐯</m:t>
                          </m:r>
                        </m:num>
                        <m:den>
                          <m:r>
                            <a:rPr lang="en-US" sz="2800" b="0" i="1" smtClean="0">
                              <a:solidFill>
                                <a:schemeClr val="bg1"/>
                              </a:solidFill>
                              <a:latin typeface="Cambria Math" charset="0"/>
                            </a:rPr>
                            <m:t>𝑑𝑡</m:t>
                          </m:r>
                        </m:den>
                      </m:f>
                      <m:r>
                        <a:rPr lang="en-US" sz="2800" b="1" i="1" smtClean="0">
                          <a:solidFill>
                            <a:schemeClr val="bg1"/>
                          </a:solidFill>
                          <a:latin typeface="Cambria Math" charset="0"/>
                        </a:rPr>
                        <m:t>=</m:t>
                      </m:r>
                      <m:f>
                        <m:fPr>
                          <m:ctrlPr>
                            <a:rPr lang="bg-BG" sz="2800" b="1" i="1" smtClean="0">
                              <a:solidFill>
                                <a:schemeClr val="bg1"/>
                              </a:solidFill>
                              <a:latin typeface="Cambria Math" charset="0"/>
                            </a:rPr>
                          </m:ctrlPr>
                        </m:fPr>
                        <m:num>
                          <m:sSup>
                            <m:sSupPr>
                              <m:ctrlPr>
                                <a:rPr lang="bg-BG" sz="2800" b="1" i="1" smtClean="0">
                                  <a:solidFill>
                                    <a:schemeClr val="bg1"/>
                                  </a:solidFill>
                                  <a:latin typeface="Cambria Math" charset="0"/>
                                </a:rPr>
                              </m:ctrlPr>
                            </m:sSupPr>
                            <m:e>
                              <m:r>
                                <a:rPr lang="en-US" sz="2800" b="0" i="1" smtClean="0">
                                  <a:solidFill>
                                    <a:schemeClr val="bg1"/>
                                  </a:solidFill>
                                  <a:latin typeface="Cambria Math" charset="0"/>
                                </a:rPr>
                                <m:t>𝑑</m:t>
                              </m:r>
                            </m:e>
                            <m:sup>
                              <m:r>
                                <a:rPr lang="en-US" sz="2800" b="0" i="1" smtClean="0">
                                  <a:solidFill>
                                    <a:schemeClr val="bg1"/>
                                  </a:solidFill>
                                  <a:latin typeface="Cambria Math" charset="0"/>
                                </a:rPr>
                                <m:t>2</m:t>
                              </m:r>
                            </m:sup>
                          </m:sSup>
                          <m:r>
                            <a:rPr lang="en-US" sz="2800" b="1" i="0" smtClean="0">
                              <a:solidFill>
                                <a:schemeClr val="bg1"/>
                              </a:solidFill>
                              <a:latin typeface="Cambria Math" charset="0"/>
                            </a:rPr>
                            <m:t>𝐫</m:t>
                          </m:r>
                        </m:num>
                        <m:den>
                          <m:r>
                            <a:rPr lang="en-US" sz="2800" b="0" i="1" smtClean="0">
                              <a:solidFill>
                                <a:schemeClr val="bg1"/>
                              </a:solidFill>
                              <a:latin typeface="Cambria Math" charset="0"/>
                            </a:rPr>
                            <m:t>𝑑</m:t>
                          </m:r>
                          <m:sSup>
                            <m:sSupPr>
                              <m:ctrlPr>
                                <a:rPr lang="en-US" sz="2800" b="0" i="1" smtClean="0">
                                  <a:solidFill>
                                    <a:schemeClr val="bg1"/>
                                  </a:solidFill>
                                  <a:latin typeface="Cambria Math" charset="0"/>
                                </a:rPr>
                              </m:ctrlPr>
                            </m:sSupPr>
                            <m:e>
                              <m:r>
                                <a:rPr lang="en-US" sz="2800" b="0" i="1" smtClean="0">
                                  <a:solidFill>
                                    <a:schemeClr val="bg1"/>
                                  </a:solidFill>
                                  <a:latin typeface="Cambria Math" charset="0"/>
                                </a:rPr>
                                <m:t>𝑡</m:t>
                              </m:r>
                            </m:e>
                            <m:sup>
                              <m:r>
                                <a:rPr lang="en-US" sz="2800" b="0" i="1" smtClean="0">
                                  <a:solidFill>
                                    <a:schemeClr val="bg1"/>
                                  </a:solidFill>
                                  <a:latin typeface="Cambria Math" charset="0"/>
                                </a:rPr>
                                <m:t>2</m:t>
                              </m:r>
                            </m:sup>
                          </m:sSup>
                        </m:den>
                      </m:f>
                    </m:oMath>
                  </m:oMathPara>
                </a14:m>
                <a:endParaRPr lang="en-US" sz="2800" b="1" dirty="0">
                  <a:solidFill>
                    <a:schemeClr val="bg1"/>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600200" y="4520701"/>
                <a:ext cx="2181623" cy="864596"/>
              </a:xfrm>
              <a:prstGeom prst="rect">
                <a:avLst/>
              </a:prstGeom>
              <a:blipFill rotWithShape="0">
                <a:blip r:embed="rId3"/>
                <a:stretch>
                  <a:fillRect/>
                </a:stretch>
              </a:blipFill>
            </p:spPr>
            <p:txBody>
              <a:bodyPr/>
              <a:lstStyle/>
              <a:p>
                <a:r>
                  <a:rPr lang="en-US">
                    <a:noFill/>
                  </a:rPr>
                  <a:t> </a:t>
                </a:r>
              </a:p>
            </p:txBody>
          </p:sp>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a:cs typeface="Osaka" charset="-128"/>
              </a:rPr>
              <a:t>Derivative of a Vector Function</a:t>
            </a:r>
          </a:p>
        </p:txBody>
      </p:sp>
      <p:sp>
        <p:nvSpPr>
          <p:cNvPr id="48131" name="Freeform 4"/>
          <p:cNvSpPr>
            <a:spLocks/>
          </p:cNvSpPr>
          <p:nvPr/>
        </p:nvSpPr>
        <p:spPr bwMode="auto">
          <a:xfrm>
            <a:off x="1257300" y="1981200"/>
            <a:ext cx="5715000" cy="4114800"/>
          </a:xfrm>
          <a:custGeom>
            <a:avLst/>
            <a:gdLst>
              <a:gd name="T0" fmla="*/ 423386334 w 3600"/>
              <a:gd name="T1" fmla="*/ 2147483647 h 2592"/>
              <a:gd name="T2" fmla="*/ 544353801 w 3600"/>
              <a:gd name="T3" fmla="*/ 2147483647 h 2592"/>
              <a:gd name="T4" fmla="*/ 2147483647 w 3600"/>
              <a:gd name="T5" fmla="*/ 846772578 h 2592"/>
              <a:gd name="T6" fmla="*/ 2147483647 w 3600"/>
              <a:gd name="T7" fmla="*/ 2147483647 h 2592"/>
              <a:gd name="T8" fmla="*/ 2147483647 w 3600"/>
              <a:gd name="T9" fmla="*/ 2147483647 h 2592"/>
              <a:gd name="T10" fmla="*/ 2147483647 w 3600"/>
              <a:gd name="T11" fmla="*/ 2147483647 h 2592"/>
              <a:gd name="T12" fmla="*/ 2147483647 w 3600"/>
              <a:gd name="T13" fmla="*/ 2147483647 h 2592"/>
              <a:gd name="T14" fmla="*/ 2147483647 w 3600"/>
              <a:gd name="T15" fmla="*/ 2147483647 h 2592"/>
              <a:gd name="T16" fmla="*/ 2147483647 w 3600"/>
              <a:gd name="T17" fmla="*/ 0 h 25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00"/>
              <a:gd name="T28" fmla="*/ 0 h 2592"/>
              <a:gd name="T29" fmla="*/ 3600 w 3600"/>
              <a:gd name="T30" fmla="*/ 2592 h 25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00" h="2592">
                <a:moveTo>
                  <a:pt x="168" y="1440"/>
                </a:moveTo>
                <a:cubicBezTo>
                  <a:pt x="84" y="1508"/>
                  <a:pt x="0" y="1576"/>
                  <a:pt x="216" y="1392"/>
                </a:cubicBezTo>
                <a:cubicBezTo>
                  <a:pt x="432" y="1208"/>
                  <a:pt x="1048" y="288"/>
                  <a:pt x="1464" y="336"/>
                </a:cubicBezTo>
                <a:cubicBezTo>
                  <a:pt x="1880" y="384"/>
                  <a:pt x="2688" y="1304"/>
                  <a:pt x="2712" y="1680"/>
                </a:cubicBezTo>
                <a:cubicBezTo>
                  <a:pt x="2736" y="2056"/>
                  <a:pt x="1896" y="2592"/>
                  <a:pt x="1608" y="2592"/>
                </a:cubicBezTo>
                <a:cubicBezTo>
                  <a:pt x="1320" y="2592"/>
                  <a:pt x="968" y="1968"/>
                  <a:pt x="984" y="1680"/>
                </a:cubicBezTo>
                <a:cubicBezTo>
                  <a:pt x="1000" y="1392"/>
                  <a:pt x="1320" y="952"/>
                  <a:pt x="1704" y="864"/>
                </a:cubicBezTo>
                <a:cubicBezTo>
                  <a:pt x="2088" y="776"/>
                  <a:pt x="2976" y="1296"/>
                  <a:pt x="3288" y="1152"/>
                </a:cubicBezTo>
                <a:cubicBezTo>
                  <a:pt x="3600" y="1008"/>
                  <a:pt x="3588" y="504"/>
                  <a:pt x="3576"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48132" name="Line 6"/>
          <p:cNvSpPr>
            <a:spLocks noChangeShapeType="1"/>
          </p:cNvSpPr>
          <p:nvPr/>
        </p:nvSpPr>
        <p:spPr bwMode="auto">
          <a:xfrm flipV="1">
            <a:off x="6629400" y="2438400"/>
            <a:ext cx="1295400" cy="1295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8133" name="Text Box 7"/>
          <p:cNvSpPr txBox="1">
            <a:spLocks noChangeArrowheads="1"/>
          </p:cNvSpPr>
          <p:nvPr/>
        </p:nvSpPr>
        <p:spPr bwMode="auto">
          <a:xfrm>
            <a:off x="6461125" y="3429000"/>
            <a:ext cx="3270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sz="3200"/>
              <a:t>•</a:t>
            </a:r>
          </a:p>
        </p:txBody>
      </p:sp>
      <p:sp>
        <p:nvSpPr>
          <p:cNvPr id="48134"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a:cs typeface="Osaka" charset="-128"/>
              </a:rPr>
              <a:t>Vector Derivatives</a:t>
            </a:r>
          </a:p>
        </p:txBody>
      </p:sp>
      <p:sp>
        <p:nvSpPr>
          <p:cNvPr id="49155" name="Rectangle 3"/>
          <p:cNvSpPr>
            <a:spLocks noGrp="1" noChangeArrowheads="1"/>
          </p:cNvSpPr>
          <p:nvPr>
            <p:ph type="body" idx="1"/>
          </p:nvPr>
        </p:nvSpPr>
        <p:spPr/>
        <p:txBody>
          <a:bodyPr/>
          <a:lstStyle/>
          <a:p>
            <a:r>
              <a:rPr lang="en-US" altLang="en-US">
                <a:cs typeface="Osaka" charset="-128"/>
              </a:rPr>
              <a:t>We’ve seen how to take a derivative of a scalar vs. a scalar, and a vector vs. a scalar</a:t>
            </a:r>
          </a:p>
          <a:p>
            <a:r>
              <a:rPr lang="en-US" altLang="en-US">
                <a:cs typeface="Osaka" charset="-128"/>
              </a:rPr>
              <a:t>What about the derivative of a scalar vs. a vector, or a vector vs. a vector?</a:t>
            </a:r>
          </a:p>
        </p:txBody>
      </p:sp>
      <p:sp>
        <p:nvSpPr>
          <p:cNvPr id="49156"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n-US">
                <a:cs typeface="Osaka" charset="-128"/>
              </a:rPr>
              <a:t>Vector Derivatives</a:t>
            </a:r>
          </a:p>
        </p:txBody>
      </p:sp>
      <p:sp>
        <p:nvSpPr>
          <p:cNvPr id="50179" name="Rectangle 3"/>
          <p:cNvSpPr>
            <a:spLocks noGrp="1" noChangeArrowheads="1"/>
          </p:cNvSpPr>
          <p:nvPr>
            <p:ph type="body" idx="1"/>
          </p:nvPr>
        </p:nvSpPr>
        <p:spPr/>
        <p:txBody>
          <a:bodyPr/>
          <a:lstStyle/>
          <a:p>
            <a:r>
              <a:rPr lang="en-US" altLang="en-US">
                <a:cs typeface="Osaka" charset="-128"/>
              </a:rPr>
              <a:t>Derivatives of scalars with respect to vectors show up often in field equations, used in exciting subjects like fluid dynamics, solid mechanics, and other physically based animation techniques. If we are lucky, we’ll have time to look at these later in this semester</a:t>
            </a:r>
          </a:p>
          <a:p>
            <a:r>
              <a:rPr lang="en-US" altLang="en-US">
                <a:cs typeface="Osaka" charset="-128"/>
              </a:rPr>
              <a:t>Today, however, we will be looking at derivatives of vector quantities with respect to other vector quantities</a:t>
            </a:r>
          </a:p>
        </p:txBody>
      </p:sp>
      <p:sp>
        <p:nvSpPr>
          <p:cNvPr id="50180"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a:cs typeface="Osaka" charset="-128"/>
              </a:rPr>
              <a:t>Jacobians</a:t>
            </a:r>
          </a:p>
        </p:txBody>
      </p:sp>
      <p:sp>
        <p:nvSpPr>
          <p:cNvPr id="51203" name="Rectangle 3"/>
          <p:cNvSpPr>
            <a:spLocks noGrp="1" noChangeArrowheads="1"/>
          </p:cNvSpPr>
          <p:nvPr>
            <p:ph type="body" idx="1"/>
          </p:nvPr>
        </p:nvSpPr>
        <p:spPr/>
        <p:txBody>
          <a:bodyPr/>
          <a:lstStyle/>
          <a:p>
            <a:pPr>
              <a:lnSpc>
                <a:spcPct val="90000"/>
              </a:lnSpc>
            </a:pPr>
            <a:r>
              <a:rPr lang="en-US" altLang="en-US" sz="2400">
                <a:cs typeface="Osaka" charset="-128"/>
              </a:rPr>
              <a:t>A Jacobian is a vector derivative with respect to another vector</a:t>
            </a:r>
          </a:p>
          <a:p>
            <a:pPr>
              <a:lnSpc>
                <a:spcPct val="90000"/>
              </a:lnSpc>
            </a:pPr>
            <a:r>
              <a:rPr lang="en-US" altLang="en-US" sz="2400">
                <a:cs typeface="Osaka" charset="-128"/>
              </a:rPr>
              <a:t>If we have a vector valued function of a vector of variables </a:t>
            </a:r>
            <a:r>
              <a:rPr lang="en-US" altLang="en-US" sz="2400" b="1">
                <a:cs typeface="Osaka" charset="-128"/>
              </a:rPr>
              <a:t>f</a:t>
            </a:r>
            <a:r>
              <a:rPr lang="en-US" altLang="en-US" sz="2400">
                <a:cs typeface="Osaka" charset="-128"/>
              </a:rPr>
              <a:t>(</a:t>
            </a:r>
            <a:r>
              <a:rPr lang="en-US" altLang="en-US" sz="2400" b="1">
                <a:cs typeface="Osaka" charset="-128"/>
              </a:rPr>
              <a:t>x</a:t>
            </a:r>
            <a:r>
              <a:rPr lang="en-US" altLang="en-US" sz="2400">
                <a:cs typeface="Osaka" charset="-128"/>
              </a:rPr>
              <a:t>), the Jacobian is a matrix of partial derivatives- one partial derivative for each combination of components of the vectors</a:t>
            </a:r>
          </a:p>
          <a:p>
            <a:pPr>
              <a:lnSpc>
                <a:spcPct val="90000"/>
              </a:lnSpc>
            </a:pPr>
            <a:r>
              <a:rPr lang="en-US" altLang="en-US" sz="2400">
                <a:cs typeface="Osaka" charset="-128"/>
              </a:rPr>
              <a:t>The Jacobian matrix contains all of the information necessary to relate a change in any component of </a:t>
            </a:r>
            <a:r>
              <a:rPr lang="en-US" altLang="en-US" sz="2400" b="1">
                <a:cs typeface="Osaka" charset="-128"/>
              </a:rPr>
              <a:t>x</a:t>
            </a:r>
            <a:r>
              <a:rPr lang="en-US" altLang="en-US" sz="2400">
                <a:cs typeface="Osaka" charset="-128"/>
              </a:rPr>
              <a:t> to a change in any component of </a:t>
            </a:r>
            <a:r>
              <a:rPr lang="en-US" altLang="en-US" sz="2400" b="1">
                <a:cs typeface="Osaka" charset="-128"/>
              </a:rPr>
              <a:t>f</a:t>
            </a:r>
          </a:p>
          <a:p>
            <a:pPr>
              <a:lnSpc>
                <a:spcPct val="90000"/>
              </a:lnSpc>
            </a:pPr>
            <a:r>
              <a:rPr lang="en-US" altLang="en-US" sz="2400">
                <a:cs typeface="Osaka" charset="-128"/>
              </a:rPr>
              <a:t>The Jacobian is usually written as J(</a:t>
            </a:r>
            <a:r>
              <a:rPr lang="en-US" altLang="en-US" sz="2400" b="1">
                <a:cs typeface="Osaka" charset="-128"/>
              </a:rPr>
              <a:t>f</a:t>
            </a:r>
            <a:r>
              <a:rPr lang="en-US" altLang="en-US" sz="2400">
                <a:cs typeface="Osaka" charset="-128"/>
              </a:rPr>
              <a:t>,</a:t>
            </a:r>
            <a:r>
              <a:rPr lang="en-US" altLang="en-US" sz="2400" b="1">
                <a:cs typeface="Osaka" charset="-128"/>
              </a:rPr>
              <a:t>x</a:t>
            </a:r>
            <a:r>
              <a:rPr lang="en-US" altLang="en-US" sz="2400">
                <a:cs typeface="Osaka" charset="-128"/>
              </a:rPr>
              <a:t>), but you can really just think of it as d</a:t>
            </a:r>
            <a:r>
              <a:rPr lang="en-US" altLang="en-US" sz="2400" b="1">
                <a:cs typeface="Osaka" charset="-128"/>
              </a:rPr>
              <a:t>f</a:t>
            </a:r>
            <a:r>
              <a:rPr lang="en-US" altLang="en-US" sz="2400">
                <a:cs typeface="Osaka" charset="-128"/>
              </a:rPr>
              <a:t>/d</a:t>
            </a:r>
            <a:r>
              <a:rPr lang="en-US" altLang="en-US" sz="2400" b="1">
                <a:cs typeface="Osaka" charset="-128"/>
              </a:rPr>
              <a:t>x</a:t>
            </a:r>
          </a:p>
        </p:txBody>
      </p:sp>
      <p:sp>
        <p:nvSpPr>
          <p:cNvPr id="51204"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altLang="en-US">
                <a:cs typeface="Osaka" charset="-128"/>
              </a:rPr>
              <a:t>Jacobians</a:t>
            </a:r>
          </a:p>
        </p:txBody>
      </p:sp>
      <p:sp>
        <p:nvSpPr>
          <p:cNvPr id="15364"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 name="TextBox 1"/>
              <p:cNvSpPr txBox="1"/>
              <p:nvPr/>
            </p:nvSpPr>
            <p:spPr>
              <a:xfrm>
                <a:off x="1447800" y="2438400"/>
                <a:ext cx="4826065" cy="20809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0" smtClean="0">
                          <a:solidFill>
                            <a:schemeClr val="bg1"/>
                          </a:solidFill>
                          <a:latin typeface="Cambria Math" charset="0"/>
                        </a:rPr>
                        <m:t>𝐉</m:t>
                      </m:r>
                      <m:d>
                        <m:dPr>
                          <m:ctrlPr>
                            <a:rPr lang="is-IS" sz="2800" b="1" i="1" smtClean="0">
                              <a:solidFill>
                                <a:schemeClr val="bg1"/>
                              </a:solidFill>
                              <a:latin typeface="Cambria Math" charset="0"/>
                            </a:rPr>
                          </m:ctrlPr>
                        </m:dPr>
                        <m:e>
                          <m:r>
                            <a:rPr lang="en-US" sz="2800" b="1" i="0" smtClean="0">
                              <a:solidFill>
                                <a:schemeClr val="bg1"/>
                              </a:solidFill>
                              <a:latin typeface="Cambria Math" charset="0"/>
                            </a:rPr>
                            <m:t>𝐟</m:t>
                          </m:r>
                          <m:r>
                            <a:rPr lang="en-US" sz="2800" b="1" i="0" smtClean="0">
                              <a:solidFill>
                                <a:schemeClr val="bg1"/>
                              </a:solidFill>
                              <a:latin typeface="Cambria Math" charset="0"/>
                            </a:rPr>
                            <m:t>,</m:t>
                          </m:r>
                          <m:r>
                            <a:rPr lang="en-US" sz="2800" b="1" i="0" smtClean="0">
                              <a:solidFill>
                                <a:schemeClr val="bg1"/>
                              </a:solidFill>
                              <a:latin typeface="Cambria Math" charset="0"/>
                            </a:rPr>
                            <m:t>𝐱</m:t>
                          </m:r>
                        </m:e>
                      </m:d>
                      <m:r>
                        <a:rPr lang="en-US" sz="2800" b="1" i="1" smtClean="0">
                          <a:solidFill>
                            <a:schemeClr val="bg1"/>
                          </a:solidFill>
                          <a:latin typeface="Cambria Math" charset="0"/>
                        </a:rPr>
                        <m:t>=</m:t>
                      </m:r>
                      <m:f>
                        <m:fPr>
                          <m:ctrlPr>
                            <a:rPr lang="bg-BG" sz="2800" b="1" i="1" smtClean="0">
                              <a:solidFill>
                                <a:schemeClr val="bg1"/>
                              </a:solidFill>
                              <a:latin typeface="Cambria Math" charset="0"/>
                            </a:rPr>
                          </m:ctrlPr>
                        </m:fPr>
                        <m:num>
                          <m:r>
                            <a:rPr lang="en-US" sz="2800" b="0" i="1" smtClean="0">
                              <a:solidFill>
                                <a:schemeClr val="bg1"/>
                              </a:solidFill>
                              <a:latin typeface="Cambria Math" charset="0"/>
                            </a:rPr>
                            <m:t>𝑑</m:t>
                          </m:r>
                          <m:r>
                            <a:rPr lang="en-US" sz="2800" b="1" i="0" smtClean="0">
                              <a:solidFill>
                                <a:schemeClr val="bg1"/>
                              </a:solidFill>
                              <a:latin typeface="Cambria Math" charset="0"/>
                            </a:rPr>
                            <m:t>𝐟</m:t>
                          </m:r>
                        </m:num>
                        <m:den>
                          <m:r>
                            <a:rPr lang="en-US" sz="2800" b="0" i="1" smtClean="0">
                              <a:solidFill>
                                <a:schemeClr val="bg1"/>
                              </a:solidFill>
                              <a:latin typeface="Cambria Math" charset="0"/>
                            </a:rPr>
                            <m:t>𝑑</m:t>
                          </m:r>
                          <m:r>
                            <a:rPr lang="en-US" sz="2800" b="1" i="0" smtClean="0">
                              <a:solidFill>
                                <a:schemeClr val="bg1"/>
                              </a:solidFill>
                              <a:latin typeface="Cambria Math" charset="0"/>
                            </a:rPr>
                            <m:t>𝐱</m:t>
                          </m:r>
                        </m:den>
                      </m:f>
                      <m:r>
                        <a:rPr lang="en-US" sz="2800" b="1" i="1" smtClean="0">
                          <a:solidFill>
                            <a:schemeClr val="bg1"/>
                          </a:solidFill>
                          <a:latin typeface="Cambria Math" charset="0"/>
                        </a:rPr>
                        <m:t>=</m:t>
                      </m:r>
                      <m:d>
                        <m:dPr>
                          <m:begChr m:val="["/>
                          <m:endChr m:val="]"/>
                          <m:ctrlPr>
                            <a:rPr lang="pt-BR" sz="2800" b="1" i="1" smtClean="0">
                              <a:solidFill>
                                <a:schemeClr val="bg1"/>
                              </a:solidFill>
                              <a:latin typeface="Cambria Math" charset="0"/>
                            </a:rPr>
                          </m:ctrlPr>
                        </m:dPr>
                        <m:e>
                          <m:m>
                            <m:mPr>
                              <m:mcs>
                                <m:mc>
                                  <m:mcPr>
                                    <m:count m:val="3"/>
                                    <m:mcJc m:val="center"/>
                                  </m:mcPr>
                                </m:mc>
                              </m:mcs>
                              <m:ctrlPr>
                                <a:rPr lang="uk-UA" sz="2800" b="1" i="1" smtClean="0">
                                  <a:solidFill>
                                    <a:schemeClr val="bg1"/>
                                  </a:solidFill>
                                  <a:latin typeface="Cambria Math" charset="0"/>
                                </a:rPr>
                              </m:ctrlPr>
                            </m:mPr>
                            <m:mr>
                              <m:e>
                                <m:f>
                                  <m:fPr>
                                    <m:ctrlPr>
                                      <a:rPr lang="bg-BG" sz="2800" b="1" i="1" smtClean="0">
                                        <a:solidFill>
                                          <a:schemeClr val="bg1"/>
                                        </a:solidFill>
                                        <a:latin typeface="Cambria Math" charset="0"/>
                                      </a:rPr>
                                    </m:ctrlPr>
                                  </m:fPr>
                                  <m:num>
                                    <m:r>
                                      <a:rPr lang="bg-BG" sz="2800" b="0" i="1" smtClean="0">
                                        <a:solidFill>
                                          <a:schemeClr val="bg1"/>
                                        </a:solidFill>
                                        <a:latin typeface="Cambria Math" charset="0"/>
                                        <a:ea typeface="Cambria Math" charset="0"/>
                                        <a:cs typeface="Cambria Math" charset="0"/>
                                      </a:rPr>
                                      <m:t>𝜕</m:t>
                                    </m:r>
                                    <m:sSub>
                                      <m:sSubPr>
                                        <m:ctrlPr>
                                          <a:rPr lang="en-US" sz="2800" b="1" i="1" smtClean="0">
                                            <a:solidFill>
                                              <a:schemeClr val="bg1"/>
                                            </a:solidFill>
                                            <a:latin typeface="Cambria Math" charset="0"/>
                                            <a:ea typeface="Cambria Math" charset="0"/>
                                            <a:cs typeface="Cambria Math" charset="0"/>
                                          </a:rPr>
                                        </m:ctrlPr>
                                      </m:sSubPr>
                                      <m:e>
                                        <m:r>
                                          <a:rPr lang="en-US" sz="2800" b="0" i="1" smtClean="0">
                                            <a:solidFill>
                                              <a:schemeClr val="bg1"/>
                                            </a:solidFill>
                                            <a:latin typeface="Cambria Math" charset="0"/>
                                            <a:ea typeface="Cambria Math" charset="0"/>
                                            <a:cs typeface="Cambria Math" charset="0"/>
                                          </a:rPr>
                                          <m:t>𝑓</m:t>
                                        </m:r>
                                      </m:e>
                                      <m:sub>
                                        <m:r>
                                          <a:rPr lang="en-US" sz="2800" b="0" i="1" smtClean="0">
                                            <a:solidFill>
                                              <a:schemeClr val="bg1"/>
                                            </a:solidFill>
                                            <a:latin typeface="Cambria Math" charset="0"/>
                                            <a:ea typeface="Cambria Math" charset="0"/>
                                            <a:cs typeface="Cambria Math" charset="0"/>
                                          </a:rPr>
                                          <m:t>1</m:t>
                                        </m:r>
                                      </m:sub>
                                    </m:sSub>
                                  </m:num>
                                  <m:den>
                                    <m:r>
                                      <a:rPr lang="bg-BG" sz="2800" i="1" smtClean="0">
                                        <a:solidFill>
                                          <a:schemeClr val="bg1"/>
                                        </a:solidFill>
                                        <a:latin typeface="Cambria Math" charset="0"/>
                                        <a:ea typeface="Cambria Math" charset="0"/>
                                        <a:cs typeface="Cambria Math" charset="0"/>
                                      </a:rPr>
                                      <m:t>𝜕</m:t>
                                    </m:r>
                                    <m:sSub>
                                      <m:sSubPr>
                                        <m:ctrlPr>
                                          <a:rPr lang="en-US" sz="2800" i="1" smtClean="0">
                                            <a:solidFill>
                                              <a:schemeClr val="bg1"/>
                                            </a:solidFill>
                                            <a:latin typeface="Cambria Math" charset="0"/>
                                            <a:ea typeface="Cambria Math" charset="0"/>
                                            <a:cs typeface="Cambria Math" charset="0"/>
                                          </a:rPr>
                                        </m:ctrlPr>
                                      </m:sSubPr>
                                      <m:e>
                                        <m:r>
                                          <a:rPr lang="en-US" sz="2800" b="0" i="1" smtClean="0">
                                            <a:solidFill>
                                              <a:schemeClr val="bg1"/>
                                            </a:solidFill>
                                            <a:latin typeface="Cambria Math" charset="0"/>
                                            <a:ea typeface="Cambria Math" charset="0"/>
                                            <a:cs typeface="Cambria Math" charset="0"/>
                                          </a:rPr>
                                          <m:t>𝑥</m:t>
                                        </m:r>
                                      </m:e>
                                      <m:sub>
                                        <m:r>
                                          <a:rPr lang="en-US" sz="2800" b="0" i="1" smtClean="0">
                                            <a:solidFill>
                                              <a:schemeClr val="bg1"/>
                                            </a:solidFill>
                                            <a:latin typeface="Cambria Math" charset="0"/>
                                            <a:ea typeface="Cambria Math" charset="0"/>
                                            <a:cs typeface="Cambria Math" charset="0"/>
                                          </a:rPr>
                                          <m:t>1</m:t>
                                        </m:r>
                                      </m:sub>
                                    </m:sSub>
                                  </m:den>
                                </m:f>
                              </m:e>
                              <m:e>
                                <m:r>
                                  <a:rPr lang="uk-UA" sz="2800" b="1" i="1" smtClean="0">
                                    <a:solidFill>
                                      <a:schemeClr val="bg1"/>
                                    </a:solidFill>
                                    <a:latin typeface="Cambria Math" charset="0"/>
                                  </a:rPr>
                                  <m:t>⋯</m:t>
                                </m:r>
                              </m:e>
                              <m:e>
                                <m:f>
                                  <m:fPr>
                                    <m:ctrlPr>
                                      <a:rPr lang="bg-BG" sz="2800" b="1" i="1" smtClean="0">
                                        <a:solidFill>
                                          <a:schemeClr val="bg1"/>
                                        </a:solidFill>
                                        <a:latin typeface="Cambria Math" charset="0"/>
                                      </a:rPr>
                                    </m:ctrlPr>
                                  </m:fPr>
                                  <m:num>
                                    <m:r>
                                      <a:rPr lang="bg-BG" sz="2800" b="0" i="1" smtClean="0">
                                        <a:solidFill>
                                          <a:schemeClr val="bg1"/>
                                        </a:solidFill>
                                        <a:latin typeface="Cambria Math" charset="0"/>
                                        <a:ea typeface="Cambria Math" charset="0"/>
                                        <a:cs typeface="Cambria Math" charset="0"/>
                                      </a:rPr>
                                      <m:t>𝜕</m:t>
                                    </m:r>
                                    <m:sSub>
                                      <m:sSubPr>
                                        <m:ctrlPr>
                                          <a:rPr lang="en-US" sz="2800" b="1" i="1" smtClean="0">
                                            <a:solidFill>
                                              <a:schemeClr val="bg1"/>
                                            </a:solidFill>
                                            <a:latin typeface="Cambria Math" charset="0"/>
                                            <a:ea typeface="Cambria Math" charset="0"/>
                                            <a:cs typeface="Cambria Math" charset="0"/>
                                          </a:rPr>
                                        </m:ctrlPr>
                                      </m:sSubPr>
                                      <m:e>
                                        <m:r>
                                          <a:rPr lang="en-US" sz="2800" b="0" i="1" smtClean="0">
                                            <a:solidFill>
                                              <a:schemeClr val="bg1"/>
                                            </a:solidFill>
                                            <a:latin typeface="Cambria Math" charset="0"/>
                                            <a:ea typeface="Cambria Math" charset="0"/>
                                            <a:cs typeface="Cambria Math" charset="0"/>
                                          </a:rPr>
                                          <m:t>𝑓</m:t>
                                        </m:r>
                                      </m:e>
                                      <m:sub>
                                        <m:r>
                                          <a:rPr lang="en-US" sz="2800" b="0" i="1" smtClean="0">
                                            <a:solidFill>
                                              <a:schemeClr val="bg1"/>
                                            </a:solidFill>
                                            <a:latin typeface="Cambria Math" charset="0"/>
                                            <a:ea typeface="Cambria Math" charset="0"/>
                                            <a:cs typeface="Cambria Math" charset="0"/>
                                          </a:rPr>
                                          <m:t>1</m:t>
                                        </m:r>
                                      </m:sub>
                                    </m:sSub>
                                  </m:num>
                                  <m:den>
                                    <m:r>
                                      <a:rPr lang="bg-BG" sz="2800" i="1" smtClean="0">
                                        <a:solidFill>
                                          <a:schemeClr val="bg1"/>
                                        </a:solidFill>
                                        <a:latin typeface="Cambria Math" charset="0"/>
                                        <a:ea typeface="Cambria Math" charset="0"/>
                                        <a:cs typeface="Cambria Math" charset="0"/>
                                      </a:rPr>
                                      <m:t>𝜕</m:t>
                                    </m:r>
                                    <m:sSub>
                                      <m:sSubPr>
                                        <m:ctrlPr>
                                          <a:rPr lang="en-US" sz="2800" i="1" smtClean="0">
                                            <a:solidFill>
                                              <a:schemeClr val="bg1"/>
                                            </a:solidFill>
                                            <a:latin typeface="Cambria Math" charset="0"/>
                                            <a:ea typeface="Cambria Math" charset="0"/>
                                            <a:cs typeface="Cambria Math" charset="0"/>
                                          </a:rPr>
                                        </m:ctrlPr>
                                      </m:sSubPr>
                                      <m:e>
                                        <m:r>
                                          <a:rPr lang="en-US" sz="2800" b="0" i="1" smtClean="0">
                                            <a:solidFill>
                                              <a:schemeClr val="bg1"/>
                                            </a:solidFill>
                                            <a:latin typeface="Cambria Math" charset="0"/>
                                            <a:ea typeface="Cambria Math" charset="0"/>
                                            <a:cs typeface="Cambria Math" charset="0"/>
                                          </a:rPr>
                                          <m:t>𝑥</m:t>
                                        </m:r>
                                      </m:e>
                                      <m:sub>
                                        <m:r>
                                          <a:rPr lang="en-US" sz="2800" b="0" i="1" smtClean="0">
                                            <a:solidFill>
                                              <a:schemeClr val="bg1"/>
                                            </a:solidFill>
                                            <a:latin typeface="Cambria Math" charset="0"/>
                                            <a:ea typeface="Cambria Math" charset="0"/>
                                            <a:cs typeface="Cambria Math" charset="0"/>
                                          </a:rPr>
                                          <m:t>𝑁</m:t>
                                        </m:r>
                                      </m:sub>
                                    </m:sSub>
                                  </m:den>
                                </m:f>
                              </m:e>
                            </m:mr>
                            <m:mr>
                              <m:e>
                                <m:r>
                                  <a:rPr lang="uk-UA" sz="2800" b="1" i="1" smtClean="0">
                                    <a:solidFill>
                                      <a:schemeClr val="bg1"/>
                                    </a:solidFill>
                                    <a:latin typeface="Cambria Math" charset="0"/>
                                  </a:rPr>
                                  <m:t>⋯</m:t>
                                </m:r>
                              </m:e>
                              <m:e>
                                <m:r>
                                  <a:rPr lang="uk-UA" sz="2800" b="1" i="1" smtClean="0">
                                    <a:solidFill>
                                      <a:schemeClr val="bg1"/>
                                    </a:solidFill>
                                    <a:latin typeface="Cambria Math" charset="0"/>
                                  </a:rPr>
                                  <m:t>⋯</m:t>
                                </m:r>
                              </m:e>
                              <m:e>
                                <m:r>
                                  <a:rPr lang="uk-UA" sz="2800" b="1" i="1" smtClean="0">
                                    <a:solidFill>
                                      <a:schemeClr val="bg1"/>
                                    </a:solidFill>
                                    <a:latin typeface="Cambria Math" charset="0"/>
                                  </a:rPr>
                                  <m:t>⋯</m:t>
                                </m:r>
                              </m:e>
                            </m:mr>
                            <m:mr>
                              <m:e>
                                <m:f>
                                  <m:fPr>
                                    <m:ctrlPr>
                                      <a:rPr lang="bg-BG" sz="2800" b="1" i="1" smtClean="0">
                                        <a:solidFill>
                                          <a:schemeClr val="bg1"/>
                                        </a:solidFill>
                                        <a:latin typeface="Cambria Math" charset="0"/>
                                      </a:rPr>
                                    </m:ctrlPr>
                                  </m:fPr>
                                  <m:num>
                                    <m:r>
                                      <a:rPr lang="bg-BG" sz="2800" b="0" i="1" smtClean="0">
                                        <a:solidFill>
                                          <a:schemeClr val="bg1"/>
                                        </a:solidFill>
                                        <a:latin typeface="Cambria Math" charset="0"/>
                                        <a:ea typeface="Cambria Math" charset="0"/>
                                        <a:cs typeface="Cambria Math" charset="0"/>
                                      </a:rPr>
                                      <m:t>𝜕</m:t>
                                    </m:r>
                                    <m:sSub>
                                      <m:sSubPr>
                                        <m:ctrlPr>
                                          <a:rPr lang="en-US" sz="2800" b="1" i="1" smtClean="0">
                                            <a:solidFill>
                                              <a:schemeClr val="bg1"/>
                                            </a:solidFill>
                                            <a:latin typeface="Cambria Math" charset="0"/>
                                            <a:ea typeface="Cambria Math" charset="0"/>
                                            <a:cs typeface="Cambria Math" charset="0"/>
                                          </a:rPr>
                                        </m:ctrlPr>
                                      </m:sSubPr>
                                      <m:e>
                                        <m:r>
                                          <a:rPr lang="en-US" sz="2800" b="0" i="1" smtClean="0">
                                            <a:solidFill>
                                              <a:schemeClr val="bg1"/>
                                            </a:solidFill>
                                            <a:latin typeface="Cambria Math" charset="0"/>
                                            <a:ea typeface="Cambria Math" charset="0"/>
                                            <a:cs typeface="Cambria Math" charset="0"/>
                                          </a:rPr>
                                          <m:t>𝑓</m:t>
                                        </m:r>
                                      </m:e>
                                      <m:sub>
                                        <m:r>
                                          <a:rPr lang="en-US" sz="2800" b="0" i="1" smtClean="0">
                                            <a:solidFill>
                                              <a:schemeClr val="bg1"/>
                                            </a:solidFill>
                                            <a:latin typeface="Cambria Math" charset="0"/>
                                            <a:ea typeface="Cambria Math" charset="0"/>
                                            <a:cs typeface="Cambria Math" charset="0"/>
                                          </a:rPr>
                                          <m:t>𝑀</m:t>
                                        </m:r>
                                      </m:sub>
                                    </m:sSub>
                                  </m:num>
                                  <m:den>
                                    <m:r>
                                      <a:rPr lang="bg-BG" sz="2800" i="1" smtClean="0">
                                        <a:solidFill>
                                          <a:schemeClr val="bg1"/>
                                        </a:solidFill>
                                        <a:latin typeface="Cambria Math" charset="0"/>
                                        <a:ea typeface="Cambria Math" charset="0"/>
                                        <a:cs typeface="Cambria Math" charset="0"/>
                                      </a:rPr>
                                      <m:t>𝜕</m:t>
                                    </m:r>
                                    <m:sSub>
                                      <m:sSubPr>
                                        <m:ctrlPr>
                                          <a:rPr lang="en-US" sz="2800" i="1" smtClean="0">
                                            <a:solidFill>
                                              <a:schemeClr val="bg1"/>
                                            </a:solidFill>
                                            <a:latin typeface="Cambria Math" charset="0"/>
                                            <a:ea typeface="Cambria Math" charset="0"/>
                                            <a:cs typeface="Cambria Math" charset="0"/>
                                          </a:rPr>
                                        </m:ctrlPr>
                                      </m:sSubPr>
                                      <m:e>
                                        <m:r>
                                          <a:rPr lang="en-US" sz="2800" b="0" i="1" smtClean="0">
                                            <a:solidFill>
                                              <a:schemeClr val="bg1"/>
                                            </a:solidFill>
                                            <a:latin typeface="Cambria Math" charset="0"/>
                                            <a:ea typeface="Cambria Math" charset="0"/>
                                            <a:cs typeface="Cambria Math" charset="0"/>
                                          </a:rPr>
                                          <m:t>𝑥</m:t>
                                        </m:r>
                                      </m:e>
                                      <m:sub>
                                        <m:r>
                                          <a:rPr lang="en-US" sz="2800" b="0" i="1" smtClean="0">
                                            <a:solidFill>
                                              <a:schemeClr val="bg1"/>
                                            </a:solidFill>
                                            <a:latin typeface="Cambria Math" charset="0"/>
                                            <a:ea typeface="Cambria Math" charset="0"/>
                                            <a:cs typeface="Cambria Math" charset="0"/>
                                          </a:rPr>
                                          <m:t>1</m:t>
                                        </m:r>
                                      </m:sub>
                                    </m:sSub>
                                  </m:den>
                                </m:f>
                              </m:e>
                              <m:e>
                                <m:r>
                                  <a:rPr lang="uk-UA" sz="2800" b="1" i="1" smtClean="0">
                                    <a:solidFill>
                                      <a:schemeClr val="bg1"/>
                                    </a:solidFill>
                                    <a:latin typeface="Cambria Math" charset="0"/>
                                  </a:rPr>
                                  <m:t>⋯</m:t>
                                </m:r>
                              </m:e>
                              <m:e>
                                <m:f>
                                  <m:fPr>
                                    <m:ctrlPr>
                                      <a:rPr lang="bg-BG" sz="2800" b="1" i="1" smtClean="0">
                                        <a:solidFill>
                                          <a:schemeClr val="bg1"/>
                                        </a:solidFill>
                                        <a:latin typeface="Cambria Math" charset="0"/>
                                      </a:rPr>
                                    </m:ctrlPr>
                                  </m:fPr>
                                  <m:num>
                                    <m:r>
                                      <a:rPr lang="bg-BG" sz="2800" b="0" i="1" smtClean="0">
                                        <a:solidFill>
                                          <a:schemeClr val="bg1"/>
                                        </a:solidFill>
                                        <a:latin typeface="Cambria Math" charset="0"/>
                                        <a:ea typeface="Cambria Math" charset="0"/>
                                        <a:cs typeface="Cambria Math" charset="0"/>
                                      </a:rPr>
                                      <m:t>𝜕</m:t>
                                    </m:r>
                                    <m:sSub>
                                      <m:sSubPr>
                                        <m:ctrlPr>
                                          <a:rPr lang="en-US" sz="2800" b="1" i="1" smtClean="0">
                                            <a:solidFill>
                                              <a:schemeClr val="bg1"/>
                                            </a:solidFill>
                                            <a:latin typeface="Cambria Math" charset="0"/>
                                            <a:ea typeface="Cambria Math" charset="0"/>
                                            <a:cs typeface="Cambria Math" charset="0"/>
                                          </a:rPr>
                                        </m:ctrlPr>
                                      </m:sSubPr>
                                      <m:e>
                                        <m:r>
                                          <a:rPr lang="en-US" sz="2800" b="0" i="1" smtClean="0">
                                            <a:solidFill>
                                              <a:schemeClr val="bg1"/>
                                            </a:solidFill>
                                            <a:latin typeface="Cambria Math" charset="0"/>
                                            <a:ea typeface="Cambria Math" charset="0"/>
                                            <a:cs typeface="Cambria Math" charset="0"/>
                                          </a:rPr>
                                          <m:t>𝑓</m:t>
                                        </m:r>
                                      </m:e>
                                      <m:sub>
                                        <m:r>
                                          <a:rPr lang="en-US" sz="2800" b="0" i="1" smtClean="0">
                                            <a:solidFill>
                                              <a:schemeClr val="bg1"/>
                                            </a:solidFill>
                                            <a:latin typeface="Cambria Math" charset="0"/>
                                            <a:ea typeface="Cambria Math" charset="0"/>
                                            <a:cs typeface="Cambria Math" charset="0"/>
                                          </a:rPr>
                                          <m:t>𝑀</m:t>
                                        </m:r>
                                      </m:sub>
                                    </m:sSub>
                                  </m:num>
                                  <m:den>
                                    <m:r>
                                      <a:rPr lang="bg-BG" sz="2800" i="1" smtClean="0">
                                        <a:solidFill>
                                          <a:schemeClr val="bg1"/>
                                        </a:solidFill>
                                        <a:latin typeface="Cambria Math" charset="0"/>
                                        <a:ea typeface="Cambria Math" charset="0"/>
                                        <a:cs typeface="Cambria Math" charset="0"/>
                                      </a:rPr>
                                      <m:t>𝜕</m:t>
                                    </m:r>
                                    <m:sSub>
                                      <m:sSubPr>
                                        <m:ctrlPr>
                                          <a:rPr lang="en-US" sz="2800" i="1" smtClean="0">
                                            <a:solidFill>
                                              <a:schemeClr val="bg1"/>
                                            </a:solidFill>
                                            <a:latin typeface="Cambria Math" charset="0"/>
                                            <a:ea typeface="Cambria Math" charset="0"/>
                                            <a:cs typeface="Cambria Math" charset="0"/>
                                          </a:rPr>
                                        </m:ctrlPr>
                                      </m:sSubPr>
                                      <m:e>
                                        <m:r>
                                          <a:rPr lang="en-US" sz="2800" b="0" i="1" smtClean="0">
                                            <a:solidFill>
                                              <a:schemeClr val="bg1"/>
                                            </a:solidFill>
                                            <a:latin typeface="Cambria Math" charset="0"/>
                                            <a:ea typeface="Cambria Math" charset="0"/>
                                            <a:cs typeface="Cambria Math" charset="0"/>
                                          </a:rPr>
                                          <m:t>𝑥</m:t>
                                        </m:r>
                                      </m:e>
                                      <m:sub>
                                        <m:r>
                                          <a:rPr lang="en-US" sz="2800" b="0" i="1" smtClean="0">
                                            <a:solidFill>
                                              <a:schemeClr val="bg1"/>
                                            </a:solidFill>
                                            <a:latin typeface="Cambria Math" charset="0"/>
                                            <a:ea typeface="Cambria Math" charset="0"/>
                                            <a:cs typeface="Cambria Math" charset="0"/>
                                          </a:rPr>
                                          <m:t>𝑁</m:t>
                                        </m:r>
                                      </m:sub>
                                    </m:sSub>
                                  </m:den>
                                </m:f>
                              </m:e>
                            </m:mr>
                          </m:m>
                        </m:e>
                      </m:d>
                    </m:oMath>
                  </m:oMathPara>
                </a14:m>
                <a:endParaRPr lang="en-US" sz="2800" b="1" dirty="0">
                  <a:solidFill>
                    <a:schemeClr val="bg1"/>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447800" y="2438400"/>
                <a:ext cx="4826065" cy="2080954"/>
              </a:xfrm>
              <a:prstGeom prst="rect">
                <a:avLst/>
              </a:prstGeom>
              <a:blipFill rotWithShape="0">
                <a:blip r:embed="rId2"/>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a:cs typeface="Osaka" charset="-128"/>
              </a:rPr>
              <a:t>Partial Derivatives</a:t>
            </a:r>
          </a:p>
        </p:txBody>
      </p:sp>
      <p:sp>
        <p:nvSpPr>
          <p:cNvPr id="52227" name="Rectangle 3"/>
          <p:cNvSpPr>
            <a:spLocks noGrp="1" noChangeArrowheads="1"/>
          </p:cNvSpPr>
          <p:nvPr>
            <p:ph type="body" idx="1"/>
          </p:nvPr>
        </p:nvSpPr>
        <p:spPr/>
        <p:txBody>
          <a:bodyPr/>
          <a:lstStyle/>
          <a:p>
            <a:r>
              <a:rPr lang="en-US" altLang="en-US">
                <a:cs typeface="Osaka" charset="-128"/>
              </a:rPr>
              <a:t>The use of the ∂ symbol instead of d for partial derivatives really just implies that it is a single component in a vector derivative</a:t>
            </a:r>
          </a:p>
          <a:p>
            <a:r>
              <a:rPr lang="en-US" altLang="en-US">
                <a:cs typeface="Osaka" charset="-128"/>
              </a:rPr>
              <a:t>For </a:t>
            </a:r>
            <a:r>
              <a:rPr lang="en-US" altLang="en-US" i="1">
                <a:cs typeface="Osaka" charset="-128"/>
              </a:rPr>
              <a:t>many</a:t>
            </a:r>
            <a:r>
              <a:rPr lang="en-US" altLang="en-US">
                <a:cs typeface="Osaka" charset="-128"/>
              </a:rPr>
              <a:t> practical purposes, an individual partial derivative behaves like the derivative of a scalar with respect to another scalar</a:t>
            </a:r>
          </a:p>
        </p:txBody>
      </p:sp>
      <p:sp>
        <p:nvSpPr>
          <p:cNvPr id="52228"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ctrTitle"/>
          </p:nvPr>
        </p:nvSpPr>
        <p:spPr>
          <a:xfrm>
            <a:off x="685800" y="2590800"/>
            <a:ext cx="7772400" cy="1143000"/>
          </a:xfrm>
        </p:spPr>
        <p:txBody>
          <a:bodyPr/>
          <a:lstStyle/>
          <a:p>
            <a:r>
              <a:rPr lang="en-US" altLang="en-US">
                <a:cs typeface="Osaka" charset="-128"/>
              </a:rPr>
              <a:t>Jacobian Inverse Kinematics</a:t>
            </a:r>
          </a:p>
        </p:txBody>
      </p:sp>
      <p:sp>
        <p:nvSpPr>
          <p:cNvPr id="53251" name="Line 8"/>
          <p:cNvSpPr>
            <a:spLocks noChangeShapeType="1"/>
          </p:cNvSpPr>
          <p:nvPr/>
        </p:nvSpPr>
        <p:spPr bwMode="auto">
          <a:xfrm>
            <a:off x="457200" y="37338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cs typeface="Osaka" charset="-128"/>
              </a:rPr>
              <a:t>Kinematic Chains</a:t>
            </a:r>
          </a:p>
        </p:txBody>
      </p:sp>
      <p:sp>
        <p:nvSpPr>
          <p:cNvPr id="32771" name="Rectangle 3"/>
          <p:cNvSpPr>
            <a:spLocks noGrp="1" noChangeArrowheads="1"/>
          </p:cNvSpPr>
          <p:nvPr>
            <p:ph type="body" idx="1"/>
          </p:nvPr>
        </p:nvSpPr>
        <p:spPr/>
        <p:txBody>
          <a:bodyPr/>
          <a:lstStyle/>
          <a:p>
            <a:r>
              <a:rPr lang="en-US" altLang="en-US">
                <a:cs typeface="Osaka" charset="-128"/>
              </a:rPr>
              <a:t>For today, we will limit our study to linear kinematic chains, rather than the more general hierarchies (i.e., stick with individual arms &amp; legs rather than an entire body with multiple branching chains)</a:t>
            </a:r>
          </a:p>
        </p:txBody>
      </p:sp>
      <p:sp>
        <p:nvSpPr>
          <p:cNvPr id="32772"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a:cs typeface="Osaka" charset="-128"/>
              </a:rPr>
              <a:t>Jacobians</a:t>
            </a:r>
          </a:p>
        </p:txBody>
      </p:sp>
      <p:sp>
        <p:nvSpPr>
          <p:cNvPr id="54275" name="Rectangle 3"/>
          <p:cNvSpPr>
            <a:spLocks noGrp="1" noChangeArrowheads="1"/>
          </p:cNvSpPr>
          <p:nvPr>
            <p:ph type="body" idx="1"/>
          </p:nvPr>
        </p:nvSpPr>
        <p:spPr/>
        <p:txBody>
          <a:bodyPr/>
          <a:lstStyle/>
          <a:p>
            <a:r>
              <a:rPr lang="en-US" altLang="en-US">
                <a:cs typeface="Osaka" charset="-128"/>
              </a:rPr>
              <a:t>Let’s say we have a simple 2D robot arm with two 1-DOF rotational joints:</a:t>
            </a:r>
          </a:p>
        </p:txBody>
      </p:sp>
      <p:sp>
        <p:nvSpPr>
          <p:cNvPr id="54276" name="Line 4"/>
          <p:cNvSpPr>
            <a:spLocks noChangeShapeType="1"/>
          </p:cNvSpPr>
          <p:nvPr/>
        </p:nvSpPr>
        <p:spPr bwMode="auto">
          <a:xfrm>
            <a:off x="1295400" y="5989638"/>
            <a:ext cx="3429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4277" name="Rectangle 5"/>
          <p:cNvSpPr>
            <a:spLocks noChangeArrowheads="1"/>
          </p:cNvSpPr>
          <p:nvPr/>
        </p:nvSpPr>
        <p:spPr bwMode="auto">
          <a:xfrm rot="3692647">
            <a:off x="3021012" y="4264026"/>
            <a:ext cx="206375" cy="2286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en-US" altLang="en-US"/>
          </a:p>
        </p:txBody>
      </p:sp>
      <p:sp>
        <p:nvSpPr>
          <p:cNvPr id="54278" name="Rectangle 6"/>
          <p:cNvSpPr>
            <a:spLocks noChangeArrowheads="1"/>
          </p:cNvSpPr>
          <p:nvPr/>
        </p:nvSpPr>
        <p:spPr bwMode="auto">
          <a:xfrm rot="1736071">
            <a:off x="4495800" y="3017838"/>
            <a:ext cx="152400" cy="1981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en-US" altLang="en-US"/>
          </a:p>
        </p:txBody>
      </p:sp>
      <p:sp>
        <p:nvSpPr>
          <p:cNvPr id="54279" name="Text Box 7"/>
          <p:cNvSpPr txBox="1">
            <a:spLocks noChangeArrowheads="1"/>
          </p:cNvSpPr>
          <p:nvPr/>
        </p:nvSpPr>
        <p:spPr bwMode="auto">
          <a:xfrm>
            <a:off x="3657600" y="5281613"/>
            <a:ext cx="5524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sz="3200"/>
              <a:t>φ</a:t>
            </a:r>
            <a:r>
              <a:rPr lang="en-US" altLang="en-US" sz="3200" baseline="-25000"/>
              <a:t>1</a:t>
            </a:r>
          </a:p>
        </p:txBody>
      </p:sp>
      <p:sp>
        <p:nvSpPr>
          <p:cNvPr id="54280" name="Text Box 8"/>
          <p:cNvSpPr txBox="1">
            <a:spLocks noChangeArrowheads="1"/>
          </p:cNvSpPr>
          <p:nvPr/>
        </p:nvSpPr>
        <p:spPr bwMode="auto">
          <a:xfrm>
            <a:off x="4821238" y="3627438"/>
            <a:ext cx="5524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sz="3200"/>
              <a:t>φ</a:t>
            </a:r>
            <a:r>
              <a:rPr lang="en-US" altLang="en-US" sz="3200" baseline="-25000"/>
              <a:t>2</a:t>
            </a:r>
          </a:p>
        </p:txBody>
      </p:sp>
      <p:sp>
        <p:nvSpPr>
          <p:cNvPr id="54281" name="Line 9"/>
          <p:cNvSpPr>
            <a:spLocks noChangeShapeType="1"/>
          </p:cNvSpPr>
          <p:nvPr/>
        </p:nvSpPr>
        <p:spPr bwMode="auto">
          <a:xfrm flipV="1">
            <a:off x="4114800" y="3779838"/>
            <a:ext cx="1981200" cy="10668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4282" name="Text Box 11"/>
          <p:cNvSpPr txBox="1">
            <a:spLocks noChangeArrowheads="1"/>
          </p:cNvSpPr>
          <p:nvPr/>
        </p:nvSpPr>
        <p:spPr bwMode="auto">
          <a:xfrm>
            <a:off x="4876800" y="2819400"/>
            <a:ext cx="18383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sz="3200"/>
              <a:t>• </a:t>
            </a:r>
            <a:r>
              <a:rPr lang="en-US" altLang="en-US" sz="3200" b="1"/>
              <a:t>e</a:t>
            </a:r>
            <a:r>
              <a:rPr lang="en-US" altLang="en-US" sz="3200"/>
              <a:t>=[e</a:t>
            </a:r>
            <a:r>
              <a:rPr lang="en-US" altLang="en-US" sz="3200" baseline="-25000"/>
              <a:t>x</a:t>
            </a:r>
            <a:r>
              <a:rPr lang="en-US" altLang="en-US" sz="3200"/>
              <a:t> e</a:t>
            </a:r>
            <a:r>
              <a:rPr lang="en-US" altLang="en-US" sz="3200" baseline="-25000"/>
              <a:t>y</a:t>
            </a:r>
            <a:r>
              <a:rPr lang="en-US" altLang="en-US" sz="3200"/>
              <a:t>]</a:t>
            </a:r>
          </a:p>
        </p:txBody>
      </p:sp>
      <p:sp>
        <p:nvSpPr>
          <p:cNvPr id="54283" name="Freeform 12"/>
          <p:cNvSpPr>
            <a:spLocks/>
          </p:cNvSpPr>
          <p:nvPr/>
        </p:nvSpPr>
        <p:spPr bwMode="auto">
          <a:xfrm>
            <a:off x="3124200" y="5532438"/>
            <a:ext cx="177800" cy="457200"/>
          </a:xfrm>
          <a:custGeom>
            <a:avLst/>
            <a:gdLst>
              <a:gd name="T0" fmla="*/ 0 w 112"/>
              <a:gd name="T1" fmla="*/ 0 h 288"/>
              <a:gd name="T2" fmla="*/ 241935033 w 112"/>
              <a:gd name="T3" fmla="*/ 362902445 h 288"/>
              <a:gd name="T4" fmla="*/ 241935033 w 112"/>
              <a:gd name="T5" fmla="*/ 725804891 h 288"/>
              <a:gd name="T6" fmla="*/ 0 60000 65536"/>
              <a:gd name="T7" fmla="*/ 0 60000 65536"/>
              <a:gd name="T8" fmla="*/ 0 60000 65536"/>
              <a:gd name="T9" fmla="*/ 0 w 112"/>
              <a:gd name="T10" fmla="*/ 0 h 288"/>
              <a:gd name="T11" fmla="*/ 112 w 112"/>
              <a:gd name="T12" fmla="*/ 288 h 288"/>
            </a:gdLst>
            <a:ahLst/>
            <a:cxnLst>
              <a:cxn ang="T6">
                <a:pos x="T0" y="T1"/>
              </a:cxn>
              <a:cxn ang="T7">
                <a:pos x="T2" y="T3"/>
              </a:cxn>
              <a:cxn ang="T8">
                <a:pos x="T4" y="T5"/>
              </a:cxn>
            </a:cxnLst>
            <a:rect l="T9" t="T10" r="T11" b="T12"/>
            <a:pathLst>
              <a:path w="112" h="288">
                <a:moveTo>
                  <a:pt x="0" y="0"/>
                </a:moveTo>
                <a:cubicBezTo>
                  <a:pt x="40" y="48"/>
                  <a:pt x="80" y="96"/>
                  <a:pt x="96" y="144"/>
                </a:cubicBezTo>
                <a:cubicBezTo>
                  <a:pt x="112" y="192"/>
                  <a:pt x="104" y="240"/>
                  <a:pt x="96" y="288"/>
                </a:cubicBezTo>
              </a:path>
            </a:pathLst>
          </a:custGeom>
          <a:noFill/>
          <a:ln w="9525" cap="flat">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4284" name="Freeform 13"/>
          <p:cNvSpPr>
            <a:spLocks/>
          </p:cNvSpPr>
          <p:nvPr/>
        </p:nvSpPr>
        <p:spPr bwMode="auto">
          <a:xfrm>
            <a:off x="4648200" y="4084638"/>
            <a:ext cx="381000" cy="304800"/>
          </a:xfrm>
          <a:custGeom>
            <a:avLst/>
            <a:gdLst>
              <a:gd name="T0" fmla="*/ 0 w 288"/>
              <a:gd name="T1" fmla="*/ 0 h 192"/>
              <a:gd name="T2" fmla="*/ 336020774 w 288"/>
              <a:gd name="T3" fmla="*/ 120967511 h 192"/>
              <a:gd name="T4" fmla="*/ 504031202 w 288"/>
              <a:gd name="T5" fmla="*/ 483870045 h 192"/>
              <a:gd name="T6" fmla="*/ 0 60000 65536"/>
              <a:gd name="T7" fmla="*/ 0 60000 65536"/>
              <a:gd name="T8" fmla="*/ 0 60000 65536"/>
              <a:gd name="T9" fmla="*/ 0 w 288"/>
              <a:gd name="T10" fmla="*/ 0 h 192"/>
              <a:gd name="T11" fmla="*/ 288 w 288"/>
              <a:gd name="T12" fmla="*/ 192 h 192"/>
            </a:gdLst>
            <a:ahLst/>
            <a:cxnLst>
              <a:cxn ang="T6">
                <a:pos x="T0" y="T1"/>
              </a:cxn>
              <a:cxn ang="T7">
                <a:pos x="T2" y="T3"/>
              </a:cxn>
              <a:cxn ang="T8">
                <a:pos x="T4" y="T5"/>
              </a:cxn>
            </a:cxnLst>
            <a:rect l="T9" t="T10" r="T11" b="T12"/>
            <a:pathLst>
              <a:path w="288" h="192">
                <a:moveTo>
                  <a:pt x="0" y="0"/>
                </a:moveTo>
                <a:cubicBezTo>
                  <a:pt x="72" y="8"/>
                  <a:pt x="144" y="16"/>
                  <a:pt x="192" y="48"/>
                </a:cubicBezTo>
                <a:cubicBezTo>
                  <a:pt x="240" y="80"/>
                  <a:pt x="264" y="136"/>
                  <a:pt x="288" y="192"/>
                </a:cubicBezTo>
              </a:path>
            </a:pathLst>
          </a:custGeom>
          <a:noFill/>
          <a:ln w="9525" cap="flat">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4285"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altLang="en-US">
                <a:cs typeface="Osaka" charset="-128"/>
              </a:rPr>
              <a:t>Jacobians</a:t>
            </a:r>
          </a:p>
        </p:txBody>
      </p:sp>
      <p:sp>
        <p:nvSpPr>
          <p:cNvPr id="16388" name="Rectangle 3"/>
          <p:cNvSpPr>
            <a:spLocks noGrp="1" noChangeArrowheads="1"/>
          </p:cNvSpPr>
          <p:nvPr>
            <p:ph type="body" idx="1"/>
          </p:nvPr>
        </p:nvSpPr>
        <p:spPr/>
        <p:txBody>
          <a:bodyPr/>
          <a:lstStyle/>
          <a:p>
            <a:r>
              <a:rPr lang="en-US" altLang="en-US">
                <a:cs typeface="Osaka" charset="-128"/>
              </a:rPr>
              <a:t>The Jacobian matrix J(</a:t>
            </a:r>
            <a:r>
              <a:rPr lang="en-US" altLang="en-US" b="1">
                <a:cs typeface="Osaka" charset="-128"/>
              </a:rPr>
              <a:t>e</a:t>
            </a:r>
            <a:r>
              <a:rPr lang="en-US" altLang="en-US">
                <a:cs typeface="Osaka" charset="-128"/>
              </a:rPr>
              <a:t>,</a:t>
            </a:r>
            <a:r>
              <a:rPr lang="en-US" altLang="en-US" b="1">
                <a:cs typeface="Osaka" charset="-128"/>
              </a:rPr>
              <a:t>Φ</a:t>
            </a:r>
            <a:r>
              <a:rPr lang="en-US" altLang="en-US">
                <a:cs typeface="Osaka" charset="-128"/>
              </a:rPr>
              <a:t>) shows how each component of </a:t>
            </a:r>
            <a:r>
              <a:rPr lang="en-US" altLang="en-US" b="1">
                <a:cs typeface="Osaka" charset="-128"/>
              </a:rPr>
              <a:t>e</a:t>
            </a:r>
            <a:r>
              <a:rPr lang="en-US" altLang="en-US">
                <a:cs typeface="Osaka" charset="-128"/>
              </a:rPr>
              <a:t> varies with respect to each joint angle</a:t>
            </a:r>
          </a:p>
        </p:txBody>
      </p:sp>
      <p:sp>
        <p:nvSpPr>
          <p:cNvPr id="16389"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 name="TextBox 1"/>
              <p:cNvSpPr txBox="1"/>
              <p:nvPr/>
            </p:nvSpPr>
            <p:spPr>
              <a:xfrm>
                <a:off x="1828800" y="3505200"/>
                <a:ext cx="3560847" cy="18572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0" smtClean="0">
                          <a:solidFill>
                            <a:schemeClr val="bg1"/>
                          </a:solidFill>
                          <a:latin typeface="Cambria Math" charset="0"/>
                        </a:rPr>
                        <m:t>𝐉</m:t>
                      </m:r>
                      <m:d>
                        <m:dPr>
                          <m:ctrlPr>
                            <a:rPr lang="is-IS" sz="2800" b="1" i="1" smtClean="0">
                              <a:solidFill>
                                <a:schemeClr val="bg1"/>
                              </a:solidFill>
                              <a:latin typeface="Cambria Math" charset="0"/>
                            </a:rPr>
                          </m:ctrlPr>
                        </m:dPr>
                        <m:e>
                          <m:r>
                            <a:rPr lang="en-US" sz="2800" b="1" i="0" smtClean="0">
                              <a:solidFill>
                                <a:schemeClr val="bg1"/>
                              </a:solidFill>
                              <a:latin typeface="Cambria Math" charset="0"/>
                            </a:rPr>
                            <m:t>𝐞</m:t>
                          </m:r>
                          <m:r>
                            <a:rPr lang="en-US" sz="2800" b="1" i="0" smtClean="0">
                              <a:solidFill>
                                <a:schemeClr val="bg1"/>
                              </a:solidFill>
                              <a:latin typeface="Cambria Math" charset="0"/>
                            </a:rPr>
                            <m:t>,</m:t>
                          </m:r>
                          <m:r>
                            <a:rPr lang="en-US" sz="2800" b="1" i="1" smtClean="0">
                              <a:solidFill>
                                <a:schemeClr val="bg1"/>
                              </a:solidFill>
                              <a:latin typeface="Cambria Math" charset="0"/>
                              <a:ea typeface="Cambria Math" charset="0"/>
                              <a:cs typeface="Cambria Math" charset="0"/>
                            </a:rPr>
                            <m:t>𝚽</m:t>
                          </m:r>
                        </m:e>
                      </m:d>
                      <m:r>
                        <a:rPr lang="en-US" sz="2800" b="1" i="1" smtClean="0">
                          <a:solidFill>
                            <a:schemeClr val="bg1"/>
                          </a:solidFill>
                          <a:latin typeface="Cambria Math" charset="0"/>
                        </a:rPr>
                        <m:t>=</m:t>
                      </m:r>
                      <m:d>
                        <m:dPr>
                          <m:begChr m:val="["/>
                          <m:endChr m:val="]"/>
                          <m:ctrlPr>
                            <a:rPr lang="pt-BR" sz="2800" b="1" i="1" smtClean="0">
                              <a:solidFill>
                                <a:schemeClr val="bg1"/>
                              </a:solidFill>
                              <a:latin typeface="Cambria Math" charset="0"/>
                            </a:rPr>
                          </m:ctrlPr>
                        </m:dPr>
                        <m:e>
                          <m:m>
                            <m:mPr>
                              <m:mcs>
                                <m:mc>
                                  <m:mcPr>
                                    <m:count m:val="2"/>
                                    <m:mcJc m:val="center"/>
                                  </m:mcPr>
                                </m:mc>
                              </m:mcs>
                              <m:ctrlPr>
                                <a:rPr lang="uk-UA" sz="2800" b="1" i="1" smtClean="0">
                                  <a:solidFill>
                                    <a:schemeClr val="bg1"/>
                                  </a:solidFill>
                                  <a:latin typeface="Cambria Math" charset="0"/>
                                </a:rPr>
                              </m:ctrlPr>
                            </m:mPr>
                            <m:mr>
                              <m:e>
                                <m:f>
                                  <m:fPr>
                                    <m:ctrlPr>
                                      <a:rPr lang="bg-BG" sz="2800" b="1" i="1" smtClean="0">
                                        <a:solidFill>
                                          <a:schemeClr val="bg1"/>
                                        </a:solidFill>
                                        <a:latin typeface="Cambria Math" charset="0"/>
                                      </a:rPr>
                                    </m:ctrlPr>
                                  </m:fPr>
                                  <m:num>
                                    <m:r>
                                      <a:rPr lang="bg-BG" sz="2800" i="1" smtClean="0">
                                        <a:solidFill>
                                          <a:schemeClr val="bg1"/>
                                        </a:solidFill>
                                        <a:latin typeface="Cambria Math" charset="0"/>
                                        <a:ea typeface="Cambria Math" charset="0"/>
                                        <a:cs typeface="Cambria Math" charset="0"/>
                                      </a:rPr>
                                      <m:t>𝜕</m:t>
                                    </m:r>
                                    <m:sSub>
                                      <m:sSubPr>
                                        <m:ctrlPr>
                                          <a:rPr lang="en-US" sz="2800" i="1" smtClean="0">
                                            <a:solidFill>
                                              <a:schemeClr val="bg1"/>
                                            </a:solidFill>
                                            <a:latin typeface="Cambria Math" charset="0"/>
                                            <a:ea typeface="Cambria Math" charset="0"/>
                                            <a:cs typeface="Cambria Math" charset="0"/>
                                          </a:rPr>
                                        </m:ctrlPr>
                                      </m:sSubPr>
                                      <m:e>
                                        <m:r>
                                          <a:rPr lang="en-US" sz="2800" b="0" i="1" smtClean="0">
                                            <a:solidFill>
                                              <a:schemeClr val="bg1"/>
                                            </a:solidFill>
                                            <a:latin typeface="Cambria Math" charset="0"/>
                                            <a:ea typeface="Cambria Math" charset="0"/>
                                            <a:cs typeface="Cambria Math" charset="0"/>
                                          </a:rPr>
                                          <m:t>𝑒</m:t>
                                        </m:r>
                                      </m:e>
                                      <m:sub>
                                        <m:r>
                                          <a:rPr lang="en-US" sz="2800" b="0" i="1" smtClean="0">
                                            <a:solidFill>
                                              <a:schemeClr val="bg1"/>
                                            </a:solidFill>
                                            <a:latin typeface="Cambria Math" charset="0"/>
                                            <a:ea typeface="Cambria Math" charset="0"/>
                                            <a:cs typeface="Cambria Math" charset="0"/>
                                          </a:rPr>
                                          <m:t>𝑥</m:t>
                                        </m:r>
                                      </m:sub>
                                    </m:sSub>
                                  </m:num>
                                  <m:den>
                                    <m:r>
                                      <a:rPr lang="bg-BG" sz="2800" i="1" smtClean="0">
                                        <a:solidFill>
                                          <a:schemeClr val="bg1"/>
                                        </a:solidFill>
                                        <a:latin typeface="Cambria Math" charset="0"/>
                                        <a:ea typeface="Cambria Math" charset="0"/>
                                        <a:cs typeface="Cambria Math" charset="0"/>
                                      </a:rPr>
                                      <m:t>𝜕</m:t>
                                    </m:r>
                                    <m:sSub>
                                      <m:sSubPr>
                                        <m:ctrlPr>
                                          <a:rPr lang="en-US" sz="2800" i="1" smtClean="0">
                                            <a:solidFill>
                                              <a:schemeClr val="bg1"/>
                                            </a:solidFill>
                                            <a:latin typeface="Cambria Math" charset="0"/>
                                            <a:ea typeface="Cambria Math" charset="0"/>
                                            <a:cs typeface="Cambria Math" charset="0"/>
                                          </a:rPr>
                                        </m:ctrlPr>
                                      </m:sSubPr>
                                      <m:e>
                                        <m:r>
                                          <a:rPr lang="en-US" sz="2800" i="1" smtClean="0">
                                            <a:solidFill>
                                              <a:schemeClr val="bg1"/>
                                            </a:solidFill>
                                            <a:latin typeface="Cambria Math" charset="0"/>
                                            <a:ea typeface="Cambria Math" charset="0"/>
                                            <a:cs typeface="Cambria Math" charset="0"/>
                                          </a:rPr>
                                          <m:t>𝜙</m:t>
                                        </m:r>
                                      </m:e>
                                      <m:sub>
                                        <m:r>
                                          <a:rPr lang="en-US" sz="2800" b="0" i="1" smtClean="0">
                                            <a:solidFill>
                                              <a:schemeClr val="bg1"/>
                                            </a:solidFill>
                                            <a:latin typeface="Cambria Math" charset="0"/>
                                            <a:ea typeface="Cambria Math" charset="0"/>
                                            <a:cs typeface="Cambria Math" charset="0"/>
                                          </a:rPr>
                                          <m:t>1</m:t>
                                        </m:r>
                                      </m:sub>
                                    </m:sSub>
                                  </m:den>
                                </m:f>
                              </m:e>
                              <m:e>
                                <m:f>
                                  <m:fPr>
                                    <m:ctrlPr>
                                      <a:rPr lang="bg-BG" sz="2800" b="1" i="1" smtClean="0">
                                        <a:solidFill>
                                          <a:schemeClr val="bg1"/>
                                        </a:solidFill>
                                        <a:latin typeface="Cambria Math" charset="0"/>
                                      </a:rPr>
                                    </m:ctrlPr>
                                  </m:fPr>
                                  <m:num>
                                    <m:r>
                                      <a:rPr lang="bg-BG" sz="2800" i="1" smtClean="0">
                                        <a:solidFill>
                                          <a:schemeClr val="bg1"/>
                                        </a:solidFill>
                                        <a:latin typeface="Cambria Math" charset="0"/>
                                        <a:ea typeface="Cambria Math" charset="0"/>
                                        <a:cs typeface="Cambria Math" charset="0"/>
                                      </a:rPr>
                                      <m:t>𝜕</m:t>
                                    </m:r>
                                    <m:sSub>
                                      <m:sSubPr>
                                        <m:ctrlPr>
                                          <a:rPr lang="en-US" sz="2800" i="1" smtClean="0">
                                            <a:solidFill>
                                              <a:schemeClr val="bg1"/>
                                            </a:solidFill>
                                            <a:latin typeface="Cambria Math" charset="0"/>
                                            <a:ea typeface="Cambria Math" charset="0"/>
                                            <a:cs typeface="Cambria Math" charset="0"/>
                                          </a:rPr>
                                        </m:ctrlPr>
                                      </m:sSubPr>
                                      <m:e>
                                        <m:r>
                                          <a:rPr lang="en-US" sz="2800" b="0" i="1" smtClean="0">
                                            <a:solidFill>
                                              <a:schemeClr val="bg1"/>
                                            </a:solidFill>
                                            <a:latin typeface="Cambria Math" charset="0"/>
                                            <a:ea typeface="Cambria Math" charset="0"/>
                                            <a:cs typeface="Cambria Math" charset="0"/>
                                          </a:rPr>
                                          <m:t>𝑒</m:t>
                                        </m:r>
                                      </m:e>
                                      <m:sub>
                                        <m:r>
                                          <a:rPr lang="en-US" sz="2800" b="0" i="1" smtClean="0">
                                            <a:solidFill>
                                              <a:schemeClr val="bg1"/>
                                            </a:solidFill>
                                            <a:latin typeface="Cambria Math" charset="0"/>
                                            <a:ea typeface="Cambria Math" charset="0"/>
                                            <a:cs typeface="Cambria Math" charset="0"/>
                                          </a:rPr>
                                          <m:t>𝑥</m:t>
                                        </m:r>
                                      </m:sub>
                                    </m:sSub>
                                  </m:num>
                                  <m:den>
                                    <m:r>
                                      <a:rPr lang="bg-BG" sz="2800" i="1" smtClean="0">
                                        <a:solidFill>
                                          <a:schemeClr val="bg1"/>
                                        </a:solidFill>
                                        <a:latin typeface="Cambria Math" charset="0"/>
                                        <a:ea typeface="Cambria Math" charset="0"/>
                                        <a:cs typeface="Cambria Math" charset="0"/>
                                      </a:rPr>
                                      <m:t>𝜕</m:t>
                                    </m:r>
                                    <m:sSub>
                                      <m:sSubPr>
                                        <m:ctrlPr>
                                          <a:rPr lang="en-US" sz="2800" i="1" smtClean="0">
                                            <a:solidFill>
                                              <a:schemeClr val="bg1"/>
                                            </a:solidFill>
                                            <a:latin typeface="Cambria Math" charset="0"/>
                                            <a:ea typeface="Cambria Math" charset="0"/>
                                            <a:cs typeface="Cambria Math" charset="0"/>
                                          </a:rPr>
                                        </m:ctrlPr>
                                      </m:sSubPr>
                                      <m:e>
                                        <m:r>
                                          <a:rPr lang="en-US" sz="2800" i="1" smtClean="0">
                                            <a:solidFill>
                                              <a:schemeClr val="bg1"/>
                                            </a:solidFill>
                                            <a:latin typeface="Cambria Math" charset="0"/>
                                            <a:ea typeface="Cambria Math" charset="0"/>
                                            <a:cs typeface="Cambria Math" charset="0"/>
                                          </a:rPr>
                                          <m:t>𝜙</m:t>
                                        </m:r>
                                      </m:e>
                                      <m:sub>
                                        <m:r>
                                          <a:rPr lang="en-US" sz="2800" b="0" i="1" smtClean="0">
                                            <a:solidFill>
                                              <a:schemeClr val="bg1"/>
                                            </a:solidFill>
                                            <a:latin typeface="Cambria Math" charset="0"/>
                                            <a:ea typeface="Cambria Math" charset="0"/>
                                            <a:cs typeface="Cambria Math" charset="0"/>
                                          </a:rPr>
                                          <m:t>2</m:t>
                                        </m:r>
                                      </m:sub>
                                    </m:sSub>
                                  </m:den>
                                </m:f>
                              </m:e>
                            </m:mr>
                            <m:mr>
                              <m:e>
                                <m:f>
                                  <m:fPr>
                                    <m:ctrlPr>
                                      <a:rPr lang="bg-BG" sz="2800" b="1" i="1" smtClean="0">
                                        <a:solidFill>
                                          <a:schemeClr val="bg1"/>
                                        </a:solidFill>
                                        <a:latin typeface="Cambria Math" charset="0"/>
                                      </a:rPr>
                                    </m:ctrlPr>
                                  </m:fPr>
                                  <m:num>
                                    <m:r>
                                      <a:rPr lang="bg-BG" sz="2800" i="1" smtClean="0">
                                        <a:solidFill>
                                          <a:schemeClr val="bg1"/>
                                        </a:solidFill>
                                        <a:latin typeface="Cambria Math" charset="0"/>
                                        <a:ea typeface="Cambria Math" charset="0"/>
                                        <a:cs typeface="Cambria Math" charset="0"/>
                                      </a:rPr>
                                      <m:t>𝜕</m:t>
                                    </m:r>
                                    <m:sSub>
                                      <m:sSubPr>
                                        <m:ctrlPr>
                                          <a:rPr lang="en-US" sz="2800" i="1" smtClean="0">
                                            <a:solidFill>
                                              <a:schemeClr val="bg1"/>
                                            </a:solidFill>
                                            <a:latin typeface="Cambria Math" charset="0"/>
                                            <a:ea typeface="Cambria Math" charset="0"/>
                                            <a:cs typeface="Cambria Math" charset="0"/>
                                          </a:rPr>
                                        </m:ctrlPr>
                                      </m:sSubPr>
                                      <m:e>
                                        <m:r>
                                          <a:rPr lang="en-US" sz="2800" b="0" i="1" smtClean="0">
                                            <a:solidFill>
                                              <a:schemeClr val="bg1"/>
                                            </a:solidFill>
                                            <a:latin typeface="Cambria Math" charset="0"/>
                                            <a:ea typeface="Cambria Math" charset="0"/>
                                            <a:cs typeface="Cambria Math" charset="0"/>
                                          </a:rPr>
                                          <m:t>𝑒</m:t>
                                        </m:r>
                                      </m:e>
                                      <m:sub>
                                        <m:r>
                                          <a:rPr lang="en-US" sz="2800" b="0" i="1" smtClean="0">
                                            <a:solidFill>
                                              <a:schemeClr val="bg1"/>
                                            </a:solidFill>
                                            <a:latin typeface="Cambria Math" charset="0"/>
                                            <a:ea typeface="Cambria Math" charset="0"/>
                                            <a:cs typeface="Cambria Math" charset="0"/>
                                          </a:rPr>
                                          <m:t>𝑦</m:t>
                                        </m:r>
                                      </m:sub>
                                    </m:sSub>
                                  </m:num>
                                  <m:den>
                                    <m:r>
                                      <a:rPr lang="bg-BG" sz="2800" i="1" smtClean="0">
                                        <a:solidFill>
                                          <a:schemeClr val="bg1"/>
                                        </a:solidFill>
                                        <a:latin typeface="Cambria Math" charset="0"/>
                                        <a:ea typeface="Cambria Math" charset="0"/>
                                        <a:cs typeface="Cambria Math" charset="0"/>
                                      </a:rPr>
                                      <m:t>𝜕</m:t>
                                    </m:r>
                                    <m:sSub>
                                      <m:sSubPr>
                                        <m:ctrlPr>
                                          <a:rPr lang="en-US" sz="2800" i="1" smtClean="0">
                                            <a:solidFill>
                                              <a:schemeClr val="bg1"/>
                                            </a:solidFill>
                                            <a:latin typeface="Cambria Math" charset="0"/>
                                            <a:ea typeface="Cambria Math" charset="0"/>
                                            <a:cs typeface="Cambria Math" charset="0"/>
                                          </a:rPr>
                                        </m:ctrlPr>
                                      </m:sSubPr>
                                      <m:e>
                                        <m:r>
                                          <a:rPr lang="en-US" sz="2800" i="1" smtClean="0">
                                            <a:solidFill>
                                              <a:schemeClr val="bg1"/>
                                            </a:solidFill>
                                            <a:latin typeface="Cambria Math" charset="0"/>
                                            <a:ea typeface="Cambria Math" charset="0"/>
                                            <a:cs typeface="Cambria Math" charset="0"/>
                                          </a:rPr>
                                          <m:t>𝜙</m:t>
                                        </m:r>
                                      </m:e>
                                      <m:sub>
                                        <m:r>
                                          <a:rPr lang="en-US" sz="2800" b="0" i="1" smtClean="0">
                                            <a:solidFill>
                                              <a:schemeClr val="bg1"/>
                                            </a:solidFill>
                                            <a:latin typeface="Cambria Math" charset="0"/>
                                            <a:ea typeface="Cambria Math" charset="0"/>
                                            <a:cs typeface="Cambria Math" charset="0"/>
                                          </a:rPr>
                                          <m:t>1</m:t>
                                        </m:r>
                                      </m:sub>
                                    </m:sSub>
                                  </m:den>
                                </m:f>
                              </m:e>
                              <m:e>
                                <m:f>
                                  <m:fPr>
                                    <m:ctrlPr>
                                      <a:rPr lang="bg-BG" sz="2800" b="1" i="1" smtClean="0">
                                        <a:solidFill>
                                          <a:schemeClr val="bg1"/>
                                        </a:solidFill>
                                        <a:latin typeface="Cambria Math" charset="0"/>
                                      </a:rPr>
                                    </m:ctrlPr>
                                  </m:fPr>
                                  <m:num>
                                    <m:r>
                                      <a:rPr lang="bg-BG" sz="2800" i="1" smtClean="0">
                                        <a:solidFill>
                                          <a:schemeClr val="bg1"/>
                                        </a:solidFill>
                                        <a:latin typeface="Cambria Math" charset="0"/>
                                        <a:ea typeface="Cambria Math" charset="0"/>
                                        <a:cs typeface="Cambria Math" charset="0"/>
                                      </a:rPr>
                                      <m:t>𝜕</m:t>
                                    </m:r>
                                    <m:sSub>
                                      <m:sSubPr>
                                        <m:ctrlPr>
                                          <a:rPr lang="en-US" sz="2800" i="1" smtClean="0">
                                            <a:solidFill>
                                              <a:schemeClr val="bg1"/>
                                            </a:solidFill>
                                            <a:latin typeface="Cambria Math" charset="0"/>
                                            <a:ea typeface="Cambria Math" charset="0"/>
                                            <a:cs typeface="Cambria Math" charset="0"/>
                                          </a:rPr>
                                        </m:ctrlPr>
                                      </m:sSubPr>
                                      <m:e>
                                        <m:r>
                                          <a:rPr lang="en-US" sz="2800" b="0" i="1" smtClean="0">
                                            <a:solidFill>
                                              <a:schemeClr val="bg1"/>
                                            </a:solidFill>
                                            <a:latin typeface="Cambria Math" charset="0"/>
                                            <a:ea typeface="Cambria Math" charset="0"/>
                                            <a:cs typeface="Cambria Math" charset="0"/>
                                          </a:rPr>
                                          <m:t>𝑒</m:t>
                                        </m:r>
                                      </m:e>
                                      <m:sub>
                                        <m:r>
                                          <a:rPr lang="en-US" sz="2800" b="0" i="1" smtClean="0">
                                            <a:solidFill>
                                              <a:schemeClr val="bg1"/>
                                            </a:solidFill>
                                            <a:latin typeface="Cambria Math" charset="0"/>
                                            <a:ea typeface="Cambria Math" charset="0"/>
                                            <a:cs typeface="Cambria Math" charset="0"/>
                                          </a:rPr>
                                          <m:t>𝑦</m:t>
                                        </m:r>
                                      </m:sub>
                                    </m:sSub>
                                  </m:num>
                                  <m:den>
                                    <m:r>
                                      <a:rPr lang="bg-BG" sz="2800" i="1" smtClean="0">
                                        <a:solidFill>
                                          <a:schemeClr val="bg1"/>
                                        </a:solidFill>
                                        <a:latin typeface="Cambria Math" charset="0"/>
                                        <a:ea typeface="Cambria Math" charset="0"/>
                                        <a:cs typeface="Cambria Math" charset="0"/>
                                      </a:rPr>
                                      <m:t>𝜕</m:t>
                                    </m:r>
                                    <m:sSub>
                                      <m:sSubPr>
                                        <m:ctrlPr>
                                          <a:rPr lang="en-US" sz="2800" i="1" smtClean="0">
                                            <a:solidFill>
                                              <a:schemeClr val="bg1"/>
                                            </a:solidFill>
                                            <a:latin typeface="Cambria Math" charset="0"/>
                                            <a:ea typeface="Cambria Math" charset="0"/>
                                            <a:cs typeface="Cambria Math" charset="0"/>
                                          </a:rPr>
                                        </m:ctrlPr>
                                      </m:sSubPr>
                                      <m:e>
                                        <m:r>
                                          <a:rPr lang="en-US" sz="2800" i="1" smtClean="0">
                                            <a:solidFill>
                                              <a:schemeClr val="bg1"/>
                                            </a:solidFill>
                                            <a:latin typeface="Cambria Math" charset="0"/>
                                            <a:ea typeface="Cambria Math" charset="0"/>
                                            <a:cs typeface="Cambria Math" charset="0"/>
                                          </a:rPr>
                                          <m:t>𝜙</m:t>
                                        </m:r>
                                      </m:e>
                                      <m:sub>
                                        <m:r>
                                          <a:rPr lang="en-US" sz="2800" b="0" i="1" smtClean="0">
                                            <a:solidFill>
                                              <a:schemeClr val="bg1"/>
                                            </a:solidFill>
                                            <a:latin typeface="Cambria Math" charset="0"/>
                                            <a:ea typeface="Cambria Math" charset="0"/>
                                            <a:cs typeface="Cambria Math" charset="0"/>
                                          </a:rPr>
                                          <m:t>2</m:t>
                                        </m:r>
                                      </m:sub>
                                    </m:sSub>
                                  </m:den>
                                </m:f>
                              </m:e>
                            </m:mr>
                          </m:m>
                        </m:e>
                      </m:d>
                    </m:oMath>
                  </m:oMathPara>
                </a14:m>
                <a:endParaRPr lang="en-US" sz="28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1828800" y="3505200"/>
                <a:ext cx="3560847" cy="1857240"/>
              </a:xfrm>
              <a:prstGeom prst="rect">
                <a:avLst/>
              </a:prstGeom>
              <a:blipFill rotWithShape="0">
                <a:blip r:embed="rId2"/>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altLang="en-US">
                <a:cs typeface="Osaka" charset="-128"/>
              </a:rPr>
              <a:t>Jacobians</a:t>
            </a:r>
          </a:p>
        </p:txBody>
      </p:sp>
      <p:sp>
        <p:nvSpPr>
          <p:cNvPr id="17412" name="Rectangle 3"/>
          <p:cNvSpPr>
            <a:spLocks noGrp="1" noChangeArrowheads="1"/>
          </p:cNvSpPr>
          <p:nvPr>
            <p:ph type="body" idx="1"/>
          </p:nvPr>
        </p:nvSpPr>
        <p:spPr/>
        <p:txBody>
          <a:bodyPr/>
          <a:lstStyle/>
          <a:p>
            <a:r>
              <a:rPr lang="en-US" altLang="en-US">
                <a:cs typeface="Osaka" charset="-128"/>
              </a:rPr>
              <a:t>Consider what would happen if we increased φ</a:t>
            </a:r>
            <a:r>
              <a:rPr lang="en-US" altLang="en-US" baseline="-25000">
                <a:cs typeface="Osaka" charset="-128"/>
              </a:rPr>
              <a:t>1</a:t>
            </a:r>
            <a:r>
              <a:rPr lang="en-US" altLang="en-US">
                <a:cs typeface="Osaka" charset="-128"/>
              </a:rPr>
              <a:t> by a small amount. What would happen to </a:t>
            </a:r>
            <a:r>
              <a:rPr lang="en-US" altLang="en-US" b="1">
                <a:cs typeface="Osaka" charset="-128"/>
              </a:rPr>
              <a:t>e</a:t>
            </a:r>
            <a:r>
              <a:rPr lang="en-US" altLang="en-US">
                <a:cs typeface="Osaka" charset="-128"/>
              </a:rPr>
              <a:t> ?</a:t>
            </a:r>
            <a:endParaRPr lang="en-US" altLang="en-US" b="1" baseline="-25000">
              <a:cs typeface="Osaka" charset="-128"/>
            </a:endParaRPr>
          </a:p>
        </p:txBody>
      </p:sp>
      <p:sp>
        <p:nvSpPr>
          <p:cNvPr id="17413" name="Line 4"/>
          <p:cNvSpPr>
            <a:spLocks noChangeShapeType="1"/>
          </p:cNvSpPr>
          <p:nvPr/>
        </p:nvSpPr>
        <p:spPr bwMode="auto">
          <a:xfrm>
            <a:off x="3025775" y="6096000"/>
            <a:ext cx="3429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7414" name="Rectangle 5"/>
          <p:cNvSpPr>
            <a:spLocks noChangeArrowheads="1"/>
          </p:cNvSpPr>
          <p:nvPr/>
        </p:nvSpPr>
        <p:spPr bwMode="auto">
          <a:xfrm rot="3692647">
            <a:off x="4751387" y="4370388"/>
            <a:ext cx="206375" cy="2286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en-US" altLang="en-US"/>
          </a:p>
        </p:txBody>
      </p:sp>
      <p:sp>
        <p:nvSpPr>
          <p:cNvPr id="17415" name="Rectangle 6"/>
          <p:cNvSpPr>
            <a:spLocks noChangeArrowheads="1"/>
          </p:cNvSpPr>
          <p:nvPr/>
        </p:nvSpPr>
        <p:spPr bwMode="auto">
          <a:xfrm rot="1736071">
            <a:off x="6226175" y="3124200"/>
            <a:ext cx="152400" cy="1981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en-US" altLang="en-US"/>
          </a:p>
        </p:txBody>
      </p:sp>
      <p:sp>
        <p:nvSpPr>
          <p:cNvPr id="17416" name="Text Box 7"/>
          <p:cNvSpPr txBox="1">
            <a:spLocks noChangeArrowheads="1"/>
          </p:cNvSpPr>
          <p:nvPr/>
        </p:nvSpPr>
        <p:spPr bwMode="auto">
          <a:xfrm>
            <a:off x="5387975" y="5387975"/>
            <a:ext cx="552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sz="3200"/>
              <a:t>φ</a:t>
            </a:r>
            <a:r>
              <a:rPr lang="en-US" altLang="en-US" sz="3200" baseline="-25000"/>
              <a:t>1</a:t>
            </a:r>
          </a:p>
        </p:txBody>
      </p:sp>
      <p:sp>
        <p:nvSpPr>
          <p:cNvPr id="17417" name="Text Box 10"/>
          <p:cNvSpPr txBox="1">
            <a:spLocks noChangeArrowheads="1"/>
          </p:cNvSpPr>
          <p:nvPr/>
        </p:nvSpPr>
        <p:spPr bwMode="auto">
          <a:xfrm>
            <a:off x="6607175" y="2925763"/>
            <a:ext cx="3270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sz="3200"/>
              <a:t>•</a:t>
            </a:r>
          </a:p>
        </p:txBody>
      </p:sp>
      <p:sp>
        <p:nvSpPr>
          <p:cNvPr id="17418" name="Freeform 11"/>
          <p:cNvSpPr>
            <a:spLocks/>
          </p:cNvSpPr>
          <p:nvPr/>
        </p:nvSpPr>
        <p:spPr bwMode="auto">
          <a:xfrm>
            <a:off x="4854575" y="5638800"/>
            <a:ext cx="177800" cy="457200"/>
          </a:xfrm>
          <a:custGeom>
            <a:avLst/>
            <a:gdLst>
              <a:gd name="T0" fmla="*/ 0 w 112"/>
              <a:gd name="T1" fmla="*/ 0 h 288"/>
              <a:gd name="T2" fmla="*/ 241935033 w 112"/>
              <a:gd name="T3" fmla="*/ 362902445 h 288"/>
              <a:gd name="T4" fmla="*/ 241935033 w 112"/>
              <a:gd name="T5" fmla="*/ 725804891 h 288"/>
              <a:gd name="T6" fmla="*/ 0 60000 65536"/>
              <a:gd name="T7" fmla="*/ 0 60000 65536"/>
              <a:gd name="T8" fmla="*/ 0 60000 65536"/>
              <a:gd name="T9" fmla="*/ 0 w 112"/>
              <a:gd name="T10" fmla="*/ 0 h 288"/>
              <a:gd name="T11" fmla="*/ 112 w 112"/>
              <a:gd name="T12" fmla="*/ 288 h 288"/>
            </a:gdLst>
            <a:ahLst/>
            <a:cxnLst>
              <a:cxn ang="T6">
                <a:pos x="T0" y="T1"/>
              </a:cxn>
              <a:cxn ang="T7">
                <a:pos x="T2" y="T3"/>
              </a:cxn>
              <a:cxn ang="T8">
                <a:pos x="T4" y="T5"/>
              </a:cxn>
            </a:cxnLst>
            <a:rect l="T9" t="T10" r="T11" b="T12"/>
            <a:pathLst>
              <a:path w="112" h="288">
                <a:moveTo>
                  <a:pt x="0" y="0"/>
                </a:moveTo>
                <a:cubicBezTo>
                  <a:pt x="40" y="48"/>
                  <a:pt x="80" y="96"/>
                  <a:pt x="96" y="144"/>
                </a:cubicBezTo>
                <a:cubicBezTo>
                  <a:pt x="112" y="192"/>
                  <a:pt x="104" y="240"/>
                  <a:pt x="96" y="288"/>
                </a:cubicBezTo>
              </a:path>
            </a:pathLst>
          </a:custGeom>
          <a:noFill/>
          <a:ln w="9525" cap="flat">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7419" name="Line 15"/>
          <p:cNvSpPr>
            <a:spLocks noChangeShapeType="1"/>
          </p:cNvSpPr>
          <p:nvPr/>
        </p:nvSpPr>
        <p:spPr bwMode="auto">
          <a:xfrm flipV="1">
            <a:off x="3863975" y="3200400"/>
            <a:ext cx="2895600" cy="2819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7420" name="Line 16"/>
          <p:cNvSpPr>
            <a:spLocks noChangeShapeType="1"/>
          </p:cNvSpPr>
          <p:nvPr/>
        </p:nvSpPr>
        <p:spPr bwMode="auto">
          <a:xfrm flipH="1" flipV="1">
            <a:off x="6073775" y="2438400"/>
            <a:ext cx="6858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21"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 name="TextBox 1"/>
              <p:cNvSpPr txBox="1"/>
              <p:nvPr/>
            </p:nvSpPr>
            <p:spPr>
              <a:xfrm>
                <a:off x="1262844" y="3200400"/>
                <a:ext cx="3221843" cy="9889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bg-BG" sz="2800" i="1" smtClean="0">
                              <a:solidFill>
                                <a:schemeClr val="bg1"/>
                              </a:solidFill>
                              <a:latin typeface="Cambria Math" charset="0"/>
                            </a:rPr>
                          </m:ctrlPr>
                        </m:fPr>
                        <m:num>
                          <m:r>
                            <a:rPr lang="bg-BG" sz="2800" i="1" smtClean="0">
                              <a:solidFill>
                                <a:schemeClr val="bg1"/>
                              </a:solidFill>
                              <a:latin typeface="Cambria Math" charset="0"/>
                              <a:ea typeface="Cambria Math" charset="0"/>
                              <a:cs typeface="Cambria Math" charset="0"/>
                            </a:rPr>
                            <m:t>𝜕</m:t>
                          </m:r>
                          <m:r>
                            <a:rPr lang="en-US" sz="2800" b="1" i="0" smtClean="0">
                              <a:solidFill>
                                <a:schemeClr val="bg1"/>
                              </a:solidFill>
                              <a:latin typeface="Cambria Math" charset="0"/>
                              <a:ea typeface="Cambria Math" charset="0"/>
                              <a:cs typeface="Cambria Math" charset="0"/>
                            </a:rPr>
                            <m:t>𝐞</m:t>
                          </m:r>
                        </m:num>
                        <m:den>
                          <m:r>
                            <a:rPr lang="bg-BG" sz="2800" i="1" smtClean="0">
                              <a:solidFill>
                                <a:schemeClr val="bg1"/>
                              </a:solidFill>
                              <a:latin typeface="Cambria Math" charset="0"/>
                              <a:ea typeface="Cambria Math" charset="0"/>
                              <a:cs typeface="Cambria Math" charset="0"/>
                            </a:rPr>
                            <m:t>𝜕</m:t>
                          </m:r>
                          <m:sSub>
                            <m:sSubPr>
                              <m:ctrlPr>
                                <a:rPr lang="en-US" sz="2800" i="1" smtClean="0">
                                  <a:solidFill>
                                    <a:schemeClr val="bg1"/>
                                  </a:solidFill>
                                  <a:latin typeface="Cambria Math" charset="0"/>
                                  <a:ea typeface="Cambria Math" charset="0"/>
                                  <a:cs typeface="Cambria Math" charset="0"/>
                                </a:rPr>
                              </m:ctrlPr>
                            </m:sSubPr>
                            <m:e>
                              <m:r>
                                <a:rPr lang="en-US" sz="2800" i="1" smtClean="0">
                                  <a:solidFill>
                                    <a:schemeClr val="bg1"/>
                                  </a:solidFill>
                                  <a:latin typeface="Cambria Math" charset="0"/>
                                  <a:ea typeface="Cambria Math" charset="0"/>
                                  <a:cs typeface="Cambria Math" charset="0"/>
                                </a:rPr>
                                <m:t>𝜙</m:t>
                              </m:r>
                            </m:e>
                            <m:sub>
                              <m:r>
                                <a:rPr lang="en-US" sz="2800" b="0" i="1" smtClean="0">
                                  <a:solidFill>
                                    <a:schemeClr val="bg1"/>
                                  </a:solidFill>
                                  <a:latin typeface="Cambria Math" charset="0"/>
                                  <a:ea typeface="Cambria Math" charset="0"/>
                                  <a:cs typeface="Cambria Math" charset="0"/>
                                </a:rPr>
                                <m:t>1</m:t>
                              </m:r>
                            </m:sub>
                          </m:sSub>
                        </m:den>
                      </m:f>
                      <m:r>
                        <a:rPr lang="en-US" sz="2800" b="0" i="1" smtClean="0">
                          <a:solidFill>
                            <a:schemeClr val="bg1"/>
                          </a:solidFill>
                          <a:latin typeface="Cambria Math" charset="0"/>
                        </a:rPr>
                        <m:t>=</m:t>
                      </m:r>
                      <m:sSup>
                        <m:sSupPr>
                          <m:ctrlPr>
                            <a:rPr lang="en-US" sz="2800" b="0" i="1" smtClean="0">
                              <a:solidFill>
                                <a:schemeClr val="bg1"/>
                              </a:solidFill>
                              <a:latin typeface="Cambria Math" charset="0"/>
                            </a:rPr>
                          </m:ctrlPr>
                        </m:sSupPr>
                        <m:e>
                          <m:d>
                            <m:dPr>
                              <m:begChr m:val="["/>
                              <m:endChr m:val="]"/>
                              <m:ctrlPr>
                                <a:rPr lang="pt-BR" sz="2800" b="0" i="1" smtClean="0">
                                  <a:solidFill>
                                    <a:schemeClr val="bg1"/>
                                  </a:solidFill>
                                  <a:latin typeface="Cambria Math" charset="0"/>
                                </a:rPr>
                              </m:ctrlPr>
                            </m:dPr>
                            <m:e>
                              <m:m>
                                <m:mPr>
                                  <m:mcs>
                                    <m:mc>
                                      <m:mcPr>
                                        <m:count m:val="2"/>
                                        <m:mcJc m:val="center"/>
                                      </m:mcPr>
                                    </m:mc>
                                  </m:mcs>
                                  <m:ctrlPr>
                                    <a:rPr lang="uk-UA" sz="2800" b="0" i="1" smtClean="0">
                                      <a:solidFill>
                                        <a:schemeClr val="bg1"/>
                                      </a:solidFill>
                                      <a:latin typeface="Cambria Math" charset="0"/>
                                    </a:rPr>
                                  </m:ctrlPr>
                                </m:mPr>
                                <m:mr>
                                  <m:e>
                                    <m:f>
                                      <m:fPr>
                                        <m:ctrlPr>
                                          <a:rPr lang="bg-BG" sz="2800" b="0" i="1" smtClean="0">
                                            <a:solidFill>
                                              <a:schemeClr val="bg1"/>
                                            </a:solidFill>
                                            <a:latin typeface="Cambria Math" charset="0"/>
                                          </a:rPr>
                                        </m:ctrlPr>
                                      </m:fPr>
                                      <m:num>
                                        <m:r>
                                          <a:rPr lang="bg-BG" sz="2800" b="0" i="1" smtClean="0">
                                            <a:solidFill>
                                              <a:schemeClr val="bg1"/>
                                            </a:solidFill>
                                            <a:latin typeface="Cambria Math" charset="0"/>
                                            <a:ea typeface="Cambria Math" charset="0"/>
                                            <a:cs typeface="Cambria Math" charset="0"/>
                                          </a:rPr>
                                          <m:t>𝜕</m:t>
                                        </m:r>
                                        <m:sSub>
                                          <m:sSubPr>
                                            <m:ctrlPr>
                                              <a:rPr lang="en-US" sz="2800" b="0" i="1" smtClean="0">
                                                <a:solidFill>
                                                  <a:schemeClr val="bg1"/>
                                                </a:solidFill>
                                                <a:latin typeface="Cambria Math" charset="0"/>
                                                <a:ea typeface="Cambria Math" charset="0"/>
                                                <a:cs typeface="Cambria Math" charset="0"/>
                                              </a:rPr>
                                            </m:ctrlPr>
                                          </m:sSubPr>
                                          <m:e>
                                            <m:r>
                                              <a:rPr lang="en-US" sz="2800" b="0" i="1" smtClean="0">
                                                <a:solidFill>
                                                  <a:schemeClr val="bg1"/>
                                                </a:solidFill>
                                                <a:latin typeface="Cambria Math" charset="0"/>
                                                <a:ea typeface="Cambria Math" charset="0"/>
                                                <a:cs typeface="Cambria Math" charset="0"/>
                                              </a:rPr>
                                              <m:t>𝑒</m:t>
                                            </m:r>
                                          </m:e>
                                          <m:sub>
                                            <m:r>
                                              <a:rPr lang="en-US" sz="2800" b="0" i="1" smtClean="0">
                                                <a:solidFill>
                                                  <a:schemeClr val="bg1"/>
                                                </a:solidFill>
                                                <a:latin typeface="Cambria Math" charset="0"/>
                                                <a:ea typeface="Cambria Math" charset="0"/>
                                                <a:cs typeface="Cambria Math" charset="0"/>
                                              </a:rPr>
                                              <m:t>𝑥</m:t>
                                            </m:r>
                                          </m:sub>
                                        </m:sSub>
                                      </m:num>
                                      <m:den>
                                        <m:r>
                                          <a:rPr lang="bg-BG" sz="2800" b="0" i="1" smtClean="0">
                                            <a:solidFill>
                                              <a:schemeClr val="bg1"/>
                                            </a:solidFill>
                                            <a:latin typeface="Cambria Math" charset="0"/>
                                            <a:ea typeface="Cambria Math" charset="0"/>
                                            <a:cs typeface="Cambria Math" charset="0"/>
                                          </a:rPr>
                                          <m:t>𝜕</m:t>
                                        </m:r>
                                        <m:sSub>
                                          <m:sSubPr>
                                            <m:ctrlPr>
                                              <a:rPr lang="en-US" sz="2800" b="0" i="1" smtClean="0">
                                                <a:solidFill>
                                                  <a:schemeClr val="bg1"/>
                                                </a:solidFill>
                                                <a:latin typeface="Cambria Math" charset="0"/>
                                                <a:ea typeface="Cambria Math" charset="0"/>
                                                <a:cs typeface="Cambria Math" charset="0"/>
                                              </a:rPr>
                                            </m:ctrlPr>
                                          </m:sSubPr>
                                          <m:e>
                                            <m:r>
                                              <a:rPr lang="en-US" sz="2800" b="0" i="1" smtClean="0">
                                                <a:solidFill>
                                                  <a:schemeClr val="bg1"/>
                                                </a:solidFill>
                                                <a:latin typeface="Cambria Math" charset="0"/>
                                                <a:ea typeface="Cambria Math" charset="0"/>
                                                <a:cs typeface="Cambria Math" charset="0"/>
                                              </a:rPr>
                                              <m:t>𝜙</m:t>
                                            </m:r>
                                          </m:e>
                                          <m:sub>
                                            <m:r>
                                              <a:rPr lang="en-US" sz="2800" b="0" i="1" smtClean="0">
                                                <a:solidFill>
                                                  <a:schemeClr val="bg1"/>
                                                </a:solidFill>
                                                <a:latin typeface="Cambria Math" charset="0"/>
                                                <a:ea typeface="Cambria Math" charset="0"/>
                                                <a:cs typeface="Cambria Math" charset="0"/>
                                              </a:rPr>
                                              <m:t>1</m:t>
                                            </m:r>
                                          </m:sub>
                                        </m:sSub>
                                      </m:den>
                                    </m:f>
                                  </m:e>
                                  <m:e>
                                    <m:f>
                                      <m:fPr>
                                        <m:ctrlPr>
                                          <a:rPr lang="bg-BG" sz="2800" b="0" i="1" smtClean="0">
                                            <a:solidFill>
                                              <a:schemeClr val="bg1"/>
                                            </a:solidFill>
                                            <a:latin typeface="Cambria Math" charset="0"/>
                                          </a:rPr>
                                        </m:ctrlPr>
                                      </m:fPr>
                                      <m:num>
                                        <m:r>
                                          <a:rPr lang="bg-BG" sz="2800" b="0" i="1" smtClean="0">
                                            <a:solidFill>
                                              <a:schemeClr val="bg1"/>
                                            </a:solidFill>
                                            <a:latin typeface="Cambria Math" charset="0"/>
                                            <a:ea typeface="Cambria Math" charset="0"/>
                                            <a:cs typeface="Cambria Math" charset="0"/>
                                          </a:rPr>
                                          <m:t>𝜕</m:t>
                                        </m:r>
                                        <m:sSub>
                                          <m:sSubPr>
                                            <m:ctrlPr>
                                              <a:rPr lang="en-US" sz="2800" b="0" i="1" smtClean="0">
                                                <a:solidFill>
                                                  <a:schemeClr val="bg1"/>
                                                </a:solidFill>
                                                <a:latin typeface="Cambria Math" charset="0"/>
                                                <a:ea typeface="Cambria Math" charset="0"/>
                                                <a:cs typeface="Cambria Math" charset="0"/>
                                              </a:rPr>
                                            </m:ctrlPr>
                                          </m:sSubPr>
                                          <m:e>
                                            <m:r>
                                              <a:rPr lang="en-US" sz="2800" b="0" i="1" smtClean="0">
                                                <a:solidFill>
                                                  <a:schemeClr val="bg1"/>
                                                </a:solidFill>
                                                <a:latin typeface="Cambria Math" charset="0"/>
                                                <a:ea typeface="Cambria Math" charset="0"/>
                                                <a:cs typeface="Cambria Math" charset="0"/>
                                              </a:rPr>
                                              <m:t>𝑒</m:t>
                                            </m:r>
                                          </m:e>
                                          <m:sub>
                                            <m:r>
                                              <a:rPr lang="en-US" sz="2800" b="0" i="1" smtClean="0">
                                                <a:solidFill>
                                                  <a:schemeClr val="bg1"/>
                                                </a:solidFill>
                                                <a:latin typeface="Cambria Math" charset="0"/>
                                                <a:ea typeface="Cambria Math" charset="0"/>
                                                <a:cs typeface="Cambria Math" charset="0"/>
                                              </a:rPr>
                                              <m:t>𝑦</m:t>
                                            </m:r>
                                          </m:sub>
                                        </m:sSub>
                                      </m:num>
                                      <m:den>
                                        <m:r>
                                          <a:rPr lang="bg-BG" sz="2800" b="0" i="1" smtClean="0">
                                            <a:solidFill>
                                              <a:schemeClr val="bg1"/>
                                            </a:solidFill>
                                            <a:latin typeface="Cambria Math" charset="0"/>
                                            <a:ea typeface="Cambria Math" charset="0"/>
                                            <a:cs typeface="Cambria Math" charset="0"/>
                                          </a:rPr>
                                          <m:t>𝜕</m:t>
                                        </m:r>
                                        <m:sSub>
                                          <m:sSubPr>
                                            <m:ctrlPr>
                                              <a:rPr lang="en-US" sz="2800" b="0" i="1" smtClean="0">
                                                <a:solidFill>
                                                  <a:schemeClr val="bg1"/>
                                                </a:solidFill>
                                                <a:latin typeface="Cambria Math" charset="0"/>
                                                <a:ea typeface="Cambria Math" charset="0"/>
                                                <a:cs typeface="Cambria Math" charset="0"/>
                                              </a:rPr>
                                            </m:ctrlPr>
                                          </m:sSubPr>
                                          <m:e>
                                            <m:r>
                                              <a:rPr lang="en-US" sz="2800" b="0" i="1" smtClean="0">
                                                <a:solidFill>
                                                  <a:schemeClr val="bg1"/>
                                                </a:solidFill>
                                                <a:latin typeface="Cambria Math" charset="0"/>
                                                <a:ea typeface="Cambria Math" charset="0"/>
                                                <a:cs typeface="Cambria Math" charset="0"/>
                                              </a:rPr>
                                              <m:t>𝜙</m:t>
                                            </m:r>
                                          </m:e>
                                          <m:sub>
                                            <m:r>
                                              <a:rPr lang="en-US" sz="2800" b="0" i="1" smtClean="0">
                                                <a:solidFill>
                                                  <a:schemeClr val="bg1"/>
                                                </a:solidFill>
                                                <a:latin typeface="Cambria Math" charset="0"/>
                                                <a:ea typeface="Cambria Math" charset="0"/>
                                                <a:cs typeface="Cambria Math" charset="0"/>
                                              </a:rPr>
                                              <m:t>1</m:t>
                                            </m:r>
                                          </m:sub>
                                        </m:sSub>
                                      </m:den>
                                    </m:f>
                                  </m:e>
                                </m:mr>
                              </m:m>
                            </m:e>
                          </m:d>
                        </m:e>
                        <m:sup>
                          <m:r>
                            <a:rPr lang="en-US" sz="2800" b="0" i="1" smtClean="0">
                              <a:solidFill>
                                <a:schemeClr val="bg1"/>
                              </a:solidFill>
                              <a:latin typeface="Cambria Math" charset="0"/>
                            </a:rPr>
                            <m:t>𝑇</m:t>
                          </m:r>
                        </m:sup>
                      </m:sSup>
                    </m:oMath>
                  </m:oMathPara>
                </a14:m>
                <a:endParaRPr lang="en-US" sz="2800" dirty="0"/>
              </a:p>
            </p:txBody>
          </p:sp>
        </mc:Choice>
        <mc:Fallback xmlns="">
          <p:sp>
            <p:nvSpPr>
              <p:cNvPr id="2" name="TextBox 1"/>
              <p:cNvSpPr txBox="1">
                <a:spLocks noRot="1" noChangeAspect="1" noMove="1" noResize="1" noEditPoints="1" noAdjustHandles="1" noChangeArrowheads="1" noChangeShapeType="1" noTextEdit="1"/>
              </p:cNvSpPr>
              <p:nvPr/>
            </p:nvSpPr>
            <p:spPr>
              <a:xfrm>
                <a:off x="1262844" y="3200400"/>
                <a:ext cx="3221843" cy="988925"/>
              </a:xfrm>
              <a:prstGeom prst="rect">
                <a:avLst/>
              </a:prstGeom>
              <a:blipFill rotWithShape="0">
                <a:blip r:embed="rId2"/>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altLang="en-US">
                <a:cs typeface="Osaka" charset="-128"/>
              </a:rPr>
              <a:t>Jacobians</a:t>
            </a:r>
          </a:p>
        </p:txBody>
      </p:sp>
      <p:sp>
        <p:nvSpPr>
          <p:cNvPr id="18436" name="Rectangle 3"/>
          <p:cNvSpPr>
            <a:spLocks noGrp="1" noChangeArrowheads="1"/>
          </p:cNvSpPr>
          <p:nvPr>
            <p:ph type="body" idx="1"/>
          </p:nvPr>
        </p:nvSpPr>
        <p:spPr/>
        <p:txBody>
          <a:bodyPr/>
          <a:lstStyle/>
          <a:p>
            <a:r>
              <a:rPr lang="en-US" altLang="en-US">
                <a:cs typeface="Osaka" charset="-128"/>
              </a:rPr>
              <a:t>What if we increased φ</a:t>
            </a:r>
            <a:r>
              <a:rPr lang="en-US" altLang="en-US" baseline="-25000">
                <a:cs typeface="Osaka" charset="-128"/>
              </a:rPr>
              <a:t>2</a:t>
            </a:r>
            <a:r>
              <a:rPr lang="en-US" altLang="en-US">
                <a:cs typeface="Osaka" charset="-128"/>
              </a:rPr>
              <a:t>  by a small amount?</a:t>
            </a:r>
          </a:p>
        </p:txBody>
      </p:sp>
      <p:sp>
        <p:nvSpPr>
          <p:cNvPr id="18437" name="Line 4"/>
          <p:cNvSpPr>
            <a:spLocks noChangeShapeType="1"/>
          </p:cNvSpPr>
          <p:nvPr/>
        </p:nvSpPr>
        <p:spPr bwMode="auto">
          <a:xfrm>
            <a:off x="1295400" y="5815013"/>
            <a:ext cx="3429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438" name="Rectangle 5"/>
          <p:cNvSpPr>
            <a:spLocks noChangeArrowheads="1"/>
          </p:cNvSpPr>
          <p:nvPr/>
        </p:nvSpPr>
        <p:spPr bwMode="auto">
          <a:xfrm rot="3692647">
            <a:off x="3021012" y="4089401"/>
            <a:ext cx="206375" cy="2286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en-US" altLang="en-US"/>
          </a:p>
        </p:txBody>
      </p:sp>
      <p:sp>
        <p:nvSpPr>
          <p:cNvPr id="18439" name="Rectangle 6"/>
          <p:cNvSpPr>
            <a:spLocks noChangeArrowheads="1"/>
          </p:cNvSpPr>
          <p:nvPr/>
        </p:nvSpPr>
        <p:spPr bwMode="auto">
          <a:xfrm rot="1736071">
            <a:off x="4495800" y="2843213"/>
            <a:ext cx="152400" cy="1981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en-US" altLang="en-US"/>
          </a:p>
        </p:txBody>
      </p:sp>
      <p:sp>
        <p:nvSpPr>
          <p:cNvPr id="18440" name="Text Box 8"/>
          <p:cNvSpPr txBox="1">
            <a:spLocks noChangeArrowheads="1"/>
          </p:cNvSpPr>
          <p:nvPr/>
        </p:nvSpPr>
        <p:spPr bwMode="auto">
          <a:xfrm>
            <a:off x="4821238" y="3452813"/>
            <a:ext cx="5524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sz="3200"/>
              <a:t>φ</a:t>
            </a:r>
            <a:r>
              <a:rPr lang="en-US" altLang="en-US" sz="3200" baseline="-25000"/>
              <a:t>2</a:t>
            </a:r>
          </a:p>
        </p:txBody>
      </p:sp>
      <p:sp>
        <p:nvSpPr>
          <p:cNvPr id="18441" name="Line 9"/>
          <p:cNvSpPr>
            <a:spLocks noChangeShapeType="1"/>
          </p:cNvSpPr>
          <p:nvPr/>
        </p:nvSpPr>
        <p:spPr bwMode="auto">
          <a:xfrm flipV="1">
            <a:off x="4114800" y="3605213"/>
            <a:ext cx="1981200" cy="10668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442" name="Text Box 10"/>
          <p:cNvSpPr txBox="1">
            <a:spLocks noChangeArrowheads="1"/>
          </p:cNvSpPr>
          <p:nvPr/>
        </p:nvSpPr>
        <p:spPr bwMode="auto">
          <a:xfrm>
            <a:off x="4876800" y="2644775"/>
            <a:ext cx="3270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sz="3200"/>
              <a:t>•</a:t>
            </a:r>
          </a:p>
        </p:txBody>
      </p:sp>
      <p:sp>
        <p:nvSpPr>
          <p:cNvPr id="18443" name="Freeform 12"/>
          <p:cNvSpPr>
            <a:spLocks/>
          </p:cNvSpPr>
          <p:nvPr/>
        </p:nvSpPr>
        <p:spPr bwMode="auto">
          <a:xfrm>
            <a:off x="4648200" y="3910013"/>
            <a:ext cx="381000" cy="304800"/>
          </a:xfrm>
          <a:custGeom>
            <a:avLst/>
            <a:gdLst>
              <a:gd name="T0" fmla="*/ 0 w 288"/>
              <a:gd name="T1" fmla="*/ 0 h 192"/>
              <a:gd name="T2" fmla="*/ 336020774 w 288"/>
              <a:gd name="T3" fmla="*/ 120967511 h 192"/>
              <a:gd name="T4" fmla="*/ 504031202 w 288"/>
              <a:gd name="T5" fmla="*/ 483870045 h 192"/>
              <a:gd name="T6" fmla="*/ 0 60000 65536"/>
              <a:gd name="T7" fmla="*/ 0 60000 65536"/>
              <a:gd name="T8" fmla="*/ 0 60000 65536"/>
              <a:gd name="T9" fmla="*/ 0 w 288"/>
              <a:gd name="T10" fmla="*/ 0 h 192"/>
              <a:gd name="T11" fmla="*/ 288 w 288"/>
              <a:gd name="T12" fmla="*/ 192 h 192"/>
            </a:gdLst>
            <a:ahLst/>
            <a:cxnLst>
              <a:cxn ang="T6">
                <a:pos x="T0" y="T1"/>
              </a:cxn>
              <a:cxn ang="T7">
                <a:pos x="T2" y="T3"/>
              </a:cxn>
              <a:cxn ang="T8">
                <a:pos x="T4" y="T5"/>
              </a:cxn>
            </a:cxnLst>
            <a:rect l="T9" t="T10" r="T11" b="T12"/>
            <a:pathLst>
              <a:path w="288" h="192">
                <a:moveTo>
                  <a:pt x="0" y="0"/>
                </a:moveTo>
                <a:cubicBezTo>
                  <a:pt x="72" y="8"/>
                  <a:pt x="144" y="16"/>
                  <a:pt x="192" y="48"/>
                </a:cubicBezTo>
                <a:cubicBezTo>
                  <a:pt x="240" y="80"/>
                  <a:pt x="264" y="136"/>
                  <a:pt x="288" y="192"/>
                </a:cubicBezTo>
              </a:path>
            </a:pathLst>
          </a:custGeom>
          <a:noFill/>
          <a:ln w="9525" cap="flat">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8444" name="Line 13"/>
          <p:cNvSpPr>
            <a:spLocks noChangeShapeType="1"/>
          </p:cNvSpPr>
          <p:nvPr/>
        </p:nvSpPr>
        <p:spPr bwMode="auto">
          <a:xfrm flipV="1">
            <a:off x="4114800" y="2919413"/>
            <a:ext cx="914400" cy="1752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445" name="Line 14"/>
          <p:cNvSpPr>
            <a:spLocks noChangeShapeType="1"/>
          </p:cNvSpPr>
          <p:nvPr/>
        </p:nvSpPr>
        <p:spPr bwMode="auto">
          <a:xfrm flipH="1" flipV="1">
            <a:off x="4495800" y="2614613"/>
            <a:ext cx="533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8446"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15" name="TextBox 14"/>
              <p:cNvSpPr txBox="1"/>
              <p:nvPr/>
            </p:nvSpPr>
            <p:spPr>
              <a:xfrm>
                <a:off x="859994" y="2575244"/>
                <a:ext cx="3318281" cy="9889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bg-BG" sz="2800" i="1" smtClean="0">
                              <a:solidFill>
                                <a:schemeClr val="bg1"/>
                              </a:solidFill>
                              <a:latin typeface="Cambria Math" charset="0"/>
                            </a:rPr>
                          </m:ctrlPr>
                        </m:fPr>
                        <m:num>
                          <m:r>
                            <a:rPr lang="bg-BG" sz="2800" i="1" smtClean="0">
                              <a:solidFill>
                                <a:schemeClr val="bg1"/>
                              </a:solidFill>
                              <a:latin typeface="Cambria Math" charset="0"/>
                              <a:ea typeface="Cambria Math" charset="0"/>
                              <a:cs typeface="Cambria Math" charset="0"/>
                            </a:rPr>
                            <m:t>𝜕</m:t>
                          </m:r>
                          <m:r>
                            <a:rPr lang="en-US" sz="2800" b="1" i="0" smtClean="0">
                              <a:solidFill>
                                <a:schemeClr val="bg1"/>
                              </a:solidFill>
                              <a:latin typeface="Cambria Math" charset="0"/>
                              <a:ea typeface="Cambria Math" charset="0"/>
                              <a:cs typeface="Cambria Math" charset="0"/>
                            </a:rPr>
                            <m:t>𝐞</m:t>
                          </m:r>
                        </m:num>
                        <m:den>
                          <m:r>
                            <a:rPr lang="bg-BG" sz="2800" i="1" smtClean="0">
                              <a:solidFill>
                                <a:schemeClr val="bg1"/>
                              </a:solidFill>
                              <a:latin typeface="Cambria Math" charset="0"/>
                              <a:ea typeface="Cambria Math" charset="0"/>
                              <a:cs typeface="Cambria Math" charset="0"/>
                            </a:rPr>
                            <m:t>𝜕</m:t>
                          </m:r>
                          <m:sSub>
                            <m:sSubPr>
                              <m:ctrlPr>
                                <a:rPr lang="en-US" sz="2800" i="1" smtClean="0">
                                  <a:solidFill>
                                    <a:schemeClr val="bg1"/>
                                  </a:solidFill>
                                  <a:latin typeface="Cambria Math" charset="0"/>
                                  <a:ea typeface="Cambria Math" charset="0"/>
                                  <a:cs typeface="Cambria Math" charset="0"/>
                                </a:rPr>
                              </m:ctrlPr>
                            </m:sSubPr>
                            <m:e>
                              <m:r>
                                <a:rPr lang="en-US" sz="2800" i="1" smtClean="0">
                                  <a:solidFill>
                                    <a:schemeClr val="bg1"/>
                                  </a:solidFill>
                                  <a:latin typeface="Cambria Math" charset="0"/>
                                  <a:ea typeface="Cambria Math" charset="0"/>
                                  <a:cs typeface="Cambria Math" charset="0"/>
                                </a:rPr>
                                <m:t>𝜙</m:t>
                              </m:r>
                            </m:e>
                            <m:sub>
                              <m:r>
                                <a:rPr lang="en-US" sz="2800" b="0" i="1" smtClean="0">
                                  <a:solidFill>
                                    <a:schemeClr val="bg1"/>
                                  </a:solidFill>
                                  <a:latin typeface="Cambria Math" charset="0"/>
                                  <a:ea typeface="Cambria Math" charset="0"/>
                                  <a:cs typeface="Cambria Math" charset="0"/>
                                </a:rPr>
                                <m:t>2</m:t>
                              </m:r>
                            </m:sub>
                          </m:sSub>
                        </m:den>
                      </m:f>
                      <m:r>
                        <a:rPr lang="en-US" sz="2800" b="0" i="1" smtClean="0">
                          <a:solidFill>
                            <a:schemeClr val="bg1"/>
                          </a:solidFill>
                          <a:latin typeface="Cambria Math" charset="0"/>
                        </a:rPr>
                        <m:t>=</m:t>
                      </m:r>
                      <m:sSup>
                        <m:sSupPr>
                          <m:ctrlPr>
                            <a:rPr lang="en-US" sz="2800" b="0" i="1" smtClean="0">
                              <a:solidFill>
                                <a:schemeClr val="bg1"/>
                              </a:solidFill>
                              <a:latin typeface="Cambria Math" charset="0"/>
                            </a:rPr>
                          </m:ctrlPr>
                        </m:sSupPr>
                        <m:e>
                          <m:d>
                            <m:dPr>
                              <m:begChr m:val="["/>
                              <m:endChr m:val="]"/>
                              <m:ctrlPr>
                                <a:rPr lang="pt-BR" sz="2800" b="0" i="1" smtClean="0">
                                  <a:solidFill>
                                    <a:schemeClr val="bg1"/>
                                  </a:solidFill>
                                  <a:latin typeface="Cambria Math" charset="0"/>
                                </a:rPr>
                              </m:ctrlPr>
                            </m:dPr>
                            <m:e>
                              <m:m>
                                <m:mPr>
                                  <m:mcs>
                                    <m:mc>
                                      <m:mcPr>
                                        <m:count m:val="2"/>
                                        <m:mcJc m:val="center"/>
                                      </m:mcPr>
                                    </m:mc>
                                  </m:mcs>
                                  <m:ctrlPr>
                                    <a:rPr lang="uk-UA" sz="2800" b="0" i="1" smtClean="0">
                                      <a:solidFill>
                                        <a:schemeClr val="bg1"/>
                                      </a:solidFill>
                                      <a:latin typeface="Cambria Math" charset="0"/>
                                    </a:rPr>
                                  </m:ctrlPr>
                                </m:mPr>
                                <m:mr>
                                  <m:e>
                                    <m:f>
                                      <m:fPr>
                                        <m:ctrlPr>
                                          <a:rPr lang="bg-BG" sz="2800" b="0" i="1" smtClean="0">
                                            <a:solidFill>
                                              <a:schemeClr val="bg1"/>
                                            </a:solidFill>
                                            <a:latin typeface="Cambria Math" charset="0"/>
                                          </a:rPr>
                                        </m:ctrlPr>
                                      </m:fPr>
                                      <m:num>
                                        <m:r>
                                          <a:rPr lang="bg-BG" sz="2800" b="0" i="1" smtClean="0">
                                            <a:solidFill>
                                              <a:schemeClr val="bg1"/>
                                            </a:solidFill>
                                            <a:latin typeface="Cambria Math" charset="0"/>
                                            <a:ea typeface="Cambria Math" charset="0"/>
                                            <a:cs typeface="Cambria Math" charset="0"/>
                                          </a:rPr>
                                          <m:t>𝜕</m:t>
                                        </m:r>
                                        <m:sSub>
                                          <m:sSubPr>
                                            <m:ctrlPr>
                                              <a:rPr lang="en-US" sz="2800" b="0" i="1" smtClean="0">
                                                <a:solidFill>
                                                  <a:schemeClr val="bg1"/>
                                                </a:solidFill>
                                                <a:latin typeface="Cambria Math" charset="0"/>
                                                <a:ea typeface="Cambria Math" charset="0"/>
                                                <a:cs typeface="Cambria Math" charset="0"/>
                                              </a:rPr>
                                            </m:ctrlPr>
                                          </m:sSubPr>
                                          <m:e>
                                            <m:r>
                                              <a:rPr lang="en-US" sz="2800" b="0" i="1" smtClean="0">
                                                <a:solidFill>
                                                  <a:schemeClr val="bg1"/>
                                                </a:solidFill>
                                                <a:latin typeface="Cambria Math" charset="0"/>
                                                <a:ea typeface="Cambria Math" charset="0"/>
                                                <a:cs typeface="Cambria Math" charset="0"/>
                                              </a:rPr>
                                              <m:t>𝑒</m:t>
                                            </m:r>
                                          </m:e>
                                          <m:sub>
                                            <m:r>
                                              <a:rPr lang="en-US" sz="2800" b="0" i="1" smtClean="0">
                                                <a:solidFill>
                                                  <a:schemeClr val="bg1"/>
                                                </a:solidFill>
                                                <a:latin typeface="Cambria Math" charset="0"/>
                                                <a:ea typeface="Cambria Math" charset="0"/>
                                                <a:cs typeface="Cambria Math" charset="0"/>
                                              </a:rPr>
                                              <m:t>𝑥</m:t>
                                            </m:r>
                                          </m:sub>
                                        </m:sSub>
                                      </m:num>
                                      <m:den>
                                        <m:r>
                                          <a:rPr lang="bg-BG" sz="2800" b="0" i="1" smtClean="0">
                                            <a:solidFill>
                                              <a:schemeClr val="bg1"/>
                                            </a:solidFill>
                                            <a:latin typeface="Cambria Math" charset="0"/>
                                            <a:ea typeface="Cambria Math" charset="0"/>
                                            <a:cs typeface="Cambria Math" charset="0"/>
                                          </a:rPr>
                                          <m:t>𝜕</m:t>
                                        </m:r>
                                        <m:sSub>
                                          <m:sSubPr>
                                            <m:ctrlPr>
                                              <a:rPr lang="en-US" sz="2800" b="0" i="1" smtClean="0">
                                                <a:solidFill>
                                                  <a:schemeClr val="bg1"/>
                                                </a:solidFill>
                                                <a:latin typeface="Cambria Math" charset="0"/>
                                                <a:ea typeface="Cambria Math" charset="0"/>
                                                <a:cs typeface="Cambria Math" charset="0"/>
                                              </a:rPr>
                                            </m:ctrlPr>
                                          </m:sSubPr>
                                          <m:e>
                                            <m:r>
                                              <a:rPr lang="en-US" sz="2800" b="0" i="1" smtClean="0">
                                                <a:solidFill>
                                                  <a:schemeClr val="bg1"/>
                                                </a:solidFill>
                                                <a:latin typeface="Cambria Math" charset="0"/>
                                                <a:ea typeface="Cambria Math" charset="0"/>
                                                <a:cs typeface="Cambria Math" charset="0"/>
                                              </a:rPr>
                                              <m:t>𝜙</m:t>
                                            </m:r>
                                          </m:e>
                                          <m:sub>
                                            <m:r>
                                              <a:rPr lang="en-US" sz="2800" b="0" i="1" smtClean="0">
                                                <a:solidFill>
                                                  <a:schemeClr val="bg1"/>
                                                </a:solidFill>
                                                <a:latin typeface="Cambria Math" charset="0"/>
                                                <a:ea typeface="Cambria Math" charset="0"/>
                                                <a:cs typeface="Cambria Math" charset="0"/>
                                              </a:rPr>
                                              <m:t>2</m:t>
                                            </m:r>
                                          </m:sub>
                                        </m:sSub>
                                      </m:den>
                                    </m:f>
                                  </m:e>
                                  <m:e>
                                    <m:f>
                                      <m:fPr>
                                        <m:ctrlPr>
                                          <a:rPr lang="bg-BG" sz="2800" b="0" i="1" smtClean="0">
                                            <a:solidFill>
                                              <a:schemeClr val="bg1"/>
                                            </a:solidFill>
                                            <a:latin typeface="Cambria Math" charset="0"/>
                                          </a:rPr>
                                        </m:ctrlPr>
                                      </m:fPr>
                                      <m:num>
                                        <m:r>
                                          <a:rPr lang="bg-BG" sz="2800" b="0" i="1" smtClean="0">
                                            <a:solidFill>
                                              <a:schemeClr val="bg1"/>
                                            </a:solidFill>
                                            <a:latin typeface="Cambria Math" charset="0"/>
                                            <a:ea typeface="Cambria Math" charset="0"/>
                                            <a:cs typeface="Cambria Math" charset="0"/>
                                          </a:rPr>
                                          <m:t>𝜕</m:t>
                                        </m:r>
                                        <m:sSub>
                                          <m:sSubPr>
                                            <m:ctrlPr>
                                              <a:rPr lang="en-US" sz="2800" b="0" i="1" smtClean="0">
                                                <a:solidFill>
                                                  <a:schemeClr val="bg1"/>
                                                </a:solidFill>
                                                <a:latin typeface="Cambria Math" charset="0"/>
                                                <a:ea typeface="Cambria Math" charset="0"/>
                                                <a:cs typeface="Cambria Math" charset="0"/>
                                              </a:rPr>
                                            </m:ctrlPr>
                                          </m:sSubPr>
                                          <m:e>
                                            <m:r>
                                              <a:rPr lang="en-US" sz="2800" b="0" i="1" smtClean="0">
                                                <a:solidFill>
                                                  <a:schemeClr val="bg1"/>
                                                </a:solidFill>
                                                <a:latin typeface="Cambria Math" charset="0"/>
                                                <a:ea typeface="Cambria Math" charset="0"/>
                                                <a:cs typeface="Cambria Math" charset="0"/>
                                              </a:rPr>
                                              <m:t>𝑒</m:t>
                                            </m:r>
                                          </m:e>
                                          <m:sub>
                                            <m:r>
                                              <a:rPr lang="en-US" sz="2800" b="0" i="1" smtClean="0">
                                                <a:solidFill>
                                                  <a:schemeClr val="bg1"/>
                                                </a:solidFill>
                                                <a:latin typeface="Cambria Math" charset="0"/>
                                                <a:ea typeface="Cambria Math" charset="0"/>
                                                <a:cs typeface="Cambria Math" charset="0"/>
                                              </a:rPr>
                                              <m:t>𝑦</m:t>
                                            </m:r>
                                          </m:sub>
                                        </m:sSub>
                                      </m:num>
                                      <m:den>
                                        <m:r>
                                          <a:rPr lang="bg-BG" sz="2800" b="0" i="1" smtClean="0">
                                            <a:solidFill>
                                              <a:schemeClr val="bg1"/>
                                            </a:solidFill>
                                            <a:latin typeface="Cambria Math" charset="0"/>
                                            <a:ea typeface="Cambria Math" charset="0"/>
                                            <a:cs typeface="Cambria Math" charset="0"/>
                                          </a:rPr>
                                          <m:t>𝜕</m:t>
                                        </m:r>
                                        <m:sSub>
                                          <m:sSubPr>
                                            <m:ctrlPr>
                                              <a:rPr lang="en-US" sz="2800" b="0" i="1" smtClean="0">
                                                <a:solidFill>
                                                  <a:schemeClr val="bg1"/>
                                                </a:solidFill>
                                                <a:latin typeface="Cambria Math" charset="0"/>
                                                <a:ea typeface="Cambria Math" charset="0"/>
                                                <a:cs typeface="Cambria Math" charset="0"/>
                                              </a:rPr>
                                            </m:ctrlPr>
                                          </m:sSubPr>
                                          <m:e>
                                            <m:r>
                                              <a:rPr lang="en-US" sz="2800" b="0" i="1" smtClean="0">
                                                <a:solidFill>
                                                  <a:schemeClr val="bg1"/>
                                                </a:solidFill>
                                                <a:latin typeface="Cambria Math" charset="0"/>
                                                <a:ea typeface="Cambria Math" charset="0"/>
                                                <a:cs typeface="Cambria Math" charset="0"/>
                                              </a:rPr>
                                              <m:t>𝜙</m:t>
                                            </m:r>
                                          </m:e>
                                          <m:sub>
                                            <m:r>
                                              <a:rPr lang="en-US" sz="2800" b="0" i="1" smtClean="0">
                                                <a:solidFill>
                                                  <a:schemeClr val="bg1"/>
                                                </a:solidFill>
                                                <a:latin typeface="Cambria Math" charset="0"/>
                                                <a:ea typeface="Cambria Math" charset="0"/>
                                                <a:cs typeface="Cambria Math" charset="0"/>
                                              </a:rPr>
                                              <m:t>2</m:t>
                                            </m:r>
                                          </m:sub>
                                        </m:sSub>
                                      </m:den>
                                    </m:f>
                                  </m:e>
                                </m:mr>
                              </m:m>
                            </m:e>
                          </m:d>
                        </m:e>
                        <m:sup>
                          <m:r>
                            <a:rPr lang="en-US" sz="2800" b="0" i="1" smtClean="0">
                              <a:solidFill>
                                <a:schemeClr val="bg1"/>
                              </a:solidFill>
                              <a:latin typeface="Cambria Math" charset="0"/>
                            </a:rPr>
                            <m:t>𝑇</m:t>
                          </m:r>
                        </m:sup>
                      </m:sSup>
                    </m:oMath>
                  </m:oMathPara>
                </a14:m>
                <a:endParaRPr lang="en-US" sz="2800" dirty="0"/>
              </a:p>
            </p:txBody>
          </p:sp>
        </mc:Choice>
        <mc:Fallback xmlns="">
          <p:sp>
            <p:nvSpPr>
              <p:cNvPr id="15" name="TextBox 14"/>
              <p:cNvSpPr txBox="1">
                <a:spLocks noRot="1" noChangeAspect="1" noMove="1" noResize="1" noEditPoints="1" noAdjustHandles="1" noChangeArrowheads="1" noChangeShapeType="1" noTextEdit="1"/>
              </p:cNvSpPr>
              <p:nvPr/>
            </p:nvSpPr>
            <p:spPr>
              <a:xfrm>
                <a:off x="859994" y="2575244"/>
                <a:ext cx="3318281" cy="988925"/>
              </a:xfrm>
              <a:prstGeom prst="rect">
                <a:avLst/>
              </a:prstGeom>
              <a:blipFill rotWithShape="0">
                <a:blip r:embed="rId3"/>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altLang="en-US">
                <a:cs typeface="Osaka" charset="-128"/>
              </a:rPr>
              <a:t>Jacobian for a 2D Robot Arm</a:t>
            </a:r>
          </a:p>
        </p:txBody>
      </p:sp>
      <p:sp>
        <p:nvSpPr>
          <p:cNvPr id="19460" name="Line 4"/>
          <p:cNvSpPr>
            <a:spLocks noChangeShapeType="1"/>
          </p:cNvSpPr>
          <p:nvPr/>
        </p:nvSpPr>
        <p:spPr bwMode="auto">
          <a:xfrm>
            <a:off x="1524000" y="5988050"/>
            <a:ext cx="3429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9461" name="Rectangle 5"/>
          <p:cNvSpPr>
            <a:spLocks noChangeArrowheads="1"/>
          </p:cNvSpPr>
          <p:nvPr/>
        </p:nvSpPr>
        <p:spPr bwMode="auto">
          <a:xfrm rot="3692647">
            <a:off x="3249612" y="4262438"/>
            <a:ext cx="206375" cy="2286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en-US" altLang="en-US"/>
          </a:p>
        </p:txBody>
      </p:sp>
      <p:sp>
        <p:nvSpPr>
          <p:cNvPr id="19462" name="Rectangle 6"/>
          <p:cNvSpPr>
            <a:spLocks noChangeArrowheads="1"/>
          </p:cNvSpPr>
          <p:nvPr/>
        </p:nvSpPr>
        <p:spPr bwMode="auto">
          <a:xfrm rot="1736071">
            <a:off x="4724400" y="3016250"/>
            <a:ext cx="152400" cy="1981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en-US" altLang="en-US"/>
          </a:p>
        </p:txBody>
      </p:sp>
      <p:sp>
        <p:nvSpPr>
          <p:cNvPr id="19463" name="Text Box 7"/>
          <p:cNvSpPr txBox="1">
            <a:spLocks noChangeArrowheads="1"/>
          </p:cNvSpPr>
          <p:nvPr/>
        </p:nvSpPr>
        <p:spPr bwMode="auto">
          <a:xfrm>
            <a:off x="5049838" y="3625850"/>
            <a:ext cx="552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sz="3200"/>
              <a:t>φ</a:t>
            </a:r>
            <a:r>
              <a:rPr lang="en-US" altLang="en-US" sz="3200" baseline="-25000"/>
              <a:t>2</a:t>
            </a:r>
          </a:p>
        </p:txBody>
      </p:sp>
      <p:sp>
        <p:nvSpPr>
          <p:cNvPr id="19464" name="Line 8"/>
          <p:cNvSpPr>
            <a:spLocks noChangeShapeType="1"/>
          </p:cNvSpPr>
          <p:nvPr/>
        </p:nvSpPr>
        <p:spPr bwMode="auto">
          <a:xfrm flipV="1">
            <a:off x="4343400" y="3778250"/>
            <a:ext cx="1981200" cy="10668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9465" name="Text Box 9"/>
          <p:cNvSpPr txBox="1">
            <a:spLocks noChangeArrowheads="1"/>
          </p:cNvSpPr>
          <p:nvPr/>
        </p:nvSpPr>
        <p:spPr bwMode="auto">
          <a:xfrm>
            <a:off x="5105400" y="2817813"/>
            <a:ext cx="3270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sz="3200"/>
              <a:t>•</a:t>
            </a:r>
          </a:p>
        </p:txBody>
      </p:sp>
      <p:sp>
        <p:nvSpPr>
          <p:cNvPr id="19466" name="Freeform 10"/>
          <p:cNvSpPr>
            <a:spLocks/>
          </p:cNvSpPr>
          <p:nvPr/>
        </p:nvSpPr>
        <p:spPr bwMode="auto">
          <a:xfrm>
            <a:off x="4876800" y="4083050"/>
            <a:ext cx="381000" cy="304800"/>
          </a:xfrm>
          <a:custGeom>
            <a:avLst/>
            <a:gdLst>
              <a:gd name="T0" fmla="*/ 0 w 288"/>
              <a:gd name="T1" fmla="*/ 0 h 192"/>
              <a:gd name="T2" fmla="*/ 336020774 w 288"/>
              <a:gd name="T3" fmla="*/ 120967511 h 192"/>
              <a:gd name="T4" fmla="*/ 504031202 w 288"/>
              <a:gd name="T5" fmla="*/ 483870045 h 192"/>
              <a:gd name="T6" fmla="*/ 0 60000 65536"/>
              <a:gd name="T7" fmla="*/ 0 60000 65536"/>
              <a:gd name="T8" fmla="*/ 0 60000 65536"/>
              <a:gd name="T9" fmla="*/ 0 w 288"/>
              <a:gd name="T10" fmla="*/ 0 h 192"/>
              <a:gd name="T11" fmla="*/ 288 w 288"/>
              <a:gd name="T12" fmla="*/ 192 h 192"/>
            </a:gdLst>
            <a:ahLst/>
            <a:cxnLst>
              <a:cxn ang="T6">
                <a:pos x="T0" y="T1"/>
              </a:cxn>
              <a:cxn ang="T7">
                <a:pos x="T2" y="T3"/>
              </a:cxn>
              <a:cxn ang="T8">
                <a:pos x="T4" y="T5"/>
              </a:cxn>
            </a:cxnLst>
            <a:rect l="T9" t="T10" r="T11" b="T12"/>
            <a:pathLst>
              <a:path w="288" h="192">
                <a:moveTo>
                  <a:pt x="0" y="0"/>
                </a:moveTo>
                <a:cubicBezTo>
                  <a:pt x="72" y="8"/>
                  <a:pt x="144" y="16"/>
                  <a:pt x="192" y="48"/>
                </a:cubicBezTo>
                <a:cubicBezTo>
                  <a:pt x="240" y="80"/>
                  <a:pt x="264" y="136"/>
                  <a:pt x="288" y="192"/>
                </a:cubicBezTo>
              </a:path>
            </a:pathLst>
          </a:custGeom>
          <a:noFill/>
          <a:ln w="9525" cap="flat">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9467" name="Line 11"/>
          <p:cNvSpPr>
            <a:spLocks noChangeShapeType="1"/>
          </p:cNvSpPr>
          <p:nvPr/>
        </p:nvSpPr>
        <p:spPr bwMode="auto">
          <a:xfrm flipV="1">
            <a:off x="4343400" y="3092450"/>
            <a:ext cx="914400" cy="1752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9468" name="Line 12"/>
          <p:cNvSpPr>
            <a:spLocks noChangeShapeType="1"/>
          </p:cNvSpPr>
          <p:nvPr/>
        </p:nvSpPr>
        <p:spPr bwMode="auto">
          <a:xfrm flipH="1" flipV="1">
            <a:off x="4724400" y="2787650"/>
            <a:ext cx="533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69" name="Text Box 14"/>
          <p:cNvSpPr txBox="1">
            <a:spLocks noChangeArrowheads="1"/>
          </p:cNvSpPr>
          <p:nvPr/>
        </p:nvSpPr>
        <p:spPr bwMode="auto">
          <a:xfrm>
            <a:off x="3886200" y="5280025"/>
            <a:ext cx="552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sz="3200"/>
              <a:t>φ</a:t>
            </a:r>
            <a:r>
              <a:rPr lang="en-US" altLang="en-US" sz="3200" baseline="-25000"/>
              <a:t>1</a:t>
            </a:r>
          </a:p>
        </p:txBody>
      </p:sp>
      <p:sp>
        <p:nvSpPr>
          <p:cNvPr id="19470" name="Freeform 15"/>
          <p:cNvSpPr>
            <a:spLocks/>
          </p:cNvSpPr>
          <p:nvPr/>
        </p:nvSpPr>
        <p:spPr bwMode="auto">
          <a:xfrm>
            <a:off x="3352800" y="5530850"/>
            <a:ext cx="177800" cy="457200"/>
          </a:xfrm>
          <a:custGeom>
            <a:avLst/>
            <a:gdLst>
              <a:gd name="T0" fmla="*/ 0 w 112"/>
              <a:gd name="T1" fmla="*/ 0 h 288"/>
              <a:gd name="T2" fmla="*/ 241935033 w 112"/>
              <a:gd name="T3" fmla="*/ 362902445 h 288"/>
              <a:gd name="T4" fmla="*/ 241935033 w 112"/>
              <a:gd name="T5" fmla="*/ 725804891 h 288"/>
              <a:gd name="T6" fmla="*/ 0 60000 65536"/>
              <a:gd name="T7" fmla="*/ 0 60000 65536"/>
              <a:gd name="T8" fmla="*/ 0 60000 65536"/>
              <a:gd name="T9" fmla="*/ 0 w 112"/>
              <a:gd name="T10" fmla="*/ 0 h 288"/>
              <a:gd name="T11" fmla="*/ 112 w 112"/>
              <a:gd name="T12" fmla="*/ 288 h 288"/>
            </a:gdLst>
            <a:ahLst/>
            <a:cxnLst>
              <a:cxn ang="T6">
                <a:pos x="T0" y="T1"/>
              </a:cxn>
              <a:cxn ang="T7">
                <a:pos x="T2" y="T3"/>
              </a:cxn>
              <a:cxn ang="T8">
                <a:pos x="T4" y="T5"/>
              </a:cxn>
            </a:cxnLst>
            <a:rect l="T9" t="T10" r="T11" b="T12"/>
            <a:pathLst>
              <a:path w="112" h="288">
                <a:moveTo>
                  <a:pt x="0" y="0"/>
                </a:moveTo>
                <a:cubicBezTo>
                  <a:pt x="40" y="48"/>
                  <a:pt x="80" y="96"/>
                  <a:pt x="96" y="144"/>
                </a:cubicBezTo>
                <a:cubicBezTo>
                  <a:pt x="112" y="192"/>
                  <a:pt x="104" y="240"/>
                  <a:pt x="96" y="288"/>
                </a:cubicBezTo>
              </a:path>
            </a:pathLst>
          </a:custGeom>
          <a:noFill/>
          <a:ln w="9525" cap="flat">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9471" name="Line 16"/>
          <p:cNvSpPr>
            <a:spLocks noChangeShapeType="1"/>
          </p:cNvSpPr>
          <p:nvPr/>
        </p:nvSpPr>
        <p:spPr bwMode="auto">
          <a:xfrm flipV="1">
            <a:off x="2362200" y="3092450"/>
            <a:ext cx="2895600" cy="2819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9472" name="Line 17"/>
          <p:cNvSpPr>
            <a:spLocks noChangeShapeType="1"/>
          </p:cNvSpPr>
          <p:nvPr/>
        </p:nvSpPr>
        <p:spPr bwMode="auto">
          <a:xfrm flipH="1" flipV="1">
            <a:off x="4572000" y="2330450"/>
            <a:ext cx="6858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73"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18" name="TextBox 17"/>
              <p:cNvSpPr txBox="1"/>
              <p:nvPr/>
            </p:nvSpPr>
            <p:spPr>
              <a:xfrm>
                <a:off x="401553" y="1729275"/>
                <a:ext cx="3560847" cy="18572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0" smtClean="0">
                          <a:solidFill>
                            <a:schemeClr val="bg1"/>
                          </a:solidFill>
                          <a:latin typeface="Cambria Math" charset="0"/>
                        </a:rPr>
                        <m:t>𝐉</m:t>
                      </m:r>
                      <m:d>
                        <m:dPr>
                          <m:ctrlPr>
                            <a:rPr lang="is-IS" sz="2800" b="1" i="1" smtClean="0">
                              <a:solidFill>
                                <a:schemeClr val="bg1"/>
                              </a:solidFill>
                              <a:latin typeface="Cambria Math" charset="0"/>
                            </a:rPr>
                          </m:ctrlPr>
                        </m:dPr>
                        <m:e>
                          <m:r>
                            <a:rPr lang="en-US" sz="2800" b="1" i="0" smtClean="0">
                              <a:solidFill>
                                <a:schemeClr val="bg1"/>
                              </a:solidFill>
                              <a:latin typeface="Cambria Math" charset="0"/>
                            </a:rPr>
                            <m:t>𝐞</m:t>
                          </m:r>
                          <m:r>
                            <a:rPr lang="en-US" sz="2800" b="1" i="0" smtClean="0">
                              <a:solidFill>
                                <a:schemeClr val="bg1"/>
                              </a:solidFill>
                              <a:latin typeface="Cambria Math" charset="0"/>
                            </a:rPr>
                            <m:t>,</m:t>
                          </m:r>
                          <m:r>
                            <a:rPr lang="en-US" sz="2800" b="1" i="1" smtClean="0">
                              <a:solidFill>
                                <a:schemeClr val="bg1"/>
                              </a:solidFill>
                              <a:latin typeface="Cambria Math" charset="0"/>
                              <a:ea typeface="Cambria Math" charset="0"/>
                              <a:cs typeface="Cambria Math" charset="0"/>
                            </a:rPr>
                            <m:t>𝚽</m:t>
                          </m:r>
                        </m:e>
                      </m:d>
                      <m:r>
                        <a:rPr lang="en-US" sz="2800" b="1" i="1" smtClean="0">
                          <a:solidFill>
                            <a:schemeClr val="bg1"/>
                          </a:solidFill>
                          <a:latin typeface="Cambria Math" charset="0"/>
                        </a:rPr>
                        <m:t>=</m:t>
                      </m:r>
                      <m:d>
                        <m:dPr>
                          <m:begChr m:val="["/>
                          <m:endChr m:val="]"/>
                          <m:ctrlPr>
                            <a:rPr lang="pt-BR" sz="2800" b="1" i="1" smtClean="0">
                              <a:solidFill>
                                <a:schemeClr val="bg1"/>
                              </a:solidFill>
                              <a:latin typeface="Cambria Math" charset="0"/>
                            </a:rPr>
                          </m:ctrlPr>
                        </m:dPr>
                        <m:e>
                          <m:m>
                            <m:mPr>
                              <m:mcs>
                                <m:mc>
                                  <m:mcPr>
                                    <m:count m:val="2"/>
                                    <m:mcJc m:val="center"/>
                                  </m:mcPr>
                                </m:mc>
                              </m:mcs>
                              <m:ctrlPr>
                                <a:rPr lang="uk-UA" sz="2800" b="1" i="1" smtClean="0">
                                  <a:solidFill>
                                    <a:schemeClr val="bg1"/>
                                  </a:solidFill>
                                  <a:latin typeface="Cambria Math" charset="0"/>
                                </a:rPr>
                              </m:ctrlPr>
                            </m:mPr>
                            <m:mr>
                              <m:e>
                                <m:f>
                                  <m:fPr>
                                    <m:ctrlPr>
                                      <a:rPr lang="bg-BG" sz="2800" b="1" i="1" smtClean="0">
                                        <a:solidFill>
                                          <a:schemeClr val="bg1"/>
                                        </a:solidFill>
                                        <a:latin typeface="Cambria Math" charset="0"/>
                                      </a:rPr>
                                    </m:ctrlPr>
                                  </m:fPr>
                                  <m:num>
                                    <m:r>
                                      <a:rPr lang="bg-BG" sz="2800" i="1" smtClean="0">
                                        <a:solidFill>
                                          <a:schemeClr val="bg1"/>
                                        </a:solidFill>
                                        <a:latin typeface="Cambria Math" charset="0"/>
                                        <a:ea typeface="Cambria Math" charset="0"/>
                                        <a:cs typeface="Cambria Math" charset="0"/>
                                      </a:rPr>
                                      <m:t>𝜕</m:t>
                                    </m:r>
                                    <m:sSub>
                                      <m:sSubPr>
                                        <m:ctrlPr>
                                          <a:rPr lang="en-US" sz="2800" i="1" smtClean="0">
                                            <a:solidFill>
                                              <a:schemeClr val="bg1"/>
                                            </a:solidFill>
                                            <a:latin typeface="Cambria Math" charset="0"/>
                                            <a:ea typeface="Cambria Math" charset="0"/>
                                            <a:cs typeface="Cambria Math" charset="0"/>
                                          </a:rPr>
                                        </m:ctrlPr>
                                      </m:sSubPr>
                                      <m:e>
                                        <m:r>
                                          <a:rPr lang="en-US" sz="2800" b="0" i="1" smtClean="0">
                                            <a:solidFill>
                                              <a:schemeClr val="bg1"/>
                                            </a:solidFill>
                                            <a:latin typeface="Cambria Math" charset="0"/>
                                            <a:ea typeface="Cambria Math" charset="0"/>
                                            <a:cs typeface="Cambria Math" charset="0"/>
                                          </a:rPr>
                                          <m:t>𝑒</m:t>
                                        </m:r>
                                      </m:e>
                                      <m:sub>
                                        <m:r>
                                          <a:rPr lang="en-US" sz="2800" b="0" i="1" smtClean="0">
                                            <a:solidFill>
                                              <a:schemeClr val="bg1"/>
                                            </a:solidFill>
                                            <a:latin typeface="Cambria Math" charset="0"/>
                                            <a:ea typeface="Cambria Math" charset="0"/>
                                            <a:cs typeface="Cambria Math" charset="0"/>
                                          </a:rPr>
                                          <m:t>𝑥</m:t>
                                        </m:r>
                                      </m:sub>
                                    </m:sSub>
                                  </m:num>
                                  <m:den>
                                    <m:r>
                                      <a:rPr lang="bg-BG" sz="2800" i="1" smtClean="0">
                                        <a:solidFill>
                                          <a:schemeClr val="bg1"/>
                                        </a:solidFill>
                                        <a:latin typeface="Cambria Math" charset="0"/>
                                        <a:ea typeface="Cambria Math" charset="0"/>
                                        <a:cs typeface="Cambria Math" charset="0"/>
                                      </a:rPr>
                                      <m:t>𝜕</m:t>
                                    </m:r>
                                    <m:sSub>
                                      <m:sSubPr>
                                        <m:ctrlPr>
                                          <a:rPr lang="en-US" sz="2800" i="1" smtClean="0">
                                            <a:solidFill>
                                              <a:schemeClr val="bg1"/>
                                            </a:solidFill>
                                            <a:latin typeface="Cambria Math" charset="0"/>
                                            <a:ea typeface="Cambria Math" charset="0"/>
                                            <a:cs typeface="Cambria Math" charset="0"/>
                                          </a:rPr>
                                        </m:ctrlPr>
                                      </m:sSubPr>
                                      <m:e>
                                        <m:r>
                                          <a:rPr lang="en-US" sz="2800" i="1" smtClean="0">
                                            <a:solidFill>
                                              <a:schemeClr val="bg1"/>
                                            </a:solidFill>
                                            <a:latin typeface="Cambria Math" charset="0"/>
                                            <a:ea typeface="Cambria Math" charset="0"/>
                                            <a:cs typeface="Cambria Math" charset="0"/>
                                          </a:rPr>
                                          <m:t>𝜙</m:t>
                                        </m:r>
                                      </m:e>
                                      <m:sub>
                                        <m:r>
                                          <a:rPr lang="en-US" sz="2800" b="0" i="1" smtClean="0">
                                            <a:solidFill>
                                              <a:schemeClr val="bg1"/>
                                            </a:solidFill>
                                            <a:latin typeface="Cambria Math" charset="0"/>
                                            <a:ea typeface="Cambria Math" charset="0"/>
                                            <a:cs typeface="Cambria Math" charset="0"/>
                                          </a:rPr>
                                          <m:t>1</m:t>
                                        </m:r>
                                      </m:sub>
                                    </m:sSub>
                                  </m:den>
                                </m:f>
                              </m:e>
                              <m:e>
                                <m:f>
                                  <m:fPr>
                                    <m:ctrlPr>
                                      <a:rPr lang="bg-BG" sz="2800" b="1" i="1" smtClean="0">
                                        <a:solidFill>
                                          <a:schemeClr val="bg1"/>
                                        </a:solidFill>
                                        <a:latin typeface="Cambria Math" charset="0"/>
                                      </a:rPr>
                                    </m:ctrlPr>
                                  </m:fPr>
                                  <m:num>
                                    <m:r>
                                      <a:rPr lang="bg-BG" sz="2800" i="1" smtClean="0">
                                        <a:solidFill>
                                          <a:schemeClr val="bg1"/>
                                        </a:solidFill>
                                        <a:latin typeface="Cambria Math" charset="0"/>
                                        <a:ea typeface="Cambria Math" charset="0"/>
                                        <a:cs typeface="Cambria Math" charset="0"/>
                                      </a:rPr>
                                      <m:t>𝜕</m:t>
                                    </m:r>
                                    <m:sSub>
                                      <m:sSubPr>
                                        <m:ctrlPr>
                                          <a:rPr lang="en-US" sz="2800" i="1" smtClean="0">
                                            <a:solidFill>
                                              <a:schemeClr val="bg1"/>
                                            </a:solidFill>
                                            <a:latin typeface="Cambria Math" charset="0"/>
                                            <a:ea typeface="Cambria Math" charset="0"/>
                                            <a:cs typeface="Cambria Math" charset="0"/>
                                          </a:rPr>
                                        </m:ctrlPr>
                                      </m:sSubPr>
                                      <m:e>
                                        <m:r>
                                          <a:rPr lang="en-US" sz="2800" b="0" i="1" smtClean="0">
                                            <a:solidFill>
                                              <a:schemeClr val="bg1"/>
                                            </a:solidFill>
                                            <a:latin typeface="Cambria Math" charset="0"/>
                                            <a:ea typeface="Cambria Math" charset="0"/>
                                            <a:cs typeface="Cambria Math" charset="0"/>
                                          </a:rPr>
                                          <m:t>𝑒</m:t>
                                        </m:r>
                                      </m:e>
                                      <m:sub>
                                        <m:r>
                                          <a:rPr lang="en-US" sz="2800" b="0" i="1" smtClean="0">
                                            <a:solidFill>
                                              <a:schemeClr val="bg1"/>
                                            </a:solidFill>
                                            <a:latin typeface="Cambria Math" charset="0"/>
                                            <a:ea typeface="Cambria Math" charset="0"/>
                                            <a:cs typeface="Cambria Math" charset="0"/>
                                          </a:rPr>
                                          <m:t>𝑥</m:t>
                                        </m:r>
                                      </m:sub>
                                    </m:sSub>
                                  </m:num>
                                  <m:den>
                                    <m:r>
                                      <a:rPr lang="bg-BG" sz="2800" i="1" smtClean="0">
                                        <a:solidFill>
                                          <a:schemeClr val="bg1"/>
                                        </a:solidFill>
                                        <a:latin typeface="Cambria Math" charset="0"/>
                                        <a:ea typeface="Cambria Math" charset="0"/>
                                        <a:cs typeface="Cambria Math" charset="0"/>
                                      </a:rPr>
                                      <m:t>𝜕</m:t>
                                    </m:r>
                                    <m:sSub>
                                      <m:sSubPr>
                                        <m:ctrlPr>
                                          <a:rPr lang="en-US" sz="2800" i="1" smtClean="0">
                                            <a:solidFill>
                                              <a:schemeClr val="bg1"/>
                                            </a:solidFill>
                                            <a:latin typeface="Cambria Math" charset="0"/>
                                            <a:ea typeface="Cambria Math" charset="0"/>
                                            <a:cs typeface="Cambria Math" charset="0"/>
                                          </a:rPr>
                                        </m:ctrlPr>
                                      </m:sSubPr>
                                      <m:e>
                                        <m:r>
                                          <a:rPr lang="en-US" sz="2800" i="1" smtClean="0">
                                            <a:solidFill>
                                              <a:schemeClr val="bg1"/>
                                            </a:solidFill>
                                            <a:latin typeface="Cambria Math" charset="0"/>
                                            <a:ea typeface="Cambria Math" charset="0"/>
                                            <a:cs typeface="Cambria Math" charset="0"/>
                                          </a:rPr>
                                          <m:t>𝜙</m:t>
                                        </m:r>
                                      </m:e>
                                      <m:sub>
                                        <m:r>
                                          <a:rPr lang="en-US" sz="2800" b="0" i="1" smtClean="0">
                                            <a:solidFill>
                                              <a:schemeClr val="bg1"/>
                                            </a:solidFill>
                                            <a:latin typeface="Cambria Math" charset="0"/>
                                            <a:ea typeface="Cambria Math" charset="0"/>
                                            <a:cs typeface="Cambria Math" charset="0"/>
                                          </a:rPr>
                                          <m:t>2</m:t>
                                        </m:r>
                                      </m:sub>
                                    </m:sSub>
                                  </m:den>
                                </m:f>
                              </m:e>
                            </m:mr>
                            <m:mr>
                              <m:e>
                                <m:f>
                                  <m:fPr>
                                    <m:ctrlPr>
                                      <a:rPr lang="bg-BG" sz="2800" b="1" i="1" smtClean="0">
                                        <a:solidFill>
                                          <a:schemeClr val="bg1"/>
                                        </a:solidFill>
                                        <a:latin typeface="Cambria Math" charset="0"/>
                                      </a:rPr>
                                    </m:ctrlPr>
                                  </m:fPr>
                                  <m:num>
                                    <m:r>
                                      <a:rPr lang="bg-BG" sz="2800" i="1" smtClean="0">
                                        <a:solidFill>
                                          <a:schemeClr val="bg1"/>
                                        </a:solidFill>
                                        <a:latin typeface="Cambria Math" charset="0"/>
                                        <a:ea typeface="Cambria Math" charset="0"/>
                                        <a:cs typeface="Cambria Math" charset="0"/>
                                      </a:rPr>
                                      <m:t>𝜕</m:t>
                                    </m:r>
                                    <m:sSub>
                                      <m:sSubPr>
                                        <m:ctrlPr>
                                          <a:rPr lang="en-US" sz="2800" i="1" smtClean="0">
                                            <a:solidFill>
                                              <a:schemeClr val="bg1"/>
                                            </a:solidFill>
                                            <a:latin typeface="Cambria Math" charset="0"/>
                                            <a:ea typeface="Cambria Math" charset="0"/>
                                            <a:cs typeface="Cambria Math" charset="0"/>
                                          </a:rPr>
                                        </m:ctrlPr>
                                      </m:sSubPr>
                                      <m:e>
                                        <m:r>
                                          <a:rPr lang="en-US" sz="2800" b="0" i="1" smtClean="0">
                                            <a:solidFill>
                                              <a:schemeClr val="bg1"/>
                                            </a:solidFill>
                                            <a:latin typeface="Cambria Math" charset="0"/>
                                            <a:ea typeface="Cambria Math" charset="0"/>
                                            <a:cs typeface="Cambria Math" charset="0"/>
                                          </a:rPr>
                                          <m:t>𝑒</m:t>
                                        </m:r>
                                      </m:e>
                                      <m:sub>
                                        <m:r>
                                          <a:rPr lang="en-US" sz="2800" b="0" i="1" smtClean="0">
                                            <a:solidFill>
                                              <a:schemeClr val="bg1"/>
                                            </a:solidFill>
                                            <a:latin typeface="Cambria Math" charset="0"/>
                                            <a:ea typeface="Cambria Math" charset="0"/>
                                            <a:cs typeface="Cambria Math" charset="0"/>
                                          </a:rPr>
                                          <m:t>𝑦</m:t>
                                        </m:r>
                                      </m:sub>
                                    </m:sSub>
                                  </m:num>
                                  <m:den>
                                    <m:r>
                                      <a:rPr lang="bg-BG" sz="2800" i="1" smtClean="0">
                                        <a:solidFill>
                                          <a:schemeClr val="bg1"/>
                                        </a:solidFill>
                                        <a:latin typeface="Cambria Math" charset="0"/>
                                        <a:ea typeface="Cambria Math" charset="0"/>
                                        <a:cs typeface="Cambria Math" charset="0"/>
                                      </a:rPr>
                                      <m:t>𝜕</m:t>
                                    </m:r>
                                    <m:sSub>
                                      <m:sSubPr>
                                        <m:ctrlPr>
                                          <a:rPr lang="en-US" sz="2800" i="1" smtClean="0">
                                            <a:solidFill>
                                              <a:schemeClr val="bg1"/>
                                            </a:solidFill>
                                            <a:latin typeface="Cambria Math" charset="0"/>
                                            <a:ea typeface="Cambria Math" charset="0"/>
                                            <a:cs typeface="Cambria Math" charset="0"/>
                                          </a:rPr>
                                        </m:ctrlPr>
                                      </m:sSubPr>
                                      <m:e>
                                        <m:r>
                                          <a:rPr lang="en-US" sz="2800" i="1" smtClean="0">
                                            <a:solidFill>
                                              <a:schemeClr val="bg1"/>
                                            </a:solidFill>
                                            <a:latin typeface="Cambria Math" charset="0"/>
                                            <a:ea typeface="Cambria Math" charset="0"/>
                                            <a:cs typeface="Cambria Math" charset="0"/>
                                          </a:rPr>
                                          <m:t>𝜙</m:t>
                                        </m:r>
                                      </m:e>
                                      <m:sub>
                                        <m:r>
                                          <a:rPr lang="en-US" sz="2800" b="0" i="1" smtClean="0">
                                            <a:solidFill>
                                              <a:schemeClr val="bg1"/>
                                            </a:solidFill>
                                            <a:latin typeface="Cambria Math" charset="0"/>
                                            <a:ea typeface="Cambria Math" charset="0"/>
                                            <a:cs typeface="Cambria Math" charset="0"/>
                                          </a:rPr>
                                          <m:t>1</m:t>
                                        </m:r>
                                      </m:sub>
                                    </m:sSub>
                                  </m:den>
                                </m:f>
                              </m:e>
                              <m:e>
                                <m:f>
                                  <m:fPr>
                                    <m:ctrlPr>
                                      <a:rPr lang="bg-BG" sz="2800" b="1" i="1" smtClean="0">
                                        <a:solidFill>
                                          <a:schemeClr val="bg1"/>
                                        </a:solidFill>
                                        <a:latin typeface="Cambria Math" charset="0"/>
                                      </a:rPr>
                                    </m:ctrlPr>
                                  </m:fPr>
                                  <m:num>
                                    <m:r>
                                      <a:rPr lang="bg-BG" sz="2800" i="1" smtClean="0">
                                        <a:solidFill>
                                          <a:schemeClr val="bg1"/>
                                        </a:solidFill>
                                        <a:latin typeface="Cambria Math" charset="0"/>
                                        <a:ea typeface="Cambria Math" charset="0"/>
                                        <a:cs typeface="Cambria Math" charset="0"/>
                                      </a:rPr>
                                      <m:t>𝜕</m:t>
                                    </m:r>
                                    <m:sSub>
                                      <m:sSubPr>
                                        <m:ctrlPr>
                                          <a:rPr lang="en-US" sz="2800" i="1" smtClean="0">
                                            <a:solidFill>
                                              <a:schemeClr val="bg1"/>
                                            </a:solidFill>
                                            <a:latin typeface="Cambria Math" charset="0"/>
                                            <a:ea typeface="Cambria Math" charset="0"/>
                                            <a:cs typeface="Cambria Math" charset="0"/>
                                          </a:rPr>
                                        </m:ctrlPr>
                                      </m:sSubPr>
                                      <m:e>
                                        <m:r>
                                          <a:rPr lang="en-US" sz="2800" b="0" i="1" smtClean="0">
                                            <a:solidFill>
                                              <a:schemeClr val="bg1"/>
                                            </a:solidFill>
                                            <a:latin typeface="Cambria Math" charset="0"/>
                                            <a:ea typeface="Cambria Math" charset="0"/>
                                            <a:cs typeface="Cambria Math" charset="0"/>
                                          </a:rPr>
                                          <m:t>𝑒</m:t>
                                        </m:r>
                                      </m:e>
                                      <m:sub>
                                        <m:r>
                                          <a:rPr lang="en-US" sz="2800" b="0" i="1" smtClean="0">
                                            <a:solidFill>
                                              <a:schemeClr val="bg1"/>
                                            </a:solidFill>
                                            <a:latin typeface="Cambria Math" charset="0"/>
                                            <a:ea typeface="Cambria Math" charset="0"/>
                                            <a:cs typeface="Cambria Math" charset="0"/>
                                          </a:rPr>
                                          <m:t>𝑦</m:t>
                                        </m:r>
                                      </m:sub>
                                    </m:sSub>
                                  </m:num>
                                  <m:den>
                                    <m:r>
                                      <a:rPr lang="bg-BG" sz="2800" i="1" smtClean="0">
                                        <a:solidFill>
                                          <a:schemeClr val="bg1"/>
                                        </a:solidFill>
                                        <a:latin typeface="Cambria Math" charset="0"/>
                                        <a:ea typeface="Cambria Math" charset="0"/>
                                        <a:cs typeface="Cambria Math" charset="0"/>
                                      </a:rPr>
                                      <m:t>𝜕</m:t>
                                    </m:r>
                                    <m:sSub>
                                      <m:sSubPr>
                                        <m:ctrlPr>
                                          <a:rPr lang="en-US" sz="2800" i="1" smtClean="0">
                                            <a:solidFill>
                                              <a:schemeClr val="bg1"/>
                                            </a:solidFill>
                                            <a:latin typeface="Cambria Math" charset="0"/>
                                            <a:ea typeface="Cambria Math" charset="0"/>
                                            <a:cs typeface="Cambria Math" charset="0"/>
                                          </a:rPr>
                                        </m:ctrlPr>
                                      </m:sSubPr>
                                      <m:e>
                                        <m:r>
                                          <a:rPr lang="en-US" sz="2800" i="1" smtClean="0">
                                            <a:solidFill>
                                              <a:schemeClr val="bg1"/>
                                            </a:solidFill>
                                            <a:latin typeface="Cambria Math" charset="0"/>
                                            <a:ea typeface="Cambria Math" charset="0"/>
                                            <a:cs typeface="Cambria Math" charset="0"/>
                                          </a:rPr>
                                          <m:t>𝜙</m:t>
                                        </m:r>
                                      </m:e>
                                      <m:sub>
                                        <m:r>
                                          <a:rPr lang="en-US" sz="2800" b="0" i="1" smtClean="0">
                                            <a:solidFill>
                                              <a:schemeClr val="bg1"/>
                                            </a:solidFill>
                                            <a:latin typeface="Cambria Math" charset="0"/>
                                            <a:ea typeface="Cambria Math" charset="0"/>
                                            <a:cs typeface="Cambria Math" charset="0"/>
                                          </a:rPr>
                                          <m:t>2</m:t>
                                        </m:r>
                                      </m:sub>
                                    </m:sSub>
                                  </m:den>
                                </m:f>
                              </m:e>
                            </m:mr>
                          </m:m>
                        </m:e>
                      </m:d>
                    </m:oMath>
                  </m:oMathPara>
                </a14:m>
                <a:endParaRPr lang="en-US" sz="2800" b="1" dirty="0"/>
              </a:p>
            </p:txBody>
          </p:sp>
        </mc:Choice>
        <mc:Fallback xmlns="">
          <p:sp>
            <p:nvSpPr>
              <p:cNvPr id="18" name="TextBox 17"/>
              <p:cNvSpPr txBox="1">
                <a:spLocks noRot="1" noChangeAspect="1" noMove="1" noResize="1" noEditPoints="1" noAdjustHandles="1" noChangeArrowheads="1" noChangeShapeType="1" noTextEdit="1"/>
              </p:cNvSpPr>
              <p:nvPr/>
            </p:nvSpPr>
            <p:spPr>
              <a:xfrm>
                <a:off x="401553" y="1729275"/>
                <a:ext cx="3560847" cy="1857240"/>
              </a:xfrm>
              <a:prstGeom prst="rect">
                <a:avLst/>
              </a:prstGeom>
              <a:blipFill rotWithShape="0">
                <a:blip r:embed="rId3"/>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cs typeface="Osaka" charset="-128"/>
              </a:rPr>
              <a:t>Jacobian Matrices</a:t>
            </a:r>
          </a:p>
        </p:txBody>
      </p:sp>
      <p:sp>
        <p:nvSpPr>
          <p:cNvPr id="55299" name="Rectangle 3"/>
          <p:cNvSpPr>
            <a:spLocks noGrp="1" noChangeArrowheads="1"/>
          </p:cNvSpPr>
          <p:nvPr>
            <p:ph type="body" idx="1"/>
          </p:nvPr>
        </p:nvSpPr>
        <p:spPr/>
        <p:txBody>
          <a:bodyPr/>
          <a:lstStyle/>
          <a:p>
            <a:r>
              <a:rPr lang="en-US" altLang="en-US">
                <a:cs typeface="Osaka" charset="-128"/>
              </a:rPr>
              <a:t>Just as a scalar derivative df/dx of a function f(x) can vary over the domain of possible values for x, the Jacobian matrix J(</a:t>
            </a:r>
            <a:r>
              <a:rPr lang="en-US" altLang="en-US" b="1">
                <a:cs typeface="Osaka" charset="-128"/>
              </a:rPr>
              <a:t>e</a:t>
            </a:r>
            <a:r>
              <a:rPr lang="en-US" altLang="en-US">
                <a:cs typeface="Osaka" charset="-128"/>
              </a:rPr>
              <a:t>,</a:t>
            </a:r>
            <a:r>
              <a:rPr lang="en-US" altLang="en-US" b="1">
                <a:cs typeface="Osaka" charset="-128"/>
              </a:rPr>
              <a:t>Φ</a:t>
            </a:r>
            <a:r>
              <a:rPr lang="en-US" altLang="en-US">
                <a:cs typeface="Osaka" charset="-128"/>
              </a:rPr>
              <a:t>) varies over the domain of all possible poses for </a:t>
            </a:r>
            <a:r>
              <a:rPr lang="en-US" altLang="en-US" b="1">
                <a:cs typeface="Osaka" charset="-128"/>
              </a:rPr>
              <a:t>Φ</a:t>
            </a:r>
            <a:endParaRPr lang="en-US" altLang="en-US">
              <a:cs typeface="Osaka" charset="-128"/>
            </a:endParaRPr>
          </a:p>
          <a:p>
            <a:r>
              <a:rPr lang="en-US" altLang="en-US">
                <a:cs typeface="Osaka" charset="-128"/>
              </a:rPr>
              <a:t>For any given joint pose vector </a:t>
            </a:r>
            <a:r>
              <a:rPr lang="en-US" altLang="en-US" b="1">
                <a:cs typeface="Osaka" charset="-128"/>
              </a:rPr>
              <a:t>Φ</a:t>
            </a:r>
            <a:r>
              <a:rPr lang="en-US" altLang="en-US">
                <a:cs typeface="Osaka" charset="-128"/>
              </a:rPr>
              <a:t>, we can explicitly compute the individual components of the Jacobian matrix</a:t>
            </a:r>
            <a:endParaRPr lang="en-US" altLang="en-US" b="1">
              <a:cs typeface="Osaka" charset="-128"/>
            </a:endParaRPr>
          </a:p>
        </p:txBody>
      </p:sp>
      <p:sp>
        <p:nvSpPr>
          <p:cNvPr id="55300"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7"/>
          <p:cNvSpPr>
            <a:spLocks noGrp="1" noChangeArrowheads="1"/>
          </p:cNvSpPr>
          <p:nvPr>
            <p:ph type="body" idx="1"/>
          </p:nvPr>
        </p:nvSpPr>
        <p:spPr>
          <a:xfrm>
            <a:off x="685800" y="1600200"/>
            <a:ext cx="7772400" cy="3962400"/>
          </a:xfrm>
        </p:spPr>
        <p:txBody>
          <a:bodyPr/>
          <a:lstStyle/>
          <a:p>
            <a:pPr>
              <a:lnSpc>
                <a:spcPct val="90000"/>
              </a:lnSpc>
            </a:pPr>
            <a:r>
              <a:rPr lang="en-US" altLang="en-US">
                <a:cs typeface="Osaka" charset="-128"/>
              </a:rPr>
              <a:t>Once again, sometimes it helps to think of:</a:t>
            </a:r>
          </a:p>
          <a:p>
            <a:pPr>
              <a:lnSpc>
                <a:spcPct val="90000"/>
              </a:lnSpc>
            </a:pPr>
            <a:endParaRPr lang="en-US" altLang="en-US">
              <a:cs typeface="Osaka" charset="-128"/>
            </a:endParaRPr>
          </a:p>
          <a:p>
            <a:pPr>
              <a:lnSpc>
                <a:spcPct val="90000"/>
              </a:lnSpc>
            </a:pPr>
            <a:endParaRPr lang="en-US" altLang="en-US">
              <a:cs typeface="Osaka" charset="-128"/>
            </a:endParaRPr>
          </a:p>
          <a:p>
            <a:pPr>
              <a:lnSpc>
                <a:spcPct val="90000"/>
              </a:lnSpc>
            </a:pPr>
            <a:endParaRPr lang="en-US" altLang="en-US">
              <a:cs typeface="Osaka" charset="-128"/>
            </a:endParaRPr>
          </a:p>
          <a:p>
            <a:pPr>
              <a:lnSpc>
                <a:spcPct val="90000"/>
              </a:lnSpc>
              <a:buFont typeface="Wingdings" charset="2"/>
              <a:buNone/>
            </a:pPr>
            <a:r>
              <a:rPr lang="en-US" altLang="en-US">
                <a:cs typeface="Osaka" charset="-128"/>
              </a:rPr>
              <a:t>	because J(</a:t>
            </a:r>
            <a:r>
              <a:rPr lang="en-US" altLang="en-US" b="1">
                <a:cs typeface="Osaka" charset="-128"/>
              </a:rPr>
              <a:t>e</a:t>
            </a:r>
            <a:r>
              <a:rPr lang="en-US" altLang="en-US">
                <a:cs typeface="Osaka" charset="-128"/>
              </a:rPr>
              <a:t>,</a:t>
            </a:r>
            <a:r>
              <a:rPr lang="en-US" altLang="en-US" b="1">
                <a:cs typeface="Osaka" charset="-128"/>
              </a:rPr>
              <a:t>Φ</a:t>
            </a:r>
            <a:r>
              <a:rPr lang="en-US" altLang="en-US">
                <a:cs typeface="Osaka" charset="-128"/>
              </a:rPr>
              <a:t>) contains all the information we need to know about how to relate changes in any component of </a:t>
            </a:r>
            <a:r>
              <a:rPr lang="en-US" altLang="en-US" b="1">
                <a:cs typeface="Osaka" charset="-128"/>
              </a:rPr>
              <a:t>Φ</a:t>
            </a:r>
            <a:r>
              <a:rPr lang="en-US" altLang="en-US">
                <a:cs typeface="Osaka" charset="-128"/>
              </a:rPr>
              <a:t> to changes in any component of </a:t>
            </a:r>
            <a:r>
              <a:rPr lang="en-US" altLang="en-US" b="1">
                <a:cs typeface="Osaka" charset="-128"/>
              </a:rPr>
              <a:t>e</a:t>
            </a:r>
          </a:p>
        </p:txBody>
      </p:sp>
      <p:sp>
        <p:nvSpPr>
          <p:cNvPr id="20484" name="Rectangle 2"/>
          <p:cNvSpPr>
            <a:spLocks noGrp="1" noChangeArrowheads="1"/>
          </p:cNvSpPr>
          <p:nvPr>
            <p:ph type="title"/>
          </p:nvPr>
        </p:nvSpPr>
        <p:spPr/>
        <p:txBody>
          <a:bodyPr/>
          <a:lstStyle/>
          <a:p>
            <a:r>
              <a:rPr lang="en-US" altLang="en-US">
                <a:cs typeface="Osaka" charset="-128"/>
              </a:rPr>
              <a:t>Jacobian as a Vector Derivative</a:t>
            </a:r>
          </a:p>
        </p:txBody>
      </p:sp>
      <p:sp>
        <p:nvSpPr>
          <p:cNvPr id="20485"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 name="TextBox 1"/>
              <p:cNvSpPr txBox="1"/>
              <p:nvPr/>
            </p:nvSpPr>
            <p:spPr>
              <a:xfrm>
                <a:off x="1676400" y="2286000"/>
                <a:ext cx="2139560" cy="8180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0" smtClean="0">
                          <a:solidFill>
                            <a:schemeClr val="bg1"/>
                          </a:solidFill>
                          <a:latin typeface="Cambria Math" charset="0"/>
                        </a:rPr>
                        <m:t>𝐉</m:t>
                      </m:r>
                      <m:d>
                        <m:dPr>
                          <m:ctrlPr>
                            <a:rPr lang="is-IS" sz="2800" b="1" i="1" smtClean="0">
                              <a:solidFill>
                                <a:schemeClr val="bg1"/>
                              </a:solidFill>
                              <a:latin typeface="Cambria Math" charset="0"/>
                            </a:rPr>
                          </m:ctrlPr>
                        </m:dPr>
                        <m:e>
                          <m:r>
                            <a:rPr lang="en-US" sz="2800" b="1" i="0" smtClean="0">
                              <a:solidFill>
                                <a:schemeClr val="bg1"/>
                              </a:solidFill>
                              <a:latin typeface="Cambria Math" charset="0"/>
                            </a:rPr>
                            <m:t>𝐞</m:t>
                          </m:r>
                          <m:r>
                            <a:rPr lang="en-US" sz="2800" b="1" i="0" smtClean="0">
                              <a:solidFill>
                                <a:schemeClr val="bg1"/>
                              </a:solidFill>
                              <a:latin typeface="Cambria Math" charset="0"/>
                            </a:rPr>
                            <m:t>,</m:t>
                          </m:r>
                          <m:r>
                            <a:rPr lang="en-US" sz="2800" b="1" i="1" smtClean="0">
                              <a:solidFill>
                                <a:schemeClr val="bg1"/>
                              </a:solidFill>
                              <a:latin typeface="Cambria Math" charset="0"/>
                              <a:ea typeface="Cambria Math" charset="0"/>
                              <a:cs typeface="Cambria Math" charset="0"/>
                            </a:rPr>
                            <m:t>𝚽</m:t>
                          </m:r>
                        </m:e>
                      </m:d>
                      <m:r>
                        <a:rPr lang="en-US" sz="2800" b="1" i="1" smtClean="0">
                          <a:solidFill>
                            <a:schemeClr val="bg1"/>
                          </a:solidFill>
                          <a:latin typeface="Cambria Math" charset="0"/>
                        </a:rPr>
                        <m:t>=</m:t>
                      </m:r>
                      <m:f>
                        <m:fPr>
                          <m:ctrlPr>
                            <a:rPr lang="bg-BG" sz="2800" b="1" i="1" smtClean="0">
                              <a:solidFill>
                                <a:schemeClr val="bg1"/>
                              </a:solidFill>
                              <a:latin typeface="Cambria Math" charset="0"/>
                            </a:rPr>
                          </m:ctrlPr>
                        </m:fPr>
                        <m:num>
                          <m:r>
                            <a:rPr lang="en-US" sz="2800" b="0" i="1" smtClean="0">
                              <a:solidFill>
                                <a:schemeClr val="bg1"/>
                              </a:solidFill>
                              <a:latin typeface="Cambria Math" charset="0"/>
                            </a:rPr>
                            <m:t>𝑑</m:t>
                          </m:r>
                          <m:r>
                            <a:rPr lang="en-US" sz="2800" b="1" i="0" smtClean="0">
                              <a:solidFill>
                                <a:schemeClr val="bg1"/>
                              </a:solidFill>
                              <a:latin typeface="Cambria Math" charset="0"/>
                            </a:rPr>
                            <m:t>𝐞</m:t>
                          </m:r>
                        </m:num>
                        <m:den>
                          <m:r>
                            <a:rPr lang="en-US" sz="2800" b="0" i="1" smtClean="0">
                              <a:solidFill>
                                <a:schemeClr val="bg1"/>
                              </a:solidFill>
                              <a:latin typeface="Cambria Math" charset="0"/>
                            </a:rPr>
                            <m:t>𝑑</m:t>
                          </m:r>
                          <m:r>
                            <a:rPr lang="en-US" sz="2800" b="1" smtClean="0">
                              <a:solidFill>
                                <a:schemeClr val="bg1"/>
                              </a:solidFill>
                              <a:latin typeface="Cambria Math" charset="0"/>
                              <a:ea typeface="Cambria Math" charset="0"/>
                              <a:cs typeface="Cambria Math" charset="0"/>
                            </a:rPr>
                            <m:t>𝚽</m:t>
                          </m:r>
                        </m:den>
                      </m:f>
                    </m:oMath>
                  </m:oMathPara>
                </a14:m>
                <a:endParaRPr lang="en-US" sz="28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1676400" y="2286000"/>
                <a:ext cx="2139560" cy="818044"/>
              </a:xfrm>
              <a:prstGeom prst="rect">
                <a:avLst/>
              </a:prstGeom>
              <a:blipFill rotWithShape="0">
                <a:blip r:embed="rId2"/>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ltLang="en-US">
                <a:cs typeface="Osaka" charset="-128"/>
              </a:rPr>
              <a:t>Incremental Change in Pose</a:t>
            </a:r>
          </a:p>
        </p:txBody>
      </p:sp>
      <p:sp>
        <p:nvSpPr>
          <p:cNvPr id="21508" name="Rectangle 3"/>
          <p:cNvSpPr>
            <a:spLocks noGrp="1" noChangeArrowheads="1"/>
          </p:cNvSpPr>
          <p:nvPr>
            <p:ph type="body" idx="1"/>
          </p:nvPr>
        </p:nvSpPr>
        <p:spPr/>
        <p:txBody>
          <a:bodyPr/>
          <a:lstStyle/>
          <a:p>
            <a:r>
              <a:rPr lang="en-US" altLang="en-US">
                <a:cs typeface="Osaka" charset="-128"/>
              </a:rPr>
              <a:t>Let’s say we have a vector Δ</a:t>
            </a:r>
            <a:r>
              <a:rPr lang="en-US" altLang="en-US" b="1">
                <a:cs typeface="Osaka" charset="-128"/>
              </a:rPr>
              <a:t>Φ</a:t>
            </a:r>
            <a:r>
              <a:rPr lang="en-US" altLang="en-US">
                <a:cs typeface="Osaka" charset="-128"/>
              </a:rPr>
              <a:t> that represents a small change in joint DOF values</a:t>
            </a:r>
          </a:p>
          <a:p>
            <a:r>
              <a:rPr lang="en-US" altLang="en-US">
                <a:cs typeface="Osaka" charset="-128"/>
              </a:rPr>
              <a:t>We can approximate what the resulting change in </a:t>
            </a:r>
            <a:r>
              <a:rPr lang="en-US" altLang="en-US" b="1">
                <a:cs typeface="Osaka" charset="-128"/>
              </a:rPr>
              <a:t>e</a:t>
            </a:r>
            <a:r>
              <a:rPr lang="en-US" altLang="en-US">
                <a:cs typeface="Osaka" charset="-128"/>
              </a:rPr>
              <a:t> would be:</a:t>
            </a:r>
            <a:endParaRPr lang="en-US" altLang="en-US" b="1">
              <a:cs typeface="Osaka" charset="-128"/>
            </a:endParaRPr>
          </a:p>
        </p:txBody>
      </p:sp>
      <p:sp>
        <p:nvSpPr>
          <p:cNvPr id="21509"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 name="TextBox 1"/>
              <p:cNvSpPr txBox="1"/>
              <p:nvPr/>
            </p:nvSpPr>
            <p:spPr>
              <a:xfrm>
                <a:off x="1295400" y="4373791"/>
                <a:ext cx="4568943" cy="8180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2800" i="1" smtClean="0">
                          <a:solidFill>
                            <a:schemeClr val="bg1"/>
                          </a:solidFill>
                          <a:latin typeface="Cambria Math" charset="0"/>
                          <a:ea typeface="Cambria Math" charset="0"/>
                          <a:cs typeface="Cambria Math" charset="0"/>
                        </a:rPr>
                        <m:t>Δ</m:t>
                      </m:r>
                      <m:r>
                        <a:rPr lang="en-US" sz="2800" b="1" i="0" smtClean="0">
                          <a:solidFill>
                            <a:schemeClr val="bg1"/>
                          </a:solidFill>
                          <a:latin typeface="Cambria Math" charset="0"/>
                          <a:ea typeface="Cambria Math" charset="0"/>
                          <a:cs typeface="Cambria Math" charset="0"/>
                        </a:rPr>
                        <m:t>𝐞</m:t>
                      </m:r>
                      <m:r>
                        <a:rPr lang="en-US" sz="2800" b="1" i="1" smtClean="0">
                          <a:solidFill>
                            <a:schemeClr val="bg1"/>
                          </a:solidFill>
                          <a:latin typeface="Cambria Math" charset="0"/>
                          <a:ea typeface="Cambria Math" charset="0"/>
                          <a:cs typeface="Cambria Math" charset="0"/>
                        </a:rPr>
                        <m:t>≈</m:t>
                      </m:r>
                      <m:f>
                        <m:fPr>
                          <m:ctrlPr>
                            <a:rPr lang="bg-BG" sz="2800" b="1" i="1" smtClean="0">
                              <a:solidFill>
                                <a:schemeClr val="bg1"/>
                              </a:solidFill>
                              <a:latin typeface="Cambria Math" charset="0"/>
                              <a:ea typeface="Cambria Math" charset="0"/>
                              <a:cs typeface="Cambria Math" charset="0"/>
                            </a:rPr>
                          </m:ctrlPr>
                        </m:fPr>
                        <m:num>
                          <m:r>
                            <a:rPr lang="en-US" sz="2800" b="0" i="1" smtClean="0">
                              <a:solidFill>
                                <a:schemeClr val="bg1"/>
                              </a:solidFill>
                              <a:latin typeface="Cambria Math" charset="0"/>
                              <a:ea typeface="Cambria Math" charset="0"/>
                              <a:cs typeface="Cambria Math" charset="0"/>
                            </a:rPr>
                            <m:t>𝑑</m:t>
                          </m:r>
                          <m:r>
                            <a:rPr lang="en-US" sz="2800" b="1" i="0" smtClean="0">
                              <a:solidFill>
                                <a:schemeClr val="bg1"/>
                              </a:solidFill>
                              <a:latin typeface="Cambria Math" charset="0"/>
                              <a:ea typeface="Cambria Math" charset="0"/>
                              <a:cs typeface="Cambria Math" charset="0"/>
                            </a:rPr>
                            <m:t>𝐞</m:t>
                          </m:r>
                        </m:num>
                        <m:den>
                          <m:r>
                            <a:rPr lang="en-US" sz="2800" b="0" i="1" smtClean="0">
                              <a:solidFill>
                                <a:schemeClr val="bg1"/>
                              </a:solidFill>
                              <a:latin typeface="Cambria Math" charset="0"/>
                              <a:ea typeface="Cambria Math" charset="0"/>
                              <a:cs typeface="Cambria Math" charset="0"/>
                            </a:rPr>
                            <m:t>𝑑</m:t>
                          </m:r>
                          <m:r>
                            <a:rPr lang="en-US" sz="2800" b="1" smtClean="0">
                              <a:solidFill>
                                <a:schemeClr val="bg1"/>
                              </a:solidFill>
                              <a:latin typeface="Cambria Math" charset="0"/>
                              <a:ea typeface="Cambria Math" charset="0"/>
                              <a:cs typeface="Cambria Math" charset="0"/>
                            </a:rPr>
                            <m:t>𝚽</m:t>
                          </m:r>
                        </m:den>
                      </m:f>
                      <m:r>
                        <a:rPr lang="bg-BG" sz="2800" b="1" i="1" smtClean="0">
                          <a:solidFill>
                            <a:schemeClr val="bg1"/>
                          </a:solidFill>
                          <a:latin typeface="Cambria Math" charset="0"/>
                          <a:ea typeface="Cambria Math" charset="0"/>
                          <a:cs typeface="Cambria Math" charset="0"/>
                        </a:rPr>
                        <m:t>∙∆</m:t>
                      </m:r>
                      <m:r>
                        <a:rPr lang="bg-BG" sz="2800" b="1" i="1" smtClean="0">
                          <a:solidFill>
                            <a:schemeClr val="bg1"/>
                          </a:solidFill>
                          <a:latin typeface="Cambria Math" charset="0"/>
                          <a:ea typeface="Cambria Math" charset="0"/>
                          <a:cs typeface="Cambria Math" charset="0"/>
                        </a:rPr>
                        <m:t>𝚽</m:t>
                      </m:r>
                      <m:r>
                        <a:rPr lang="en-US" sz="2800" b="1" i="1" smtClean="0">
                          <a:solidFill>
                            <a:schemeClr val="bg1"/>
                          </a:solidFill>
                          <a:latin typeface="Cambria Math" charset="0"/>
                          <a:ea typeface="Cambria Math" charset="0"/>
                          <a:cs typeface="Cambria Math" charset="0"/>
                        </a:rPr>
                        <m:t>=</m:t>
                      </m:r>
                      <m:r>
                        <a:rPr lang="en-US" sz="2800" b="1" i="0" smtClean="0">
                          <a:solidFill>
                            <a:schemeClr val="bg1"/>
                          </a:solidFill>
                          <a:latin typeface="Cambria Math" charset="0"/>
                          <a:ea typeface="Cambria Math" charset="0"/>
                          <a:cs typeface="Cambria Math" charset="0"/>
                        </a:rPr>
                        <m:t>𝐉</m:t>
                      </m:r>
                      <m:d>
                        <m:dPr>
                          <m:ctrlPr>
                            <a:rPr lang="is-IS" sz="2800" b="1" i="1" smtClean="0">
                              <a:solidFill>
                                <a:schemeClr val="bg1"/>
                              </a:solidFill>
                              <a:latin typeface="Cambria Math" charset="0"/>
                              <a:ea typeface="Cambria Math" charset="0"/>
                              <a:cs typeface="Cambria Math" charset="0"/>
                            </a:rPr>
                          </m:ctrlPr>
                        </m:dPr>
                        <m:e>
                          <m:r>
                            <a:rPr lang="en-US" sz="2800" b="1" i="0" smtClean="0">
                              <a:solidFill>
                                <a:schemeClr val="bg1"/>
                              </a:solidFill>
                              <a:latin typeface="Cambria Math" charset="0"/>
                              <a:ea typeface="Cambria Math" charset="0"/>
                              <a:cs typeface="Cambria Math" charset="0"/>
                            </a:rPr>
                            <m:t>𝐞</m:t>
                          </m:r>
                          <m:r>
                            <a:rPr lang="en-US" sz="2800" b="1" i="0" smtClean="0">
                              <a:solidFill>
                                <a:schemeClr val="bg1"/>
                              </a:solidFill>
                              <a:latin typeface="Cambria Math" charset="0"/>
                              <a:ea typeface="Cambria Math" charset="0"/>
                              <a:cs typeface="Cambria Math" charset="0"/>
                            </a:rPr>
                            <m:t>,</m:t>
                          </m:r>
                          <m:r>
                            <a:rPr lang="en-US" sz="2800" b="1" i="1" smtClean="0">
                              <a:solidFill>
                                <a:schemeClr val="bg1"/>
                              </a:solidFill>
                              <a:latin typeface="Cambria Math" charset="0"/>
                              <a:ea typeface="Cambria Math" charset="0"/>
                              <a:cs typeface="Cambria Math" charset="0"/>
                            </a:rPr>
                            <m:t>𝚽</m:t>
                          </m:r>
                        </m:e>
                      </m:d>
                      <m:r>
                        <a:rPr lang="is-IS" sz="2800" b="1" i="1" smtClean="0">
                          <a:solidFill>
                            <a:schemeClr val="bg1"/>
                          </a:solidFill>
                          <a:latin typeface="Cambria Math" charset="0"/>
                          <a:ea typeface="Cambria Math" charset="0"/>
                          <a:cs typeface="Cambria Math" charset="0"/>
                        </a:rPr>
                        <m:t>∙</m:t>
                      </m:r>
                      <m:r>
                        <a:rPr lang="bg-BG" sz="2800" b="1" i="1" smtClean="0">
                          <a:solidFill>
                            <a:schemeClr val="bg1"/>
                          </a:solidFill>
                          <a:latin typeface="Cambria Math" charset="0"/>
                          <a:ea typeface="Cambria Math" charset="0"/>
                          <a:cs typeface="Cambria Math" charset="0"/>
                        </a:rPr>
                        <m:t>∆</m:t>
                      </m:r>
                      <m:r>
                        <a:rPr lang="bg-BG" sz="2800" b="1" i="1" smtClean="0">
                          <a:solidFill>
                            <a:schemeClr val="bg1"/>
                          </a:solidFill>
                          <a:latin typeface="Cambria Math" charset="0"/>
                          <a:ea typeface="Cambria Math" charset="0"/>
                          <a:cs typeface="Cambria Math" charset="0"/>
                        </a:rPr>
                        <m:t>𝚽</m:t>
                      </m:r>
                    </m:oMath>
                  </m:oMathPara>
                </a14:m>
                <a:endParaRPr lang="en-US" sz="2800" dirty="0">
                  <a:solidFill>
                    <a:schemeClr val="bg1"/>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295400" y="4373791"/>
                <a:ext cx="4568943" cy="818044"/>
              </a:xfrm>
              <a:prstGeom prst="rect">
                <a:avLst/>
              </a:prstGeom>
              <a:blipFill rotWithShape="0">
                <a:blip r:embed="rId2"/>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US" altLang="en-US">
                <a:cs typeface="Osaka" charset="-128"/>
              </a:rPr>
              <a:t>Incremental Change in Effector</a:t>
            </a:r>
          </a:p>
        </p:txBody>
      </p:sp>
      <p:sp>
        <p:nvSpPr>
          <p:cNvPr id="22532" name="Rectangle 3"/>
          <p:cNvSpPr>
            <a:spLocks noGrp="1" noChangeArrowheads="1"/>
          </p:cNvSpPr>
          <p:nvPr>
            <p:ph type="body" idx="1"/>
          </p:nvPr>
        </p:nvSpPr>
        <p:spPr/>
        <p:txBody>
          <a:bodyPr/>
          <a:lstStyle/>
          <a:p>
            <a:r>
              <a:rPr lang="en-US" altLang="en-US">
                <a:cs typeface="Osaka" charset="-128"/>
              </a:rPr>
              <a:t>What if we wanted to move the end effector by a small amount Δ</a:t>
            </a:r>
            <a:r>
              <a:rPr lang="en-US" altLang="en-US" b="1">
                <a:cs typeface="Osaka" charset="-128"/>
              </a:rPr>
              <a:t>e</a:t>
            </a:r>
            <a:r>
              <a:rPr lang="en-US" altLang="en-US">
                <a:cs typeface="Osaka" charset="-128"/>
              </a:rPr>
              <a:t>. What small change Δ</a:t>
            </a:r>
            <a:r>
              <a:rPr lang="en-US" altLang="en-US" b="1">
                <a:cs typeface="Osaka" charset="-128"/>
              </a:rPr>
              <a:t>Φ</a:t>
            </a:r>
            <a:r>
              <a:rPr lang="en-US" altLang="en-US">
                <a:cs typeface="Osaka" charset="-128"/>
              </a:rPr>
              <a:t> will achieve this?</a:t>
            </a:r>
          </a:p>
        </p:txBody>
      </p:sp>
      <p:sp>
        <p:nvSpPr>
          <p:cNvPr id="22533"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 name="TextBox 1"/>
              <p:cNvSpPr txBox="1"/>
              <p:nvPr/>
            </p:nvSpPr>
            <p:spPr>
              <a:xfrm>
                <a:off x="1905000" y="3810000"/>
                <a:ext cx="187871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0" smtClean="0">
                          <a:solidFill>
                            <a:schemeClr val="bg1"/>
                          </a:solidFill>
                          <a:latin typeface="Cambria Math" charset="0"/>
                          <a:ea typeface="Cambria Math" charset="0"/>
                          <a:cs typeface="Cambria Math" charset="0"/>
                        </a:rPr>
                        <m:t>∆</m:t>
                      </m:r>
                      <m:r>
                        <a:rPr lang="en-US" sz="2800" b="1" i="0" smtClean="0">
                          <a:solidFill>
                            <a:schemeClr val="bg1"/>
                          </a:solidFill>
                          <a:latin typeface="Cambria Math" charset="0"/>
                          <a:ea typeface="Cambria Math" charset="0"/>
                          <a:cs typeface="Cambria Math" charset="0"/>
                        </a:rPr>
                        <m:t>𝐞</m:t>
                      </m:r>
                      <m:r>
                        <a:rPr lang="en-US" sz="2800" b="1" i="1" smtClean="0">
                          <a:solidFill>
                            <a:schemeClr val="bg1"/>
                          </a:solidFill>
                          <a:latin typeface="Cambria Math" charset="0"/>
                          <a:ea typeface="Cambria Math" charset="0"/>
                          <a:cs typeface="Cambria Math" charset="0"/>
                        </a:rPr>
                        <m:t>≈</m:t>
                      </m:r>
                      <m:r>
                        <a:rPr lang="en-US" sz="2800" b="1" i="0" smtClean="0">
                          <a:solidFill>
                            <a:schemeClr val="bg1"/>
                          </a:solidFill>
                          <a:latin typeface="Cambria Math" charset="0"/>
                          <a:ea typeface="Cambria Math" charset="0"/>
                          <a:cs typeface="Cambria Math" charset="0"/>
                        </a:rPr>
                        <m:t>𝐉</m:t>
                      </m:r>
                      <m:r>
                        <a:rPr lang="en-US" sz="2800" b="1" i="1" smtClean="0">
                          <a:solidFill>
                            <a:schemeClr val="bg1"/>
                          </a:solidFill>
                          <a:latin typeface="Cambria Math" charset="0"/>
                          <a:ea typeface="Cambria Math" charset="0"/>
                          <a:cs typeface="Cambria Math" charset="0"/>
                        </a:rPr>
                        <m:t>∙∆</m:t>
                      </m:r>
                      <m:r>
                        <a:rPr lang="en-US" sz="2800" b="1" i="1" smtClean="0">
                          <a:solidFill>
                            <a:schemeClr val="bg1"/>
                          </a:solidFill>
                          <a:latin typeface="Cambria Math" charset="0"/>
                          <a:ea typeface="Cambria Math" charset="0"/>
                          <a:cs typeface="Cambria Math" charset="0"/>
                        </a:rPr>
                        <m:t>𝚽</m:t>
                      </m:r>
                    </m:oMath>
                  </m:oMathPara>
                </a14:m>
                <a:endParaRPr lang="en-US" sz="2800" b="1" dirty="0">
                  <a:solidFill>
                    <a:schemeClr val="bg1"/>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905000" y="3810000"/>
                <a:ext cx="1878719" cy="430887"/>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905000" y="5029200"/>
                <a:ext cx="224805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bg1"/>
                          </a:solidFill>
                          <a:latin typeface="Cambria Math" charset="0"/>
                          <a:ea typeface="Cambria Math" charset="0"/>
                          <a:cs typeface="Cambria Math" charset="0"/>
                        </a:rPr>
                        <m:t>∆</m:t>
                      </m:r>
                      <m:r>
                        <a:rPr lang="en-US" sz="2800" b="1" i="1" smtClean="0">
                          <a:solidFill>
                            <a:schemeClr val="bg1"/>
                          </a:solidFill>
                          <a:latin typeface="Cambria Math" charset="0"/>
                          <a:ea typeface="Cambria Math" charset="0"/>
                          <a:cs typeface="Cambria Math" charset="0"/>
                        </a:rPr>
                        <m:t>𝚽</m:t>
                      </m:r>
                      <m:r>
                        <a:rPr lang="en-US" sz="2800" b="1" i="1" smtClean="0">
                          <a:solidFill>
                            <a:schemeClr val="bg1"/>
                          </a:solidFill>
                          <a:latin typeface="Cambria Math" charset="0"/>
                          <a:ea typeface="Cambria Math" charset="0"/>
                          <a:cs typeface="Cambria Math" charset="0"/>
                        </a:rPr>
                        <m:t>≈</m:t>
                      </m:r>
                      <m:sSup>
                        <m:sSupPr>
                          <m:ctrlPr>
                            <a:rPr lang="en-US" sz="2800" b="1" i="1" smtClean="0">
                              <a:solidFill>
                                <a:schemeClr val="bg1"/>
                              </a:solidFill>
                              <a:latin typeface="Cambria Math" charset="0"/>
                              <a:ea typeface="Cambria Math" charset="0"/>
                              <a:cs typeface="Cambria Math" charset="0"/>
                            </a:rPr>
                          </m:ctrlPr>
                        </m:sSupPr>
                        <m:e>
                          <m:r>
                            <a:rPr lang="en-US" sz="2800" b="1" i="0" smtClean="0">
                              <a:solidFill>
                                <a:schemeClr val="bg1"/>
                              </a:solidFill>
                              <a:latin typeface="Cambria Math" charset="0"/>
                              <a:ea typeface="Cambria Math" charset="0"/>
                              <a:cs typeface="Cambria Math" charset="0"/>
                            </a:rPr>
                            <m:t>𝐉</m:t>
                          </m:r>
                        </m:e>
                        <m:sup>
                          <m:r>
                            <a:rPr lang="en-US" sz="2800" b="0" i="1" smtClean="0">
                              <a:solidFill>
                                <a:schemeClr val="bg1"/>
                              </a:solidFill>
                              <a:latin typeface="Cambria Math" charset="0"/>
                              <a:ea typeface="Cambria Math" charset="0"/>
                              <a:cs typeface="Cambria Math" charset="0"/>
                            </a:rPr>
                            <m:t>−1</m:t>
                          </m:r>
                        </m:sup>
                      </m:sSup>
                      <m:r>
                        <a:rPr lang="en-US" sz="2800" b="1" i="1" smtClean="0">
                          <a:solidFill>
                            <a:schemeClr val="bg1"/>
                          </a:solidFill>
                          <a:latin typeface="Cambria Math" charset="0"/>
                          <a:ea typeface="Cambria Math" charset="0"/>
                          <a:cs typeface="Cambria Math" charset="0"/>
                        </a:rPr>
                        <m:t>∙</m:t>
                      </m:r>
                      <m:r>
                        <a:rPr lang="en-US" sz="2800" b="1" i="0" smtClean="0">
                          <a:solidFill>
                            <a:schemeClr val="bg1"/>
                          </a:solidFill>
                          <a:latin typeface="Cambria Math" charset="0"/>
                          <a:ea typeface="Cambria Math" charset="0"/>
                          <a:cs typeface="Cambria Math" charset="0"/>
                        </a:rPr>
                        <m:t>∆</m:t>
                      </m:r>
                      <m:r>
                        <a:rPr lang="en-US" sz="2800" b="1" i="0" smtClean="0">
                          <a:solidFill>
                            <a:schemeClr val="bg1"/>
                          </a:solidFill>
                          <a:latin typeface="Cambria Math" charset="0"/>
                          <a:ea typeface="Cambria Math" charset="0"/>
                          <a:cs typeface="Cambria Math" charset="0"/>
                        </a:rPr>
                        <m:t>𝐞</m:t>
                      </m:r>
                    </m:oMath>
                  </m:oMathPara>
                </a14:m>
                <a:endParaRPr lang="en-US" sz="2800" b="1" dirty="0">
                  <a:solidFill>
                    <a:schemeClr val="bg1"/>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905000" y="5029200"/>
                <a:ext cx="2248051" cy="430887"/>
              </a:xfrm>
              <a:prstGeom prst="rect">
                <a:avLst/>
              </a:prstGeom>
              <a:blipFill rotWithShape="0">
                <a:blip r:embed="rId3"/>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altLang="en-US">
                <a:cs typeface="Osaka" charset="-128"/>
              </a:rPr>
              <a:t>Incremental Change in e</a:t>
            </a:r>
          </a:p>
        </p:txBody>
      </p:sp>
      <p:sp>
        <p:nvSpPr>
          <p:cNvPr id="23556" name="Line 3"/>
          <p:cNvSpPr>
            <a:spLocks noChangeShapeType="1"/>
          </p:cNvSpPr>
          <p:nvPr/>
        </p:nvSpPr>
        <p:spPr bwMode="auto">
          <a:xfrm>
            <a:off x="1447800" y="6142038"/>
            <a:ext cx="3429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557" name="Rectangle 4"/>
          <p:cNvSpPr>
            <a:spLocks noChangeArrowheads="1"/>
          </p:cNvSpPr>
          <p:nvPr/>
        </p:nvSpPr>
        <p:spPr bwMode="auto">
          <a:xfrm rot="3692647">
            <a:off x="3173412" y="4416426"/>
            <a:ext cx="206375" cy="2286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en-US" altLang="en-US"/>
          </a:p>
        </p:txBody>
      </p:sp>
      <p:sp>
        <p:nvSpPr>
          <p:cNvPr id="23558" name="Rectangle 5"/>
          <p:cNvSpPr>
            <a:spLocks noChangeArrowheads="1"/>
          </p:cNvSpPr>
          <p:nvPr/>
        </p:nvSpPr>
        <p:spPr bwMode="auto">
          <a:xfrm rot="1736071">
            <a:off x="4648200" y="3170238"/>
            <a:ext cx="152400" cy="1981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en-US" altLang="en-US"/>
          </a:p>
        </p:txBody>
      </p:sp>
      <p:sp>
        <p:nvSpPr>
          <p:cNvPr id="23559" name="Text Box 6"/>
          <p:cNvSpPr txBox="1">
            <a:spLocks noChangeArrowheads="1"/>
          </p:cNvSpPr>
          <p:nvPr/>
        </p:nvSpPr>
        <p:spPr bwMode="auto">
          <a:xfrm>
            <a:off x="4973638" y="3779838"/>
            <a:ext cx="5524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sz="3200"/>
              <a:t>φ</a:t>
            </a:r>
            <a:r>
              <a:rPr lang="en-US" altLang="en-US" sz="3200" baseline="-25000"/>
              <a:t>2</a:t>
            </a:r>
          </a:p>
        </p:txBody>
      </p:sp>
      <p:sp>
        <p:nvSpPr>
          <p:cNvPr id="23560" name="Line 7"/>
          <p:cNvSpPr>
            <a:spLocks noChangeShapeType="1"/>
          </p:cNvSpPr>
          <p:nvPr/>
        </p:nvSpPr>
        <p:spPr bwMode="auto">
          <a:xfrm flipV="1">
            <a:off x="4267200" y="3932238"/>
            <a:ext cx="1981200" cy="10668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561" name="Text Box 8"/>
          <p:cNvSpPr txBox="1">
            <a:spLocks noChangeArrowheads="1"/>
          </p:cNvSpPr>
          <p:nvPr/>
        </p:nvSpPr>
        <p:spPr bwMode="auto">
          <a:xfrm>
            <a:off x="5029200" y="2971800"/>
            <a:ext cx="3270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sz="3200"/>
              <a:t>•</a:t>
            </a:r>
          </a:p>
        </p:txBody>
      </p:sp>
      <p:sp>
        <p:nvSpPr>
          <p:cNvPr id="23562" name="Freeform 9"/>
          <p:cNvSpPr>
            <a:spLocks/>
          </p:cNvSpPr>
          <p:nvPr/>
        </p:nvSpPr>
        <p:spPr bwMode="auto">
          <a:xfrm>
            <a:off x="4800600" y="4237038"/>
            <a:ext cx="381000" cy="304800"/>
          </a:xfrm>
          <a:custGeom>
            <a:avLst/>
            <a:gdLst>
              <a:gd name="T0" fmla="*/ 0 w 288"/>
              <a:gd name="T1" fmla="*/ 0 h 192"/>
              <a:gd name="T2" fmla="*/ 336020774 w 288"/>
              <a:gd name="T3" fmla="*/ 120967511 h 192"/>
              <a:gd name="T4" fmla="*/ 504031202 w 288"/>
              <a:gd name="T5" fmla="*/ 483870045 h 192"/>
              <a:gd name="T6" fmla="*/ 0 60000 65536"/>
              <a:gd name="T7" fmla="*/ 0 60000 65536"/>
              <a:gd name="T8" fmla="*/ 0 60000 65536"/>
              <a:gd name="T9" fmla="*/ 0 w 288"/>
              <a:gd name="T10" fmla="*/ 0 h 192"/>
              <a:gd name="T11" fmla="*/ 288 w 288"/>
              <a:gd name="T12" fmla="*/ 192 h 192"/>
            </a:gdLst>
            <a:ahLst/>
            <a:cxnLst>
              <a:cxn ang="T6">
                <a:pos x="T0" y="T1"/>
              </a:cxn>
              <a:cxn ang="T7">
                <a:pos x="T2" y="T3"/>
              </a:cxn>
              <a:cxn ang="T8">
                <a:pos x="T4" y="T5"/>
              </a:cxn>
            </a:cxnLst>
            <a:rect l="T9" t="T10" r="T11" b="T12"/>
            <a:pathLst>
              <a:path w="288" h="192">
                <a:moveTo>
                  <a:pt x="0" y="0"/>
                </a:moveTo>
                <a:cubicBezTo>
                  <a:pt x="72" y="8"/>
                  <a:pt x="144" y="16"/>
                  <a:pt x="192" y="48"/>
                </a:cubicBezTo>
                <a:cubicBezTo>
                  <a:pt x="240" y="80"/>
                  <a:pt x="264" y="136"/>
                  <a:pt x="288" y="192"/>
                </a:cubicBezTo>
              </a:path>
            </a:pathLst>
          </a:custGeom>
          <a:noFill/>
          <a:ln w="9525" cap="flat">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23563" name="Text Box 12"/>
          <p:cNvSpPr txBox="1">
            <a:spLocks noChangeArrowheads="1"/>
          </p:cNvSpPr>
          <p:nvPr/>
        </p:nvSpPr>
        <p:spPr bwMode="auto">
          <a:xfrm>
            <a:off x="3810000" y="5434013"/>
            <a:ext cx="5524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sz="3200"/>
              <a:t>φ</a:t>
            </a:r>
            <a:r>
              <a:rPr lang="en-US" altLang="en-US" sz="3200" baseline="-25000"/>
              <a:t>1</a:t>
            </a:r>
          </a:p>
        </p:txBody>
      </p:sp>
      <p:sp>
        <p:nvSpPr>
          <p:cNvPr id="23564" name="Freeform 13"/>
          <p:cNvSpPr>
            <a:spLocks/>
          </p:cNvSpPr>
          <p:nvPr/>
        </p:nvSpPr>
        <p:spPr bwMode="auto">
          <a:xfrm>
            <a:off x="3276600" y="5684838"/>
            <a:ext cx="177800" cy="457200"/>
          </a:xfrm>
          <a:custGeom>
            <a:avLst/>
            <a:gdLst>
              <a:gd name="T0" fmla="*/ 0 w 112"/>
              <a:gd name="T1" fmla="*/ 0 h 288"/>
              <a:gd name="T2" fmla="*/ 241935033 w 112"/>
              <a:gd name="T3" fmla="*/ 362902445 h 288"/>
              <a:gd name="T4" fmla="*/ 241935033 w 112"/>
              <a:gd name="T5" fmla="*/ 725804891 h 288"/>
              <a:gd name="T6" fmla="*/ 0 60000 65536"/>
              <a:gd name="T7" fmla="*/ 0 60000 65536"/>
              <a:gd name="T8" fmla="*/ 0 60000 65536"/>
              <a:gd name="T9" fmla="*/ 0 w 112"/>
              <a:gd name="T10" fmla="*/ 0 h 288"/>
              <a:gd name="T11" fmla="*/ 112 w 112"/>
              <a:gd name="T12" fmla="*/ 288 h 288"/>
            </a:gdLst>
            <a:ahLst/>
            <a:cxnLst>
              <a:cxn ang="T6">
                <a:pos x="T0" y="T1"/>
              </a:cxn>
              <a:cxn ang="T7">
                <a:pos x="T2" y="T3"/>
              </a:cxn>
              <a:cxn ang="T8">
                <a:pos x="T4" y="T5"/>
              </a:cxn>
            </a:cxnLst>
            <a:rect l="T9" t="T10" r="T11" b="T12"/>
            <a:pathLst>
              <a:path w="112" h="288">
                <a:moveTo>
                  <a:pt x="0" y="0"/>
                </a:moveTo>
                <a:cubicBezTo>
                  <a:pt x="40" y="48"/>
                  <a:pt x="80" y="96"/>
                  <a:pt x="96" y="144"/>
                </a:cubicBezTo>
                <a:cubicBezTo>
                  <a:pt x="112" y="192"/>
                  <a:pt x="104" y="240"/>
                  <a:pt x="96" y="288"/>
                </a:cubicBezTo>
              </a:path>
            </a:pathLst>
          </a:custGeom>
          <a:noFill/>
          <a:ln w="9525" cap="flat">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23565" name="Line 15"/>
          <p:cNvSpPr>
            <a:spLocks noChangeShapeType="1"/>
          </p:cNvSpPr>
          <p:nvPr/>
        </p:nvSpPr>
        <p:spPr bwMode="auto">
          <a:xfrm flipH="1">
            <a:off x="3962400" y="3246438"/>
            <a:ext cx="1219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3566" name="Text Box 18"/>
          <p:cNvSpPr txBox="1">
            <a:spLocks noChangeArrowheads="1"/>
          </p:cNvSpPr>
          <p:nvPr/>
        </p:nvSpPr>
        <p:spPr bwMode="auto">
          <a:xfrm>
            <a:off x="3733800" y="2895600"/>
            <a:ext cx="6270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sz="3200"/>
              <a:t>Δ</a:t>
            </a:r>
            <a:r>
              <a:rPr lang="en-US" altLang="en-US" sz="3200" b="1"/>
              <a:t>e</a:t>
            </a:r>
            <a:endParaRPr lang="en-US" altLang="en-US" sz="3200" baseline="-25000"/>
          </a:p>
        </p:txBody>
      </p:sp>
      <p:sp>
        <p:nvSpPr>
          <p:cNvPr id="23567" name="Rectangle 19"/>
          <p:cNvSpPr>
            <a:spLocks noGrp="1" noChangeArrowheads="1"/>
          </p:cNvSpPr>
          <p:nvPr>
            <p:ph type="body" idx="1"/>
          </p:nvPr>
        </p:nvSpPr>
        <p:spPr>
          <a:xfrm>
            <a:off x="685800" y="1600200"/>
            <a:ext cx="7772400" cy="2286000"/>
          </a:xfrm>
        </p:spPr>
        <p:txBody>
          <a:bodyPr/>
          <a:lstStyle/>
          <a:p>
            <a:r>
              <a:rPr lang="en-US" altLang="en-US" sz="2400">
                <a:cs typeface="Osaka" charset="-128"/>
              </a:rPr>
              <a:t>Given some desired incremental change in end effector configuration Δ</a:t>
            </a:r>
            <a:r>
              <a:rPr lang="en-US" altLang="en-US" sz="2400" b="1">
                <a:cs typeface="Osaka" charset="-128"/>
              </a:rPr>
              <a:t>e</a:t>
            </a:r>
            <a:r>
              <a:rPr lang="en-US" altLang="en-US" sz="2400">
                <a:cs typeface="Osaka" charset="-128"/>
              </a:rPr>
              <a:t>, we can compute an appropriate incremental change in joint DOFs Δ</a:t>
            </a:r>
            <a:r>
              <a:rPr lang="en-US" altLang="en-US" sz="2400" b="1">
                <a:cs typeface="Osaka" charset="-128"/>
              </a:rPr>
              <a:t>Φ</a:t>
            </a:r>
          </a:p>
        </p:txBody>
      </p:sp>
      <p:sp>
        <p:nvSpPr>
          <p:cNvPr id="23568"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17" name="TextBox 16"/>
              <p:cNvSpPr txBox="1"/>
              <p:nvPr/>
            </p:nvSpPr>
            <p:spPr>
              <a:xfrm>
                <a:off x="850748" y="4021594"/>
                <a:ext cx="224805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bg1"/>
                          </a:solidFill>
                          <a:latin typeface="Cambria Math" charset="0"/>
                          <a:ea typeface="Cambria Math" charset="0"/>
                          <a:cs typeface="Cambria Math" charset="0"/>
                        </a:rPr>
                        <m:t>∆</m:t>
                      </m:r>
                      <m:r>
                        <a:rPr lang="en-US" sz="2800" b="1" i="1" smtClean="0">
                          <a:solidFill>
                            <a:schemeClr val="bg1"/>
                          </a:solidFill>
                          <a:latin typeface="Cambria Math" charset="0"/>
                          <a:ea typeface="Cambria Math" charset="0"/>
                          <a:cs typeface="Cambria Math" charset="0"/>
                        </a:rPr>
                        <m:t>𝚽</m:t>
                      </m:r>
                      <m:r>
                        <a:rPr lang="en-US" sz="2800" b="1" i="1" smtClean="0">
                          <a:solidFill>
                            <a:schemeClr val="bg1"/>
                          </a:solidFill>
                          <a:latin typeface="Cambria Math" charset="0"/>
                          <a:ea typeface="Cambria Math" charset="0"/>
                          <a:cs typeface="Cambria Math" charset="0"/>
                        </a:rPr>
                        <m:t>≈</m:t>
                      </m:r>
                      <m:sSup>
                        <m:sSupPr>
                          <m:ctrlPr>
                            <a:rPr lang="en-US" sz="2800" b="1" i="1" smtClean="0">
                              <a:solidFill>
                                <a:schemeClr val="bg1"/>
                              </a:solidFill>
                              <a:latin typeface="Cambria Math" charset="0"/>
                              <a:ea typeface="Cambria Math" charset="0"/>
                              <a:cs typeface="Cambria Math" charset="0"/>
                            </a:rPr>
                          </m:ctrlPr>
                        </m:sSupPr>
                        <m:e>
                          <m:r>
                            <a:rPr lang="en-US" sz="2800" b="1" i="0" smtClean="0">
                              <a:solidFill>
                                <a:schemeClr val="bg1"/>
                              </a:solidFill>
                              <a:latin typeface="Cambria Math" charset="0"/>
                              <a:ea typeface="Cambria Math" charset="0"/>
                              <a:cs typeface="Cambria Math" charset="0"/>
                            </a:rPr>
                            <m:t>𝐉</m:t>
                          </m:r>
                        </m:e>
                        <m:sup>
                          <m:r>
                            <a:rPr lang="en-US" sz="2800" b="0" i="1" smtClean="0">
                              <a:solidFill>
                                <a:schemeClr val="bg1"/>
                              </a:solidFill>
                              <a:latin typeface="Cambria Math" charset="0"/>
                              <a:ea typeface="Cambria Math" charset="0"/>
                              <a:cs typeface="Cambria Math" charset="0"/>
                            </a:rPr>
                            <m:t>−1</m:t>
                          </m:r>
                        </m:sup>
                      </m:sSup>
                      <m:r>
                        <a:rPr lang="en-US" sz="2800" b="1" i="1" smtClean="0">
                          <a:solidFill>
                            <a:schemeClr val="bg1"/>
                          </a:solidFill>
                          <a:latin typeface="Cambria Math" charset="0"/>
                          <a:ea typeface="Cambria Math" charset="0"/>
                          <a:cs typeface="Cambria Math" charset="0"/>
                        </a:rPr>
                        <m:t>∙</m:t>
                      </m:r>
                      <m:r>
                        <a:rPr lang="en-US" sz="2800" b="1" i="0" smtClean="0">
                          <a:solidFill>
                            <a:schemeClr val="bg1"/>
                          </a:solidFill>
                          <a:latin typeface="Cambria Math" charset="0"/>
                          <a:ea typeface="Cambria Math" charset="0"/>
                          <a:cs typeface="Cambria Math" charset="0"/>
                        </a:rPr>
                        <m:t>∆</m:t>
                      </m:r>
                      <m:r>
                        <a:rPr lang="en-US" sz="2800" b="1" i="0" smtClean="0">
                          <a:solidFill>
                            <a:schemeClr val="bg1"/>
                          </a:solidFill>
                          <a:latin typeface="Cambria Math" charset="0"/>
                          <a:ea typeface="Cambria Math" charset="0"/>
                          <a:cs typeface="Cambria Math" charset="0"/>
                        </a:rPr>
                        <m:t>𝐞</m:t>
                      </m:r>
                    </m:oMath>
                  </m:oMathPara>
                </a14:m>
                <a:endParaRPr lang="en-US" sz="2800" b="1" dirty="0">
                  <a:solidFill>
                    <a:schemeClr val="bg1"/>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850748" y="4021594"/>
                <a:ext cx="2248051" cy="430887"/>
              </a:xfrm>
              <a:prstGeom prst="rect">
                <a:avLst/>
              </a:prstGeom>
              <a:blipFill rotWithShape="0">
                <a:blip r:embed="rId2"/>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a:cs typeface="Osaka" charset="-128"/>
              </a:rPr>
              <a:t>End Effector</a:t>
            </a:r>
          </a:p>
        </p:txBody>
      </p:sp>
      <p:sp>
        <p:nvSpPr>
          <p:cNvPr id="33795" name="Rectangle 3"/>
          <p:cNvSpPr>
            <a:spLocks noGrp="1" noChangeArrowheads="1"/>
          </p:cNvSpPr>
          <p:nvPr>
            <p:ph type="body" idx="1"/>
          </p:nvPr>
        </p:nvSpPr>
        <p:spPr/>
        <p:txBody>
          <a:bodyPr/>
          <a:lstStyle/>
          <a:p>
            <a:r>
              <a:rPr lang="en-US" altLang="en-US">
                <a:cs typeface="Osaka" charset="-128"/>
              </a:rPr>
              <a:t>The joint at the root of the chain is sometimes called the </a:t>
            </a:r>
            <a:r>
              <a:rPr lang="en-US" altLang="en-US" i="1">
                <a:cs typeface="Osaka" charset="-128"/>
              </a:rPr>
              <a:t>base</a:t>
            </a:r>
          </a:p>
          <a:p>
            <a:r>
              <a:rPr lang="en-US" altLang="en-US">
                <a:cs typeface="Osaka" charset="-128"/>
              </a:rPr>
              <a:t>The joint (bone) at the leaf end of the chain is called the </a:t>
            </a:r>
            <a:r>
              <a:rPr lang="en-US" altLang="en-US" i="1">
                <a:cs typeface="Osaka" charset="-128"/>
              </a:rPr>
              <a:t>end effector</a:t>
            </a:r>
            <a:endParaRPr lang="en-US" altLang="en-US">
              <a:cs typeface="Osaka" charset="-128"/>
            </a:endParaRPr>
          </a:p>
          <a:p>
            <a:r>
              <a:rPr lang="en-US" altLang="en-US">
                <a:cs typeface="Osaka" charset="-128"/>
              </a:rPr>
              <a:t>Sometimes, we will refer to the end effector as being a bone with position and orientation, while other times, we might just consider a point on the tip of the bone and only think about it’s position</a:t>
            </a:r>
          </a:p>
        </p:txBody>
      </p:sp>
      <p:sp>
        <p:nvSpPr>
          <p:cNvPr id="33796"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en-US">
                <a:cs typeface="Osaka" charset="-128"/>
              </a:rPr>
              <a:t>Incremental Changes</a:t>
            </a:r>
          </a:p>
        </p:txBody>
      </p:sp>
      <p:sp>
        <p:nvSpPr>
          <p:cNvPr id="56323" name="Rectangle 3"/>
          <p:cNvSpPr>
            <a:spLocks noGrp="1" noChangeArrowheads="1"/>
          </p:cNvSpPr>
          <p:nvPr>
            <p:ph type="body" idx="1"/>
          </p:nvPr>
        </p:nvSpPr>
        <p:spPr/>
        <p:txBody>
          <a:bodyPr/>
          <a:lstStyle/>
          <a:p>
            <a:pPr>
              <a:lnSpc>
                <a:spcPct val="90000"/>
              </a:lnSpc>
            </a:pPr>
            <a:r>
              <a:rPr lang="en-US" altLang="en-US">
                <a:cs typeface="Osaka" charset="-128"/>
              </a:rPr>
              <a:t>Remember that forward kinematics is a nonlinear function (as it involves sin’s and cos’s of the input variables)</a:t>
            </a:r>
          </a:p>
          <a:p>
            <a:pPr>
              <a:lnSpc>
                <a:spcPct val="90000"/>
              </a:lnSpc>
            </a:pPr>
            <a:r>
              <a:rPr lang="en-US" altLang="en-US">
                <a:cs typeface="Osaka" charset="-128"/>
              </a:rPr>
              <a:t>This implies that we can only use the Jacobian as an approximation that is valid near the current configuration</a:t>
            </a:r>
          </a:p>
          <a:p>
            <a:pPr>
              <a:lnSpc>
                <a:spcPct val="90000"/>
              </a:lnSpc>
            </a:pPr>
            <a:r>
              <a:rPr lang="en-US" altLang="en-US">
                <a:cs typeface="Osaka" charset="-128"/>
              </a:rPr>
              <a:t>Therefore, we must repeat the process of computing a Jacobian and then taking a small step towards the goal until we get to where we want to be</a:t>
            </a:r>
          </a:p>
        </p:txBody>
      </p:sp>
      <p:sp>
        <p:nvSpPr>
          <p:cNvPr id="56324"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a:cs typeface="Osaka" charset="-128"/>
              </a:rPr>
              <a:t>End Effector Goals</a:t>
            </a:r>
          </a:p>
        </p:txBody>
      </p:sp>
      <p:sp>
        <p:nvSpPr>
          <p:cNvPr id="57347" name="Rectangle 3"/>
          <p:cNvSpPr>
            <a:spLocks noGrp="1" noChangeArrowheads="1"/>
          </p:cNvSpPr>
          <p:nvPr>
            <p:ph type="body" idx="1"/>
          </p:nvPr>
        </p:nvSpPr>
        <p:spPr/>
        <p:txBody>
          <a:bodyPr/>
          <a:lstStyle/>
          <a:p>
            <a:r>
              <a:rPr lang="en-US" altLang="en-US">
                <a:cs typeface="Osaka" charset="-128"/>
              </a:rPr>
              <a:t>If </a:t>
            </a:r>
            <a:r>
              <a:rPr lang="en-US" altLang="en-US" b="1">
                <a:cs typeface="Osaka" charset="-128"/>
              </a:rPr>
              <a:t>Φ</a:t>
            </a:r>
            <a:r>
              <a:rPr lang="en-US" altLang="en-US">
                <a:cs typeface="Osaka" charset="-128"/>
              </a:rPr>
              <a:t> represents the current set of joint DOFs and </a:t>
            </a:r>
            <a:r>
              <a:rPr lang="en-US" altLang="en-US" b="1">
                <a:cs typeface="Osaka" charset="-128"/>
              </a:rPr>
              <a:t>e</a:t>
            </a:r>
            <a:r>
              <a:rPr lang="en-US" altLang="en-US">
                <a:cs typeface="Osaka" charset="-128"/>
              </a:rPr>
              <a:t> represents the current end effector DOFs, we will use </a:t>
            </a:r>
            <a:r>
              <a:rPr lang="en-US" altLang="en-US" b="1">
                <a:cs typeface="Osaka" charset="-128"/>
              </a:rPr>
              <a:t>g</a:t>
            </a:r>
            <a:r>
              <a:rPr lang="en-US" altLang="en-US">
                <a:cs typeface="Osaka" charset="-128"/>
              </a:rPr>
              <a:t> to represent the goal DOFs that we want the end effector to reach</a:t>
            </a:r>
          </a:p>
        </p:txBody>
      </p:sp>
      <p:sp>
        <p:nvSpPr>
          <p:cNvPr id="57348"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354013" y="381000"/>
            <a:ext cx="8637587" cy="701675"/>
          </a:xfrm>
        </p:spPr>
        <p:txBody>
          <a:bodyPr/>
          <a:lstStyle/>
          <a:p>
            <a:r>
              <a:rPr lang="en-US" altLang="en-US">
                <a:cs typeface="Osaka" charset="-128"/>
              </a:rPr>
              <a:t>Choosing Δe</a:t>
            </a:r>
          </a:p>
        </p:txBody>
      </p:sp>
      <p:sp>
        <p:nvSpPr>
          <p:cNvPr id="58371" name="Rectangle 3"/>
          <p:cNvSpPr>
            <a:spLocks noGrp="1" noChangeArrowheads="1"/>
          </p:cNvSpPr>
          <p:nvPr>
            <p:ph type="body" idx="1"/>
          </p:nvPr>
        </p:nvSpPr>
        <p:spPr/>
        <p:txBody>
          <a:bodyPr/>
          <a:lstStyle/>
          <a:p>
            <a:pPr>
              <a:lnSpc>
                <a:spcPct val="90000"/>
              </a:lnSpc>
            </a:pPr>
            <a:r>
              <a:rPr lang="en-US" altLang="en-US" sz="2000">
                <a:cs typeface="Osaka" charset="-128"/>
              </a:rPr>
              <a:t>We want to choose a value for Δ</a:t>
            </a:r>
            <a:r>
              <a:rPr lang="en-US" altLang="en-US" sz="2000" b="1">
                <a:cs typeface="Osaka" charset="-128"/>
              </a:rPr>
              <a:t>e</a:t>
            </a:r>
            <a:r>
              <a:rPr lang="en-US" altLang="en-US" sz="2000">
                <a:cs typeface="Osaka" charset="-128"/>
              </a:rPr>
              <a:t> that will move </a:t>
            </a:r>
            <a:r>
              <a:rPr lang="en-US" altLang="en-US" sz="2000" b="1">
                <a:cs typeface="Osaka" charset="-128"/>
              </a:rPr>
              <a:t>e</a:t>
            </a:r>
            <a:r>
              <a:rPr lang="en-US" altLang="en-US" sz="2000">
                <a:cs typeface="Osaka" charset="-128"/>
              </a:rPr>
              <a:t> closer to </a:t>
            </a:r>
            <a:r>
              <a:rPr lang="en-US" altLang="en-US" sz="2000" b="1">
                <a:cs typeface="Osaka" charset="-128"/>
              </a:rPr>
              <a:t>g</a:t>
            </a:r>
            <a:r>
              <a:rPr lang="en-US" altLang="en-US" sz="2000">
                <a:cs typeface="Osaka" charset="-128"/>
              </a:rPr>
              <a:t>. A reasonable place to start is with</a:t>
            </a:r>
          </a:p>
          <a:p>
            <a:pPr>
              <a:lnSpc>
                <a:spcPct val="90000"/>
              </a:lnSpc>
              <a:buFont typeface="Wingdings" charset="2"/>
              <a:buNone/>
            </a:pPr>
            <a:endParaRPr lang="en-US" altLang="en-US" sz="2000">
              <a:cs typeface="Osaka" charset="-128"/>
            </a:endParaRPr>
          </a:p>
          <a:p>
            <a:pPr>
              <a:lnSpc>
                <a:spcPct val="90000"/>
              </a:lnSpc>
              <a:buFont typeface="Wingdings" charset="2"/>
              <a:buNone/>
            </a:pPr>
            <a:r>
              <a:rPr lang="en-US" altLang="en-US" sz="2000">
                <a:cs typeface="Osaka" charset="-128"/>
              </a:rPr>
              <a:t>		 Δ</a:t>
            </a:r>
            <a:r>
              <a:rPr lang="en-US" altLang="en-US" sz="2000" b="1">
                <a:cs typeface="Osaka" charset="-128"/>
              </a:rPr>
              <a:t>e</a:t>
            </a:r>
            <a:r>
              <a:rPr lang="en-US" altLang="en-US" sz="2000">
                <a:cs typeface="Osaka" charset="-128"/>
              </a:rPr>
              <a:t> = </a:t>
            </a:r>
            <a:r>
              <a:rPr lang="en-US" altLang="en-US" sz="2000" b="1">
                <a:cs typeface="Osaka" charset="-128"/>
              </a:rPr>
              <a:t>g</a:t>
            </a:r>
            <a:r>
              <a:rPr lang="en-US" altLang="en-US" sz="2000">
                <a:cs typeface="Osaka" charset="-128"/>
              </a:rPr>
              <a:t> - </a:t>
            </a:r>
            <a:r>
              <a:rPr lang="en-US" altLang="en-US" sz="2000" b="1">
                <a:cs typeface="Osaka" charset="-128"/>
              </a:rPr>
              <a:t>e</a:t>
            </a:r>
          </a:p>
          <a:p>
            <a:pPr>
              <a:lnSpc>
                <a:spcPct val="90000"/>
              </a:lnSpc>
              <a:buFont typeface="Wingdings" charset="2"/>
              <a:buNone/>
            </a:pPr>
            <a:endParaRPr lang="en-US" altLang="en-US" sz="2000" b="1">
              <a:cs typeface="Osaka" charset="-128"/>
            </a:endParaRPr>
          </a:p>
          <a:p>
            <a:pPr>
              <a:lnSpc>
                <a:spcPct val="90000"/>
              </a:lnSpc>
            </a:pPr>
            <a:r>
              <a:rPr lang="en-US" altLang="en-US" sz="2000">
                <a:cs typeface="Osaka" charset="-128"/>
              </a:rPr>
              <a:t>We would hope then, that the corresponding value of Δ</a:t>
            </a:r>
            <a:r>
              <a:rPr lang="en-US" altLang="en-US" sz="2000" b="1">
                <a:cs typeface="Osaka" charset="-128"/>
              </a:rPr>
              <a:t>Φ</a:t>
            </a:r>
            <a:r>
              <a:rPr lang="en-US" altLang="en-US" sz="2000">
                <a:cs typeface="Osaka" charset="-128"/>
              </a:rPr>
              <a:t> would bring the end effector exactly to the goal</a:t>
            </a:r>
          </a:p>
          <a:p>
            <a:pPr>
              <a:lnSpc>
                <a:spcPct val="90000"/>
              </a:lnSpc>
            </a:pPr>
            <a:r>
              <a:rPr lang="en-US" altLang="en-US" sz="2000">
                <a:cs typeface="Osaka" charset="-128"/>
              </a:rPr>
              <a:t>Unfortunately, the nonlinearity prevents this from happening, but it should get us closer</a:t>
            </a:r>
          </a:p>
          <a:p>
            <a:pPr>
              <a:lnSpc>
                <a:spcPct val="90000"/>
              </a:lnSpc>
            </a:pPr>
            <a:r>
              <a:rPr lang="en-US" altLang="en-US" sz="2000">
                <a:cs typeface="Osaka" charset="-128"/>
              </a:rPr>
              <a:t>Also, for safety, we will take smaller steps:</a:t>
            </a:r>
          </a:p>
          <a:p>
            <a:pPr>
              <a:lnSpc>
                <a:spcPct val="90000"/>
              </a:lnSpc>
            </a:pPr>
            <a:endParaRPr lang="en-US" altLang="en-US" sz="2000">
              <a:cs typeface="Osaka" charset="-128"/>
            </a:endParaRPr>
          </a:p>
          <a:p>
            <a:pPr>
              <a:lnSpc>
                <a:spcPct val="90000"/>
              </a:lnSpc>
              <a:buFont typeface="Wingdings" charset="2"/>
              <a:buNone/>
            </a:pPr>
            <a:r>
              <a:rPr lang="en-US" altLang="en-US" sz="2000">
                <a:cs typeface="Osaka" charset="-128"/>
              </a:rPr>
              <a:t>		 Δ</a:t>
            </a:r>
            <a:r>
              <a:rPr lang="en-US" altLang="en-US" sz="2000" b="1">
                <a:cs typeface="Osaka" charset="-128"/>
              </a:rPr>
              <a:t>e</a:t>
            </a:r>
            <a:r>
              <a:rPr lang="en-US" altLang="en-US" sz="2000">
                <a:cs typeface="Osaka" charset="-128"/>
              </a:rPr>
              <a:t> = β(</a:t>
            </a:r>
            <a:r>
              <a:rPr lang="en-US" altLang="en-US" sz="2000" b="1">
                <a:cs typeface="Osaka" charset="-128"/>
              </a:rPr>
              <a:t>g</a:t>
            </a:r>
            <a:r>
              <a:rPr lang="en-US" altLang="en-US" sz="2000">
                <a:cs typeface="Osaka" charset="-128"/>
              </a:rPr>
              <a:t> - </a:t>
            </a:r>
            <a:r>
              <a:rPr lang="en-US" altLang="en-US" sz="2000" b="1">
                <a:cs typeface="Osaka" charset="-128"/>
              </a:rPr>
              <a:t>e</a:t>
            </a:r>
            <a:r>
              <a:rPr lang="en-US" altLang="en-US" sz="2000">
                <a:cs typeface="Osaka" charset="-128"/>
              </a:rPr>
              <a:t>)</a:t>
            </a:r>
          </a:p>
          <a:p>
            <a:pPr>
              <a:lnSpc>
                <a:spcPct val="90000"/>
              </a:lnSpc>
              <a:buFont typeface="Wingdings" charset="2"/>
              <a:buNone/>
            </a:pPr>
            <a:endParaRPr lang="en-US" altLang="en-US" sz="2000">
              <a:cs typeface="Osaka" charset="-128"/>
            </a:endParaRPr>
          </a:p>
          <a:p>
            <a:pPr>
              <a:lnSpc>
                <a:spcPct val="90000"/>
              </a:lnSpc>
              <a:buFont typeface="Wingdings" charset="2"/>
              <a:buNone/>
            </a:pPr>
            <a:r>
              <a:rPr lang="en-US" altLang="en-US" sz="2000">
                <a:cs typeface="Osaka" charset="-128"/>
              </a:rPr>
              <a:t>	where 0≤ β ≤1</a:t>
            </a:r>
          </a:p>
        </p:txBody>
      </p:sp>
      <p:sp>
        <p:nvSpPr>
          <p:cNvPr id="58372"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a:cs typeface="Osaka" charset="-128"/>
              </a:rPr>
              <a:t>Basic Jacobian IK Technique</a:t>
            </a:r>
          </a:p>
        </p:txBody>
      </p:sp>
      <p:sp>
        <p:nvSpPr>
          <p:cNvPr id="59395" name="Rectangle 3"/>
          <p:cNvSpPr>
            <a:spLocks noGrp="1" noChangeArrowheads="1"/>
          </p:cNvSpPr>
          <p:nvPr>
            <p:ph type="body" idx="1"/>
          </p:nvPr>
        </p:nvSpPr>
        <p:spPr/>
        <p:txBody>
          <a:bodyPr/>
          <a:lstStyle/>
          <a:p>
            <a:pPr>
              <a:lnSpc>
                <a:spcPct val="90000"/>
              </a:lnSpc>
              <a:buFont typeface="Wingdings" charset="2"/>
              <a:buNone/>
            </a:pPr>
            <a:r>
              <a:rPr lang="en-US" altLang="en-US" sz="2400">
                <a:cs typeface="Osaka" charset="-128"/>
              </a:rPr>
              <a:t>while (</a:t>
            </a:r>
            <a:r>
              <a:rPr lang="en-US" altLang="en-US" sz="2400" b="1">
                <a:cs typeface="Osaka" charset="-128"/>
              </a:rPr>
              <a:t>e</a:t>
            </a:r>
            <a:r>
              <a:rPr lang="en-US" altLang="en-US" sz="2400">
                <a:cs typeface="Osaka" charset="-128"/>
              </a:rPr>
              <a:t> is too far from </a:t>
            </a:r>
            <a:r>
              <a:rPr lang="en-US" altLang="en-US" sz="2400" b="1">
                <a:cs typeface="Osaka" charset="-128"/>
              </a:rPr>
              <a:t>g</a:t>
            </a:r>
            <a:r>
              <a:rPr lang="en-US" altLang="en-US" sz="2400">
                <a:cs typeface="Osaka" charset="-128"/>
              </a:rPr>
              <a:t>) {</a:t>
            </a:r>
          </a:p>
          <a:p>
            <a:pPr>
              <a:lnSpc>
                <a:spcPct val="90000"/>
              </a:lnSpc>
              <a:buFont typeface="Wingdings" charset="2"/>
              <a:buNone/>
            </a:pPr>
            <a:r>
              <a:rPr lang="en-US" altLang="en-US" sz="2400">
                <a:cs typeface="Osaka" charset="-128"/>
              </a:rPr>
              <a:t>		Compute J(</a:t>
            </a:r>
            <a:r>
              <a:rPr lang="en-US" altLang="en-US" sz="2400" b="1">
                <a:cs typeface="Osaka" charset="-128"/>
              </a:rPr>
              <a:t>e</a:t>
            </a:r>
            <a:r>
              <a:rPr lang="en-US" altLang="en-US" sz="2400">
                <a:cs typeface="Osaka" charset="-128"/>
              </a:rPr>
              <a:t>,</a:t>
            </a:r>
            <a:r>
              <a:rPr lang="en-US" altLang="en-US" sz="2400" b="1">
                <a:cs typeface="Osaka" charset="-128"/>
              </a:rPr>
              <a:t>Φ</a:t>
            </a:r>
            <a:r>
              <a:rPr lang="en-US" altLang="en-US" sz="2400">
                <a:cs typeface="Osaka" charset="-128"/>
              </a:rPr>
              <a:t>) for the current pose </a:t>
            </a:r>
            <a:r>
              <a:rPr lang="en-US" altLang="en-US" sz="2400" b="1">
                <a:cs typeface="Osaka" charset="-128"/>
              </a:rPr>
              <a:t>Φ</a:t>
            </a:r>
            <a:endParaRPr lang="en-US" altLang="en-US" sz="2400">
              <a:cs typeface="Osaka" charset="-128"/>
            </a:endParaRPr>
          </a:p>
          <a:p>
            <a:pPr>
              <a:lnSpc>
                <a:spcPct val="90000"/>
              </a:lnSpc>
              <a:buFont typeface="Wingdings" charset="2"/>
              <a:buNone/>
            </a:pPr>
            <a:r>
              <a:rPr lang="en-US" altLang="en-US" sz="2400">
                <a:cs typeface="Osaka" charset="-128"/>
              </a:rPr>
              <a:t>		Compute J</a:t>
            </a:r>
            <a:r>
              <a:rPr lang="en-US" altLang="en-US" sz="2400" baseline="30000">
                <a:cs typeface="Osaka" charset="-128"/>
              </a:rPr>
              <a:t>-1</a:t>
            </a:r>
            <a:r>
              <a:rPr lang="en-US" altLang="en-US" sz="2400">
                <a:cs typeface="Osaka" charset="-128"/>
              </a:rPr>
              <a:t>	// invert the Jacobian matrix</a:t>
            </a:r>
            <a:endParaRPr lang="en-US" altLang="en-US" sz="2400" baseline="30000">
              <a:cs typeface="Osaka" charset="-128"/>
            </a:endParaRPr>
          </a:p>
          <a:p>
            <a:pPr>
              <a:lnSpc>
                <a:spcPct val="90000"/>
              </a:lnSpc>
              <a:buFont typeface="Wingdings" charset="2"/>
              <a:buNone/>
            </a:pPr>
            <a:r>
              <a:rPr lang="en-US" altLang="en-US" sz="2400">
                <a:cs typeface="Osaka" charset="-128"/>
              </a:rPr>
              <a:t>		Δ</a:t>
            </a:r>
            <a:r>
              <a:rPr lang="en-US" altLang="en-US" sz="2400" b="1">
                <a:cs typeface="Osaka" charset="-128"/>
              </a:rPr>
              <a:t>e</a:t>
            </a:r>
            <a:r>
              <a:rPr lang="en-US" altLang="en-US" sz="2400">
                <a:cs typeface="Osaka" charset="-128"/>
              </a:rPr>
              <a:t> = β(</a:t>
            </a:r>
            <a:r>
              <a:rPr lang="en-US" altLang="en-US" sz="2400" b="1">
                <a:cs typeface="Osaka" charset="-128"/>
              </a:rPr>
              <a:t>g</a:t>
            </a:r>
            <a:r>
              <a:rPr lang="en-US" altLang="en-US" sz="2400">
                <a:cs typeface="Osaka" charset="-128"/>
              </a:rPr>
              <a:t> - </a:t>
            </a:r>
            <a:r>
              <a:rPr lang="en-US" altLang="en-US" sz="2400" b="1">
                <a:cs typeface="Osaka" charset="-128"/>
              </a:rPr>
              <a:t>e</a:t>
            </a:r>
            <a:r>
              <a:rPr lang="en-US" altLang="en-US" sz="2400">
                <a:cs typeface="Osaka" charset="-128"/>
              </a:rPr>
              <a:t>)		// pick approximate step to take</a:t>
            </a:r>
          </a:p>
          <a:p>
            <a:pPr>
              <a:lnSpc>
                <a:spcPct val="90000"/>
              </a:lnSpc>
              <a:buFont typeface="Wingdings" charset="2"/>
              <a:buNone/>
            </a:pPr>
            <a:r>
              <a:rPr lang="en-US" altLang="en-US" sz="2400">
                <a:cs typeface="Osaka" charset="-128"/>
              </a:rPr>
              <a:t>		Δ</a:t>
            </a:r>
            <a:r>
              <a:rPr lang="en-US" altLang="en-US" sz="2400" b="1">
                <a:cs typeface="Osaka" charset="-128"/>
              </a:rPr>
              <a:t>Φ </a:t>
            </a:r>
            <a:r>
              <a:rPr lang="en-US" altLang="en-US" sz="2400">
                <a:cs typeface="Osaka" charset="-128"/>
              </a:rPr>
              <a:t>= J</a:t>
            </a:r>
            <a:r>
              <a:rPr lang="en-US" altLang="en-US" sz="2400" baseline="30000">
                <a:cs typeface="Osaka" charset="-128"/>
              </a:rPr>
              <a:t>-1</a:t>
            </a:r>
            <a:r>
              <a:rPr lang="en-US" altLang="en-US" sz="2400">
                <a:cs typeface="Osaka" charset="-128"/>
              </a:rPr>
              <a:t> · Δ</a:t>
            </a:r>
            <a:r>
              <a:rPr lang="en-US" altLang="en-US" sz="2400" b="1">
                <a:cs typeface="Osaka" charset="-128"/>
              </a:rPr>
              <a:t>e</a:t>
            </a:r>
            <a:r>
              <a:rPr lang="en-US" altLang="en-US" sz="2400">
                <a:cs typeface="Osaka" charset="-128"/>
              </a:rPr>
              <a:t>	// compute change in joint DOFs</a:t>
            </a:r>
            <a:endParaRPr lang="en-US" altLang="en-US" sz="2400" baseline="30000">
              <a:cs typeface="Osaka" charset="-128"/>
            </a:endParaRPr>
          </a:p>
          <a:p>
            <a:pPr>
              <a:lnSpc>
                <a:spcPct val="90000"/>
              </a:lnSpc>
              <a:buFont typeface="Wingdings" charset="2"/>
              <a:buNone/>
            </a:pPr>
            <a:r>
              <a:rPr lang="en-US" altLang="en-US" sz="2400" baseline="30000">
                <a:cs typeface="Osaka" charset="-128"/>
              </a:rPr>
              <a:t>		</a:t>
            </a:r>
            <a:r>
              <a:rPr lang="en-US" altLang="en-US" sz="2400" b="1">
                <a:cs typeface="Osaka" charset="-128"/>
              </a:rPr>
              <a:t>Φ </a:t>
            </a:r>
            <a:r>
              <a:rPr lang="en-US" altLang="en-US" sz="2400">
                <a:cs typeface="Osaka" charset="-128"/>
              </a:rPr>
              <a:t>= </a:t>
            </a:r>
            <a:r>
              <a:rPr lang="en-US" altLang="en-US" sz="2400" b="1">
                <a:cs typeface="Osaka" charset="-128"/>
              </a:rPr>
              <a:t>Φ </a:t>
            </a:r>
            <a:r>
              <a:rPr lang="en-US" altLang="en-US" sz="2400">
                <a:cs typeface="Osaka" charset="-128"/>
              </a:rPr>
              <a:t>+ Δ</a:t>
            </a:r>
            <a:r>
              <a:rPr lang="en-US" altLang="en-US" sz="2400" b="1">
                <a:cs typeface="Osaka" charset="-128"/>
              </a:rPr>
              <a:t>Φ</a:t>
            </a:r>
            <a:r>
              <a:rPr lang="en-US" altLang="en-US" sz="2400">
                <a:cs typeface="Osaka" charset="-128"/>
              </a:rPr>
              <a:t>	// apply change to DOFs</a:t>
            </a:r>
          </a:p>
          <a:p>
            <a:pPr>
              <a:lnSpc>
                <a:spcPct val="90000"/>
              </a:lnSpc>
              <a:buFont typeface="Wingdings" charset="2"/>
              <a:buNone/>
            </a:pPr>
            <a:r>
              <a:rPr lang="en-US" altLang="en-US" sz="2400">
                <a:cs typeface="Osaka" charset="-128"/>
              </a:rPr>
              <a:t>		Compute new </a:t>
            </a:r>
            <a:r>
              <a:rPr lang="en-US" altLang="en-US" sz="2400" b="1">
                <a:cs typeface="Osaka" charset="-128"/>
              </a:rPr>
              <a:t>e</a:t>
            </a:r>
            <a:r>
              <a:rPr lang="en-US" altLang="en-US" sz="2400">
                <a:cs typeface="Osaka" charset="-128"/>
              </a:rPr>
              <a:t> vector	// apply forward</a:t>
            </a:r>
          </a:p>
          <a:p>
            <a:pPr>
              <a:lnSpc>
                <a:spcPct val="90000"/>
              </a:lnSpc>
              <a:buFont typeface="Wingdings" charset="2"/>
              <a:buNone/>
            </a:pPr>
            <a:r>
              <a:rPr lang="en-US" altLang="en-US" sz="2400">
                <a:cs typeface="Osaka" charset="-128"/>
              </a:rPr>
              <a:t>						// kinematics to see</a:t>
            </a:r>
          </a:p>
          <a:p>
            <a:pPr>
              <a:lnSpc>
                <a:spcPct val="90000"/>
              </a:lnSpc>
              <a:buFont typeface="Wingdings" charset="2"/>
              <a:buNone/>
            </a:pPr>
            <a:r>
              <a:rPr lang="en-US" altLang="en-US" sz="2400">
                <a:cs typeface="Osaka" charset="-128"/>
              </a:rPr>
              <a:t>						// where we ended up</a:t>
            </a:r>
          </a:p>
          <a:p>
            <a:pPr>
              <a:lnSpc>
                <a:spcPct val="90000"/>
              </a:lnSpc>
              <a:buFont typeface="Wingdings" charset="2"/>
              <a:buNone/>
            </a:pPr>
            <a:r>
              <a:rPr lang="en-US" altLang="en-US" sz="2400">
                <a:cs typeface="Osaka" charset="-128"/>
              </a:rPr>
              <a:t>}</a:t>
            </a:r>
          </a:p>
        </p:txBody>
      </p:sp>
      <p:sp>
        <p:nvSpPr>
          <p:cNvPr id="59396"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26"/>
          <p:cNvSpPr>
            <a:spLocks noGrp="1" noChangeArrowheads="1"/>
          </p:cNvSpPr>
          <p:nvPr>
            <p:ph type="title"/>
          </p:nvPr>
        </p:nvSpPr>
        <p:spPr/>
        <p:txBody>
          <a:bodyPr/>
          <a:lstStyle/>
          <a:p>
            <a:r>
              <a:rPr lang="en-US" altLang="en-US">
                <a:cs typeface="Osaka" charset="-128"/>
              </a:rPr>
              <a:t>A Few Questions</a:t>
            </a:r>
          </a:p>
        </p:txBody>
      </p:sp>
      <p:sp>
        <p:nvSpPr>
          <p:cNvPr id="60419" name="Rectangle 1027"/>
          <p:cNvSpPr>
            <a:spLocks noGrp="1" noChangeArrowheads="1"/>
          </p:cNvSpPr>
          <p:nvPr>
            <p:ph type="body" idx="1"/>
          </p:nvPr>
        </p:nvSpPr>
        <p:spPr/>
        <p:txBody>
          <a:bodyPr/>
          <a:lstStyle/>
          <a:p>
            <a:r>
              <a:rPr lang="en-US" altLang="en-US">
                <a:cs typeface="Osaka" charset="-128"/>
              </a:rPr>
              <a:t>How do we compute </a:t>
            </a:r>
            <a:r>
              <a:rPr lang="en-US" altLang="en-US" b="1">
                <a:cs typeface="Osaka" charset="-128"/>
              </a:rPr>
              <a:t>J</a:t>
            </a:r>
            <a:r>
              <a:rPr lang="en-US" altLang="en-US">
                <a:cs typeface="Osaka" charset="-128"/>
              </a:rPr>
              <a:t> ?</a:t>
            </a:r>
          </a:p>
          <a:p>
            <a:r>
              <a:rPr lang="en-US" altLang="en-US">
                <a:cs typeface="Osaka" charset="-128"/>
              </a:rPr>
              <a:t>How do we invert </a:t>
            </a:r>
            <a:r>
              <a:rPr lang="en-US" altLang="en-US" b="1">
                <a:cs typeface="Osaka" charset="-128"/>
              </a:rPr>
              <a:t>J</a:t>
            </a:r>
            <a:r>
              <a:rPr lang="en-US" altLang="en-US">
                <a:cs typeface="Osaka" charset="-128"/>
              </a:rPr>
              <a:t> to compute </a:t>
            </a:r>
            <a:r>
              <a:rPr lang="en-US" altLang="en-US" b="1">
                <a:cs typeface="Osaka" charset="-128"/>
              </a:rPr>
              <a:t>J</a:t>
            </a:r>
            <a:r>
              <a:rPr lang="en-US" altLang="en-US" baseline="30000">
                <a:cs typeface="Osaka" charset="-128"/>
              </a:rPr>
              <a:t>-1</a:t>
            </a:r>
            <a:r>
              <a:rPr lang="en-US" altLang="en-US">
                <a:cs typeface="Osaka" charset="-128"/>
              </a:rPr>
              <a:t> ?</a:t>
            </a:r>
          </a:p>
          <a:p>
            <a:r>
              <a:rPr lang="en-US" altLang="en-US">
                <a:cs typeface="Osaka" charset="-128"/>
              </a:rPr>
              <a:t>How do we choose β (step size)</a:t>
            </a:r>
          </a:p>
          <a:p>
            <a:r>
              <a:rPr lang="en-US" altLang="en-US">
                <a:cs typeface="Osaka" charset="-128"/>
              </a:rPr>
              <a:t>How do we determine when to stop the iteration?</a:t>
            </a:r>
          </a:p>
        </p:txBody>
      </p:sp>
      <p:sp>
        <p:nvSpPr>
          <p:cNvPr id="60420"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ctrTitle"/>
          </p:nvPr>
        </p:nvSpPr>
        <p:spPr>
          <a:xfrm>
            <a:off x="685800" y="2590800"/>
            <a:ext cx="7772400" cy="1143000"/>
          </a:xfrm>
        </p:spPr>
        <p:txBody>
          <a:bodyPr/>
          <a:lstStyle/>
          <a:p>
            <a:r>
              <a:rPr lang="en-US" altLang="en-US">
                <a:cs typeface="Osaka" charset="-128"/>
              </a:rPr>
              <a:t>Computing the Jacobian</a:t>
            </a:r>
          </a:p>
        </p:txBody>
      </p:sp>
      <p:sp>
        <p:nvSpPr>
          <p:cNvPr id="61443" name="Line 8"/>
          <p:cNvSpPr>
            <a:spLocks noChangeShapeType="1"/>
          </p:cNvSpPr>
          <p:nvPr/>
        </p:nvSpPr>
        <p:spPr bwMode="auto">
          <a:xfrm>
            <a:off x="457200" y="37338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en-US">
                <a:cs typeface="Osaka" charset="-128"/>
              </a:rPr>
              <a:t>Computing the Jacobian Matrix</a:t>
            </a:r>
          </a:p>
        </p:txBody>
      </p:sp>
      <p:sp>
        <p:nvSpPr>
          <p:cNvPr id="62467" name="Rectangle 3"/>
          <p:cNvSpPr>
            <a:spLocks noGrp="1" noChangeArrowheads="1"/>
          </p:cNvSpPr>
          <p:nvPr>
            <p:ph type="body" idx="1"/>
          </p:nvPr>
        </p:nvSpPr>
        <p:spPr/>
        <p:txBody>
          <a:bodyPr/>
          <a:lstStyle/>
          <a:p>
            <a:pPr>
              <a:lnSpc>
                <a:spcPct val="90000"/>
              </a:lnSpc>
            </a:pPr>
            <a:r>
              <a:rPr lang="en-US" altLang="en-US" sz="2400">
                <a:cs typeface="Osaka" charset="-128"/>
              </a:rPr>
              <a:t>We can take a geometric approach to computing the Jacobian matrix</a:t>
            </a:r>
          </a:p>
          <a:p>
            <a:pPr>
              <a:lnSpc>
                <a:spcPct val="90000"/>
              </a:lnSpc>
            </a:pPr>
            <a:r>
              <a:rPr lang="en-US" altLang="en-US" sz="2400">
                <a:cs typeface="Osaka" charset="-128"/>
              </a:rPr>
              <a:t>Rather than look at it in 2D, let’s just go straight to 3D</a:t>
            </a:r>
          </a:p>
          <a:p>
            <a:pPr>
              <a:lnSpc>
                <a:spcPct val="90000"/>
              </a:lnSpc>
            </a:pPr>
            <a:r>
              <a:rPr lang="en-US" altLang="en-US" sz="2400">
                <a:cs typeface="Osaka" charset="-128"/>
              </a:rPr>
              <a:t>Let’s say we are just concerned with the end effector position for now. Therefore, </a:t>
            </a:r>
            <a:r>
              <a:rPr lang="en-US" altLang="en-US" sz="2400" b="1">
                <a:cs typeface="Osaka" charset="-128"/>
              </a:rPr>
              <a:t>e</a:t>
            </a:r>
            <a:r>
              <a:rPr lang="en-US" altLang="en-US" sz="2400">
                <a:cs typeface="Osaka" charset="-128"/>
              </a:rPr>
              <a:t> is just a 3D vector representing the end effector position in world space. This also implies that the Jacobian will be an 3xN matrix where N is the number of DOFs</a:t>
            </a:r>
          </a:p>
          <a:p>
            <a:pPr>
              <a:lnSpc>
                <a:spcPct val="90000"/>
              </a:lnSpc>
            </a:pPr>
            <a:r>
              <a:rPr lang="en-US" altLang="en-US" sz="2400">
                <a:cs typeface="Osaka" charset="-128"/>
              </a:rPr>
              <a:t>For each joint DOF, we analyze how </a:t>
            </a:r>
            <a:r>
              <a:rPr lang="en-US" altLang="en-US" sz="2400" b="1">
                <a:cs typeface="Osaka" charset="-128"/>
              </a:rPr>
              <a:t>e</a:t>
            </a:r>
            <a:r>
              <a:rPr lang="en-US" altLang="en-US" sz="2400">
                <a:cs typeface="Osaka" charset="-128"/>
              </a:rPr>
              <a:t> would change if the DOF changed</a:t>
            </a:r>
            <a:endParaRPr lang="en-US" altLang="en-US" sz="2400" b="1">
              <a:cs typeface="Osaka" charset="-128"/>
            </a:endParaRPr>
          </a:p>
        </p:txBody>
      </p:sp>
      <p:sp>
        <p:nvSpPr>
          <p:cNvPr id="62468"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en-US">
                <a:cs typeface="Osaka" charset="-128"/>
              </a:rPr>
              <a:t>1-DOF Rotational Joints</a:t>
            </a:r>
          </a:p>
        </p:txBody>
      </p:sp>
      <p:sp>
        <p:nvSpPr>
          <p:cNvPr id="63491" name="Rectangle 3"/>
          <p:cNvSpPr>
            <a:spLocks noGrp="1" noChangeArrowheads="1"/>
          </p:cNvSpPr>
          <p:nvPr>
            <p:ph type="body" idx="1"/>
          </p:nvPr>
        </p:nvSpPr>
        <p:spPr/>
        <p:txBody>
          <a:bodyPr/>
          <a:lstStyle/>
          <a:p>
            <a:pPr>
              <a:lnSpc>
                <a:spcPct val="90000"/>
              </a:lnSpc>
            </a:pPr>
            <a:r>
              <a:rPr lang="en-US" altLang="en-US" sz="2400">
                <a:cs typeface="Osaka" charset="-128"/>
              </a:rPr>
              <a:t>We will first consider DOFs that represents a rotation around a single axis (1-DOF hinge joint)</a:t>
            </a:r>
          </a:p>
          <a:p>
            <a:pPr>
              <a:lnSpc>
                <a:spcPct val="90000"/>
              </a:lnSpc>
            </a:pPr>
            <a:r>
              <a:rPr lang="en-US" altLang="en-US" sz="2400">
                <a:cs typeface="Osaka" charset="-128"/>
              </a:rPr>
              <a:t>We want to know how the world space position </a:t>
            </a:r>
            <a:r>
              <a:rPr lang="en-US" altLang="en-US" sz="2400" b="1">
                <a:cs typeface="Osaka" charset="-128"/>
              </a:rPr>
              <a:t>e</a:t>
            </a:r>
            <a:r>
              <a:rPr lang="en-US" altLang="en-US" sz="2400">
                <a:cs typeface="Osaka" charset="-128"/>
              </a:rPr>
              <a:t> will change if we rotate around the axis. Therefore, we will need to find the axis and the pivot point in world space</a:t>
            </a:r>
          </a:p>
          <a:p>
            <a:pPr>
              <a:lnSpc>
                <a:spcPct val="90000"/>
              </a:lnSpc>
            </a:pPr>
            <a:r>
              <a:rPr lang="en-US" altLang="en-US" sz="2400">
                <a:cs typeface="Osaka" charset="-128"/>
              </a:rPr>
              <a:t>Let’s say φ</a:t>
            </a:r>
            <a:r>
              <a:rPr lang="en-US" altLang="en-US" sz="2400" baseline="-25000">
                <a:cs typeface="Osaka" charset="-128"/>
              </a:rPr>
              <a:t>i</a:t>
            </a:r>
            <a:r>
              <a:rPr lang="en-US" altLang="en-US" sz="2400">
                <a:cs typeface="Osaka" charset="-128"/>
              </a:rPr>
              <a:t> represents a rotational DOF of a joint. We also have the offset </a:t>
            </a:r>
            <a:r>
              <a:rPr lang="en-US" altLang="en-US" sz="2400" b="1">
                <a:cs typeface="Osaka" charset="-128"/>
              </a:rPr>
              <a:t>r</a:t>
            </a:r>
            <a:r>
              <a:rPr lang="en-US" altLang="en-US" sz="2400" baseline="-25000">
                <a:cs typeface="Osaka" charset="-128"/>
              </a:rPr>
              <a:t>i</a:t>
            </a:r>
            <a:r>
              <a:rPr lang="en-US" altLang="en-US" sz="2400">
                <a:cs typeface="Osaka" charset="-128"/>
              </a:rPr>
              <a:t> of that joint relative to it’s parent and we have the rotation axis </a:t>
            </a:r>
            <a:r>
              <a:rPr lang="en-US" altLang="en-US" sz="2400" b="1">
                <a:cs typeface="Osaka" charset="-128"/>
              </a:rPr>
              <a:t>a</a:t>
            </a:r>
            <a:r>
              <a:rPr lang="en-US" altLang="en-US" sz="2400" baseline="-25000">
                <a:cs typeface="Osaka" charset="-128"/>
              </a:rPr>
              <a:t>i</a:t>
            </a:r>
            <a:r>
              <a:rPr lang="en-US" altLang="en-US" sz="2400">
                <a:cs typeface="Osaka" charset="-128"/>
              </a:rPr>
              <a:t> relative to the parent as well</a:t>
            </a:r>
          </a:p>
          <a:p>
            <a:pPr>
              <a:lnSpc>
                <a:spcPct val="90000"/>
              </a:lnSpc>
            </a:pPr>
            <a:r>
              <a:rPr lang="en-US" altLang="en-US" sz="2400">
                <a:cs typeface="Osaka" charset="-128"/>
              </a:rPr>
              <a:t>We can find the world space offset and axis by transforming them by their parent joint’s world matrix</a:t>
            </a:r>
          </a:p>
        </p:txBody>
      </p:sp>
      <p:sp>
        <p:nvSpPr>
          <p:cNvPr id="63492"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altLang="en-US">
                <a:cs typeface="Osaka" charset="-128"/>
              </a:rPr>
              <a:t>1-DOF Rotational Joints</a:t>
            </a:r>
          </a:p>
        </p:txBody>
      </p:sp>
      <p:sp>
        <p:nvSpPr>
          <p:cNvPr id="24580" name="Rectangle 3"/>
          <p:cNvSpPr>
            <a:spLocks noGrp="1" noChangeArrowheads="1"/>
          </p:cNvSpPr>
          <p:nvPr>
            <p:ph type="body" idx="1"/>
          </p:nvPr>
        </p:nvSpPr>
        <p:spPr/>
        <p:txBody>
          <a:bodyPr/>
          <a:lstStyle/>
          <a:p>
            <a:r>
              <a:rPr lang="en-US" altLang="en-US">
                <a:cs typeface="Osaka" charset="-128"/>
              </a:rPr>
              <a:t>To find the pivot point and axis in world space:</a:t>
            </a:r>
          </a:p>
          <a:p>
            <a:endParaRPr lang="en-US" altLang="en-US">
              <a:cs typeface="Osaka" charset="-128"/>
            </a:endParaRPr>
          </a:p>
          <a:p>
            <a:endParaRPr lang="en-US" altLang="en-US">
              <a:cs typeface="Osaka" charset="-128"/>
            </a:endParaRPr>
          </a:p>
          <a:p>
            <a:endParaRPr lang="en-US" altLang="en-US">
              <a:cs typeface="Osaka" charset="-128"/>
            </a:endParaRPr>
          </a:p>
          <a:p>
            <a:endParaRPr lang="en-US" altLang="en-US">
              <a:cs typeface="Osaka" charset="-128"/>
            </a:endParaRPr>
          </a:p>
          <a:p>
            <a:r>
              <a:rPr lang="en-US" altLang="en-US">
                <a:cs typeface="Osaka" charset="-128"/>
              </a:rPr>
              <a:t>Remember these transform as homogeneous vectors. </a:t>
            </a:r>
            <a:r>
              <a:rPr lang="en-US" altLang="en-US" b="1">
                <a:cs typeface="Osaka" charset="-128"/>
              </a:rPr>
              <a:t>r</a:t>
            </a:r>
            <a:r>
              <a:rPr lang="en-US" altLang="en-US">
                <a:cs typeface="Osaka" charset="-128"/>
              </a:rPr>
              <a:t> transforms as a position [r</a:t>
            </a:r>
            <a:r>
              <a:rPr lang="en-US" altLang="en-US" baseline="-25000">
                <a:cs typeface="Osaka" charset="-128"/>
              </a:rPr>
              <a:t>x</a:t>
            </a:r>
            <a:r>
              <a:rPr lang="en-US" altLang="en-US">
                <a:cs typeface="Osaka" charset="-128"/>
              </a:rPr>
              <a:t> r</a:t>
            </a:r>
            <a:r>
              <a:rPr lang="en-US" altLang="en-US" baseline="-25000">
                <a:cs typeface="Osaka" charset="-128"/>
              </a:rPr>
              <a:t>y</a:t>
            </a:r>
            <a:r>
              <a:rPr lang="en-US" altLang="en-US">
                <a:cs typeface="Osaka" charset="-128"/>
              </a:rPr>
              <a:t> r</a:t>
            </a:r>
            <a:r>
              <a:rPr lang="en-US" altLang="en-US" baseline="-25000">
                <a:cs typeface="Osaka" charset="-128"/>
              </a:rPr>
              <a:t>z</a:t>
            </a:r>
            <a:r>
              <a:rPr lang="en-US" altLang="en-US">
                <a:cs typeface="Osaka" charset="-128"/>
              </a:rPr>
              <a:t> 1] and </a:t>
            </a:r>
            <a:r>
              <a:rPr lang="en-US" altLang="en-US" b="1">
                <a:cs typeface="Osaka" charset="-128"/>
              </a:rPr>
              <a:t>a</a:t>
            </a:r>
            <a:r>
              <a:rPr lang="en-US" altLang="en-US">
                <a:cs typeface="Osaka" charset="-128"/>
              </a:rPr>
              <a:t> transforms as a direction [a</a:t>
            </a:r>
            <a:r>
              <a:rPr lang="en-US" altLang="en-US" baseline="-25000">
                <a:cs typeface="Osaka" charset="-128"/>
              </a:rPr>
              <a:t>x</a:t>
            </a:r>
            <a:r>
              <a:rPr lang="en-US" altLang="en-US">
                <a:cs typeface="Osaka" charset="-128"/>
              </a:rPr>
              <a:t> a</a:t>
            </a:r>
            <a:r>
              <a:rPr lang="en-US" altLang="en-US" baseline="-25000">
                <a:cs typeface="Osaka" charset="-128"/>
              </a:rPr>
              <a:t>y</a:t>
            </a:r>
            <a:r>
              <a:rPr lang="en-US" altLang="en-US">
                <a:cs typeface="Osaka" charset="-128"/>
              </a:rPr>
              <a:t> a</a:t>
            </a:r>
            <a:r>
              <a:rPr lang="en-US" altLang="en-US" baseline="-25000">
                <a:cs typeface="Osaka" charset="-128"/>
              </a:rPr>
              <a:t>z</a:t>
            </a:r>
            <a:r>
              <a:rPr lang="en-US" altLang="en-US">
                <a:cs typeface="Osaka" charset="-128"/>
              </a:rPr>
              <a:t> 0]</a:t>
            </a:r>
          </a:p>
        </p:txBody>
      </p:sp>
      <p:sp>
        <p:nvSpPr>
          <p:cNvPr id="24581"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 name="TextBox 1"/>
              <p:cNvSpPr txBox="1"/>
              <p:nvPr/>
            </p:nvSpPr>
            <p:spPr>
              <a:xfrm>
                <a:off x="1593236" y="2844800"/>
                <a:ext cx="2978764" cy="464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800" b="1" i="1" smtClean="0">
                              <a:solidFill>
                                <a:schemeClr val="bg1"/>
                              </a:solidFill>
                              <a:latin typeface="Cambria Math" charset="0"/>
                            </a:rPr>
                          </m:ctrlPr>
                        </m:sSubSupPr>
                        <m:e>
                          <m:r>
                            <a:rPr lang="en-US" sz="2800" b="1" i="0" smtClean="0">
                              <a:solidFill>
                                <a:schemeClr val="bg1"/>
                              </a:solidFill>
                              <a:latin typeface="Cambria Math" charset="0"/>
                            </a:rPr>
                            <m:t>𝐚</m:t>
                          </m:r>
                        </m:e>
                        <m:sub>
                          <m:r>
                            <a:rPr lang="en-US" sz="2800" b="0" i="1" smtClean="0">
                              <a:solidFill>
                                <a:schemeClr val="bg1"/>
                              </a:solidFill>
                              <a:latin typeface="Cambria Math" charset="0"/>
                            </a:rPr>
                            <m:t>𝑖</m:t>
                          </m:r>
                        </m:sub>
                        <m:sup>
                          <m:r>
                            <a:rPr lang="en-US" sz="2800" b="1" i="1" smtClean="0">
                              <a:solidFill>
                                <a:schemeClr val="bg1"/>
                              </a:solidFill>
                              <a:latin typeface="Cambria Math" charset="0"/>
                            </a:rPr>
                            <m:t>′</m:t>
                          </m:r>
                        </m:sup>
                      </m:sSubSup>
                      <m:r>
                        <a:rPr lang="en-US" sz="2800" b="1" i="1" smtClean="0">
                          <a:solidFill>
                            <a:schemeClr val="bg1"/>
                          </a:solidFill>
                          <a:latin typeface="Cambria Math" charset="0"/>
                        </a:rPr>
                        <m:t>=</m:t>
                      </m:r>
                      <m:sSub>
                        <m:sSubPr>
                          <m:ctrlPr>
                            <a:rPr lang="en-US" sz="2800" b="1" i="1" smtClean="0">
                              <a:solidFill>
                                <a:schemeClr val="bg1"/>
                              </a:solidFill>
                              <a:latin typeface="Cambria Math" charset="0"/>
                            </a:rPr>
                          </m:ctrlPr>
                        </m:sSubPr>
                        <m:e>
                          <m:r>
                            <a:rPr lang="en-US" sz="2800" b="1" i="0" smtClean="0">
                              <a:solidFill>
                                <a:schemeClr val="bg1"/>
                              </a:solidFill>
                              <a:latin typeface="Cambria Math" charset="0"/>
                            </a:rPr>
                            <m:t>𝐖</m:t>
                          </m:r>
                        </m:e>
                        <m:sub>
                          <m:r>
                            <a:rPr lang="en-US" sz="2800" b="0" i="1" smtClean="0">
                              <a:solidFill>
                                <a:schemeClr val="bg1"/>
                              </a:solidFill>
                              <a:latin typeface="Cambria Math" charset="0"/>
                            </a:rPr>
                            <m:t>𝑖</m:t>
                          </m:r>
                          <m:r>
                            <a:rPr lang="en-US" sz="2800" b="0" i="1" smtClean="0">
                              <a:solidFill>
                                <a:schemeClr val="bg1"/>
                              </a:solidFill>
                              <a:latin typeface="Cambria Math" charset="0"/>
                            </a:rPr>
                            <m:t>−</m:t>
                          </m:r>
                          <m:r>
                            <a:rPr lang="en-US" sz="2800" b="0" i="1" smtClean="0">
                              <a:solidFill>
                                <a:schemeClr val="bg1"/>
                              </a:solidFill>
                              <a:latin typeface="Cambria Math" charset="0"/>
                            </a:rPr>
                            <m:t>𝑝𝑎𝑟𝑒𝑛𝑡</m:t>
                          </m:r>
                        </m:sub>
                      </m:sSub>
                      <m:r>
                        <a:rPr lang="en-US" sz="2800" b="1" i="1" smtClean="0">
                          <a:solidFill>
                            <a:schemeClr val="bg1"/>
                          </a:solidFill>
                          <a:latin typeface="Cambria Math" charset="0"/>
                          <a:ea typeface="Cambria Math" charset="0"/>
                          <a:cs typeface="Cambria Math" charset="0"/>
                        </a:rPr>
                        <m:t>∙</m:t>
                      </m:r>
                      <m:sSub>
                        <m:sSubPr>
                          <m:ctrlPr>
                            <a:rPr lang="en-US" sz="2800" b="1" i="1" smtClean="0">
                              <a:solidFill>
                                <a:schemeClr val="bg1"/>
                              </a:solidFill>
                              <a:latin typeface="Cambria Math" charset="0"/>
                              <a:ea typeface="Cambria Math" charset="0"/>
                              <a:cs typeface="Cambria Math" charset="0"/>
                            </a:rPr>
                          </m:ctrlPr>
                        </m:sSubPr>
                        <m:e>
                          <m:r>
                            <a:rPr lang="en-US" sz="2800" b="1" i="0" smtClean="0">
                              <a:solidFill>
                                <a:schemeClr val="bg1"/>
                              </a:solidFill>
                              <a:latin typeface="Cambria Math" charset="0"/>
                              <a:ea typeface="Cambria Math" charset="0"/>
                              <a:cs typeface="Cambria Math" charset="0"/>
                            </a:rPr>
                            <m:t>𝐚</m:t>
                          </m:r>
                        </m:e>
                        <m:sub>
                          <m:r>
                            <a:rPr lang="en-US" sz="2800" b="0" i="1" smtClean="0">
                              <a:solidFill>
                                <a:schemeClr val="bg1"/>
                              </a:solidFill>
                              <a:latin typeface="Cambria Math" charset="0"/>
                              <a:ea typeface="Cambria Math" charset="0"/>
                              <a:cs typeface="Cambria Math" charset="0"/>
                            </a:rPr>
                            <m:t>𝑖</m:t>
                          </m:r>
                        </m:sub>
                      </m:sSub>
                    </m:oMath>
                  </m:oMathPara>
                </a14:m>
                <a:endParaRPr lang="en-US" sz="28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1593236" y="2844800"/>
                <a:ext cx="2978764" cy="464101"/>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589003" y="3733800"/>
                <a:ext cx="2955040" cy="464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800" b="1" i="1" smtClean="0">
                              <a:solidFill>
                                <a:schemeClr val="bg1"/>
                              </a:solidFill>
                              <a:latin typeface="Cambria Math" charset="0"/>
                            </a:rPr>
                          </m:ctrlPr>
                        </m:sSubSupPr>
                        <m:e>
                          <m:r>
                            <a:rPr lang="en-US" sz="2800" b="1" i="0" smtClean="0">
                              <a:solidFill>
                                <a:schemeClr val="bg1"/>
                              </a:solidFill>
                              <a:latin typeface="Cambria Math" charset="0"/>
                            </a:rPr>
                            <m:t>𝐫</m:t>
                          </m:r>
                        </m:e>
                        <m:sub>
                          <m:r>
                            <a:rPr lang="en-US" sz="2800" b="0" i="1" smtClean="0">
                              <a:solidFill>
                                <a:schemeClr val="bg1"/>
                              </a:solidFill>
                              <a:latin typeface="Cambria Math" charset="0"/>
                            </a:rPr>
                            <m:t>𝑖</m:t>
                          </m:r>
                        </m:sub>
                        <m:sup>
                          <m:r>
                            <a:rPr lang="en-US" sz="2800" b="1" i="1" smtClean="0">
                              <a:solidFill>
                                <a:schemeClr val="bg1"/>
                              </a:solidFill>
                              <a:latin typeface="Cambria Math" charset="0"/>
                            </a:rPr>
                            <m:t>′</m:t>
                          </m:r>
                        </m:sup>
                      </m:sSubSup>
                      <m:r>
                        <a:rPr lang="en-US" sz="2800" b="1" i="1" smtClean="0">
                          <a:solidFill>
                            <a:schemeClr val="bg1"/>
                          </a:solidFill>
                          <a:latin typeface="Cambria Math" charset="0"/>
                        </a:rPr>
                        <m:t>=</m:t>
                      </m:r>
                      <m:sSub>
                        <m:sSubPr>
                          <m:ctrlPr>
                            <a:rPr lang="en-US" sz="2800" b="1" i="1" smtClean="0">
                              <a:solidFill>
                                <a:schemeClr val="bg1"/>
                              </a:solidFill>
                              <a:latin typeface="Cambria Math" charset="0"/>
                            </a:rPr>
                          </m:ctrlPr>
                        </m:sSubPr>
                        <m:e>
                          <m:r>
                            <a:rPr lang="en-US" sz="2800" b="1" i="0" smtClean="0">
                              <a:solidFill>
                                <a:schemeClr val="bg1"/>
                              </a:solidFill>
                              <a:latin typeface="Cambria Math" charset="0"/>
                            </a:rPr>
                            <m:t>𝐖</m:t>
                          </m:r>
                        </m:e>
                        <m:sub>
                          <m:r>
                            <a:rPr lang="en-US" sz="2800" b="0" i="1" smtClean="0">
                              <a:solidFill>
                                <a:schemeClr val="bg1"/>
                              </a:solidFill>
                              <a:latin typeface="Cambria Math" charset="0"/>
                            </a:rPr>
                            <m:t>𝑖</m:t>
                          </m:r>
                          <m:r>
                            <a:rPr lang="en-US" sz="2800" b="0" i="1" smtClean="0">
                              <a:solidFill>
                                <a:schemeClr val="bg1"/>
                              </a:solidFill>
                              <a:latin typeface="Cambria Math" charset="0"/>
                            </a:rPr>
                            <m:t>−</m:t>
                          </m:r>
                          <m:r>
                            <a:rPr lang="en-US" sz="2800" b="0" i="1" smtClean="0">
                              <a:solidFill>
                                <a:schemeClr val="bg1"/>
                              </a:solidFill>
                              <a:latin typeface="Cambria Math" charset="0"/>
                            </a:rPr>
                            <m:t>𝑝𝑎𝑟𝑒𝑛𝑡</m:t>
                          </m:r>
                        </m:sub>
                      </m:sSub>
                      <m:r>
                        <a:rPr lang="en-US" sz="2800" b="1" i="1" smtClean="0">
                          <a:solidFill>
                            <a:schemeClr val="bg1"/>
                          </a:solidFill>
                          <a:latin typeface="Cambria Math" charset="0"/>
                          <a:ea typeface="Cambria Math" charset="0"/>
                          <a:cs typeface="Cambria Math" charset="0"/>
                        </a:rPr>
                        <m:t>∙</m:t>
                      </m:r>
                      <m:sSub>
                        <m:sSubPr>
                          <m:ctrlPr>
                            <a:rPr lang="en-US" sz="2800" b="1" i="1" smtClean="0">
                              <a:solidFill>
                                <a:schemeClr val="bg1"/>
                              </a:solidFill>
                              <a:latin typeface="Cambria Math" charset="0"/>
                              <a:ea typeface="Cambria Math" charset="0"/>
                              <a:cs typeface="Cambria Math" charset="0"/>
                            </a:rPr>
                          </m:ctrlPr>
                        </m:sSubPr>
                        <m:e>
                          <m:r>
                            <a:rPr lang="en-US" sz="2800" b="1" i="0" smtClean="0">
                              <a:solidFill>
                                <a:schemeClr val="bg1"/>
                              </a:solidFill>
                              <a:latin typeface="Cambria Math" charset="0"/>
                              <a:ea typeface="Cambria Math" charset="0"/>
                              <a:cs typeface="Cambria Math" charset="0"/>
                            </a:rPr>
                            <m:t>𝐫</m:t>
                          </m:r>
                        </m:e>
                        <m:sub>
                          <m:r>
                            <a:rPr lang="en-US" sz="2800" b="0" i="1" smtClean="0">
                              <a:solidFill>
                                <a:schemeClr val="bg1"/>
                              </a:solidFill>
                              <a:latin typeface="Cambria Math" charset="0"/>
                              <a:ea typeface="Cambria Math" charset="0"/>
                              <a:cs typeface="Cambria Math" charset="0"/>
                            </a:rPr>
                            <m:t>𝑖</m:t>
                          </m:r>
                        </m:sub>
                      </m:sSub>
                    </m:oMath>
                  </m:oMathPara>
                </a14:m>
                <a:endParaRPr lang="en-US" sz="28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1589003" y="3733800"/>
                <a:ext cx="2955040" cy="464101"/>
              </a:xfrm>
              <a:prstGeom prst="rect">
                <a:avLst/>
              </a:prstGeom>
              <a:blipFill rotWithShape="0">
                <a:blip r:embed="rId3"/>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altLang="en-US">
                <a:cs typeface="Osaka" charset="-128"/>
              </a:rPr>
              <a:t>Rotational DOFs</a:t>
            </a:r>
          </a:p>
        </p:txBody>
      </p:sp>
      <p:sp>
        <p:nvSpPr>
          <p:cNvPr id="25604" name="Rectangle 3"/>
          <p:cNvSpPr>
            <a:spLocks noGrp="1" noChangeArrowheads="1"/>
          </p:cNvSpPr>
          <p:nvPr>
            <p:ph type="body" idx="1"/>
          </p:nvPr>
        </p:nvSpPr>
        <p:spPr/>
        <p:txBody>
          <a:bodyPr/>
          <a:lstStyle/>
          <a:p>
            <a:r>
              <a:rPr lang="en-US" altLang="en-US" dirty="0">
                <a:cs typeface="Osaka" charset="-128"/>
              </a:rPr>
              <a:t>Now that we have the axis and pivot point of the joint in world space, we can use them to find how </a:t>
            </a:r>
            <a:r>
              <a:rPr lang="en-US" altLang="en-US" b="1" dirty="0">
                <a:cs typeface="Osaka" charset="-128"/>
              </a:rPr>
              <a:t>e</a:t>
            </a:r>
            <a:r>
              <a:rPr lang="en-US" altLang="en-US" dirty="0">
                <a:cs typeface="Osaka" charset="-128"/>
              </a:rPr>
              <a:t> would change if we rotated around that axis</a:t>
            </a:r>
          </a:p>
          <a:p>
            <a:endParaRPr lang="en-US" altLang="en-US" dirty="0">
              <a:cs typeface="Osaka" charset="-128"/>
            </a:endParaRPr>
          </a:p>
          <a:p>
            <a:endParaRPr lang="en-US" altLang="en-US" dirty="0">
              <a:cs typeface="Osaka" charset="-128"/>
            </a:endParaRPr>
          </a:p>
          <a:p>
            <a:endParaRPr lang="en-US" altLang="en-US" dirty="0">
              <a:cs typeface="Osaka" charset="-128"/>
            </a:endParaRPr>
          </a:p>
          <a:p>
            <a:r>
              <a:rPr lang="en-US" altLang="en-US" dirty="0">
                <a:cs typeface="Osaka" charset="-128"/>
              </a:rPr>
              <a:t>This gives us a column in the Jacobian matrix</a:t>
            </a:r>
          </a:p>
        </p:txBody>
      </p:sp>
      <p:sp>
        <p:nvSpPr>
          <p:cNvPr id="25605"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 name="TextBox 1"/>
              <p:cNvSpPr txBox="1"/>
              <p:nvPr/>
            </p:nvSpPr>
            <p:spPr>
              <a:xfrm>
                <a:off x="2209800" y="3806961"/>
                <a:ext cx="2933688" cy="8920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bg-BG" sz="2800" i="1" smtClean="0">
                              <a:solidFill>
                                <a:schemeClr val="bg1"/>
                              </a:solidFill>
                              <a:latin typeface="Cambria Math" charset="0"/>
                            </a:rPr>
                          </m:ctrlPr>
                        </m:fPr>
                        <m:num>
                          <m:r>
                            <a:rPr lang="bg-BG" sz="2800" i="1" smtClean="0">
                              <a:solidFill>
                                <a:schemeClr val="bg1"/>
                              </a:solidFill>
                              <a:latin typeface="Cambria Math" charset="0"/>
                              <a:ea typeface="Cambria Math" charset="0"/>
                              <a:cs typeface="Cambria Math" charset="0"/>
                            </a:rPr>
                            <m:t>𝜕</m:t>
                          </m:r>
                          <m:r>
                            <a:rPr lang="en-US" sz="2800" b="1" i="0" smtClean="0">
                              <a:solidFill>
                                <a:schemeClr val="bg1"/>
                              </a:solidFill>
                              <a:latin typeface="Cambria Math" charset="0"/>
                              <a:ea typeface="Cambria Math" charset="0"/>
                              <a:cs typeface="Cambria Math" charset="0"/>
                            </a:rPr>
                            <m:t>𝐞</m:t>
                          </m:r>
                        </m:num>
                        <m:den>
                          <m:r>
                            <a:rPr lang="bg-BG" sz="2800" i="1" smtClean="0">
                              <a:solidFill>
                                <a:schemeClr val="bg1"/>
                              </a:solidFill>
                              <a:latin typeface="Cambria Math" charset="0"/>
                              <a:ea typeface="Cambria Math" charset="0"/>
                              <a:cs typeface="Cambria Math" charset="0"/>
                            </a:rPr>
                            <m:t>𝜕</m:t>
                          </m:r>
                          <m:sSub>
                            <m:sSubPr>
                              <m:ctrlPr>
                                <a:rPr lang="en-US" sz="2800" i="1" smtClean="0">
                                  <a:solidFill>
                                    <a:schemeClr val="bg1"/>
                                  </a:solidFill>
                                  <a:latin typeface="Cambria Math" charset="0"/>
                                  <a:ea typeface="Cambria Math" charset="0"/>
                                  <a:cs typeface="Cambria Math" charset="0"/>
                                </a:rPr>
                              </m:ctrlPr>
                            </m:sSubPr>
                            <m:e>
                              <m:r>
                                <a:rPr lang="en-US" sz="2800" i="1" smtClean="0">
                                  <a:solidFill>
                                    <a:schemeClr val="bg1"/>
                                  </a:solidFill>
                                  <a:latin typeface="Cambria Math" charset="0"/>
                                  <a:ea typeface="Cambria Math" charset="0"/>
                                  <a:cs typeface="Cambria Math" charset="0"/>
                                </a:rPr>
                                <m:t>𝜙</m:t>
                              </m:r>
                            </m:e>
                            <m:sub>
                              <m:r>
                                <a:rPr lang="en-US" sz="2800" b="0" i="1" smtClean="0">
                                  <a:solidFill>
                                    <a:schemeClr val="bg1"/>
                                  </a:solidFill>
                                  <a:latin typeface="Cambria Math" charset="0"/>
                                  <a:ea typeface="Cambria Math" charset="0"/>
                                  <a:cs typeface="Cambria Math" charset="0"/>
                                </a:rPr>
                                <m:t>𝑖</m:t>
                              </m:r>
                            </m:sub>
                          </m:sSub>
                        </m:den>
                      </m:f>
                      <m:r>
                        <a:rPr lang="en-US" sz="2800" b="0" i="1" smtClean="0">
                          <a:solidFill>
                            <a:schemeClr val="bg1"/>
                          </a:solidFill>
                          <a:latin typeface="Cambria Math" charset="0"/>
                        </a:rPr>
                        <m:t>=</m:t>
                      </m:r>
                      <m:sSubSup>
                        <m:sSubSupPr>
                          <m:ctrlPr>
                            <a:rPr lang="en-US" sz="2800" b="0" i="1" smtClean="0">
                              <a:solidFill>
                                <a:schemeClr val="bg1"/>
                              </a:solidFill>
                              <a:latin typeface="Cambria Math" charset="0"/>
                            </a:rPr>
                          </m:ctrlPr>
                        </m:sSubSupPr>
                        <m:e>
                          <m:r>
                            <a:rPr lang="en-US" sz="2800" b="1" i="0" smtClean="0">
                              <a:solidFill>
                                <a:schemeClr val="bg1"/>
                              </a:solidFill>
                              <a:latin typeface="Cambria Math" charset="0"/>
                            </a:rPr>
                            <m:t>𝐚</m:t>
                          </m:r>
                        </m:e>
                        <m:sub>
                          <m:r>
                            <a:rPr lang="en-US" sz="2800" b="0" i="1" smtClean="0">
                              <a:solidFill>
                                <a:schemeClr val="bg1"/>
                              </a:solidFill>
                              <a:latin typeface="Cambria Math" charset="0"/>
                            </a:rPr>
                            <m:t>𝑖</m:t>
                          </m:r>
                        </m:sub>
                        <m:sup>
                          <m:r>
                            <a:rPr lang="en-US" sz="2800" b="0" i="1" smtClean="0">
                              <a:solidFill>
                                <a:schemeClr val="bg1"/>
                              </a:solidFill>
                              <a:latin typeface="Cambria Math" charset="0"/>
                            </a:rPr>
                            <m:t>′</m:t>
                          </m:r>
                        </m:sup>
                      </m:sSubSup>
                      <m:r>
                        <a:rPr lang="en-US" sz="2800" b="0" i="1" smtClean="0">
                          <a:solidFill>
                            <a:schemeClr val="bg1"/>
                          </a:solidFill>
                          <a:latin typeface="Cambria Math" charset="0"/>
                          <a:ea typeface="Cambria Math" charset="0"/>
                          <a:cs typeface="Cambria Math" charset="0"/>
                        </a:rPr>
                        <m:t>×</m:t>
                      </m:r>
                      <m:d>
                        <m:dPr>
                          <m:ctrlPr>
                            <a:rPr lang="is-IS" sz="2800" b="0" i="1" smtClean="0">
                              <a:solidFill>
                                <a:schemeClr val="bg1"/>
                              </a:solidFill>
                              <a:latin typeface="Cambria Math" charset="0"/>
                              <a:ea typeface="Cambria Math" charset="0"/>
                              <a:cs typeface="Cambria Math" charset="0"/>
                            </a:rPr>
                          </m:ctrlPr>
                        </m:dPr>
                        <m:e>
                          <m:r>
                            <a:rPr lang="en-US" sz="2800" b="1" i="0" smtClean="0">
                              <a:solidFill>
                                <a:schemeClr val="bg1"/>
                              </a:solidFill>
                              <a:latin typeface="Cambria Math" charset="0"/>
                              <a:ea typeface="Cambria Math" charset="0"/>
                              <a:cs typeface="Cambria Math" charset="0"/>
                            </a:rPr>
                            <m:t>𝐞</m:t>
                          </m:r>
                          <m:r>
                            <a:rPr lang="en-US" sz="2800" b="1" i="0" smtClean="0">
                              <a:solidFill>
                                <a:schemeClr val="bg1"/>
                              </a:solidFill>
                              <a:latin typeface="Cambria Math" charset="0"/>
                              <a:ea typeface="Cambria Math" charset="0"/>
                              <a:cs typeface="Cambria Math" charset="0"/>
                            </a:rPr>
                            <m:t>−</m:t>
                          </m:r>
                          <m:sSubSup>
                            <m:sSubSupPr>
                              <m:ctrlPr>
                                <a:rPr lang="en-US" sz="2800" b="0" i="1" smtClean="0">
                                  <a:solidFill>
                                    <a:schemeClr val="bg1"/>
                                  </a:solidFill>
                                  <a:latin typeface="Cambria Math" charset="0"/>
                                </a:rPr>
                              </m:ctrlPr>
                            </m:sSubSupPr>
                            <m:e>
                              <m:r>
                                <a:rPr lang="en-US" sz="2800" b="1" i="0" smtClean="0">
                                  <a:solidFill>
                                    <a:schemeClr val="bg1"/>
                                  </a:solidFill>
                                  <a:latin typeface="Cambria Math" charset="0"/>
                                </a:rPr>
                                <m:t>𝐫</m:t>
                              </m:r>
                            </m:e>
                            <m:sub>
                              <m:r>
                                <a:rPr lang="en-US" sz="2800" b="0" i="1" smtClean="0">
                                  <a:solidFill>
                                    <a:schemeClr val="bg1"/>
                                  </a:solidFill>
                                  <a:latin typeface="Cambria Math" charset="0"/>
                                </a:rPr>
                                <m:t>𝑖</m:t>
                              </m:r>
                            </m:sub>
                            <m:sup>
                              <m:r>
                                <a:rPr lang="en-US" sz="2800" b="0" i="1" smtClean="0">
                                  <a:solidFill>
                                    <a:schemeClr val="bg1"/>
                                  </a:solidFill>
                                  <a:latin typeface="Cambria Math" charset="0"/>
                                </a:rPr>
                                <m:t>′</m:t>
                              </m:r>
                            </m:sup>
                          </m:sSubSup>
                        </m:e>
                      </m:d>
                    </m:oMath>
                  </m:oMathPara>
                </a14:m>
                <a:endParaRPr lang="en-US" sz="2800" dirty="0"/>
              </a:p>
            </p:txBody>
          </p:sp>
        </mc:Choice>
        <mc:Fallback xmlns="">
          <p:sp>
            <p:nvSpPr>
              <p:cNvPr id="2" name="TextBox 1"/>
              <p:cNvSpPr txBox="1">
                <a:spLocks noRot="1" noChangeAspect="1" noMove="1" noResize="1" noEditPoints="1" noAdjustHandles="1" noChangeArrowheads="1" noChangeShapeType="1" noTextEdit="1"/>
              </p:cNvSpPr>
              <p:nvPr/>
            </p:nvSpPr>
            <p:spPr>
              <a:xfrm>
                <a:off x="2209800" y="3806961"/>
                <a:ext cx="2933688" cy="892039"/>
              </a:xfrm>
              <a:prstGeom prst="rect">
                <a:avLst/>
              </a:prstGeom>
              <a:blipFill rotWithShape="0">
                <a:blip r:embed="rId2"/>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en-US" altLang="en-US">
                <a:cs typeface="Osaka" charset="-128"/>
              </a:rPr>
              <a:t>Forward Kinematics</a:t>
            </a:r>
          </a:p>
        </p:txBody>
      </p:sp>
      <p:sp>
        <p:nvSpPr>
          <p:cNvPr id="1029" name="Rectangle 3"/>
          <p:cNvSpPr>
            <a:spLocks noGrp="1" noChangeArrowheads="1"/>
          </p:cNvSpPr>
          <p:nvPr>
            <p:ph type="body" idx="1"/>
          </p:nvPr>
        </p:nvSpPr>
        <p:spPr>
          <a:xfrm>
            <a:off x="685800" y="1447800"/>
            <a:ext cx="7772400" cy="3124200"/>
          </a:xfrm>
        </p:spPr>
        <p:txBody>
          <a:bodyPr/>
          <a:lstStyle/>
          <a:p>
            <a:pPr>
              <a:lnSpc>
                <a:spcPct val="90000"/>
              </a:lnSpc>
            </a:pPr>
            <a:r>
              <a:rPr lang="en-US" altLang="en-US" sz="2400" dirty="0">
                <a:cs typeface="Osaka" charset="-128"/>
              </a:rPr>
              <a:t>We will use the vector:</a:t>
            </a:r>
          </a:p>
          <a:p>
            <a:pPr>
              <a:lnSpc>
                <a:spcPct val="90000"/>
              </a:lnSpc>
            </a:pPr>
            <a:endParaRPr lang="en-US" altLang="en-US" sz="2400" dirty="0">
              <a:cs typeface="Osaka" charset="-128"/>
            </a:endParaRPr>
          </a:p>
          <a:p>
            <a:pPr>
              <a:lnSpc>
                <a:spcPct val="90000"/>
              </a:lnSpc>
            </a:pPr>
            <a:endParaRPr lang="en-US" altLang="en-US" sz="2400" dirty="0">
              <a:cs typeface="Osaka" charset="-128"/>
            </a:endParaRPr>
          </a:p>
          <a:p>
            <a:pPr>
              <a:lnSpc>
                <a:spcPct val="90000"/>
              </a:lnSpc>
              <a:buFont typeface="Wingdings" charset="2"/>
              <a:buNone/>
            </a:pPr>
            <a:r>
              <a:rPr lang="en-US" altLang="en-US" sz="2400" dirty="0">
                <a:cs typeface="Osaka" charset="-128"/>
              </a:rPr>
              <a:t>	to represent the array of M joint DOF values</a:t>
            </a:r>
          </a:p>
          <a:p>
            <a:pPr>
              <a:lnSpc>
                <a:spcPct val="90000"/>
              </a:lnSpc>
            </a:pPr>
            <a:r>
              <a:rPr lang="en-US" altLang="en-US" sz="2400" dirty="0">
                <a:cs typeface="Osaka" charset="-128"/>
              </a:rPr>
              <a:t>We will also use the vector:</a:t>
            </a:r>
          </a:p>
          <a:p>
            <a:pPr>
              <a:lnSpc>
                <a:spcPct val="90000"/>
              </a:lnSpc>
            </a:pPr>
            <a:endParaRPr lang="en-US" altLang="en-US" sz="2400" dirty="0">
              <a:cs typeface="Osaka" charset="-128"/>
            </a:endParaRPr>
          </a:p>
          <a:p>
            <a:pPr>
              <a:lnSpc>
                <a:spcPct val="90000"/>
              </a:lnSpc>
            </a:pPr>
            <a:endParaRPr lang="en-US" altLang="en-US" sz="2400" dirty="0">
              <a:cs typeface="Osaka" charset="-128"/>
            </a:endParaRPr>
          </a:p>
          <a:p>
            <a:pPr>
              <a:lnSpc>
                <a:spcPct val="90000"/>
              </a:lnSpc>
              <a:buFont typeface="Wingdings" charset="2"/>
              <a:buNone/>
            </a:pPr>
            <a:r>
              <a:rPr lang="en-US" altLang="en-US" sz="2400" dirty="0">
                <a:cs typeface="Osaka" charset="-128"/>
              </a:rPr>
              <a:t>	to represent an array of N DOFs that describe the end effector in world space. For example, if our end effector is a full joint with orientation, </a:t>
            </a:r>
            <a:r>
              <a:rPr lang="en-US" altLang="en-US" sz="2400" b="1" dirty="0">
                <a:cs typeface="Osaka" charset="-128"/>
              </a:rPr>
              <a:t>e</a:t>
            </a:r>
            <a:r>
              <a:rPr lang="en-US" altLang="en-US" sz="2400" dirty="0">
                <a:cs typeface="Osaka" charset="-128"/>
              </a:rPr>
              <a:t> would contain 6 DOFs: 3 translations and 3 rotations. If we were only concerned with the end effector position, </a:t>
            </a:r>
            <a:r>
              <a:rPr lang="en-US" altLang="en-US" sz="2400" b="1" dirty="0">
                <a:cs typeface="Osaka" charset="-128"/>
              </a:rPr>
              <a:t>e</a:t>
            </a:r>
            <a:r>
              <a:rPr lang="en-US" altLang="en-US" sz="2400" dirty="0">
                <a:cs typeface="Osaka" charset="-128"/>
              </a:rPr>
              <a:t> would just contain the 3 translations.</a:t>
            </a:r>
          </a:p>
        </p:txBody>
      </p:sp>
      <p:sp>
        <p:nvSpPr>
          <p:cNvPr id="1030"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 name="TextBox 1"/>
              <p:cNvSpPr txBox="1"/>
              <p:nvPr/>
            </p:nvSpPr>
            <p:spPr>
              <a:xfrm>
                <a:off x="1600200" y="2113369"/>
                <a:ext cx="329494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solidFill>
                            <a:schemeClr val="bg1"/>
                          </a:solidFill>
                          <a:latin typeface="Cambria Math" charset="0"/>
                          <a:ea typeface="Cambria Math" charset="0"/>
                          <a:cs typeface="Cambria Math" charset="0"/>
                        </a:rPr>
                        <m:t>𝚽</m:t>
                      </m:r>
                      <m:r>
                        <a:rPr lang="en-US" sz="2400" b="1" i="1" smtClean="0">
                          <a:solidFill>
                            <a:schemeClr val="bg1"/>
                          </a:solidFill>
                          <a:latin typeface="Cambria Math" charset="0"/>
                          <a:ea typeface="Cambria Math" charset="0"/>
                          <a:cs typeface="Cambria Math" charset="0"/>
                        </a:rPr>
                        <m:t>=</m:t>
                      </m:r>
                      <m:d>
                        <m:dPr>
                          <m:begChr m:val="["/>
                          <m:endChr m:val="]"/>
                          <m:ctrlPr>
                            <a:rPr lang="pt-BR" sz="2400" b="1" i="1" smtClean="0">
                              <a:solidFill>
                                <a:schemeClr val="bg1"/>
                              </a:solidFill>
                              <a:latin typeface="Cambria Math" charset="0"/>
                              <a:ea typeface="Cambria Math" charset="0"/>
                              <a:cs typeface="Cambria Math" charset="0"/>
                            </a:rPr>
                          </m:ctrlPr>
                        </m:dPr>
                        <m:e>
                          <m:m>
                            <m:mPr>
                              <m:mcs>
                                <m:mc>
                                  <m:mcPr>
                                    <m:count m:val="2"/>
                                    <m:mcJc m:val="center"/>
                                  </m:mcPr>
                                </m:mc>
                              </m:mcs>
                              <m:ctrlPr>
                                <a:rPr lang="uk-UA" sz="2400" b="1" i="1" smtClean="0">
                                  <a:solidFill>
                                    <a:schemeClr val="bg1"/>
                                  </a:solidFill>
                                  <a:latin typeface="Cambria Math" charset="0"/>
                                  <a:ea typeface="Cambria Math" charset="0"/>
                                  <a:cs typeface="Cambria Math" charset="0"/>
                                </a:rPr>
                              </m:ctrlPr>
                            </m:mPr>
                            <m:mr>
                              <m:e>
                                <m:m>
                                  <m:mPr>
                                    <m:mcs>
                                      <m:mc>
                                        <m:mcPr>
                                          <m:count m:val="2"/>
                                          <m:mcJc m:val="center"/>
                                        </m:mcPr>
                                      </m:mc>
                                    </m:mcs>
                                    <m:ctrlPr>
                                      <a:rPr lang="uk-UA" sz="2400" b="1" i="1" smtClean="0">
                                        <a:solidFill>
                                          <a:schemeClr val="bg1"/>
                                        </a:solidFill>
                                        <a:latin typeface="Cambria Math" charset="0"/>
                                        <a:ea typeface="Cambria Math" charset="0"/>
                                        <a:cs typeface="Cambria Math" charset="0"/>
                                      </a:rPr>
                                    </m:ctrlPr>
                                  </m:mPr>
                                  <m:mr>
                                    <m:e>
                                      <m:sSub>
                                        <m:sSubPr>
                                          <m:ctrlPr>
                                            <a:rPr lang="en-US" sz="2400" i="1" smtClean="0">
                                              <a:solidFill>
                                                <a:schemeClr val="bg1"/>
                                              </a:solidFill>
                                              <a:latin typeface="Cambria Math" charset="0"/>
                                              <a:ea typeface="Cambria Math" charset="0"/>
                                              <a:cs typeface="Cambria Math" charset="0"/>
                                            </a:rPr>
                                          </m:ctrlPr>
                                        </m:sSubPr>
                                        <m:e>
                                          <m:r>
                                            <a:rPr lang="en-US" sz="2400" b="0" i="1" smtClean="0">
                                              <a:solidFill>
                                                <a:schemeClr val="bg1"/>
                                              </a:solidFill>
                                              <a:latin typeface="Cambria Math" charset="0"/>
                                              <a:ea typeface="Cambria Math" charset="0"/>
                                              <a:cs typeface="Cambria Math" charset="0"/>
                                            </a:rPr>
                                            <m:t>𝜙</m:t>
                                          </m:r>
                                        </m:e>
                                        <m:sub>
                                          <m:r>
                                            <a:rPr lang="en-US" sz="2400" b="0" i="1" smtClean="0">
                                              <a:solidFill>
                                                <a:schemeClr val="bg1"/>
                                              </a:solidFill>
                                              <a:latin typeface="Cambria Math" charset="0"/>
                                              <a:ea typeface="Cambria Math" charset="0"/>
                                              <a:cs typeface="Cambria Math" charset="0"/>
                                            </a:rPr>
                                            <m:t>1</m:t>
                                          </m:r>
                                        </m:sub>
                                      </m:sSub>
                                    </m:e>
                                    <m:e>
                                      <m:sSub>
                                        <m:sSubPr>
                                          <m:ctrlPr>
                                            <a:rPr lang="en-US" sz="2400" i="1" smtClean="0">
                                              <a:solidFill>
                                                <a:schemeClr val="bg1"/>
                                              </a:solidFill>
                                              <a:latin typeface="Cambria Math" charset="0"/>
                                              <a:ea typeface="Cambria Math" charset="0"/>
                                              <a:cs typeface="Cambria Math" charset="0"/>
                                            </a:rPr>
                                          </m:ctrlPr>
                                        </m:sSubPr>
                                        <m:e>
                                          <m:r>
                                            <a:rPr lang="en-US" sz="2400" b="0" i="1" smtClean="0">
                                              <a:solidFill>
                                                <a:schemeClr val="bg1"/>
                                              </a:solidFill>
                                              <a:latin typeface="Cambria Math" charset="0"/>
                                              <a:ea typeface="Cambria Math" charset="0"/>
                                              <a:cs typeface="Cambria Math" charset="0"/>
                                            </a:rPr>
                                            <m:t>𝜙</m:t>
                                          </m:r>
                                        </m:e>
                                        <m:sub>
                                          <m:r>
                                            <a:rPr lang="en-US" sz="2400" b="0" i="1" smtClean="0">
                                              <a:solidFill>
                                                <a:schemeClr val="bg1"/>
                                              </a:solidFill>
                                              <a:latin typeface="Cambria Math" charset="0"/>
                                              <a:ea typeface="Cambria Math" charset="0"/>
                                              <a:cs typeface="Cambria Math" charset="0"/>
                                            </a:rPr>
                                            <m:t>2</m:t>
                                          </m:r>
                                        </m:sub>
                                      </m:sSub>
                                    </m:e>
                                  </m:mr>
                                </m:m>
                              </m:e>
                              <m:e>
                                <m:m>
                                  <m:mPr>
                                    <m:mcs>
                                      <m:mc>
                                        <m:mcPr>
                                          <m:count m:val="2"/>
                                          <m:mcJc m:val="center"/>
                                        </m:mcPr>
                                      </m:mc>
                                    </m:mcs>
                                    <m:ctrlPr>
                                      <a:rPr lang="uk-UA" sz="2400" b="1" i="1" smtClean="0">
                                        <a:solidFill>
                                          <a:schemeClr val="bg1"/>
                                        </a:solidFill>
                                        <a:latin typeface="Cambria Math" charset="0"/>
                                        <a:ea typeface="Cambria Math" charset="0"/>
                                        <a:cs typeface="Cambria Math" charset="0"/>
                                      </a:rPr>
                                    </m:ctrlPr>
                                  </m:mPr>
                                  <m:mr>
                                    <m:e>
                                      <m:r>
                                        <m:rPr>
                                          <m:brk m:alnAt="7"/>
                                        </m:rPr>
                                        <a:rPr lang="is-IS" sz="2400" b="1" i="1" smtClean="0">
                                          <a:solidFill>
                                            <a:schemeClr val="bg1"/>
                                          </a:solidFill>
                                          <a:latin typeface="Cambria Math" charset="0"/>
                                          <a:ea typeface="Cambria Math" charset="0"/>
                                          <a:cs typeface="Cambria Math" charset="0"/>
                                        </a:rPr>
                                        <m:t>…</m:t>
                                      </m:r>
                                    </m:e>
                                    <m:e>
                                      <m:sSub>
                                        <m:sSubPr>
                                          <m:ctrlPr>
                                            <a:rPr lang="en-US" sz="2400" i="1" smtClean="0">
                                              <a:solidFill>
                                                <a:schemeClr val="bg1"/>
                                              </a:solidFill>
                                              <a:latin typeface="Cambria Math" charset="0"/>
                                              <a:ea typeface="Cambria Math" charset="0"/>
                                              <a:cs typeface="Cambria Math" charset="0"/>
                                            </a:rPr>
                                          </m:ctrlPr>
                                        </m:sSubPr>
                                        <m:e>
                                          <m:r>
                                            <a:rPr lang="en-US" sz="2400" b="0" i="1" smtClean="0">
                                              <a:solidFill>
                                                <a:schemeClr val="bg1"/>
                                              </a:solidFill>
                                              <a:latin typeface="Cambria Math" charset="0"/>
                                              <a:ea typeface="Cambria Math" charset="0"/>
                                              <a:cs typeface="Cambria Math" charset="0"/>
                                            </a:rPr>
                                            <m:t>𝜙</m:t>
                                          </m:r>
                                        </m:e>
                                        <m:sub>
                                          <m:r>
                                            <a:rPr lang="en-US" sz="2400" b="0" i="1" smtClean="0">
                                              <a:solidFill>
                                                <a:schemeClr val="bg1"/>
                                              </a:solidFill>
                                              <a:latin typeface="Cambria Math" charset="0"/>
                                              <a:ea typeface="Cambria Math" charset="0"/>
                                              <a:cs typeface="Cambria Math" charset="0"/>
                                            </a:rPr>
                                            <m:t>𝑀</m:t>
                                          </m:r>
                                        </m:sub>
                                      </m:sSub>
                                    </m:e>
                                  </m:mr>
                                </m:m>
                              </m:e>
                            </m:mr>
                          </m:m>
                        </m:e>
                      </m:d>
                    </m:oMath>
                  </m:oMathPara>
                </a14:m>
                <a:endParaRPr lang="en-US" sz="2400" b="1" dirty="0">
                  <a:solidFill>
                    <a:schemeClr val="bg1"/>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600200" y="2113369"/>
                <a:ext cx="3294941" cy="369332"/>
              </a:xfrm>
              <a:prstGeom prst="rect">
                <a:avLst/>
              </a:prstGeom>
              <a:blipFill rotWithShape="0">
                <a:blip r:embed="rId2"/>
                <a:stretch>
                  <a:fillRect l="-556" b="-3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600200" y="3657600"/>
                <a:ext cx="301300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0" smtClean="0">
                          <a:solidFill>
                            <a:schemeClr val="bg1"/>
                          </a:solidFill>
                          <a:latin typeface="Cambria Math" charset="0"/>
                          <a:ea typeface="Cambria Math" charset="0"/>
                          <a:cs typeface="Cambria Math" charset="0"/>
                        </a:rPr>
                        <m:t>𝐞</m:t>
                      </m:r>
                      <m:r>
                        <a:rPr lang="en-US" sz="2400" b="1" i="1" smtClean="0">
                          <a:solidFill>
                            <a:schemeClr val="bg1"/>
                          </a:solidFill>
                          <a:latin typeface="Cambria Math" charset="0"/>
                          <a:ea typeface="Cambria Math" charset="0"/>
                          <a:cs typeface="Cambria Math" charset="0"/>
                        </a:rPr>
                        <m:t>=</m:t>
                      </m:r>
                      <m:d>
                        <m:dPr>
                          <m:begChr m:val="["/>
                          <m:endChr m:val="]"/>
                          <m:ctrlPr>
                            <a:rPr lang="pt-BR" sz="2400" b="1" i="1" smtClean="0">
                              <a:solidFill>
                                <a:schemeClr val="bg1"/>
                              </a:solidFill>
                              <a:latin typeface="Cambria Math" charset="0"/>
                              <a:ea typeface="Cambria Math" charset="0"/>
                              <a:cs typeface="Cambria Math" charset="0"/>
                            </a:rPr>
                          </m:ctrlPr>
                        </m:dPr>
                        <m:e>
                          <m:m>
                            <m:mPr>
                              <m:mcs>
                                <m:mc>
                                  <m:mcPr>
                                    <m:count m:val="2"/>
                                    <m:mcJc m:val="center"/>
                                  </m:mcPr>
                                </m:mc>
                              </m:mcs>
                              <m:ctrlPr>
                                <a:rPr lang="uk-UA" sz="2400" b="1" i="1" smtClean="0">
                                  <a:solidFill>
                                    <a:schemeClr val="bg1"/>
                                  </a:solidFill>
                                  <a:latin typeface="Cambria Math" charset="0"/>
                                  <a:ea typeface="Cambria Math" charset="0"/>
                                  <a:cs typeface="Cambria Math" charset="0"/>
                                </a:rPr>
                              </m:ctrlPr>
                            </m:mPr>
                            <m:mr>
                              <m:e>
                                <m:m>
                                  <m:mPr>
                                    <m:mcs>
                                      <m:mc>
                                        <m:mcPr>
                                          <m:count m:val="2"/>
                                          <m:mcJc m:val="center"/>
                                        </m:mcPr>
                                      </m:mc>
                                    </m:mcs>
                                    <m:ctrlPr>
                                      <a:rPr lang="uk-UA" sz="2400" b="1" i="1" smtClean="0">
                                        <a:solidFill>
                                          <a:schemeClr val="bg1"/>
                                        </a:solidFill>
                                        <a:latin typeface="Cambria Math" charset="0"/>
                                        <a:ea typeface="Cambria Math" charset="0"/>
                                        <a:cs typeface="Cambria Math" charset="0"/>
                                      </a:rPr>
                                    </m:ctrlPr>
                                  </m:mPr>
                                  <m:mr>
                                    <m:e>
                                      <m:sSub>
                                        <m:sSubPr>
                                          <m:ctrlPr>
                                            <a:rPr lang="en-US" sz="2400" i="1" smtClean="0">
                                              <a:solidFill>
                                                <a:schemeClr val="bg1"/>
                                              </a:solidFill>
                                              <a:latin typeface="Cambria Math" charset="0"/>
                                              <a:ea typeface="Cambria Math" charset="0"/>
                                              <a:cs typeface="Cambria Math" charset="0"/>
                                            </a:rPr>
                                          </m:ctrlPr>
                                        </m:sSubPr>
                                        <m:e>
                                          <m:r>
                                            <a:rPr lang="en-US" sz="2400" b="0" i="1" smtClean="0">
                                              <a:solidFill>
                                                <a:schemeClr val="bg1"/>
                                              </a:solidFill>
                                              <a:latin typeface="Cambria Math" charset="0"/>
                                              <a:ea typeface="Cambria Math" charset="0"/>
                                              <a:cs typeface="Cambria Math" charset="0"/>
                                            </a:rPr>
                                            <m:t>𝑒</m:t>
                                          </m:r>
                                        </m:e>
                                        <m:sub>
                                          <m:r>
                                            <a:rPr lang="en-US" sz="2400" b="0" i="1" smtClean="0">
                                              <a:solidFill>
                                                <a:schemeClr val="bg1"/>
                                              </a:solidFill>
                                              <a:latin typeface="Cambria Math" charset="0"/>
                                              <a:ea typeface="Cambria Math" charset="0"/>
                                              <a:cs typeface="Cambria Math" charset="0"/>
                                            </a:rPr>
                                            <m:t>1</m:t>
                                          </m:r>
                                        </m:sub>
                                      </m:sSub>
                                    </m:e>
                                    <m:e>
                                      <m:sSub>
                                        <m:sSubPr>
                                          <m:ctrlPr>
                                            <a:rPr lang="en-US" sz="2400" i="1" smtClean="0">
                                              <a:solidFill>
                                                <a:schemeClr val="bg1"/>
                                              </a:solidFill>
                                              <a:latin typeface="Cambria Math" charset="0"/>
                                              <a:ea typeface="Cambria Math" charset="0"/>
                                              <a:cs typeface="Cambria Math" charset="0"/>
                                            </a:rPr>
                                          </m:ctrlPr>
                                        </m:sSubPr>
                                        <m:e>
                                          <m:r>
                                            <a:rPr lang="en-US" sz="2400" b="0" i="1" smtClean="0">
                                              <a:solidFill>
                                                <a:schemeClr val="bg1"/>
                                              </a:solidFill>
                                              <a:latin typeface="Cambria Math" charset="0"/>
                                              <a:ea typeface="Cambria Math" charset="0"/>
                                              <a:cs typeface="Cambria Math" charset="0"/>
                                            </a:rPr>
                                            <m:t>𝑒</m:t>
                                          </m:r>
                                        </m:e>
                                        <m:sub>
                                          <m:r>
                                            <a:rPr lang="en-US" sz="2400" b="0" i="1" smtClean="0">
                                              <a:solidFill>
                                                <a:schemeClr val="bg1"/>
                                              </a:solidFill>
                                              <a:latin typeface="Cambria Math" charset="0"/>
                                              <a:ea typeface="Cambria Math" charset="0"/>
                                              <a:cs typeface="Cambria Math" charset="0"/>
                                            </a:rPr>
                                            <m:t>2</m:t>
                                          </m:r>
                                        </m:sub>
                                      </m:sSub>
                                    </m:e>
                                  </m:mr>
                                </m:m>
                              </m:e>
                              <m:e>
                                <m:m>
                                  <m:mPr>
                                    <m:mcs>
                                      <m:mc>
                                        <m:mcPr>
                                          <m:count m:val="2"/>
                                          <m:mcJc m:val="center"/>
                                        </m:mcPr>
                                      </m:mc>
                                    </m:mcs>
                                    <m:ctrlPr>
                                      <a:rPr lang="uk-UA" sz="2400" b="1" i="1" smtClean="0">
                                        <a:solidFill>
                                          <a:schemeClr val="bg1"/>
                                        </a:solidFill>
                                        <a:latin typeface="Cambria Math" charset="0"/>
                                        <a:ea typeface="Cambria Math" charset="0"/>
                                        <a:cs typeface="Cambria Math" charset="0"/>
                                      </a:rPr>
                                    </m:ctrlPr>
                                  </m:mPr>
                                  <m:mr>
                                    <m:e>
                                      <m:r>
                                        <m:rPr>
                                          <m:brk m:alnAt="7"/>
                                        </m:rPr>
                                        <a:rPr lang="is-IS" sz="2400" b="1" i="1" smtClean="0">
                                          <a:solidFill>
                                            <a:schemeClr val="bg1"/>
                                          </a:solidFill>
                                          <a:latin typeface="Cambria Math" charset="0"/>
                                          <a:ea typeface="Cambria Math" charset="0"/>
                                          <a:cs typeface="Cambria Math" charset="0"/>
                                        </a:rPr>
                                        <m:t>…</m:t>
                                      </m:r>
                                    </m:e>
                                    <m:e>
                                      <m:sSub>
                                        <m:sSubPr>
                                          <m:ctrlPr>
                                            <a:rPr lang="en-US" sz="2400" i="1" smtClean="0">
                                              <a:solidFill>
                                                <a:schemeClr val="bg1"/>
                                              </a:solidFill>
                                              <a:latin typeface="Cambria Math" charset="0"/>
                                              <a:ea typeface="Cambria Math" charset="0"/>
                                              <a:cs typeface="Cambria Math" charset="0"/>
                                            </a:rPr>
                                          </m:ctrlPr>
                                        </m:sSubPr>
                                        <m:e>
                                          <m:r>
                                            <a:rPr lang="en-US" sz="2400" b="0" i="1" smtClean="0">
                                              <a:solidFill>
                                                <a:schemeClr val="bg1"/>
                                              </a:solidFill>
                                              <a:latin typeface="Cambria Math" charset="0"/>
                                              <a:ea typeface="Cambria Math" charset="0"/>
                                              <a:cs typeface="Cambria Math" charset="0"/>
                                            </a:rPr>
                                            <m:t>𝑒</m:t>
                                          </m:r>
                                        </m:e>
                                        <m:sub>
                                          <m:r>
                                            <a:rPr lang="en-US" sz="2400" b="0" i="1" smtClean="0">
                                              <a:solidFill>
                                                <a:schemeClr val="bg1"/>
                                              </a:solidFill>
                                              <a:latin typeface="Cambria Math" charset="0"/>
                                              <a:ea typeface="Cambria Math" charset="0"/>
                                              <a:cs typeface="Cambria Math" charset="0"/>
                                            </a:rPr>
                                            <m:t>𝑁</m:t>
                                          </m:r>
                                        </m:sub>
                                      </m:sSub>
                                    </m:e>
                                  </m:mr>
                                </m:m>
                              </m:e>
                            </m:mr>
                          </m:m>
                        </m:e>
                      </m:d>
                    </m:oMath>
                  </m:oMathPara>
                </a14:m>
                <a:endParaRPr lang="en-US" sz="2400" b="1" dirty="0">
                  <a:solidFill>
                    <a:schemeClr val="bg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600200" y="3657600"/>
                <a:ext cx="3013004" cy="369332"/>
              </a:xfrm>
              <a:prstGeom prst="rect">
                <a:avLst/>
              </a:prstGeom>
              <a:blipFill rotWithShape="0">
                <a:blip r:embed="rId3"/>
                <a:stretch>
                  <a:fillRect b="-3279"/>
                </a:stretch>
              </a:blipFill>
            </p:spPr>
            <p:txBody>
              <a:bodyPr/>
              <a:lstStyle/>
              <a:p>
                <a:r>
                  <a:rPr lang="en-US">
                    <a:noFill/>
                  </a:rPr>
                  <a:t> </a:t>
                </a:r>
              </a:p>
            </p:txBody>
          </p:sp>
        </mc:Fallback>
      </mc:AlternateContent>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Rectangle 2"/>
          <p:cNvSpPr>
            <a:spLocks noGrp="1" noChangeArrowheads="1"/>
          </p:cNvSpPr>
          <p:nvPr>
            <p:ph type="title"/>
          </p:nvPr>
        </p:nvSpPr>
        <p:spPr/>
        <p:txBody>
          <a:bodyPr/>
          <a:lstStyle/>
          <a:p>
            <a:r>
              <a:rPr lang="en-US" altLang="en-US">
                <a:cs typeface="Osaka" charset="-128"/>
              </a:rPr>
              <a:t>Rotational DOFs</a:t>
            </a:r>
          </a:p>
        </p:txBody>
      </p:sp>
      <p:sp>
        <p:nvSpPr>
          <p:cNvPr id="26633" name="Rectangle 3"/>
          <p:cNvSpPr>
            <a:spLocks noGrp="1" noChangeArrowheads="1"/>
          </p:cNvSpPr>
          <p:nvPr>
            <p:ph type="body" idx="1"/>
          </p:nvPr>
        </p:nvSpPr>
        <p:spPr>
          <a:xfrm>
            <a:off x="457200" y="1524000"/>
            <a:ext cx="7772400" cy="3124200"/>
          </a:xfrm>
        </p:spPr>
        <p:txBody>
          <a:bodyPr/>
          <a:lstStyle/>
          <a:p>
            <a:pPr>
              <a:lnSpc>
                <a:spcPct val="90000"/>
              </a:lnSpc>
              <a:buFont typeface="Wingdings" charset="2"/>
              <a:buNone/>
            </a:pPr>
            <a:endParaRPr lang="en-US" altLang="en-US" sz="2400" dirty="0">
              <a:cs typeface="Osaka" charset="-128"/>
            </a:endParaRPr>
          </a:p>
          <a:p>
            <a:pPr>
              <a:lnSpc>
                <a:spcPct val="90000"/>
              </a:lnSpc>
              <a:buFont typeface="Wingdings" charset="2"/>
              <a:buNone/>
            </a:pPr>
            <a:endParaRPr lang="en-US" altLang="en-US" sz="2400" dirty="0">
              <a:cs typeface="Osaka" charset="-128"/>
            </a:endParaRPr>
          </a:p>
          <a:p>
            <a:pPr>
              <a:lnSpc>
                <a:spcPct val="90000"/>
              </a:lnSpc>
              <a:buFont typeface="Wingdings" charset="2"/>
              <a:buNone/>
            </a:pPr>
            <a:endParaRPr lang="en-US" altLang="en-US" sz="2400" dirty="0">
              <a:cs typeface="Osaka" charset="-128"/>
            </a:endParaRPr>
          </a:p>
          <a:p>
            <a:pPr>
              <a:lnSpc>
                <a:spcPct val="90000"/>
              </a:lnSpc>
              <a:buFont typeface="Wingdings" charset="2"/>
              <a:buNone/>
            </a:pPr>
            <a:endParaRPr lang="en-US" altLang="en-US" sz="2400" dirty="0">
              <a:cs typeface="Osaka" charset="-128"/>
            </a:endParaRPr>
          </a:p>
          <a:p>
            <a:pPr>
              <a:lnSpc>
                <a:spcPct val="90000"/>
              </a:lnSpc>
              <a:buFont typeface="Wingdings" charset="2"/>
              <a:buNone/>
            </a:pPr>
            <a:endParaRPr lang="en-US" altLang="en-US" sz="2400" dirty="0">
              <a:cs typeface="Osaka" charset="-128"/>
            </a:endParaRPr>
          </a:p>
          <a:p>
            <a:pPr>
              <a:lnSpc>
                <a:spcPct val="90000"/>
              </a:lnSpc>
              <a:buFont typeface="Wingdings" charset="2"/>
              <a:buNone/>
            </a:pPr>
            <a:endParaRPr lang="en-US" altLang="en-US" sz="2400" dirty="0">
              <a:cs typeface="Osaka" charset="-128"/>
            </a:endParaRPr>
          </a:p>
          <a:p>
            <a:pPr>
              <a:lnSpc>
                <a:spcPct val="90000"/>
              </a:lnSpc>
              <a:buFont typeface="Wingdings" charset="2"/>
              <a:buNone/>
            </a:pPr>
            <a:endParaRPr lang="en-US" altLang="en-US" sz="2400" dirty="0">
              <a:cs typeface="Osaka" charset="-128"/>
            </a:endParaRPr>
          </a:p>
          <a:p>
            <a:pPr>
              <a:lnSpc>
                <a:spcPct val="90000"/>
              </a:lnSpc>
              <a:buFont typeface="Wingdings" charset="2"/>
              <a:buNone/>
            </a:pPr>
            <a:endParaRPr lang="en-US" altLang="en-US" sz="2400" dirty="0">
              <a:cs typeface="Osaka" charset="-128"/>
            </a:endParaRPr>
          </a:p>
          <a:p>
            <a:pPr>
              <a:lnSpc>
                <a:spcPct val="90000"/>
              </a:lnSpc>
              <a:buFont typeface="Wingdings" charset="2"/>
              <a:buNone/>
            </a:pPr>
            <a:r>
              <a:rPr lang="en-US" altLang="en-US" sz="2400" b="1" dirty="0" err="1">
                <a:cs typeface="Osaka" charset="-128"/>
              </a:rPr>
              <a:t>a</a:t>
            </a:r>
            <a:r>
              <a:rPr lang="en-US" altLang="en-US" sz="2400" dirty="0" err="1">
                <a:cs typeface="Osaka" charset="-128"/>
              </a:rPr>
              <a:t>’</a:t>
            </a:r>
            <a:r>
              <a:rPr lang="en-US" altLang="en-US" sz="2400" baseline="-25000" dirty="0" err="1">
                <a:cs typeface="Osaka" charset="-128"/>
              </a:rPr>
              <a:t>i</a:t>
            </a:r>
            <a:r>
              <a:rPr lang="en-US" altLang="en-US" sz="2400" dirty="0">
                <a:cs typeface="Osaka" charset="-128"/>
              </a:rPr>
              <a:t>: unit length rotation axis in world space</a:t>
            </a:r>
          </a:p>
          <a:p>
            <a:pPr>
              <a:lnSpc>
                <a:spcPct val="90000"/>
              </a:lnSpc>
              <a:buFont typeface="Wingdings" charset="2"/>
              <a:buNone/>
            </a:pPr>
            <a:r>
              <a:rPr lang="en-US" altLang="en-US" sz="2400" b="1" dirty="0" err="1">
                <a:cs typeface="Osaka" charset="-128"/>
              </a:rPr>
              <a:t>r</a:t>
            </a:r>
            <a:r>
              <a:rPr lang="en-US" altLang="en-US" sz="2400" dirty="0" err="1">
                <a:cs typeface="Osaka" charset="-128"/>
              </a:rPr>
              <a:t>’</a:t>
            </a:r>
            <a:r>
              <a:rPr lang="en-US" altLang="en-US" sz="2400" baseline="-25000" dirty="0" err="1">
                <a:cs typeface="Osaka" charset="-128"/>
              </a:rPr>
              <a:t>i</a:t>
            </a:r>
            <a:r>
              <a:rPr lang="en-US" altLang="en-US" sz="2400" dirty="0">
                <a:cs typeface="Osaka" charset="-128"/>
              </a:rPr>
              <a:t>: position of joint pivot in world space</a:t>
            </a:r>
          </a:p>
          <a:p>
            <a:pPr>
              <a:lnSpc>
                <a:spcPct val="90000"/>
              </a:lnSpc>
              <a:buFont typeface="Wingdings" charset="2"/>
              <a:buNone/>
            </a:pPr>
            <a:r>
              <a:rPr lang="en-US" altLang="en-US" sz="2400" b="1" dirty="0">
                <a:cs typeface="Osaka" charset="-128"/>
              </a:rPr>
              <a:t>e</a:t>
            </a:r>
            <a:r>
              <a:rPr lang="en-US" altLang="en-US" sz="2400" dirty="0">
                <a:cs typeface="Osaka" charset="-128"/>
              </a:rPr>
              <a:t>:  end effector position in world space</a:t>
            </a:r>
          </a:p>
        </p:txBody>
      </p:sp>
      <p:sp>
        <p:nvSpPr>
          <p:cNvPr id="26634" name="Rectangle 5"/>
          <p:cNvSpPr>
            <a:spLocks noChangeArrowheads="1"/>
          </p:cNvSpPr>
          <p:nvPr/>
        </p:nvSpPr>
        <p:spPr bwMode="auto">
          <a:xfrm rot="2176068">
            <a:off x="6858000" y="2286000"/>
            <a:ext cx="1524000" cy="152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en-US" altLang="en-US"/>
          </a:p>
        </p:txBody>
      </p:sp>
      <p:sp>
        <p:nvSpPr>
          <p:cNvPr id="26635" name="Rectangle 6"/>
          <p:cNvSpPr>
            <a:spLocks noChangeArrowheads="1"/>
          </p:cNvSpPr>
          <p:nvPr/>
        </p:nvSpPr>
        <p:spPr bwMode="auto">
          <a:xfrm rot="-1281572">
            <a:off x="5943600" y="4876800"/>
            <a:ext cx="12954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en-US" altLang="en-US"/>
          </a:p>
        </p:txBody>
      </p:sp>
      <p:sp>
        <p:nvSpPr>
          <p:cNvPr id="26636" name="Rectangle 7"/>
          <p:cNvSpPr>
            <a:spLocks noChangeArrowheads="1"/>
          </p:cNvSpPr>
          <p:nvPr/>
        </p:nvSpPr>
        <p:spPr bwMode="auto">
          <a:xfrm rot="-4621618">
            <a:off x="7391400" y="3352800"/>
            <a:ext cx="12954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en-US" altLang="en-US"/>
          </a:p>
        </p:txBody>
      </p:sp>
      <p:sp>
        <p:nvSpPr>
          <p:cNvPr id="26637" name="Rectangle 8"/>
          <p:cNvSpPr>
            <a:spLocks noChangeArrowheads="1"/>
          </p:cNvSpPr>
          <p:nvPr/>
        </p:nvSpPr>
        <p:spPr bwMode="auto">
          <a:xfrm rot="-2748037">
            <a:off x="7048500" y="4381500"/>
            <a:ext cx="990600" cy="152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endParaRPr lang="en-US" altLang="en-US"/>
          </a:p>
        </p:txBody>
      </p:sp>
      <p:sp>
        <p:nvSpPr>
          <p:cNvPr id="26638" name="Line 9"/>
          <p:cNvSpPr>
            <a:spLocks noChangeShapeType="1"/>
          </p:cNvSpPr>
          <p:nvPr/>
        </p:nvSpPr>
        <p:spPr bwMode="auto">
          <a:xfrm flipH="1" flipV="1">
            <a:off x="7010400" y="1981200"/>
            <a:ext cx="152400" cy="281940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6639" name="Text Box 10"/>
          <p:cNvSpPr txBox="1">
            <a:spLocks noChangeArrowheads="1"/>
          </p:cNvSpPr>
          <p:nvPr/>
        </p:nvSpPr>
        <p:spPr bwMode="auto">
          <a:xfrm>
            <a:off x="7010400" y="4495800"/>
            <a:ext cx="3270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sz="3200"/>
              <a:t>•</a:t>
            </a:r>
          </a:p>
        </p:txBody>
      </p:sp>
      <p:sp>
        <p:nvSpPr>
          <p:cNvPr id="26640" name="Text Box 11"/>
          <p:cNvSpPr txBox="1">
            <a:spLocks noChangeArrowheads="1"/>
          </p:cNvSpPr>
          <p:nvPr/>
        </p:nvSpPr>
        <p:spPr bwMode="auto">
          <a:xfrm>
            <a:off x="6858000" y="1600200"/>
            <a:ext cx="3270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sz="3200"/>
              <a:t>•</a:t>
            </a:r>
          </a:p>
        </p:txBody>
      </p:sp>
      <p:sp>
        <p:nvSpPr>
          <p:cNvPr id="26641" name="Line 12"/>
          <p:cNvSpPr>
            <a:spLocks noChangeShapeType="1"/>
          </p:cNvSpPr>
          <p:nvPr/>
        </p:nvSpPr>
        <p:spPr bwMode="auto">
          <a:xfrm flipH="1">
            <a:off x="6019800" y="1905000"/>
            <a:ext cx="914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6642" name="Line 13"/>
          <p:cNvSpPr>
            <a:spLocks noChangeShapeType="1"/>
          </p:cNvSpPr>
          <p:nvPr/>
        </p:nvSpPr>
        <p:spPr bwMode="auto">
          <a:xfrm>
            <a:off x="7162800" y="4800600"/>
            <a:ext cx="381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aphicFrame>
        <p:nvGraphicFramePr>
          <p:cNvPr id="26627" name="Object 3"/>
          <p:cNvGraphicFramePr>
            <a:graphicFrameLocks noChangeAspect="1"/>
          </p:cNvGraphicFramePr>
          <p:nvPr/>
        </p:nvGraphicFramePr>
        <p:xfrm>
          <a:off x="5257800" y="1371600"/>
          <a:ext cx="666750" cy="1082675"/>
        </p:xfrm>
        <a:graphic>
          <a:graphicData uri="http://schemas.openxmlformats.org/presentationml/2006/ole">
            <mc:AlternateContent xmlns:mc="http://schemas.openxmlformats.org/markup-compatibility/2006">
              <mc:Choice xmlns:v="urn:schemas-microsoft-com:vml" Requires="v">
                <p:oleObj spid="_x0000_s27060" name="Equation" r:id="rId3" imgW="266400" imgH="431640" progId="Equation.3">
                  <p:embed/>
                </p:oleObj>
              </mc:Choice>
              <mc:Fallback>
                <p:oleObj name="Equation" r:id="rId3" imgW="266400" imgH="431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1371600"/>
                        <a:ext cx="666750" cy="1082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6628" name="Object 4"/>
          <p:cNvGraphicFramePr>
            <a:graphicFrameLocks noChangeAspect="1"/>
          </p:cNvGraphicFramePr>
          <p:nvPr/>
        </p:nvGraphicFramePr>
        <p:xfrm>
          <a:off x="7696200" y="4876800"/>
          <a:ext cx="457200" cy="687388"/>
        </p:xfrm>
        <a:graphic>
          <a:graphicData uri="http://schemas.openxmlformats.org/presentationml/2006/ole">
            <mc:AlternateContent xmlns:mc="http://schemas.openxmlformats.org/markup-compatibility/2006">
              <mc:Choice xmlns:v="urn:schemas-microsoft-com:vml" Requires="v">
                <p:oleObj spid="_x0000_s27061" name="Equation" r:id="rId5" imgW="152280" imgH="228600" progId="Equation.3">
                  <p:embed/>
                </p:oleObj>
              </mc:Choice>
              <mc:Fallback>
                <p:oleObj name="Equation" r:id="rId5" imgW="152280" imgH="2286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6200" y="4876800"/>
                        <a:ext cx="457200" cy="687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6629" name="Object 5"/>
          <p:cNvGraphicFramePr>
            <a:graphicFrameLocks noChangeAspect="1"/>
          </p:cNvGraphicFramePr>
          <p:nvPr/>
        </p:nvGraphicFramePr>
        <p:xfrm>
          <a:off x="7162800" y="1371600"/>
          <a:ext cx="342900" cy="420688"/>
        </p:xfrm>
        <a:graphic>
          <a:graphicData uri="http://schemas.openxmlformats.org/presentationml/2006/ole">
            <mc:AlternateContent xmlns:mc="http://schemas.openxmlformats.org/markup-compatibility/2006">
              <mc:Choice xmlns:v="urn:schemas-microsoft-com:vml" Requires="v">
                <p:oleObj spid="_x0000_s27062" name="Equation" r:id="rId7" imgW="114120" imgH="139680" progId="Equation.3">
                  <p:embed/>
                </p:oleObj>
              </mc:Choice>
              <mc:Fallback>
                <p:oleObj name="Equation" r:id="rId7" imgW="114120" imgH="13968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2800" y="1371600"/>
                        <a:ext cx="342900"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6630" name="Object 6"/>
          <p:cNvGraphicFramePr>
            <a:graphicFrameLocks noChangeAspect="1"/>
          </p:cNvGraphicFramePr>
          <p:nvPr/>
        </p:nvGraphicFramePr>
        <p:xfrm>
          <a:off x="6205538" y="3124200"/>
          <a:ext cx="849312" cy="568325"/>
        </p:xfrm>
        <a:graphic>
          <a:graphicData uri="http://schemas.openxmlformats.org/presentationml/2006/ole">
            <mc:AlternateContent xmlns:mc="http://schemas.openxmlformats.org/markup-compatibility/2006">
              <mc:Choice xmlns:v="urn:schemas-microsoft-com:vml" Requires="v">
                <p:oleObj spid="_x0000_s27063" name="Equation" r:id="rId9" imgW="342720" imgH="228600" progId="Equation.3">
                  <p:embed/>
                </p:oleObj>
              </mc:Choice>
              <mc:Fallback>
                <p:oleObj name="Equation" r:id="rId9" imgW="342720" imgH="2286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05538" y="3124200"/>
                        <a:ext cx="849312" cy="56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6631" name="Object 7"/>
          <p:cNvGraphicFramePr>
            <a:graphicFrameLocks noChangeAspect="1"/>
          </p:cNvGraphicFramePr>
          <p:nvPr/>
        </p:nvGraphicFramePr>
        <p:xfrm>
          <a:off x="6553200" y="4343400"/>
          <a:ext cx="457200" cy="687388"/>
        </p:xfrm>
        <a:graphic>
          <a:graphicData uri="http://schemas.openxmlformats.org/presentationml/2006/ole">
            <mc:AlternateContent xmlns:mc="http://schemas.openxmlformats.org/markup-compatibility/2006">
              <mc:Choice xmlns:v="urn:schemas-microsoft-com:vml" Requires="v">
                <p:oleObj spid="_x0000_s27064" name="Equation" r:id="rId11" imgW="152280" imgH="228600" progId="Equation.3">
                  <p:embed/>
                </p:oleObj>
              </mc:Choice>
              <mc:Fallback>
                <p:oleObj name="Equation" r:id="rId11" imgW="152280" imgH="2286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53200" y="4343400"/>
                        <a:ext cx="457200" cy="687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6643"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0" name="TextBox 19"/>
              <p:cNvSpPr txBox="1"/>
              <p:nvPr/>
            </p:nvSpPr>
            <p:spPr>
              <a:xfrm>
                <a:off x="1229689" y="2179638"/>
                <a:ext cx="2933688" cy="8920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bg-BG" sz="2800" i="1" smtClean="0">
                              <a:solidFill>
                                <a:schemeClr val="bg1"/>
                              </a:solidFill>
                              <a:latin typeface="Cambria Math" charset="0"/>
                            </a:rPr>
                          </m:ctrlPr>
                        </m:fPr>
                        <m:num>
                          <m:r>
                            <a:rPr lang="bg-BG" sz="2800" i="1" smtClean="0">
                              <a:solidFill>
                                <a:schemeClr val="bg1"/>
                              </a:solidFill>
                              <a:latin typeface="Cambria Math" charset="0"/>
                              <a:ea typeface="Cambria Math" charset="0"/>
                              <a:cs typeface="Cambria Math" charset="0"/>
                            </a:rPr>
                            <m:t>𝜕</m:t>
                          </m:r>
                          <m:r>
                            <a:rPr lang="en-US" sz="2800" b="1" i="0" smtClean="0">
                              <a:solidFill>
                                <a:schemeClr val="bg1"/>
                              </a:solidFill>
                              <a:latin typeface="Cambria Math" charset="0"/>
                              <a:ea typeface="Cambria Math" charset="0"/>
                              <a:cs typeface="Cambria Math" charset="0"/>
                            </a:rPr>
                            <m:t>𝐞</m:t>
                          </m:r>
                        </m:num>
                        <m:den>
                          <m:r>
                            <a:rPr lang="bg-BG" sz="2800" i="1" smtClean="0">
                              <a:solidFill>
                                <a:schemeClr val="bg1"/>
                              </a:solidFill>
                              <a:latin typeface="Cambria Math" charset="0"/>
                              <a:ea typeface="Cambria Math" charset="0"/>
                              <a:cs typeface="Cambria Math" charset="0"/>
                            </a:rPr>
                            <m:t>𝜕</m:t>
                          </m:r>
                          <m:sSub>
                            <m:sSubPr>
                              <m:ctrlPr>
                                <a:rPr lang="en-US" sz="2800" i="1" smtClean="0">
                                  <a:solidFill>
                                    <a:schemeClr val="bg1"/>
                                  </a:solidFill>
                                  <a:latin typeface="Cambria Math" charset="0"/>
                                  <a:ea typeface="Cambria Math" charset="0"/>
                                  <a:cs typeface="Cambria Math" charset="0"/>
                                </a:rPr>
                              </m:ctrlPr>
                            </m:sSubPr>
                            <m:e>
                              <m:r>
                                <a:rPr lang="en-US" sz="2800" i="1" smtClean="0">
                                  <a:solidFill>
                                    <a:schemeClr val="bg1"/>
                                  </a:solidFill>
                                  <a:latin typeface="Cambria Math" charset="0"/>
                                  <a:ea typeface="Cambria Math" charset="0"/>
                                  <a:cs typeface="Cambria Math" charset="0"/>
                                </a:rPr>
                                <m:t>𝜙</m:t>
                              </m:r>
                            </m:e>
                            <m:sub>
                              <m:r>
                                <a:rPr lang="en-US" sz="2800" b="0" i="1" smtClean="0">
                                  <a:solidFill>
                                    <a:schemeClr val="bg1"/>
                                  </a:solidFill>
                                  <a:latin typeface="Cambria Math" charset="0"/>
                                  <a:ea typeface="Cambria Math" charset="0"/>
                                  <a:cs typeface="Cambria Math" charset="0"/>
                                </a:rPr>
                                <m:t>𝑖</m:t>
                              </m:r>
                            </m:sub>
                          </m:sSub>
                        </m:den>
                      </m:f>
                      <m:r>
                        <a:rPr lang="en-US" sz="2800" b="0" i="1" smtClean="0">
                          <a:solidFill>
                            <a:schemeClr val="bg1"/>
                          </a:solidFill>
                          <a:latin typeface="Cambria Math" charset="0"/>
                        </a:rPr>
                        <m:t>=</m:t>
                      </m:r>
                      <m:sSubSup>
                        <m:sSubSupPr>
                          <m:ctrlPr>
                            <a:rPr lang="en-US" sz="2800" b="0" i="1" smtClean="0">
                              <a:solidFill>
                                <a:schemeClr val="bg1"/>
                              </a:solidFill>
                              <a:latin typeface="Cambria Math" charset="0"/>
                            </a:rPr>
                          </m:ctrlPr>
                        </m:sSubSupPr>
                        <m:e>
                          <m:r>
                            <a:rPr lang="en-US" sz="2800" b="1" i="0" smtClean="0">
                              <a:solidFill>
                                <a:schemeClr val="bg1"/>
                              </a:solidFill>
                              <a:latin typeface="Cambria Math" charset="0"/>
                            </a:rPr>
                            <m:t>𝐚</m:t>
                          </m:r>
                        </m:e>
                        <m:sub>
                          <m:r>
                            <a:rPr lang="en-US" sz="2800" b="0" i="1" smtClean="0">
                              <a:solidFill>
                                <a:schemeClr val="bg1"/>
                              </a:solidFill>
                              <a:latin typeface="Cambria Math" charset="0"/>
                            </a:rPr>
                            <m:t>𝑖</m:t>
                          </m:r>
                        </m:sub>
                        <m:sup>
                          <m:r>
                            <a:rPr lang="en-US" sz="2800" b="0" i="1" smtClean="0">
                              <a:solidFill>
                                <a:schemeClr val="bg1"/>
                              </a:solidFill>
                              <a:latin typeface="Cambria Math" charset="0"/>
                            </a:rPr>
                            <m:t>′</m:t>
                          </m:r>
                        </m:sup>
                      </m:sSubSup>
                      <m:r>
                        <a:rPr lang="en-US" sz="2800" b="0" i="1" smtClean="0">
                          <a:solidFill>
                            <a:schemeClr val="bg1"/>
                          </a:solidFill>
                          <a:latin typeface="Cambria Math" charset="0"/>
                          <a:ea typeface="Cambria Math" charset="0"/>
                          <a:cs typeface="Cambria Math" charset="0"/>
                        </a:rPr>
                        <m:t>×</m:t>
                      </m:r>
                      <m:d>
                        <m:dPr>
                          <m:ctrlPr>
                            <a:rPr lang="is-IS" sz="2800" b="0" i="1" smtClean="0">
                              <a:solidFill>
                                <a:schemeClr val="bg1"/>
                              </a:solidFill>
                              <a:latin typeface="Cambria Math" charset="0"/>
                              <a:ea typeface="Cambria Math" charset="0"/>
                              <a:cs typeface="Cambria Math" charset="0"/>
                            </a:rPr>
                          </m:ctrlPr>
                        </m:dPr>
                        <m:e>
                          <m:r>
                            <a:rPr lang="en-US" sz="2800" b="1" i="0" smtClean="0">
                              <a:solidFill>
                                <a:schemeClr val="bg1"/>
                              </a:solidFill>
                              <a:latin typeface="Cambria Math" charset="0"/>
                              <a:ea typeface="Cambria Math" charset="0"/>
                              <a:cs typeface="Cambria Math" charset="0"/>
                            </a:rPr>
                            <m:t>𝐞</m:t>
                          </m:r>
                          <m:r>
                            <a:rPr lang="en-US" sz="2800" b="1" i="0" smtClean="0">
                              <a:solidFill>
                                <a:schemeClr val="bg1"/>
                              </a:solidFill>
                              <a:latin typeface="Cambria Math" charset="0"/>
                              <a:ea typeface="Cambria Math" charset="0"/>
                              <a:cs typeface="Cambria Math" charset="0"/>
                            </a:rPr>
                            <m:t>−</m:t>
                          </m:r>
                          <m:sSubSup>
                            <m:sSubSupPr>
                              <m:ctrlPr>
                                <a:rPr lang="en-US" sz="2800" b="0" i="1" smtClean="0">
                                  <a:solidFill>
                                    <a:schemeClr val="bg1"/>
                                  </a:solidFill>
                                  <a:latin typeface="Cambria Math" charset="0"/>
                                </a:rPr>
                              </m:ctrlPr>
                            </m:sSubSupPr>
                            <m:e>
                              <m:r>
                                <a:rPr lang="en-US" sz="2800" b="1" i="0" smtClean="0">
                                  <a:solidFill>
                                    <a:schemeClr val="bg1"/>
                                  </a:solidFill>
                                  <a:latin typeface="Cambria Math" charset="0"/>
                                </a:rPr>
                                <m:t>𝐫</m:t>
                              </m:r>
                            </m:e>
                            <m:sub>
                              <m:r>
                                <a:rPr lang="en-US" sz="2800" b="0" i="1" smtClean="0">
                                  <a:solidFill>
                                    <a:schemeClr val="bg1"/>
                                  </a:solidFill>
                                  <a:latin typeface="Cambria Math" charset="0"/>
                                </a:rPr>
                                <m:t>𝑖</m:t>
                              </m:r>
                            </m:sub>
                            <m:sup>
                              <m:r>
                                <a:rPr lang="en-US" sz="2800" b="0" i="1" smtClean="0">
                                  <a:solidFill>
                                    <a:schemeClr val="bg1"/>
                                  </a:solidFill>
                                  <a:latin typeface="Cambria Math" charset="0"/>
                                </a:rPr>
                                <m:t>′</m:t>
                              </m:r>
                            </m:sup>
                          </m:sSubSup>
                        </m:e>
                      </m:d>
                    </m:oMath>
                  </m:oMathPara>
                </a14:m>
                <a:endParaRPr lang="en-US" sz="2800" dirty="0"/>
              </a:p>
            </p:txBody>
          </p:sp>
        </mc:Choice>
        <mc:Fallback xmlns="">
          <p:sp>
            <p:nvSpPr>
              <p:cNvPr id="20" name="TextBox 19"/>
              <p:cNvSpPr txBox="1">
                <a:spLocks noRot="1" noChangeAspect="1" noMove="1" noResize="1" noEditPoints="1" noAdjustHandles="1" noChangeArrowheads="1" noChangeShapeType="1" noTextEdit="1"/>
              </p:cNvSpPr>
              <p:nvPr/>
            </p:nvSpPr>
            <p:spPr>
              <a:xfrm>
                <a:off x="1229689" y="2179638"/>
                <a:ext cx="2933688" cy="892039"/>
              </a:xfrm>
              <a:prstGeom prst="rect">
                <a:avLst/>
              </a:prstGeom>
              <a:blipFill rotWithShape="0">
                <a:blip r:embed="rId13"/>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en-US">
                <a:cs typeface="Osaka" charset="-128"/>
              </a:rPr>
              <a:t>Building the Jacobian</a:t>
            </a:r>
          </a:p>
        </p:txBody>
      </p:sp>
      <p:sp>
        <p:nvSpPr>
          <p:cNvPr id="64515" name="Rectangle 3"/>
          <p:cNvSpPr>
            <a:spLocks noGrp="1" noChangeArrowheads="1"/>
          </p:cNvSpPr>
          <p:nvPr>
            <p:ph type="body" idx="1"/>
          </p:nvPr>
        </p:nvSpPr>
        <p:spPr/>
        <p:txBody>
          <a:bodyPr/>
          <a:lstStyle/>
          <a:p>
            <a:pPr>
              <a:lnSpc>
                <a:spcPct val="90000"/>
              </a:lnSpc>
            </a:pPr>
            <a:r>
              <a:rPr lang="en-US" altLang="en-US" dirty="0">
                <a:cs typeface="Osaka" charset="-128"/>
              </a:rPr>
              <a:t>To build the entire Jacobian matrix, we just loop through each DOF and compute a corresponding column in the matrix</a:t>
            </a:r>
          </a:p>
          <a:p>
            <a:pPr>
              <a:lnSpc>
                <a:spcPct val="90000"/>
              </a:lnSpc>
            </a:pPr>
            <a:r>
              <a:rPr lang="en-US" altLang="en-US" dirty="0">
                <a:cs typeface="Osaka" charset="-128"/>
              </a:rPr>
              <a:t>If we want, we could use more elaborate joint types (scaling, translation along a path, shearing…) and still compute an appropriate </a:t>
            </a:r>
            <a:r>
              <a:rPr lang="en-US" altLang="en-US" dirty="0" smtClean="0">
                <a:cs typeface="Osaka" charset="-128"/>
              </a:rPr>
              <a:t>derivative</a:t>
            </a:r>
            <a:endParaRPr lang="en-US" altLang="en-US" dirty="0">
              <a:cs typeface="Osaka" charset="-128"/>
            </a:endParaRPr>
          </a:p>
        </p:txBody>
      </p:sp>
      <p:sp>
        <p:nvSpPr>
          <p:cNvPr id="64516"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en-US">
                <a:cs typeface="Osaka" charset="-128"/>
              </a:rPr>
              <a:t>Inverting the Jacobian</a:t>
            </a:r>
          </a:p>
        </p:txBody>
      </p:sp>
      <p:sp>
        <p:nvSpPr>
          <p:cNvPr id="65539" name="Rectangle 3"/>
          <p:cNvSpPr>
            <a:spLocks noGrp="1" noChangeArrowheads="1"/>
          </p:cNvSpPr>
          <p:nvPr>
            <p:ph type="body" idx="1"/>
          </p:nvPr>
        </p:nvSpPr>
        <p:spPr/>
        <p:txBody>
          <a:bodyPr/>
          <a:lstStyle/>
          <a:p>
            <a:r>
              <a:rPr lang="en-US" altLang="en-US">
                <a:cs typeface="Osaka" charset="-128"/>
              </a:rPr>
              <a:t>If the Jacobian is square (number of joint DOFs equals the number of DOFs in the end effector), then we </a:t>
            </a:r>
            <a:r>
              <a:rPr lang="en-US" altLang="en-US" i="1">
                <a:cs typeface="Osaka" charset="-128"/>
              </a:rPr>
              <a:t>might </a:t>
            </a:r>
            <a:r>
              <a:rPr lang="en-US" altLang="en-US">
                <a:cs typeface="Osaka" charset="-128"/>
              </a:rPr>
              <a:t>be able to invert the matrix…</a:t>
            </a:r>
          </a:p>
        </p:txBody>
      </p:sp>
      <p:sp>
        <p:nvSpPr>
          <p:cNvPr id="65540"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a:xfrm>
            <a:off x="685800" y="2590800"/>
            <a:ext cx="7772400" cy="1143000"/>
          </a:xfrm>
        </p:spPr>
        <p:txBody>
          <a:bodyPr/>
          <a:lstStyle/>
          <a:p>
            <a:r>
              <a:rPr lang="en-US" altLang="en-US">
                <a:cs typeface="Osaka" charset="-128"/>
              </a:rPr>
              <a:t>Inverting the Jacobian Matrix</a:t>
            </a:r>
          </a:p>
        </p:txBody>
      </p:sp>
      <p:sp>
        <p:nvSpPr>
          <p:cNvPr id="44035" name="Line 8"/>
          <p:cNvSpPr>
            <a:spLocks noChangeShapeType="1"/>
          </p:cNvSpPr>
          <p:nvPr/>
        </p:nvSpPr>
        <p:spPr bwMode="auto">
          <a:xfrm>
            <a:off x="457200" y="37338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3993811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cs typeface="Osaka" charset="-128"/>
              </a:rPr>
              <a:t>Inverting the Jacobian</a:t>
            </a:r>
          </a:p>
        </p:txBody>
      </p:sp>
      <p:sp>
        <p:nvSpPr>
          <p:cNvPr id="45059" name="Rectangle 3"/>
          <p:cNvSpPr>
            <a:spLocks noGrp="1" noChangeArrowheads="1"/>
          </p:cNvSpPr>
          <p:nvPr>
            <p:ph type="body" idx="1"/>
          </p:nvPr>
        </p:nvSpPr>
        <p:spPr/>
        <p:txBody>
          <a:bodyPr/>
          <a:lstStyle/>
          <a:p>
            <a:pPr>
              <a:lnSpc>
                <a:spcPct val="90000"/>
              </a:lnSpc>
            </a:pPr>
            <a:r>
              <a:rPr lang="en-US" altLang="en-US" sz="2400">
                <a:cs typeface="Osaka" charset="-128"/>
              </a:rPr>
              <a:t>If the Jacobian is square (number of joint DOFs equals the number of DOFs in the end effector), then we </a:t>
            </a:r>
            <a:r>
              <a:rPr lang="en-US" altLang="en-US" sz="2400" i="1">
                <a:cs typeface="Osaka" charset="-128"/>
              </a:rPr>
              <a:t>might </a:t>
            </a:r>
            <a:r>
              <a:rPr lang="en-US" altLang="en-US" sz="2400">
                <a:cs typeface="Osaka" charset="-128"/>
              </a:rPr>
              <a:t>be able to invert the matrix</a:t>
            </a:r>
          </a:p>
          <a:p>
            <a:pPr>
              <a:lnSpc>
                <a:spcPct val="90000"/>
              </a:lnSpc>
            </a:pPr>
            <a:r>
              <a:rPr lang="en-US" altLang="en-US" sz="2400">
                <a:cs typeface="Osaka" charset="-128"/>
              </a:rPr>
              <a:t>Most likely, it won’t be square, and even if it is, it’s definitely possible that it will be singular and non-invertable</a:t>
            </a:r>
          </a:p>
          <a:p>
            <a:pPr>
              <a:lnSpc>
                <a:spcPct val="90000"/>
              </a:lnSpc>
            </a:pPr>
            <a:r>
              <a:rPr lang="en-US" altLang="en-US" sz="2400">
                <a:cs typeface="Osaka" charset="-128"/>
              </a:rPr>
              <a:t>Even if it is invertable, as the pose vector changes, the properties of the matrix will change and may become singular or near-singular in certain configurations</a:t>
            </a:r>
          </a:p>
          <a:p>
            <a:pPr>
              <a:lnSpc>
                <a:spcPct val="90000"/>
              </a:lnSpc>
            </a:pPr>
            <a:r>
              <a:rPr lang="en-US" altLang="en-US" sz="2400">
                <a:cs typeface="Osaka" charset="-128"/>
              </a:rPr>
              <a:t>The bottom line is that just relying on inverting the matrix is not going to work</a:t>
            </a:r>
          </a:p>
        </p:txBody>
      </p:sp>
      <p:sp>
        <p:nvSpPr>
          <p:cNvPr id="45060"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81307657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a:cs typeface="Osaka" charset="-128"/>
              </a:rPr>
              <a:t>Underconstrained Systems</a:t>
            </a:r>
          </a:p>
        </p:txBody>
      </p:sp>
      <p:sp>
        <p:nvSpPr>
          <p:cNvPr id="46083" name="Rectangle 3"/>
          <p:cNvSpPr>
            <a:spLocks noGrp="1" noChangeArrowheads="1"/>
          </p:cNvSpPr>
          <p:nvPr>
            <p:ph type="body" idx="1"/>
          </p:nvPr>
        </p:nvSpPr>
        <p:spPr/>
        <p:txBody>
          <a:bodyPr/>
          <a:lstStyle/>
          <a:p>
            <a:r>
              <a:rPr lang="en-US" altLang="en-US">
                <a:cs typeface="Osaka" charset="-128"/>
              </a:rPr>
              <a:t>If the system has more degrees of freedom in the joints than in the end effector, then it is likely that there will be a continuum of redundant solutions (i.e., an infinite number of solutions)</a:t>
            </a:r>
          </a:p>
          <a:p>
            <a:r>
              <a:rPr lang="en-US" altLang="en-US">
                <a:cs typeface="Osaka" charset="-128"/>
              </a:rPr>
              <a:t>In this situation, it is said to be underconstrained or redundant</a:t>
            </a:r>
          </a:p>
          <a:p>
            <a:r>
              <a:rPr lang="en-US" altLang="en-US">
                <a:cs typeface="Osaka" charset="-128"/>
              </a:rPr>
              <a:t>These should still be solvable, and might not even be too hard to find a solution, but it may be tricky to find a ‘best’ solution</a:t>
            </a:r>
          </a:p>
        </p:txBody>
      </p:sp>
      <p:sp>
        <p:nvSpPr>
          <p:cNvPr id="46084"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73259597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a:cs typeface="Osaka" charset="-128"/>
              </a:rPr>
              <a:t>Overconstrained Systems</a:t>
            </a:r>
          </a:p>
        </p:txBody>
      </p:sp>
      <p:sp>
        <p:nvSpPr>
          <p:cNvPr id="47107" name="Rectangle 3"/>
          <p:cNvSpPr>
            <a:spLocks noGrp="1" noChangeArrowheads="1"/>
          </p:cNvSpPr>
          <p:nvPr>
            <p:ph type="body" idx="1"/>
          </p:nvPr>
        </p:nvSpPr>
        <p:spPr/>
        <p:txBody>
          <a:bodyPr/>
          <a:lstStyle/>
          <a:p>
            <a:pPr>
              <a:lnSpc>
                <a:spcPct val="90000"/>
              </a:lnSpc>
            </a:pPr>
            <a:r>
              <a:rPr lang="en-US" altLang="en-US" sz="2400">
                <a:cs typeface="Osaka" charset="-128"/>
              </a:rPr>
              <a:t>If there are more degrees of freedom in the end effector than in the joints, then the system is said to be overconstrained, and it is likely that there will not be any possible solution</a:t>
            </a:r>
          </a:p>
          <a:p>
            <a:pPr>
              <a:lnSpc>
                <a:spcPct val="90000"/>
              </a:lnSpc>
            </a:pPr>
            <a:r>
              <a:rPr lang="en-US" altLang="en-US" sz="2400">
                <a:cs typeface="Osaka" charset="-128"/>
              </a:rPr>
              <a:t>In these situations, we might still want to get as close as possible</a:t>
            </a:r>
          </a:p>
          <a:p>
            <a:pPr>
              <a:lnSpc>
                <a:spcPct val="90000"/>
              </a:lnSpc>
            </a:pPr>
            <a:r>
              <a:rPr lang="en-US" altLang="en-US" sz="2400">
                <a:cs typeface="Osaka" charset="-128"/>
              </a:rPr>
              <a:t>However, in practice, overconstrained systems are not as common, as they are not a very useful way to build an animal or robot (they might still show up in some special cases though)</a:t>
            </a:r>
          </a:p>
        </p:txBody>
      </p:sp>
      <p:sp>
        <p:nvSpPr>
          <p:cNvPr id="47108"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00969811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a:cs typeface="Osaka" charset="-128"/>
              </a:rPr>
              <a:t>Well-Constrained Systems</a:t>
            </a:r>
          </a:p>
        </p:txBody>
      </p:sp>
      <p:sp>
        <p:nvSpPr>
          <p:cNvPr id="48131" name="Rectangle 3"/>
          <p:cNvSpPr>
            <a:spLocks noGrp="1" noChangeArrowheads="1"/>
          </p:cNvSpPr>
          <p:nvPr>
            <p:ph type="body" idx="1"/>
          </p:nvPr>
        </p:nvSpPr>
        <p:spPr/>
        <p:txBody>
          <a:bodyPr/>
          <a:lstStyle/>
          <a:p>
            <a:r>
              <a:rPr lang="en-US" altLang="en-US">
                <a:cs typeface="Osaka" charset="-128"/>
              </a:rPr>
              <a:t>If the number of DOFs in the end effector equals the number of DOFs in the joints, the system could be well constrained and invertable</a:t>
            </a:r>
          </a:p>
          <a:p>
            <a:r>
              <a:rPr lang="en-US" altLang="en-US">
                <a:cs typeface="Osaka" charset="-128"/>
              </a:rPr>
              <a:t>In practice, this will require the joints to be arranged in a way so their axes are not redundant</a:t>
            </a:r>
          </a:p>
          <a:p>
            <a:r>
              <a:rPr lang="en-US" altLang="en-US">
                <a:cs typeface="Osaka" charset="-128"/>
              </a:rPr>
              <a:t>This property may vary as the pose changes, and even well-constrained systems may have trouble</a:t>
            </a:r>
          </a:p>
        </p:txBody>
      </p:sp>
      <p:sp>
        <p:nvSpPr>
          <p:cNvPr id="48132"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37345240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n-US">
                <a:cs typeface="Osaka" charset="-128"/>
              </a:rPr>
              <a:t>Degenerate Cases</a:t>
            </a:r>
          </a:p>
        </p:txBody>
      </p:sp>
      <p:sp>
        <p:nvSpPr>
          <p:cNvPr id="50179" name="Line 3"/>
          <p:cNvSpPr>
            <a:spLocks noChangeShapeType="1"/>
          </p:cNvSpPr>
          <p:nvPr/>
        </p:nvSpPr>
        <p:spPr bwMode="auto">
          <a:xfrm>
            <a:off x="1295400" y="6096000"/>
            <a:ext cx="3429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0180" name="Rectangle 4"/>
          <p:cNvSpPr>
            <a:spLocks noChangeArrowheads="1"/>
          </p:cNvSpPr>
          <p:nvPr/>
        </p:nvSpPr>
        <p:spPr bwMode="auto">
          <a:xfrm rot="3692647">
            <a:off x="3021012" y="4370388"/>
            <a:ext cx="206375" cy="2286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en-US" altLang="en-US"/>
          </a:p>
        </p:txBody>
      </p:sp>
      <p:sp>
        <p:nvSpPr>
          <p:cNvPr id="50181" name="Text Box 5"/>
          <p:cNvSpPr txBox="1">
            <a:spLocks noChangeArrowheads="1"/>
          </p:cNvSpPr>
          <p:nvPr/>
        </p:nvSpPr>
        <p:spPr bwMode="auto">
          <a:xfrm>
            <a:off x="5943600" y="3611563"/>
            <a:ext cx="3270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sz="3200"/>
              <a:t>•</a:t>
            </a:r>
          </a:p>
        </p:txBody>
      </p:sp>
      <p:sp>
        <p:nvSpPr>
          <p:cNvPr id="50182" name="Line 6"/>
          <p:cNvSpPr>
            <a:spLocks noChangeShapeType="1"/>
          </p:cNvSpPr>
          <p:nvPr/>
        </p:nvSpPr>
        <p:spPr bwMode="auto">
          <a:xfrm flipH="1" flipV="1">
            <a:off x="5791200" y="3429000"/>
            <a:ext cx="3048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0183" name="Line 7"/>
          <p:cNvSpPr>
            <a:spLocks noChangeShapeType="1"/>
          </p:cNvSpPr>
          <p:nvPr/>
        </p:nvSpPr>
        <p:spPr bwMode="auto">
          <a:xfrm flipH="1" flipV="1">
            <a:off x="5562600" y="3124200"/>
            <a:ext cx="5334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0184" name="Rectangle 8"/>
          <p:cNvSpPr>
            <a:spLocks noGrp="1" noChangeArrowheads="1"/>
          </p:cNvSpPr>
          <p:nvPr>
            <p:ph type="body" idx="1"/>
          </p:nvPr>
        </p:nvSpPr>
        <p:spPr/>
        <p:txBody>
          <a:bodyPr/>
          <a:lstStyle/>
          <a:p>
            <a:r>
              <a:rPr lang="en-US" altLang="en-US">
                <a:cs typeface="Osaka" charset="-128"/>
              </a:rPr>
              <a:t>Occasionally, we will get into a configuration that suffers from degeneracy</a:t>
            </a:r>
          </a:p>
          <a:p>
            <a:r>
              <a:rPr lang="en-US" altLang="en-US">
                <a:cs typeface="Osaka" charset="-128"/>
              </a:rPr>
              <a:t>If the derivative vectors line up, they lose their linear independence</a:t>
            </a:r>
          </a:p>
        </p:txBody>
      </p:sp>
      <p:sp>
        <p:nvSpPr>
          <p:cNvPr id="50185" name="Rectangle 9"/>
          <p:cNvSpPr>
            <a:spLocks noChangeArrowheads="1"/>
          </p:cNvSpPr>
          <p:nvPr/>
        </p:nvSpPr>
        <p:spPr bwMode="auto">
          <a:xfrm rot="3692647">
            <a:off x="5002212" y="3303588"/>
            <a:ext cx="206375" cy="2286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en-US" altLang="en-US"/>
          </a:p>
        </p:txBody>
      </p:sp>
      <p:sp>
        <p:nvSpPr>
          <p:cNvPr id="50186"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5212387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a:cs typeface="Osaka" charset="-128"/>
              </a:rPr>
              <a:t>Pseudo-Inverse</a:t>
            </a:r>
          </a:p>
        </p:txBody>
      </p:sp>
      <p:sp>
        <p:nvSpPr>
          <p:cNvPr id="49155" name="Rectangle 3"/>
          <p:cNvSpPr>
            <a:spLocks noGrp="1" noChangeArrowheads="1"/>
          </p:cNvSpPr>
          <p:nvPr>
            <p:ph type="body" idx="1"/>
          </p:nvPr>
        </p:nvSpPr>
        <p:spPr/>
        <p:txBody>
          <a:bodyPr/>
          <a:lstStyle/>
          <a:p>
            <a:pPr>
              <a:lnSpc>
                <a:spcPct val="90000"/>
              </a:lnSpc>
            </a:pPr>
            <a:r>
              <a:rPr lang="en-US" altLang="en-US">
                <a:cs typeface="Osaka" charset="-128"/>
              </a:rPr>
              <a:t>If we have a non-square matrix arising from an overconstrained or underconstrained system, we can try using the </a:t>
            </a:r>
            <a:r>
              <a:rPr lang="en-US" altLang="en-US" i="1">
                <a:cs typeface="Osaka" charset="-128"/>
              </a:rPr>
              <a:t>pseudoinverse</a:t>
            </a:r>
            <a:r>
              <a:rPr lang="en-US" altLang="en-US">
                <a:cs typeface="Osaka" charset="-128"/>
              </a:rPr>
              <a:t>:</a:t>
            </a:r>
          </a:p>
          <a:p>
            <a:pPr>
              <a:lnSpc>
                <a:spcPct val="90000"/>
              </a:lnSpc>
            </a:pPr>
            <a:endParaRPr lang="en-US" altLang="en-US" sz="1800">
              <a:cs typeface="Osaka" charset="-128"/>
            </a:endParaRPr>
          </a:p>
          <a:p>
            <a:pPr>
              <a:lnSpc>
                <a:spcPct val="90000"/>
              </a:lnSpc>
              <a:buFont typeface="Wingdings" charset="2"/>
              <a:buNone/>
            </a:pPr>
            <a:r>
              <a:rPr lang="en-US" altLang="en-US">
                <a:cs typeface="Osaka" charset="-128"/>
              </a:rPr>
              <a:t>		</a:t>
            </a:r>
            <a:r>
              <a:rPr lang="en-US" altLang="en-US" b="1">
                <a:cs typeface="Osaka" charset="-128"/>
              </a:rPr>
              <a:t>J</a:t>
            </a:r>
            <a:r>
              <a:rPr lang="en-US" altLang="en-US">
                <a:cs typeface="Osaka" charset="-128"/>
              </a:rPr>
              <a:t>*=(</a:t>
            </a:r>
            <a:r>
              <a:rPr lang="en-US" altLang="en-US" b="1">
                <a:cs typeface="Osaka" charset="-128"/>
              </a:rPr>
              <a:t>J</a:t>
            </a:r>
            <a:r>
              <a:rPr lang="en-US" altLang="en-US" baseline="30000">
                <a:cs typeface="Osaka" charset="-128"/>
              </a:rPr>
              <a:t>T</a:t>
            </a:r>
            <a:r>
              <a:rPr lang="en-US" altLang="en-US" b="1">
                <a:cs typeface="Osaka" charset="-128"/>
              </a:rPr>
              <a:t>J</a:t>
            </a:r>
            <a:r>
              <a:rPr lang="en-US" altLang="en-US">
                <a:cs typeface="Osaka" charset="-128"/>
              </a:rPr>
              <a:t>)</a:t>
            </a:r>
            <a:r>
              <a:rPr lang="en-US" altLang="en-US" baseline="30000">
                <a:cs typeface="Osaka" charset="-128"/>
              </a:rPr>
              <a:t>-1</a:t>
            </a:r>
            <a:r>
              <a:rPr lang="en-US" altLang="en-US" b="1">
                <a:cs typeface="Osaka" charset="-128"/>
              </a:rPr>
              <a:t>J</a:t>
            </a:r>
            <a:r>
              <a:rPr lang="en-US" altLang="en-US" baseline="30000">
                <a:cs typeface="Osaka" charset="-128"/>
              </a:rPr>
              <a:t>T</a:t>
            </a:r>
          </a:p>
          <a:p>
            <a:pPr>
              <a:lnSpc>
                <a:spcPct val="90000"/>
              </a:lnSpc>
              <a:buFont typeface="Wingdings" charset="2"/>
              <a:buNone/>
            </a:pPr>
            <a:endParaRPr lang="en-US" altLang="en-US" sz="2000">
              <a:cs typeface="Osaka" charset="-128"/>
            </a:endParaRPr>
          </a:p>
          <a:p>
            <a:pPr>
              <a:lnSpc>
                <a:spcPct val="90000"/>
              </a:lnSpc>
            </a:pPr>
            <a:r>
              <a:rPr lang="en-US" altLang="en-US">
                <a:cs typeface="Osaka" charset="-128"/>
              </a:rPr>
              <a:t>This is a method for finding a matrix that effectively inverts a non-square matrix</a:t>
            </a:r>
          </a:p>
        </p:txBody>
      </p:sp>
      <p:sp>
        <p:nvSpPr>
          <p:cNvPr id="49156"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128156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en-US" altLang="en-US">
                <a:cs typeface="Osaka" charset="-128"/>
              </a:rPr>
              <a:t>Forward Kinematics</a:t>
            </a:r>
          </a:p>
        </p:txBody>
      </p:sp>
      <p:sp>
        <p:nvSpPr>
          <p:cNvPr id="2052" name="Rectangle 3"/>
          <p:cNvSpPr>
            <a:spLocks noGrp="1" noChangeArrowheads="1"/>
          </p:cNvSpPr>
          <p:nvPr>
            <p:ph type="body" idx="1"/>
          </p:nvPr>
        </p:nvSpPr>
        <p:spPr/>
        <p:txBody>
          <a:bodyPr/>
          <a:lstStyle/>
          <a:p>
            <a:r>
              <a:rPr lang="en-US" altLang="en-US">
                <a:cs typeface="Osaka" charset="-128"/>
              </a:rPr>
              <a:t>The forward kinematic function f() computes the world space end effector DOFs from the joint DOFs:</a:t>
            </a:r>
          </a:p>
        </p:txBody>
      </p:sp>
      <p:sp>
        <p:nvSpPr>
          <p:cNvPr id="2053"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 name="TextBox 1"/>
              <p:cNvSpPr txBox="1"/>
              <p:nvPr/>
            </p:nvSpPr>
            <p:spPr>
              <a:xfrm>
                <a:off x="2209800" y="3352800"/>
                <a:ext cx="1798954"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1" i="0" smtClean="0">
                          <a:solidFill>
                            <a:schemeClr val="bg1"/>
                          </a:solidFill>
                          <a:latin typeface="Cambria Math" charset="0"/>
                        </a:rPr>
                        <m:t>𝐞</m:t>
                      </m:r>
                      <m:r>
                        <a:rPr lang="en-US" sz="3200" b="1" i="0" smtClean="0">
                          <a:solidFill>
                            <a:schemeClr val="bg1"/>
                          </a:solidFill>
                          <a:latin typeface="Cambria Math" charset="0"/>
                        </a:rPr>
                        <m:t>=</m:t>
                      </m:r>
                      <m:r>
                        <a:rPr lang="en-US" sz="3200" b="0" i="1" smtClean="0">
                          <a:solidFill>
                            <a:schemeClr val="bg1"/>
                          </a:solidFill>
                          <a:latin typeface="Cambria Math" charset="0"/>
                        </a:rPr>
                        <m:t>𝑓</m:t>
                      </m:r>
                      <m:d>
                        <m:dPr>
                          <m:ctrlPr>
                            <a:rPr lang="is-IS" sz="3200" b="0" i="1" smtClean="0">
                              <a:solidFill>
                                <a:schemeClr val="bg1"/>
                              </a:solidFill>
                              <a:latin typeface="Cambria Math" charset="0"/>
                            </a:rPr>
                          </m:ctrlPr>
                        </m:dPr>
                        <m:e>
                          <m:r>
                            <a:rPr lang="is-IS" sz="3200" b="1" smtClean="0">
                              <a:solidFill>
                                <a:schemeClr val="bg1"/>
                              </a:solidFill>
                              <a:latin typeface="Cambria Math" charset="0"/>
                              <a:ea typeface="Cambria Math" charset="0"/>
                              <a:cs typeface="Cambria Math" charset="0"/>
                            </a:rPr>
                            <m:t>𝚽</m:t>
                          </m:r>
                        </m:e>
                      </m:d>
                    </m:oMath>
                  </m:oMathPara>
                </a14:m>
                <a:endParaRPr lang="en-US" sz="32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2209800" y="3352800"/>
                <a:ext cx="1798954" cy="492443"/>
              </a:xfrm>
              <a:prstGeom prst="rect">
                <a:avLst/>
              </a:prstGeom>
              <a:blipFill rotWithShape="0">
                <a:blip r:embed="rId2"/>
                <a:stretch>
                  <a:fillRect/>
                </a:stretch>
              </a:blipFill>
            </p:spPr>
            <p:txBody>
              <a:bodyPr/>
              <a:lstStyle/>
              <a:p>
                <a:r>
                  <a:rPr lang="en-US">
                    <a:noFill/>
                  </a:rPr>
                  <a:t> </a:t>
                </a:r>
              </a:p>
            </p:txBody>
          </p:sp>
        </mc:Fallback>
      </mc:AlternateContent>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a:cs typeface="Osaka" charset="-128"/>
              </a:rPr>
              <a:t>Single Value Decomposition</a:t>
            </a:r>
          </a:p>
        </p:txBody>
      </p:sp>
      <p:sp>
        <p:nvSpPr>
          <p:cNvPr id="51203" name="Rectangle 3"/>
          <p:cNvSpPr>
            <a:spLocks noGrp="1" noChangeArrowheads="1"/>
          </p:cNvSpPr>
          <p:nvPr>
            <p:ph type="body" idx="1"/>
          </p:nvPr>
        </p:nvSpPr>
        <p:spPr/>
        <p:txBody>
          <a:bodyPr/>
          <a:lstStyle/>
          <a:p>
            <a:pPr>
              <a:lnSpc>
                <a:spcPct val="90000"/>
              </a:lnSpc>
            </a:pPr>
            <a:r>
              <a:rPr lang="en-US" altLang="en-US" sz="2400">
                <a:cs typeface="Osaka" charset="-128"/>
              </a:rPr>
              <a:t>The SVD is an algorithm that decomposes a matrix into a form whose properties can be analyzed easily</a:t>
            </a:r>
          </a:p>
          <a:p>
            <a:pPr>
              <a:lnSpc>
                <a:spcPct val="90000"/>
              </a:lnSpc>
            </a:pPr>
            <a:r>
              <a:rPr lang="en-US" altLang="en-US" sz="2400">
                <a:cs typeface="Osaka" charset="-128"/>
              </a:rPr>
              <a:t>It allows us to identify when the matrix is singular, near singular, or well formed</a:t>
            </a:r>
          </a:p>
          <a:p>
            <a:pPr>
              <a:lnSpc>
                <a:spcPct val="90000"/>
              </a:lnSpc>
            </a:pPr>
            <a:r>
              <a:rPr lang="en-US" altLang="en-US" sz="2400">
                <a:cs typeface="Osaka" charset="-128"/>
              </a:rPr>
              <a:t>It also tells us about what regions of the multidimensional space are not adequately covered in the singular or near singular configurations</a:t>
            </a:r>
          </a:p>
          <a:p>
            <a:pPr>
              <a:lnSpc>
                <a:spcPct val="90000"/>
              </a:lnSpc>
            </a:pPr>
            <a:r>
              <a:rPr lang="en-US" altLang="en-US" sz="2400">
                <a:cs typeface="Osaka" charset="-128"/>
              </a:rPr>
              <a:t>The bottom line is that it is a more sophisticated, but expensive technique that can be useful both for analyzing the matrix and inverting it</a:t>
            </a:r>
          </a:p>
        </p:txBody>
      </p:sp>
      <p:sp>
        <p:nvSpPr>
          <p:cNvPr id="51204"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04874000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a:cs typeface="Osaka" charset="-128"/>
              </a:rPr>
              <a:t>Jacobian Transpose</a:t>
            </a:r>
          </a:p>
        </p:txBody>
      </p:sp>
      <p:sp>
        <p:nvSpPr>
          <p:cNvPr id="53251" name="Rectangle 3"/>
          <p:cNvSpPr>
            <a:spLocks noGrp="1" noChangeArrowheads="1"/>
          </p:cNvSpPr>
          <p:nvPr>
            <p:ph type="body" idx="1"/>
          </p:nvPr>
        </p:nvSpPr>
        <p:spPr/>
        <p:txBody>
          <a:bodyPr/>
          <a:lstStyle/>
          <a:p>
            <a:pPr>
              <a:lnSpc>
                <a:spcPct val="90000"/>
              </a:lnSpc>
            </a:pPr>
            <a:r>
              <a:rPr lang="en-US" altLang="en-US" sz="2400">
                <a:cs typeface="Osaka" charset="-128"/>
              </a:rPr>
              <a:t>Another technique is to simply take the transpose of the Jacobian matrix!</a:t>
            </a:r>
          </a:p>
          <a:p>
            <a:pPr>
              <a:lnSpc>
                <a:spcPct val="90000"/>
              </a:lnSpc>
            </a:pPr>
            <a:r>
              <a:rPr lang="en-US" altLang="en-US" sz="2400">
                <a:cs typeface="Osaka" charset="-128"/>
              </a:rPr>
              <a:t>Surprisingly, this technique actually works pretty well</a:t>
            </a:r>
          </a:p>
          <a:p>
            <a:pPr>
              <a:lnSpc>
                <a:spcPct val="90000"/>
              </a:lnSpc>
            </a:pPr>
            <a:r>
              <a:rPr lang="en-US" altLang="en-US" sz="2400">
                <a:cs typeface="Osaka" charset="-128"/>
              </a:rPr>
              <a:t>It is </a:t>
            </a:r>
            <a:r>
              <a:rPr lang="en-US" altLang="en-US" sz="2400" i="1">
                <a:cs typeface="Osaka" charset="-128"/>
              </a:rPr>
              <a:t>much</a:t>
            </a:r>
            <a:r>
              <a:rPr lang="en-US" altLang="en-US" sz="2400">
                <a:cs typeface="Osaka" charset="-128"/>
              </a:rPr>
              <a:t> faster than computing the inverse or pseudo-inverse</a:t>
            </a:r>
          </a:p>
          <a:p>
            <a:pPr>
              <a:lnSpc>
                <a:spcPct val="90000"/>
              </a:lnSpc>
            </a:pPr>
            <a:r>
              <a:rPr lang="en-US" altLang="en-US" sz="2400">
                <a:cs typeface="Osaka" charset="-128"/>
              </a:rPr>
              <a:t>Also, it has the effect of localizing the computations. To compute Δφ</a:t>
            </a:r>
            <a:r>
              <a:rPr lang="en-US" altLang="en-US" sz="2400" baseline="-25000">
                <a:cs typeface="Osaka" charset="-128"/>
              </a:rPr>
              <a:t>i</a:t>
            </a:r>
            <a:r>
              <a:rPr lang="en-US" altLang="en-US" sz="2400">
                <a:cs typeface="Osaka" charset="-128"/>
              </a:rPr>
              <a:t> for joint i, we compute the column in the Jacobian matrix </a:t>
            </a:r>
            <a:r>
              <a:rPr lang="en-US" altLang="en-US" sz="2400" b="1">
                <a:cs typeface="Osaka" charset="-128"/>
              </a:rPr>
              <a:t>J</a:t>
            </a:r>
            <a:r>
              <a:rPr lang="en-US" altLang="en-US" sz="2400" baseline="-25000">
                <a:cs typeface="Osaka" charset="-128"/>
              </a:rPr>
              <a:t>i</a:t>
            </a:r>
            <a:r>
              <a:rPr lang="en-US" altLang="en-US" sz="2400">
                <a:cs typeface="Osaka" charset="-128"/>
              </a:rPr>
              <a:t> as before, and then just use:</a:t>
            </a:r>
          </a:p>
          <a:p>
            <a:pPr>
              <a:lnSpc>
                <a:spcPct val="90000"/>
              </a:lnSpc>
              <a:buFont typeface="Wingdings" charset="2"/>
              <a:buNone/>
            </a:pPr>
            <a:endParaRPr lang="en-US" altLang="en-US" sz="2400" baseline="-25000">
              <a:cs typeface="Osaka" charset="-128"/>
            </a:endParaRPr>
          </a:p>
          <a:p>
            <a:pPr>
              <a:lnSpc>
                <a:spcPct val="90000"/>
              </a:lnSpc>
              <a:buFont typeface="Wingdings" charset="2"/>
              <a:buNone/>
            </a:pPr>
            <a:r>
              <a:rPr lang="en-US" altLang="en-US" sz="2400" baseline="-25000">
                <a:cs typeface="Osaka" charset="-128"/>
              </a:rPr>
              <a:t>		 </a:t>
            </a:r>
            <a:r>
              <a:rPr lang="en-US" altLang="en-US" sz="2400">
                <a:cs typeface="Osaka" charset="-128"/>
              </a:rPr>
              <a:t>Δφ</a:t>
            </a:r>
            <a:r>
              <a:rPr lang="en-US" altLang="en-US" sz="2400" baseline="-25000">
                <a:cs typeface="Osaka" charset="-128"/>
              </a:rPr>
              <a:t>i</a:t>
            </a:r>
            <a:r>
              <a:rPr lang="en-US" altLang="en-US" sz="2400">
                <a:cs typeface="Osaka" charset="-128"/>
              </a:rPr>
              <a:t> = </a:t>
            </a:r>
            <a:r>
              <a:rPr lang="el-GR" altLang="en-US" sz="2400">
                <a:cs typeface="Osaka" charset="-128"/>
              </a:rPr>
              <a:t>α</a:t>
            </a:r>
            <a:r>
              <a:rPr lang="en-US" altLang="en-US" sz="2400">
                <a:cs typeface="Osaka" charset="-128"/>
              </a:rPr>
              <a:t> </a:t>
            </a:r>
            <a:r>
              <a:rPr lang="en-US" altLang="en-US" sz="2400" b="1">
                <a:cs typeface="Osaka" charset="-128"/>
              </a:rPr>
              <a:t>J</a:t>
            </a:r>
            <a:r>
              <a:rPr lang="en-US" altLang="en-US" sz="2400" baseline="-25000">
                <a:cs typeface="Osaka" charset="-128"/>
              </a:rPr>
              <a:t>i</a:t>
            </a:r>
            <a:r>
              <a:rPr lang="en-US" altLang="en-US" sz="2400" baseline="30000">
                <a:cs typeface="Osaka" charset="-128"/>
              </a:rPr>
              <a:t>T</a:t>
            </a:r>
            <a:r>
              <a:rPr lang="en-US" altLang="en-US" sz="2400">
                <a:cs typeface="Osaka" charset="-128"/>
              </a:rPr>
              <a:t> · Δe</a:t>
            </a:r>
          </a:p>
        </p:txBody>
      </p:sp>
      <p:sp>
        <p:nvSpPr>
          <p:cNvPr id="53252"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99517681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a:cs typeface="Osaka" charset="-128"/>
              </a:rPr>
              <a:t>Jacobian Transpose</a:t>
            </a:r>
          </a:p>
        </p:txBody>
      </p:sp>
      <p:sp>
        <p:nvSpPr>
          <p:cNvPr id="54275" name="Rectangle 3"/>
          <p:cNvSpPr>
            <a:spLocks noGrp="1" noChangeArrowheads="1"/>
          </p:cNvSpPr>
          <p:nvPr>
            <p:ph type="body" idx="1"/>
          </p:nvPr>
        </p:nvSpPr>
        <p:spPr/>
        <p:txBody>
          <a:bodyPr/>
          <a:lstStyle/>
          <a:p>
            <a:pPr>
              <a:lnSpc>
                <a:spcPct val="90000"/>
              </a:lnSpc>
            </a:pPr>
            <a:r>
              <a:rPr lang="en-US" altLang="en-US" sz="2400">
                <a:cs typeface="Osaka" charset="-128"/>
              </a:rPr>
              <a:t>With the Jacobian transpose (JT) method, we can just loop through each DOF and compute the change to that DOF directly</a:t>
            </a:r>
          </a:p>
          <a:p>
            <a:pPr>
              <a:lnSpc>
                <a:spcPct val="90000"/>
              </a:lnSpc>
            </a:pPr>
            <a:r>
              <a:rPr lang="en-US" altLang="en-US" sz="2400">
                <a:cs typeface="Osaka" charset="-128"/>
              </a:rPr>
              <a:t>With the inverse (JI) or pseudo-inverse (JP) methods, we must first loop through the DOFs, compute and store the Jacobian, invert (or pseudo-invert) it, then compute the change in DOFs, and then apply the change</a:t>
            </a:r>
          </a:p>
          <a:p>
            <a:pPr>
              <a:lnSpc>
                <a:spcPct val="90000"/>
              </a:lnSpc>
            </a:pPr>
            <a:r>
              <a:rPr lang="en-US" altLang="en-US" sz="2400">
                <a:cs typeface="Osaka" charset="-128"/>
              </a:rPr>
              <a:t>The JT method is far friendlier on memory access &amp; caching, as well as computations</a:t>
            </a:r>
          </a:p>
          <a:p>
            <a:pPr>
              <a:lnSpc>
                <a:spcPct val="90000"/>
              </a:lnSpc>
            </a:pPr>
            <a:r>
              <a:rPr lang="en-US" altLang="en-US" sz="2400">
                <a:cs typeface="Osaka" charset="-128"/>
              </a:rPr>
              <a:t>However, if one prefers quality over performance, the JP method might be better…</a:t>
            </a:r>
          </a:p>
        </p:txBody>
      </p:sp>
      <p:sp>
        <p:nvSpPr>
          <p:cNvPr id="54276"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33410367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ctrTitle"/>
          </p:nvPr>
        </p:nvSpPr>
        <p:spPr>
          <a:xfrm>
            <a:off x="685800" y="2590800"/>
            <a:ext cx="7772400" cy="1143000"/>
          </a:xfrm>
        </p:spPr>
        <p:txBody>
          <a:bodyPr/>
          <a:lstStyle/>
          <a:p>
            <a:r>
              <a:rPr lang="en-US" altLang="en-US">
                <a:cs typeface="Osaka" charset="-128"/>
              </a:rPr>
              <a:t>Iterating to the Solution</a:t>
            </a:r>
          </a:p>
        </p:txBody>
      </p:sp>
      <p:sp>
        <p:nvSpPr>
          <p:cNvPr id="55299" name="Line 8"/>
          <p:cNvSpPr>
            <a:spLocks noChangeShapeType="1"/>
          </p:cNvSpPr>
          <p:nvPr/>
        </p:nvSpPr>
        <p:spPr bwMode="auto">
          <a:xfrm>
            <a:off x="457200" y="37338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0372420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en-US">
                <a:cs typeface="Osaka" charset="-128"/>
              </a:rPr>
              <a:t>Iteration</a:t>
            </a:r>
          </a:p>
        </p:txBody>
      </p:sp>
      <p:sp>
        <p:nvSpPr>
          <p:cNvPr id="56323" name="Rectangle 3"/>
          <p:cNvSpPr>
            <a:spLocks noGrp="1" noChangeArrowheads="1"/>
          </p:cNvSpPr>
          <p:nvPr>
            <p:ph type="body" idx="1"/>
          </p:nvPr>
        </p:nvSpPr>
        <p:spPr/>
        <p:txBody>
          <a:bodyPr/>
          <a:lstStyle/>
          <a:p>
            <a:r>
              <a:rPr lang="en-US" altLang="en-US">
                <a:cs typeface="Osaka" charset="-128"/>
              </a:rPr>
              <a:t>Whether we use the JI, JP, or JT method, we must address the issue of iteration towards the solution</a:t>
            </a:r>
          </a:p>
          <a:p>
            <a:r>
              <a:rPr lang="en-US" altLang="en-US">
                <a:cs typeface="Osaka" charset="-128"/>
              </a:rPr>
              <a:t>We should consider how to choose an appropriate step size β and how to decide when the iteration should stop</a:t>
            </a:r>
          </a:p>
        </p:txBody>
      </p:sp>
      <p:sp>
        <p:nvSpPr>
          <p:cNvPr id="56324"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49187256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a:cs typeface="Osaka" charset="-128"/>
              </a:rPr>
              <a:t>When to Stop</a:t>
            </a:r>
          </a:p>
        </p:txBody>
      </p:sp>
      <p:sp>
        <p:nvSpPr>
          <p:cNvPr id="57347" name="Rectangle 3"/>
          <p:cNvSpPr>
            <a:spLocks noGrp="1" noChangeArrowheads="1"/>
          </p:cNvSpPr>
          <p:nvPr>
            <p:ph type="body" idx="1"/>
          </p:nvPr>
        </p:nvSpPr>
        <p:spPr/>
        <p:txBody>
          <a:bodyPr/>
          <a:lstStyle/>
          <a:p>
            <a:pPr>
              <a:lnSpc>
                <a:spcPct val="90000"/>
              </a:lnSpc>
            </a:pPr>
            <a:r>
              <a:rPr lang="en-US" altLang="en-US">
                <a:cs typeface="Osaka" charset="-128"/>
              </a:rPr>
              <a:t>There are three main stopping conditions we should account for</a:t>
            </a:r>
          </a:p>
          <a:p>
            <a:pPr lvl="1">
              <a:lnSpc>
                <a:spcPct val="90000"/>
              </a:lnSpc>
            </a:pPr>
            <a:r>
              <a:rPr lang="en-US" altLang="en-US">
                <a:cs typeface="Osaka" charset="-128"/>
              </a:rPr>
              <a:t>Finding a successful solution (or close enough)</a:t>
            </a:r>
          </a:p>
          <a:p>
            <a:pPr lvl="1">
              <a:lnSpc>
                <a:spcPct val="90000"/>
              </a:lnSpc>
            </a:pPr>
            <a:r>
              <a:rPr lang="en-US" altLang="en-US">
                <a:cs typeface="Osaka" charset="-128"/>
              </a:rPr>
              <a:t>Getting stuck in a condition where we can’t improve (local minimum)</a:t>
            </a:r>
          </a:p>
          <a:p>
            <a:pPr lvl="1">
              <a:lnSpc>
                <a:spcPct val="90000"/>
              </a:lnSpc>
            </a:pPr>
            <a:r>
              <a:rPr lang="en-US" altLang="en-US">
                <a:cs typeface="Osaka" charset="-128"/>
              </a:rPr>
              <a:t>Taking too long (for interactive systems)</a:t>
            </a:r>
          </a:p>
          <a:p>
            <a:pPr>
              <a:lnSpc>
                <a:spcPct val="90000"/>
              </a:lnSpc>
            </a:pPr>
            <a:r>
              <a:rPr lang="en-US" altLang="en-US">
                <a:cs typeface="Osaka" charset="-128"/>
              </a:rPr>
              <a:t>All three of these are fairly easy to identify by monitoring the progress of </a:t>
            </a:r>
            <a:r>
              <a:rPr lang="en-US" altLang="en-US" b="1">
                <a:cs typeface="Osaka" charset="-128"/>
              </a:rPr>
              <a:t>Φ</a:t>
            </a:r>
            <a:endParaRPr lang="en-US" altLang="en-US">
              <a:cs typeface="Osaka" charset="-128"/>
            </a:endParaRPr>
          </a:p>
          <a:p>
            <a:pPr>
              <a:lnSpc>
                <a:spcPct val="90000"/>
              </a:lnSpc>
            </a:pPr>
            <a:r>
              <a:rPr lang="en-US" altLang="en-US">
                <a:cs typeface="Osaka" charset="-128"/>
              </a:rPr>
              <a:t>These rules are just coded into the while() statement for the controlling loop</a:t>
            </a:r>
            <a:endParaRPr lang="en-US" altLang="en-US" b="1">
              <a:cs typeface="Osaka" charset="-128"/>
            </a:endParaRPr>
          </a:p>
        </p:txBody>
      </p:sp>
      <p:sp>
        <p:nvSpPr>
          <p:cNvPr id="57348"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03057080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en-US">
                <a:cs typeface="Osaka" charset="-128"/>
              </a:rPr>
              <a:t>Finding a Successful Solution</a:t>
            </a:r>
          </a:p>
        </p:txBody>
      </p:sp>
      <p:sp>
        <p:nvSpPr>
          <p:cNvPr id="58371" name="Rectangle 3"/>
          <p:cNvSpPr>
            <a:spLocks noGrp="1" noChangeArrowheads="1"/>
          </p:cNvSpPr>
          <p:nvPr>
            <p:ph type="body" idx="1"/>
          </p:nvPr>
        </p:nvSpPr>
        <p:spPr/>
        <p:txBody>
          <a:bodyPr/>
          <a:lstStyle/>
          <a:p>
            <a:pPr>
              <a:lnSpc>
                <a:spcPct val="90000"/>
              </a:lnSpc>
            </a:pPr>
            <a:r>
              <a:rPr lang="en-US" altLang="en-US" sz="2400">
                <a:cs typeface="Osaka" charset="-128"/>
              </a:rPr>
              <a:t>We really just want to get close enough within some tolerance</a:t>
            </a:r>
          </a:p>
          <a:p>
            <a:pPr>
              <a:lnSpc>
                <a:spcPct val="90000"/>
              </a:lnSpc>
            </a:pPr>
            <a:r>
              <a:rPr lang="en-US" altLang="en-US" sz="2400">
                <a:cs typeface="Osaka" charset="-128"/>
              </a:rPr>
              <a:t>If we’re not in a big hurry, we can just iterate until we get within some floating point error range</a:t>
            </a:r>
          </a:p>
          <a:p>
            <a:pPr>
              <a:lnSpc>
                <a:spcPct val="90000"/>
              </a:lnSpc>
            </a:pPr>
            <a:r>
              <a:rPr lang="en-US" altLang="en-US" sz="2400">
                <a:cs typeface="Osaka" charset="-128"/>
              </a:rPr>
              <a:t>Alternately, we could choose to stop when we get within some tolerance measurable in pixels</a:t>
            </a:r>
          </a:p>
          <a:p>
            <a:pPr>
              <a:lnSpc>
                <a:spcPct val="90000"/>
              </a:lnSpc>
            </a:pPr>
            <a:r>
              <a:rPr lang="en-US" altLang="en-US" sz="2400">
                <a:cs typeface="Osaka" charset="-128"/>
              </a:rPr>
              <a:t>For example, we could position an end effector to 0.1 pixel accuracy</a:t>
            </a:r>
          </a:p>
          <a:p>
            <a:pPr>
              <a:lnSpc>
                <a:spcPct val="90000"/>
              </a:lnSpc>
            </a:pPr>
            <a:r>
              <a:rPr lang="en-US" altLang="en-US" sz="2400">
                <a:cs typeface="Osaka" charset="-128"/>
              </a:rPr>
              <a:t>This gives us a scheme that should look good and automatically adapt to spend more time when we are looking at the end effector up close (level-of-detail)</a:t>
            </a:r>
          </a:p>
        </p:txBody>
      </p:sp>
      <p:sp>
        <p:nvSpPr>
          <p:cNvPr id="58372"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14095238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a:cs typeface="Osaka" charset="-128"/>
              </a:rPr>
              <a:t>Local Minima</a:t>
            </a:r>
          </a:p>
        </p:txBody>
      </p:sp>
      <p:sp>
        <p:nvSpPr>
          <p:cNvPr id="59395" name="Rectangle 3"/>
          <p:cNvSpPr>
            <a:spLocks noGrp="1" noChangeArrowheads="1"/>
          </p:cNvSpPr>
          <p:nvPr>
            <p:ph type="body" idx="1"/>
          </p:nvPr>
        </p:nvSpPr>
        <p:spPr/>
        <p:txBody>
          <a:bodyPr/>
          <a:lstStyle/>
          <a:p>
            <a:pPr>
              <a:lnSpc>
                <a:spcPct val="90000"/>
              </a:lnSpc>
            </a:pPr>
            <a:r>
              <a:rPr lang="en-US" altLang="en-US" sz="2400">
                <a:cs typeface="Osaka" charset="-128"/>
              </a:rPr>
              <a:t>If we get stuck in a local minimum, we have several options</a:t>
            </a:r>
          </a:p>
          <a:p>
            <a:pPr lvl="1">
              <a:lnSpc>
                <a:spcPct val="90000"/>
              </a:lnSpc>
            </a:pPr>
            <a:r>
              <a:rPr lang="en-US" altLang="en-US">
                <a:cs typeface="Osaka" charset="-128"/>
              </a:rPr>
              <a:t>Don’t worry about it and just accept it as the best we can do</a:t>
            </a:r>
          </a:p>
          <a:p>
            <a:pPr lvl="1">
              <a:lnSpc>
                <a:spcPct val="90000"/>
              </a:lnSpc>
            </a:pPr>
            <a:r>
              <a:rPr lang="en-US" altLang="en-US">
                <a:cs typeface="Osaka" charset="-128"/>
              </a:rPr>
              <a:t>Switch to a different algorithm</a:t>
            </a:r>
          </a:p>
          <a:p>
            <a:pPr lvl="1">
              <a:lnSpc>
                <a:spcPct val="90000"/>
              </a:lnSpc>
            </a:pPr>
            <a:r>
              <a:rPr lang="en-US" altLang="en-US">
                <a:cs typeface="Osaka" charset="-128"/>
              </a:rPr>
              <a:t>Randomize the pose vector slightly (or a lot) and try again</a:t>
            </a:r>
          </a:p>
          <a:p>
            <a:pPr lvl="1">
              <a:lnSpc>
                <a:spcPct val="90000"/>
              </a:lnSpc>
            </a:pPr>
            <a:r>
              <a:rPr lang="en-US" altLang="en-US">
                <a:cs typeface="Osaka" charset="-128"/>
              </a:rPr>
              <a:t>Send an error to whatever is controlling the end effector and tell it to try something else</a:t>
            </a:r>
          </a:p>
          <a:p>
            <a:pPr>
              <a:lnSpc>
                <a:spcPct val="90000"/>
              </a:lnSpc>
            </a:pPr>
            <a:r>
              <a:rPr lang="en-US" altLang="en-US" sz="2400">
                <a:cs typeface="Osaka" charset="-128"/>
              </a:rPr>
              <a:t>Basically, there are few options that are truly appealing, as they are likely to cause either an error in the solution or a possible discontinuity in the motion</a:t>
            </a:r>
          </a:p>
        </p:txBody>
      </p:sp>
      <p:sp>
        <p:nvSpPr>
          <p:cNvPr id="59396"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89824601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a:cs typeface="Osaka" charset="-128"/>
              </a:rPr>
              <a:t>Taking Too Long</a:t>
            </a:r>
          </a:p>
        </p:txBody>
      </p:sp>
      <p:sp>
        <p:nvSpPr>
          <p:cNvPr id="60419" name="Rectangle 3"/>
          <p:cNvSpPr>
            <a:spLocks noGrp="1" noChangeArrowheads="1"/>
          </p:cNvSpPr>
          <p:nvPr>
            <p:ph type="body" idx="1"/>
          </p:nvPr>
        </p:nvSpPr>
        <p:spPr/>
        <p:txBody>
          <a:bodyPr/>
          <a:lstStyle/>
          <a:p>
            <a:r>
              <a:rPr lang="en-US" altLang="en-US">
                <a:cs typeface="Osaka" charset="-128"/>
              </a:rPr>
              <a:t>In a time critical situation, we might just limit the iteration to a maximum number of steps</a:t>
            </a:r>
          </a:p>
          <a:p>
            <a:r>
              <a:rPr lang="en-US" altLang="en-US">
                <a:cs typeface="Osaka" charset="-128"/>
              </a:rPr>
              <a:t>Alternately, we could use internal timers to limit it to an actual time in seconds</a:t>
            </a:r>
          </a:p>
        </p:txBody>
      </p:sp>
      <p:sp>
        <p:nvSpPr>
          <p:cNvPr id="60420"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80374788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ctrTitle"/>
          </p:nvPr>
        </p:nvSpPr>
        <p:spPr>
          <a:xfrm>
            <a:off x="685800" y="2590800"/>
            <a:ext cx="7772400" cy="1143000"/>
          </a:xfrm>
        </p:spPr>
        <p:txBody>
          <a:bodyPr/>
          <a:lstStyle/>
          <a:p>
            <a:r>
              <a:rPr lang="en-US" altLang="en-US">
                <a:cs typeface="Osaka" charset="-128"/>
              </a:rPr>
              <a:t>Other IK Issues</a:t>
            </a:r>
          </a:p>
        </p:txBody>
      </p:sp>
      <p:sp>
        <p:nvSpPr>
          <p:cNvPr id="61443" name="Line 8"/>
          <p:cNvSpPr>
            <a:spLocks noChangeShapeType="1"/>
          </p:cNvSpPr>
          <p:nvPr/>
        </p:nvSpPr>
        <p:spPr bwMode="auto">
          <a:xfrm>
            <a:off x="457200" y="37338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9185971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altLang="en-US">
                <a:cs typeface="Osaka" charset="-128"/>
              </a:rPr>
              <a:t>Inverse Kinematics</a:t>
            </a:r>
          </a:p>
        </p:txBody>
      </p:sp>
      <p:sp>
        <p:nvSpPr>
          <p:cNvPr id="3076" name="Rectangle 3"/>
          <p:cNvSpPr>
            <a:spLocks noGrp="1" noChangeArrowheads="1"/>
          </p:cNvSpPr>
          <p:nvPr>
            <p:ph type="body" idx="1"/>
          </p:nvPr>
        </p:nvSpPr>
        <p:spPr/>
        <p:txBody>
          <a:bodyPr/>
          <a:lstStyle/>
          <a:p>
            <a:r>
              <a:rPr lang="en-US" altLang="en-US">
                <a:cs typeface="Osaka" charset="-128"/>
              </a:rPr>
              <a:t>The goal of inverse kinematics is to compute the vector of joint DOFs that will cause the end effector to reach some desired goal state</a:t>
            </a:r>
          </a:p>
          <a:p>
            <a:r>
              <a:rPr lang="en-US" altLang="en-US">
                <a:cs typeface="Osaka" charset="-128"/>
              </a:rPr>
              <a:t>In other words, it is the inverse of the forward kinematics problem</a:t>
            </a:r>
          </a:p>
        </p:txBody>
      </p:sp>
      <p:sp>
        <p:nvSpPr>
          <p:cNvPr id="3077"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 name="TextBox 1"/>
              <p:cNvSpPr txBox="1"/>
              <p:nvPr/>
            </p:nvSpPr>
            <p:spPr>
              <a:xfrm>
                <a:off x="2133600" y="4648199"/>
                <a:ext cx="222016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1" i="1" smtClean="0">
                          <a:solidFill>
                            <a:schemeClr val="bg1"/>
                          </a:solidFill>
                          <a:latin typeface="Cambria Math" charset="0"/>
                          <a:ea typeface="Cambria Math" charset="0"/>
                          <a:cs typeface="Cambria Math" charset="0"/>
                        </a:rPr>
                        <m:t>𝚽</m:t>
                      </m:r>
                      <m:r>
                        <a:rPr lang="en-US" sz="3200" b="1" i="1" smtClean="0">
                          <a:solidFill>
                            <a:schemeClr val="bg1"/>
                          </a:solidFill>
                          <a:latin typeface="Cambria Math" charset="0"/>
                          <a:ea typeface="Cambria Math" charset="0"/>
                          <a:cs typeface="Cambria Math" charset="0"/>
                        </a:rPr>
                        <m:t>=</m:t>
                      </m:r>
                      <m:sSup>
                        <m:sSupPr>
                          <m:ctrlPr>
                            <a:rPr lang="en-US" sz="3200" b="0" i="1" smtClean="0">
                              <a:solidFill>
                                <a:schemeClr val="bg1"/>
                              </a:solidFill>
                              <a:latin typeface="Cambria Math" charset="0"/>
                              <a:ea typeface="Cambria Math" charset="0"/>
                              <a:cs typeface="Cambria Math" charset="0"/>
                            </a:rPr>
                          </m:ctrlPr>
                        </m:sSupPr>
                        <m:e>
                          <m:r>
                            <a:rPr lang="en-US" sz="3200" b="0" i="1" smtClean="0">
                              <a:solidFill>
                                <a:schemeClr val="bg1"/>
                              </a:solidFill>
                              <a:latin typeface="Cambria Math" charset="0"/>
                              <a:ea typeface="Cambria Math" charset="0"/>
                              <a:cs typeface="Cambria Math" charset="0"/>
                            </a:rPr>
                            <m:t>𝑓</m:t>
                          </m:r>
                        </m:e>
                        <m:sup>
                          <m:r>
                            <a:rPr lang="en-US" sz="3200" b="0" i="1" smtClean="0">
                              <a:solidFill>
                                <a:schemeClr val="bg1"/>
                              </a:solidFill>
                              <a:latin typeface="Cambria Math" charset="0"/>
                              <a:ea typeface="Cambria Math" charset="0"/>
                              <a:cs typeface="Cambria Math" charset="0"/>
                            </a:rPr>
                            <m:t>−1</m:t>
                          </m:r>
                        </m:sup>
                      </m:sSup>
                      <m:d>
                        <m:dPr>
                          <m:ctrlPr>
                            <a:rPr lang="is-IS" sz="3200" b="0" i="1" smtClean="0">
                              <a:solidFill>
                                <a:schemeClr val="bg1"/>
                              </a:solidFill>
                              <a:latin typeface="Cambria Math" charset="0"/>
                              <a:ea typeface="Cambria Math" charset="0"/>
                              <a:cs typeface="Cambria Math" charset="0"/>
                            </a:rPr>
                          </m:ctrlPr>
                        </m:dPr>
                        <m:e>
                          <m:r>
                            <a:rPr lang="en-US" sz="3200" b="1" i="0" smtClean="0">
                              <a:solidFill>
                                <a:schemeClr val="bg1"/>
                              </a:solidFill>
                              <a:latin typeface="Cambria Math" charset="0"/>
                              <a:ea typeface="Cambria Math" charset="0"/>
                              <a:cs typeface="Cambria Math" charset="0"/>
                            </a:rPr>
                            <m:t>𝐞</m:t>
                          </m:r>
                        </m:e>
                      </m:d>
                    </m:oMath>
                  </m:oMathPara>
                </a14:m>
                <a:endParaRPr lang="en-US" sz="3200" b="1" dirty="0">
                  <a:solidFill>
                    <a:schemeClr val="bg1"/>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2133600" y="4648199"/>
                <a:ext cx="2220160" cy="492443"/>
              </a:xfrm>
              <a:prstGeom prst="rect">
                <a:avLst/>
              </a:prstGeom>
              <a:blipFill rotWithShape="0">
                <a:blip r:embed="rId2"/>
                <a:stretch>
                  <a:fillRect/>
                </a:stretch>
              </a:blipFill>
            </p:spPr>
            <p:txBody>
              <a:bodyPr/>
              <a:lstStyle/>
              <a:p>
                <a:r>
                  <a:rPr lang="en-US">
                    <a:noFill/>
                  </a:rPr>
                  <a:t> </a:t>
                </a:r>
              </a:p>
            </p:txBody>
          </p:sp>
        </mc:Fallback>
      </mc:AlternateContent>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en-US">
                <a:cs typeface="Osaka" charset="-128"/>
              </a:rPr>
              <a:t>Joint Limits</a:t>
            </a:r>
          </a:p>
        </p:txBody>
      </p:sp>
      <p:sp>
        <p:nvSpPr>
          <p:cNvPr id="62467" name="Rectangle 3"/>
          <p:cNvSpPr>
            <a:spLocks noGrp="1" noChangeArrowheads="1"/>
          </p:cNvSpPr>
          <p:nvPr>
            <p:ph type="body" idx="1"/>
          </p:nvPr>
        </p:nvSpPr>
        <p:spPr/>
        <p:txBody>
          <a:bodyPr/>
          <a:lstStyle/>
          <a:p>
            <a:pPr>
              <a:lnSpc>
                <a:spcPct val="90000"/>
              </a:lnSpc>
            </a:pPr>
            <a:r>
              <a:rPr lang="en-US" altLang="en-US" sz="2000">
                <a:cs typeface="Osaka" charset="-128"/>
              </a:rPr>
              <a:t>A simple and reasonably effective way to handle joint limits is to simply clamp the pose vector as a final step in each iteration</a:t>
            </a:r>
          </a:p>
          <a:p>
            <a:pPr>
              <a:lnSpc>
                <a:spcPct val="90000"/>
              </a:lnSpc>
            </a:pPr>
            <a:r>
              <a:rPr lang="en-US" altLang="en-US" sz="2000">
                <a:cs typeface="Osaka" charset="-128"/>
              </a:rPr>
              <a:t>One can’t compute a proper derivative at the limits, as the function is effectively discontinuous at the boundary</a:t>
            </a:r>
          </a:p>
          <a:p>
            <a:pPr>
              <a:lnSpc>
                <a:spcPct val="90000"/>
              </a:lnSpc>
            </a:pPr>
            <a:r>
              <a:rPr lang="en-US" altLang="en-US" sz="2000">
                <a:cs typeface="Osaka" charset="-128"/>
              </a:rPr>
              <a:t>The derivative going towards the limit will be 0, but coming away from the limit will be non-zero. This leads to an inequality condition, which can’t be handled in a continuous manner</a:t>
            </a:r>
          </a:p>
          <a:p>
            <a:pPr>
              <a:lnSpc>
                <a:spcPct val="90000"/>
              </a:lnSpc>
            </a:pPr>
            <a:r>
              <a:rPr lang="en-US" altLang="en-US" sz="2000">
                <a:cs typeface="Osaka" charset="-128"/>
              </a:rPr>
              <a:t>We could just choose whether to set the derivative to 0 or non-zero based on a reasonable guess as to which way the joint would go. This is easy in the JT method, but can potentially cause trouble in JI or JP</a:t>
            </a:r>
          </a:p>
        </p:txBody>
      </p:sp>
      <p:sp>
        <p:nvSpPr>
          <p:cNvPr id="62468"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60284917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en-US">
                <a:cs typeface="Osaka" charset="-128"/>
              </a:rPr>
              <a:t>Higher Order Approximation</a:t>
            </a:r>
          </a:p>
        </p:txBody>
      </p:sp>
      <p:sp>
        <p:nvSpPr>
          <p:cNvPr id="63491" name="Rectangle 3"/>
          <p:cNvSpPr>
            <a:spLocks noGrp="1" noChangeArrowheads="1"/>
          </p:cNvSpPr>
          <p:nvPr>
            <p:ph type="body" idx="1"/>
          </p:nvPr>
        </p:nvSpPr>
        <p:spPr/>
        <p:txBody>
          <a:bodyPr/>
          <a:lstStyle/>
          <a:p>
            <a:r>
              <a:rPr lang="en-US" altLang="en-US">
                <a:cs typeface="Osaka" charset="-128"/>
              </a:rPr>
              <a:t>The first derivative gives us a linear approximation to the function</a:t>
            </a:r>
          </a:p>
          <a:p>
            <a:r>
              <a:rPr lang="en-US" altLang="en-US">
                <a:cs typeface="Osaka" charset="-128"/>
              </a:rPr>
              <a:t>We can also take higher order derivatives and construct higher order approximations to the function</a:t>
            </a:r>
          </a:p>
          <a:p>
            <a:r>
              <a:rPr lang="en-US" altLang="en-US">
                <a:cs typeface="Osaka" charset="-128"/>
              </a:rPr>
              <a:t>This is analogous to approximating a function with a Taylor series</a:t>
            </a:r>
          </a:p>
        </p:txBody>
      </p:sp>
      <p:sp>
        <p:nvSpPr>
          <p:cNvPr id="63492"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5815364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en-US">
                <a:cs typeface="Osaka" charset="-128"/>
              </a:rPr>
              <a:t>Multiple End Effectors</a:t>
            </a:r>
          </a:p>
        </p:txBody>
      </p:sp>
      <p:sp>
        <p:nvSpPr>
          <p:cNvPr id="64515" name="Rectangle 3"/>
          <p:cNvSpPr>
            <a:spLocks noGrp="1" noChangeArrowheads="1"/>
          </p:cNvSpPr>
          <p:nvPr>
            <p:ph type="body" idx="1"/>
          </p:nvPr>
        </p:nvSpPr>
        <p:spPr/>
        <p:txBody>
          <a:bodyPr/>
          <a:lstStyle/>
          <a:p>
            <a:pPr>
              <a:lnSpc>
                <a:spcPct val="90000"/>
              </a:lnSpc>
            </a:pPr>
            <a:r>
              <a:rPr lang="en-US" altLang="en-US" sz="2000">
                <a:cs typeface="Osaka" charset="-128"/>
              </a:rPr>
              <a:t>Remember, that the Jacobian matrix relates each DOF in the skeleton to each scalar value in the </a:t>
            </a:r>
            <a:r>
              <a:rPr lang="en-US" altLang="en-US" sz="2000" b="1">
                <a:cs typeface="Osaka" charset="-128"/>
              </a:rPr>
              <a:t>e</a:t>
            </a:r>
            <a:r>
              <a:rPr lang="en-US" altLang="en-US" sz="2000">
                <a:cs typeface="Osaka" charset="-128"/>
              </a:rPr>
              <a:t> vector</a:t>
            </a:r>
          </a:p>
          <a:p>
            <a:pPr>
              <a:lnSpc>
                <a:spcPct val="90000"/>
              </a:lnSpc>
            </a:pPr>
            <a:r>
              <a:rPr lang="en-US" altLang="en-US" sz="2000">
                <a:cs typeface="Osaka" charset="-128"/>
              </a:rPr>
              <a:t>The components of the matrix are based on quantities that are all expressed in world space, and the matrix itself does not contain any actual information about the connectivity of the skeleton</a:t>
            </a:r>
          </a:p>
          <a:p>
            <a:pPr>
              <a:lnSpc>
                <a:spcPct val="90000"/>
              </a:lnSpc>
            </a:pPr>
            <a:r>
              <a:rPr lang="en-US" altLang="en-US" sz="2000">
                <a:cs typeface="Osaka" charset="-128"/>
              </a:rPr>
              <a:t>Therefore, we extend the IK approach to handle tree structures and multiple end effectors without much difficulty</a:t>
            </a:r>
          </a:p>
          <a:p>
            <a:pPr>
              <a:lnSpc>
                <a:spcPct val="90000"/>
              </a:lnSpc>
            </a:pPr>
            <a:r>
              <a:rPr lang="en-US" altLang="en-US" sz="2000">
                <a:cs typeface="Osaka" charset="-128"/>
              </a:rPr>
              <a:t>We simply add more DOFs to the end effector vector to represent the other quantities that we want to constrain</a:t>
            </a:r>
          </a:p>
          <a:p>
            <a:pPr>
              <a:lnSpc>
                <a:spcPct val="90000"/>
              </a:lnSpc>
            </a:pPr>
            <a:r>
              <a:rPr lang="en-US" altLang="en-US" sz="2000">
                <a:cs typeface="Osaka" charset="-128"/>
              </a:rPr>
              <a:t>However, the issue of scaling the derivatives becomes more important as more joints are considered</a:t>
            </a:r>
          </a:p>
        </p:txBody>
      </p:sp>
      <p:sp>
        <p:nvSpPr>
          <p:cNvPr id="64516"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87132776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en-US">
                <a:cs typeface="Osaka" charset="-128"/>
              </a:rPr>
              <a:t>Multiple Chains</a:t>
            </a:r>
          </a:p>
        </p:txBody>
      </p:sp>
      <p:sp>
        <p:nvSpPr>
          <p:cNvPr id="65539" name="Rectangle 3"/>
          <p:cNvSpPr>
            <a:spLocks noGrp="1" noChangeArrowheads="1"/>
          </p:cNvSpPr>
          <p:nvPr>
            <p:ph type="body" idx="1"/>
          </p:nvPr>
        </p:nvSpPr>
        <p:spPr/>
        <p:txBody>
          <a:bodyPr/>
          <a:lstStyle/>
          <a:p>
            <a:pPr>
              <a:lnSpc>
                <a:spcPct val="90000"/>
              </a:lnSpc>
            </a:pPr>
            <a:r>
              <a:rPr lang="en-US" altLang="en-US">
                <a:cs typeface="Osaka" charset="-128"/>
              </a:rPr>
              <a:t>Another approach to handling tree structures and multiple end effectors is to simply treat it as several individual chains</a:t>
            </a:r>
          </a:p>
          <a:p>
            <a:pPr>
              <a:lnSpc>
                <a:spcPct val="90000"/>
              </a:lnSpc>
            </a:pPr>
            <a:r>
              <a:rPr lang="en-US" altLang="en-US">
                <a:cs typeface="Osaka" charset="-128"/>
              </a:rPr>
              <a:t>This works for characters often, as we can animate the body with a forward kinematic approach, and then animate each limb with IK by positioning the hand/foot as the end effector goal</a:t>
            </a:r>
          </a:p>
          <a:p>
            <a:pPr>
              <a:lnSpc>
                <a:spcPct val="90000"/>
              </a:lnSpc>
            </a:pPr>
            <a:r>
              <a:rPr lang="en-US" altLang="en-US">
                <a:cs typeface="Osaka" charset="-128"/>
              </a:rPr>
              <a:t>This can be faster and simpler, and actually offer a nicer way to control the character</a:t>
            </a:r>
          </a:p>
        </p:txBody>
      </p:sp>
      <p:sp>
        <p:nvSpPr>
          <p:cNvPr id="65540"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71480788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en-US">
                <a:cs typeface="Osaka" charset="-128"/>
              </a:rPr>
              <a:t>Geometric Constraints</a:t>
            </a:r>
          </a:p>
        </p:txBody>
      </p:sp>
      <p:sp>
        <p:nvSpPr>
          <p:cNvPr id="66563" name="Rectangle 3"/>
          <p:cNvSpPr>
            <a:spLocks noGrp="1" noChangeArrowheads="1"/>
          </p:cNvSpPr>
          <p:nvPr>
            <p:ph type="body" idx="1"/>
          </p:nvPr>
        </p:nvSpPr>
        <p:spPr/>
        <p:txBody>
          <a:bodyPr/>
          <a:lstStyle/>
          <a:p>
            <a:pPr>
              <a:lnSpc>
                <a:spcPct val="90000"/>
              </a:lnSpc>
            </a:pPr>
            <a:r>
              <a:rPr lang="en-US" altLang="en-US">
                <a:cs typeface="Osaka" charset="-128"/>
              </a:rPr>
              <a:t>One can also add more abstract geometric constraints to the system</a:t>
            </a:r>
          </a:p>
          <a:p>
            <a:pPr lvl="1">
              <a:lnSpc>
                <a:spcPct val="90000"/>
              </a:lnSpc>
            </a:pPr>
            <a:r>
              <a:rPr lang="en-US" altLang="en-US">
                <a:cs typeface="Osaka" charset="-128"/>
              </a:rPr>
              <a:t>Constrain distances, angles within the skeleton</a:t>
            </a:r>
          </a:p>
          <a:p>
            <a:pPr lvl="1">
              <a:lnSpc>
                <a:spcPct val="90000"/>
              </a:lnSpc>
            </a:pPr>
            <a:r>
              <a:rPr lang="en-US" altLang="en-US">
                <a:cs typeface="Osaka" charset="-128"/>
              </a:rPr>
              <a:t>Prevent bones from intersecting each other or the environment</a:t>
            </a:r>
          </a:p>
          <a:p>
            <a:pPr lvl="1">
              <a:lnSpc>
                <a:spcPct val="90000"/>
              </a:lnSpc>
            </a:pPr>
            <a:r>
              <a:rPr lang="en-US" altLang="en-US">
                <a:cs typeface="Osaka" charset="-128"/>
              </a:rPr>
              <a:t>Apply different weights to the constraints to signify their importance</a:t>
            </a:r>
          </a:p>
          <a:p>
            <a:pPr lvl="1">
              <a:lnSpc>
                <a:spcPct val="90000"/>
              </a:lnSpc>
            </a:pPr>
            <a:r>
              <a:rPr lang="en-US" altLang="en-US">
                <a:cs typeface="Osaka" charset="-128"/>
              </a:rPr>
              <a:t>Have additional controls that try to maximize the ‘comfort’ of a solution</a:t>
            </a:r>
          </a:p>
          <a:p>
            <a:pPr lvl="1">
              <a:lnSpc>
                <a:spcPct val="90000"/>
              </a:lnSpc>
            </a:pPr>
            <a:r>
              <a:rPr lang="en-US" altLang="en-US">
                <a:cs typeface="Osaka" charset="-128"/>
              </a:rPr>
              <a:t>Etc.</a:t>
            </a:r>
          </a:p>
          <a:p>
            <a:pPr>
              <a:lnSpc>
                <a:spcPct val="90000"/>
              </a:lnSpc>
            </a:pPr>
            <a:r>
              <a:rPr lang="en-US" altLang="en-US">
                <a:cs typeface="Osaka" charset="-128"/>
              </a:rPr>
              <a:t>Welman talks about this in section 5</a:t>
            </a:r>
          </a:p>
        </p:txBody>
      </p:sp>
      <p:sp>
        <p:nvSpPr>
          <p:cNvPr id="66564"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75256826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ltLang="en-US">
                <a:cs typeface="Osaka" charset="-128"/>
              </a:rPr>
              <a:t>Other IK Techniques</a:t>
            </a:r>
          </a:p>
        </p:txBody>
      </p:sp>
      <p:sp>
        <p:nvSpPr>
          <p:cNvPr id="67587" name="Rectangle 3"/>
          <p:cNvSpPr>
            <a:spLocks noGrp="1" noChangeArrowheads="1"/>
          </p:cNvSpPr>
          <p:nvPr>
            <p:ph type="body" idx="1"/>
          </p:nvPr>
        </p:nvSpPr>
        <p:spPr>
          <a:xfrm>
            <a:off x="685800" y="1447800"/>
            <a:ext cx="7772400" cy="3124200"/>
          </a:xfrm>
        </p:spPr>
        <p:txBody>
          <a:bodyPr/>
          <a:lstStyle/>
          <a:p>
            <a:pPr>
              <a:lnSpc>
                <a:spcPct val="90000"/>
              </a:lnSpc>
            </a:pPr>
            <a:r>
              <a:rPr lang="en-US" altLang="en-US" sz="2000">
                <a:cs typeface="Osaka" charset="-128"/>
              </a:rPr>
              <a:t>Cyclic Coordinate Descent</a:t>
            </a:r>
          </a:p>
          <a:p>
            <a:pPr lvl="1">
              <a:lnSpc>
                <a:spcPct val="90000"/>
              </a:lnSpc>
            </a:pPr>
            <a:r>
              <a:rPr lang="en-US" altLang="en-US" sz="2000">
                <a:cs typeface="Osaka" charset="-128"/>
              </a:rPr>
              <a:t>This technique is more of a trigonometric approach and is more heuristic. It does, however, tend to converge in fewer iterations than the Jacobian methods, even though each iteration is a bit more expensive. Welman talks about this method in section 4.2</a:t>
            </a:r>
          </a:p>
          <a:p>
            <a:pPr>
              <a:lnSpc>
                <a:spcPct val="90000"/>
              </a:lnSpc>
            </a:pPr>
            <a:r>
              <a:rPr lang="en-US" altLang="en-US" sz="2000">
                <a:cs typeface="Osaka" charset="-128"/>
              </a:rPr>
              <a:t>Analytical Methods</a:t>
            </a:r>
          </a:p>
          <a:p>
            <a:pPr lvl="1">
              <a:lnSpc>
                <a:spcPct val="90000"/>
              </a:lnSpc>
            </a:pPr>
            <a:r>
              <a:rPr lang="en-US" altLang="en-US" sz="2000">
                <a:cs typeface="Osaka" charset="-128"/>
              </a:rPr>
              <a:t>For simple chains, one can directly invert the forward kinematic equations to obtain an exact solution. This method can be very fast, very predictable, and precisely controllable. With some finesse, one can even formulate good analytical solvers for more complex chains with multiple DOFs and redundancy</a:t>
            </a:r>
          </a:p>
          <a:p>
            <a:pPr>
              <a:lnSpc>
                <a:spcPct val="90000"/>
              </a:lnSpc>
            </a:pPr>
            <a:r>
              <a:rPr lang="en-US" altLang="en-US" sz="2000">
                <a:cs typeface="Osaka" charset="-128"/>
              </a:rPr>
              <a:t>Other Numerical Methods</a:t>
            </a:r>
          </a:p>
          <a:p>
            <a:pPr lvl="1">
              <a:lnSpc>
                <a:spcPct val="90000"/>
              </a:lnSpc>
            </a:pPr>
            <a:r>
              <a:rPr lang="en-US" altLang="en-US" sz="2000">
                <a:cs typeface="Osaka" charset="-128"/>
              </a:rPr>
              <a:t>There are lots of other general purpose numerical methods for solving problems that can be cast into </a:t>
            </a:r>
            <a:r>
              <a:rPr lang="en-US" altLang="en-US" sz="2000" b="1">
                <a:cs typeface="Osaka" charset="-128"/>
              </a:rPr>
              <a:t>f</a:t>
            </a:r>
            <a:r>
              <a:rPr lang="en-US" altLang="en-US" sz="2000">
                <a:cs typeface="Osaka" charset="-128"/>
              </a:rPr>
              <a:t>(</a:t>
            </a:r>
            <a:r>
              <a:rPr lang="en-US" altLang="en-US" sz="2000" b="1">
                <a:cs typeface="Osaka" charset="-128"/>
              </a:rPr>
              <a:t>x</a:t>
            </a:r>
            <a:r>
              <a:rPr lang="en-US" altLang="en-US" sz="2000">
                <a:cs typeface="Osaka" charset="-128"/>
              </a:rPr>
              <a:t>)=</a:t>
            </a:r>
            <a:r>
              <a:rPr lang="en-US" altLang="en-US" sz="2000" b="1">
                <a:cs typeface="Osaka" charset="-128"/>
              </a:rPr>
              <a:t>g</a:t>
            </a:r>
            <a:r>
              <a:rPr lang="en-US" altLang="en-US" sz="2000">
                <a:cs typeface="Osaka" charset="-128"/>
              </a:rPr>
              <a:t> format</a:t>
            </a:r>
          </a:p>
        </p:txBody>
      </p:sp>
      <p:sp>
        <p:nvSpPr>
          <p:cNvPr id="67588"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88359905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en-US">
                <a:cs typeface="Osaka" charset="-128"/>
              </a:rPr>
              <a:t>Jacobian Method as a Black Box</a:t>
            </a:r>
          </a:p>
        </p:txBody>
      </p:sp>
      <p:sp>
        <p:nvSpPr>
          <p:cNvPr id="68611" name="Rectangle 3"/>
          <p:cNvSpPr>
            <a:spLocks noGrp="1" noChangeArrowheads="1"/>
          </p:cNvSpPr>
          <p:nvPr>
            <p:ph type="body" idx="1"/>
          </p:nvPr>
        </p:nvSpPr>
        <p:spPr/>
        <p:txBody>
          <a:bodyPr/>
          <a:lstStyle/>
          <a:p>
            <a:pPr>
              <a:lnSpc>
                <a:spcPct val="90000"/>
              </a:lnSpc>
            </a:pPr>
            <a:r>
              <a:rPr lang="en-US" altLang="en-US" sz="2400">
                <a:cs typeface="Osaka" charset="-128"/>
              </a:rPr>
              <a:t>The Jacobian methods were not invented for solving IK. They are a far more general purpose technique for solving systems of non-linear equations</a:t>
            </a:r>
          </a:p>
          <a:p>
            <a:pPr>
              <a:lnSpc>
                <a:spcPct val="90000"/>
              </a:lnSpc>
            </a:pPr>
            <a:r>
              <a:rPr lang="en-US" altLang="en-US" sz="2400">
                <a:cs typeface="Osaka" charset="-128"/>
              </a:rPr>
              <a:t>The Jacobian solver itself is a black box that is designed to solve systems that can be expressed as </a:t>
            </a:r>
            <a:r>
              <a:rPr lang="en-US" altLang="en-US" sz="2400" b="1">
                <a:cs typeface="Osaka" charset="-128"/>
              </a:rPr>
              <a:t>f</a:t>
            </a:r>
            <a:r>
              <a:rPr lang="en-US" altLang="en-US" sz="2400">
                <a:cs typeface="Osaka" charset="-128"/>
              </a:rPr>
              <a:t>(</a:t>
            </a:r>
            <a:r>
              <a:rPr lang="en-US" altLang="en-US" sz="2400" b="1">
                <a:cs typeface="Osaka" charset="-128"/>
              </a:rPr>
              <a:t>x</a:t>
            </a:r>
            <a:r>
              <a:rPr lang="en-US" altLang="en-US" sz="2400">
                <a:cs typeface="Osaka" charset="-128"/>
              </a:rPr>
              <a:t>)=</a:t>
            </a:r>
            <a:r>
              <a:rPr lang="en-US" altLang="en-US" sz="2400" b="1">
                <a:cs typeface="Osaka" charset="-128"/>
              </a:rPr>
              <a:t>g</a:t>
            </a:r>
            <a:r>
              <a:rPr lang="en-US" altLang="en-US" sz="2400">
                <a:cs typeface="Osaka" charset="-128"/>
              </a:rPr>
              <a:t>     ( </a:t>
            </a:r>
            <a:r>
              <a:rPr lang="en-US" altLang="en-US" sz="2400" b="1">
                <a:cs typeface="Osaka" charset="-128"/>
              </a:rPr>
              <a:t>e</a:t>
            </a:r>
            <a:r>
              <a:rPr lang="en-US" altLang="en-US" sz="2400">
                <a:cs typeface="Osaka" charset="-128"/>
              </a:rPr>
              <a:t>(</a:t>
            </a:r>
            <a:r>
              <a:rPr lang="en-US" altLang="en-US" sz="2400" b="1">
                <a:cs typeface="Osaka" charset="-128"/>
              </a:rPr>
              <a:t>Φ</a:t>
            </a:r>
            <a:r>
              <a:rPr lang="en-US" altLang="en-US" sz="2400">
                <a:cs typeface="Osaka" charset="-128"/>
              </a:rPr>
              <a:t>)=</a:t>
            </a:r>
            <a:r>
              <a:rPr lang="en-US" altLang="en-US" sz="2400" b="1">
                <a:cs typeface="Osaka" charset="-128"/>
              </a:rPr>
              <a:t>g </a:t>
            </a:r>
            <a:r>
              <a:rPr lang="en-US" altLang="en-US" sz="2400">
                <a:cs typeface="Osaka" charset="-128"/>
              </a:rPr>
              <a:t>)</a:t>
            </a:r>
          </a:p>
          <a:p>
            <a:pPr>
              <a:lnSpc>
                <a:spcPct val="90000"/>
              </a:lnSpc>
            </a:pPr>
            <a:r>
              <a:rPr lang="en-US" altLang="en-US" sz="2400">
                <a:cs typeface="Osaka" charset="-128"/>
              </a:rPr>
              <a:t>All we need is a method of evaluating </a:t>
            </a:r>
            <a:r>
              <a:rPr lang="en-US" altLang="en-US" sz="2400" b="1">
                <a:cs typeface="Osaka" charset="-128"/>
              </a:rPr>
              <a:t>f</a:t>
            </a:r>
            <a:r>
              <a:rPr lang="en-US" altLang="en-US" sz="2400">
                <a:cs typeface="Osaka" charset="-128"/>
              </a:rPr>
              <a:t> and </a:t>
            </a:r>
            <a:r>
              <a:rPr lang="en-US" altLang="en-US" sz="2400" b="1">
                <a:cs typeface="Osaka" charset="-128"/>
              </a:rPr>
              <a:t>J</a:t>
            </a:r>
            <a:r>
              <a:rPr lang="en-US" altLang="en-US" sz="2400">
                <a:cs typeface="Osaka" charset="-128"/>
              </a:rPr>
              <a:t> for a given value of </a:t>
            </a:r>
            <a:r>
              <a:rPr lang="en-US" altLang="en-US" sz="2400" b="1">
                <a:cs typeface="Osaka" charset="-128"/>
              </a:rPr>
              <a:t>x</a:t>
            </a:r>
            <a:r>
              <a:rPr lang="en-US" altLang="en-US" sz="2400">
                <a:cs typeface="Osaka" charset="-128"/>
              </a:rPr>
              <a:t> to plug it into the solver</a:t>
            </a:r>
          </a:p>
          <a:p>
            <a:pPr>
              <a:lnSpc>
                <a:spcPct val="90000"/>
              </a:lnSpc>
            </a:pPr>
            <a:r>
              <a:rPr lang="en-US" altLang="en-US" sz="2400">
                <a:cs typeface="Osaka" charset="-128"/>
              </a:rPr>
              <a:t>If we design it this way, we could conceivably swap in different numerical solvers (JI, JP, JT, damped least-squares, conjugate gradient…)</a:t>
            </a:r>
          </a:p>
        </p:txBody>
      </p:sp>
      <p:sp>
        <p:nvSpPr>
          <p:cNvPr id="68612"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59292737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ctrTitle"/>
          </p:nvPr>
        </p:nvSpPr>
        <p:spPr>
          <a:xfrm>
            <a:off x="685800" y="2590800"/>
            <a:ext cx="7772400" cy="1143000"/>
          </a:xfrm>
        </p:spPr>
        <p:txBody>
          <a:bodyPr/>
          <a:lstStyle/>
          <a:p>
            <a:r>
              <a:rPr lang="en-US" altLang="en-US">
                <a:cs typeface="Osaka" charset="-128"/>
              </a:rPr>
              <a:t>Computing the Jacobian</a:t>
            </a:r>
          </a:p>
        </p:txBody>
      </p:sp>
      <p:sp>
        <p:nvSpPr>
          <p:cNvPr id="69635" name="Line 8"/>
          <p:cNvSpPr>
            <a:spLocks noChangeShapeType="1"/>
          </p:cNvSpPr>
          <p:nvPr/>
        </p:nvSpPr>
        <p:spPr bwMode="auto">
          <a:xfrm>
            <a:off x="457200" y="37338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79931535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en-US">
                <a:cs typeface="Osaka" charset="-128"/>
              </a:rPr>
              <a:t>Computing the Jacobian Matrix</a:t>
            </a:r>
          </a:p>
        </p:txBody>
      </p:sp>
      <p:sp>
        <p:nvSpPr>
          <p:cNvPr id="70659" name="Rectangle 3"/>
          <p:cNvSpPr>
            <a:spLocks noGrp="1" noChangeArrowheads="1"/>
          </p:cNvSpPr>
          <p:nvPr>
            <p:ph type="body" idx="1"/>
          </p:nvPr>
        </p:nvSpPr>
        <p:spPr/>
        <p:txBody>
          <a:bodyPr/>
          <a:lstStyle/>
          <a:p>
            <a:pPr>
              <a:lnSpc>
                <a:spcPct val="90000"/>
              </a:lnSpc>
            </a:pPr>
            <a:r>
              <a:rPr lang="en-US" altLang="en-US" sz="2400">
                <a:cs typeface="Osaka" charset="-128"/>
              </a:rPr>
              <a:t>We can take a geometric approach to computing the Jacobian matrix</a:t>
            </a:r>
          </a:p>
          <a:p>
            <a:pPr>
              <a:lnSpc>
                <a:spcPct val="90000"/>
              </a:lnSpc>
            </a:pPr>
            <a:r>
              <a:rPr lang="en-US" altLang="en-US" sz="2400">
                <a:cs typeface="Osaka" charset="-128"/>
              </a:rPr>
              <a:t>Rather than look at it in 2D, let’s just go straight to 3D</a:t>
            </a:r>
          </a:p>
          <a:p>
            <a:pPr>
              <a:lnSpc>
                <a:spcPct val="90000"/>
              </a:lnSpc>
            </a:pPr>
            <a:r>
              <a:rPr lang="en-US" altLang="en-US" sz="2400">
                <a:cs typeface="Osaka" charset="-128"/>
              </a:rPr>
              <a:t>Let’s say we are just concerned with the end effector position for now. Therefore, </a:t>
            </a:r>
            <a:r>
              <a:rPr lang="en-US" altLang="en-US" sz="2400" b="1">
                <a:cs typeface="Osaka" charset="-128"/>
              </a:rPr>
              <a:t>e</a:t>
            </a:r>
            <a:r>
              <a:rPr lang="en-US" altLang="en-US" sz="2400">
                <a:cs typeface="Osaka" charset="-128"/>
              </a:rPr>
              <a:t> is just a 3D vector representing the end effector position in world space. This also implies that the Jacobian will be an 3xN matrix where N is the number of DOFs</a:t>
            </a:r>
          </a:p>
          <a:p>
            <a:pPr>
              <a:lnSpc>
                <a:spcPct val="90000"/>
              </a:lnSpc>
            </a:pPr>
            <a:r>
              <a:rPr lang="en-US" altLang="en-US" sz="2400">
                <a:cs typeface="Osaka" charset="-128"/>
              </a:rPr>
              <a:t>For each joint DOF, we analyze how </a:t>
            </a:r>
            <a:r>
              <a:rPr lang="en-US" altLang="en-US" sz="2400" b="1">
                <a:cs typeface="Osaka" charset="-128"/>
              </a:rPr>
              <a:t>e</a:t>
            </a:r>
            <a:r>
              <a:rPr lang="en-US" altLang="en-US" sz="2400">
                <a:cs typeface="Osaka" charset="-128"/>
              </a:rPr>
              <a:t> would change if the DOF changed</a:t>
            </a:r>
            <a:endParaRPr lang="en-US" altLang="en-US" sz="2400" b="1">
              <a:cs typeface="Osaka" charset="-128"/>
            </a:endParaRPr>
          </a:p>
        </p:txBody>
      </p:sp>
      <p:sp>
        <p:nvSpPr>
          <p:cNvPr id="70660"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2838720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en-US">
                <a:cs typeface="Osaka" charset="-128"/>
              </a:rPr>
              <a:t>1-DOF Rotational Joints</a:t>
            </a:r>
          </a:p>
        </p:txBody>
      </p:sp>
      <p:sp>
        <p:nvSpPr>
          <p:cNvPr id="71683" name="Rectangle 3"/>
          <p:cNvSpPr>
            <a:spLocks noGrp="1" noChangeArrowheads="1"/>
          </p:cNvSpPr>
          <p:nvPr>
            <p:ph type="body" idx="1"/>
          </p:nvPr>
        </p:nvSpPr>
        <p:spPr/>
        <p:txBody>
          <a:bodyPr/>
          <a:lstStyle/>
          <a:p>
            <a:pPr>
              <a:lnSpc>
                <a:spcPct val="90000"/>
              </a:lnSpc>
            </a:pPr>
            <a:r>
              <a:rPr lang="en-US" altLang="en-US" sz="2400">
                <a:cs typeface="Osaka" charset="-128"/>
              </a:rPr>
              <a:t>We will first consider DOFs that represents a rotation around a single axis (1-DOF hinge joint)</a:t>
            </a:r>
          </a:p>
          <a:p>
            <a:pPr>
              <a:lnSpc>
                <a:spcPct val="90000"/>
              </a:lnSpc>
            </a:pPr>
            <a:r>
              <a:rPr lang="en-US" altLang="en-US" sz="2400">
                <a:cs typeface="Osaka" charset="-128"/>
              </a:rPr>
              <a:t>We want to know how the world space position </a:t>
            </a:r>
            <a:r>
              <a:rPr lang="en-US" altLang="en-US" sz="2400" b="1">
                <a:cs typeface="Osaka" charset="-128"/>
              </a:rPr>
              <a:t>e</a:t>
            </a:r>
            <a:r>
              <a:rPr lang="en-US" altLang="en-US" sz="2400">
                <a:cs typeface="Osaka" charset="-128"/>
              </a:rPr>
              <a:t> will change if we rotate around the axis. Therefore, we will need to find the axis and the pivot point in world space</a:t>
            </a:r>
          </a:p>
          <a:p>
            <a:pPr>
              <a:lnSpc>
                <a:spcPct val="90000"/>
              </a:lnSpc>
            </a:pPr>
            <a:r>
              <a:rPr lang="en-US" altLang="en-US" sz="2400">
                <a:cs typeface="Osaka" charset="-128"/>
              </a:rPr>
              <a:t>Let’s say φ</a:t>
            </a:r>
            <a:r>
              <a:rPr lang="en-US" altLang="en-US" sz="2400" baseline="-25000">
                <a:cs typeface="Osaka" charset="-128"/>
              </a:rPr>
              <a:t>i</a:t>
            </a:r>
            <a:r>
              <a:rPr lang="en-US" altLang="en-US" sz="2400">
                <a:cs typeface="Osaka" charset="-128"/>
              </a:rPr>
              <a:t> represents a rotational DOF of a joint. We also have the offset </a:t>
            </a:r>
            <a:r>
              <a:rPr lang="en-US" altLang="en-US" sz="2400" b="1">
                <a:cs typeface="Osaka" charset="-128"/>
              </a:rPr>
              <a:t>r</a:t>
            </a:r>
            <a:r>
              <a:rPr lang="en-US" altLang="en-US" sz="2400" baseline="-25000">
                <a:cs typeface="Osaka" charset="-128"/>
              </a:rPr>
              <a:t>i</a:t>
            </a:r>
            <a:r>
              <a:rPr lang="en-US" altLang="en-US" sz="2400">
                <a:cs typeface="Osaka" charset="-128"/>
              </a:rPr>
              <a:t> of that joint relative to it’s parent and we have the rotation axis </a:t>
            </a:r>
            <a:r>
              <a:rPr lang="en-US" altLang="en-US" sz="2400" b="1">
                <a:cs typeface="Osaka" charset="-128"/>
              </a:rPr>
              <a:t>a</a:t>
            </a:r>
            <a:r>
              <a:rPr lang="en-US" altLang="en-US" sz="2400" baseline="-25000">
                <a:cs typeface="Osaka" charset="-128"/>
              </a:rPr>
              <a:t>i</a:t>
            </a:r>
            <a:r>
              <a:rPr lang="en-US" altLang="en-US" sz="2400">
                <a:cs typeface="Osaka" charset="-128"/>
              </a:rPr>
              <a:t> relative to the parent as well</a:t>
            </a:r>
          </a:p>
          <a:p>
            <a:pPr>
              <a:lnSpc>
                <a:spcPct val="90000"/>
              </a:lnSpc>
            </a:pPr>
            <a:r>
              <a:rPr lang="en-US" altLang="en-US" sz="2400">
                <a:cs typeface="Osaka" charset="-128"/>
              </a:rPr>
              <a:t>We can find the world space offset and axis by transforming them by their parent joint’s world matrix</a:t>
            </a:r>
          </a:p>
        </p:txBody>
      </p:sp>
      <p:sp>
        <p:nvSpPr>
          <p:cNvPr id="71684"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9504436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26"/>
          <p:cNvSpPr>
            <a:spLocks noGrp="1" noChangeArrowheads="1"/>
          </p:cNvSpPr>
          <p:nvPr>
            <p:ph type="title"/>
          </p:nvPr>
        </p:nvSpPr>
        <p:spPr/>
        <p:txBody>
          <a:bodyPr/>
          <a:lstStyle/>
          <a:p>
            <a:r>
              <a:rPr lang="en-US" altLang="en-US">
                <a:cs typeface="Osaka" charset="-128"/>
              </a:rPr>
              <a:t>Inverse Kinematics Issues</a:t>
            </a:r>
          </a:p>
        </p:txBody>
      </p:sp>
      <p:sp>
        <p:nvSpPr>
          <p:cNvPr id="34819" name="Rectangle 1027"/>
          <p:cNvSpPr>
            <a:spLocks noGrp="1" noChangeArrowheads="1"/>
          </p:cNvSpPr>
          <p:nvPr>
            <p:ph type="body" idx="1"/>
          </p:nvPr>
        </p:nvSpPr>
        <p:spPr/>
        <p:txBody>
          <a:bodyPr/>
          <a:lstStyle/>
          <a:p>
            <a:r>
              <a:rPr lang="en-US" altLang="en-US">
                <a:cs typeface="Osaka" charset="-128"/>
              </a:rPr>
              <a:t>IK is challenging because while f() may be relatively easy to evaluate, f</a:t>
            </a:r>
            <a:r>
              <a:rPr lang="en-US" altLang="en-US" baseline="30000">
                <a:cs typeface="Osaka" charset="-128"/>
              </a:rPr>
              <a:t>-1</a:t>
            </a:r>
            <a:r>
              <a:rPr lang="en-US" altLang="en-US">
                <a:cs typeface="Osaka" charset="-128"/>
              </a:rPr>
              <a:t>() usually isn’t</a:t>
            </a:r>
          </a:p>
          <a:p>
            <a:r>
              <a:rPr lang="en-US" altLang="en-US">
                <a:cs typeface="Osaka" charset="-128"/>
              </a:rPr>
              <a:t>For one thing, there may be several possible solutions for </a:t>
            </a:r>
            <a:r>
              <a:rPr lang="en-US" altLang="en-US" b="1">
                <a:cs typeface="Osaka" charset="-128"/>
              </a:rPr>
              <a:t>Φ</a:t>
            </a:r>
            <a:r>
              <a:rPr lang="en-US" altLang="en-US">
                <a:cs typeface="Osaka" charset="-128"/>
              </a:rPr>
              <a:t>, or there may be no solutions</a:t>
            </a:r>
          </a:p>
          <a:p>
            <a:r>
              <a:rPr lang="en-US" altLang="en-US">
                <a:cs typeface="Osaka" charset="-128"/>
              </a:rPr>
              <a:t>Even if there is a solution, it may require complex and expensive computations to find it</a:t>
            </a:r>
          </a:p>
          <a:p>
            <a:r>
              <a:rPr lang="en-US" altLang="en-US">
                <a:cs typeface="Osaka" charset="-128"/>
              </a:rPr>
              <a:t>As a result, there are many different approaches to solving IK problems</a:t>
            </a:r>
            <a:endParaRPr lang="en-US" altLang="en-US" b="1">
              <a:cs typeface="Osaka" charset="-128"/>
            </a:endParaRPr>
          </a:p>
        </p:txBody>
      </p:sp>
      <p:sp>
        <p:nvSpPr>
          <p:cNvPr id="34820"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US" altLang="en-US">
                <a:cs typeface="Osaka" charset="-128"/>
              </a:rPr>
              <a:t>1-DOF Rotational Joints</a:t>
            </a:r>
          </a:p>
        </p:txBody>
      </p:sp>
      <p:sp>
        <p:nvSpPr>
          <p:cNvPr id="14340" name="Rectangle 3"/>
          <p:cNvSpPr>
            <a:spLocks noGrp="1" noChangeArrowheads="1"/>
          </p:cNvSpPr>
          <p:nvPr>
            <p:ph type="body" idx="1"/>
          </p:nvPr>
        </p:nvSpPr>
        <p:spPr/>
        <p:txBody>
          <a:bodyPr/>
          <a:lstStyle/>
          <a:p>
            <a:r>
              <a:rPr lang="en-US" altLang="en-US">
                <a:cs typeface="Osaka" charset="-128"/>
              </a:rPr>
              <a:t>To find the pivot point and axis in world space:</a:t>
            </a:r>
          </a:p>
          <a:p>
            <a:endParaRPr lang="en-US" altLang="en-US">
              <a:cs typeface="Osaka" charset="-128"/>
            </a:endParaRPr>
          </a:p>
          <a:p>
            <a:endParaRPr lang="en-US" altLang="en-US">
              <a:cs typeface="Osaka" charset="-128"/>
            </a:endParaRPr>
          </a:p>
          <a:p>
            <a:endParaRPr lang="en-US" altLang="en-US">
              <a:cs typeface="Osaka" charset="-128"/>
            </a:endParaRPr>
          </a:p>
          <a:p>
            <a:endParaRPr lang="en-US" altLang="en-US">
              <a:cs typeface="Osaka" charset="-128"/>
            </a:endParaRPr>
          </a:p>
          <a:p>
            <a:r>
              <a:rPr lang="en-US" altLang="en-US">
                <a:cs typeface="Osaka" charset="-128"/>
              </a:rPr>
              <a:t>Remember these transform as homogeneous vectors. </a:t>
            </a:r>
            <a:r>
              <a:rPr lang="en-US" altLang="en-US" b="1">
                <a:cs typeface="Osaka" charset="-128"/>
              </a:rPr>
              <a:t>r</a:t>
            </a:r>
            <a:r>
              <a:rPr lang="en-US" altLang="en-US">
                <a:cs typeface="Osaka" charset="-128"/>
              </a:rPr>
              <a:t> transforms as a position [r</a:t>
            </a:r>
            <a:r>
              <a:rPr lang="en-US" altLang="en-US" baseline="-25000">
                <a:cs typeface="Osaka" charset="-128"/>
              </a:rPr>
              <a:t>x</a:t>
            </a:r>
            <a:r>
              <a:rPr lang="en-US" altLang="en-US">
                <a:cs typeface="Osaka" charset="-128"/>
              </a:rPr>
              <a:t> r</a:t>
            </a:r>
            <a:r>
              <a:rPr lang="en-US" altLang="en-US" baseline="-25000">
                <a:cs typeface="Osaka" charset="-128"/>
              </a:rPr>
              <a:t>y</a:t>
            </a:r>
            <a:r>
              <a:rPr lang="en-US" altLang="en-US">
                <a:cs typeface="Osaka" charset="-128"/>
              </a:rPr>
              <a:t> r</a:t>
            </a:r>
            <a:r>
              <a:rPr lang="en-US" altLang="en-US" baseline="-25000">
                <a:cs typeface="Osaka" charset="-128"/>
              </a:rPr>
              <a:t>z</a:t>
            </a:r>
            <a:r>
              <a:rPr lang="en-US" altLang="en-US">
                <a:cs typeface="Osaka" charset="-128"/>
              </a:rPr>
              <a:t> 1] and </a:t>
            </a:r>
            <a:r>
              <a:rPr lang="en-US" altLang="en-US" b="1">
                <a:cs typeface="Osaka" charset="-128"/>
              </a:rPr>
              <a:t>a</a:t>
            </a:r>
            <a:r>
              <a:rPr lang="en-US" altLang="en-US">
                <a:cs typeface="Osaka" charset="-128"/>
              </a:rPr>
              <a:t> transforms as a direction [a</a:t>
            </a:r>
            <a:r>
              <a:rPr lang="en-US" altLang="en-US" baseline="-25000">
                <a:cs typeface="Osaka" charset="-128"/>
              </a:rPr>
              <a:t>x</a:t>
            </a:r>
            <a:r>
              <a:rPr lang="en-US" altLang="en-US">
                <a:cs typeface="Osaka" charset="-128"/>
              </a:rPr>
              <a:t> a</a:t>
            </a:r>
            <a:r>
              <a:rPr lang="en-US" altLang="en-US" baseline="-25000">
                <a:cs typeface="Osaka" charset="-128"/>
              </a:rPr>
              <a:t>y</a:t>
            </a:r>
            <a:r>
              <a:rPr lang="en-US" altLang="en-US">
                <a:cs typeface="Osaka" charset="-128"/>
              </a:rPr>
              <a:t> a</a:t>
            </a:r>
            <a:r>
              <a:rPr lang="en-US" altLang="en-US" baseline="-25000">
                <a:cs typeface="Osaka" charset="-128"/>
              </a:rPr>
              <a:t>z</a:t>
            </a:r>
            <a:r>
              <a:rPr lang="en-US" altLang="en-US">
                <a:cs typeface="Osaka" charset="-128"/>
              </a:rPr>
              <a:t> 0]</a:t>
            </a:r>
          </a:p>
        </p:txBody>
      </p:sp>
      <p:sp>
        <p:nvSpPr>
          <p:cNvPr id="14341"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6" name="TextBox 5"/>
              <p:cNvSpPr txBox="1"/>
              <p:nvPr/>
            </p:nvSpPr>
            <p:spPr>
              <a:xfrm>
                <a:off x="1604433" y="2844800"/>
                <a:ext cx="2978764" cy="464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800" b="1" i="1" smtClean="0">
                              <a:solidFill>
                                <a:schemeClr val="bg1"/>
                              </a:solidFill>
                              <a:latin typeface="Cambria Math" charset="0"/>
                            </a:rPr>
                          </m:ctrlPr>
                        </m:sSubSupPr>
                        <m:e>
                          <m:r>
                            <a:rPr lang="en-US" sz="2800" b="1" i="0" smtClean="0">
                              <a:solidFill>
                                <a:schemeClr val="bg1"/>
                              </a:solidFill>
                              <a:latin typeface="Cambria Math" charset="0"/>
                            </a:rPr>
                            <m:t>𝐚</m:t>
                          </m:r>
                        </m:e>
                        <m:sub>
                          <m:r>
                            <a:rPr lang="en-US" sz="2800" b="0" i="1" smtClean="0">
                              <a:solidFill>
                                <a:schemeClr val="bg1"/>
                              </a:solidFill>
                              <a:latin typeface="Cambria Math" charset="0"/>
                            </a:rPr>
                            <m:t>𝑖</m:t>
                          </m:r>
                        </m:sub>
                        <m:sup>
                          <m:r>
                            <a:rPr lang="en-US" sz="2800" b="1" i="1" smtClean="0">
                              <a:solidFill>
                                <a:schemeClr val="bg1"/>
                              </a:solidFill>
                              <a:latin typeface="Cambria Math" charset="0"/>
                            </a:rPr>
                            <m:t>′</m:t>
                          </m:r>
                        </m:sup>
                      </m:sSubSup>
                      <m:r>
                        <a:rPr lang="en-US" sz="2800" b="1" i="1" smtClean="0">
                          <a:solidFill>
                            <a:schemeClr val="bg1"/>
                          </a:solidFill>
                          <a:latin typeface="Cambria Math" charset="0"/>
                        </a:rPr>
                        <m:t>=</m:t>
                      </m:r>
                      <m:sSub>
                        <m:sSubPr>
                          <m:ctrlPr>
                            <a:rPr lang="en-US" sz="2800" b="1" i="1" smtClean="0">
                              <a:solidFill>
                                <a:schemeClr val="bg1"/>
                              </a:solidFill>
                              <a:latin typeface="Cambria Math" charset="0"/>
                            </a:rPr>
                          </m:ctrlPr>
                        </m:sSubPr>
                        <m:e>
                          <m:r>
                            <a:rPr lang="en-US" sz="2800" b="1" i="0" smtClean="0">
                              <a:solidFill>
                                <a:schemeClr val="bg1"/>
                              </a:solidFill>
                              <a:latin typeface="Cambria Math" charset="0"/>
                            </a:rPr>
                            <m:t>𝐖</m:t>
                          </m:r>
                        </m:e>
                        <m:sub>
                          <m:r>
                            <a:rPr lang="en-US" sz="2800" b="0" i="1" smtClean="0">
                              <a:solidFill>
                                <a:schemeClr val="bg1"/>
                              </a:solidFill>
                              <a:latin typeface="Cambria Math" charset="0"/>
                            </a:rPr>
                            <m:t>𝑖</m:t>
                          </m:r>
                          <m:r>
                            <a:rPr lang="en-US" sz="2800" b="0" i="1" smtClean="0">
                              <a:solidFill>
                                <a:schemeClr val="bg1"/>
                              </a:solidFill>
                              <a:latin typeface="Cambria Math" charset="0"/>
                            </a:rPr>
                            <m:t>−</m:t>
                          </m:r>
                          <m:r>
                            <a:rPr lang="en-US" sz="2800" b="0" i="1" smtClean="0">
                              <a:solidFill>
                                <a:schemeClr val="bg1"/>
                              </a:solidFill>
                              <a:latin typeface="Cambria Math" charset="0"/>
                            </a:rPr>
                            <m:t>𝑝𝑎𝑟𝑒𝑛𝑡</m:t>
                          </m:r>
                        </m:sub>
                      </m:sSub>
                      <m:r>
                        <a:rPr lang="en-US" sz="2800" b="1" i="1" smtClean="0">
                          <a:solidFill>
                            <a:schemeClr val="bg1"/>
                          </a:solidFill>
                          <a:latin typeface="Cambria Math" charset="0"/>
                          <a:ea typeface="Cambria Math" charset="0"/>
                          <a:cs typeface="Cambria Math" charset="0"/>
                        </a:rPr>
                        <m:t>∙</m:t>
                      </m:r>
                      <m:sSub>
                        <m:sSubPr>
                          <m:ctrlPr>
                            <a:rPr lang="en-US" sz="2800" b="1" i="1" smtClean="0">
                              <a:solidFill>
                                <a:schemeClr val="bg1"/>
                              </a:solidFill>
                              <a:latin typeface="Cambria Math" charset="0"/>
                              <a:ea typeface="Cambria Math" charset="0"/>
                              <a:cs typeface="Cambria Math" charset="0"/>
                            </a:rPr>
                          </m:ctrlPr>
                        </m:sSubPr>
                        <m:e>
                          <m:r>
                            <a:rPr lang="en-US" sz="2800" b="1" i="0" smtClean="0">
                              <a:solidFill>
                                <a:schemeClr val="bg1"/>
                              </a:solidFill>
                              <a:latin typeface="Cambria Math" charset="0"/>
                              <a:ea typeface="Cambria Math" charset="0"/>
                              <a:cs typeface="Cambria Math" charset="0"/>
                            </a:rPr>
                            <m:t>𝐚</m:t>
                          </m:r>
                        </m:e>
                        <m:sub>
                          <m:r>
                            <a:rPr lang="en-US" sz="2800" b="0" i="1" smtClean="0">
                              <a:solidFill>
                                <a:schemeClr val="bg1"/>
                              </a:solidFill>
                              <a:latin typeface="Cambria Math" charset="0"/>
                              <a:ea typeface="Cambria Math" charset="0"/>
                              <a:cs typeface="Cambria Math" charset="0"/>
                            </a:rPr>
                            <m:t>𝑖</m:t>
                          </m:r>
                        </m:sub>
                      </m:sSub>
                    </m:oMath>
                  </m:oMathPara>
                </a14:m>
                <a:endParaRPr lang="en-US" sz="2800" b="1" dirty="0"/>
              </a:p>
            </p:txBody>
          </p:sp>
        </mc:Choice>
        <mc:Fallback xmlns="">
          <p:sp>
            <p:nvSpPr>
              <p:cNvPr id="6" name="TextBox 5"/>
              <p:cNvSpPr txBox="1">
                <a:spLocks noRot="1" noChangeAspect="1" noMove="1" noResize="1" noEditPoints="1" noAdjustHandles="1" noChangeArrowheads="1" noChangeShapeType="1" noTextEdit="1"/>
              </p:cNvSpPr>
              <p:nvPr/>
            </p:nvSpPr>
            <p:spPr>
              <a:xfrm>
                <a:off x="1604433" y="2844800"/>
                <a:ext cx="2978764" cy="464101"/>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600200" y="3733800"/>
                <a:ext cx="2955040" cy="464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800" b="1" i="1" smtClean="0">
                              <a:solidFill>
                                <a:schemeClr val="bg1"/>
                              </a:solidFill>
                              <a:latin typeface="Cambria Math" charset="0"/>
                            </a:rPr>
                          </m:ctrlPr>
                        </m:sSubSupPr>
                        <m:e>
                          <m:r>
                            <a:rPr lang="en-US" sz="2800" b="1" i="0" smtClean="0">
                              <a:solidFill>
                                <a:schemeClr val="bg1"/>
                              </a:solidFill>
                              <a:latin typeface="Cambria Math" charset="0"/>
                            </a:rPr>
                            <m:t>𝐫</m:t>
                          </m:r>
                        </m:e>
                        <m:sub>
                          <m:r>
                            <a:rPr lang="en-US" sz="2800" b="0" i="1" smtClean="0">
                              <a:solidFill>
                                <a:schemeClr val="bg1"/>
                              </a:solidFill>
                              <a:latin typeface="Cambria Math" charset="0"/>
                            </a:rPr>
                            <m:t>𝑖</m:t>
                          </m:r>
                        </m:sub>
                        <m:sup>
                          <m:r>
                            <a:rPr lang="en-US" sz="2800" b="1" i="1" smtClean="0">
                              <a:solidFill>
                                <a:schemeClr val="bg1"/>
                              </a:solidFill>
                              <a:latin typeface="Cambria Math" charset="0"/>
                            </a:rPr>
                            <m:t>′</m:t>
                          </m:r>
                        </m:sup>
                      </m:sSubSup>
                      <m:r>
                        <a:rPr lang="en-US" sz="2800" b="1" i="1" smtClean="0">
                          <a:solidFill>
                            <a:schemeClr val="bg1"/>
                          </a:solidFill>
                          <a:latin typeface="Cambria Math" charset="0"/>
                        </a:rPr>
                        <m:t>=</m:t>
                      </m:r>
                      <m:sSub>
                        <m:sSubPr>
                          <m:ctrlPr>
                            <a:rPr lang="en-US" sz="2800" b="1" i="1" smtClean="0">
                              <a:solidFill>
                                <a:schemeClr val="bg1"/>
                              </a:solidFill>
                              <a:latin typeface="Cambria Math" charset="0"/>
                            </a:rPr>
                          </m:ctrlPr>
                        </m:sSubPr>
                        <m:e>
                          <m:r>
                            <a:rPr lang="en-US" sz="2800" b="1" i="0" smtClean="0">
                              <a:solidFill>
                                <a:schemeClr val="bg1"/>
                              </a:solidFill>
                              <a:latin typeface="Cambria Math" charset="0"/>
                            </a:rPr>
                            <m:t>𝐖</m:t>
                          </m:r>
                        </m:e>
                        <m:sub>
                          <m:r>
                            <a:rPr lang="en-US" sz="2800" b="0" i="1" smtClean="0">
                              <a:solidFill>
                                <a:schemeClr val="bg1"/>
                              </a:solidFill>
                              <a:latin typeface="Cambria Math" charset="0"/>
                            </a:rPr>
                            <m:t>𝑖</m:t>
                          </m:r>
                          <m:r>
                            <a:rPr lang="en-US" sz="2800" b="0" i="1" smtClean="0">
                              <a:solidFill>
                                <a:schemeClr val="bg1"/>
                              </a:solidFill>
                              <a:latin typeface="Cambria Math" charset="0"/>
                            </a:rPr>
                            <m:t>−</m:t>
                          </m:r>
                          <m:r>
                            <a:rPr lang="en-US" sz="2800" b="0" i="1" smtClean="0">
                              <a:solidFill>
                                <a:schemeClr val="bg1"/>
                              </a:solidFill>
                              <a:latin typeface="Cambria Math" charset="0"/>
                            </a:rPr>
                            <m:t>𝑝𝑎𝑟𝑒𝑛𝑡</m:t>
                          </m:r>
                        </m:sub>
                      </m:sSub>
                      <m:r>
                        <a:rPr lang="en-US" sz="2800" b="1" i="1" smtClean="0">
                          <a:solidFill>
                            <a:schemeClr val="bg1"/>
                          </a:solidFill>
                          <a:latin typeface="Cambria Math" charset="0"/>
                          <a:ea typeface="Cambria Math" charset="0"/>
                          <a:cs typeface="Cambria Math" charset="0"/>
                        </a:rPr>
                        <m:t>∙</m:t>
                      </m:r>
                      <m:sSub>
                        <m:sSubPr>
                          <m:ctrlPr>
                            <a:rPr lang="en-US" sz="2800" b="1" i="1" smtClean="0">
                              <a:solidFill>
                                <a:schemeClr val="bg1"/>
                              </a:solidFill>
                              <a:latin typeface="Cambria Math" charset="0"/>
                              <a:ea typeface="Cambria Math" charset="0"/>
                              <a:cs typeface="Cambria Math" charset="0"/>
                            </a:rPr>
                          </m:ctrlPr>
                        </m:sSubPr>
                        <m:e>
                          <m:r>
                            <a:rPr lang="en-US" sz="2800" b="1" i="0" smtClean="0">
                              <a:solidFill>
                                <a:schemeClr val="bg1"/>
                              </a:solidFill>
                              <a:latin typeface="Cambria Math" charset="0"/>
                              <a:ea typeface="Cambria Math" charset="0"/>
                              <a:cs typeface="Cambria Math" charset="0"/>
                            </a:rPr>
                            <m:t>𝐫</m:t>
                          </m:r>
                        </m:e>
                        <m:sub>
                          <m:r>
                            <a:rPr lang="en-US" sz="2800" b="0" i="1" smtClean="0">
                              <a:solidFill>
                                <a:schemeClr val="bg1"/>
                              </a:solidFill>
                              <a:latin typeface="Cambria Math" charset="0"/>
                              <a:ea typeface="Cambria Math" charset="0"/>
                              <a:cs typeface="Cambria Math" charset="0"/>
                            </a:rPr>
                            <m:t>𝑖</m:t>
                          </m:r>
                        </m:sub>
                      </m:sSub>
                    </m:oMath>
                  </m:oMathPara>
                </a14:m>
                <a:endParaRPr lang="en-US" sz="28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1600200" y="3733800"/>
                <a:ext cx="2955040" cy="464101"/>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2275663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altLang="en-US">
                <a:cs typeface="Osaka" charset="-128"/>
              </a:rPr>
              <a:t>Rotational DOFs</a:t>
            </a:r>
          </a:p>
        </p:txBody>
      </p:sp>
      <p:sp>
        <p:nvSpPr>
          <p:cNvPr id="15364" name="Rectangle 3"/>
          <p:cNvSpPr>
            <a:spLocks noGrp="1" noChangeArrowheads="1"/>
          </p:cNvSpPr>
          <p:nvPr>
            <p:ph type="body" idx="1"/>
          </p:nvPr>
        </p:nvSpPr>
        <p:spPr/>
        <p:txBody>
          <a:bodyPr/>
          <a:lstStyle/>
          <a:p>
            <a:r>
              <a:rPr lang="en-US" altLang="en-US">
                <a:cs typeface="Osaka" charset="-128"/>
              </a:rPr>
              <a:t>Now that we have the axis and pivot point of the joint in world space, we can use them to find how </a:t>
            </a:r>
            <a:r>
              <a:rPr lang="en-US" altLang="en-US" b="1">
                <a:cs typeface="Osaka" charset="-128"/>
              </a:rPr>
              <a:t>e</a:t>
            </a:r>
            <a:r>
              <a:rPr lang="en-US" altLang="en-US">
                <a:cs typeface="Osaka" charset="-128"/>
              </a:rPr>
              <a:t> would change if we rotated around that axis</a:t>
            </a:r>
          </a:p>
          <a:p>
            <a:endParaRPr lang="en-US" altLang="en-US">
              <a:cs typeface="Osaka" charset="-128"/>
            </a:endParaRPr>
          </a:p>
          <a:p>
            <a:endParaRPr lang="en-US" altLang="en-US">
              <a:cs typeface="Osaka" charset="-128"/>
            </a:endParaRPr>
          </a:p>
          <a:p>
            <a:endParaRPr lang="en-US" altLang="en-US">
              <a:cs typeface="Osaka" charset="-128"/>
            </a:endParaRPr>
          </a:p>
          <a:p>
            <a:r>
              <a:rPr lang="en-US" altLang="en-US">
                <a:cs typeface="Osaka" charset="-128"/>
              </a:rPr>
              <a:t>This gives us a column in the Jacobian matrix</a:t>
            </a:r>
          </a:p>
        </p:txBody>
      </p:sp>
      <p:sp>
        <p:nvSpPr>
          <p:cNvPr id="15365"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6" name="TextBox 5"/>
              <p:cNvSpPr txBox="1"/>
              <p:nvPr/>
            </p:nvSpPr>
            <p:spPr>
              <a:xfrm>
                <a:off x="1905000" y="3657600"/>
                <a:ext cx="2933688" cy="8920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bg-BG" sz="2800" i="1" smtClean="0">
                              <a:solidFill>
                                <a:schemeClr val="bg1"/>
                              </a:solidFill>
                              <a:latin typeface="Cambria Math" charset="0"/>
                            </a:rPr>
                          </m:ctrlPr>
                        </m:fPr>
                        <m:num>
                          <m:r>
                            <a:rPr lang="bg-BG" sz="2800" i="1" smtClean="0">
                              <a:solidFill>
                                <a:schemeClr val="bg1"/>
                              </a:solidFill>
                              <a:latin typeface="Cambria Math" charset="0"/>
                              <a:ea typeface="Cambria Math" charset="0"/>
                              <a:cs typeface="Cambria Math" charset="0"/>
                            </a:rPr>
                            <m:t>𝜕</m:t>
                          </m:r>
                          <m:r>
                            <a:rPr lang="en-US" sz="2800" b="1" i="0" smtClean="0">
                              <a:solidFill>
                                <a:schemeClr val="bg1"/>
                              </a:solidFill>
                              <a:latin typeface="Cambria Math" charset="0"/>
                              <a:ea typeface="Cambria Math" charset="0"/>
                              <a:cs typeface="Cambria Math" charset="0"/>
                            </a:rPr>
                            <m:t>𝐞</m:t>
                          </m:r>
                        </m:num>
                        <m:den>
                          <m:r>
                            <a:rPr lang="bg-BG" sz="2800" i="1" smtClean="0">
                              <a:solidFill>
                                <a:schemeClr val="bg1"/>
                              </a:solidFill>
                              <a:latin typeface="Cambria Math" charset="0"/>
                              <a:ea typeface="Cambria Math" charset="0"/>
                              <a:cs typeface="Cambria Math" charset="0"/>
                            </a:rPr>
                            <m:t>𝜕</m:t>
                          </m:r>
                          <m:sSub>
                            <m:sSubPr>
                              <m:ctrlPr>
                                <a:rPr lang="en-US" sz="2800" i="1" smtClean="0">
                                  <a:solidFill>
                                    <a:schemeClr val="bg1"/>
                                  </a:solidFill>
                                  <a:latin typeface="Cambria Math" charset="0"/>
                                  <a:ea typeface="Cambria Math" charset="0"/>
                                  <a:cs typeface="Cambria Math" charset="0"/>
                                </a:rPr>
                              </m:ctrlPr>
                            </m:sSubPr>
                            <m:e>
                              <m:r>
                                <a:rPr lang="en-US" sz="2800" i="1" smtClean="0">
                                  <a:solidFill>
                                    <a:schemeClr val="bg1"/>
                                  </a:solidFill>
                                  <a:latin typeface="Cambria Math" charset="0"/>
                                  <a:ea typeface="Cambria Math" charset="0"/>
                                  <a:cs typeface="Cambria Math" charset="0"/>
                                </a:rPr>
                                <m:t>𝜙</m:t>
                              </m:r>
                            </m:e>
                            <m:sub>
                              <m:r>
                                <a:rPr lang="en-US" sz="2800" b="0" i="1" smtClean="0">
                                  <a:solidFill>
                                    <a:schemeClr val="bg1"/>
                                  </a:solidFill>
                                  <a:latin typeface="Cambria Math" charset="0"/>
                                  <a:ea typeface="Cambria Math" charset="0"/>
                                  <a:cs typeface="Cambria Math" charset="0"/>
                                </a:rPr>
                                <m:t>𝑖</m:t>
                              </m:r>
                            </m:sub>
                          </m:sSub>
                        </m:den>
                      </m:f>
                      <m:r>
                        <a:rPr lang="en-US" sz="2800" b="0" i="1" smtClean="0">
                          <a:solidFill>
                            <a:schemeClr val="bg1"/>
                          </a:solidFill>
                          <a:latin typeface="Cambria Math" charset="0"/>
                        </a:rPr>
                        <m:t>=</m:t>
                      </m:r>
                      <m:sSubSup>
                        <m:sSubSupPr>
                          <m:ctrlPr>
                            <a:rPr lang="en-US" sz="2800" b="0" i="1" smtClean="0">
                              <a:solidFill>
                                <a:schemeClr val="bg1"/>
                              </a:solidFill>
                              <a:latin typeface="Cambria Math" charset="0"/>
                            </a:rPr>
                          </m:ctrlPr>
                        </m:sSubSupPr>
                        <m:e>
                          <m:r>
                            <a:rPr lang="en-US" sz="2800" b="1" i="0" smtClean="0">
                              <a:solidFill>
                                <a:schemeClr val="bg1"/>
                              </a:solidFill>
                              <a:latin typeface="Cambria Math" charset="0"/>
                            </a:rPr>
                            <m:t>𝐚</m:t>
                          </m:r>
                        </m:e>
                        <m:sub>
                          <m:r>
                            <a:rPr lang="en-US" sz="2800" b="0" i="1" smtClean="0">
                              <a:solidFill>
                                <a:schemeClr val="bg1"/>
                              </a:solidFill>
                              <a:latin typeface="Cambria Math" charset="0"/>
                            </a:rPr>
                            <m:t>𝑖</m:t>
                          </m:r>
                        </m:sub>
                        <m:sup>
                          <m:r>
                            <a:rPr lang="en-US" sz="2800" b="0" i="1" smtClean="0">
                              <a:solidFill>
                                <a:schemeClr val="bg1"/>
                              </a:solidFill>
                              <a:latin typeface="Cambria Math" charset="0"/>
                            </a:rPr>
                            <m:t>′</m:t>
                          </m:r>
                        </m:sup>
                      </m:sSubSup>
                      <m:r>
                        <a:rPr lang="en-US" sz="2800" b="0" i="1" smtClean="0">
                          <a:solidFill>
                            <a:schemeClr val="bg1"/>
                          </a:solidFill>
                          <a:latin typeface="Cambria Math" charset="0"/>
                          <a:ea typeface="Cambria Math" charset="0"/>
                          <a:cs typeface="Cambria Math" charset="0"/>
                        </a:rPr>
                        <m:t>×</m:t>
                      </m:r>
                      <m:d>
                        <m:dPr>
                          <m:ctrlPr>
                            <a:rPr lang="is-IS" sz="2800" b="0" i="1" smtClean="0">
                              <a:solidFill>
                                <a:schemeClr val="bg1"/>
                              </a:solidFill>
                              <a:latin typeface="Cambria Math" charset="0"/>
                              <a:ea typeface="Cambria Math" charset="0"/>
                              <a:cs typeface="Cambria Math" charset="0"/>
                            </a:rPr>
                          </m:ctrlPr>
                        </m:dPr>
                        <m:e>
                          <m:r>
                            <a:rPr lang="en-US" sz="2800" b="1" i="0" smtClean="0">
                              <a:solidFill>
                                <a:schemeClr val="bg1"/>
                              </a:solidFill>
                              <a:latin typeface="Cambria Math" charset="0"/>
                              <a:ea typeface="Cambria Math" charset="0"/>
                              <a:cs typeface="Cambria Math" charset="0"/>
                            </a:rPr>
                            <m:t>𝐞</m:t>
                          </m:r>
                          <m:r>
                            <a:rPr lang="en-US" sz="2800" b="1" i="0" smtClean="0">
                              <a:solidFill>
                                <a:schemeClr val="bg1"/>
                              </a:solidFill>
                              <a:latin typeface="Cambria Math" charset="0"/>
                              <a:ea typeface="Cambria Math" charset="0"/>
                              <a:cs typeface="Cambria Math" charset="0"/>
                            </a:rPr>
                            <m:t>−</m:t>
                          </m:r>
                          <m:sSubSup>
                            <m:sSubSupPr>
                              <m:ctrlPr>
                                <a:rPr lang="en-US" sz="2800" b="0" i="1" smtClean="0">
                                  <a:solidFill>
                                    <a:schemeClr val="bg1"/>
                                  </a:solidFill>
                                  <a:latin typeface="Cambria Math" charset="0"/>
                                </a:rPr>
                              </m:ctrlPr>
                            </m:sSubSupPr>
                            <m:e>
                              <m:r>
                                <a:rPr lang="en-US" sz="2800" b="1" i="0" smtClean="0">
                                  <a:solidFill>
                                    <a:schemeClr val="bg1"/>
                                  </a:solidFill>
                                  <a:latin typeface="Cambria Math" charset="0"/>
                                </a:rPr>
                                <m:t>𝐫</m:t>
                              </m:r>
                            </m:e>
                            <m:sub>
                              <m:r>
                                <a:rPr lang="en-US" sz="2800" b="0" i="1" smtClean="0">
                                  <a:solidFill>
                                    <a:schemeClr val="bg1"/>
                                  </a:solidFill>
                                  <a:latin typeface="Cambria Math" charset="0"/>
                                </a:rPr>
                                <m:t>𝑖</m:t>
                              </m:r>
                            </m:sub>
                            <m:sup>
                              <m:r>
                                <a:rPr lang="en-US" sz="2800" b="0" i="1" smtClean="0">
                                  <a:solidFill>
                                    <a:schemeClr val="bg1"/>
                                  </a:solidFill>
                                  <a:latin typeface="Cambria Math" charset="0"/>
                                </a:rPr>
                                <m:t>′</m:t>
                              </m:r>
                            </m:sup>
                          </m:sSubSup>
                        </m:e>
                      </m:d>
                    </m:oMath>
                  </m:oMathPara>
                </a14:m>
                <a:endParaRPr lang="en-US" sz="2800" dirty="0"/>
              </a:p>
            </p:txBody>
          </p:sp>
        </mc:Choice>
        <mc:Fallback xmlns="">
          <p:sp>
            <p:nvSpPr>
              <p:cNvPr id="6" name="TextBox 5"/>
              <p:cNvSpPr txBox="1">
                <a:spLocks noRot="1" noChangeAspect="1" noMove="1" noResize="1" noEditPoints="1" noAdjustHandles="1" noChangeArrowheads="1" noChangeShapeType="1" noTextEdit="1"/>
              </p:cNvSpPr>
              <p:nvPr/>
            </p:nvSpPr>
            <p:spPr>
              <a:xfrm>
                <a:off x="1905000" y="3657600"/>
                <a:ext cx="2933688" cy="892039"/>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200867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2" name="Rectangle 1026"/>
          <p:cNvSpPr>
            <a:spLocks noGrp="1" noChangeArrowheads="1"/>
          </p:cNvSpPr>
          <p:nvPr>
            <p:ph type="title"/>
          </p:nvPr>
        </p:nvSpPr>
        <p:spPr/>
        <p:txBody>
          <a:bodyPr/>
          <a:lstStyle/>
          <a:p>
            <a:r>
              <a:rPr lang="en-US" altLang="en-US">
                <a:cs typeface="Osaka" charset="-128"/>
              </a:rPr>
              <a:t>Rotational DOFs</a:t>
            </a:r>
          </a:p>
        </p:txBody>
      </p:sp>
      <p:sp>
        <p:nvSpPr>
          <p:cNvPr id="16393" name="Rectangle 1027"/>
          <p:cNvSpPr>
            <a:spLocks noGrp="1" noChangeArrowheads="1"/>
          </p:cNvSpPr>
          <p:nvPr>
            <p:ph type="body" idx="1"/>
          </p:nvPr>
        </p:nvSpPr>
        <p:spPr>
          <a:xfrm>
            <a:off x="457200" y="1600200"/>
            <a:ext cx="7772400" cy="3124200"/>
          </a:xfrm>
        </p:spPr>
        <p:txBody>
          <a:bodyPr/>
          <a:lstStyle/>
          <a:p>
            <a:pPr>
              <a:lnSpc>
                <a:spcPct val="90000"/>
              </a:lnSpc>
              <a:buFont typeface="Wingdings" charset="2"/>
              <a:buNone/>
            </a:pPr>
            <a:endParaRPr lang="en-US" altLang="en-US" sz="2400" dirty="0">
              <a:cs typeface="Osaka" charset="-128"/>
            </a:endParaRPr>
          </a:p>
          <a:p>
            <a:pPr>
              <a:lnSpc>
                <a:spcPct val="90000"/>
              </a:lnSpc>
              <a:buFont typeface="Wingdings" charset="2"/>
              <a:buNone/>
            </a:pPr>
            <a:endParaRPr lang="en-US" altLang="en-US" sz="2400" dirty="0">
              <a:cs typeface="Osaka" charset="-128"/>
            </a:endParaRPr>
          </a:p>
          <a:p>
            <a:pPr>
              <a:lnSpc>
                <a:spcPct val="90000"/>
              </a:lnSpc>
              <a:buFont typeface="Wingdings" charset="2"/>
              <a:buNone/>
            </a:pPr>
            <a:endParaRPr lang="en-US" altLang="en-US" sz="2400" dirty="0">
              <a:cs typeface="Osaka" charset="-128"/>
            </a:endParaRPr>
          </a:p>
          <a:p>
            <a:pPr>
              <a:lnSpc>
                <a:spcPct val="90000"/>
              </a:lnSpc>
              <a:buFont typeface="Wingdings" charset="2"/>
              <a:buNone/>
            </a:pPr>
            <a:endParaRPr lang="en-US" altLang="en-US" sz="2400" dirty="0">
              <a:cs typeface="Osaka" charset="-128"/>
            </a:endParaRPr>
          </a:p>
          <a:p>
            <a:pPr>
              <a:lnSpc>
                <a:spcPct val="90000"/>
              </a:lnSpc>
              <a:buFont typeface="Wingdings" charset="2"/>
              <a:buNone/>
            </a:pPr>
            <a:endParaRPr lang="en-US" altLang="en-US" sz="2400" dirty="0">
              <a:cs typeface="Osaka" charset="-128"/>
            </a:endParaRPr>
          </a:p>
          <a:p>
            <a:pPr>
              <a:lnSpc>
                <a:spcPct val="90000"/>
              </a:lnSpc>
              <a:buFont typeface="Wingdings" charset="2"/>
              <a:buNone/>
            </a:pPr>
            <a:endParaRPr lang="en-US" altLang="en-US" sz="2400" dirty="0">
              <a:cs typeface="Osaka" charset="-128"/>
            </a:endParaRPr>
          </a:p>
          <a:p>
            <a:pPr>
              <a:lnSpc>
                <a:spcPct val="90000"/>
              </a:lnSpc>
              <a:buFont typeface="Wingdings" charset="2"/>
              <a:buNone/>
            </a:pPr>
            <a:endParaRPr lang="en-US" altLang="en-US" sz="2400" dirty="0">
              <a:cs typeface="Osaka" charset="-128"/>
            </a:endParaRPr>
          </a:p>
          <a:p>
            <a:pPr>
              <a:lnSpc>
                <a:spcPct val="90000"/>
              </a:lnSpc>
              <a:buFont typeface="Wingdings" charset="2"/>
              <a:buNone/>
            </a:pPr>
            <a:endParaRPr lang="en-US" altLang="en-US" sz="2400" dirty="0">
              <a:cs typeface="Osaka" charset="-128"/>
            </a:endParaRPr>
          </a:p>
          <a:p>
            <a:pPr>
              <a:lnSpc>
                <a:spcPct val="90000"/>
              </a:lnSpc>
              <a:buFont typeface="Wingdings" charset="2"/>
              <a:buNone/>
            </a:pPr>
            <a:r>
              <a:rPr lang="en-US" altLang="en-US" sz="2400" b="1" dirty="0" err="1">
                <a:cs typeface="Osaka" charset="-128"/>
              </a:rPr>
              <a:t>a</a:t>
            </a:r>
            <a:r>
              <a:rPr lang="en-US" altLang="en-US" sz="2400" dirty="0" err="1">
                <a:cs typeface="Osaka" charset="-128"/>
              </a:rPr>
              <a:t>’</a:t>
            </a:r>
            <a:r>
              <a:rPr lang="en-US" altLang="en-US" sz="2400" baseline="-25000" dirty="0" err="1">
                <a:cs typeface="Osaka" charset="-128"/>
              </a:rPr>
              <a:t>i</a:t>
            </a:r>
            <a:r>
              <a:rPr lang="en-US" altLang="en-US" sz="2400" dirty="0">
                <a:cs typeface="Osaka" charset="-128"/>
              </a:rPr>
              <a:t>: unit length rotation axis in world space</a:t>
            </a:r>
          </a:p>
          <a:p>
            <a:pPr>
              <a:lnSpc>
                <a:spcPct val="90000"/>
              </a:lnSpc>
              <a:buFont typeface="Wingdings" charset="2"/>
              <a:buNone/>
            </a:pPr>
            <a:r>
              <a:rPr lang="en-US" altLang="en-US" sz="2400" b="1" dirty="0" err="1">
                <a:cs typeface="Osaka" charset="-128"/>
              </a:rPr>
              <a:t>r</a:t>
            </a:r>
            <a:r>
              <a:rPr lang="en-US" altLang="en-US" sz="2400" dirty="0" err="1">
                <a:cs typeface="Osaka" charset="-128"/>
              </a:rPr>
              <a:t>’</a:t>
            </a:r>
            <a:r>
              <a:rPr lang="en-US" altLang="en-US" sz="2400" baseline="-25000" dirty="0" err="1">
                <a:cs typeface="Osaka" charset="-128"/>
              </a:rPr>
              <a:t>i</a:t>
            </a:r>
            <a:r>
              <a:rPr lang="en-US" altLang="en-US" sz="2400" dirty="0">
                <a:cs typeface="Osaka" charset="-128"/>
              </a:rPr>
              <a:t>: position of joint pivot in world space</a:t>
            </a:r>
          </a:p>
          <a:p>
            <a:pPr>
              <a:lnSpc>
                <a:spcPct val="90000"/>
              </a:lnSpc>
              <a:buFont typeface="Wingdings" charset="2"/>
              <a:buNone/>
            </a:pPr>
            <a:r>
              <a:rPr lang="en-US" altLang="en-US" sz="2400" b="1" dirty="0">
                <a:cs typeface="Osaka" charset="-128"/>
              </a:rPr>
              <a:t>e</a:t>
            </a:r>
            <a:r>
              <a:rPr lang="en-US" altLang="en-US" sz="2400" dirty="0">
                <a:cs typeface="Osaka" charset="-128"/>
              </a:rPr>
              <a:t>:  end effector position in world space</a:t>
            </a:r>
          </a:p>
        </p:txBody>
      </p:sp>
      <p:sp>
        <p:nvSpPr>
          <p:cNvPr id="16394" name="Rectangle 1030"/>
          <p:cNvSpPr>
            <a:spLocks noChangeArrowheads="1"/>
          </p:cNvSpPr>
          <p:nvPr/>
        </p:nvSpPr>
        <p:spPr bwMode="auto">
          <a:xfrm rot="2176068">
            <a:off x="6553200" y="2362200"/>
            <a:ext cx="1524000" cy="152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en-US" altLang="en-US"/>
          </a:p>
        </p:txBody>
      </p:sp>
      <p:sp>
        <p:nvSpPr>
          <p:cNvPr id="16395" name="Rectangle 1031"/>
          <p:cNvSpPr>
            <a:spLocks noChangeArrowheads="1"/>
          </p:cNvSpPr>
          <p:nvPr/>
        </p:nvSpPr>
        <p:spPr bwMode="auto">
          <a:xfrm rot="-1281572">
            <a:off x="5638800" y="4953000"/>
            <a:ext cx="12954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en-US" altLang="en-US"/>
          </a:p>
        </p:txBody>
      </p:sp>
      <p:sp>
        <p:nvSpPr>
          <p:cNvPr id="16396" name="Rectangle 1032"/>
          <p:cNvSpPr>
            <a:spLocks noChangeArrowheads="1"/>
          </p:cNvSpPr>
          <p:nvPr/>
        </p:nvSpPr>
        <p:spPr bwMode="auto">
          <a:xfrm rot="-4621618">
            <a:off x="7086600" y="3429000"/>
            <a:ext cx="12954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en-US" altLang="en-US"/>
          </a:p>
        </p:txBody>
      </p:sp>
      <p:sp>
        <p:nvSpPr>
          <p:cNvPr id="16397" name="Rectangle 1033"/>
          <p:cNvSpPr>
            <a:spLocks noChangeArrowheads="1"/>
          </p:cNvSpPr>
          <p:nvPr/>
        </p:nvSpPr>
        <p:spPr bwMode="auto">
          <a:xfrm rot="-2748037">
            <a:off x="6743700" y="4457700"/>
            <a:ext cx="990600" cy="152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endParaRPr lang="en-US" altLang="en-US"/>
          </a:p>
        </p:txBody>
      </p:sp>
      <p:sp>
        <p:nvSpPr>
          <p:cNvPr id="16398" name="Line 1034"/>
          <p:cNvSpPr>
            <a:spLocks noChangeShapeType="1"/>
          </p:cNvSpPr>
          <p:nvPr/>
        </p:nvSpPr>
        <p:spPr bwMode="auto">
          <a:xfrm flipH="1" flipV="1">
            <a:off x="6705600" y="2057400"/>
            <a:ext cx="152400" cy="281940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6399" name="Text Box 1036"/>
          <p:cNvSpPr txBox="1">
            <a:spLocks noChangeArrowheads="1"/>
          </p:cNvSpPr>
          <p:nvPr/>
        </p:nvSpPr>
        <p:spPr bwMode="auto">
          <a:xfrm>
            <a:off x="6705600" y="4572000"/>
            <a:ext cx="3270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sz="3200"/>
              <a:t>•</a:t>
            </a:r>
          </a:p>
        </p:txBody>
      </p:sp>
      <p:sp>
        <p:nvSpPr>
          <p:cNvPr id="16400" name="Text Box 1037"/>
          <p:cNvSpPr txBox="1">
            <a:spLocks noChangeArrowheads="1"/>
          </p:cNvSpPr>
          <p:nvPr/>
        </p:nvSpPr>
        <p:spPr bwMode="auto">
          <a:xfrm>
            <a:off x="6553200" y="1676400"/>
            <a:ext cx="3270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sz="3200"/>
              <a:t>•</a:t>
            </a:r>
          </a:p>
        </p:txBody>
      </p:sp>
      <p:sp>
        <p:nvSpPr>
          <p:cNvPr id="16401" name="Line 1038"/>
          <p:cNvSpPr>
            <a:spLocks noChangeShapeType="1"/>
          </p:cNvSpPr>
          <p:nvPr/>
        </p:nvSpPr>
        <p:spPr bwMode="auto">
          <a:xfrm flipH="1">
            <a:off x="5715000" y="1981200"/>
            <a:ext cx="914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6402" name="Line 1039"/>
          <p:cNvSpPr>
            <a:spLocks noChangeShapeType="1"/>
          </p:cNvSpPr>
          <p:nvPr/>
        </p:nvSpPr>
        <p:spPr bwMode="auto">
          <a:xfrm>
            <a:off x="6858000" y="4876800"/>
            <a:ext cx="381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aphicFrame>
        <p:nvGraphicFramePr>
          <p:cNvPr id="16387" name="Object 3"/>
          <p:cNvGraphicFramePr>
            <a:graphicFrameLocks noChangeAspect="1"/>
          </p:cNvGraphicFramePr>
          <p:nvPr/>
        </p:nvGraphicFramePr>
        <p:xfrm>
          <a:off x="4953000" y="1447800"/>
          <a:ext cx="666750" cy="1082675"/>
        </p:xfrm>
        <a:graphic>
          <a:graphicData uri="http://schemas.openxmlformats.org/presentationml/2006/ole">
            <mc:AlternateContent xmlns:mc="http://schemas.openxmlformats.org/markup-compatibility/2006">
              <mc:Choice xmlns:v="urn:schemas-microsoft-com:vml" Requires="v">
                <p:oleObj spid="_x0000_s113816" name="Equation" r:id="rId3" imgW="266400" imgH="431640" progId="Equation.3">
                  <p:embed/>
                </p:oleObj>
              </mc:Choice>
              <mc:Fallback>
                <p:oleObj name="Equation" r:id="rId3" imgW="26640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447800"/>
                        <a:ext cx="666750" cy="1082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6388" name="Object 4"/>
          <p:cNvGraphicFramePr>
            <a:graphicFrameLocks noChangeAspect="1"/>
          </p:cNvGraphicFramePr>
          <p:nvPr/>
        </p:nvGraphicFramePr>
        <p:xfrm>
          <a:off x="7391400" y="4953000"/>
          <a:ext cx="457200" cy="687388"/>
        </p:xfrm>
        <a:graphic>
          <a:graphicData uri="http://schemas.openxmlformats.org/presentationml/2006/ole">
            <mc:AlternateContent xmlns:mc="http://schemas.openxmlformats.org/markup-compatibility/2006">
              <mc:Choice xmlns:v="urn:schemas-microsoft-com:vml" Requires="v">
                <p:oleObj spid="_x0000_s113817" name="Equation" r:id="rId5" imgW="152280" imgH="228600" progId="Equation.3">
                  <p:embed/>
                </p:oleObj>
              </mc:Choice>
              <mc:Fallback>
                <p:oleObj name="Equation" r:id="rId5" imgW="15228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1400" y="4953000"/>
                        <a:ext cx="457200" cy="687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6389" name="Object 5"/>
          <p:cNvGraphicFramePr>
            <a:graphicFrameLocks noChangeAspect="1"/>
          </p:cNvGraphicFramePr>
          <p:nvPr/>
        </p:nvGraphicFramePr>
        <p:xfrm>
          <a:off x="6858000" y="1447800"/>
          <a:ext cx="342900" cy="420688"/>
        </p:xfrm>
        <a:graphic>
          <a:graphicData uri="http://schemas.openxmlformats.org/presentationml/2006/ole">
            <mc:AlternateContent xmlns:mc="http://schemas.openxmlformats.org/markup-compatibility/2006">
              <mc:Choice xmlns:v="urn:schemas-microsoft-com:vml" Requires="v">
                <p:oleObj spid="_x0000_s113818" name="Equation" r:id="rId7" imgW="114120" imgH="139680" progId="Equation.3">
                  <p:embed/>
                </p:oleObj>
              </mc:Choice>
              <mc:Fallback>
                <p:oleObj name="Equation" r:id="rId7" imgW="114120" imgH="1396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0" y="1447800"/>
                        <a:ext cx="342900"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6390" name="Object 6"/>
          <p:cNvGraphicFramePr>
            <a:graphicFrameLocks noChangeAspect="1"/>
          </p:cNvGraphicFramePr>
          <p:nvPr/>
        </p:nvGraphicFramePr>
        <p:xfrm>
          <a:off x="5900738" y="3200400"/>
          <a:ext cx="849312" cy="568325"/>
        </p:xfrm>
        <a:graphic>
          <a:graphicData uri="http://schemas.openxmlformats.org/presentationml/2006/ole">
            <mc:AlternateContent xmlns:mc="http://schemas.openxmlformats.org/markup-compatibility/2006">
              <mc:Choice xmlns:v="urn:schemas-microsoft-com:vml" Requires="v">
                <p:oleObj spid="_x0000_s113819" name="Equation" r:id="rId9" imgW="342720" imgH="228600" progId="Equation.3">
                  <p:embed/>
                </p:oleObj>
              </mc:Choice>
              <mc:Fallback>
                <p:oleObj name="Equation" r:id="rId9" imgW="34272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00738" y="3200400"/>
                        <a:ext cx="849312" cy="56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6391" name="Object 7"/>
          <p:cNvGraphicFramePr>
            <a:graphicFrameLocks noChangeAspect="1"/>
          </p:cNvGraphicFramePr>
          <p:nvPr/>
        </p:nvGraphicFramePr>
        <p:xfrm>
          <a:off x="6248400" y="4419600"/>
          <a:ext cx="457200" cy="687388"/>
        </p:xfrm>
        <a:graphic>
          <a:graphicData uri="http://schemas.openxmlformats.org/presentationml/2006/ole">
            <mc:AlternateContent xmlns:mc="http://schemas.openxmlformats.org/markup-compatibility/2006">
              <mc:Choice xmlns:v="urn:schemas-microsoft-com:vml" Requires="v">
                <p:oleObj spid="_x0000_s113820" name="Equation" r:id="rId11" imgW="152280" imgH="228600" progId="Equation.3">
                  <p:embed/>
                </p:oleObj>
              </mc:Choice>
              <mc:Fallback>
                <p:oleObj name="Equation" r:id="rId11" imgW="15228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48400" y="4419600"/>
                        <a:ext cx="457200" cy="687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6403"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0" name="TextBox 19"/>
              <p:cNvSpPr txBox="1"/>
              <p:nvPr/>
            </p:nvSpPr>
            <p:spPr>
              <a:xfrm>
                <a:off x="908128" y="2504586"/>
                <a:ext cx="2933688" cy="8920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bg-BG" sz="2800" i="1" smtClean="0">
                              <a:solidFill>
                                <a:schemeClr val="bg1"/>
                              </a:solidFill>
                              <a:latin typeface="Cambria Math" charset="0"/>
                            </a:rPr>
                          </m:ctrlPr>
                        </m:fPr>
                        <m:num>
                          <m:r>
                            <a:rPr lang="bg-BG" sz="2800" i="1" smtClean="0">
                              <a:solidFill>
                                <a:schemeClr val="bg1"/>
                              </a:solidFill>
                              <a:latin typeface="Cambria Math" charset="0"/>
                              <a:ea typeface="Cambria Math" charset="0"/>
                              <a:cs typeface="Cambria Math" charset="0"/>
                            </a:rPr>
                            <m:t>𝜕</m:t>
                          </m:r>
                          <m:r>
                            <a:rPr lang="en-US" sz="2800" b="1" i="0" smtClean="0">
                              <a:solidFill>
                                <a:schemeClr val="bg1"/>
                              </a:solidFill>
                              <a:latin typeface="Cambria Math" charset="0"/>
                              <a:ea typeface="Cambria Math" charset="0"/>
                              <a:cs typeface="Cambria Math" charset="0"/>
                            </a:rPr>
                            <m:t>𝐞</m:t>
                          </m:r>
                        </m:num>
                        <m:den>
                          <m:r>
                            <a:rPr lang="bg-BG" sz="2800" i="1" smtClean="0">
                              <a:solidFill>
                                <a:schemeClr val="bg1"/>
                              </a:solidFill>
                              <a:latin typeface="Cambria Math" charset="0"/>
                              <a:ea typeface="Cambria Math" charset="0"/>
                              <a:cs typeface="Cambria Math" charset="0"/>
                            </a:rPr>
                            <m:t>𝜕</m:t>
                          </m:r>
                          <m:sSub>
                            <m:sSubPr>
                              <m:ctrlPr>
                                <a:rPr lang="en-US" sz="2800" i="1" smtClean="0">
                                  <a:solidFill>
                                    <a:schemeClr val="bg1"/>
                                  </a:solidFill>
                                  <a:latin typeface="Cambria Math" charset="0"/>
                                  <a:ea typeface="Cambria Math" charset="0"/>
                                  <a:cs typeface="Cambria Math" charset="0"/>
                                </a:rPr>
                              </m:ctrlPr>
                            </m:sSubPr>
                            <m:e>
                              <m:r>
                                <a:rPr lang="en-US" sz="2800" i="1" smtClean="0">
                                  <a:solidFill>
                                    <a:schemeClr val="bg1"/>
                                  </a:solidFill>
                                  <a:latin typeface="Cambria Math" charset="0"/>
                                  <a:ea typeface="Cambria Math" charset="0"/>
                                  <a:cs typeface="Cambria Math" charset="0"/>
                                </a:rPr>
                                <m:t>𝜙</m:t>
                              </m:r>
                            </m:e>
                            <m:sub>
                              <m:r>
                                <a:rPr lang="en-US" sz="2800" b="0" i="1" smtClean="0">
                                  <a:solidFill>
                                    <a:schemeClr val="bg1"/>
                                  </a:solidFill>
                                  <a:latin typeface="Cambria Math" charset="0"/>
                                  <a:ea typeface="Cambria Math" charset="0"/>
                                  <a:cs typeface="Cambria Math" charset="0"/>
                                </a:rPr>
                                <m:t>𝑖</m:t>
                              </m:r>
                            </m:sub>
                          </m:sSub>
                        </m:den>
                      </m:f>
                      <m:r>
                        <a:rPr lang="en-US" sz="2800" b="0" i="1" smtClean="0">
                          <a:solidFill>
                            <a:schemeClr val="bg1"/>
                          </a:solidFill>
                          <a:latin typeface="Cambria Math" charset="0"/>
                        </a:rPr>
                        <m:t>=</m:t>
                      </m:r>
                      <m:sSubSup>
                        <m:sSubSupPr>
                          <m:ctrlPr>
                            <a:rPr lang="en-US" sz="2800" b="0" i="1" smtClean="0">
                              <a:solidFill>
                                <a:schemeClr val="bg1"/>
                              </a:solidFill>
                              <a:latin typeface="Cambria Math" charset="0"/>
                            </a:rPr>
                          </m:ctrlPr>
                        </m:sSubSupPr>
                        <m:e>
                          <m:r>
                            <a:rPr lang="en-US" sz="2800" b="1" i="0" smtClean="0">
                              <a:solidFill>
                                <a:schemeClr val="bg1"/>
                              </a:solidFill>
                              <a:latin typeface="Cambria Math" charset="0"/>
                            </a:rPr>
                            <m:t>𝐚</m:t>
                          </m:r>
                        </m:e>
                        <m:sub>
                          <m:r>
                            <a:rPr lang="en-US" sz="2800" b="0" i="1" smtClean="0">
                              <a:solidFill>
                                <a:schemeClr val="bg1"/>
                              </a:solidFill>
                              <a:latin typeface="Cambria Math" charset="0"/>
                            </a:rPr>
                            <m:t>𝑖</m:t>
                          </m:r>
                        </m:sub>
                        <m:sup>
                          <m:r>
                            <a:rPr lang="en-US" sz="2800" b="0" i="1" smtClean="0">
                              <a:solidFill>
                                <a:schemeClr val="bg1"/>
                              </a:solidFill>
                              <a:latin typeface="Cambria Math" charset="0"/>
                            </a:rPr>
                            <m:t>′</m:t>
                          </m:r>
                        </m:sup>
                      </m:sSubSup>
                      <m:r>
                        <a:rPr lang="en-US" sz="2800" b="0" i="1" smtClean="0">
                          <a:solidFill>
                            <a:schemeClr val="bg1"/>
                          </a:solidFill>
                          <a:latin typeface="Cambria Math" charset="0"/>
                          <a:ea typeface="Cambria Math" charset="0"/>
                          <a:cs typeface="Cambria Math" charset="0"/>
                        </a:rPr>
                        <m:t>×</m:t>
                      </m:r>
                      <m:d>
                        <m:dPr>
                          <m:ctrlPr>
                            <a:rPr lang="is-IS" sz="2800" b="0" i="1" smtClean="0">
                              <a:solidFill>
                                <a:schemeClr val="bg1"/>
                              </a:solidFill>
                              <a:latin typeface="Cambria Math" charset="0"/>
                              <a:ea typeface="Cambria Math" charset="0"/>
                              <a:cs typeface="Cambria Math" charset="0"/>
                            </a:rPr>
                          </m:ctrlPr>
                        </m:dPr>
                        <m:e>
                          <m:r>
                            <a:rPr lang="en-US" sz="2800" b="1" i="0" smtClean="0">
                              <a:solidFill>
                                <a:schemeClr val="bg1"/>
                              </a:solidFill>
                              <a:latin typeface="Cambria Math" charset="0"/>
                              <a:ea typeface="Cambria Math" charset="0"/>
                              <a:cs typeface="Cambria Math" charset="0"/>
                            </a:rPr>
                            <m:t>𝐞</m:t>
                          </m:r>
                          <m:r>
                            <a:rPr lang="en-US" sz="2800" b="1" i="0" smtClean="0">
                              <a:solidFill>
                                <a:schemeClr val="bg1"/>
                              </a:solidFill>
                              <a:latin typeface="Cambria Math" charset="0"/>
                              <a:ea typeface="Cambria Math" charset="0"/>
                              <a:cs typeface="Cambria Math" charset="0"/>
                            </a:rPr>
                            <m:t>−</m:t>
                          </m:r>
                          <m:sSubSup>
                            <m:sSubSupPr>
                              <m:ctrlPr>
                                <a:rPr lang="en-US" sz="2800" b="0" i="1" smtClean="0">
                                  <a:solidFill>
                                    <a:schemeClr val="bg1"/>
                                  </a:solidFill>
                                  <a:latin typeface="Cambria Math" charset="0"/>
                                </a:rPr>
                              </m:ctrlPr>
                            </m:sSubSupPr>
                            <m:e>
                              <m:r>
                                <a:rPr lang="en-US" sz="2800" b="1" i="0" smtClean="0">
                                  <a:solidFill>
                                    <a:schemeClr val="bg1"/>
                                  </a:solidFill>
                                  <a:latin typeface="Cambria Math" charset="0"/>
                                </a:rPr>
                                <m:t>𝐫</m:t>
                              </m:r>
                            </m:e>
                            <m:sub>
                              <m:r>
                                <a:rPr lang="en-US" sz="2800" b="0" i="1" smtClean="0">
                                  <a:solidFill>
                                    <a:schemeClr val="bg1"/>
                                  </a:solidFill>
                                  <a:latin typeface="Cambria Math" charset="0"/>
                                </a:rPr>
                                <m:t>𝑖</m:t>
                              </m:r>
                            </m:sub>
                            <m:sup>
                              <m:r>
                                <a:rPr lang="en-US" sz="2800" b="0" i="1" smtClean="0">
                                  <a:solidFill>
                                    <a:schemeClr val="bg1"/>
                                  </a:solidFill>
                                  <a:latin typeface="Cambria Math" charset="0"/>
                                </a:rPr>
                                <m:t>′</m:t>
                              </m:r>
                            </m:sup>
                          </m:sSubSup>
                        </m:e>
                      </m:d>
                    </m:oMath>
                  </m:oMathPara>
                </a14:m>
                <a:endParaRPr lang="en-US" sz="2800" dirty="0"/>
              </a:p>
            </p:txBody>
          </p:sp>
        </mc:Choice>
        <mc:Fallback xmlns="">
          <p:sp>
            <p:nvSpPr>
              <p:cNvPr id="20" name="TextBox 19"/>
              <p:cNvSpPr txBox="1">
                <a:spLocks noRot="1" noChangeAspect="1" noMove="1" noResize="1" noEditPoints="1" noAdjustHandles="1" noChangeArrowheads="1" noChangeShapeType="1" noTextEdit="1"/>
              </p:cNvSpPr>
              <p:nvPr/>
            </p:nvSpPr>
            <p:spPr>
              <a:xfrm>
                <a:off x="908128" y="2504586"/>
                <a:ext cx="2933688" cy="892039"/>
              </a:xfrm>
              <a:prstGeom prst="rect">
                <a:avLst/>
              </a:prstGeom>
              <a:blipFill rotWithShape="0">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8701503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en-US">
                <a:cs typeface="Osaka" charset="-128"/>
              </a:rPr>
              <a:t>3-DOF Rotational Joints</a:t>
            </a:r>
          </a:p>
        </p:txBody>
      </p:sp>
      <p:sp>
        <p:nvSpPr>
          <p:cNvPr id="72707" name="Rectangle 3"/>
          <p:cNvSpPr>
            <a:spLocks noGrp="1" noChangeArrowheads="1"/>
          </p:cNvSpPr>
          <p:nvPr>
            <p:ph type="body" idx="1"/>
          </p:nvPr>
        </p:nvSpPr>
        <p:spPr/>
        <p:txBody>
          <a:bodyPr/>
          <a:lstStyle/>
          <a:p>
            <a:r>
              <a:rPr lang="en-US" altLang="en-US" sz="2400">
                <a:cs typeface="Osaka" charset="-128"/>
              </a:rPr>
              <a:t>For a 2-DOF or 3-DOF joint, it is actually a little trickier to get the world space axis</a:t>
            </a:r>
          </a:p>
          <a:p>
            <a:r>
              <a:rPr lang="en-US" altLang="en-US" sz="2400">
                <a:cs typeface="Osaka" charset="-128"/>
              </a:rPr>
              <a:t>Consider how we would find the world space x-axis of a 3-DOF ball joint</a:t>
            </a:r>
          </a:p>
          <a:p>
            <a:r>
              <a:rPr lang="en-US" altLang="en-US" sz="2400">
                <a:cs typeface="Osaka" charset="-128"/>
              </a:rPr>
              <a:t>Not only do we need to consider the parent’s world matrix, but we need to include the rotation around the next two axes (y and z-axis) as well</a:t>
            </a:r>
          </a:p>
          <a:p>
            <a:r>
              <a:rPr lang="en-US" altLang="en-US" sz="2400">
                <a:cs typeface="Osaka" charset="-128"/>
              </a:rPr>
              <a:t>This is because those following rotations will rotate the first axis itself</a:t>
            </a:r>
          </a:p>
        </p:txBody>
      </p:sp>
      <p:sp>
        <p:nvSpPr>
          <p:cNvPr id="72708"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3508509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altLang="en-US">
                <a:cs typeface="Osaka" charset="-128"/>
              </a:rPr>
              <a:t>3-DOF Rotational Joints</a:t>
            </a:r>
          </a:p>
        </p:txBody>
      </p:sp>
      <p:sp>
        <p:nvSpPr>
          <p:cNvPr id="17413" name="Rectangle 3"/>
          <p:cNvSpPr>
            <a:spLocks noGrp="1" noChangeArrowheads="1"/>
          </p:cNvSpPr>
          <p:nvPr>
            <p:ph type="body" idx="1"/>
          </p:nvPr>
        </p:nvSpPr>
        <p:spPr/>
        <p:txBody>
          <a:bodyPr/>
          <a:lstStyle/>
          <a:p>
            <a:pPr>
              <a:lnSpc>
                <a:spcPct val="90000"/>
              </a:lnSpc>
            </a:pPr>
            <a:r>
              <a:rPr lang="en-US" altLang="en-US" sz="2400" dirty="0">
                <a:cs typeface="Osaka" charset="-128"/>
              </a:rPr>
              <a:t>For example, assuming we have a 3-DOF ball joint that rotates in XYZ order:</a:t>
            </a:r>
          </a:p>
          <a:p>
            <a:pPr>
              <a:lnSpc>
                <a:spcPct val="90000"/>
              </a:lnSpc>
            </a:pPr>
            <a:endParaRPr lang="en-US" altLang="en-US" sz="2400" dirty="0">
              <a:cs typeface="Osaka" charset="-128"/>
            </a:endParaRPr>
          </a:p>
          <a:p>
            <a:pPr>
              <a:lnSpc>
                <a:spcPct val="90000"/>
              </a:lnSpc>
            </a:pPr>
            <a:endParaRPr lang="en-US" altLang="en-US" sz="2400" dirty="0">
              <a:cs typeface="Osaka" charset="-128"/>
            </a:endParaRPr>
          </a:p>
          <a:p>
            <a:pPr>
              <a:lnSpc>
                <a:spcPct val="90000"/>
              </a:lnSpc>
            </a:pPr>
            <a:endParaRPr lang="en-US" altLang="en-US" sz="2400" dirty="0">
              <a:cs typeface="Osaka" charset="-128"/>
            </a:endParaRPr>
          </a:p>
          <a:p>
            <a:pPr>
              <a:lnSpc>
                <a:spcPct val="90000"/>
              </a:lnSpc>
            </a:pPr>
            <a:endParaRPr lang="en-US" altLang="en-US" sz="2400" dirty="0">
              <a:cs typeface="Osaka" charset="-128"/>
            </a:endParaRPr>
          </a:p>
          <a:p>
            <a:pPr>
              <a:lnSpc>
                <a:spcPct val="90000"/>
              </a:lnSpc>
            </a:pPr>
            <a:endParaRPr lang="en-US" altLang="en-US" sz="2400" dirty="0">
              <a:cs typeface="Osaka" charset="-128"/>
            </a:endParaRPr>
          </a:p>
          <a:p>
            <a:pPr>
              <a:lnSpc>
                <a:spcPct val="90000"/>
              </a:lnSpc>
            </a:pPr>
            <a:endParaRPr lang="en-US" altLang="en-US" sz="2400" dirty="0">
              <a:cs typeface="Osaka" charset="-128"/>
            </a:endParaRPr>
          </a:p>
          <a:p>
            <a:pPr>
              <a:lnSpc>
                <a:spcPct val="90000"/>
              </a:lnSpc>
            </a:pPr>
            <a:endParaRPr lang="en-US" altLang="en-US" sz="2400" dirty="0">
              <a:cs typeface="Osaka" charset="-128"/>
            </a:endParaRPr>
          </a:p>
          <a:p>
            <a:pPr>
              <a:lnSpc>
                <a:spcPct val="90000"/>
              </a:lnSpc>
            </a:pPr>
            <a:r>
              <a:rPr lang="en-US" altLang="en-US" sz="2400" dirty="0">
                <a:cs typeface="Osaka" charset="-128"/>
              </a:rPr>
              <a:t>Where R</a:t>
            </a:r>
            <a:r>
              <a:rPr lang="en-US" altLang="en-US" sz="2400" baseline="-25000" dirty="0">
                <a:cs typeface="Osaka" charset="-128"/>
              </a:rPr>
              <a:t>y</a:t>
            </a:r>
            <a:r>
              <a:rPr lang="en-US" altLang="en-US" sz="2400" dirty="0">
                <a:cs typeface="Osaka" charset="-128"/>
              </a:rPr>
              <a:t>(</a:t>
            </a:r>
            <a:r>
              <a:rPr lang="en-US" altLang="en-US" sz="2400" dirty="0" err="1">
                <a:cs typeface="Osaka" charset="-128"/>
              </a:rPr>
              <a:t>θ</a:t>
            </a:r>
            <a:r>
              <a:rPr lang="en-US" altLang="en-US" sz="2400" baseline="-25000" dirty="0" err="1">
                <a:cs typeface="Osaka" charset="-128"/>
              </a:rPr>
              <a:t>y</a:t>
            </a:r>
            <a:r>
              <a:rPr lang="en-US" altLang="en-US" sz="2400" dirty="0">
                <a:cs typeface="Osaka" charset="-128"/>
              </a:rPr>
              <a:t>) and </a:t>
            </a:r>
            <a:r>
              <a:rPr lang="en-US" altLang="en-US" sz="2400" dirty="0" err="1">
                <a:cs typeface="Osaka" charset="-128"/>
              </a:rPr>
              <a:t>R</a:t>
            </a:r>
            <a:r>
              <a:rPr lang="en-US" altLang="en-US" sz="2400" baseline="-25000" dirty="0" err="1">
                <a:cs typeface="Osaka" charset="-128"/>
              </a:rPr>
              <a:t>z</a:t>
            </a:r>
            <a:r>
              <a:rPr lang="en-US" altLang="en-US" sz="2400" dirty="0">
                <a:cs typeface="Osaka" charset="-128"/>
              </a:rPr>
              <a:t>(</a:t>
            </a:r>
            <a:r>
              <a:rPr lang="en-US" altLang="en-US" sz="2400" dirty="0" err="1">
                <a:cs typeface="Osaka" charset="-128"/>
              </a:rPr>
              <a:t>θ</a:t>
            </a:r>
            <a:r>
              <a:rPr lang="en-US" altLang="en-US" sz="2400" baseline="-25000" dirty="0" err="1">
                <a:cs typeface="Osaka" charset="-128"/>
              </a:rPr>
              <a:t>z</a:t>
            </a:r>
            <a:r>
              <a:rPr lang="en-US" altLang="en-US" sz="2400" dirty="0">
                <a:cs typeface="Osaka" charset="-128"/>
              </a:rPr>
              <a:t>) are y and z rotation matrices</a:t>
            </a:r>
          </a:p>
        </p:txBody>
      </p:sp>
      <p:graphicFrame>
        <p:nvGraphicFramePr>
          <p:cNvPr id="17411" name="Object 3"/>
          <p:cNvGraphicFramePr>
            <a:graphicFrameLocks noChangeAspect="1"/>
          </p:cNvGraphicFramePr>
          <p:nvPr/>
        </p:nvGraphicFramePr>
        <p:xfrm>
          <a:off x="514350" y="3151188"/>
          <a:ext cx="1390650" cy="1649412"/>
        </p:xfrm>
        <a:graphic>
          <a:graphicData uri="http://schemas.openxmlformats.org/presentationml/2006/ole">
            <mc:AlternateContent xmlns:mc="http://schemas.openxmlformats.org/markup-compatibility/2006">
              <mc:Choice xmlns:v="urn:schemas-microsoft-com:vml" Requires="v">
                <p:oleObj spid="_x0000_s115750" name="Equation" r:id="rId3" imgW="558720" imgH="660240" progId="Equation.3">
                  <p:embed/>
                </p:oleObj>
              </mc:Choice>
              <mc:Fallback>
                <p:oleObj name="Equation" r:id="rId3" imgW="558720" imgH="660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350" y="3151188"/>
                        <a:ext cx="1390650" cy="1649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7414"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 name="TextBox 1"/>
              <p:cNvSpPr txBox="1"/>
              <p:nvPr/>
            </p:nvSpPr>
            <p:spPr>
              <a:xfrm>
                <a:off x="2286000" y="3151795"/>
                <a:ext cx="6425349" cy="4296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400" b="1" i="1" smtClean="0">
                              <a:solidFill>
                                <a:schemeClr val="bg1"/>
                              </a:solidFill>
                              <a:latin typeface="Cambria Math" charset="0"/>
                            </a:rPr>
                          </m:ctrlPr>
                        </m:sSubSupPr>
                        <m:e>
                          <m:r>
                            <a:rPr lang="en-US" sz="2400" b="1" i="0" smtClean="0">
                              <a:solidFill>
                                <a:schemeClr val="bg1"/>
                              </a:solidFill>
                              <a:latin typeface="Cambria Math" charset="0"/>
                            </a:rPr>
                            <m:t>𝐚</m:t>
                          </m:r>
                        </m:e>
                        <m:sub>
                          <m:r>
                            <a:rPr lang="en-US" sz="2400" b="0" i="1" smtClean="0">
                              <a:solidFill>
                                <a:schemeClr val="bg1"/>
                              </a:solidFill>
                              <a:latin typeface="Cambria Math" charset="0"/>
                            </a:rPr>
                            <m:t>𝑖</m:t>
                          </m:r>
                        </m:sub>
                        <m:sup>
                          <m:r>
                            <a:rPr lang="en-US" sz="2400" b="1" i="1" smtClean="0">
                              <a:solidFill>
                                <a:schemeClr val="bg1"/>
                              </a:solidFill>
                              <a:latin typeface="Cambria Math" charset="0"/>
                            </a:rPr>
                            <m:t>′</m:t>
                          </m:r>
                        </m:sup>
                      </m:sSubSup>
                      <m:r>
                        <a:rPr lang="en-US" sz="2400" b="1" i="1" smtClean="0">
                          <a:solidFill>
                            <a:schemeClr val="bg1"/>
                          </a:solidFill>
                          <a:latin typeface="Cambria Math" charset="0"/>
                        </a:rPr>
                        <m:t>=</m:t>
                      </m:r>
                      <m:sSub>
                        <m:sSubPr>
                          <m:ctrlPr>
                            <a:rPr lang="en-US" sz="2400" b="1" i="1" smtClean="0">
                              <a:solidFill>
                                <a:schemeClr val="bg1"/>
                              </a:solidFill>
                              <a:latin typeface="Cambria Math" charset="0"/>
                            </a:rPr>
                          </m:ctrlPr>
                        </m:sSubPr>
                        <m:e>
                          <m:r>
                            <a:rPr lang="en-US" sz="2400" b="1" i="0" smtClean="0">
                              <a:solidFill>
                                <a:schemeClr val="bg1"/>
                              </a:solidFill>
                              <a:latin typeface="Cambria Math" charset="0"/>
                            </a:rPr>
                            <m:t>𝐖</m:t>
                          </m:r>
                        </m:e>
                        <m:sub>
                          <m:r>
                            <a:rPr lang="en-US" sz="2400" b="0" i="1" smtClean="0">
                              <a:solidFill>
                                <a:schemeClr val="bg1"/>
                              </a:solidFill>
                              <a:latin typeface="Cambria Math" charset="0"/>
                            </a:rPr>
                            <m:t>𝑝𝑎𝑟𝑒𝑛𝑡</m:t>
                          </m:r>
                        </m:sub>
                      </m:sSub>
                      <m:r>
                        <a:rPr lang="en-US" sz="2400" b="1" i="1" smtClean="0">
                          <a:solidFill>
                            <a:schemeClr val="bg1"/>
                          </a:solidFill>
                          <a:latin typeface="Cambria Math" charset="0"/>
                          <a:ea typeface="Cambria Math" charset="0"/>
                          <a:cs typeface="Cambria Math" charset="0"/>
                        </a:rPr>
                        <m:t>∙</m:t>
                      </m:r>
                      <m:sSub>
                        <m:sSubPr>
                          <m:ctrlPr>
                            <a:rPr lang="en-US" sz="2400" b="1" i="1" smtClean="0">
                              <a:solidFill>
                                <a:schemeClr val="bg1"/>
                              </a:solidFill>
                              <a:latin typeface="Cambria Math" charset="0"/>
                              <a:ea typeface="Cambria Math" charset="0"/>
                              <a:cs typeface="Cambria Math" charset="0"/>
                            </a:rPr>
                          </m:ctrlPr>
                        </m:sSubPr>
                        <m:e>
                          <m:r>
                            <a:rPr lang="en-US" sz="2400" b="1" i="0" smtClean="0">
                              <a:solidFill>
                                <a:schemeClr val="bg1"/>
                              </a:solidFill>
                              <a:latin typeface="Cambria Math" charset="0"/>
                              <a:ea typeface="Cambria Math" charset="0"/>
                              <a:cs typeface="Cambria Math" charset="0"/>
                            </a:rPr>
                            <m:t>𝐑</m:t>
                          </m:r>
                        </m:e>
                        <m:sub>
                          <m:r>
                            <a:rPr lang="en-US" sz="2400" b="0" i="1" smtClean="0">
                              <a:solidFill>
                                <a:schemeClr val="bg1"/>
                              </a:solidFill>
                              <a:latin typeface="Cambria Math" charset="0"/>
                              <a:ea typeface="Cambria Math" charset="0"/>
                              <a:cs typeface="Cambria Math" charset="0"/>
                            </a:rPr>
                            <m:t>𝑧</m:t>
                          </m:r>
                        </m:sub>
                      </m:sSub>
                      <m:d>
                        <m:dPr>
                          <m:ctrlPr>
                            <a:rPr lang="is-IS" sz="2400" b="1" i="1" smtClean="0">
                              <a:solidFill>
                                <a:schemeClr val="bg1"/>
                              </a:solidFill>
                              <a:latin typeface="Cambria Math" charset="0"/>
                              <a:ea typeface="Cambria Math" charset="0"/>
                              <a:cs typeface="Cambria Math" charset="0"/>
                            </a:rPr>
                          </m:ctrlPr>
                        </m:dPr>
                        <m:e>
                          <m:sSub>
                            <m:sSubPr>
                              <m:ctrlPr>
                                <a:rPr lang="en-US" sz="2400" b="1" i="1" smtClean="0">
                                  <a:solidFill>
                                    <a:schemeClr val="bg1"/>
                                  </a:solidFill>
                                  <a:latin typeface="Cambria Math" charset="0"/>
                                  <a:ea typeface="Cambria Math" charset="0"/>
                                  <a:cs typeface="Cambria Math" charset="0"/>
                                </a:rPr>
                              </m:ctrlPr>
                            </m:sSubPr>
                            <m:e>
                              <m:r>
                                <a:rPr lang="en-US" sz="2400" i="1" smtClean="0">
                                  <a:solidFill>
                                    <a:schemeClr val="bg1"/>
                                  </a:solidFill>
                                  <a:latin typeface="Cambria Math" charset="0"/>
                                  <a:ea typeface="Cambria Math" charset="0"/>
                                  <a:cs typeface="Cambria Math" charset="0"/>
                                </a:rPr>
                                <m:t>𝜃</m:t>
                              </m:r>
                            </m:e>
                            <m:sub>
                              <m:r>
                                <a:rPr lang="en-US" sz="2400" b="0" i="1" smtClean="0">
                                  <a:solidFill>
                                    <a:schemeClr val="bg1"/>
                                  </a:solidFill>
                                  <a:latin typeface="Cambria Math" charset="0"/>
                                  <a:ea typeface="Cambria Math" charset="0"/>
                                  <a:cs typeface="Cambria Math" charset="0"/>
                                </a:rPr>
                                <m:t>𝑧</m:t>
                              </m:r>
                            </m:sub>
                          </m:sSub>
                        </m:e>
                      </m:d>
                      <m:r>
                        <a:rPr lang="is-IS" sz="2400" b="1" i="1" smtClean="0">
                          <a:solidFill>
                            <a:schemeClr val="bg1"/>
                          </a:solidFill>
                          <a:latin typeface="Cambria Math" charset="0"/>
                          <a:ea typeface="Cambria Math" charset="0"/>
                          <a:cs typeface="Cambria Math" charset="0"/>
                        </a:rPr>
                        <m:t>∙</m:t>
                      </m:r>
                      <m:sSub>
                        <m:sSubPr>
                          <m:ctrlPr>
                            <a:rPr lang="en-US" sz="2400" b="1" i="1">
                              <a:solidFill>
                                <a:schemeClr val="bg1"/>
                              </a:solidFill>
                              <a:latin typeface="Cambria Math" charset="0"/>
                              <a:ea typeface="Cambria Math" charset="0"/>
                              <a:cs typeface="Cambria Math" charset="0"/>
                            </a:rPr>
                          </m:ctrlPr>
                        </m:sSubPr>
                        <m:e>
                          <m:r>
                            <a:rPr lang="en-US" sz="2400" b="1">
                              <a:solidFill>
                                <a:schemeClr val="bg1"/>
                              </a:solidFill>
                              <a:latin typeface="Cambria Math" charset="0"/>
                              <a:ea typeface="Cambria Math" charset="0"/>
                              <a:cs typeface="Cambria Math" charset="0"/>
                            </a:rPr>
                            <m:t>𝐑</m:t>
                          </m:r>
                        </m:e>
                        <m:sub>
                          <m:r>
                            <a:rPr lang="en-US" sz="2400" b="1" i="1" smtClean="0">
                              <a:solidFill>
                                <a:schemeClr val="bg1"/>
                              </a:solidFill>
                              <a:latin typeface="Cambria Math" charset="0"/>
                              <a:ea typeface="Cambria Math" charset="0"/>
                              <a:cs typeface="Cambria Math" charset="0"/>
                            </a:rPr>
                            <m:t>𝒚</m:t>
                          </m:r>
                        </m:sub>
                      </m:sSub>
                      <m:d>
                        <m:dPr>
                          <m:ctrlPr>
                            <a:rPr lang="is-IS" sz="2400" b="1" i="1">
                              <a:solidFill>
                                <a:schemeClr val="bg1"/>
                              </a:solidFill>
                              <a:latin typeface="Cambria Math" charset="0"/>
                              <a:ea typeface="Cambria Math" charset="0"/>
                              <a:cs typeface="Cambria Math" charset="0"/>
                            </a:rPr>
                          </m:ctrlPr>
                        </m:dPr>
                        <m:e>
                          <m:sSub>
                            <m:sSubPr>
                              <m:ctrlPr>
                                <a:rPr lang="en-US" sz="2400" b="1" i="1">
                                  <a:solidFill>
                                    <a:schemeClr val="bg1"/>
                                  </a:solidFill>
                                  <a:latin typeface="Cambria Math" charset="0"/>
                                  <a:ea typeface="Cambria Math" charset="0"/>
                                  <a:cs typeface="Cambria Math" charset="0"/>
                                </a:rPr>
                              </m:ctrlPr>
                            </m:sSubPr>
                            <m:e>
                              <m:r>
                                <a:rPr lang="en-US" sz="2400" i="1">
                                  <a:solidFill>
                                    <a:schemeClr val="bg1"/>
                                  </a:solidFill>
                                  <a:latin typeface="Cambria Math" charset="0"/>
                                  <a:ea typeface="Cambria Math" charset="0"/>
                                  <a:cs typeface="Cambria Math" charset="0"/>
                                </a:rPr>
                                <m:t>𝜃</m:t>
                              </m:r>
                            </m:e>
                            <m:sub>
                              <m:r>
                                <a:rPr lang="en-US" sz="2400" b="1" i="1" smtClean="0">
                                  <a:solidFill>
                                    <a:schemeClr val="bg1"/>
                                  </a:solidFill>
                                  <a:latin typeface="Cambria Math" charset="0"/>
                                  <a:ea typeface="Cambria Math" charset="0"/>
                                  <a:cs typeface="Cambria Math" charset="0"/>
                                </a:rPr>
                                <m:t>𝒚</m:t>
                              </m:r>
                            </m:sub>
                          </m:sSub>
                        </m:e>
                      </m:d>
                      <m:r>
                        <a:rPr lang="en-US" sz="2400" b="1" i="1" smtClean="0">
                          <a:solidFill>
                            <a:schemeClr val="bg1"/>
                          </a:solidFill>
                          <a:latin typeface="Cambria Math" charset="0"/>
                          <a:ea typeface="Cambria Math" charset="0"/>
                          <a:cs typeface="Cambria Math" charset="0"/>
                        </a:rPr>
                        <m:t>∙</m:t>
                      </m:r>
                      <m:sSup>
                        <m:sSupPr>
                          <m:ctrlPr>
                            <a:rPr lang="en-US" sz="2400" b="1" i="1" smtClean="0">
                              <a:solidFill>
                                <a:schemeClr val="bg1"/>
                              </a:solidFill>
                              <a:latin typeface="Cambria Math" charset="0"/>
                              <a:ea typeface="Cambria Math" charset="0"/>
                              <a:cs typeface="Cambria Math" charset="0"/>
                            </a:rPr>
                          </m:ctrlPr>
                        </m:sSupPr>
                        <m:e>
                          <m:d>
                            <m:dPr>
                              <m:begChr m:val="["/>
                              <m:endChr m:val="]"/>
                              <m:ctrlPr>
                                <a:rPr lang="pt-BR" sz="2400" b="1" i="1" smtClean="0">
                                  <a:solidFill>
                                    <a:schemeClr val="bg1"/>
                                  </a:solidFill>
                                  <a:latin typeface="Cambria Math" charset="0"/>
                                  <a:ea typeface="Cambria Math" charset="0"/>
                                  <a:cs typeface="Cambria Math" charset="0"/>
                                </a:rPr>
                              </m:ctrlPr>
                            </m:dPr>
                            <m:e>
                              <m:m>
                                <m:mPr>
                                  <m:mcs>
                                    <m:mc>
                                      <m:mcPr>
                                        <m:count m:val="2"/>
                                        <m:mcJc m:val="center"/>
                                      </m:mcPr>
                                    </m:mc>
                                  </m:mcs>
                                  <m:ctrlPr>
                                    <a:rPr lang="uk-UA" sz="2400" b="1" i="1" smtClean="0">
                                      <a:solidFill>
                                        <a:schemeClr val="bg1"/>
                                      </a:solidFill>
                                      <a:latin typeface="Cambria Math" charset="0"/>
                                      <a:ea typeface="Cambria Math" charset="0"/>
                                      <a:cs typeface="Cambria Math" charset="0"/>
                                    </a:rPr>
                                  </m:ctrlPr>
                                </m:mPr>
                                <m:mr>
                                  <m:e>
                                    <m:m>
                                      <m:mPr>
                                        <m:mcs>
                                          <m:mc>
                                            <m:mcPr>
                                              <m:count m:val="2"/>
                                              <m:mcJc m:val="center"/>
                                            </m:mcPr>
                                          </m:mc>
                                        </m:mcs>
                                        <m:ctrlPr>
                                          <a:rPr lang="uk-UA" sz="2400" b="1" i="1" smtClean="0">
                                            <a:solidFill>
                                              <a:schemeClr val="bg1"/>
                                            </a:solidFill>
                                            <a:latin typeface="Cambria Math" charset="0"/>
                                            <a:ea typeface="Cambria Math" charset="0"/>
                                            <a:cs typeface="Cambria Math" charset="0"/>
                                          </a:rPr>
                                        </m:ctrlPr>
                                      </m:mPr>
                                      <m:mr>
                                        <m:e>
                                          <m:r>
                                            <m:rPr>
                                              <m:brk m:alnAt="7"/>
                                            </m:rPr>
                                            <a:rPr lang="en-US" sz="2400" b="0" i="1" smtClean="0">
                                              <a:solidFill>
                                                <a:schemeClr val="bg1"/>
                                              </a:solidFill>
                                              <a:latin typeface="Cambria Math" charset="0"/>
                                              <a:ea typeface="Cambria Math" charset="0"/>
                                              <a:cs typeface="Cambria Math" charset="0"/>
                                            </a:rPr>
                                            <m:t>1</m:t>
                                          </m:r>
                                        </m:e>
                                        <m:e>
                                          <m:r>
                                            <a:rPr lang="en-US" sz="2400" b="0" i="1" smtClean="0">
                                              <a:solidFill>
                                                <a:schemeClr val="bg1"/>
                                              </a:solidFill>
                                              <a:latin typeface="Cambria Math" charset="0"/>
                                              <a:ea typeface="Cambria Math" charset="0"/>
                                              <a:cs typeface="Cambria Math" charset="0"/>
                                            </a:rPr>
                                            <m:t>0</m:t>
                                          </m:r>
                                        </m:e>
                                      </m:mr>
                                    </m:m>
                                  </m:e>
                                  <m:e>
                                    <m:m>
                                      <m:mPr>
                                        <m:mcs>
                                          <m:mc>
                                            <m:mcPr>
                                              <m:count m:val="2"/>
                                              <m:mcJc m:val="center"/>
                                            </m:mcPr>
                                          </m:mc>
                                        </m:mcs>
                                        <m:ctrlPr>
                                          <a:rPr lang="uk-UA" sz="2400" b="1" i="1" smtClean="0">
                                            <a:solidFill>
                                              <a:schemeClr val="bg1"/>
                                            </a:solidFill>
                                            <a:latin typeface="Cambria Math" charset="0"/>
                                            <a:ea typeface="Cambria Math" charset="0"/>
                                            <a:cs typeface="Cambria Math" charset="0"/>
                                          </a:rPr>
                                        </m:ctrlPr>
                                      </m:mPr>
                                      <m:mr>
                                        <m:e>
                                          <m:r>
                                            <m:rPr>
                                              <m:brk m:alnAt="7"/>
                                            </m:rPr>
                                            <a:rPr lang="en-US" sz="2400" b="0" i="1" smtClean="0">
                                              <a:solidFill>
                                                <a:schemeClr val="bg1"/>
                                              </a:solidFill>
                                              <a:latin typeface="Cambria Math" charset="0"/>
                                              <a:ea typeface="Cambria Math" charset="0"/>
                                              <a:cs typeface="Cambria Math" charset="0"/>
                                            </a:rPr>
                                            <m:t>0</m:t>
                                          </m:r>
                                        </m:e>
                                        <m:e>
                                          <m:r>
                                            <a:rPr lang="en-US" sz="2400" b="0" i="1" smtClean="0">
                                              <a:solidFill>
                                                <a:schemeClr val="bg1"/>
                                              </a:solidFill>
                                              <a:latin typeface="Cambria Math" charset="0"/>
                                              <a:ea typeface="Cambria Math" charset="0"/>
                                              <a:cs typeface="Cambria Math" charset="0"/>
                                            </a:rPr>
                                            <m:t>0</m:t>
                                          </m:r>
                                        </m:e>
                                      </m:mr>
                                    </m:m>
                                  </m:e>
                                </m:mr>
                              </m:m>
                            </m:e>
                          </m:d>
                        </m:e>
                        <m:sup>
                          <m:r>
                            <a:rPr lang="en-US" sz="2400" b="0" i="1" smtClean="0">
                              <a:solidFill>
                                <a:schemeClr val="bg1"/>
                              </a:solidFill>
                              <a:latin typeface="Cambria Math" charset="0"/>
                              <a:ea typeface="Cambria Math" charset="0"/>
                              <a:cs typeface="Cambria Math" charset="0"/>
                            </a:rPr>
                            <m:t>𝑇</m:t>
                          </m:r>
                        </m:sup>
                      </m:sSup>
                    </m:oMath>
                  </m:oMathPara>
                </a14:m>
                <a:endParaRPr lang="en-US" sz="2400" b="1" dirty="0">
                  <a:solidFill>
                    <a:schemeClr val="bg1"/>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2286000" y="3151795"/>
                <a:ext cx="6425349" cy="42960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362200" y="3773146"/>
                <a:ext cx="5141279" cy="4054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400" b="1" i="1" smtClean="0">
                              <a:solidFill>
                                <a:schemeClr val="bg1"/>
                              </a:solidFill>
                              <a:latin typeface="Cambria Math" charset="0"/>
                            </a:rPr>
                          </m:ctrlPr>
                        </m:sSubSupPr>
                        <m:e>
                          <m:r>
                            <a:rPr lang="en-US" sz="2400" b="1" i="0" smtClean="0">
                              <a:solidFill>
                                <a:schemeClr val="bg1"/>
                              </a:solidFill>
                              <a:latin typeface="Cambria Math" charset="0"/>
                            </a:rPr>
                            <m:t>𝐚</m:t>
                          </m:r>
                        </m:e>
                        <m:sub>
                          <m:r>
                            <a:rPr lang="en-US" sz="2400" b="0" i="1" smtClean="0">
                              <a:solidFill>
                                <a:schemeClr val="bg1"/>
                              </a:solidFill>
                              <a:latin typeface="Cambria Math" charset="0"/>
                            </a:rPr>
                            <m:t>𝑖</m:t>
                          </m:r>
                        </m:sub>
                        <m:sup>
                          <m:r>
                            <a:rPr lang="en-US" sz="2400" b="1" i="1" smtClean="0">
                              <a:solidFill>
                                <a:schemeClr val="bg1"/>
                              </a:solidFill>
                              <a:latin typeface="Cambria Math" charset="0"/>
                            </a:rPr>
                            <m:t>′</m:t>
                          </m:r>
                        </m:sup>
                      </m:sSubSup>
                      <m:r>
                        <a:rPr lang="en-US" sz="2400" b="1" i="1" smtClean="0">
                          <a:solidFill>
                            <a:schemeClr val="bg1"/>
                          </a:solidFill>
                          <a:latin typeface="Cambria Math" charset="0"/>
                        </a:rPr>
                        <m:t>=</m:t>
                      </m:r>
                      <m:sSub>
                        <m:sSubPr>
                          <m:ctrlPr>
                            <a:rPr lang="en-US" sz="2400" b="1" i="1" smtClean="0">
                              <a:solidFill>
                                <a:schemeClr val="bg1"/>
                              </a:solidFill>
                              <a:latin typeface="Cambria Math" charset="0"/>
                            </a:rPr>
                          </m:ctrlPr>
                        </m:sSubPr>
                        <m:e>
                          <m:r>
                            <a:rPr lang="en-US" sz="2400" b="1" i="0" smtClean="0">
                              <a:solidFill>
                                <a:schemeClr val="bg1"/>
                              </a:solidFill>
                              <a:latin typeface="Cambria Math" charset="0"/>
                            </a:rPr>
                            <m:t>𝐖</m:t>
                          </m:r>
                        </m:e>
                        <m:sub>
                          <m:r>
                            <a:rPr lang="en-US" sz="2400" b="0" i="1" smtClean="0">
                              <a:solidFill>
                                <a:schemeClr val="bg1"/>
                              </a:solidFill>
                              <a:latin typeface="Cambria Math" charset="0"/>
                            </a:rPr>
                            <m:t>𝑝𝑎𝑟𝑒𝑛𝑡</m:t>
                          </m:r>
                        </m:sub>
                      </m:sSub>
                      <m:r>
                        <a:rPr lang="en-US" sz="2400" b="1" i="1" smtClean="0">
                          <a:solidFill>
                            <a:schemeClr val="bg1"/>
                          </a:solidFill>
                          <a:latin typeface="Cambria Math" charset="0"/>
                          <a:ea typeface="Cambria Math" charset="0"/>
                          <a:cs typeface="Cambria Math" charset="0"/>
                        </a:rPr>
                        <m:t>∙</m:t>
                      </m:r>
                      <m:sSub>
                        <m:sSubPr>
                          <m:ctrlPr>
                            <a:rPr lang="en-US" sz="2400" b="1" i="1" smtClean="0">
                              <a:solidFill>
                                <a:schemeClr val="bg1"/>
                              </a:solidFill>
                              <a:latin typeface="Cambria Math" charset="0"/>
                              <a:ea typeface="Cambria Math" charset="0"/>
                              <a:cs typeface="Cambria Math" charset="0"/>
                            </a:rPr>
                          </m:ctrlPr>
                        </m:sSubPr>
                        <m:e>
                          <m:r>
                            <a:rPr lang="en-US" sz="2400" b="1" i="0" smtClean="0">
                              <a:solidFill>
                                <a:schemeClr val="bg1"/>
                              </a:solidFill>
                              <a:latin typeface="Cambria Math" charset="0"/>
                              <a:ea typeface="Cambria Math" charset="0"/>
                              <a:cs typeface="Cambria Math" charset="0"/>
                            </a:rPr>
                            <m:t>𝐑</m:t>
                          </m:r>
                        </m:e>
                        <m:sub>
                          <m:r>
                            <a:rPr lang="en-US" sz="2400" b="0" i="1" smtClean="0">
                              <a:solidFill>
                                <a:schemeClr val="bg1"/>
                              </a:solidFill>
                              <a:latin typeface="Cambria Math" charset="0"/>
                              <a:ea typeface="Cambria Math" charset="0"/>
                              <a:cs typeface="Cambria Math" charset="0"/>
                            </a:rPr>
                            <m:t>𝑧</m:t>
                          </m:r>
                        </m:sub>
                      </m:sSub>
                      <m:d>
                        <m:dPr>
                          <m:ctrlPr>
                            <a:rPr lang="is-IS" sz="2400" b="1" i="1" smtClean="0">
                              <a:solidFill>
                                <a:schemeClr val="bg1"/>
                              </a:solidFill>
                              <a:latin typeface="Cambria Math" charset="0"/>
                              <a:ea typeface="Cambria Math" charset="0"/>
                              <a:cs typeface="Cambria Math" charset="0"/>
                            </a:rPr>
                          </m:ctrlPr>
                        </m:dPr>
                        <m:e>
                          <m:sSub>
                            <m:sSubPr>
                              <m:ctrlPr>
                                <a:rPr lang="en-US" sz="2400" b="1" i="1" smtClean="0">
                                  <a:solidFill>
                                    <a:schemeClr val="bg1"/>
                                  </a:solidFill>
                                  <a:latin typeface="Cambria Math" charset="0"/>
                                  <a:ea typeface="Cambria Math" charset="0"/>
                                  <a:cs typeface="Cambria Math" charset="0"/>
                                </a:rPr>
                              </m:ctrlPr>
                            </m:sSubPr>
                            <m:e>
                              <m:r>
                                <a:rPr lang="en-US" sz="2400" i="1" smtClean="0">
                                  <a:solidFill>
                                    <a:schemeClr val="bg1"/>
                                  </a:solidFill>
                                  <a:latin typeface="Cambria Math" charset="0"/>
                                  <a:ea typeface="Cambria Math" charset="0"/>
                                  <a:cs typeface="Cambria Math" charset="0"/>
                                </a:rPr>
                                <m:t>𝜃</m:t>
                              </m:r>
                            </m:e>
                            <m:sub>
                              <m:r>
                                <a:rPr lang="en-US" sz="2400" b="0" i="1" smtClean="0">
                                  <a:solidFill>
                                    <a:schemeClr val="bg1"/>
                                  </a:solidFill>
                                  <a:latin typeface="Cambria Math" charset="0"/>
                                  <a:ea typeface="Cambria Math" charset="0"/>
                                  <a:cs typeface="Cambria Math" charset="0"/>
                                </a:rPr>
                                <m:t>𝑧</m:t>
                              </m:r>
                            </m:sub>
                          </m:sSub>
                        </m:e>
                      </m:d>
                      <m:r>
                        <a:rPr lang="is-IS" sz="2400" b="1" i="1" smtClean="0">
                          <a:solidFill>
                            <a:schemeClr val="bg1"/>
                          </a:solidFill>
                          <a:latin typeface="Cambria Math" charset="0"/>
                          <a:ea typeface="Cambria Math" charset="0"/>
                          <a:cs typeface="Cambria Math" charset="0"/>
                        </a:rPr>
                        <m:t>∙</m:t>
                      </m:r>
                      <m:sSup>
                        <m:sSupPr>
                          <m:ctrlPr>
                            <a:rPr lang="en-US" sz="2400" b="1" i="1" smtClean="0">
                              <a:solidFill>
                                <a:schemeClr val="bg1"/>
                              </a:solidFill>
                              <a:latin typeface="Cambria Math" charset="0"/>
                              <a:ea typeface="Cambria Math" charset="0"/>
                              <a:cs typeface="Cambria Math" charset="0"/>
                            </a:rPr>
                          </m:ctrlPr>
                        </m:sSupPr>
                        <m:e>
                          <m:d>
                            <m:dPr>
                              <m:begChr m:val="["/>
                              <m:endChr m:val="]"/>
                              <m:ctrlPr>
                                <a:rPr lang="pt-BR" sz="2400" b="1" i="1" smtClean="0">
                                  <a:solidFill>
                                    <a:schemeClr val="bg1"/>
                                  </a:solidFill>
                                  <a:latin typeface="Cambria Math" charset="0"/>
                                  <a:ea typeface="Cambria Math" charset="0"/>
                                  <a:cs typeface="Cambria Math" charset="0"/>
                                </a:rPr>
                              </m:ctrlPr>
                            </m:dPr>
                            <m:e>
                              <m:m>
                                <m:mPr>
                                  <m:mcs>
                                    <m:mc>
                                      <m:mcPr>
                                        <m:count m:val="2"/>
                                        <m:mcJc m:val="center"/>
                                      </m:mcPr>
                                    </m:mc>
                                  </m:mcs>
                                  <m:ctrlPr>
                                    <a:rPr lang="uk-UA" sz="2400" b="1" i="1" smtClean="0">
                                      <a:solidFill>
                                        <a:schemeClr val="bg1"/>
                                      </a:solidFill>
                                      <a:latin typeface="Cambria Math" charset="0"/>
                                      <a:ea typeface="Cambria Math" charset="0"/>
                                      <a:cs typeface="Cambria Math" charset="0"/>
                                    </a:rPr>
                                  </m:ctrlPr>
                                </m:mPr>
                                <m:mr>
                                  <m:e>
                                    <m:m>
                                      <m:mPr>
                                        <m:mcs>
                                          <m:mc>
                                            <m:mcPr>
                                              <m:count m:val="2"/>
                                              <m:mcJc m:val="center"/>
                                            </m:mcPr>
                                          </m:mc>
                                        </m:mcs>
                                        <m:ctrlPr>
                                          <a:rPr lang="uk-UA" sz="2400" b="1" i="1" smtClean="0">
                                            <a:solidFill>
                                              <a:schemeClr val="bg1"/>
                                            </a:solidFill>
                                            <a:latin typeface="Cambria Math" charset="0"/>
                                            <a:ea typeface="Cambria Math" charset="0"/>
                                            <a:cs typeface="Cambria Math" charset="0"/>
                                          </a:rPr>
                                        </m:ctrlPr>
                                      </m:mPr>
                                      <m:mr>
                                        <m:e>
                                          <m:r>
                                            <a:rPr lang="en-US" sz="2400" b="0" i="1" smtClean="0">
                                              <a:solidFill>
                                                <a:schemeClr val="bg1"/>
                                              </a:solidFill>
                                              <a:latin typeface="Cambria Math" charset="0"/>
                                              <a:ea typeface="Cambria Math" charset="0"/>
                                              <a:cs typeface="Cambria Math" charset="0"/>
                                            </a:rPr>
                                            <m:t>0</m:t>
                                          </m:r>
                                        </m:e>
                                        <m:e>
                                          <m:r>
                                            <m:rPr>
                                              <m:brk m:alnAt="7"/>
                                            </m:rPr>
                                            <a:rPr lang="en-US" sz="2400" b="0" i="1" smtClean="0">
                                              <a:solidFill>
                                                <a:schemeClr val="bg1"/>
                                              </a:solidFill>
                                              <a:latin typeface="Cambria Math" charset="0"/>
                                              <a:ea typeface="Cambria Math" charset="0"/>
                                              <a:cs typeface="Cambria Math" charset="0"/>
                                            </a:rPr>
                                            <m:t>1</m:t>
                                          </m:r>
                                        </m:e>
                                      </m:mr>
                                    </m:m>
                                  </m:e>
                                  <m:e>
                                    <m:m>
                                      <m:mPr>
                                        <m:mcs>
                                          <m:mc>
                                            <m:mcPr>
                                              <m:count m:val="2"/>
                                              <m:mcJc m:val="center"/>
                                            </m:mcPr>
                                          </m:mc>
                                        </m:mcs>
                                        <m:ctrlPr>
                                          <a:rPr lang="uk-UA" sz="2400" b="1" i="1" smtClean="0">
                                            <a:solidFill>
                                              <a:schemeClr val="bg1"/>
                                            </a:solidFill>
                                            <a:latin typeface="Cambria Math" charset="0"/>
                                            <a:ea typeface="Cambria Math" charset="0"/>
                                            <a:cs typeface="Cambria Math" charset="0"/>
                                          </a:rPr>
                                        </m:ctrlPr>
                                      </m:mPr>
                                      <m:mr>
                                        <m:e>
                                          <m:r>
                                            <m:rPr>
                                              <m:brk m:alnAt="7"/>
                                            </m:rPr>
                                            <a:rPr lang="en-US" sz="2400" b="0" i="1" smtClean="0">
                                              <a:solidFill>
                                                <a:schemeClr val="bg1"/>
                                              </a:solidFill>
                                              <a:latin typeface="Cambria Math" charset="0"/>
                                              <a:ea typeface="Cambria Math" charset="0"/>
                                              <a:cs typeface="Cambria Math" charset="0"/>
                                            </a:rPr>
                                            <m:t>0</m:t>
                                          </m:r>
                                        </m:e>
                                        <m:e>
                                          <m:r>
                                            <a:rPr lang="en-US" sz="2400" b="0" i="1" smtClean="0">
                                              <a:solidFill>
                                                <a:schemeClr val="bg1"/>
                                              </a:solidFill>
                                              <a:latin typeface="Cambria Math" charset="0"/>
                                              <a:ea typeface="Cambria Math" charset="0"/>
                                              <a:cs typeface="Cambria Math" charset="0"/>
                                            </a:rPr>
                                            <m:t>0</m:t>
                                          </m:r>
                                        </m:e>
                                      </m:mr>
                                    </m:m>
                                  </m:e>
                                </m:mr>
                              </m:m>
                            </m:e>
                          </m:d>
                        </m:e>
                        <m:sup>
                          <m:r>
                            <a:rPr lang="en-US" sz="2400" b="0" i="1" smtClean="0">
                              <a:solidFill>
                                <a:schemeClr val="bg1"/>
                              </a:solidFill>
                              <a:latin typeface="Cambria Math" charset="0"/>
                              <a:ea typeface="Cambria Math" charset="0"/>
                              <a:cs typeface="Cambria Math" charset="0"/>
                            </a:rPr>
                            <m:t>𝑇</m:t>
                          </m:r>
                        </m:sup>
                      </m:sSup>
                    </m:oMath>
                  </m:oMathPara>
                </a14:m>
                <a:endParaRPr lang="en-US" sz="2400" b="1" dirty="0">
                  <a:solidFill>
                    <a:schemeClr val="bg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2362200" y="3773146"/>
                <a:ext cx="5141279" cy="405496"/>
              </a:xfrm>
              <a:prstGeom prst="rect">
                <a:avLst/>
              </a:prstGeom>
              <a:blipFill rotWithShape="0">
                <a:blip r:embed="rId6"/>
                <a:stretch>
                  <a:fillRect l="-237" b="-2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362200" y="4357004"/>
                <a:ext cx="4012637" cy="4054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400" b="1" i="1" smtClean="0">
                              <a:solidFill>
                                <a:schemeClr val="bg1"/>
                              </a:solidFill>
                              <a:latin typeface="Cambria Math" charset="0"/>
                            </a:rPr>
                          </m:ctrlPr>
                        </m:sSubSupPr>
                        <m:e>
                          <m:r>
                            <a:rPr lang="en-US" sz="2400" b="1" i="0" smtClean="0">
                              <a:solidFill>
                                <a:schemeClr val="bg1"/>
                              </a:solidFill>
                              <a:latin typeface="Cambria Math" charset="0"/>
                            </a:rPr>
                            <m:t>𝐚</m:t>
                          </m:r>
                        </m:e>
                        <m:sub>
                          <m:r>
                            <a:rPr lang="en-US" sz="2400" b="0" i="1" smtClean="0">
                              <a:solidFill>
                                <a:schemeClr val="bg1"/>
                              </a:solidFill>
                              <a:latin typeface="Cambria Math" charset="0"/>
                            </a:rPr>
                            <m:t>𝑖</m:t>
                          </m:r>
                        </m:sub>
                        <m:sup>
                          <m:r>
                            <a:rPr lang="en-US" sz="2400" b="1" i="1" smtClean="0">
                              <a:solidFill>
                                <a:schemeClr val="bg1"/>
                              </a:solidFill>
                              <a:latin typeface="Cambria Math" charset="0"/>
                            </a:rPr>
                            <m:t>′</m:t>
                          </m:r>
                        </m:sup>
                      </m:sSubSup>
                      <m:r>
                        <a:rPr lang="en-US" sz="2400" b="1" i="1" smtClean="0">
                          <a:solidFill>
                            <a:schemeClr val="bg1"/>
                          </a:solidFill>
                          <a:latin typeface="Cambria Math" charset="0"/>
                        </a:rPr>
                        <m:t>=</m:t>
                      </m:r>
                      <m:sSub>
                        <m:sSubPr>
                          <m:ctrlPr>
                            <a:rPr lang="en-US" sz="2400" b="1" i="1" smtClean="0">
                              <a:solidFill>
                                <a:schemeClr val="bg1"/>
                              </a:solidFill>
                              <a:latin typeface="Cambria Math" charset="0"/>
                            </a:rPr>
                          </m:ctrlPr>
                        </m:sSubPr>
                        <m:e>
                          <m:r>
                            <a:rPr lang="en-US" sz="2400" b="1" i="0" smtClean="0">
                              <a:solidFill>
                                <a:schemeClr val="bg1"/>
                              </a:solidFill>
                              <a:latin typeface="Cambria Math" charset="0"/>
                            </a:rPr>
                            <m:t>𝐖</m:t>
                          </m:r>
                        </m:e>
                        <m:sub>
                          <m:r>
                            <a:rPr lang="en-US" sz="2400" b="0" i="1" smtClean="0">
                              <a:solidFill>
                                <a:schemeClr val="bg1"/>
                              </a:solidFill>
                              <a:latin typeface="Cambria Math" charset="0"/>
                            </a:rPr>
                            <m:t>𝑝𝑎𝑟𝑒𝑛𝑡</m:t>
                          </m:r>
                        </m:sub>
                      </m:sSub>
                      <m:r>
                        <a:rPr lang="en-US" sz="2400" b="1" i="1" smtClean="0">
                          <a:solidFill>
                            <a:schemeClr val="bg1"/>
                          </a:solidFill>
                          <a:latin typeface="Cambria Math" charset="0"/>
                          <a:ea typeface="Cambria Math" charset="0"/>
                          <a:cs typeface="Cambria Math" charset="0"/>
                        </a:rPr>
                        <m:t>∙</m:t>
                      </m:r>
                      <m:sSup>
                        <m:sSupPr>
                          <m:ctrlPr>
                            <a:rPr lang="en-US" sz="2400" b="1" i="1" smtClean="0">
                              <a:solidFill>
                                <a:schemeClr val="bg1"/>
                              </a:solidFill>
                              <a:latin typeface="Cambria Math" charset="0"/>
                              <a:ea typeface="Cambria Math" charset="0"/>
                              <a:cs typeface="Cambria Math" charset="0"/>
                            </a:rPr>
                          </m:ctrlPr>
                        </m:sSupPr>
                        <m:e>
                          <m:d>
                            <m:dPr>
                              <m:begChr m:val="["/>
                              <m:endChr m:val="]"/>
                              <m:ctrlPr>
                                <a:rPr lang="pt-BR" sz="2400" b="1" i="1" smtClean="0">
                                  <a:solidFill>
                                    <a:schemeClr val="bg1"/>
                                  </a:solidFill>
                                  <a:latin typeface="Cambria Math" charset="0"/>
                                  <a:ea typeface="Cambria Math" charset="0"/>
                                  <a:cs typeface="Cambria Math" charset="0"/>
                                </a:rPr>
                              </m:ctrlPr>
                            </m:dPr>
                            <m:e>
                              <m:m>
                                <m:mPr>
                                  <m:mcs>
                                    <m:mc>
                                      <m:mcPr>
                                        <m:count m:val="2"/>
                                        <m:mcJc m:val="center"/>
                                      </m:mcPr>
                                    </m:mc>
                                  </m:mcs>
                                  <m:ctrlPr>
                                    <a:rPr lang="uk-UA" sz="2400" b="1" i="1" smtClean="0">
                                      <a:solidFill>
                                        <a:schemeClr val="bg1"/>
                                      </a:solidFill>
                                      <a:latin typeface="Cambria Math" charset="0"/>
                                      <a:ea typeface="Cambria Math" charset="0"/>
                                      <a:cs typeface="Cambria Math" charset="0"/>
                                    </a:rPr>
                                  </m:ctrlPr>
                                </m:mPr>
                                <m:mr>
                                  <m:e>
                                    <m:m>
                                      <m:mPr>
                                        <m:mcs>
                                          <m:mc>
                                            <m:mcPr>
                                              <m:count m:val="2"/>
                                              <m:mcJc m:val="center"/>
                                            </m:mcPr>
                                          </m:mc>
                                        </m:mcs>
                                        <m:ctrlPr>
                                          <a:rPr lang="uk-UA" sz="2400" b="1" i="1" smtClean="0">
                                            <a:solidFill>
                                              <a:schemeClr val="bg1"/>
                                            </a:solidFill>
                                            <a:latin typeface="Cambria Math" charset="0"/>
                                            <a:ea typeface="Cambria Math" charset="0"/>
                                            <a:cs typeface="Cambria Math" charset="0"/>
                                          </a:rPr>
                                        </m:ctrlPr>
                                      </m:mPr>
                                      <m:mr>
                                        <m:e>
                                          <m:r>
                                            <a:rPr lang="en-US" sz="2400" b="0" i="1" smtClean="0">
                                              <a:solidFill>
                                                <a:schemeClr val="bg1"/>
                                              </a:solidFill>
                                              <a:latin typeface="Cambria Math" charset="0"/>
                                              <a:ea typeface="Cambria Math" charset="0"/>
                                              <a:cs typeface="Cambria Math" charset="0"/>
                                            </a:rPr>
                                            <m:t>0</m:t>
                                          </m:r>
                                        </m:e>
                                        <m:e>
                                          <m:r>
                                            <m:rPr>
                                              <m:brk m:alnAt="7"/>
                                            </m:rPr>
                                            <a:rPr lang="en-US" sz="2400" b="0" i="1" smtClean="0">
                                              <a:solidFill>
                                                <a:schemeClr val="bg1"/>
                                              </a:solidFill>
                                              <a:latin typeface="Cambria Math" charset="0"/>
                                              <a:ea typeface="Cambria Math" charset="0"/>
                                              <a:cs typeface="Cambria Math" charset="0"/>
                                            </a:rPr>
                                            <m:t>0</m:t>
                                          </m:r>
                                        </m:e>
                                      </m:mr>
                                    </m:m>
                                  </m:e>
                                  <m:e>
                                    <m:m>
                                      <m:mPr>
                                        <m:mcs>
                                          <m:mc>
                                            <m:mcPr>
                                              <m:count m:val="2"/>
                                              <m:mcJc m:val="center"/>
                                            </m:mcPr>
                                          </m:mc>
                                        </m:mcs>
                                        <m:ctrlPr>
                                          <a:rPr lang="uk-UA" sz="2400" b="1" i="1" smtClean="0">
                                            <a:solidFill>
                                              <a:schemeClr val="bg1"/>
                                            </a:solidFill>
                                            <a:latin typeface="Cambria Math" charset="0"/>
                                            <a:ea typeface="Cambria Math" charset="0"/>
                                            <a:cs typeface="Cambria Math" charset="0"/>
                                          </a:rPr>
                                        </m:ctrlPr>
                                      </m:mPr>
                                      <m:mr>
                                        <m:e>
                                          <m:r>
                                            <a:rPr lang="en-US" sz="2400" b="0" i="1" smtClean="0">
                                              <a:solidFill>
                                                <a:schemeClr val="bg1"/>
                                              </a:solidFill>
                                              <a:latin typeface="Cambria Math" charset="0"/>
                                              <a:ea typeface="Cambria Math" charset="0"/>
                                              <a:cs typeface="Cambria Math" charset="0"/>
                                            </a:rPr>
                                            <m:t>1</m:t>
                                          </m:r>
                                        </m:e>
                                        <m:e>
                                          <m:r>
                                            <a:rPr lang="en-US" sz="2400" b="0" i="1" smtClean="0">
                                              <a:solidFill>
                                                <a:schemeClr val="bg1"/>
                                              </a:solidFill>
                                              <a:latin typeface="Cambria Math" charset="0"/>
                                              <a:ea typeface="Cambria Math" charset="0"/>
                                              <a:cs typeface="Cambria Math" charset="0"/>
                                            </a:rPr>
                                            <m:t>0</m:t>
                                          </m:r>
                                        </m:e>
                                      </m:mr>
                                    </m:m>
                                  </m:e>
                                </m:mr>
                              </m:m>
                            </m:e>
                          </m:d>
                        </m:e>
                        <m:sup>
                          <m:r>
                            <a:rPr lang="en-US" sz="2400" b="0" i="1" smtClean="0">
                              <a:solidFill>
                                <a:schemeClr val="bg1"/>
                              </a:solidFill>
                              <a:latin typeface="Cambria Math" charset="0"/>
                              <a:ea typeface="Cambria Math" charset="0"/>
                              <a:cs typeface="Cambria Math" charset="0"/>
                            </a:rPr>
                            <m:t>𝑇</m:t>
                          </m:r>
                        </m:sup>
                      </m:sSup>
                    </m:oMath>
                  </m:oMathPara>
                </a14:m>
                <a:endParaRPr lang="en-US" sz="2400" b="1" dirty="0">
                  <a:solidFill>
                    <a:schemeClr val="bg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2362200" y="4357004"/>
                <a:ext cx="4012637" cy="405496"/>
              </a:xfrm>
              <a:prstGeom prst="rect">
                <a:avLst/>
              </a:prstGeom>
              <a:blipFill rotWithShape="0">
                <a:blip r:embed="rId7"/>
                <a:stretch>
                  <a:fillRect l="-456" b="-22727"/>
                </a:stretch>
              </a:blipFill>
            </p:spPr>
            <p:txBody>
              <a:bodyPr/>
              <a:lstStyle/>
              <a:p>
                <a:r>
                  <a:rPr lang="en-US">
                    <a:noFill/>
                  </a:rPr>
                  <a:t> </a:t>
                </a:r>
              </a:p>
            </p:txBody>
          </p:sp>
        </mc:Fallback>
      </mc:AlternateContent>
    </p:spTree>
    <p:extLst>
      <p:ext uri="{BB962C8B-B14F-4D97-AF65-F5344CB8AC3E}">
        <p14:creationId xmlns:p14="http://schemas.microsoft.com/office/powerpoint/2010/main" val="29340724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r>
              <a:rPr lang="en-US" altLang="en-US">
                <a:cs typeface="Osaka" charset="-128"/>
              </a:rPr>
              <a:t>3-DOF Rotational Joints</a:t>
            </a:r>
          </a:p>
        </p:txBody>
      </p:sp>
      <p:sp>
        <p:nvSpPr>
          <p:cNvPr id="18437" name="Rectangle 3"/>
          <p:cNvSpPr>
            <a:spLocks noGrp="1" noChangeArrowheads="1"/>
          </p:cNvSpPr>
          <p:nvPr>
            <p:ph type="body" idx="1"/>
          </p:nvPr>
        </p:nvSpPr>
        <p:spPr>
          <a:xfrm>
            <a:off x="328613" y="1981200"/>
            <a:ext cx="8208962" cy="4114800"/>
          </a:xfrm>
        </p:spPr>
        <p:txBody>
          <a:bodyPr/>
          <a:lstStyle/>
          <a:p>
            <a:r>
              <a:rPr lang="en-US" altLang="en-US" sz="2400">
                <a:cs typeface="Osaka" charset="-128"/>
              </a:rPr>
              <a:t>Remember that a 3-DOF XYZ ball joint’s local matrix will look something like this:</a:t>
            </a:r>
          </a:p>
          <a:p>
            <a:endParaRPr lang="en-US" altLang="en-US" sz="2400">
              <a:cs typeface="Osaka" charset="-128"/>
            </a:endParaRPr>
          </a:p>
          <a:p>
            <a:endParaRPr lang="en-US" altLang="en-US" sz="2400">
              <a:cs typeface="Osaka" charset="-128"/>
            </a:endParaRPr>
          </a:p>
          <a:p>
            <a:r>
              <a:rPr lang="en-US" altLang="en-US" sz="2400">
                <a:cs typeface="Osaka" charset="-128"/>
              </a:rPr>
              <a:t>Where R</a:t>
            </a:r>
            <a:r>
              <a:rPr lang="en-US" altLang="en-US" sz="2400" baseline="-25000">
                <a:cs typeface="Osaka" charset="-128"/>
              </a:rPr>
              <a:t>x</a:t>
            </a:r>
            <a:r>
              <a:rPr lang="en-US" altLang="en-US" sz="2400">
                <a:cs typeface="Osaka" charset="-128"/>
              </a:rPr>
              <a:t>(θ</a:t>
            </a:r>
            <a:r>
              <a:rPr lang="en-US" altLang="en-US" sz="2400" baseline="-25000">
                <a:cs typeface="Osaka" charset="-128"/>
              </a:rPr>
              <a:t>x</a:t>
            </a:r>
            <a:r>
              <a:rPr lang="en-US" altLang="en-US" sz="2400">
                <a:cs typeface="Osaka" charset="-128"/>
              </a:rPr>
              <a:t>), R</a:t>
            </a:r>
            <a:r>
              <a:rPr lang="en-US" altLang="en-US" sz="2400" baseline="-25000">
                <a:cs typeface="Osaka" charset="-128"/>
              </a:rPr>
              <a:t>y</a:t>
            </a:r>
            <a:r>
              <a:rPr lang="en-US" altLang="en-US" sz="2400">
                <a:cs typeface="Osaka" charset="-128"/>
              </a:rPr>
              <a:t>(θ</a:t>
            </a:r>
            <a:r>
              <a:rPr lang="en-US" altLang="en-US" sz="2400" baseline="-25000">
                <a:cs typeface="Osaka" charset="-128"/>
              </a:rPr>
              <a:t>y</a:t>
            </a:r>
            <a:r>
              <a:rPr lang="en-US" altLang="en-US" sz="2400">
                <a:cs typeface="Osaka" charset="-128"/>
              </a:rPr>
              <a:t>), and R</a:t>
            </a:r>
            <a:r>
              <a:rPr lang="en-US" altLang="en-US" sz="2400" baseline="-25000">
                <a:cs typeface="Osaka" charset="-128"/>
              </a:rPr>
              <a:t>z</a:t>
            </a:r>
            <a:r>
              <a:rPr lang="en-US" altLang="en-US" sz="2400">
                <a:cs typeface="Osaka" charset="-128"/>
              </a:rPr>
              <a:t>(θ</a:t>
            </a:r>
            <a:r>
              <a:rPr lang="en-US" altLang="en-US" sz="2400" baseline="-25000">
                <a:cs typeface="Osaka" charset="-128"/>
              </a:rPr>
              <a:t>z</a:t>
            </a:r>
            <a:r>
              <a:rPr lang="en-US" altLang="en-US" sz="2400">
                <a:cs typeface="Osaka" charset="-128"/>
              </a:rPr>
              <a:t>) are x, y, and z rotation matrices, and T(</a:t>
            </a:r>
            <a:r>
              <a:rPr lang="en-US" altLang="en-US" sz="2400" b="1">
                <a:cs typeface="Osaka" charset="-128"/>
              </a:rPr>
              <a:t>r</a:t>
            </a:r>
            <a:r>
              <a:rPr lang="en-US" altLang="en-US" sz="2400">
                <a:cs typeface="Osaka" charset="-128"/>
              </a:rPr>
              <a:t>) is a translation by the (constant) joint offset</a:t>
            </a:r>
          </a:p>
          <a:p>
            <a:r>
              <a:rPr lang="en-US" altLang="en-US" sz="2400">
                <a:cs typeface="Osaka" charset="-128"/>
              </a:rPr>
              <a:t>So it’s world matrix looks like this:</a:t>
            </a:r>
          </a:p>
        </p:txBody>
      </p:sp>
      <p:sp>
        <p:nvSpPr>
          <p:cNvPr id="18438"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 name="TextBox 1"/>
              <p:cNvSpPr txBox="1"/>
              <p:nvPr/>
            </p:nvSpPr>
            <p:spPr>
              <a:xfrm>
                <a:off x="960915" y="2981960"/>
                <a:ext cx="7222169" cy="5012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0" smtClean="0">
                          <a:solidFill>
                            <a:schemeClr val="bg1"/>
                          </a:solidFill>
                          <a:latin typeface="Cambria Math" charset="0"/>
                        </a:rPr>
                        <m:t>𝐋</m:t>
                      </m:r>
                      <m:d>
                        <m:dPr>
                          <m:ctrlPr>
                            <a:rPr lang="is-IS" sz="2800" b="1" i="1" smtClean="0">
                              <a:solidFill>
                                <a:schemeClr val="bg1"/>
                              </a:solidFill>
                              <a:latin typeface="Cambria Math" charset="0"/>
                            </a:rPr>
                          </m:ctrlPr>
                        </m:dPr>
                        <m:e>
                          <m:sSub>
                            <m:sSubPr>
                              <m:ctrlPr>
                                <a:rPr lang="en-US" sz="2800" b="1" i="1" smtClean="0">
                                  <a:solidFill>
                                    <a:schemeClr val="bg1"/>
                                  </a:solidFill>
                                  <a:latin typeface="Cambria Math" charset="0"/>
                                </a:rPr>
                              </m:ctrlPr>
                            </m:sSubPr>
                            <m:e>
                              <m:r>
                                <a:rPr lang="en-US" sz="2800" i="1" smtClean="0">
                                  <a:solidFill>
                                    <a:schemeClr val="bg1"/>
                                  </a:solidFill>
                                  <a:latin typeface="Cambria Math" charset="0"/>
                                  <a:ea typeface="Cambria Math" charset="0"/>
                                  <a:cs typeface="Cambria Math" charset="0"/>
                                </a:rPr>
                                <m:t>𝜃</m:t>
                              </m:r>
                            </m:e>
                            <m:sub>
                              <m:r>
                                <a:rPr lang="en-US" sz="2800" b="0" i="1" smtClean="0">
                                  <a:solidFill>
                                    <a:schemeClr val="bg1"/>
                                  </a:solidFill>
                                  <a:latin typeface="Cambria Math" charset="0"/>
                                </a:rPr>
                                <m:t>𝑥</m:t>
                              </m:r>
                            </m:sub>
                          </m:sSub>
                          <m:r>
                            <a:rPr lang="en-US" sz="2800" b="1" i="1" smtClean="0">
                              <a:solidFill>
                                <a:schemeClr val="bg1"/>
                              </a:solidFill>
                              <a:latin typeface="Cambria Math" charset="0"/>
                            </a:rPr>
                            <m:t>,</m:t>
                          </m:r>
                          <m:sSub>
                            <m:sSubPr>
                              <m:ctrlPr>
                                <a:rPr lang="en-US" sz="2800" b="1" i="1">
                                  <a:solidFill>
                                    <a:schemeClr val="bg1"/>
                                  </a:solidFill>
                                  <a:latin typeface="Cambria Math" charset="0"/>
                                </a:rPr>
                              </m:ctrlPr>
                            </m:sSubPr>
                            <m:e>
                              <m:r>
                                <a:rPr lang="en-US" sz="2800" i="1">
                                  <a:solidFill>
                                    <a:schemeClr val="bg1"/>
                                  </a:solidFill>
                                  <a:latin typeface="Cambria Math" charset="0"/>
                                  <a:ea typeface="Cambria Math" charset="0"/>
                                  <a:cs typeface="Cambria Math" charset="0"/>
                                </a:rPr>
                                <m:t>𝜃</m:t>
                              </m:r>
                            </m:e>
                            <m:sub>
                              <m:r>
                                <a:rPr lang="en-US" sz="2800" b="1" i="1" smtClean="0">
                                  <a:solidFill>
                                    <a:schemeClr val="bg1"/>
                                  </a:solidFill>
                                  <a:latin typeface="Cambria Math" charset="0"/>
                                  <a:ea typeface="Cambria Math" charset="0"/>
                                  <a:cs typeface="Cambria Math" charset="0"/>
                                </a:rPr>
                                <m:t>𝒚</m:t>
                              </m:r>
                            </m:sub>
                          </m:sSub>
                          <m:r>
                            <a:rPr lang="en-US" sz="2800" b="1" i="1" smtClean="0">
                              <a:solidFill>
                                <a:schemeClr val="bg1"/>
                              </a:solidFill>
                              <a:latin typeface="Cambria Math" charset="0"/>
                            </a:rPr>
                            <m:t>,</m:t>
                          </m:r>
                          <m:sSub>
                            <m:sSubPr>
                              <m:ctrlPr>
                                <a:rPr lang="en-US" sz="2800" b="1" i="1">
                                  <a:solidFill>
                                    <a:schemeClr val="bg1"/>
                                  </a:solidFill>
                                  <a:latin typeface="Cambria Math" charset="0"/>
                                </a:rPr>
                              </m:ctrlPr>
                            </m:sSubPr>
                            <m:e>
                              <m:r>
                                <a:rPr lang="en-US" sz="2800" i="1">
                                  <a:solidFill>
                                    <a:schemeClr val="bg1"/>
                                  </a:solidFill>
                                  <a:latin typeface="Cambria Math" charset="0"/>
                                  <a:ea typeface="Cambria Math" charset="0"/>
                                  <a:cs typeface="Cambria Math" charset="0"/>
                                </a:rPr>
                                <m:t>𝜃</m:t>
                              </m:r>
                            </m:e>
                            <m:sub>
                              <m:r>
                                <a:rPr lang="en-US" sz="2800" b="1" i="1" smtClean="0">
                                  <a:solidFill>
                                    <a:schemeClr val="bg1"/>
                                  </a:solidFill>
                                  <a:latin typeface="Cambria Math" charset="0"/>
                                  <a:ea typeface="Cambria Math" charset="0"/>
                                  <a:cs typeface="Cambria Math" charset="0"/>
                                </a:rPr>
                                <m:t>𝒛</m:t>
                              </m:r>
                            </m:sub>
                          </m:sSub>
                        </m:e>
                      </m:d>
                      <m:r>
                        <a:rPr lang="en-US" sz="2800" b="1" i="1" smtClean="0">
                          <a:solidFill>
                            <a:schemeClr val="bg1"/>
                          </a:solidFill>
                          <a:latin typeface="Cambria Math" charset="0"/>
                        </a:rPr>
                        <m:t>=</m:t>
                      </m:r>
                      <m:r>
                        <a:rPr lang="en-US" sz="2800" b="1" i="0" smtClean="0">
                          <a:solidFill>
                            <a:schemeClr val="bg1"/>
                          </a:solidFill>
                          <a:latin typeface="Cambria Math" charset="0"/>
                        </a:rPr>
                        <m:t>𝐓</m:t>
                      </m:r>
                      <m:d>
                        <m:dPr>
                          <m:ctrlPr>
                            <a:rPr lang="is-IS" sz="2800" b="1" i="1" smtClean="0">
                              <a:solidFill>
                                <a:schemeClr val="bg1"/>
                              </a:solidFill>
                              <a:latin typeface="Cambria Math" charset="0"/>
                            </a:rPr>
                          </m:ctrlPr>
                        </m:dPr>
                        <m:e>
                          <m:r>
                            <a:rPr lang="en-US" sz="2800" b="1" i="0" smtClean="0">
                              <a:solidFill>
                                <a:schemeClr val="bg1"/>
                              </a:solidFill>
                              <a:latin typeface="Cambria Math" charset="0"/>
                            </a:rPr>
                            <m:t>𝐫</m:t>
                          </m:r>
                        </m:e>
                      </m:d>
                      <m:r>
                        <a:rPr lang="is-IS" sz="2800" b="1" i="1" smtClean="0">
                          <a:solidFill>
                            <a:schemeClr val="bg1"/>
                          </a:solidFill>
                          <a:latin typeface="Cambria Math" charset="0"/>
                          <a:ea typeface="Cambria Math" charset="0"/>
                          <a:cs typeface="Cambria Math" charset="0"/>
                        </a:rPr>
                        <m:t>∙</m:t>
                      </m:r>
                      <m:sSub>
                        <m:sSubPr>
                          <m:ctrlPr>
                            <a:rPr lang="en-US" sz="2800" b="1" i="1" smtClean="0">
                              <a:solidFill>
                                <a:schemeClr val="bg1"/>
                              </a:solidFill>
                              <a:latin typeface="Cambria Math" charset="0"/>
                              <a:ea typeface="Cambria Math" charset="0"/>
                              <a:cs typeface="Cambria Math" charset="0"/>
                            </a:rPr>
                          </m:ctrlPr>
                        </m:sSubPr>
                        <m:e>
                          <m:r>
                            <a:rPr lang="en-US" sz="2800" b="1" i="0" smtClean="0">
                              <a:solidFill>
                                <a:schemeClr val="bg1"/>
                              </a:solidFill>
                              <a:latin typeface="Cambria Math" charset="0"/>
                              <a:ea typeface="Cambria Math" charset="0"/>
                              <a:cs typeface="Cambria Math" charset="0"/>
                            </a:rPr>
                            <m:t>𝐑</m:t>
                          </m:r>
                        </m:e>
                        <m:sub>
                          <m:r>
                            <a:rPr lang="en-US" sz="2800" b="0" i="1" smtClean="0">
                              <a:solidFill>
                                <a:schemeClr val="bg1"/>
                              </a:solidFill>
                              <a:latin typeface="Cambria Math" charset="0"/>
                              <a:ea typeface="Cambria Math" charset="0"/>
                              <a:cs typeface="Cambria Math" charset="0"/>
                            </a:rPr>
                            <m:t>𝑧</m:t>
                          </m:r>
                        </m:sub>
                      </m:sSub>
                      <m:d>
                        <m:dPr>
                          <m:ctrlPr>
                            <a:rPr lang="is-IS" sz="2800" b="1" i="1" smtClean="0">
                              <a:solidFill>
                                <a:schemeClr val="bg1"/>
                              </a:solidFill>
                              <a:latin typeface="Cambria Math" charset="0"/>
                              <a:ea typeface="Cambria Math" charset="0"/>
                              <a:cs typeface="Cambria Math" charset="0"/>
                            </a:rPr>
                          </m:ctrlPr>
                        </m:dPr>
                        <m:e>
                          <m:sSub>
                            <m:sSubPr>
                              <m:ctrlPr>
                                <a:rPr lang="en-US" sz="2800" b="1" i="1" smtClean="0">
                                  <a:solidFill>
                                    <a:schemeClr val="bg1"/>
                                  </a:solidFill>
                                  <a:latin typeface="Cambria Math" charset="0"/>
                                  <a:ea typeface="Cambria Math" charset="0"/>
                                  <a:cs typeface="Cambria Math" charset="0"/>
                                </a:rPr>
                              </m:ctrlPr>
                            </m:sSubPr>
                            <m:e>
                              <m:r>
                                <a:rPr lang="en-US" sz="2800" i="1" smtClean="0">
                                  <a:solidFill>
                                    <a:schemeClr val="bg1"/>
                                  </a:solidFill>
                                  <a:latin typeface="Cambria Math" charset="0"/>
                                  <a:ea typeface="Cambria Math" charset="0"/>
                                  <a:cs typeface="Cambria Math" charset="0"/>
                                </a:rPr>
                                <m:t>𝜃</m:t>
                              </m:r>
                            </m:e>
                            <m:sub>
                              <m:r>
                                <a:rPr lang="en-US" sz="2800" b="0" i="1" smtClean="0">
                                  <a:solidFill>
                                    <a:schemeClr val="bg1"/>
                                  </a:solidFill>
                                  <a:latin typeface="Cambria Math" charset="0"/>
                                  <a:ea typeface="Cambria Math" charset="0"/>
                                  <a:cs typeface="Cambria Math" charset="0"/>
                                </a:rPr>
                                <m:t>𝑧</m:t>
                              </m:r>
                            </m:sub>
                          </m:sSub>
                        </m:e>
                      </m:d>
                      <m:r>
                        <a:rPr lang="is-IS" sz="2800" b="1" i="1" smtClean="0">
                          <a:solidFill>
                            <a:schemeClr val="bg1"/>
                          </a:solidFill>
                          <a:latin typeface="Cambria Math" charset="0"/>
                          <a:ea typeface="Cambria Math" charset="0"/>
                          <a:cs typeface="Cambria Math" charset="0"/>
                        </a:rPr>
                        <m:t>∙</m:t>
                      </m:r>
                      <m:sSub>
                        <m:sSubPr>
                          <m:ctrlPr>
                            <a:rPr lang="en-US" sz="2800" b="1" i="1">
                              <a:solidFill>
                                <a:schemeClr val="bg1"/>
                              </a:solidFill>
                              <a:latin typeface="Cambria Math" charset="0"/>
                              <a:ea typeface="Cambria Math" charset="0"/>
                              <a:cs typeface="Cambria Math" charset="0"/>
                            </a:rPr>
                          </m:ctrlPr>
                        </m:sSubPr>
                        <m:e>
                          <m:r>
                            <a:rPr lang="en-US" sz="2800" b="1">
                              <a:solidFill>
                                <a:schemeClr val="bg1"/>
                              </a:solidFill>
                              <a:latin typeface="Cambria Math" charset="0"/>
                              <a:ea typeface="Cambria Math" charset="0"/>
                              <a:cs typeface="Cambria Math" charset="0"/>
                            </a:rPr>
                            <m:t>𝐑</m:t>
                          </m:r>
                        </m:e>
                        <m:sub>
                          <m:r>
                            <a:rPr lang="en-US" sz="2800" b="1" i="1" smtClean="0">
                              <a:solidFill>
                                <a:schemeClr val="bg1"/>
                              </a:solidFill>
                              <a:latin typeface="Cambria Math" charset="0"/>
                              <a:ea typeface="Cambria Math" charset="0"/>
                              <a:cs typeface="Cambria Math" charset="0"/>
                            </a:rPr>
                            <m:t>𝒚</m:t>
                          </m:r>
                        </m:sub>
                      </m:sSub>
                      <m:d>
                        <m:dPr>
                          <m:ctrlPr>
                            <a:rPr lang="is-IS" sz="2800" b="1" i="1">
                              <a:solidFill>
                                <a:schemeClr val="bg1"/>
                              </a:solidFill>
                              <a:latin typeface="Cambria Math" charset="0"/>
                              <a:ea typeface="Cambria Math" charset="0"/>
                              <a:cs typeface="Cambria Math" charset="0"/>
                            </a:rPr>
                          </m:ctrlPr>
                        </m:dPr>
                        <m:e>
                          <m:sSub>
                            <m:sSubPr>
                              <m:ctrlPr>
                                <a:rPr lang="en-US" sz="2800" b="1" i="1">
                                  <a:solidFill>
                                    <a:schemeClr val="bg1"/>
                                  </a:solidFill>
                                  <a:latin typeface="Cambria Math" charset="0"/>
                                  <a:ea typeface="Cambria Math" charset="0"/>
                                  <a:cs typeface="Cambria Math" charset="0"/>
                                </a:rPr>
                              </m:ctrlPr>
                            </m:sSubPr>
                            <m:e>
                              <m:r>
                                <a:rPr lang="en-US" sz="2800" i="1">
                                  <a:solidFill>
                                    <a:schemeClr val="bg1"/>
                                  </a:solidFill>
                                  <a:latin typeface="Cambria Math" charset="0"/>
                                  <a:ea typeface="Cambria Math" charset="0"/>
                                  <a:cs typeface="Cambria Math" charset="0"/>
                                </a:rPr>
                                <m:t>𝜃</m:t>
                              </m:r>
                            </m:e>
                            <m:sub>
                              <m:r>
                                <a:rPr lang="en-US" sz="2800" b="1" i="1" smtClean="0">
                                  <a:solidFill>
                                    <a:schemeClr val="bg1"/>
                                  </a:solidFill>
                                  <a:latin typeface="Cambria Math" charset="0"/>
                                  <a:ea typeface="Cambria Math" charset="0"/>
                                  <a:cs typeface="Cambria Math" charset="0"/>
                                </a:rPr>
                                <m:t>𝒚</m:t>
                              </m:r>
                            </m:sub>
                          </m:sSub>
                        </m:e>
                      </m:d>
                      <m:r>
                        <a:rPr lang="en-US" sz="2800" b="1" i="1" smtClean="0">
                          <a:solidFill>
                            <a:schemeClr val="bg1"/>
                          </a:solidFill>
                          <a:latin typeface="Cambria Math" charset="0"/>
                          <a:ea typeface="Cambria Math" charset="0"/>
                          <a:cs typeface="Cambria Math" charset="0"/>
                        </a:rPr>
                        <m:t>∙</m:t>
                      </m:r>
                      <m:sSub>
                        <m:sSubPr>
                          <m:ctrlPr>
                            <a:rPr lang="en-US" sz="2800" b="1" i="1">
                              <a:solidFill>
                                <a:schemeClr val="bg1"/>
                              </a:solidFill>
                              <a:latin typeface="Cambria Math" charset="0"/>
                              <a:ea typeface="Cambria Math" charset="0"/>
                              <a:cs typeface="Cambria Math" charset="0"/>
                            </a:rPr>
                          </m:ctrlPr>
                        </m:sSubPr>
                        <m:e>
                          <m:r>
                            <a:rPr lang="en-US" sz="2800" b="1">
                              <a:solidFill>
                                <a:schemeClr val="bg1"/>
                              </a:solidFill>
                              <a:latin typeface="Cambria Math" charset="0"/>
                              <a:ea typeface="Cambria Math" charset="0"/>
                              <a:cs typeface="Cambria Math" charset="0"/>
                            </a:rPr>
                            <m:t>𝐑</m:t>
                          </m:r>
                        </m:e>
                        <m:sub>
                          <m:r>
                            <a:rPr lang="en-US" sz="2800" b="1" i="1" smtClean="0">
                              <a:solidFill>
                                <a:schemeClr val="bg1"/>
                              </a:solidFill>
                              <a:latin typeface="Cambria Math" charset="0"/>
                              <a:ea typeface="Cambria Math" charset="0"/>
                              <a:cs typeface="Cambria Math" charset="0"/>
                            </a:rPr>
                            <m:t>𝒙</m:t>
                          </m:r>
                        </m:sub>
                      </m:sSub>
                      <m:d>
                        <m:dPr>
                          <m:ctrlPr>
                            <a:rPr lang="is-IS" sz="2800" b="1" i="1">
                              <a:solidFill>
                                <a:schemeClr val="bg1"/>
                              </a:solidFill>
                              <a:latin typeface="Cambria Math" charset="0"/>
                              <a:ea typeface="Cambria Math" charset="0"/>
                              <a:cs typeface="Cambria Math" charset="0"/>
                            </a:rPr>
                          </m:ctrlPr>
                        </m:dPr>
                        <m:e>
                          <m:sSub>
                            <m:sSubPr>
                              <m:ctrlPr>
                                <a:rPr lang="en-US" sz="2800" b="1" i="1">
                                  <a:solidFill>
                                    <a:schemeClr val="bg1"/>
                                  </a:solidFill>
                                  <a:latin typeface="Cambria Math" charset="0"/>
                                  <a:ea typeface="Cambria Math" charset="0"/>
                                  <a:cs typeface="Cambria Math" charset="0"/>
                                </a:rPr>
                              </m:ctrlPr>
                            </m:sSubPr>
                            <m:e>
                              <m:r>
                                <a:rPr lang="en-US" sz="2800" i="1">
                                  <a:solidFill>
                                    <a:schemeClr val="bg1"/>
                                  </a:solidFill>
                                  <a:latin typeface="Cambria Math" charset="0"/>
                                  <a:ea typeface="Cambria Math" charset="0"/>
                                  <a:cs typeface="Cambria Math" charset="0"/>
                                </a:rPr>
                                <m:t>𝜃</m:t>
                              </m:r>
                            </m:e>
                            <m:sub>
                              <m:r>
                                <a:rPr lang="en-US" sz="2800" b="1" i="1" smtClean="0">
                                  <a:solidFill>
                                    <a:schemeClr val="bg1"/>
                                  </a:solidFill>
                                  <a:latin typeface="Cambria Math" charset="0"/>
                                  <a:ea typeface="Cambria Math" charset="0"/>
                                  <a:cs typeface="Cambria Math" charset="0"/>
                                </a:rPr>
                                <m:t>𝒙</m:t>
                              </m:r>
                            </m:sub>
                          </m:sSub>
                        </m:e>
                      </m:d>
                    </m:oMath>
                  </m:oMathPara>
                </a14:m>
                <a:endParaRPr lang="en-US" sz="28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960915" y="2981960"/>
                <a:ext cx="7222169" cy="501227"/>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055492" y="5556673"/>
                <a:ext cx="7127592" cy="5012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0" smtClean="0">
                          <a:solidFill>
                            <a:schemeClr val="bg1"/>
                          </a:solidFill>
                          <a:latin typeface="Cambria Math" charset="0"/>
                        </a:rPr>
                        <m:t>𝐖</m:t>
                      </m:r>
                      <m:r>
                        <a:rPr lang="en-US" sz="2800" b="1" i="1" smtClean="0">
                          <a:solidFill>
                            <a:schemeClr val="bg1"/>
                          </a:solidFill>
                          <a:latin typeface="Cambria Math" charset="0"/>
                        </a:rPr>
                        <m:t>=</m:t>
                      </m:r>
                      <m:sSub>
                        <m:sSubPr>
                          <m:ctrlPr>
                            <a:rPr lang="en-US" sz="2800" b="1" i="1" smtClean="0">
                              <a:solidFill>
                                <a:schemeClr val="bg1"/>
                              </a:solidFill>
                              <a:latin typeface="Cambria Math" charset="0"/>
                            </a:rPr>
                          </m:ctrlPr>
                        </m:sSubPr>
                        <m:e>
                          <m:r>
                            <a:rPr lang="en-US" sz="2800" b="1" i="0" smtClean="0">
                              <a:solidFill>
                                <a:schemeClr val="bg1"/>
                              </a:solidFill>
                              <a:latin typeface="Cambria Math" charset="0"/>
                            </a:rPr>
                            <m:t>𝐖</m:t>
                          </m:r>
                        </m:e>
                        <m:sub>
                          <m:r>
                            <a:rPr lang="en-US" sz="2800" b="0" i="1" smtClean="0">
                              <a:solidFill>
                                <a:schemeClr val="bg1"/>
                              </a:solidFill>
                              <a:latin typeface="Cambria Math" charset="0"/>
                            </a:rPr>
                            <m:t>𝑝𝑎𝑟𝑒𝑛𝑡</m:t>
                          </m:r>
                        </m:sub>
                      </m:sSub>
                      <m:r>
                        <a:rPr lang="en-US" sz="2800" b="1" i="1" smtClean="0">
                          <a:solidFill>
                            <a:schemeClr val="bg1"/>
                          </a:solidFill>
                          <a:latin typeface="Cambria Math" charset="0"/>
                          <a:ea typeface="Cambria Math" charset="0"/>
                          <a:cs typeface="Cambria Math" charset="0"/>
                        </a:rPr>
                        <m:t>∙</m:t>
                      </m:r>
                      <m:r>
                        <a:rPr lang="en-US" sz="2800" b="1" i="0" smtClean="0">
                          <a:solidFill>
                            <a:schemeClr val="bg1"/>
                          </a:solidFill>
                          <a:latin typeface="Cambria Math" charset="0"/>
                        </a:rPr>
                        <m:t>𝐓</m:t>
                      </m:r>
                      <m:d>
                        <m:dPr>
                          <m:ctrlPr>
                            <a:rPr lang="is-IS" sz="2800" b="1" i="1" smtClean="0">
                              <a:solidFill>
                                <a:schemeClr val="bg1"/>
                              </a:solidFill>
                              <a:latin typeface="Cambria Math" charset="0"/>
                            </a:rPr>
                          </m:ctrlPr>
                        </m:dPr>
                        <m:e>
                          <m:r>
                            <a:rPr lang="en-US" sz="2800" b="1" i="0" smtClean="0">
                              <a:solidFill>
                                <a:schemeClr val="bg1"/>
                              </a:solidFill>
                              <a:latin typeface="Cambria Math" charset="0"/>
                            </a:rPr>
                            <m:t>𝐫</m:t>
                          </m:r>
                        </m:e>
                      </m:d>
                      <m:r>
                        <a:rPr lang="is-IS" sz="2800" b="1" i="1" smtClean="0">
                          <a:solidFill>
                            <a:schemeClr val="bg1"/>
                          </a:solidFill>
                          <a:latin typeface="Cambria Math" charset="0"/>
                          <a:ea typeface="Cambria Math" charset="0"/>
                          <a:cs typeface="Cambria Math" charset="0"/>
                        </a:rPr>
                        <m:t>∙</m:t>
                      </m:r>
                      <m:sSub>
                        <m:sSubPr>
                          <m:ctrlPr>
                            <a:rPr lang="en-US" sz="2800" b="1" i="1" smtClean="0">
                              <a:solidFill>
                                <a:schemeClr val="bg1"/>
                              </a:solidFill>
                              <a:latin typeface="Cambria Math" charset="0"/>
                              <a:ea typeface="Cambria Math" charset="0"/>
                              <a:cs typeface="Cambria Math" charset="0"/>
                            </a:rPr>
                          </m:ctrlPr>
                        </m:sSubPr>
                        <m:e>
                          <m:r>
                            <a:rPr lang="en-US" sz="2800" b="1" i="0" smtClean="0">
                              <a:solidFill>
                                <a:schemeClr val="bg1"/>
                              </a:solidFill>
                              <a:latin typeface="Cambria Math" charset="0"/>
                              <a:ea typeface="Cambria Math" charset="0"/>
                              <a:cs typeface="Cambria Math" charset="0"/>
                            </a:rPr>
                            <m:t>𝐑</m:t>
                          </m:r>
                        </m:e>
                        <m:sub>
                          <m:r>
                            <a:rPr lang="en-US" sz="2800" b="0" i="1" smtClean="0">
                              <a:solidFill>
                                <a:schemeClr val="bg1"/>
                              </a:solidFill>
                              <a:latin typeface="Cambria Math" charset="0"/>
                              <a:ea typeface="Cambria Math" charset="0"/>
                              <a:cs typeface="Cambria Math" charset="0"/>
                            </a:rPr>
                            <m:t>𝑧</m:t>
                          </m:r>
                        </m:sub>
                      </m:sSub>
                      <m:d>
                        <m:dPr>
                          <m:ctrlPr>
                            <a:rPr lang="is-IS" sz="2800" b="1" i="1" smtClean="0">
                              <a:solidFill>
                                <a:schemeClr val="bg1"/>
                              </a:solidFill>
                              <a:latin typeface="Cambria Math" charset="0"/>
                              <a:ea typeface="Cambria Math" charset="0"/>
                              <a:cs typeface="Cambria Math" charset="0"/>
                            </a:rPr>
                          </m:ctrlPr>
                        </m:dPr>
                        <m:e>
                          <m:sSub>
                            <m:sSubPr>
                              <m:ctrlPr>
                                <a:rPr lang="en-US" sz="2800" b="1" i="1" smtClean="0">
                                  <a:solidFill>
                                    <a:schemeClr val="bg1"/>
                                  </a:solidFill>
                                  <a:latin typeface="Cambria Math" charset="0"/>
                                  <a:ea typeface="Cambria Math" charset="0"/>
                                  <a:cs typeface="Cambria Math" charset="0"/>
                                </a:rPr>
                              </m:ctrlPr>
                            </m:sSubPr>
                            <m:e>
                              <m:r>
                                <a:rPr lang="en-US" sz="2800" i="1" smtClean="0">
                                  <a:solidFill>
                                    <a:schemeClr val="bg1"/>
                                  </a:solidFill>
                                  <a:latin typeface="Cambria Math" charset="0"/>
                                  <a:ea typeface="Cambria Math" charset="0"/>
                                  <a:cs typeface="Cambria Math" charset="0"/>
                                </a:rPr>
                                <m:t>𝜃</m:t>
                              </m:r>
                            </m:e>
                            <m:sub>
                              <m:r>
                                <a:rPr lang="en-US" sz="2800" b="0" i="1" smtClean="0">
                                  <a:solidFill>
                                    <a:schemeClr val="bg1"/>
                                  </a:solidFill>
                                  <a:latin typeface="Cambria Math" charset="0"/>
                                  <a:ea typeface="Cambria Math" charset="0"/>
                                  <a:cs typeface="Cambria Math" charset="0"/>
                                </a:rPr>
                                <m:t>𝑧</m:t>
                              </m:r>
                            </m:sub>
                          </m:sSub>
                        </m:e>
                      </m:d>
                      <m:r>
                        <a:rPr lang="is-IS" sz="2800" b="1" i="1" smtClean="0">
                          <a:solidFill>
                            <a:schemeClr val="bg1"/>
                          </a:solidFill>
                          <a:latin typeface="Cambria Math" charset="0"/>
                          <a:ea typeface="Cambria Math" charset="0"/>
                          <a:cs typeface="Cambria Math" charset="0"/>
                        </a:rPr>
                        <m:t>∙</m:t>
                      </m:r>
                      <m:sSub>
                        <m:sSubPr>
                          <m:ctrlPr>
                            <a:rPr lang="en-US" sz="2800" b="1" i="1">
                              <a:solidFill>
                                <a:schemeClr val="bg1"/>
                              </a:solidFill>
                              <a:latin typeface="Cambria Math" charset="0"/>
                              <a:ea typeface="Cambria Math" charset="0"/>
                              <a:cs typeface="Cambria Math" charset="0"/>
                            </a:rPr>
                          </m:ctrlPr>
                        </m:sSubPr>
                        <m:e>
                          <m:r>
                            <a:rPr lang="en-US" sz="2800" b="1">
                              <a:solidFill>
                                <a:schemeClr val="bg1"/>
                              </a:solidFill>
                              <a:latin typeface="Cambria Math" charset="0"/>
                              <a:ea typeface="Cambria Math" charset="0"/>
                              <a:cs typeface="Cambria Math" charset="0"/>
                            </a:rPr>
                            <m:t>𝐑</m:t>
                          </m:r>
                        </m:e>
                        <m:sub>
                          <m:r>
                            <a:rPr lang="en-US" sz="2800" b="1" i="1" smtClean="0">
                              <a:solidFill>
                                <a:schemeClr val="bg1"/>
                              </a:solidFill>
                              <a:latin typeface="Cambria Math" charset="0"/>
                              <a:ea typeface="Cambria Math" charset="0"/>
                              <a:cs typeface="Cambria Math" charset="0"/>
                            </a:rPr>
                            <m:t>𝒚</m:t>
                          </m:r>
                        </m:sub>
                      </m:sSub>
                      <m:d>
                        <m:dPr>
                          <m:ctrlPr>
                            <a:rPr lang="is-IS" sz="2800" b="1" i="1">
                              <a:solidFill>
                                <a:schemeClr val="bg1"/>
                              </a:solidFill>
                              <a:latin typeface="Cambria Math" charset="0"/>
                              <a:ea typeface="Cambria Math" charset="0"/>
                              <a:cs typeface="Cambria Math" charset="0"/>
                            </a:rPr>
                          </m:ctrlPr>
                        </m:dPr>
                        <m:e>
                          <m:sSub>
                            <m:sSubPr>
                              <m:ctrlPr>
                                <a:rPr lang="en-US" sz="2800" b="1" i="1">
                                  <a:solidFill>
                                    <a:schemeClr val="bg1"/>
                                  </a:solidFill>
                                  <a:latin typeface="Cambria Math" charset="0"/>
                                  <a:ea typeface="Cambria Math" charset="0"/>
                                  <a:cs typeface="Cambria Math" charset="0"/>
                                </a:rPr>
                              </m:ctrlPr>
                            </m:sSubPr>
                            <m:e>
                              <m:r>
                                <a:rPr lang="en-US" sz="2800" i="1">
                                  <a:solidFill>
                                    <a:schemeClr val="bg1"/>
                                  </a:solidFill>
                                  <a:latin typeface="Cambria Math" charset="0"/>
                                  <a:ea typeface="Cambria Math" charset="0"/>
                                  <a:cs typeface="Cambria Math" charset="0"/>
                                </a:rPr>
                                <m:t>𝜃</m:t>
                              </m:r>
                            </m:e>
                            <m:sub>
                              <m:r>
                                <a:rPr lang="en-US" sz="2800" b="1" i="1" smtClean="0">
                                  <a:solidFill>
                                    <a:schemeClr val="bg1"/>
                                  </a:solidFill>
                                  <a:latin typeface="Cambria Math" charset="0"/>
                                  <a:ea typeface="Cambria Math" charset="0"/>
                                  <a:cs typeface="Cambria Math" charset="0"/>
                                </a:rPr>
                                <m:t>𝒚</m:t>
                              </m:r>
                            </m:sub>
                          </m:sSub>
                        </m:e>
                      </m:d>
                      <m:r>
                        <a:rPr lang="en-US" sz="2800" b="1" i="1" smtClean="0">
                          <a:solidFill>
                            <a:schemeClr val="bg1"/>
                          </a:solidFill>
                          <a:latin typeface="Cambria Math" charset="0"/>
                          <a:ea typeface="Cambria Math" charset="0"/>
                          <a:cs typeface="Cambria Math" charset="0"/>
                        </a:rPr>
                        <m:t>∙</m:t>
                      </m:r>
                      <m:sSub>
                        <m:sSubPr>
                          <m:ctrlPr>
                            <a:rPr lang="en-US" sz="2800" b="1" i="1">
                              <a:solidFill>
                                <a:schemeClr val="bg1"/>
                              </a:solidFill>
                              <a:latin typeface="Cambria Math" charset="0"/>
                              <a:ea typeface="Cambria Math" charset="0"/>
                              <a:cs typeface="Cambria Math" charset="0"/>
                            </a:rPr>
                          </m:ctrlPr>
                        </m:sSubPr>
                        <m:e>
                          <m:r>
                            <a:rPr lang="en-US" sz="2800" b="1">
                              <a:solidFill>
                                <a:schemeClr val="bg1"/>
                              </a:solidFill>
                              <a:latin typeface="Cambria Math" charset="0"/>
                              <a:ea typeface="Cambria Math" charset="0"/>
                              <a:cs typeface="Cambria Math" charset="0"/>
                            </a:rPr>
                            <m:t>𝐑</m:t>
                          </m:r>
                        </m:e>
                        <m:sub>
                          <m:r>
                            <a:rPr lang="en-US" sz="2800" b="1" i="1" smtClean="0">
                              <a:solidFill>
                                <a:schemeClr val="bg1"/>
                              </a:solidFill>
                              <a:latin typeface="Cambria Math" charset="0"/>
                              <a:ea typeface="Cambria Math" charset="0"/>
                              <a:cs typeface="Cambria Math" charset="0"/>
                            </a:rPr>
                            <m:t>𝒙</m:t>
                          </m:r>
                        </m:sub>
                      </m:sSub>
                      <m:d>
                        <m:dPr>
                          <m:ctrlPr>
                            <a:rPr lang="is-IS" sz="2800" b="1" i="1">
                              <a:solidFill>
                                <a:schemeClr val="bg1"/>
                              </a:solidFill>
                              <a:latin typeface="Cambria Math" charset="0"/>
                              <a:ea typeface="Cambria Math" charset="0"/>
                              <a:cs typeface="Cambria Math" charset="0"/>
                            </a:rPr>
                          </m:ctrlPr>
                        </m:dPr>
                        <m:e>
                          <m:sSub>
                            <m:sSubPr>
                              <m:ctrlPr>
                                <a:rPr lang="en-US" sz="2800" b="1" i="1">
                                  <a:solidFill>
                                    <a:schemeClr val="bg1"/>
                                  </a:solidFill>
                                  <a:latin typeface="Cambria Math" charset="0"/>
                                  <a:ea typeface="Cambria Math" charset="0"/>
                                  <a:cs typeface="Cambria Math" charset="0"/>
                                </a:rPr>
                              </m:ctrlPr>
                            </m:sSubPr>
                            <m:e>
                              <m:r>
                                <a:rPr lang="en-US" sz="2800" i="1">
                                  <a:solidFill>
                                    <a:schemeClr val="bg1"/>
                                  </a:solidFill>
                                  <a:latin typeface="Cambria Math" charset="0"/>
                                  <a:ea typeface="Cambria Math" charset="0"/>
                                  <a:cs typeface="Cambria Math" charset="0"/>
                                </a:rPr>
                                <m:t>𝜃</m:t>
                              </m:r>
                            </m:e>
                            <m:sub>
                              <m:r>
                                <a:rPr lang="en-US" sz="2800" b="1" i="1" smtClean="0">
                                  <a:solidFill>
                                    <a:schemeClr val="bg1"/>
                                  </a:solidFill>
                                  <a:latin typeface="Cambria Math" charset="0"/>
                                  <a:ea typeface="Cambria Math" charset="0"/>
                                  <a:cs typeface="Cambria Math" charset="0"/>
                                </a:rPr>
                                <m:t>𝒙</m:t>
                              </m:r>
                            </m:sub>
                          </m:sSub>
                        </m:e>
                      </m:d>
                    </m:oMath>
                  </m:oMathPara>
                </a14:m>
                <a:endParaRPr lang="en-US" sz="2800" b="1" dirty="0"/>
              </a:p>
            </p:txBody>
          </p:sp>
        </mc:Choice>
        <mc:Fallback xmlns="">
          <p:sp>
            <p:nvSpPr>
              <p:cNvPr id="8" name="TextBox 7"/>
              <p:cNvSpPr txBox="1">
                <a:spLocks noRot="1" noChangeAspect="1" noMove="1" noResize="1" noEditPoints="1" noAdjustHandles="1" noChangeArrowheads="1" noChangeShapeType="1" noTextEdit="1"/>
              </p:cNvSpPr>
              <p:nvPr/>
            </p:nvSpPr>
            <p:spPr>
              <a:xfrm>
                <a:off x="1055492" y="5556673"/>
                <a:ext cx="7127592" cy="501227"/>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7309639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1026"/>
          <p:cNvSpPr>
            <a:spLocks noGrp="1" noChangeArrowheads="1"/>
          </p:cNvSpPr>
          <p:nvPr>
            <p:ph type="title"/>
          </p:nvPr>
        </p:nvSpPr>
        <p:spPr/>
        <p:txBody>
          <a:bodyPr/>
          <a:lstStyle/>
          <a:p>
            <a:r>
              <a:rPr lang="en-US" altLang="en-US">
                <a:cs typeface="Osaka" charset="-128"/>
              </a:rPr>
              <a:t>3-DOF Rotational Joints</a:t>
            </a:r>
          </a:p>
        </p:txBody>
      </p:sp>
      <p:sp>
        <p:nvSpPr>
          <p:cNvPr id="19460" name="Rectangle 1027"/>
          <p:cNvSpPr>
            <a:spLocks noGrp="1" noChangeArrowheads="1"/>
          </p:cNvSpPr>
          <p:nvPr>
            <p:ph type="body" idx="1"/>
          </p:nvPr>
        </p:nvSpPr>
        <p:spPr/>
        <p:txBody>
          <a:bodyPr/>
          <a:lstStyle/>
          <a:p>
            <a:pPr>
              <a:lnSpc>
                <a:spcPct val="90000"/>
              </a:lnSpc>
            </a:pPr>
            <a:r>
              <a:rPr lang="en-US" altLang="en-US">
                <a:cs typeface="Osaka" charset="-128"/>
              </a:rPr>
              <a:t>Once we have each axis in world space, each one will get a column in the Jacobian matrix</a:t>
            </a:r>
          </a:p>
          <a:p>
            <a:pPr>
              <a:lnSpc>
                <a:spcPct val="90000"/>
              </a:lnSpc>
            </a:pPr>
            <a:r>
              <a:rPr lang="en-US" altLang="en-US">
                <a:cs typeface="Osaka" charset="-128"/>
              </a:rPr>
              <a:t>At this point, it is essentially handled as three   1-DOF joints, so we can use the same formula for computing the derivative as we did earlier:</a:t>
            </a:r>
          </a:p>
          <a:p>
            <a:pPr>
              <a:lnSpc>
                <a:spcPct val="90000"/>
              </a:lnSpc>
            </a:pPr>
            <a:endParaRPr lang="en-US" altLang="en-US">
              <a:cs typeface="Osaka" charset="-128"/>
            </a:endParaRPr>
          </a:p>
          <a:p>
            <a:pPr>
              <a:lnSpc>
                <a:spcPct val="90000"/>
              </a:lnSpc>
            </a:pPr>
            <a:endParaRPr lang="en-US" altLang="en-US">
              <a:cs typeface="Osaka" charset="-128"/>
            </a:endParaRPr>
          </a:p>
          <a:p>
            <a:pPr>
              <a:lnSpc>
                <a:spcPct val="90000"/>
              </a:lnSpc>
            </a:pPr>
            <a:endParaRPr lang="en-US" altLang="en-US">
              <a:cs typeface="Osaka" charset="-128"/>
            </a:endParaRPr>
          </a:p>
          <a:p>
            <a:pPr>
              <a:lnSpc>
                <a:spcPct val="90000"/>
              </a:lnSpc>
            </a:pPr>
            <a:r>
              <a:rPr lang="en-US" altLang="en-US">
                <a:cs typeface="Osaka" charset="-128"/>
              </a:rPr>
              <a:t>We repeat this for each of the three axes</a:t>
            </a:r>
          </a:p>
        </p:txBody>
      </p:sp>
      <p:sp>
        <p:nvSpPr>
          <p:cNvPr id="19461"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6" name="TextBox 5"/>
              <p:cNvSpPr txBox="1"/>
              <p:nvPr/>
            </p:nvSpPr>
            <p:spPr>
              <a:xfrm>
                <a:off x="1828800" y="4278380"/>
                <a:ext cx="2933688" cy="8920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bg-BG" sz="2800" i="1" smtClean="0">
                              <a:solidFill>
                                <a:schemeClr val="bg1"/>
                              </a:solidFill>
                              <a:latin typeface="Cambria Math" charset="0"/>
                            </a:rPr>
                          </m:ctrlPr>
                        </m:fPr>
                        <m:num>
                          <m:r>
                            <a:rPr lang="bg-BG" sz="2800" i="1" smtClean="0">
                              <a:solidFill>
                                <a:schemeClr val="bg1"/>
                              </a:solidFill>
                              <a:latin typeface="Cambria Math" charset="0"/>
                              <a:ea typeface="Cambria Math" charset="0"/>
                              <a:cs typeface="Cambria Math" charset="0"/>
                            </a:rPr>
                            <m:t>𝜕</m:t>
                          </m:r>
                          <m:r>
                            <a:rPr lang="en-US" sz="2800" b="1" i="0" smtClean="0">
                              <a:solidFill>
                                <a:schemeClr val="bg1"/>
                              </a:solidFill>
                              <a:latin typeface="Cambria Math" charset="0"/>
                              <a:ea typeface="Cambria Math" charset="0"/>
                              <a:cs typeface="Cambria Math" charset="0"/>
                            </a:rPr>
                            <m:t>𝐞</m:t>
                          </m:r>
                        </m:num>
                        <m:den>
                          <m:r>
                            <a:rPr lang="bg-BG" sz="2800" i="1" smtClean="0">
                              <a:solidFill>
                                <a:schemeClr val="bg1"/>
                              </a:solidFill>
                              <a:latin typeface="Cambria Math" charset="0"/>
                              <a:ea typeface="Cambria Math" charset="0"/>
                              <a:cs typeface="Cambria Math" charset="0"/>
                            </a:rPr>
                            <m:t>𝜕</m:t>
                          </m:r>
                          <m:sSub>
                            <m:sSubPr>
                              <m:ctrlPr>
                                <a:rPr lang="en-US" sz="2800" i="1" smtClean="0">
                                  <a:solidFill>
                                    <a:schemeClr val="bg1"/>
                                  </a:solidFill>
                                  <a:latin typeface="Cambria Math" charset="0"/>
                                  <a:ea typeface="Cambria Math" charset="0"/>
                                  <a:cs typeface="Cambria Math" charset="0"/>
                                </a:rPr>
                              </m:ctrlPr>
                            </m:sSubPr>
                            <m:e>
                              <m:r>
                                <a:rPr lang="en-US" sz="2800" i="1" smtClean="0">
                                  <a:solidFill>
                                    <a:schemeClr val="bg1"/>
                                  </a:solidFill>
                                  <a:latin typeface="Cambria Math" charset="0"/>
                                  <a:ea typeface="Cambria Math" charset="0"/>
                                  <a:cs typeface="Cambria Math" charset="0"/>
                                </a:rPr>
                                <m:t>𝜙</m:t>
                              </m:r>
                            </m:e>
                            <m:sub>
                              <m:r>
                                <a:rPr lang="en-US" sz="2800" b="0" i="1" smtClean="0">
                                  <a:solidFill>
                                    <a:schemeClr val="bg1"/>
                                  </a:solidFill>
                                  <a:latin typeface="Cambria Math" charset="0"/>
                                  <a:ea typeface="Cambria Math" charset="0"/>
                                  <a:cs typeface="Cambria Math" charset="0"/>
                                </a:rPr>
                                <m:t>𝑖</m:t>
                              </m:r>
                            </m:sub>
                          </m:sSub>
                        </m:den>
                      </m:f>
                      <m:r>
                        <a:rPr lang="en-US" sz="2800" b="0" i="1" smtClean="0">
                          <a:solidFill>
                            <a:schemeClr val="bg1"/>
                          </a:solidFill>
                          <a:latin typeface="Cambria Math" charset="0"/>
                        </a:rPr>
                        <m:t>=</m:t>
                      </m:r>
                      <m:sSubSup>
                        <m:sSubSupPr>
                          <m:ctrlPr>
                            <a:rPr lang="en-US" sz="2800" b="0" i="1" smtClean="0">
                              <a:solidFill>
                                <a:schemeClr val="bg1"/>
                              </a:solidFill>
                              <a:latin typeface="Cambria Math" charset="0"/>
                            </a:rPr>
                          </m:ctrlPr>
                        </m:sSubSupPr>
                        <m:e>
                          <m:r>
                            <a:rPr lang="en-US" sz="2800" b="1" i="0" smtClean="0">
                              <a:solidFill>
                                <a:schemeClr val="bg1"/>
                              </a:solidFill>
                              <a:latin typeface="Cambria Math" charset="0"/>
                            </a:rPr>
                            <m:t>𝐚</m:t>
                          </m:r>
                        </m:e>
                        <m:sub>
                          <m:r>
                            <a:rPr lang="en-US" sz="2800" b="0" i="1" smtClean="0">
                              <a:solidFill>
                                <a:schemeClr val="bg1"/>
                              </a:solidFill>
                              <a:latin typeface="Cambria Math" charset="0"/>
                            </a:rPr>
                            <m:t>𝑖</m:t>
                          </m:r>
                        </m:sub>
                        <m:sup>
                          <m:r>
                            <a:rPr lang="en-US" sz="2800" b="0" i="1" smtClean="0">
                              <a:solidFill>
                                <a:schemeClr val="bg1"/>
                              </a:solidFill>
                              <a:latin typeface="Cambria Math" charset="0"/>
                            </a:rPr>
                            <m:t>′</m:t>
                          </m:r>
                        </m:sup>
                      </m:sSubSup>
                      <m:r>
                        <a:rPr lang="en-US" sz="2800" b="0" i="1" smtClean="0">
                          <a:solidFill>
                            <a:schemeClr val="bg1"/>
                          </a:solidFill>
                          <a:latin typeface="Cambria Math" charset="0"/>
                          <a:ea typeface="Cambria Math" charset="0"/>
                          <a:cs typeface="Cambria Math" charset="0"/>
                        </a:rPr>
                        <m:t>×</m:t>
                      </m:r>
                      <m:d>
                        <m:dPr>
                          <m:ctrlPr>
                            <a:rPr lang="is-IS" sz="2800" b="0" i="1" smtClean="0">
                              <a:solidFill>
                                <a:schemeClr val="bg1"/>
                              </a:solidFill>
                              <a:latin typeface="Cambria Math" charset="0"/>
                              <a:ea typeface="Cambria Math" charset="0"/>
                              <a:cs typeface="Cambria Math" charset="0"/>
                            </a:rPr>
                          </m:ctrlPr>
                        </m:dPr>
                        <m:e>
                          <m:r>
                            <a:rPr lang="en-US" sz="2800" b="1" i="0" smtClean="0">
                              <a:solidFill>
                                <a:schemeClr val="bg1"/>
                              </a:solidFill>
                              <a:latin typeface="Cambria Math" charset="0"/>
                              <a:ea typeface="Cambria Math" charset="0"/>
                              <a:cs typeface="Cambria Math" charset="0"/>
                            </a:rPr>
                            <m:t>𝐞</m:t>
                          </m:r>
                          <m:r>
                            <a:rPr lang="en-US" sz="2800" b="1" i="0" smtClean="0">
                              <a:solidFill>
                                <a:schemeClr val="bg1"/>
                              </a:solidFill>
                              <a:latin typeface="Cambria Math" charset="0"/>
                              <a:ea typeface="Cambria Math" charset="0"/>
                              <a:cs typeface="Cambria Math" charset="0"/>
                            </a:rPr>
                            <m:t>−</m:t>
                          </m:r>
                          <m:sSubSup>
                            <m:sSubSupPr>
                              <m:ctrlPr>
                                <a:rPr lang="en-US" sz="2800" b="0" i="1" smtClean="0">
                                  <a:solidFill>
                                    <a:schemeClr val="bg1"/>
                                  </a:solidFill>
                                  <a:latin typeface="Cambria Math" charset="0"/>
                                </a:rPr>
                              </m:ctrlPr>
                            </m:sSubSupPr>
                            <m:e>
                              <m:r>
                                <a:rPr lang="en-US" sz="2800" b="1" i="0" smtClean="0">
                                  <a:solidFill>
                                    <a:schemeClr val="bg1"/>
                                  </a:solidFill>
                                  <a:latin typeface="Cambria Math" charset="0"/>
                                </a:rPr>
                                <m:t>𝐫</m:t>
                              </m:r>
                            </m:e>
                            <m:sub>
                              <m:r>
                                <a:rPr lang="en-US" sz="2800" b="0" i="1" smtClean="0">
                                  <a:solidFill>
                                    <a:schemeClr val="bg1"/>
                                  </a:solidFill>
                                  <a:latin typeface="Cambria Math" charset="0"/>
                                </a:rPr>
                                <m:t>𝑖</m:t>
                              </m:r>
                            </m:sub>
                            <m:sup>
                              <m:r>
                                <a:rPr lang="en-US" sz="2800" b="0" i="1" smtClean="0">
                                  <a:solidFill>
                                    <a:schemeClr val="bg1"/>
                                  </a:solidFill>
                                  <a:latin typeface="Cambria Math" charset="0"/>
                                </a:rPr>
                                <m:t>′</m:t>
                              </m:r>
                            </m:sup>
                          </m:sSubSup>
                        </m:e>
                      </m:d>
                    </m:oMath>
                  </m:oMathPara>
                </a14:m>
                <a:endParaRPr lang="en-US" sz="2800" dirty="0"/>
              </a:p>
            </p:txBody>
          </p:sp>
        </mc:Choice>
        <mc:Fallback xmlns="">
          <p:sp>
            <p:nvSpPr>
              <p:cNvPr id="6" name="TextBox 5"/>
              <p:cNvSpPr txBox="1">
                <a:spLocks noRot="1" noChangeAspect="1" noMove="1" noResize="1" noEditPoints="1" noAdjustHandles="1" noChangeArrowheads="1" noChangeShapeType="1" noTextEdit="1"/>
              </p:cNvSpPr>
              <p:nvPr/>
            </p:nvSpPr>
            <p:spPr>
              <a:xfrm>
                <a:off x="1828800" y="4278380"/>
                <a:ext cx="2933688" cy="892039"/>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3475882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026"/>
          <p:cNvSpPr>
            <a:spLocks noGrp="1" noChangeArrowheads="1"/>
          </p:cNvSpPr>
          <p:nvPr>
            <p:ph type="title"/>
          </p:nvPr>
        </p:nvSpPr>
        <p:spPr/>
        <p:txBody>
          <a:bodyPr/>
          <a:lstStyle/>
          <a:p>
            <a:r>
              <a:rPr lang="en-US" altLang="en-US">
                <a:cs typeface="Osaka" charset="-128"/>
              </a:rPr>
              <a:t>Quaternion Joints</a:t>
            </a:r>
          </a:p>
        </p:txBody>
      </p:sp>
      <p:sp>
        <p:nvSpPr>
          <p:cNvPr id="20484" name="Rectangle 1027"/>
          <p:cNvSpPr>
            <a:spLocks noGrp="1" noChangeArrowheads="1"/>
          </p:cNvSpPr>
          <p:nvPr>
            <p:ph type="body" idx="1"/>
          </p:nvPr>
        </p:nvSpPr>
        <p:spPr/>
        <p:txBody>
          <a:bodyPr/>
          <a:lstStyle/>
          <a:p>
            <a:r>
              <a:rPr lang="en-US" altLang="en-US">
                <a:cs typeface="Osaka" charset="-128"/>
              </a:rPr>
              <a:t>What about a quaternion joint? How do we incorporate them into our IK formulation?</a:t>
            </a:r>
          </a:p>
          <a:p>
            <a:r>
              <a:rPr lang="en-US" altLang="en-US">
                <a:cs typeface="Osaka" charset="-128"/>
              </a:rPr>
              <a:t>We will assume that a quaternion joint is capable of rotating around any axis</a:t>
            </a:r>
          </a:p>
          <a:p>
            <a:r>
              <a:rPr lang="en-US" altLang="en-US">
                <a:cs typeface="Osaka" charset="-128"/>
              </a:rPr>
              <a:t>However, since we are trying to find a way to move </a:t>
            </a:r>
            <a:r>
              <a:rPr lang="en-US" altLang="en-US" b="1">
                <a:cs typeface="Osaka" charset="-128"/>
              </a:rPr>
              <a:t>e</a:t>
            </a:r>
            <a:r>
              <a:rPr lang="en-US" altLang="en-US">
                <a:cs typeface="Osaka" charset="-128"/>
              </a:rPr>
              <a:t> towards </a:t>
            </a:r>
            <a:r>
              <a:rPr lang="en-US" altLang="en-US" b="1">
                <a:cs typeface="Osaka" charset="-128"/>
              </a:rPr>
              <a:t>g</a:t>
            </a:r>
            <a:r>
              <a:rPr lang="en-US" altLang="en-US">
                <a:cs typeface="Osaka" charset="-128"/>
              </a:rPr>
              <a:t>, we should pick the best possible axis for achieving this </a:t>
            </a:r>
          </a:p>
        </p:txBody>
      </p:sp>
      <p:sp>
        <p:nvSpPr>
          <p:cNvPr id="20485"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 name="TextBox 1"/>
              <p:cNvSpPr txBox="1"/>
              <p:nvPr/>
            </p:nvSpPr>
            <p:spPr>
              <a:xfrm>
                <a:off x="1676400" y="5025489"/>
                <a:ext cx="3838808" cy="9943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800" i="1" smtClean="0">
                              <a:solidFill>
                                <a:schemeClr val="bg1"/>
                              </a:solidFill>
                              <a:latin typeface="Cambria Math" charset="0"/>
                            </a:rPr>
                          </m:ctrlPr>
                        </m:sSubSupPr>
                        <m:e>
                          <m:r>
                            <a:rPr lang="en-US" sz="2800" b="1" i="0" smtClean="0">
                              <a:solidFill>
                                <a:schemeClr val="bg1"/>
                              </a:solidFill>
                              <a:latin typeface="Cambria Math" charset="0"/>
                            </a:rPr>
                            <m:t>𝐚</m:t>
                          </m:r>
                        </m:e>
                        <m:sub>
                          <m:r>
                            <a:rPr lang="en-US" sz="2800" b="0" i="1" smtClean="0">
                              <a:solidFill>
                                <a:schemeClr val="bg1"/>
                              </a:solidFill>
                              <a:latin typeface="Cambria Math" charset="0"/>
                            </a:rPr>
                            <m:t>𝑖</m:t>
                          </m:r>
                        </m:sub>
                        <m:sup>
                          <m:r>
                            <a:rPr lang="en-US" sz="2800" b="0" i="1" smtClean="0">
                              <a:solidFill>
                                <a:schemeClr val="bg1"/>
                              </a:solidFill>
                              <a:latin typeface="Cambria Math" charset="0"/>
                            </a:rPr>
                            <m:t>′</m:t>
                          </m:r>
                        </m:sup>
                      </m:sSubSup>
                      <m:r>
                        <a:rPr lang="en-US" sz="2800" b="0" i="1" smtClean="0">
                          <a:solidFill>
                            <a:schemeClr val="bg1"/>
                          </a:solidFill>
                          <a:latin typeface="Cambria Math" charset="0"/>
                        </a:rPr>
                        <m:t>=</m:t>
                      </m:r>
                      <m:f>
                        <m:fPr>
                          <m:ctrlPr>
                            <a:rPr lang="bg-BG" sz="2800" b="0" i="1" smtClean="0">
                              <a:solidFill>
                                <a:schemeClr val="bg1"/>
                              </a:solidFill>
                              <a:latin typeface="Cambria Math" charset="0"/>
                            </a:rPr>
                          </m:ctrlPr>
                        </m:fPr>
                        <m:num>
                          <m:d>
                            <m:dPr>
                              <m:ctrlPr>
                                <a:rPr lang="is-IS" sz="2800" b="0" i="1" smtClean="0">
                                  <a:solidFill>
                                    <a:schemeClr val="bg1"/>
                                  </a:solidFill>
                                  <a:latin typeface="Cambria Math" charset="0"/>
                                </a:rPr>
                              </m:ctrlPr>
                            </m:dPr>
                            <m:e>
                              <m:r>
                                <a:rPr lang="en-US" sz="2800" b="1" i="0" smtClean="0">
                                  <a:solidFill>
                                    <a:schemeClr val="bg1"/>
                                  </a:solidFill>
                                  <a:latin typeface="Cambria Math" charset="0"/>
                                </a:rPr>
                                <m:t>𝐞</m:t>
                              </m:r>
                              <m:r>
                                <a:rPr lang="en-US" sz="2800" b="1" i="0" smtClean="0">
                                  <a:solidFill>
                                    <a:schemeClr val="bg1"/>
                                  </a:solidFill>
                                  <a:latin typeface="Cambria Math" charset="0"/>
                                </a:rPr>
                                <m:t>−</m:t>
                              </m:r>
                              <m:sSubSup>
                                <m:sSubSupPr>
                                  <m:ctrlPr>
                                    <a:rPr lang="en-US" sz="2800" b="1" i="1" smtClean="0">
                                      <a:solidFill>
                                        <a:schemeClr val="bg1"/>
                                      </a:solidFill>
                                      <a:latin typeface="Cambria Math" charset="0"/>
                                    </a:rPr>
                                  </m:ctrlPr>
                                </m:sSubSupPr>
                                <m:e>
                                  <m:r>
                                    <a:rPr lang="en-US" sz="2800" b="1" i="0" smtClean="0">
                                      <a:solidFill>
                                        <a:schemeClr val="bg1"/>
                                      </a:solidFill>
                                      <a:latin typeface="Cambria Math" charset="0"/>
                                    </a:rPr>
                                    <m:t>𝐫</m:t>
                                  </m:r>
                                </m:e>
                                <m:sub>
                                  <m:r>
                                    <a:rPr lang="en-US" sz="2800" b="0" i="1" smtClean="0">
                                      <a:solidFill>
                                        <a:schemeClr val="bg1"/>
                                      </a:solidFill>
                                      <a:latin typeface="Cambria Math" charset="0"/>
                                    </a:rPr>
                                    <m:t>𝑖</m:t>
                                  </m:r>
                                </m:sub>
                                <m:sup>
                                  <m:r>
                                    <a:rPr lang="en-US" sz="2800" b="1" i="1" smtClean="0">
                                      <a:solidFill>
                                        <a:schemeClr val="bg1"/>
                                      </a:solidFill>
                                      <a:latin typeface="Cambria Math" charset="0"/>
                                    </a:rPr>
                                    <m:t>′</m:t>
                                  </m:r>
                                </m:sup>
                              </m:sSubSup>
                            </m:e>
                          </m:d>
                          <m:r>
                            <a:rPr lang="is-IS" sz="2800" b="0" i="1" smtClean="0">
                              <a:solidFill>
                                <a:schemeClr val="bg1"/>
                              </a:solidFill>
                              <a:latin typeface="Cambria Math" charset="0"/>
                              <a:ea typeface="Cambria Math" charset="0"/>
                              <a:cs typeface="Cambria Math" charset="0"/>
                            </a:rPr>
                            <m:t>×</m:t>
                          </m:r>
                          <m:d>
                            <m:dPr>
                              <m:ctrlPr>
                                <a:rPr lang="is-IS" sz="2800" i="1">
                                  <a:solidFill>
                                    <a:schemeClr val="bg1"/>
                                  </a:solidFill>
                                  <a:latin typeface="Cambria Math" charset="0"/>
                                </a:rPr>
                              </m:ctrlPr>
                            </m:dPr>
                            <m:e>
                              <m:r>
                                <a:rPr lang="en-US" sz="2800" b="1" i="0" smtClean="0">
                                  <a:solidFill>
                                    <a:schemeClr val="bg1"/>
                                  </a:solidFill>
                                  <a:latin typeface="Cambria Math" charset="0"/>
                                </a:rPr>
                                <m:t>𝐠</m:t>
                              </m:r>
                              <m:r>
                                <a:rPr lang="en-US" sz="2800" b="1">
                                  <a:solidFill>
                                    <a:schemeClr val="bg1"/>
                                  </a:solidFill>
                                  <a:latin typeface="Cambria Math" charset="0"/>
                                </a:rPr>
                                <m:t>−</m:t>
                              </m:r>
                              <m:sSubSup>
                                <m:sSubSupPr>
                                  <m:ctrlPr>
                                    <a:rPr lang="en-US" sz="2800" b="1" i="1">
                                      <a:solidFill>
                                        <a:schemeClr val="bg1"/>
                                      </a:solidFill>
                                      <a:latin typeface="Cambria Math" charset="0"/>
                                    </a:rPr>
                                  </m:ctrlPr>
                                </m:sSubSupPr>
                                <m:e>
                                  <m:r>
                                    <a:rPr lang="en-US" sz="2800" b="1">
                                      <a:solidFill>
                                        <a:schemeClr val="bg1"/>
                                      </a:solidFill>
                                      <a:latin typeface="Cambria Math" charset="0"/>
                                    </a:rPr>
                                    <m:t>𝐫</m:t>
                                  </m:r>
                                </m:e>
                                <m:sub>
                                  <m:r>
                                    <a:rPr lang="en-US" sz="2800" i="1">
                                      <a:solidFill>
                                        <a:schemeClr val="bg1"/>
                                      </a:solidFill>
                                      <a:latin typeface="Cambria Math" charset="0"/>
                                    </a:rPr>
                                    <m:t>𝑖</m:t>
                                  </m:r>
                                </m:sub>
                                <m:sup>
                                  <m:r>
                                    <a:rPr lang="en-US" sz="2800" b="1" i="1">
                                      <a:solidFill>
                                        <a:schemeClr val="bg1"/>
                                      </a:solidFill>
                                      <a:latin typeface="Cambria Math" charset="0"/>
                                    </a:rPr>
                                    <m:t>′</m:t>
                                  </m:r>
                                </m:sup>
                              </m:sSubSup>
                            </m:e>
                          </m:d>
                        </m:num>
                        <m:den>
                          <m:d>
                            <m:dPr>
                              <m:begChr m:val="|"/>
                              <m:endChr m:val="|"/>
                              <m:ctrlPr>
                                <a:rPr lang="hr-HR" sz="2800" b="0" i="1" smtClean="0">
                                  <a:solidFill>
                                    <a:schemeClr val="bg1"/>
                                  </a:solidFill>
                                  <a:latin typeface="Cambria Math" charset="0"/>
                                </a:rPr>
                              </m:ctrlPr>
                            </m:dPr>
                            <m:e>
                              <m:d>
                                <m:dPr>
                                  <m:ctrlPr>
                                    <a:rPr lang="is-IS" sz="2800" i="1">
                                      <a:solidFill>
                                        <a:schemeClr val="bg1"/>
                                      </a:solidFill>
                                      <a:latin typeface="Cambria Math" charset="0"/>
                                    </a:rPr>
                                  </m:ctrlPr>
                                </m:dPr>
                                <m:e>
                                  <m:r>
                                    <a:rPr lang="en-US" sz="2800" b="1">
                                      <a:solidFill>
                                        <a:schemeClr val="bg1"/>
                                      </a:solidFill>
                                      <a:latin typeface="Cambria Math" charset="0"/>
                                    </a:rPr>
                                    <m:t>𝐞</m:t>
                                  </m:r>
                                  <m:r>
                                    <a:rPr lang="en-US" sz="2800" b="1">
                                      <a:solidFill>
                                        <a:schemeClr val="bg1"/>
                                      </a:solidFill>
                                      <a:latin typeface="Cambria Math" charset="0"/>
                                    </a:rPr>
                                    <m:t>−</m:t>
                                  </m:r>
                                  <m:sSubSup>
                                    <m:sSubSupPr>
                                      <m:ctrlPr>
                                        <a:rPr lang="en-US" sz="2800" b="1" i="1">
                                          <a:solidFill>
                                            <a:schemeClr val="bg1"/>
                                          </a:solidFill>
                                          <a:latin typeface="Cambria Math" charset="0"/>
                                        </a:rPr>
                                      </m:ctrlPr>
                                    </m:sSubSupPr>
                                    <m:e>
                                      <m:r>
                                        <a:rPr lang="en-US" sz="2800" b="1">
                                          <a:solidFill>
                                            <a:schemeClr val="bg1"/>
                                          </a:solidFill>
                                          <a:latin typeface="Cambria Math" charset="0"/>
                                        </a:rPr>
                                        <m:t>𝐫</m:t>
                                      </m:r>
                                    </m:e>
                                    <m:sub>
                                      <m:r>
                                        <a:rPr lang="en-US" sz="2800" i="1">
                                          <a:solidFill>
                                            <a:schemeClr val="bg1"/>
                                          </a:solidFill>
                                          <a:latin typeface="Cambria Math" charset="0"/>
                                        </a:rPr>
                                        <m:t>𝑖</m:t>
                                      </m:r>
                                    </m:sub>
                                    <m:sup>
                                      <m:r>
                                        <a:rPr lang="en-US" sz="2800" b="1" i="1">
                                          <a:solidFill>
                                            <a:schemeClr val="bg1"/>
                                          </a:solidFill>
                                          <a:latin typeface="Cambria Math" charset="0"/>
                                        </a:rPr>
                                        <m:t>′</m:t>
                                      </m:r>
                                    </m:sup>
                                  </m:sSubSup>
                                </m:e>
                              </m:d>
                              <m:r>
                                <a:rPr lang="is-IS" sz="2800" i="1">
                                  <a:solidFill>
                                    <a:schemeClr val="bg1"/>
                                  </a:solidFill>
                                  <a:latin typeface="Cambria Math" charset="0"/>
                                  <a:ea typeface="Cambria Math" charset="0"/>
                                  <a:cs typeface="Cambria Math" charset="0"/>
                                </a:rPr>
                                <m:t>×</m:t>
                              </m:r>
                              <m:d>
                                <m:dPr>
                                  <m:ctrlPr>
                                    <a:rPr lang="is-IS" sz="2800" i="1">
                                      <a:solidFill>
                                        <a:schemeClr val="bg1"/>
                                      </a:solidFill>
                                      <a:latin typeface="Cambria Math" charset="0"/>
                                    </a:rPr>
                                  </m:ctrlPr>
                                </m:dPr>
                                <m:e>
                                  <m:r>
                                    <a:rPr lang="en-US" sz="2800" b="1">
                                      <a:solidFill>
                                        <a:schemeClr val="bg1"/>
                                      </a:solidFill>
                                      <a:latin typeface="Cambria Math" charset="0"/>
                                    </a:rPr>
                                    <m:t>𝐠</m:t>
                                  </m:r>
                                  <m:r>
                                    <a:rPr lang="en-US" sz="2800" b="1">
                                      <a:solidFill>
                                        <a:schemeClr val="bg1"/>
                                      </a:solidFill>
                                      <a:latin typeface="Cambria Math" charset="0"/>
                                    </a:rPr>
                                    <m:t>−</m:t>
                                  </m:r>
                                  <m:sSubSup>
                                    <m:sSubSupPr>
                                      <m:ctrlPr>
                                        <a:rPr lang="en-US" sz="2800" b="1" i="1">
                                          <a:solidFill>
                                            <a:schemeClr val="bg1"/>
                                          </a:solidFill>
                                          <a:latin typeface="Cambria Math" charset="0"/>
                                        </a:rPr>
                                      </m:ctrlPr>
                                    </m:sSubSupPr>
                                    <m:e>
                                      <m:r>
                                        <a:rPr lang="en-US" sz="2800" b="1">
                                          <a:solidFill>
                                            <a:schemeClr val="bg1"/>
                                          </a:solidFill>
                                          <a:latin typeface="Cambria Math" charset="0"/>
                                        </a:rPr>
                                        <m:t>𝐫</m:t>
                                      </m:r>
                                    </m:e>
                                    <m:sub>
                                      <m:r>
                                        <a:rPr lang="en-US" sz="2800" i="1">
                                          <a:solidFill>
                                            <a:schemeClr val="bg1"/>
                                          </a:solidFill>
                                          <a:latin typeface="Cambria Math" charset="0"/>
                                        </a:rPr>
                                        <m:t>𝑖</m:t>
                                      </m:r>
                                    </m:sub>
                                    <m:sup>
                                      <m:r>
                                        <a:rPr lang="en-US" sz="2800" b="1" i="1">
                                          <a:solidFill>
                                            <a:schemeClr val="bg1"/>
                                          </a:solidFill>
                                          <a:latin typeface="Cambria Math" charset="0"/>
                                        </a:rPr>
                                        <m:t>′</m:t>
                                      </m:r>
                                    </m:sup>
                                  </m:sSubSup>
                                </m:e>
                              </m:d>
                            </m:e>
                          </m:d>
                        </m:den>
                      </m:f>
                    </m:oMath>
                  </m:oMathPara>
                </a14:m>
                <a:endParaRPr lang="en-US" sz="2800" dirty="0"/>
              </a:p>
            </p:txBody>
          </p:sp>
        </mc:Choice>
        <mc:Fallback xmlns="">
          <p:sp>
            <p:nvSpPr>
              <p:cNvPr id="2" name="TextBox 1"/>
              <p:cNvSpPr txBox="1">
                <a:spLocks noRot="1" noChangeAspect="1" noMove="1" noResize="1" noEditPoints="1" noAdjustHandles="1" noChangeArrowheads="1" noChangeShapeType="1" noTextEdit="1"/>
              </p:cNvSpPr>
              <p:nvPr/>
            </p:nvSpPr>
            <p:spPr>
              <a:xfrm>
                <a:off x="1676400" y="5025489"/>
                <a:ext cx="3838808" cy="994311"/>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415528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3" name="Rectangle 1026"/>
          <p:cNvSpPr>
            <a:spLocks noGrp="1" noChangeArrowheads="1"/>
          </p:cNvSpPr>
          <p:nvPr>
            <p:ph type="title"/>
          </p:nvPr>
        </p:nvSpPr>
        <p:spPr/>
        <p:txBody>
          <a:bodyPr/>
          <a:lstStyle/>
          <a:p>
            <a:r>
              <a:rPr lang="en-US" altLang="en-US">
                <a:cs typeface="Osaka" charset="-128"/>
              </a:rPr>
              <a:t>Quaternion Joints</a:t>
            </a:r>
          </a:p>
        </p:txBody>
      </p:sp>
      <p:sp>
        <p:nvSpPr>
          <p:cNvPr id="21514" name="Line 1029"/>
          <p:cNvSpPr>
            <a:spLocks noChangeShapeType="1"/>
          </p:cNvSpPr>
          <p:nvPr/>
        </p:nvSpPr>
        <p:spPr bwMode="auto">
          <a:xfrm flipV="1">
            <a:off x="4800600" y="3810000"/>
            <a:ext cx="914400" cy="160020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1515" name="Line 1030"/>
          <p:cNvSpPr>
            <a:spLocks noChangeShapeType="1"/>
          </p:cNvSpPr>
          <p:nvPr/>
        </p:nvSpPr>
        <p:spPr bwMode="auto">
          <a:xfrm flipV="1">
            <a:off x="4800600" y="3657600"/>
            <a:ext cx="2286000" cy="175260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1516" name="Line 1031"/>
          <p:cNvSpPr>
            <a:spLocks noChangeShapeType="1"/>
          </p:cNvSpPr>
          <p:nvPr/>
        </p:nvSpPr>
        <p:spPr bwMode="auto">
          <a:xfrm flipH="1" flipV="1">
            <a:off x="4191000" y="4876800"/>
            <a:ext cx="609600" cy="533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1517" name="Text Box 1032"/>
          <p:cNvSpPr txBox="1">
            <a:spLocks noChangeArrowheads="1"/>
          </p:cNvSpPr>
          <p:nvPr/>
        </p:nvSpPr>
        <p:spPr bwMode="auto">
          <a:xfrm>
            <a:off x="4648200" y="5105400"/>
            <a:ext cx="3270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sz="3200"/>
              <a:t>•</a:t>
            </a:r>
          </a:p>
        </p:txBody>
      </p:sp>
      <p:sp>
        <p:nvSpPr>
          <p:cNvPr id="21518" name="Text Box 1033"/>
          <p:cNvSpPr txBox="1">
            <a:spLocks noChangeArrowheads="1"/>
          </p:cNvSpPr>
          <p:nvPr/>
        </p:nvSpPr>
        <p:spPr bwMode="auto">
          <a:xfrm>
            <a:off x="5562600" y="3459163"/>
            <a:ext cx="3270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sz="3200"/>
              <a:t>•</a:t>
            </a:r>
          </a:p>
        </p:txBody>
      </p:sp>
      <p:sp>
        <p:nvSpPr>
          <p:cNvPr id="21519" name="Text Box 1034"/>
          <p:cNvSpPr txBox="1">
            <a:spLocks noChangeArrowheads="1"/>
          </p:cNvSpPr>
          <p:nvPr/>
        </p:nvSpPr>
        <p:spPr bwMode="auto">
          <a:xfrm>
            <a:off x="7010400" y="3306763"/>
            <a:ext cx="3270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sz="3200"/>
              <a:t>•</a:t>
            </a:r>
          </a:p>
        </p:txBody>
      </p:sp>
      <p:graphicFrame>
        <p:nvGraphicFramePr>
          <p:cNvPr id="21507" name="Object 3"/>
          <p:cNvGraphicFramePr>
            <a:graphicFrameLocks noChangeAspect="1"/>
          </p:cNvGraphicFramePr>
          <p:nvPr/>
        </p:nvGraphicFramePr>
        <p:xfrm>
          <a:off x="7239000" y="3200400"/>
          <a:ext cx="342900" cy="420688"/>
        </p:xfrm>
        <a:graphic>
          <a:graphicData uri="http://schemas.openxmlformats.org/presentationml/2006/ole">
            <mc:AlternateContent xmlns:mc="http://schemas.openxmlformats.org/markup-compatibility/2006">
              <mc:Choice xmlns:v="urn:schemas-microsoft-com:vml" Requires="v">
                <p:oleObj spid="_x0000_s119996" name="Equation" r:id="rId3" imgW="114120" imgH="139680" progId="Equation.3">
                  <p:embed/>
                </p:oleObj>
              </mc:Choice>
              <mc:Fallback>
                <p:oleObj name="Equation" r:id="rId3" imgW="114120" imgH="1396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3200400"/>
                        <a:ext cx="342900"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1508" name="Object 4"/>
          <p:cNvGraphicFramePr>
            <a:graphicFrameLocks noChangeAspect="1"/>
          </p:cNvGraphicFramePr>
          <p:nvPr/>
        </p:nvGraphicFramePr>
        <p:xfrm>
          <a:off x="4343400" y="3884613"/>
          <a:ext cx="1066800" cy="687387"/>
        </p:xfrm>
        <a:graphic>
          <a:graphicData uri="http://schemas.openxmlformats.org/presentationml/2006/ole">
            <mc:AlternateContent xmlns:mc="http://schemas.openxmlformats.org/markup-compatibility/2006">
              <mc:Choice xmlns:v="urn:schemas-microsoft-com:vml" Requires="v">
                <p:oleObj spid="_x0000_s119997" name="Equation" r:id="rId5" imgW="355320" imgH="228600" progId="Equation.3">
                  <p:embed/>
                </p:oleObj>
              </mc:Choice>
              <mc:Fallback>
                <p:oleObj name="Equation" r:id="rId5" imgW="35532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400" y="3884613"/>
                        <a:ext cx="1066800" cy="687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1509" name="Object 5"/>
          <p:cNvGraphicFramePr>
            <a:graphicFrameLocks noChangeAspect="1"/>
          </p:cNvGraphicFramePr>
          <p:nvPr/>
        </p:nvGraphicFramePr>
        <p:xfrm>
          <a:off x="5791200" y="4419600"/>
          <a:ext cx="1028700" cy="687388"/>
        </p:xfrm>
        <a:graphic>
          <a:graphicData uri="http://schemas.openxmlformats.org/presentationml/2006/ole">
            <mc:AlternateContent xmlns:mc="http://schemas.openxmlformats.org/markup-compatibility/2006">
              <mc:Choice xmlns:v="urn:schemas-microsoft-com:vml" Requires="v">
                <p:oleObj spid="_x0000_s119998" name="Equation" r:id="rId7" imgW="342720" imgH="228600" progId="Equation.3">
                  <p:embed/>
                </p:oleObj>
              </mc:Choice>
              <mc:Fallback>
                <p:oleObj name="Equation" r:id="rId7" imgW="34272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1200" y="4419600"/>
                        <a:ext cx="1028700" cy="687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1510" name="Object 6"/>
          <p:cNvGraphicFramePr>
            <a:graphicFrameLocks noChangeAspect="1"/>
          </p:cNvGraphicFramePr>
          <p:nvPr/>
        </p:nvGraphicFramePr>
        <p:xfrm>
          <a:off x="4343400" y="5334000"/>
          <a:ext cx="457200" cy="687388"/>
        </p:xfrm>
        <a:graphic>
          <a:graphicData uri="http://schemas.openxmlformats.org/presentationml/2006/ole">
            <mc:AlternateContent xmlns:mc="http://schemas.openxmlformats.org/markup-compatibility/2006">
              <mc:Choice xmlns:v="urn:schemas-microsoft-com:vml" Requires="v">
                <p:oleObj spid="_x0000_s119999" name="Equation" r:id="rId9" imgW="152280" imgH="228600" progId="Equation.3">
                  <p:embed/>
                </p:oleObj>
              </mc:Choice>
              <mc:Fallback>
                <p:oleObj name="Equation" r:id="rId9" imgW="15228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43400" y="5334000"/>
                        <a:ext cx="457200" cy="687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1511" name="Object 7"/>
          <p:cNvGraphicFramePr>
            <a:graphicFrameLocks noChangeAspect="1"/>
          </p:cNvGraphicFramePr>
          <p:nvPr/>
        </p:nvGraphicFramePr>
        <p:xfrm>
          <a:off x="3657600" y="4724400"/>
          <a:ext cx="457200" cy="687388"/>
        </p:xfrm>
        <a:graphic>
          <a:graphicData uri="http://schemas.openxmlformats.org/presentationml/2006/ole">
            <mc:AlternateContent xmlns:mc="http://schemas.openxmlformats.org/markup-compatibility/2006">
              <mc:Choice xmlns:v="urn:schemas-microsoft-com:vml" Requires="v">
                <p:oleObj spid="_x0000_s120000" name="Equation" r:id="rId11" imgW="152280" imgH="228600" progId="Equation.3">
                  <p:embed/>
                </p:oleObj>
              </mc:Choice>
              <mc:Fallback>
                <p:oleObj name="Equation" r:id="rId11" imgW="15228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57600" y="4724400"/>
                        <a:ext cx="457200" cy="687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1512" name="Object 8"/>
          <p:cNvGraphicFramePr>
            <a:graphicFrameLocks noChangeAspect="1"/>
          </p:cNvGraphicFramePr>
          <p:nvPr/>
        </p:nvGraphicFramePr>
        <p:xfrm>
          <a:off x="5715000" y="3048000"/>
          <a:ext cx="381000" cy="496888"/>
        </p:xfrm>
        <a:graphic>
          <a:graphicData uri="http://schemas.openxmlformats.org/presentationml/2006/ole">
            <mc:AlternateContent xmlns:mc="http://schemas.openxmlformats.org/markup-compatibility/2006">
              <mc:Choice xmlns:v="urn:schemas-microsoft-com:vml" Requires="v">
                <p:oleObj spid="_x0000_s120001" name="Equation" r:id="rId13" imgW="126720" imgH="164880" progId="Equation.3">
                  <p:embed/>
                </p:oleObj>
              </mc:Choice>
              <mc:Fallback>
                <p:oleObj name="Equation" r:id="rId13" imgW="126720" imgH="1648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15000" y="3048000"/>
                        <a:ext cx="381000"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1520" name="Rectangle 1041"/>
          <p:cNvSpPr>
            <a:spLocks noChangeArrowheads="1"/>
          </p:cNvSpPr>
          <p:nvPr/>
        </p:nvSpPr>
        <p:spPr bwMode="auto">
          <a:xfrm rot="5365696">
            <a:off x="6400800" y="4343400"/>
            <a:ext cx="1524000" cy="152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en-US" altLang="en-US"/>
          </a:p>
        </p:txBody>
      </p:sp>
      <p:sp>
        <p:nvSpPr>
          <p:cNvPr id="21521" name="Rectangle 1042"/>
          <p:cNvSpPr>
            <a:spLocks noChangeArrowheads="1"/>
          </p:cNvSpPr>
          <p:nvPr/>
        </p:nvSpPr>
        <p:spPr bwMode="auto">
          <a:xfrm rot="851638">
            <a:off x="4800600" y="5410200"/>
            <a:ext cx="12954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en-US" altLang="en-US"/>
          </a:p>
        </p:txBody>
      </p:sp>
      <p:sp>
        <p:nvSpPr>
          <p:cNvPr id="21522" name="Rectangle 1043"/>
          <p:cNvSpPr>
            <a:spLocks noChangeArrowheads="1"/>
          </p:cNvSpPr>
          <p:nvPr/>
        </p:nvSpPr>
        <p:spPr bwMode="auto">
          <a:xfrm rot="-1636379">
            <a:off x="5943600" y="5334000"/>
            <a:ext cx="12954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en-US" altLang="en-US"/>
          </a:p>
        </p:txBody>
      </p:sp>
      <p:sp>
        <p:nvSpPr>
          <p:cNvPr id="21523"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0" name="TextBox 19"/>
              <p:cNvSpPr txBox="1"/>
              <p:nvPr/>
            </p:nvSpPr>
            <p:spPr>
              <a:xfrm>
                <a:off x="693388" y="2206089"/>
                <a:ext cx="3838808" cy="9943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800" i="1" smtClean="0">
                              <a:solidFill>
                                <a:schemeClr val="bg1"/>
                              </a:solidFill>
                              <a:latin typeface="Cambria Math" charset="0"/>
                            </a:rPr>
                          </m:ctrlPr>
                        </m:sSubSupPr>
                        <m:e>
                          <m:r>
                            <a:rPr lang="en-US" sz="2800" b="1" i="0" smtClean="0">
                              <a:solidFill>
                                <a:schemeClr val="bg1"/>
                              </a:solidFill>
                              <a:latin typeface="Cambria Math" charset="0"/>
                            </a:rPr>
                            <m:t>𝐚</m:t>
                          </m:r>
                        </m:e>
                        <m:sub>
                          <m:r>
                            <a:rPr lang="en-US" sz="2800" b="0" i="1" smtClean="0">
                              <a:solidFill>
                                <a:schemeClr val="bg1"/>
                              </a:solidFill>
                              <a:latin typeface="Cambria Math" charset="0"/>
                            </a:rPr>
                            <m:t>𝑖</m:t>
                          </m:r>
                        </m:sub>
                        <m:sup>
                          <m:r>
                            <a:rPr lang="en-US" sz="2800" b="0" i="1" smtClean="0">
                              <a:solidFill>
                                <a:schemeClr val="bg1"/>
                              </a:solidFill>
                              <a:latin typeface="Cambria Math" charset="0"/>
                            </a:rPr>
                            <m:t>′</m:t>
                          </m:r>
                        </m:sup>
                      </m:sSubSup>
                      <m:r>
                        <a:rPr lang="en-US" sz="2800" b="0" i="1" smtClean="0">
                          <a:solidFill>
                            <a:schemeClr val="bg1"/>
                          </a:solidFill>
                          <a:latin typeface="Cambria Math" charset="0"/>
                        </a:rPr>
                        <m:t>=</m:t>
                      </m:r>
                      <m:f>
                        <m:fPr>
                          <m:ctrlPr>
                            <a:rPr lang="bg-BG" sz="2800" b="0" i="1" smtClean="0">
                              <a:solidFill>
                                <a:schemeClr val="bg1"/>
                              </a:solidFill>
                              <a:latin typeface="Cambria Math" charset="0"/>
                            </a:rPr>
                          </m:ctrlPr>
                        </m:fPr>
                        <m:num>
                          <m:d>
                            <m:dPr>
                              <m:ctrlPr>
                                <a:rPr lang="is-IS" sz="2800" b="0" i="1" smtClean="0">
                                  <a:solidFill>
                                    <a:schemeClr val="bg1"/>
                                  </a:solidFill>
                                  <a:latin typeface="Cambria Math" charset="0"/>
                                </a:rPr>
                              </m:ctrlPr>
                            </m:dPr>
                            <m:e>
                              <m:r>
                                <a:rPr lang="en-US" sz="2800" b="1" i="0" smtClean="0">
                                  <a:solidFill>
                                    <a:schemeClr val="bg1"/>
                                  </a:solidFill>
                                  <a:latin typeface="Cambria Math" charset="0"/>
                                </a:rPr>
                                <m:t>𝐞</m:t>
                              </m:r>
                              <m:r>
                                <a:rPr lang="en-US" sz="2800" b="1" i="0" smtClean="0">
                                  <a:solidFill>
                                    <a:schemeClr val="bg1"/>
                                  </a:solidFill>
                                  <a:latin typeface="Cambria Math" charset="0"/>
                                </a:rPr>
                                <m:t>−</m:t>
                              </m:r>
                              <m:sSubSup>
                                <m:sSubSupPr>
                                  <m:ctrlPr>
                                    <a:rPr lang="en-US" sz="2800" b="1" i="1" smtClean="0">
                                      <a:solidFill>
                                        <a:schemeClr val="bg1"/>
                                      </a:solidFill>
                                      <a:latin typeface="Cambria Math" charset="0"/>
                                    </a:rPr>
                                  </m:ctrlPr>
                                </m:sSubSupPr>
                                <m:e>
                                  <m:r>
                                    <a:rPr lang="en-US" sz="2800" b="1" i="0" smtClean="0">
                                      <a:solidFill>
                                        <a:schemeClr val="bg1"/>
                                      </a:solidFill>
                                      <a:latin typeface="Cambria Math" charset="0"/>
                                    </a:rPr>
                                    <m:t>𝐫</m:t>
                                  </m:r>
                                </m:e>
                                <m:sub>
                                  <m:r>
                                    <a:rPr lang="en-US" sz="2800" b="0" i="1" smtClean="0">
                                      <a:solidFill>
                                        <a:schemeClr val="bg1"/>
                                      </a:solidFill>
                                      <a:latin typeface="Cambria Math" charset="0"/>
                                    </a:rPr>
                                    <m:t>𝑖</m:t>
                                  </m:r>
                                </m:sub>
                                <m:sup>
                                  <m:r>
                                    <a:rPr lang="en-US" sz="2800" b="1" i="1" smtClean="0">
                                      <a:solidFill>
                                        <a:schemeClr val="bg1"/>
                                      </a:solidFill>
                                      <a:latin typeface="Cambria Math" charset="0"/>
                                    </a:rPr>
                                    <m:t>′</m:t>
                                  </m:r>
                                </m:sup>
                              </m:sSubSup>
                            </m:e>
                          </m:d>
                          <m:r>
                            <a:rPr lang="is-IS" sz="2800" b="0" i="1" smtClean="0">
                              <a:solidFill>
                                <a:schemeClr val="bg1"/>
                              </a:solidFill>
                              <a:latin typeface="Cambria Math" charset="0"/>
                              <a:ea typeface="Cambria Math" charset="0"/>
                              <a:cs typeface="Cambria Math" charset="0"/>
                            </a:rPr>
                            <m:t>×</m:t>
                          </m:r>
                          <m:d>
                            <m:dPr>
                              <m:ctrlPr>
                                <a:rPr lang="is-IS" sz="2800" i="1">
                                  <a:solidFill>
                                    <a:schemeClr val="bg1"/>
                                  </a:solidFill>
                                  <a:latin typeface="Cambria Math" charset="0"/>
                                </a:rPr>
                              </m:ctrlPr>
                            </m:dPr>
                            <m:e>
                              <m:r>
                                <a:rPr lang="en-US" sz="2800" b="1" i="0" smtClean="0">
                                  <a:solidFill>
                                    <a:schemeClr val="bg1"/>
                                  </a:solidFill>
                                  <a:latin typeface="Cambria Math" charset="0"/>
                                </a:rPr>
                                <m:t>𝐠</m:t>
                              </m:r>
                              <m:r>
                                <a:rPr lang="en-US" sz="2800" b="1">
                                  <a:solidFill>
                                    <a:schemeClr val="bg1"/>
                                  </a:solidFill>
                                  <a:latin typeface="Cambria Math" charset="0"/>
                                </a:rPr>
                                <m:t>−</m:t>
                              </m:r>
                              <m:sSubSup>
                                <m:sSubSupPr>
                                  <m:ctrlPr>
                                    <a:rPr lang="en-US" sz="2800" b="1" i="1">
                                      <a:solidFill>
                                        <a:schemeClr val="bg1"/>
                                      </a:solidFill>
                                      <a:latin typeface="Cambria Math" charset="0"/>
                                    </a:rPr>
                                  </m:ctrlPr>
                                </m:sSubSupPr>
                                <m:e>
                                  <m:r>
                                    <a:rPr lang="en-US" sz="2800" b="1">
                                      <a:solidFill>
                                        <a:schemeClr val="bg1"/>
                                      </a:solidFill>
                                      <a:latin typeface="Cambria Math" charset="0"/>
                                    </a:rPr>
                                    <m:t>𝐫</m:t>
                                  </m:r>
                                </m:e>
                                <m:sub>
                                  <m:r>
                                    <a:rPr lang="en-US" sz="2800" i="1">
                                      <a:solidFill>
                                        <a:schemeClr val="bg1"/>
                                      </a:solidFill>
                                      <a:latin typeface="Cambria Math" charset="0"/>
                                    </a:rPr>
                                    <m:t>𝑖</m:t>
                                  </m:r>
                                </m:sub>
                                <m:sup>
                                  <m:r>
                                    <a:rPr lang="en-US" sz="2800" b="1" i="1">
                                      <a:solidFill>
                                        <a:schemeClr val="bg1"/>
                                      </a:solidFill>
                                      <a:latin typeface="Cambria Math" charset="0"/>
                                    </a:rPr>
                                    <m:t>′</m:t>
                                  </m:r>
                                </m:sup>
                              </m:sSubSup>
                            </m:e>
                          </m:d>
                        </m:num>
                        <m:den>
                          <m:d>
                            <m:dPr>
                              <m:begChr m:val="|"/>
                              <m:endChr m:val="|"/>
                              <m:ctrlPr>
                                <a:rPr lang="hr-HR" sz="2800" b="0" i="1" smtClean="0">
                                  <a:solidFill>
                                    <a:schemeClr val="bg1"/>
                                  </a:solidFill>
                                  <a:latin typeface="Cambria Math" charset="0"/>
                                </a:rPr>
                              </m:ctrlPr>
                            </m:dPr>
                            <m:e>
                              <m:d>
                                <m:dPr>
                                  <m:ctrlPr>
                                    <a:rPr lang="is-IS" sz="2800" i="1">
                                      <a:solidFill>
                                        <a:schemeClr val="bg1"/>
                                      </a:solidFill>
                                      <a:latin typeface="Cambria Math" charset="0"/>
                                    </a:rPr>
                                  </m:ctrlPr>
                                </m:dPr>
                                <m:e>
                                  <m:r>
                                    <a:rPr lang="en-US" sz="2800" b="1">
                                      <a:solidFill>
                                        <a:schemeClr val="bg1"/>
                                      </a:solidFill>
                                      <a:latin typeface="Cambria Math" charset="0"/>
                                    </a:rPr>
                                    <m:t>𝐞</m:t>
                                  </m:r>
                                  <m:r>
                                    <a:rPr lang="en-US" sz="2800" b="1">
                                      <a:solidFill>
                                        <a:schemeClr val="bg1"/>
                                      </a:solidFill>
                                      <a:latin typeface="Cambria Math" charset="0"/>
                                    </a:rPr>
                                    <m:t>−</m:t>
                                  </m:r>
                                  <m:sSubSup>
                                    <m:sSubSupPr>
                                      <m:ctrlPr>
                                        <a:rPr lang="en-US" sz="2800" b="1" i="1">
                                          <a:solidFill>
                                            <a:schemeClr val="bg1"/>
                                          </a:solidFill>
                                          <a:latin typeface="Cambria Math" charset="0"/>
                                        </a:rPr>
                                      </m:ctrlPr>
                                    </m:sSubSupPr>
                                    <m:e>
                                      <m:r>
                                        <a:rPr lang="en-US" sz="2800" b="1">
                                          <a:solidFill>
                                            <a:schemeClr val="bg1"/>
                                          </a:solidFill>
                                          <a:latin typeface="Cambria Math" charset="0"/>
                                        </a:rPr>
                                        <m:t>𝐫</m:t>
                                      </m:r>
                                    </m:e>
                                    <m:sub>
                                      <m:r>
                                        <a:rPr lang="en-US" sz="2800" i="1">
                                          <a:solidFill>
                                            <a:schemeClr val="bg1"/>
                                          </a:solidFill>
                                          <a:latin typeface="Cambria Math" charset="0"/>
                                        </a:rPr>
                                        <m:t>𝑖</m:t>
                                      </m:r>
                                    </m:sub>
                                    <m:sup>
                                      <m:r>
                                        <a:rPr lang="en-US" sz="2800" b="1" i="1">
                                          <a:solidFill>
                                            <a:schemeClr val="bg1"/>
                                          </a:solidFill>
                                          <a:latin typeface="Cambria Math" charset="0"/>
                                        </a:rPr>
                                        <m:t>′</m:t>
                                      </m:r>
                                    </m:sup>
                                  </m:sSubSup>
                                </m:e>
                              </m:d>
                              <m:r>
                                <a:rPr lang="is-IS" sz="2800" i="1">
                                  <a:solidFill>
                                    <a:schemeClr val="bg1"/>
                                  </a:solidFill>
                                  <a:latin typeface="Cambria Math" charset="0"/>
                                  <a:ea typeface="Cambria Math" charset="0"/>
                                  <a:cs typeface="Cambria Math" charset="0"/>
                                </a:rPr>
                                <m:t>×</m:t>
                              </m:r>
                              <m:d>
                                <m:dPr>
                                  <m:ctrlPr>
                                    <a:rPr lang="is-IS" sz="2800" i="1">
                                      <a:solidFill>
                                        <a:schemeClr val="bg1"/>
                                      </a:solidFill>
                                      <a:latin typeface="Cambria Math" charset="0"/>
                                    </a:rPr>
                                  </m:ctrlPr>
                                </m:dPr>
                                <m:e>
                                  <m:r>
                                    <a:rPr lang="en-US" sz="2800" b="1">
                                      <a:solidFill>
                                        <a:schemeClr val="bg1"/>
                                      </a:solidFill>
                                      <a:latin typeface="Cambria Math" charset="0"/>
                                    </a:rPr>
                                    <m:t>𝐠</m:t>
                                  </m:r>
                                  <m:r>
                                    <a:rPr lang="en-US" sz="2800" b="1">
                                      <a:solidFill>
                                        <a:schemeClr val="bg1"/>
                                      </a:solidFill>
                                      <a:latin typeface="Cambria Math" charset="0"/>
                                    </a:rPr>
                                    <m:t>−</m:t>
                                  </m:r>
                                  <m:sSubSup>
                                    <m:sSubSupPr>
                                      <m:ctrlPr>
                                        <a:rPr lang="en-US" sz="2800" b="1" i="1">
                                          <a:solidFill>
                                            <a:schemeClr val="bg1"/>
                                          </a:solidFill>
                                          <a:latin typeface="Cambria Math" charset="0"/>
                                        </a:rPr>
                                      </m:ctrlPr>
                                    </m:sSubSupPr>
                                    <m:e>
                                      <m:r>
                                        <a:rPr lang="en-US" sz="2800" b="1">
                                          <a:solidFill>
                                            <a:schemeClr val="bg1"/>
                                          </a:solidFill>
                                          <a:latin typeface="Cambria Math" charset="0"/>
                                        </a:rPr>
                                        <m:t>𝐫</m:t>
                                      </m:r>
                                    </m:e>
                                    <m:sub>
                                      <m:r>
                                        <a:rPr lang="en-US" sz="2800" i="1">
                                          <a:solidFill>
                                            <a:schemeClr val="bg1"/>
                                          </a:solidFill>
                                          <a:latin typeface="Cambria Math" charset="0"/>
                                        </a:rPr>
                                        <m:t>𝑖</m:t>
                                      </m:r>
                                    </m:sub>
                                    <m:sup>
                                      <m:r>
                                        <a:rPr lang="en-US" sz="2800" b="1" i="1">
                                          <a:solidFill>
                                            <a:schemeClr val="bg1"/>
                                          </a:solidFill>
                                          <a:latin typeface="Cambria Math" charset="0"/>
                                        </a:rPr>
                                        <m:t>′</m:t>
                                      </m:r>
                                    </m:sup>
                                  </m:sSubSup>
                                </m:e>
                              </m:d>
                            </m:e>
                          </m:d>
                        </m:den>
                      </m:f>
                    </m:oMath>
                  </m:oMathPara>
                </a14:m>
                <a:endParaRPr lang="en-US" sz="2800" dirty="0"/>
              </a:p>
            </p:txBody>
          </p:sp>
        </mc:Choice>
        <mc:Fallback xmlns="">
          <p:sp>
            <p:nvSpPr>
              <p:cNvPr id="20" name="TextBox 19"/>
              <p:cNvSpPr txBox="1">
                <a:spLocks noRot="1" noChangeAspect="1" noMove="1" noResize="1" noEditPoints="1" noAdjustHandles="1" noChangeArrowheads="1" noChangeShapeType="1" noTextEdit="1"/>
              </p:cNvSpPr>
              <p:nvPr/>
            </p:nvSpPr>
            <p:spPr>
              <a:xfrm>
                <a:off x="693388" y="2206089"/>
                <a:ext cx="3838808" cy="994311"/>
              </a:xfrm>
              <a:prstGeom prst="rect">
                <a:avLst/>
              </a:prstGeom>
              <a:blipFill rotWithShape="0">
                <a:blip r:embed="rId1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055321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6"/>
          <p:cNvSpPr>
            <a:spLocks noGrp="1" noChangeArrowheads="1"/>
          </p:cNvSpPr>
          <p:nvPr>
            <p:ph type="title"/>
          </p:nvPr>
        </p:nvSpPr>
        <p:spPr/>
        <p:txBody>
          <a:bodyPr/>
          <a:lstStyle/>
          <a:p>
            <a:r>
              <a:rPr lang="en-US" altLang="en-US">
                <a:cs typeface="Osaka" charset="-128"/>
              </a:rPr>
              <a:t>Quaternion Joints</a:t>
            </a:r>
          </a:p>
        </p:txBody>
      </p:sp>
      <p:sp>
        <p:nvSpPr>
          <p:cNvPr id="22532" name="Rectangle 1027"/>
          <p:cNvSpPr>
            <a:spLocks noGrp="1" noChangeArrowheads="1"/>
          </p:cNvSpPr>
          <p:nvPr>
            <p:ph type="body" idx="1"/>
          </p:nvPr>
        </p:nvSpPr>
        <p:spPr/>
        <p:txBody>
          <a:bodyPr/>
          <a:lstStyle/>
          <a:p>
            <a:r>
              <a:rPr lang="en-US" altLang="en-US" sz="2400">
                <a:cs typeface="Osaka" charset="-128"/>
              </a:rPr>
              <a:t>We compute </a:t>
            </a:r>
            <a:r>
              <a:rPr lang="en-US" altLang="en-US" sz="2400" b="1">
                <a:cs typeface="Osaka" charset="-128"/>
              </a:rPr>
              <a:t>a</a:t>
            </a:r>
            <a:r>
              <a:rPr lang="en-US" altLang="en-US" sz="2400" baseline="-25000">
                <a:cs typeface="Osaka" charset="-128"/>
              </a:rPr>
              <a:t>i</a:t>
            </a:r>
            <a:r>
              <a:rPr lang="en-US" altLang="en-US" sz="2400">
                <a:cs typeface="Osaka" charset="-128"/>
              </a:rPr>
              <a:t>’ directly in world space, so we don’t need to transform it</a:t>
            </a:r>
          </a:p>
          <a:p>
            <a:r>
              <a:rPr lang="en-US" altLang="en-US" sz="2400">
                <a:cs typeface="Osaka" charset="-128"/>
              </a:rPr>
              <a:t>Now that we have </a:t>
            </a:r>
            <a:r>
              <a:rPr lang="en-US" altLang="en-US" sz="2400" b="1">
                <a:cs typeface="Osaka" charset="-128"/>
              </a:rPr>
              <a:t>a</a:t>
            </a:r>
            <a:r>
              <a:rPr lang="en-US" altLang="en-US" sz="2400" baseline="-25000">
                <a:cs typeface="Osaka" charset="-128"/>
              </a:rPr>
              <a:t>i</a:t>
            </a:r>
            <a:r>
              <a:rPr lang="en-US" altLang="en-US" sz="2400">
                <a:cs typeface="Osaka" charset="-128"/>
              </a:rPr>
              <a:t>’, we can just compute the derivative the same way we would do with any other rotational axis</a:t>
            </a:r>
          </a:p>
          <a:p>
            <a:endParaRPr lang="en-US" altLang="en-US" sz="2400">
              <a:cs typeface="Osaka" charset="-128"/>
            </a:endParaRPr>
          </a:p>
          <a:p>
            <a:endParaRPr lang="en-US" altLang="en-US" sz="2400">
              <a:cs typeface="Osaka" charset="-128"/>
            </a:endParaRPr>
          </a:p>
          <a:p>
            <a:endParaRPr lang="en-US" altLang="en-US" sz="2400">
              <a:cs typeface="Osaka" charset="-128"/>
            </a:endParaRPr>
          </a:p>
          <a:p>
            <a:r>
              <a:rPr lang="en-US" altLang="en-US" sz="2400">
                <a:cs typeface="Osaka" charset="-128"/>
              </a:rPr>
              <a:t>We must remember what axis we use, so that later, when we’ve computed Δφ</a:t>
            </a:r>
            <a:r>
              <a:rPr lang="en-US" altLang="en-US" sz="2400" baseline="-25000">
                <a:cs typeface="Osaka" charset="-128"/>
              </a:rPr>
              <a:t>i</a:t>
            </a:r>
            <a:r>
              <a:rPr lang="en-US" altLang="en-US" sz="2400">
                <a:cs typeface="Osaka" charset="-128"/>
              </a:rPr>
              <a:t>, we know how to update the quaternion</a:t>
            </a:r>
          </a:p>
        </p:txBody>
      </p:sp>
      <p:sp>
        <p:nvSpPr>
          <p:cNvPr id="22533"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6" name="TextBox 5"/>
              <p:cNvSpPr txBox="1"/>
              <p:nvPr/>
            </p:nvSpPr>
            <p:spPr>
              <a:xfrm>
                <a:off x="1752600" y="3806961"/>
                <a:ext cx="2933688" cy="8920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bg-BG" sz="2800" i="1" smtClean="0">
                              <a:solidFill>
                                <a:schemeClr val="bg1"/>
                              </a:solidFill>
                              <a:latin typeface="Cambria Math" charset="0"/>
                            </a:rPr>
                          </m:ctrlPr>
                        </m:fPr>
                        <m:num>
                          <m:r>
                            <a:rPr lang="bg-BG" sz="2800" i="1" smtClean="0">
                              <a:solidFill>
                                <a:schemeClr val="bg1"/>
                              </a:solidFill>
                              <a:latin typeface="Cambria Math" charset="0"/>
                              <a:ea typeface="Cambria Math" charset="0"/>
                              <a:cs typeface="Cambria Math" charset="0"/>
                            </a:rPr>
                            <m:t>𝜕</m:t>
                          </m:r>
                          <m:r>
                            <a:rPr lang="en-US" sz="2800" b="1" i="0" smtClean="0">
                              <a:solidFill>
                                <a:schemeClr val="bg1"/>
                              </a:solidFill>
                              <a:latin typeface="Cambria Math" charset="0"/>
                              <a:ea typeface="Cambria Math" charset="0"/>
                              <a:cs typeface="Cambria Math" charset="0"/>
                            </a:rPr>
                            <m:t>𝐞</m:t>
                          </m:r>
                        </m:num>
                        <m:den>
                          <m:r>
                            <a:rPr lang="bg-BG" sz="2800" i="1" smtClean="0">
                              <a:solidFill>
                                <a:schemeClr val="bg1"/>
                              </a:solidFill>
                              <a:latin typeface="Cambria Math" charset="0"/>
                              <a:ea typeface="Cambria Math" charset="0"/>
                              <a:cs typeface="Cambria Math" charset="0"/>
                            </a:rPr>
                            <m:t>𝜕</m:t>
                          </m:r>
                          <m:sSub>
                            <m:sSubPr>
                              <m:ctrlPr>
                                <a:rPr lang="en-US" sz="2800" i="1" smtClean="0">
                                  <a:solidFill>
                                    <a:schemeClr val="bg1"/>
                                  </a:solidFill>
                                  <a:latin typeface="Cambria Math" charset="0"/>
                                  <a:ea typeface="Cambria Math" charset="0"/>
                                  <a:cs typeface="Cambria Math" charset="0"/>
                                </a:rPr>
                              </m:ctrlPr>
                            </m:sSubPr>
                            <m:e>
                              <m:r>
                                <a:rPr lang="en-US" sz="2800" i="1" smtClean="0">
                                  <a:solidFill>
                                    <a:schemeClr val="bg1"/>
                                  </a:solidFill>
                                  <a:latin typeface="Cambria Math" charset="0"/>
                                  <a:ea typeface="Cambria Math" charset="0"/>
                                  <a:cs typeface="Cambria Math" charset="0"/>
                                </a:rPr>
                                <m:t>𝜙</m:t>
                              </m:r>
                            </m:e>
                            <m:sub>
                              <m:r>
                                <a:rPr lang="en-US" sz="2800" b="0" i="1" smtClean="0">
                                  <a:solidFill>
                                    <a:schemeClr val="bg1"/>
                                  </a:solidFill>
                                  <a:latin typeface="Cambria Math" charset="0"/>
                                  <a:ea typeface="Cambria Math" charset="0"/>
                                  <a:cs typeface="Cambria Math" charset="0"/>
                                </a:rPr>
                                <m:t>𝑖</m:t>
                              </m:r>
                            </m:sub>
                          </m:sSub>
                        </m:den>
                      </m:f>
                      <m:r>
                        <a:rPr lang="en-US" sz="2800" b="0" i="1" smtClean="0">
                          <a:solidFill>
                            <a:schemeClr val="bg1"/>
                          </a:solidFill>
                          <a:latin typeface="Cambria Math" charset="0"/>
                        </a:rPr>
                        <m:t>=</m:t>
                      </m:r>
                      <m:sSubSup>
                        <m:sSubSupPr>
                          <m:ctrlPr>
                            <a:rPr lang="en-US" sz="2800" b="0" i="1" smtClean="0">
                              <a:solidFill>
                                <a:schemeClr val="bg1"/>
                              </a:solidFill>
                              <a:latin typeface="Cambria Math" charset="0"/>
                            </a:rPr>
                          </m:ctrlPr>
                        </m:sSubSupPr>
                        <m:e>
                          <m:r>
                            <a:rPr lang="en-US" sz="2800" b="1" i="0" smtClean="0">
                              <a:solidFill>
                                <a:schemeClr val="bg1"/>
                              </a:solidFill>
                              <a:latin typeface="Cambria Math" charset="0"/>
                            </a:rPr>
                            <m:t>𝐚</m:t>
                          </m:r>
                        </m:e>
                        <m:sub>
                          <m:r>
                            <a:rPr lang="en-US" sz="2800" b="0" i="1" smtClean="0">
                              <a:solidFill>
                                <a:schemeClr val="bg1"/>
                              </a:solidFill>
                              <a:latin typeface="Cambria Math" charset="0"/>
                            </a:rPr>
                            <m:t>𝑖</m:t>
                          </m:r>
                        </m:sub>
                        <m:sup>
                          <m:r>
                            <a:rPr lang="en-US" sz="2800" b="0" i="1" smtClean="0">
                              <a:solidFill>
                                <a:schemeClr val="bg1"/>
                              </a:solidFill>
                              <a:latin typeface="Cambria Math" charset="0"/>
                            </a:rPr>
                            <m:t>′</m:t>
                          </m:r>
                        </m:sup>
                      </m:sSubSup>
                      <m:r>
                        <a:rPr lang="en-US" sz="2800" b="0" i="1" smtClean="0">
                          <a:solidFill>
                            <a:schemeClr val="bg1"/>
                          </a:solidFill>
                          <a:latin typeface="Cambria Math" charset="0"/>
                          <a:ea typeface="Cambria Math" charset="0"/>
                          <a:cs typeface="Cambria Math" charset="0"/>
                        </a:rPr>
                        <m:t>×</m:t>
                      </m:r>
                      <m:d>
                        <m:dPr>
                          <m:ctrlPr>
                            <a:rPr lang="is-IS" sz="2800" b="0" i="1" smtClean="0">
                              <a:solidFill>
                                <a:schemeClr val="bg1"/>
                              </a:solidFill>
                              <a:latin typeface="Cambria Math" charset="0"/>
                              <a:ea typeface="Cambria Math" charset="0"/>
                              <a:cs typeface="Cambria Math" charset="0"/>
                            </a:rPr>
                          </m:ctrlPr>
                        </m:dPr>
                        <m:e>
                          <m:r>
                            <a:rPr lang="en-US" sz="2800" b="1" i="0" smtClean="0">
                              <a:solidFill>
                                <a:schemeClr val="bg1"/>
                              </a:solidFill>
                              <a:latin typeface="Cambria Math" charset="0"/>
                              <a:ea typeface="Cambria Math" charset="0"/>
                              <a:cs typeface="Cambria Math" charset="0"/>
                            </a:rPr>
                            <m:t>𝐞</m:t>
                          </m:r>
                          <m:r>
                            <a:rPr lang="en-US" sz="2800" b="1" i="0" smtClean="0">
                              <a:solidFill>
                                <a:schemeClr val="bg1"/>
                              </a:solidFill>
                              <a:latin typeface="Cambria Math" charset="0"/>
                              <a:ea typeface="Cambria Math" charset="0"/>
                              <a:cs typeface="Cambria Math" charset="0"/>
                            </a:rPr>
                            <m:t>−</m:t>
                          </m:r>
                          <m:sSubSup>
                            <m:sSubSupPr>
                              <m:ctrlPr>
                                <a:rPr lang="en-US" sz="2800" b="0" i="1" smtClean="0">
                                  <a:solidFill>
                                    <a:schemeClr val="bg1"/>
                                  </a:solidFill>
                                  <a:latin typeface="Cambria Math" charset="0"/>
                                </a:rPr>
                              </m:ctrlPr>
                            </m:sSubSupPr>
                            <m:e>
                              <m:r>
                                <a:rPr lang="en-US" sz="2800" b="1" i="0" smtClean="0">
                                  <a:solidFill>
                                    <a:schemeClr val="bg1"/>
                                  </a:solidFill>
                                  <a:latin typeface="Cambria Math" charset="0"/>
                                </a:rPr>
                                <m:t>𝐫</m:t>
                              </m:r>
                            </m:e>
                            <m:sub>
                              <m:r>
                                <a:rPr lang="en-US" sz="2800" b="0" i="1" smtClean="0">
                                  <a:solidFill>
                                    <a:schemeClr val="bg1"/>
                                  </a:solidFill>
                                  <a:latin typeface="Cambria Math" charset="0"/>
                                </a:rPr>
                                <m:t>𝑖</m:t>
                              </m:r>
                            </m:sub>
                            <m:sup>
                              <m:r>
                                <a:rPr lang="en-US" sz="2800" b="0" i="1" smtClean="0">
                                  <a:solidFill>
                                    <a:schemeClr val="bg1"/>
                                  </a:solidFill>
                                  <a:latin typeface="Cambria Math" charset="0"/>
                                </a:rPr>
                                <m:t>′</m:t>
                              </m:r>
                            </m:sup>
                          </m:sSubSup>
                        </m:e>
                      </m:d>
                    </m:oMath>
                  </m:oMathPara>
                </a14:m>
                <a:endParaRPr lang="en-US" sz="2800" dirty="0"/>
              </a:p>
            </p:txBody>
          </p:sp>
        </mc:Choice>
        <mc:Fallback xmlns="">
          <p:sp>
            <p:nvSpPr>
              <p:cNvPr id="6" name="TextBox 5"/>
              <p:cNvSpPr txBox="1">
                <a:spLocks noRot="1" noChangeAspect="1" noMove="1" noResize="1" noEditPoints="1" noAdjustHandles="1" noChangeArrowheads="1" noChangeShapeType="1" noTextEdit="1"/>
              </p:cNvSpPr>
              <p:nvPr/>
            </p:nvSpPr>
            <p:spPr>
              <a:xfrm>
                <a:off x="1752600" y="3806961"/>
                <a:ext cx="2933688" cy="892039"/>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66516318"/>
      </p:ext>
    </p:extLst>
  </p:cSld>
  <p:clrMapOvr>
    <a:masterClrMapping/>
  </p:clrMapOvr>
  <p:timing>
    <p:tnLst>
      <p:par>
        <p:cTn id="1" dur="indefinite" restart="never" nodeType="tmRoot"/>
      </p:par>
    </p:tnLst>
  </p:timing>
</p:sld>
</file>

<file path=ppt/theme/theme1.xml><?xml version="1.0" encoding="utf-8"?>
<a:theme xmlns:a="http://schemas.openxmlformats.org/drawingml/2006/main" name="UTD-Theme">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Osaka"/>
        <a:cs typeface=""/>
      </a:majorFont>
      <a:minorFont>
        <a:latin typeface="Arial"/>
        <a:ea typeface="Osak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8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80"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UTD-Theme</Template>
  <TotalTime>3582</TotalTime>
  <Words>6959</Words>
  <Application>Microsoft Macintosh PowerPoint</Application>
  <PresentationFormat>On-screen Show (4:3)</PresentationFormat>
  <Paragraphs>597</Paragraphs>
  <Slides>115</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115</vt:i4>
      </vt:variant>
    </vt:vector>
  </HeadingPairs>
  <TitlesOfParts>
    <vt:vector size="123" baseType="lpstr">
      <vt:lpstr>Arial</vt:lpstr>
      <vt:lpstr>Cambria Math</vt:lpstr>
      <vt:lpstr>Osaka</vt:lpstr>
      <vt:lpstr>Times New Roman</vt:lpstr>
      <vt:lpstr>Wingdings</vt:lpstr>
      <vt:lpstr>宋体</vt:lpstr>
      <vt:lpstr>UTD-Theme</vt:lpstr>
      <vt:lpstr>Equation</vt:lpstr>
      <vt:lpstr>Inverse Kinematics</vt:lpstr>
      <vt:lpstr>Reference Materials</vt:lpstr>
      <vt:lpstr>Forward Kinematics</vt:lpstr>
      <vt:lpstr>Kinematic Chains</vt:lpstr>
      <vt:lpstr>End Effector</vt:lpstr>
      <vt:lpstr>Forward Kinematics</vt:lpstr>
      <vt:lpstr>Forward Kinematics</vt:lpstr>
      <vt:lpstr>Inverse Kinematics</vt:lpstr>
      <vt:lpstr>Inverse Kinematics Issues</vt:lpstr>
      <vt:lpstr>Analytical vs. Numerical Solutions</vt:lpstr>
      <vt:lpstr>Calculus Review</vt:lpstr>
      <vt:lpstr>Derivative of a Scalar Function</vt:lpstr>
      <vt:lpstr>Derivative of a Scalar Function</vt:lpstr>
      <vt:lpstr>Derivative of f(x)=x2</vt:lpstr>
      <vt:lpstr>Exact vs. Approximate</vt:lpstr>
      <vt:lpstr>Approximate Derivative</vt:lpstr>
      <vt:lpstr>Nearby Function Values</vt:lpstr>
      <vt:lpstr>Finding Solutions to f(x)=0</vt:lpstr>
      <vt:lpstr>Gradient Descent</vt:lpstr>
      <vt:lpstr>Gradient Descent</vt:lpstr>
      <vt:lpstr>Minimization</vt:lpstr>
      <vt:lpstr>Choosing Δx Step</vt:lpstr>
      <vt:lpstr>Choosing Δx Step</vt:lpstr>
      <vt:lpstr>Gradient Descent</vt:lpstr>
      <vt:lpstr>Solving  f(x)=g</vt:lpstr>
      <vt:lpstr>Gradient Descent for f(x)=g</vt:lpstr>
      <vt:lpstr>Taking Safer Steps</vt:lpstr>
      <vt:lpstr>Inverse of the Derivative</vt:lpstr>
      <vt:lpstr>Gradient Descent Algorithm</vt:lpstr>
      <vt:lpstr>Stopping the Descent</vt:lpstr>
      <vt:lpstr>Derivative of a Vector Function</vt:lpstr>
      <vt:lpstr>Derivative of a Vector Function</vt:lpstr>
      <vt:lpstr>Derivative of a Vector Function</vt:lpstr>
      <vt:lpstr>Vector Derivatives</vt:lpstr>
      <vt:lpstr>Vector Derivatives</vt:lpstr>
      <vt:lpstr>Jacobians</vt:lpstr>
      <vt:lpstr>Jacobians</vt:lpstr>
      <vt:lpstr>Partial Derivatives</vt:lpstr>
      <vt:lpstr>Jacobian Inverse Kinematics</vt:lpstr>
      <vt:lpstr>Jacobians</vt:lpstr>
      <vt:lpstr>Jacobians</vt:lpstr>
      <vt:lpstr>Jacobians</vt:lpstr>
      <vt:lpstr>Jacobians</vt:lpstr>
      <vt:lpstr>Jacobian for a 2D Robot Arm</vt:lpstr>
      <vt:lpstr>Jacobian Matrices</vt:lpstr>
      <vt:lpstr>Jacobian as a Vector Derivative</vt:lpstr>
      <vt:lpstr>Incremental Change in Pose</vt:lpstr>
      <vt:lpstr>Incremental Change in Effector</vt:lpstr>
      <vt:lpstr>Incremental Change in e</vt:lpstr>
      <vt:lpstr>Incremental Changes</vt:lpstr>
      <vt:lpstr>End Effector Goals</vt:lpstr>
      <vt:lpstr>Choosing Δe</vt:lpstr>
      <vt:lpstr>Basic Jacobian IK Technique</vt:lpstr>
      <vt:lpstr>A Few Questions</vt:lpstr>
      <vt:lpstr>Computing the Jacobian</vt:lpstr>
      <vt:lpstr>Computing the Jacobian Matrix</vt:lpstr>
      <vt:lpstr>1-DOF Rotational Joints</vt:lpstr>
      <vt:lpstr>1-DOF Rotational Joints</vt:lpstr>
      <vt:lpstr>Rotational DOFs</vt:lpstr>
      <vt:lpstr>Rotational DOFs</vt:lpstr>
      <vt:lpstr>Building the Jacobian</vt:lpstr>
      <vt:lpstr>Inverting the Jacobian</vt:lpstr>
      <vt:lpstr>Inverting the Jacobian Matrix</vt:lpstr>
      <vt:lpstr>Inverting the Jacobian</vt:lpstr>
      <vt:lpstr>Underconstrained Systems</vt:lpstr>
      <vt:lpstr>Overconstrained Systems</vt:lpstr>
      <vt:lpstr>Well-Constrained Systems</vt:lpstr>
      <vt:lpstr>Degenerate Cases</vt:lpstr>
      <vt:lpstr>Pseudo-Inverse</vt:lpstr>
      <vt:lpstr>Single Value Decomposition</vt:lpstr>
      <vt:lpstr>Jacobian Transpose</vt:lpstr>
      <vt:lpstr>Jacobian Transpose</vt:lpstr>
      <vt:lpstr>Iterating to the Solution</vt:lpstr>
      <vt:lpstr>Iteration</vt:lpstr>
      <vt:lpstr>When to Stop</vt:lpstr>
      <vt:lpstr>Finding a Successful Solution</vt:lpstr>
      <vt:lpstr>Local Minima</vt:lpstr>
      <vt:lpstr>Taking Too Long</vt:lpstr>
      <vt:lpstr>Other IK Issues</vt:lpstr>
      <vt:lpstr>Joint Limits</vt:lpstr>
      <vt:lpstr>Higher Order Approximation</vt:lpstr>
      <vt:lpstr>Multiple End Effectors</vt:lpstr>
      <vt:lpstr>Multiple Chains</vt:lpstr>
      <vt:lpstr>Geometric Constraints</vt:lpstr>
      <vt:lpstr>Other IK Techniques</vt:lpstr>
      <vt:lpstr>Jacobian Method as a Black Box</vt:lpstr>
      <vt:lpstr>Computing the Jacobian</vt:lpstr>
      <vt:lpstr>Computing the Jacobian Matrix</vt:lpstr>
      <vt:lpstr>1-DOF Rotational Joints</vt:lpstr>
      <vt:lpstr>1-DOF Rotational Joints</vt:lpstr>
      <vt:lpstr>Rotational DOFs</vt:lpstr>
      <vt:lpstr>Rotational DOFs</vt:lpstr>
      <vt:lpstr>3-DOF Rotational Joints</vt:lpstr>
      <vt:lpstr>3-DOF Rotational Joints</vt:lpstr>
      <vt:lpstr>3-DOF Rotational Joints</vt:lpstr>
      <vt:lpstr>3-DOF Rotational Joints</vt:lpstr>
      <vt:lpstr>Quaternion Joints</vt:lpstr>
      <vt:lpstr>Quaternion Joints</vt:lpstr>
      <vt:lpstr>Quaternion Joints</vt:lpstr>
      <vt:lpstr>Translational DOFs</vt:lpstr>
      <vt:lpstr>Translational DOFs</vt:lpstr>
      <vt:lpstr>Translational DOFs</vt:lpstr>
      <vt:lpstr>Translational DOFs</vt:lpstr>
      <vt:lpstr>Building the Jacobian</vt:lpstr>
      <vt:lpstr>Units &amp; Scaling</vt:lpstr>
      <vt:lpstr>Units &amp; Scaling</vt:lpstr>
      <vt:lpstr>End Effector Orientation</vt:lpstr>
      <vt:lpstr>End Effector Orientation</vt:lpstr>
      <vt:lpstr>Scaled Rotation Axis</vt:lpstr>
      <vt:lpstr>6-DOF End Effector</vt:lpstr>
      <vt:lpstr>Desired Change in Orientation</vt:lpstr>
      <vt:lpstr>End Effector</vt:lpstr>
      <vt:lpstr>Rotational DOFs</vt:lpstr>
      <vt:lpstr>Rotational DOFs</vt:lpstr>
      <vt:lpstr>Translational DOFs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Xiaohu Guo</cp:lastModifiedBy>
  <cp:revision>1538</cp:revision>
  <cp:lastPrinted>1601-01-01T00:00:00Z</cp:lastPrinted>
  <dcterms:created xsi:type="dcterms:W3CDTF">1601-01-01T00:00:00Z</dcterms:created>
  <dcterms:modified xsi:type="dcterms:W3CDTF">2017-10-29T21:47:30Z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