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326" r:id="rId2"/>
    <p:sldId id="329" r:id="rId3"/>
    <p:sldId id="330" r:id="rId4"/>
    <p:sldId id="332" r:id="rId5"/>
    <p:sldId id="331" r:id="rId6"/>
    <p:sldId id="358" r:id="rId7"/>
    <p:sldId id="333" r:id="rId8"/>
    <p:sldId id="359" r:id="rId9"/>
    <p:sldId id="360" r:id="rId10"/>
    <p:sldId id="334" r:id="rId11"/>
    <p:sldId id="335" r:id="rId12"/>
    <p:sldId id="356" r:id="rId13"/>
    <p:sldId id="357" r:id="rId14"/>
    <p:sldId id="336" r:id="rId15"/>
    <p:sldId id="361" r:id="rId16"/>
    <p:sldId id="362" r:id="rId17"/>
    <p:sldId id="337" r:id="rId18"/>
    <p:sldId id="338" r:id="rId19"/>
    <p:sldId id="340" r:id="rId20"/>
    <p:sldId id="341" r:id="rId21"/>
    <p:sldId id="343" r:id="rId22"/>
    <p:sldId id="34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4"/>
    <p:restoredTop sz="92886"/>
  </p:normalViewPr>
  <p:slideViewPr>
    <p:cSldViewPr>
      <p:cViewPr varScale="1">
        <p:scale>
          <a:sx n="72" d="100"/>
          <a:sy n="72" d="100"/>
        </p:scale>
        <p:origin x="19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4" Type="http://schemas.openxmlformats.org/officeDocument/2006/relationships/image" Target="../media/image51.wmf"/><Relationship Id="rId5" Type="http://schemas.openxmlformats.org/officeDocument/2006/relationships/image" Target="../media/image52.wmf"/><Relationship Id="rId6" Type="http://schemas.openxmlformats.org/officeDocument/2006/relationships/image" Target="../media/image53.wmf"/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8" Type="http://schemas.openxmlformats.org/officeDocument/2006/relationships/image" Target="../media/image61.wmf"/><Relationship Id="rId9" Type="http://schemas.openxmlformats.org/officeDocument/2006/relationships/image" Target="../media/image62.wmf"/><Relationship Id="rId10" Type="http://schemas.openxmlformats.org/officeDocument/2006/relationships/image" Target="../media/image63.wmf"/><Relationship Id="rId11" Type="http://schemas.openxmlformats.org/officeDocument/2006/relationships/image" Target="../media/image64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6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1" Type="http://schemas.openxmlformats.org/officeDocument/2006/relationships/image" Target="../media/image18.wmf"/><Relationship Id="rId2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6.wmf"/><Relationship Id="rId5" Type="http://schemas.openxmlformats.org/officeDocument/2006/relationships/image" Target="../media/image20.wmf"/><Relationship Id="rId6" Type="http://schemas.openxmlformats.org/officeDocument/2006/relationships/image" Target="../media/image26.wmf"/><Relationship Id="rId7" Type="http://schemas.openxmlformats.org/officeDocument/2006/relationships/image" Target="../media/image27.wmf"/><Relationship Id="rId8" Type="http://schemas.openxmlformats.org/officeDocument/2006/relationships/image" Target="../media/image28.wmf"/><Relationship Id="rId9" Type="http://schemas.openxmlformats.org/officeDocument/2006/relationships/image" Target="../media/image29.wmf"/><Relationship Id="rId10" Type="http://schemas.openxmlformats.org/officeDocument/2006/relationships/image" Target="../media/image30.wmf"/><Relationship Id="rId11" Type="http://schemas.openxmlformats.org/officeDocument/2006/relationships/image" Target="../media/image31.wmf"/><Relationship Id="rId1" Type="http://schemas.openxmlformats.org/officeDocument/2006/relationships/image" Target="../media/image7.wmf"/><Relationship Id="rId2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4" Type="http://schemas.openxmlformats.org/officeDocument/2006/relationships/image" Target="../media/image41.wmf"/><Relationship Id="rId5" Type="http://schemas.openxmlformats.org/officeDocument/2006/relationships/image" Target="../media/image42.wmf"/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E2F910-EAA7-1F4A-A133-D9F78EAC95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3219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allpap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286000" y="0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2900" y="90488"/>
            <a:ext cx="148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rgbClr val="808080"/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chemeClr val="bg1"/>
                </a:solidFill>
                <a:latin typeface="Times New Roman" charset="0"/>
                <a:ea typeface="Osaka" charset="0"/>
                <a:cs typeface="Osaka" charset="0"/>
              </a:rPr>
              <a:t>UT DALLAS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438400" y="12065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solidFill>
                  <a:schemeClr val="bg1"/>
                </a:solidFill>
                <a:ea typeface="Osaka" charset="0"/>
                <a:cs typeface="Osaka" charset="0"/>
              </a:rPr>
              <a:t>Erik Jonsson School of Engineering &amp; Computer Science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en-US" sz="1800">
              <a:ea typeface="Osaka" charset="-128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" name="Picture 16" descr="utd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6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59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12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2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wallpap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en-US" sz="1800">
              <a:ea typeface="Osaka" charset="-128"/>
            </a:endParaRP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52400" y="6430963"/>
            <a:ext cx="3962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smtClean="0">
                <a:solidFill>
                  <a:schemeClr val="bg1"/>
                </a:solidFill>
                <a:ea typeface="Osaka" charset="0"/>
                <a:cs typeface="Osaka" charset="0"/>
              </a:rPr>
              <a:t>FEARLESS</a:t>
            </a:r>
            <a:r>
              <a:rPr lang="en-US" sz="1200" smtClean="0">
                <a:solidFill>
                  <a:schemeClr val="bg1"/>
                </a:solidFill>
                <a:ea typeface="Osaka" charset="0"/>
                <a:cs typeface="Osaka" charset="0"/>
              </a:rPr>
              <a:t> engineering</a:t>
            </a:r>
            <a:endParaRPr lang="en-US" smtClean="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pic>
        <p:nvPicPr>
          <p:cNvPr id="1031" name="Picture 24" descr="utd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00800"/>
            <a:ext cx="5635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Osak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Osaka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Osak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ea typeface="+mn-ea"/>
          <a:cs typeface="Osak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Osak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ea typeface="+mn-ea"/>
          <a:cs typeface="Osak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9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oleObject" Target="../embeddings/oleObject13.bin"/><Relationship Id="rId5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20" Type="http://schemas.openxmlformats.org/officeDocument/2006/relationships/image" Target="../media/image29.wmf"/><Relationship Id="rId21" Type="http://schemas.openxmlformats.org/officeDocument/2006/relationships/oleObject" Target="../embeddings/oleObject23.bin"/><Relationship Id="rId22" Type="http://schemas.openxmlformats.org/officeDocument/2006/relationships/image" Target="../media/image30.wmf"/><Relationship Id="rId23" Type="http://schemas.openxmlformats.org/officeDocument/2006/relationships/oleObject" Target="../embeddings/oleObject24.bin"/><Relationship Id="rId24" Type="http://schemas.openxmlformats.org/officeDocument/2006/relationships/image" Target="../media/image31.wmf"/><Relationship Id="rId10" Type="http://schemas.openxmlformats.org/officeDocument/2006/relationships/image" Target="../media/image6.wmf"/><Relationship Id="rId11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14" Type="http://schemas.openxmlformats.org/officeDocument/2006/relationships/image" Target="../media/image26.wmf"/><Relationship Id="rId15" Type="http://schemas.openxmlformats.org/officeDocument/2006/relationships/oleObject" Target="../embeddings/oleObject20.bin"/><Relationship Id="rId16" Type="http://schemas.openxmlformats.org/officeDocument/2006/relationships/image" Target="../media/image27.wmf"/><Relationship Id="rId17" Type="http://schemas.openxmlformats.org/officeDocument/2006/relationships/oleObject" Target="../embeddings/oleObject21.bin"/><Relationship Id="rId18" Type="http://schemas.openxmlformats.org/officeDocument/2006/relationships/image" Target="../media/image28.wmf"/><Relationship Id="rId19" Type="http://schemas.openxmlformats.org/officeDocument/2006/relationships/oleObject" Target="../embeddings/oleObject22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34.w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3.bin"/><Relationship Id="rId12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9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40.wmf"/><Relationship Id="rId9" Type="http://schemas.openxmlformats.org/officeDocument/2006/relationships/oleObject" Target="../embeddings/oleObject32.bin"/><Relationship Id="rId10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45.w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4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4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3.bin"/><Relationship Id="rId12" Type="http://schemas.openxmlformats.org/officeDocument/2006/relationships/image" Target="../media/image52.wmf"/><Relationship Id="rId13" Type="http://schemas.openxmlformats.org/officeDocument/2006/relationships/oleObject" Target="../embeddings/oleObject44.bin"/><Relationship Id="rId14" Type="http://schemas.openxmlformats.org/officeDocument/2006/relationships/image" Target="../media/image53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9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50.wmf"/><Relationship Id="rId9" Type="http://schemas.openxmlformats.org/officeDocument/2006/relationships/oleObject" Target="../embeddings/oleObject42.bin"/><Relationship Id="rId10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20" Type="http://schemas.openxmlformats.org/officeDocument/2006/relationships/image" Target="../media/image62.wmf"/><Relationship Id="rId21" Type="http://schemas.openxmlformats.org/officeDocument/2006/relationships/oleObject" Target="../embeddings/oleObject54.bin"/><Relationship Id="rId22" Type="http://schemas.openxmlformats.org/officeDocument/2006/relationships/image" Target="../media/image63.wmf"/><Relationship Id="rId23" Type="http://schemas.openxmlformats.org/officeDocument/2006/relationships/oleObject" Target="../embeddings/oleObject55.bin"/><Relationship Id="rId24" Type="http://schemas.openxmlformats.org/officeDocument/2006/relationships/image" Target="../media/image64.wmf"/><Relationship Id="rId10" Type="http://schemas.openxmlformats.org/officeDocument/2006/relationships/image" Target="../media/image57.wmf"/><Relationship Id="rId11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50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51.bin"/><Relationship Id="rId16" Type="http://schemas.openxmlformats.org/officeDocument/2006/relationships/image" Target="../media/image60.wmf"/><Relationship Id="rId17" Type="http://schemas.openxmlformats.org/officeDocument/2006/relationships/oleObject" Target="../embeddings/oleObject52.bin"/><Relationship Id="rId18" Type="http://schemas.openxmlformats.org/officeDocument/2006/relationships/image" Target="../media/image61.wmf"/><Relationship Id="rId19" Type="http://schemas.openxmlformats.org/officeDocument/2006/relationships/oleObject" Target="../embeddings/oleObject53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5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Integration </a:t>
            </a:r>
            <a:br>
              <a:rPr lang="en-US" altLang="en-US" dirty="0" smtClean="0"/>
            </a:br>
            <a:r>
              <a:rPr lang="en-US" altLang="en-US" dirty="0" smtClean="0"/>
              <a:t>for Physics Based Animation</a:t>
            </a:r>
            <a:endParaRPr lang="en-US" altLang="en-US" dirty="0"/>
          </a:p>
        </p:txBody>
      </p:sp>
      <p:sp>
        <p:nvSpPr>
          <p:cNvPr id="4098" name="Line 8"/>
          <p:cNvSpPr>
            <a:spLocks noChangeShapeType="1"/>
          </p:cNvSpPr>
          <p:nvPr/>
        </p:nvSpPr>
        <p:spPr bwMode="auto">
          <a:xfrm>
            <a:off x="457200" y="37338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Numeric Integration Methods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4"/>
          <p:cNvSpPr txBox="1">
            <a:spLocks/>
          </p:cNvSpPr>
          <p:nvPr/>
        </p:nvSpPr>
        <p:spPr bwMode="auto">
          <a:xfrm>
            <a:off x="685800" y="2586038"/>
            <a:ext cx="8077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(explicit or forward) Euler Integration</a:t>
            </a:r>
          </a:p>
          <a:p>
            <a:pPr eaLnBrk="1" hangingPunct="1"/>
            <a:r>
              <a:rPr lang="en-US" altLang="x-none" b="1" dirty="0"/>
              <a:t>2</a:t>
            </a:r>
            <a:r>
              <a:rPr lang="en-US" altLang="x-none" b="1" baseline="30000" dirty="0"/>
              <a:t>nd</a:t>
            </a:r>
            <a:r>
              <a:rPr lang="en-US" altLang="x-none" b="1" dirty="0"/>
              <a:t> order </a:t>
            </a:r>
            <a:r>
              <a:rPr lang="en-US" altLang="x-none" b="1" dirty="0" err="1"/>
              <a:t>Runga</a:t>
            </a:r>
            <a:r>
              <a:rPr lang="en-US" altLang="x-none" b="1" dirty="0"/>
              <a:t> </a:t>
            </a:r>
            <a:r>
              <a:rPr lang="en-US" altLang="x-none" b="1" dirty="0" err="1"/>
              <a:t>Kutta</a:t>
            </a:r>
            <a:r>
              <a:rPr lang="en-US" altLang="x-none" b="1" dirty="0"/>
              <a:t> Integration (Midpoint Method)</a:t>
            </a:r>
          </a:p>
          <a:p>
            <a:pPr eaLnBrk="1" hangingPunct="1"/>
            <a:r>
              <a:rPr lang="en-US" altLang="x-none" b="1" dirty="0"/>
              <a:t>4</a:t>
            </a:r>
            <a:r>
              <a:rPr lang="en-US" altLang="x-none" b="1" baseline="30000" dirty="0"/>
              <a:t>th</a:t>
            </a:r>
            <a:r>
              <a:rPr lang="en-US" altLang="x-none" b="1" dirty="0"/>
              <a:t> order </a:t>
            </a:r>
            <a:r>
              <a:rPr lang="en-US" altLang="x-none" b="1" dirty="0" err="1"/>
              <a:t>Runga</a:t>
            </a:r>
            <a:r>
              <a:rPr lang="en-US" altLang="x-none" b="1" dirty="0"/>
              <a:t> </a:t>
            </a:r>
            <a:r>
              <a:rPr lang="en-US" altLang="x-none" b="1" dirty="0" err="1"/>
              <a:t>Kutta</a:t>
            </a:r>
            <a:r>
              <a:rPr lang="en-US" altLang="x-none" b="1" dirty="0"/>
              <a:t> Integration</a:t>
            </a:r>
          </a:p>
          <a:p>
            <a:pPr eaLnBrk="1" hangingPunct="1"/>
            <a:r>
              <a:rPr lang="en-US" altLang="x-none" b="1" dirty="0"/>
              <a:t>Implicit (backward) Euler Integration</a:t>
            </a:r>
          </a:p>
          <a:p>
            <a:pPr eaLnBrk="1" hangingPunct="1"/>
            <a:r>
              <a:rPr lang="en-US" altLang="x-none" b="1" dirty="0"/>
              <a:t>Semi-implicit Euler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altLang="en-US" dirty="0" err="1" smtClean="0"/>
              <a:t>Runge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Kutta</a:t>
            </a:r>
            <a:r>
              <a:rPr lang="en-US" altLang="en-US" dirty="0" smtClean="0"/>
              <a:t> Integration: 2</a:t>
            </a:r>
            <a:r>
              <a:rPr lang="en-US" altLang="en-US" baseline="30000" dirty="0" smtClean="0"/>
              <a:t>nd</a:t>
            </a:r>
            <a:r>
              <a:rPr lang="en-US" altLang="en-US" dirty="0" smtClean="0"/>
              <a:t> order </a:t>
            </a:r>
            <a:br>
              <a:rPr lang="en-US" altLang="en-US" dirty="0" smtClean="0"/>
            </a:br>
            <a:r>
              <a:rPr lang="en-US" altLang="en-US" dirty="0" smtClean="0"/>
              <a:t>-- Midpoint Method</a:t>
            </a:r>
            <a:endParaRPr lang="en-US" altLang="en-US" dirty="0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2895600" y="4114800"/>
            <a:ext cx="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V="1">
            <a:off x="2895600" y="6172200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5"/>
          <p:cNvSpPr>
            <a:spLocks/>
          </p:cNvSpPr>
          <p:nvPr/>
        </p:nvSpPr>
        <p:spPr bwMode="auto">
          <a:xfrm>
            <a:off x="3429000" y="50292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Oval 6"/>
          <p:cNvSpPr>
            <a:spLocks/>
          </p:cNvSpPr>
          <p:nvPr/>
        </p:nvSpPr>
        <p:spPr bwMode="auto">
          <a:xfrm>
            <a:off x="5715000" y="4191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3505200" y="4495800"/>
            <a:ext cx="7620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/>
          </p:cNvSpPr>
          <p:nvPr/>
        </p:nvSpPr>
        <p:spPr bwMode="auto">
          <a:xfrm>
            <a:off x="1752600" y="1828800"/>
            <a:ext cx="508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dirty="0"/>
              <a:t>For unknown function, f(t); known f ’(t)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ph/>
          </p:nvPr>
        </p:nvGraphicFramePr>
        <p:xfrm>
          <a:off x="2895600" y="4800600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Equation" r:id="rId3" imgW="342720" imgH="228600" progId="Equation.3">
                  <p:embed/>
                </p:oleObj>
              </mc:Choice>
              <mc:Fallback>
                <p:oleObj name="Equation" r:id="rId3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533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3581400" y="4343400"/>
          <a:ext cx="609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Equation" r:id="rId5" imgW="380880" imgH="228600" progId="Equation.3">
                  <p:embed/>
                </p:oleObj>
              </mc:Choice>
              <mc:Fallback>
                <p:oleObj name="Equation" r:id="rId5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609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5867400" y="4419600"/>
          <a:ext cx="27193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Equation" r:id="rId7" imgW="1688760" imgH="342720" progId="Equation.3">
                  <p:embed/>
                </p:oleObj>
              </mc:Choice>
              <mc:Fallback>
                <p:oleObj name="Equation" r:id="rId7" imgW="1688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19600"/>
                        <a:ext cx="27193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2"/>
          <p:cNvSpPr>
            <a:spLocks/>
          </p:cNvSpPr>
          <p:nvPr/>
        </p:nvSpPr>
        <p:spPr bwMode="auto">
          <a:xfrm>
            <a:off x="4343400" y="43434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4724400" y="3559175"/>
          <a:ext cx="7921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Equation" r:id="rId9" imgW="495000" imgH="342720" progId="Equation.3">
                  <p:embed/>
                </p:oleObj>
              </mc:Choice>
              <mc:Fallback>
                <p:oleObj name="Equation" r:id="rId9" imgW="495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59175"/>
                        <a:ext cx="7921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4419600" y="4038600"/>
            <a:ext cx="10668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3505200" y="4343400"/>
            <a:ext cx="21336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3048000" y="2590800"/>
          <a:ext cx="27797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11" imgW="1726920" imgH="431640" progId="Equation.3">
                  <p:embed/>
                </p:oleObj>
              </mc:Choice>
              <mc:Fallback>
                <p:oleObj name="Equation" r:id="rId11" imgW="1726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277971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657600" y="3276600"/>
            <a:ext cx="6858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9" grpId="0" animBg="1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Step Size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4" descr="Fig07-11"/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4600" y="1435100"/>
            <a:ext cx="4305300" cy="4584700"/>
          </a:xfrm>
        </p:spPr>
      </p:pic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31150"/>
              </p:ext>
            </p:extLst>
          </p:nvPr>
        </p:nvGraphicFramePr>
        <p:xfrm>
          <a:off x="5207000" y="673100"/>
          <a:ext cx="1549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4" imgW="444240" imgH="177480" progId="Equation.3">
                  <p:embed/>
                </p:oleObj>
              </mc:Choice>
              <mc:Fallback>
                <p:oleObj name="Equation" r:id="rId4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673100"/>
                        <a:ext cx="15494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/>
          </p:cNvSpPr>
          <p:nvPr/>
        </p:nvSpPr>
        <p:spPr bwMode="auto">
          <a:xfrm>
            <a:off x="812800" y="2425700"/>
            <a:ext cx="225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dirty="0"/>
              <a:t>Euler Integration</a:t>
            </a:r>
          </a:p>
        </p:txBody>
      </p:sp>
      <p:sp>
        <p:nvSpPr>
          <p:cNvPr id="10" name="Text Box 11"/>
          <p:cNvSpPr txBox="1">
            <a:spLocks/>
          </p:cNvSpPr>
          <p:nvPr/>
        </p:nvSpPr>
        <p:spPr bwMode="auto">
          <a:xfrm>
            <a:off x="660400" y="4635500"/>
            <a:ext cx="234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Midpoint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Runge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Kutta</a:t>
            </a:r>
            <a:r>
              <a:rPr lang="en-US" altLang="zh-CN" dirty="0" smtClean="0">
                <a:ea typeface="宋体" charset="-122"/>
              </a:rPr>
              <a:t> Integration: 4</a:t>
            </a:r>
            <a:r>
              <a:rPr lang="en-US" altLang="zh-CN" baseline="30000" dirty="0" smtClean="0">
                <a:ea typeface="宋体" charset="-122"/>
              </a:rPr>
              <a:t>th</a:t>
            </a:r>
            <a:r>
              <a:rPr lang="en-US" altLang="zh-CN" dirty="0" smtClean="0">
                <a:ea typeface="宋体" charset="-122"/>
              </a:rPr>
              <a:t> order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433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 flipV="1">
            <a:off x="2286000" y="3025775"/>
            <a:ext cx="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 flipV="1">
            <a:off x="2286000" y="5083175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5"/>
          <p:cNvSpPr>
            <a:spLocks/>
          </p:cNvSpPr>
          <p:nvPr/>
        </p:nvSpPr>
        <p:spPr bwMode="auto">
          <a:xfrm>
            <a:off x="2819400" y="3940175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V="1">
            <a:off x="2895600" y="2568575"/>
            <a:ext cx="2057400" cy="1447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8"/>
          <p:cNvSpPr txBox="1">
            <a:spLocks/>
          </p:cNvSpPr>
          <p:nvPr/>
        </p:nvSpPr>
        <p:spPr bwMode="auto">
          <a:xfrm>
            <a:off x="1752600" y="1577975"/>
            <a:ext cx="508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For unknown function, f(t); known f ’(t)</a:t>
            </a:r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7016366"/>
              </p:ext>
            </p:extLst>
          </p:nvPr>
        </p:nvGraphicFramePr>
        <p:xfrm>
          <a:off x="2438400" y="3635375"/>
          <a:ext cx="53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Equation" r:id="rId3" imgW="342720" imgH="228600" progId="Equation.3">
                  <p:embed/>
                </p:oleObj>
              </mc:Choice>
              <mc:Fallback>
                <p:oleObj name="Equation" r:id="rId3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35375"/>
                        <a:ext cx="533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266156"/>
              </p:ext>
            </p:extLst>
          </p:nvPr>
        </p:nvGraphicFramePr>
        <p:xfrm>
          <a:off x="5943600" y="3330575"/>
          <a:ext cx="7810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Equation" r:id="rId5" imgW="495000" imgH="342720" progId="Equation.3">
                  <p:embed/>
                </p:oleObj>
              </mc:Choice>
              <mc:Fallback>
                <p:oleObj name="Equation" r:id="rId5" imgW="495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30575"/>
                        <a:ext cx="7810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68166"/>
              </p:ext>
            </p:extLst>
          </p:nvPr>
        </p:nvGraphicFramePr>
        <p:xfrm>
          <a:off x="5791200" y="3863975"/>
          <a:ext cx="762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" name="Equation" r:id="rId7" imgW="469800" imgH="228600" progId="Equation.3">
                  <p:embed/>
                </p:oleObj>
              </mc:Choice>
              <mc:Fallback>
                <p:oleObj name="Equation" r:id="rId7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863975"/>
                        <a:ext cx="762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99303"/>
              </p:ext>
            </p:extLst>
          </p:nvPr>
        </p:nvGraphicFramePr>
        <p:xfrm>
          <a:off x="2971800" y="3254375"/>
          <a:ext cx="609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Equation" r:id="rId9" imgW="380880" imgH="228600" progId="Equation.3">
                  <p:embed/>
                </p:oleObj>
              </mc:Choice>
              <mc:Fallback>
                <p:oleObj name="Equation" r:id="rId9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54375"/>
                        <a:ext cx="609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759423"/>
              </p:ext>
            </p:extLst>
          </p:nvPr>
        </p:nvGraphicFramePr>
        <p:xfrm>
          <a:off x="5715000" y="2568575"/>
          <a:ext cx="7921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" name="Equation" r:id="rId11" imgW="495000" imgH="342720" progId="Equation.3">
                  <p:embed/>
                </p:oleObj>
              </mc:Choice>
              <mc:Fallback>
                <p:oleObj name="Equation" r:id="rId11" imgW="4950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68575"/>
                        <a:ext cx="7921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21"/>
          <p:cNvSpPr>
            <a:spLocks noChangeShapeType="1"/>
          </p:cNvSpPr>
          <p:nvPr/>
        </p:nvSpPr>
        <p:spPr bwMode="auto">
          <a:xfrm flipV="1">
            <a:off x="3962400" y="2492375"/>
            <a:ext cx="21336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895600" y="3254375"/>
            <a:ext cx="21336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4038600" y="3592513"/>
            <a:ext cx="1828800" cy="428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31"/>
          <p:cNvSpPr>
            <a:spLocks/>
          </p:cNvSpPr>
          <p:nvPr/>
        </p:nvSpPr>
        <p:spPr bwMode="auto">
          <a:xfrm>
            <a:off x="4800600" y="3973513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8" name="Oval 39"/>
          <p:cNvSpPr>
            <a:spLocks/>
          </p:cNvSpPr>
          <p:nvPr/>
        </p:nvSpPr>
        <p:spPr bwMode="auto">
          <a:xfrm>
            <a:off x="3962400" y="3516313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9" name="Oval 12"/>
          <p:cNvSpPr>
            <a:spLocks/>
          </p:cNvSpPr>
          <p:nvPr/>
        </p:nvSpPr>
        <p:spPr bwMode="auto">
          <a:xfrm>
            <a:off x="3886200" y="3178175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2971800" y="4016375"/>
            <a:ext cx="1828800" cy="428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876800" y="4059238"/>
            <a:ext cx="1371600" cy="304800"/>
          </a:xfrm>
          <a:prstGeom prst="line">
            <a:avLst/>
          </a:prstGeom>
          <a:noFill/>
          <a:ln w="349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2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485302"/>
              </p:ext>
            </p:extLst>
          </p:nvPr>
        </p:nvGraphicFramePr>
        <p:xfrm>
          <a:off x="1160463" y="5192713"/>
          <a:ext cx="59785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Equation" r:id="rId13" imgW="2628720" imgH="431640" progId="Equation.3">
                  <p:embed/>
                </p:oleObj>
              </mc:Choice>
              <mc:Fallback>
                <p:oleObj name="Equation" r:id="rId13" imgW="262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192713"/>
                        <a:ext cx="59785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55219"/>
              </p:ext>
            </p:extLst>
          </p:nvPr>
        </p:nvGraphicFramePr>
        <p:xfrm>
          <a:off x="4525963" y="2273300"/>
          <a:ext cx="244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2" name="Equation" r:id="rId15" imgW="152280" imgH="215640" progId="Equation.3">
                  <p:embed/>
                </p:oleObj>
              </mc:Choice>
              <mc:Fallback>
                <p:oleObj name="Equation" r:id="rId1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2273300"/>
                        <a:ext cx="2444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81793"/>
              </p:ext>
            </p:extLst>
          </p:nvPr>
        </p:nvGraphicFramePr>
        <p:xfrm>
          <a:off x="5638800" y="2187575"/>
          <a:ext cx="2651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87575"/>
                        <a:ext cx="2651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41562"/>
              </p:ext>
            </p:extLst>
          </p:nvPr>
        </p:nvGraphicFramePr>
        <p:xfrm>
          <a:off x="5334000" y="3287713"/>
          <a:ext cx="2651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" name="Equation" r:id="rId19" imgW="164880" imgH="228600" progId="Equation.3">
                  <p:embed/>
                </p:oleObj>
              </mc:Choice>
              <mc:Fallback>
                <p:oleObj name="Equation" r:id="rId1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87713"/>
                        <a:ext cx="2651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31148"/>
              </p:ext>
            </p:extLst>
          </p:nvPr>
        </p:nvGraphicFramePr>
        <p:xfrm>
          <a:off x="5715000" y="4321175"/>
          <a:ext cx="2651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" name="Equation" r:id="rId21" imgW="164880" imgH="215640" progId="Equation.3">
                  <p:embed/>
                </p:oleObj>
              </mc:Choice>
              <mc:Fallback>
                <p:oleObj name="Equation" r:id="rId21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21175"/>
                        <a:ext cx="2651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07907"/>
              </p:ext>
            </p:extLst>
          </p:nvPr>
        </p:nvGraphicFramePr>
        <p:xfrm>
          <a:off x="3581400" y="2568575"/>
          <a:ext cx="762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" name="Equation" r:id="rId23" imgW="469800" imgH="342720" progId="Equation.3">
                  <p:embed/>
                </p:oleObj>
              </mc:Choice>
              <mc:Fallback>
                <p:oleObj name="Equation" r:id="rId23" imgW="469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68575"/>
                        <a:ext cx="762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65"/>
          <p:cNvSpPr>
            <a:spLocks/>
          </p:cNvSpPr>
          <p:nvPr/>
        </p:nvSpPr>
        <p:spPr bwMode="auto">
          <a:xfrm>
            <a:off x="6019800" y="3101975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Implicit Euler Integration</a:t>
            </a:r>
            <a:endParaRPr lang="en-US" altLang="en-US" dirty="0"/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2895600" y="3733800"/>
            <a:ext cx="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2895600" y="5791200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5"/>
          <p:cNvSpPr>
            <a:spLocks/>
          </p:cNvSpPr>
          <p:nvPr/>
        </p:nvSpPr>
        <p:spPr bwMode="auto">
          <a:xfrm>
            <a:off x="3429000" y="46482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Oval 6"/>
          <p:cNvSpPr>
            <a:spLocks/>
          </p:cNvSpPr>
          <p:nvPr/>
        </p:nvSpPr>
        <p:spPr bwMode="auto">
          <a:xfrm>
            <a:off x="5410200" y="40386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5486400" y="3733800"/>
            <a:ext cx="10668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8"/>
          <p:cNvSpPr txBox="1">
            <a:spLocks/>
          </p:cNvSpPr>
          <p:nvPr/>
        </p:nvSpPr>
        <p:spPr bwMode="auto">
          <a:xfrm>
            <a:off x="838200" y="1524000"/>
            <a:ext cx="723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/>
              <a:t>For arbitrary function, f(t), find next point whose derivative updates last value to this value: required numeric method (e.g. </a:t>
            </a:r>
            <a:r>
              <a:rPr lang="en-US" altLang="x-none" b="1" dirty="0"/>
              <a:t>Newton-Raphson)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064764388"/>
              </p:ext>
            </p:extLst>
          </p:nvPr>
        </p:nvGraphicFramePr>
        <p:xfrm>
          <a:off x="3124200" y="4114800"/>
          <a:ext cx="7699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3" imgW="342720" imgH="228600" progId="Equation.3">
                  <p:embed/>
                </p:oleObj>
              </mc:Choice>
              <mc:Fallback>
                <p:oleObj name="Equation" r:id="rId3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76993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817243"/>
              </p:ext>
            </p:extLst>
          </p:nvPr>
        </p:nvGraphicFramePr>
        <p:xfrm>
          <a:off x="2971800" y="3048000"/>
          <a:ext cx="2673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5" imgW="1180800" imgH="228600" progId="Equation.3">
                  <p:embed/>
                </p:oleObj>
              </mc:Choice>
              <mc:Fallback>
                <p:oleObj name="Equation" r:id="rId5" imgW="118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0"/>
                        <a:ext cx="26733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145232"/>
              </p:ext>
            </p:extLst>
          </p:nvPr>
        </p:nvGraphicFramePr>
        <p:xfrm>
          <a:off x="4876800" y="4267200"/>
          <a:ext cx="977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7" imgW="431640" imgH="228600" progId="Equation.3">
                  <p:embed/>
                </p:oleObj>
              </mc:Choice>
              <mc:Fallback>
                <p:oleObj name="Equation" r:id="rId7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977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37204"/>
              </p:ext>
            </p:extLst>
          </p:nvPr>
        </p:nvGraphicFramePr>
        <p:xfrm>
          <a:off x="6172200" y="3810000"/>
          <a:ext cx="1063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9" imgW="469800" imgH="228600" progId="Equation.3">
                  <p:embed/>
                </p:oleObj>
              </mc:Choice>
              <mc:Fallback>
                <p:oleObj name="Equation" r:id="rId9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10000"/>
                        <a:ext cx="1063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715000" y="4648200"/>
            <a:ext cx="327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Search for point such that negative of tangent points back at original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19" y="1524000"/>
            <a:ext cx="6862762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6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081"/>
            <a:ext cx="9144000" cy="548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2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r>
              <a:rPr lang="en-US" altLang="en-US" dirty="0" smtClean="0"/>
              <a:t>Differential Equation</a:t>
            </a:r>
            <a:br>
              <a:rPr lang="en-US" altLang="en-US" dirty="0" smtClean="0"/>
            </a:br>
            <a:r>
              <a:rPr lang="en-US" altLang="en-US" dirty="0" smtClean="0"/>
              <a:t>Initial boundary problem</a:t>
            </a:r>
            <a:endParaRPr lang="en-US" altLang="en-US" dirty="0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629400" y="457200"/>
          <a:ext cx="13906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3" imgW="647640" imgH="228600" progId="Equation.3">
                  <p:embed/>
                </p:oleObj>
              </mc:Choice>
              <mc:Fallback>
                <p:oleObj name="Equation" r:id="rId3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7200"/>
                        <a:ext cx="13906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558800" y="4191000"/>
          <a:ext cx="2728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5" imgW="1206360" imgH="228600" progId="Equation.3">
                  <p:embed/>
                </p:oleObj>
              </mc:Choice>
              <mc:Fallback>
                <p:oleObj name="Equation" r:id="rId5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4191000"/>
                        <a:ext cx="2728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67250" y="3886200"/>
          <a:ext cx="3421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7" imgW="1511280" imgH="228600" progId="Equation.3">
                  <p:embed/>
                </p:oleObj>
              </mc:Choice>
              <mc:Fallback>
                <p:oleObj name="Equation" r:id="rId7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886200"/>
                        <a:ext cx="34210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20738" y="3276600"/>
          <a:ext cx="2093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Equation" r:id="rId9" imgW="1180800" imgH="393480" progId="Equation.3">
                  <p:embed/>
                </p:oleObj>
              </mc:Choice>
              <mc:Fallback>
                <p:oleObj name="Equation" r:id="rId9" imgW="1180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276600"/>
                        <a:ext cx="20939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9600" y="2133600"/>
            <a:ext cx="2874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(explicit/forward) </a:t>
            </a:r>
          </a:p>
          <a:p>
            <a:pPr eaLnBrk="1" hangingPunct="1"/>
            <a:r>
              <a:rPr lang="en-US" altLang="x-none"/>
              <a:t>Euler method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29200" y="2057400"/>
            <a:ext cx="3121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(implicit/backward) </a:t>
            </a:r>
          </a:p>
          <a:p>
            <a:pPr eaLnBrk="1" hangingPunct="1"/>
            <a:r>
              <a:rPr lang="en-US" altLang="x-none"/>
              <a:t>Euler method</a:t>
            </a:r>
          </a:p>
        </p:txBody>
      </p:sp>
      <p:cxnSp>
        <p:nvCxnSpPr>
          <p:cNvPr id="12" name="Straight Connector 21"/>
          <p:cNvCxnSpPr>
            <a:cxnSpLocks noChangeShapeType="1"/>
          </p:cNvCxnSpPr>
          <p:nvPr/>
        </p:nvCxnSpPr>
        <p:spPr bwMode="auto">
          <a:xfrm rot="5400000">
            <a:off x="2171701" y="4076700"/>
            <a:ext cx="38862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872038" y="2971800"/>
          <a:ext cx="2093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Equation" r:id="rId11" imgW="1180800" imgH="393480" progId="Equation.3">
                  <p:embed/>
                </p:oleObj>
              </mc:Choice>
              <mc:Fallback>
                <p:oleObj name="Equation" r:id="rId11" imgW="1180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2971800"/>
                        <a:ext cx="20939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27"/>
          <p:cNvSpPr txBox="1">
            <a:spLocks noChangeArrowheads="1"/>
          </p:cNvSpPr>
          <p:nvPr/>
        </p:nvSpPr>
        <p:spPr bwMode="auto">
          <a:xfrm>
            <a:off x="4572000" y="4800600"/>
            <a:ext cx="411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e.g. linearize f’ and use Newton-Raphson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Semi-Implicit Euler Integration</a:t>
            </a:r>
            <a:endParaRPr lang="en-US" altLang="en-US" dirty="0"/>
          </a:p>
        </p:txBody>
      </p:sp>
      <p:sp>
        <p:nvSpPr>
          <p:cNvPr id="1741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V="1">
            <a:off x="2895600" y="3886200"/>
            <a:ext cx="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 flipV="1">
            <a:off x="2895600" y="5943600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5"/>
          <p:cNvSpPr>
            <a:spLocks/>
          </p:cNvSpPr>
          <p:nvPr/>
        </p:nvSpPr>
        <p:spPr bwMode="auto">
          <a:xfrm>
            <a:off x="3429000" y="48006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Oval 6"/>
          <p:cNvSpPr>
            <a:spLocks/>
          </p:cNvSpPr>
          <p:nvPr/>
        </p:nvSpPr>
        <p:spPr bwMode="auto">
          <a:xfrm>
            <a:off x="5029200" y="3429000"/>
            <a:ext cx="152400" cy="1524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 flipV="1">
            <a:off x="3505200" y="3657600"/>
            <a:ext cx="1447800" cy="1219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20014"/>
              </p:ext>
            </p:extLst>
          </p:nvPr>
        </p:nvGraphicFramePr>
        <p:xfrm>
          <a:off x="1766888" y="1828800"/>
          <a:ext cx="4686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3" imgW="2070000" imgH="228600" progId="Equation.3">
                  <p:embed/>
                </p:oleObj>
              </mc:Choice>
              <mc:Fallback>
                <p:oleObj name="Equation" r:id="rId3" imgW="20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1828800"/>
                        <a:ext cx="46863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669752"/>
              </p:ext>
            </p:extLst>
          </p:nvPr>
        </p:nvGraphicFramePr>
        <p:xfrm>
          <a:off x="3336925" y="5029200"/>
          <a:ext cx="9461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5" imgW="495000" imgH="228600" progId="Equation.3">
                  <p:embed/>
                </p:oleObj>
              </mc:Choice>
              <mc:Fallback>
                <p:oleObj name="Equation" r:id="rId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5029200"/>
                        <a:ext cx="9461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893976"/>
              </p:ext>
            </p:extLst>
          </p:nvPr>
        </p:nvGraphicFramePr>
        <p:xfrm>
          <a:off x="5657850" y="3276600"/>
          <a:ext cx="1866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7" imgW="825480" imgH="228600" progId="Equation.3">
                  <p:embed/>
                </p:oleObj>
              </mc:Choice>
              <mc:Fallback>
                <p:oleObj name="Equation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3276600"/>
                        <a:ext cx="1866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33025"/>
              </p:ext>
            </p:extLst>
          </p:nvPr>
        </p:nvGraphicFramePr>
        <p:xfrm>
          <a:off x="3209925" y="3733800"/>
          <a:ext cx="1177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9" imgW="520560" imgH="228600" progId="Equation.3">
                  <p:embed/>
                </p:oleObj>
              </mc:Choice>
              <mc:Fallback>
                <p:oleObj name="Equation" r:id="rId9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3733800"/>
                        <a:ext cx="11779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25"/>
          <p:cNvSpPr>
            <a:spLocks noChangeShapeType="1"/>
          </p:cNvSpPr>
          <p:nvPr/>
        </p:nvSpPr>
        <p:spPr bwMode="auto">
          <a:xfrm flipV="1">
            <a:off x="5105400" y="3200400"/>
            <a:ext cx="1295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V="1">
            <a:off x="3581400" y="4419600"/>
            <a:ext cx="16002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7"/>
          <p:cNvSpPr>
            <a:spLocks/>
          </p:cNvSpPr>
          <p:nvPr/>
        </p:nvSpPr>
        <p:spPr bwMode="auto">
          <a:xfrm>
            <a:off x="5181600" y="42672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19200"/>
          </a:xfrm>
        </p:spPr>
        <p:txBody>
          <a:bodyPr/>
          <a:lstStyle/>
          <a:p>
            <a:r>
              <a:rPr lang="en-US" altLang="en-US" dirty="0" smtClean="0"/>
              <a:t>Methods Specific to </a:t>
            </a:r>
            <a:br>
              <a:rPr lang="en-US" altLang="en-US" dirty="0" smtClean="0"/>
            </a:br>
            <a:r>
              <a:rPr lang="en-US" altLang="en-US" dirty="0" smtClean="0"/>
              <a:t>Update positon from acceleration</a:t>
            </a:r>
            <a:endParaRPr lang="en-US" altLang="en-US" dirty="0"/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2819400" y="3200400"/>
            <a:ext cx="24957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b="1" dirty="0" err="1">
                <a:solidFill>
                  <a:schemeClr val="bg1"/>
                </a:solidFill>
              </a:rPr>
              <a:t>Heun</a:t>
            </a:r>
            <a:r>
              <a:rPr lang="en-US" altLang="x-none" b="1" dirty="0">
                <a:solidFill>
                  <a:schemeClr val="bg1"/>
                </a:solidFill>
              </a:rPr>
              <a:t> Method</a:t>
            </a:r>
          </a:p>
          <a:p>
            <a:pPr eaLnBrk="1" hangingPunct="1"/>
            <a:r>
              <a:rPr lang="en-US" altLang="x-none" b="1" dirty="0" err="1">
                <a:solidFill>
                  <a:schemeClr val="bg1"/>
                </a:solidFill>
              </a:rPr>
              <a:t>Verlet</a:t>
            </a:r>
            <a:r>
              <a:rPr lang="en-US" altLang="x-none" b="1" dirty="0">
                <a:solidFill>
                  <a:schemeClr val="bg1"/>
                </a:solidFill>
              </a:rPr>
              <a:t> Method</a:t>
            </a:r>
          </a:p>
          <a:p>
            <a:pPr eaLnBrk="1" hangingPunct="1"/>
            <a:r>
              <a:rPr lang="en-US" altLang="x-none" b="1" dirty="0">
                <a:solidFill>
                  <a:schemeClr val="bg1"/>
                </a:solidFill>
              </a:rPr>
              <a:t>Leapfrog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Integration</a:t>
            </a:r>
            <a:endParaRPr lang="en-US" altLang="en-US" dirty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4"/>
          <p:cNvSpPr txBox="1">
            <a:spLocks/>
          </p:cNvSpPr>
          <p:nvPr/>
        </p:nvSpPr>
        <p:spPr bwMode="auto">
          <a:xfrm>
            <a:off x="479612" y="2133600"/>
            <a:ext cx="304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 dirty="0"/>
              <a:t>Given acceleration, compute velocity &amp; position by integrating over time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42795"/>
              </p:ext>
            </p:extLst>
          </p:nvPr>
        </p:nvGraphicFramePr>
        <p:xfrm>
          <a:off x="1165412" y="4191000"/>
          <a:ext cx="177165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104840" imgH="1066680" progId="Equation.3">
                  <p:embed/>
                </p:oleObj>
              </mc:Choice>
              <mc:Fallback>
                <p:oleObj name="Equation" r:id="rId3" imgW="110484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12" y="4191000"/>
                        <a:ext cx="177165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3" descr="Fig07-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812" y="1676400"/>
            <a:ext cx="4876800" cy="43767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Heun</a:t>
            </a:r>
            <a:r>
              <a:rPr lang="en-US" altLang="en-US" dirty="0" smtClean="0"/>
              <a:t> Method</a:t>
            </a:r>
            <a:endParaRPr lang="en-US" altLang="en-US" dirty="0"/>
          </a:p>
        </p:txBody>
      </p:sp>
      <p:sp>
        <p:nvSpPr>
          <p:cNvPr id="20485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752600" y="2362200"/>
          <a:ext cx="4773613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3" imgW="2108160" imgH="1041120" progId="Equation.3">
                  <p:embed/>
                </p:oleObj>
              </mc:Choice>
              <mc:Fallback>
                <p:oleObj name="Equation" r:id="rId3" imgW="21081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62200"/>
                        <a:ext cx="4773613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Verlet</a:t>
            </a:r>
            <a:r>
              <a:rPr lang="en-US" altLang="en-US" dirty="0" smtClean="0"/>
              <a:t> Method</a:t>
            </a:r>
            <a:endParaRPr lang="en-US" altLang="en-US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49954"/>
              </p:ext>
            </p:extLst>
          </p:nvPr>
        </p:nvGraphicFramePr>
        <p:xfrm>
          <a:off x="2362200" y="1752600"/>
          <a:ext cx="45434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3" imgW="2006280" imgH="241200" progId="Equation.3">
                  <p:embed/>
                </p:oleObj>
              </mc:Choice>
              <mc:Fallback>
                <p:oleObj name="Equation" r:id="rId3" imgW="2006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45434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1981200" y="3810000"/>
            <a:ext cx="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V="1">
            <a:off x="1981200" y="5867400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5"/>
          <p:cNvSpPr>
            <a:spLocks/>
          </p:cNvSpPr>
          <p:nvPr/>
        </p:nvSpPr>
        <p:spPr bwMode="auto">
          <a:xfrm>
            <a:off x="3962400" y="4114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 flipV="1">
            <a:off x="2971800" y="4191000"/>
            <a:ext cx="9144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4114800" y="4267200"/>
            <a:ext cx="3048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404927"/>
              </p:ext>
            </p:extLst>
          </p:nvPr>
        </p:nvGraphicFramePr>
        <p:xfrm>
          <a:off x="3886200" y="4572000"/>
          <a:ext cx="7191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5" imgW="317160" imgH="228600" progId="Equation.3">
                  <p:embed/>
                </p:oleObj>
              </mc:Choice>
              <mc:Fallback>
                <p:oleObj name="Equation" r:id="rId5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0"/>
                        <a:ext cx="7191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23"/>
          <p:cNvSpPr>
            <a:spLocks/>
          </p:cNvSpPr>
          <p:nvPr/>
        </p:nvSpPr>
        <p:spPr bwMode="auto">
          <a:xfrm>
            <a:off x="5334000" y="45720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95796"/>
              </p:ext>
            </p:extLst>
          </p:nvPr>
        </p:nvGraphicFramePr>
        <p:xfrm>
          <a:off x="5638800" y="4495800"/>
          <a:ext cx="914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7" imgW="406080" imgH="228600" progId="Equation.3">
                  <p:embed/>
                </p:oleObj>
              </mc:Choice>
              <mc:Fallback>
                <p:oleObj name="Equation" r:id="rId7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495800"/>
                        <a:ext cx="914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25"/>
          <p:cNvSpPr>
            <a:spLocks/>
          </p:cNvSpPr>
          <p:nvPr/>
        </p:nvSpPr>
        <p:spPr bwMode="auto">
          <a:xfrm>
            <a:off x="2743200" y="42672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1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4458"/>
              </p:ext>
            </p:extLst>
          </p:nvPr>
        </p:nvGraphicFramePr>
        <p:xfrm>
          <a:off x="3651250" y="3581400"/>
          <a:ext cx="720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9" imgW="317160" imgH="228600" progId="Equation.3">
                  <p:embed/>
                </p:oleObj>
              </mc:Choice>
              <mc:Fallback>
                <p:oleObj name="Equation" r:id="rId9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581400"/>
                        <a:ext cx="7207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9159"/>
              </p:ext>
            </p:extLst>
          </p:nvPr>
        </p:nvGraphicFramePr>
        <p:xfrm>
          <a:off x="2341563" y="3657600"/>
          <a:ext cx="9223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11" imgW="406080" imgH="228600" progId="Equation.3">
                  <p:embed/>
                </p:oleObj>
              </mc:Choice>
              <mc:Fallback>
                <p:oleObj name="Equation" r:id="rId11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3657600"/>
                        <a:ext cx="9223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4038600" y="4191000"/>
            <a:ext cx="12192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225829"/>
              </p:ext>
            </p:extLst>
          </p:nvPr>
        </p:nvGraphicFramePr>
        <p:xfrm>
          <a:off x="1905000" y="2514600"/>
          <a:ext cx="5521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Equation" r:id="rId13" imgW="2438280" imgH="241200" progId="Equation.3">
                  <p:embed/>
                </p:oleObj>
              </mc:Choice>
              <mc:Fallback>
                <p:oleObj name="Equation" r:id="rId13" imgW="2438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55213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Leapfrog Method</a:t>
            </a:r>
            <a:endParaRPr lang="en-US" altLang="en-US" dirty="0"/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21539"/>
              </p:ext>
            </p:extLst>
          </p:nvPr>
        </p:nvGraphicFramePr>
        <p:xfrm>
          <a:off x="625849" y="1524000"/>
          <a:ext cx="3031751" cy="68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3" imgW="1511280" imgH="342720" progId="Equation.3">
                  <p:embed/>
                </p:oleObj>
              </mc:Choice>
              <mc:Fallback>
                <p:oleObj name="Equation" r:id="rId3" imgW="15112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849" y="1524000"/>
                        <a:ext cx="3031751" cy="687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895976"/>
              </p:ext>
            </p:extLst>
          </p:nvPr>
        </p:nvGraphicFramePr>
        <p:xfrm>
          <a:off x="609600" y="3009352"/>
          <a:ext cx="3048000" cy="65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5" imgW="1600200" imgH="342720" progId="Equation.3">
                  <p:embed/>
                </p:oleObj>
              </mc:Choice>
              <mc:Fallback>
                <p:oleObj name="Equation" r:id="rId5" imgW="1600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09352"/>
                        <a:ext cx="3048000" cy="65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26070"/>
              </p:ext>
            </p:extLst>
          </p:nvPr>
        </p:nvGraphicFramePr>
        <p:xfrm>
          <a:off x="609601" y="2277442"/>
          <a:ext cx="297037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7" imgW="1485720" imgH="342720" progId="Equation.3">
                  <p:embed/>
                </p:oleObj>
              </mc:Choice>
              <mc:Fallback>
                <p:oleObj name="Equation" r:id="rId7" imgW="14857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277442"/>
                        <a:ext cx="297037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3"/>
          <p:cNvSpPr>
            <a:spLocks noChangeShapeType="1"/>
          </p:cNvSpPr>
          <p:nvPr/>
        </p:nvSpPr>
        <p:spPr bwMode="auto">
          <a:xfrm flipV="1">
            <a:off x="838200" y="4114800"/>
            <a:ext cx="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838200" y="6172200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5"/>
          <p:cNvSpPr>
            <a:spLocks/>
          </p:cNvSpPr>
          <p:nvPr/>
        </p:nvSpPr>
        <p:spPr bwMode="auto">
          <a:xfrm>
            <a:off x="3505200" y="48006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2133600" y="4343400"/>
            <a:ext cx="838200" cy="381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" name="Object 18"/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6484571"/>
              </p:ext>
            </p:extLst>
          </p:nvPr>
        </p:nvGraphicFramePr>
        <p:xfrm>
          <a:off x="3200400" y="4267200"/>
          <a:ext cx="7191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9" imgW="317160" imgH="228600" progId="Equation.3">
                  <p:embed/>
                </p:oleObj>
              </mc:Choice>
              <mc:Fallback>
                <p:oleObj name="Equation" r:id="rId9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7200"/>
                        <a:ext cx="7191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886779"/>
              </p:ext>
            </p:extLst>
          </p:nvPr>
        </p:nvGraphicFramePr>
        <p:xfrm>
          <a:off x="1676400" y="3733800"/>
          <a:ext cx="9493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11" imgW="419040" imgH="342720" progId="Equation.3">
                  <p:embed/>
                </p:oleObj>
              </mc:Choice>
              <mc:Fallback>
                <p:oleObj name="Equation" r:id="rId11" imgW="4190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94932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3581400" y="4876800"/>
            <a:ext cx="3048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92232"/>
              </p:ext>
            </p:extLst>
          </p:nvPr>
        </p:nvGraphicFramePr>
        <p:xfrm>
          <a:off x="3429000" y="5181600"/>
          <a:ext cx="7191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13" imgW="317160" imgH="228600" progId="Equation.3">
                  <p:embed/>
                </p:oleObj>
              </mc:Choice>
              <mc:Fallback>
                <p:oleObj name="Equation" r:id="rId13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81600"/>
                        <a:ext cx="7191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5"/>
          <p:cNvSpPr>
            <a:spLocks noChangeShapeType="1"/>
          </p:cNvSpPr>
          <p:nvPr/>
        </p:nvSpPr>
        <p:spPr bwMode="auto">
          <a:xfrm flipV="1">
            <a:off x="4710113" y="4419600"/>
            <a:ext cx="9286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71265"/>
              </p:ext>
            </p:extLst>
          </p:nvPr>
        </p:nvGraphicFramePr>
        <p:xfrm>
          <a:off x="4710113" y="4495800"/>
          <a:ext cx="9779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15" imgW="431640" imgH="342720" progId="Equation.3">
                  <p:embed/>
                </p:oleObj>
              </mc:Choice>
              <mc:Fallback>
                <p:oleObj name="Equation" r:id="rId15" imgW="431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4495800"/>
                        <a:ext cx="9779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27"/>
          <p:cNvSpPr>
            <a:spLocks/>
          </p:cNvSpPr>
          <p:nvPr/>
        </p:nvSpPr>
        <p:spPr bwMode="auto">
          <a:xfrm>
            <a:off x="6629400" y="4495800"/>
            <a:ext cx="152400" cy="1524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2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41699"/>
              </p:ext>
            </p:extLst>
          </p:nvPr>
        </p:nvGraphicFramePr>
        <p:xfrm>
          <a:off x="6248400" y="3886200"/>
          <a:ext cx="920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7" imgW="406080" imgH="228600" progId="Equation.3">
                  <p:embed/>
                </p:oleObj>
              </mc:Choice>
              <mc:Fallback>
                <p:oleObj name="Equation" r:id="rId17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86200"/>
                        <a:ext cx="920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15"/>
          <p:cNvSpPr>
            <a:spLocks/>
          </p:cNvSpPr>
          <p:nvPr/>
        </p:nvSpPr>
        <p:spPr bwMode="auto">
          <a:xfrm>
            <a:off x="1524000" y="53340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062788"/>
              </p:ext>
            </p:extLst>
          </p:nvPr>
        </p:nvGraphicFramePr>
        <p:xfrm>
          <a:off x="995363" y="4800600"/>
          <a:ext cx="9207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19" imgW="406080" imgH="228600" progId="Equation.3">
                  <p:embed/>
                </p:oleObj>
              </mc:Choice>
              <mc:Fallback>
                <p:oleObj name="Equation" r:id="rId19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800600"/>
                        <a:ext cx="9207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705600" y="4572000"/>
            <a:ext cx="3048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97917"/>
              </p:ext>
            </p:extLst>
          </p:nvPr>
        </p:nvGraphicFramePr>
        <p:xfrm>
          <a:off x="6477000" y="5029200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21" imgW="406080" imgH="228600" progId="Equation.3">
                  <p:embed/>
                </p:oleObj>
              </mc:Choice>
              <mc:Fallback>
                <p:oleObj name="Equation" r:id="rId21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029200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467600" y="4191000"/>
            <a:ext cx="99060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556473"/>
              </p:ext>
            </p:extLst>
          </p:nvPr>
        </p:nvGraphicFramePr>
        <p:xfrm>
          <a:off x="7467600" y="4191000"/>
          <a:ext cx="9779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23" imgW="431640" imgH="342720" progId="Equation.3">
                  <p:embed/>
                </p:oleObj>
              </mc:Choice>
              <mc:Fallback>
                <p:oleObj name="Equation" r:id="rId23" imgW="431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91000"/>
                        <a:ext cx="9779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685800"/>
          </a:xfrm>
        </p:spPr>
        <p:txBody>
          <a:bodyPr/>
          <a:lstStyle/>
          <a:p>
            <a:r>
              <a:rPr lang="en-US" altLang="en-US" dirty="0" smtClean="0"/>
              <a:t>Projectile – given initial velocity </a:t>
            </a:r>
            <a:r>
              <a:rPr lang="en-US" altLang="en-US" smtClean="0"/>
              <a:t>under gravity</a:t>
            </a:r>
            <a:endParaRPr lang="en-US" altLang="en-US" dirty="0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5" descr="Fig07-08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0400" y="2057400"/>
            <a:ext cx="5207000" cy="304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Integration – derivative field</a:t>
            </a:r>
            <a:endParaRPr lang="en-US" altLang="en-US" dirty="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2514600" y="2991315"/>
            <a:ext cx="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514600" y="5048715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2438400" y="1695915"/>
            <a:ext cx="336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For arbitrary function, f(t)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91153"/>
              </p:ext>
            </p:extLst>
          </p:nvPr>
        </p:nvGraphicFramePr>
        <p:xfrm>
          <a:off x="6781800" y="2534115"/>
          <a:ext cx="8620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3" imgW="380880" imgH="228600" progId="Equation.3">
                  <p:embed/>
                </p:oleObj>
              </mc:Choice>
              <mc:Fallback>
                <p:oleObj name="Equation" r:id="rId3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534115"/>
                        <a:ext cx="8620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0"/>
          <p:cNvGrpSpPr>
            <a:grpSpLocks/>
          </p:cNvGrpSpPr>
          <p:nvPr/>
        </p:nvGrpSpPr>
        <p:grpSpPr bwMode="auto">
          <a:xfrm rot="1929295">
            <a:off x="2895600" y="2534115"/>
            <a:ext cx="1828800" cy="1676400"/>
            <a:chOff x="2064" y="1920"/>
            <a:chExt cx="1152" cy="1056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064" y="1920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2160" y="2016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2256" y="2112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2352" y="2208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2448" y="2304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2640" y="2496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736" y="2592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 rot="3581460">
            <a:off x="4267200" y="2686515"/>
            <a:ext cx="1828800" cy="1676400"/>
            <a:chOff x="2064" y="1920"/>
            <a:chExt cx="1152" cy="1056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2064" y="1920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2160" y="2016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2256" y="2112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2352" y="2208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2448" y="2304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2640" y="2496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2736" y="2592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30"/>
          <p:cNvGrpSpPr>
            <a:grpSpLocks/>
          </p:cNvGrpSpPr>
          <p:nvPr/>
        </p:nvGrpSpPr>
        <p:grpSpPr bwMode="auto">
          <a:xfrm rot="905067">
            <a:off x="2971800" y="4439115"/>
            <a:ext cx="1828800" cy="1676400"/>
            <a:chOff x="2064" y="1920"/>
            <a:chExt cx="1152" cy="1056"/>
          </a:xfrm>
        </p:grpSpPr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2064" y="1920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V="1">
              <a:off x="2160" y="2016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2256" y="2112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V="1">
              <a:off x="2352" y="2208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2448" y="2304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640" y="2496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2736" y="2592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4800600" y="4134315"/>
            <a:ext cx="1828800" cy="1676400"/>
            <a:chOff x="2064" y="1920"/>
            <a:chExt cx="1152" cy="1056"/>
          </a:xfrm>
        </p:grpSpPr>
        <p:sp>
          <p:nvSpPr>
            <p:cNvPr id="38" name="Line 40"/>
            <p:cNvSpPr>
              <a:spLocks noChangeShapeType="1"/>
            </p:cNvSpPr>
            <p:nvPr/>
          </p:nvSpPr>
          <p:spPr bwMode="auto">
            <a:xfrm flipV="1">
              <a:off x="2064" y="1920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2160" y="2016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 flipV="1">
              <a:off x="2256" y="2112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V="1">
              <a:off x="2352" y="2208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 flipV="1">
              <a:off x="2448" y="2304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2544" y="2400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V="1">
              <a:off x="2640" y="2496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2736" y="2592"/>
              <a:ext cx="48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Oval 48"/>
          <p:cNvSpPr>
            <a:spLocks/>
          </p:cNvSpPr>
          <p:nvPr/>
        </p:nvSpPr>
        <p:spPr bwMode="auto">
          <a:xfrm>
            <a:off x="2819400" y="4114800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7" name="Freeform 49"/>
          <p:cNvSpPr>
            <a:spLocks/>
          </p:cNvSpPr>
          <p:nvPr/>
        </p:nvSpPr>
        <p:spPr bwMode="auto">
          <a:xfrm>
            <a:off x="2959100" y="3524715"/>
            <a:ext cx="4279900" cy="673100"/>
          </a:xfrm>
          <a:custGeom>
            <a:avLst/>
            <a:gdLst>
              <a:gd name="T0" fmla="*/ 2147483647 w 2696"/>
              <a:gd name="T1" fmla="*/ 2147483647 h 424"/>
              <a:gd name="T2" fmla="*/ 2147483647 w 2696"/>
              <a:gd name="T3" fmla="*/ 2147483647 h 424"/>
              <a:gd name="T4" fmla="*/ 2147483647 w 2696"/>
              <a:gd name="T5" fmla="*/ 2147483647 h 424"/>
              <a:gd name="T6" fmla="*/ 2147483647 w 2696"/>
              <a:gd name="T7" fmla="*/ 2147483647 h 424"/>
              <a:gd name="T8" fmla="*/ 2147483647 w 2696"/>
              <a:gd name="T9" fmla="*/ 2147483647 h 424"/>
              <a:gd name="T10" fmla="*/ 2147483647 w 2696"/>
              <a:gd name="T11" fmla="*/ 2147483647 h 424"/>
              <a:gd name="T12" fmla="*/ 2147483647 w 2696"/>
              <a:gd name="T13" fmla="*/ 0 h 4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96"/>
              <a:gd name="T22" fmla="*/ 0 h 424"/>
              <a:gd name="T23" fmla="*/ 2696 w 2696"/>
              <a:gd name="T24" fmla="*/ 424 h 4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96" h="424">
                <a:moveTo>
                  <a:pt x="8" y="384"/>
                </a:moveTo>
                <a:cubicBezTo>
                  <a:pt x="4" y="404"/>
                  <a:pt x="0" y="424"/>
                  <a:pt x="56" y="384"/>
                </a:cubicBezTo>
                <a:cubicBezTo>
                  <a:pt x="112" y="344"/>
                  <a:pt x="248" y="200"/>
                  <a:pt x="344" y="144"/>
                </a:cubicBezTo>
                <a:cubicBezTo>
                  <a:pt x="440" y="88"/>
                  <a:pt x="488" y="56"/>
                  <a:pt x="632" y="48"/>
                </a:cubicBezTo>
                <a:cubicBezTo>
                  <a:pt x="776" y="40"/>
                  <a:pt x="960" y="72"/>
                  <a:pt x="1208" y="96"/>
                </a:cubicBezTo>
                <a:cubicBezTo>
                  <a:pt x="1456" y="120"/>
                  <a:pt x="1872" y="208"/>
                  <a:pt x="2120" y="192"/>
                </a:cubicBezTo>
                <a:cubicBezTo>
                  <a:pt x="2368" y="176"/>
                  <a:pt x="2532" y="88"/>
                  <a:pt x="2696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Euler </a:t>
            </a:r>
            <a:r>
              <a:rPr lang="en-US" altLang="en-US" dirty="0" smtClean="0"/>
              <a:t>Integration</a:t>
            </a:r>
            <a:endParaRPr lang="en-US" altLang="en-US" dirty="0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830793" y="4038601"/>
            <a:ext cx="0" cy="2057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2830793" y="6096001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6"/>
          <p:cNvSpPr>
            <a:spLocks/>
          </p:cNvSpPr>
          <p:nvPr/>
        </p:nvSpPr>
        <p:spPr bwMode="auto">
          <a:xfrm>
            <a:off x="3364193" y="4953001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Oval 7"/>
          <p:cNvSpPr>
            <a:spLocks/>
          </p:cNvSpPr>
          <p:nvPr/>
        </p:nvSpPr>
        <p:spPr bwMode="auto">
          <a:xfrm>
            <a:off x="4964393" y="3581401"/>
            <a:ext cx="152400" cy="152400"/>
          </a:xfrm>
          <a:prstGeom prst="ellipse">
            <a:avLst/>
          </a:prstGeom>
          <a:solidFill>
            <a:srgbClr val="00D097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3440393" y="4419601"/>
            <a:ext cx="76200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9"/>
          <p:cNvSpPr txBox="1">
            <a:spLocks/>
          </p:cNvSpPr>
          <p:nvPr/>
        </p:nvSpPr>
        <p:spPr bwMode="auto">
          <a:xfrm>
            <a:off x="2373593" y="1905001"/>
            <a:ext cx="336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" charset="0"/>
                <a:sym typeface="Times" charset="0"/>
              </a:defRPr>
            </a:lvl9pPr>
          </a:lstStyle>
          <a:p>
            <a:pPr eaLnBrk="1" hangingPunct="1"/>
            <a:r>
              <a:rPr lang="en-US" altLang="x-none"/>
              <a:t>For arbitrary function, f(t)</a:t>
            </a:r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379283826"/>
              </p:ext>
            </p:extLst>
          </p:nvPr>
        </p:nvGraphicFramePr>
        <p:xfrm>
          <a:off x="2906993" y="4419601"/>
          <a:ext cx="7762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3" imgW="342720" imgH="228600" progId="Equation.3">
                  <p:embed/>
                </p:oleObj>
              </mc:Choice>
              <mc:Fallback>
                <p:oleObj name="Equation" r:id="rId3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993" y="4419601"/>
                        <a:ext cx="7762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777864"/>
              </p:ext>
            </p:extLst>
          </p:nvPr>
        </p:nvGraphicFramePr>
        <p:xfrm>
          <a:off x="4126193" y="4191001"/>
          <a:ext cx="8620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5" imgW="380880" imgH="228600" progId="Equation.3">
                  <p:embed/>
                </p:oleObj>
              </mc:Choice>
              <mc:Fallback>
                <p:oleObj name="Equation" r:id="rId5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193" y="4191001"/>
                        <a:ext cx="8620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674553"/>
              </p:ext>
            </p:extLst>
          </p:nvPr>
        </p:nvGraphicFramePr>
        <p:xfrm>
          <a:off x="5040593" y="3048001"/>
          <a:ext cx="3565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7" imgW="1574640" imgH="228600" progId="Equation.3">
                  <p:embed/>
                </p:oleObj>
              </mc:Choice>
              <mc:Fallback>
                <p:oleObj name="Equation" r:id="rId7" imgW="1574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593" y="3048001"/>
                        <a:ext cx="35655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Euler’s Method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0"/>
            <a:ext cx="9144000" cy="35481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14400" y="5478584"/>
                <a:ext cx="44937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+∆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478584"/>
                <a:ext cx="449379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Step Size</a:t>
            </a:r>
            <a:endParaRPr lang="en-US" altLang="en-US" dirty="0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" name="Picture 4" descr="Fig07-10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304800"/>
            <a:ext cx="4391025" cy="5715000"/>
          </a:xfrm>
        </p:spPr>
      </p:pic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838200" y="3276600"/>
          <a:ext cx="19050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4" imgW="545760" imgH="177480" progId="Equation.3">
                  <p:embed/>
                </p:oleObj>
              </mc:Choice>
              <mc:Fallback>
                <p:oleObj name="Equation" r:id="rId4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19050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962025" y="4876800"/>
          <a:ext cx="15049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6" imgW="431640" imgH="177480" progId="Equation.3">
                  <p:embed/>
                </p:oleObj>
              </mc:Choice>
              <mc:Fallback>
                <p:oleObj name="Equation" r:id="rId6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876800"/>
                        <a:ext cx="15049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Euler’s Method – Problem 1: Inaccuracy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70104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4"/>
              <p:cNvSpPr txBox="1">
                <a:spLocks/>
              </p:cNvSpPr>
              <p:nvPr/>
            </p:nvSpPr>
            <p:spPr bwMode="auto">
              <a:xfrm>
                <a:off x="838200" y="1583204"/>
                <a:ext cx="8077200" cy="1938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9pPr>
              </a:lstStyle>
              <a:p>
                <a:pPr marL="342900" indent="-342900" eaLnBrk="1" hangingPunct="1">
                  <a:buFont typeface="Arial" charset="0"/>
                  <a:buChar char="•"/>
                </a:pPr>
                <a:r>
                  <a:rPr lang="en-US" altLang="x-none" b="1" dirty="0" smtClean="0">
                    <a:solidFill>
                      <a:schemeClr val="bg1"/>
                    </a:solidFill>
                  </a:rPr>
                  <a:t>Consider circular 2D vector field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x-none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𝐱</m:t>
                      </m:r>
                      <m:d>
                        <m:dPr>
                          <m:ctrlPr>
                            <a:rPr lang="en-US" altLang="x-none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x-none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𝒕</m:t>
                          </m:r>
                          <m:r>
                            <a:rPr lang="en-US" altLang="x-none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+∆</m:t>
                          </m:r>
                          <m:r>
                            <a:rPr lang="en-US" altLang="x-none" b="1" i="1" smtClean="0">
                              <a:solidFill>
                                <a:schemeClr val="bg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𝒕</m:t>
                          </m:r>
                        </m:e>
                      </m:d>
                      <m:r>
                        <a:rPr lang="en-US" altLang="x-none" b="1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x-none" b="1">
                          <a:solidFill>
                            <a:schemeClr val="bg1"/>
                          </a:solidFill>
                          <a:latin typeface="Cambria Math" charset="0"/>
                        </a:rPr>
                        <m:t>𝐱</m:t>
                      </m:r>
                      <m:d>
                        <m:dPr>
                          <m:ctrlPr>
                            <a:rPr lang="en-US" altLang="x-none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x-none" b="1" i="1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𝒕</m:t>
                          </m:r>
                        </m:e>
                      </m:d>
                      <m:r>
                        <a:rPr lang="en-US" altLang="x-none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en-US" altLang="x-none" b="1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altLang="x-none" b="1" i="1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</m:t>
                      </m:r>
                      <m:r>
                        <a:rPr lang="en-US" altLang="x-none" b="1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∙</m:t>
                      </m:r>
                      <m:r>
                        <a:rPr lang="en-US" altLang="x-none" b="1" i="0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𝐱</m:t>
                      </m:r>
                      <m:r>
                        <a:rPr lang="en-US" altLang="x-none" b="1" i="0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′</m:t>
                      </m:r>
                      <m:r>
                        <a:rPr lang="en-US" altLang="x-none" b="1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x-none" b="1" i="0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𝐱</m:t>
                      </m:r>
                      <m:r>
                        <a:rPr lang="en-US" altLang="x-none" b="1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altLang="x-none" b="1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</m:t>
                      </m:r>
                      <m:r>
                        <a:rPr lang="en-US" altLang="x-none" b="1" i="1" smtClean="0">
                          <a:solidFill>
                            <a:schemeClr val="bg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x-none" b="1" dirty="0" smtClean="0">
                  <a:solidFill>
                    <a:schemeClr val="bg1"/>
                  </a:solidFill>
                  <a:ea typeface="Cambria Math" charset="0"/>
                  <a:cs typeface="Cambria Math" charset="0"/>
                </a:endParaRPr>
              </a:p>
              <a:p>
                <a:pPr marL="1085850" lvl="1" indent="-342900" eaLnBrk="1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𝒕</m:t>
                    </m:r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∙</m:t>
                    </m:r>
                    <m:r>
                      <a:rPr lang="en-US" altLang="x-none" b="1" i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𝐱</m:t>
                    </m:r>
                    <m:r>
                      <a:rPr lang="en-US" altLang="x-none" b="1" i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x-none" b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𝐱</m:t>
                    </m:r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𝒕</m:t>
                    </m:r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b="1" dirty="0" smtClean="0">
                    <a:solidFill>
                      <a:schemeClr val="bg1"/>
                    </a:solidFill>
                  </a:rPr>
                  <a:t> : straight line segments, tangential to circles – outward spiral</a:t>
                </a:r>
              </a:p>
              <a:p>
                <a:pPr marL="1085850" lvl="1" indent="-342900" eaLnBrk="1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𝒕</m:t>
                    </m:r>
                    <m:r>
                      <a:rPr lang="is-IS" altLang="x-none" b="1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en-US" altLang="x-none" b="1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</m:oMath>
                </a14:m>
                <a:r>
                  <a:rPr lang="en-US" altLang="x-none" b="1" dirty="0" smtClean="0">
                    <a:solidFill>
                      <a:schemeClr val="bg1"/>
                    </a:solidFill>
                  </a:rPr>
                  <a:t> : slows outward drift, does not eliminate it   </a:t>
                </a:r>
                <a:endParaRPr lang="en-US" altLang="x-non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83204"/>
                <a:ext cx="8077200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1057" t="-5975" b="-62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24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Euler’s Method – Problem 2: Stability</a:t>
            </a:r>
            <a:endParaRPr lang="en-US" altLang="en-US" dirty="0"/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57200" y="1371600"/>
            <a:ext cx="8153400" cy="0"/>
          </a:xfrm>
          <a:prstGeom prst="lin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4"/>
              <p:cNvSpPr txBox="1">
                <a:spLocks/>
              </p:cNvSpPr>
              <p:nvPr/>
            </p:nvSpPr>
            <p:spPr bwMode="auto">
              <a:xfrm>
                <a:off x="838200" y="1583204"/>
                <a:ext cx="80772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" charset="0"/>
                    <a:sym typeface="Times" charset="0"/>
                  </a:defRPr>
                </a:lvl9pPr>
              </a:lstStyle>
              <a:p>
                <a:pPr marL="342900" indent="-342900" eaLnBrk="1" hangingPunct="1">
                  <a:buFont typeface="Arial" charset="0"/>
                  <a:buChar char="•"/>
                </a:pPr>
                <a:r>
                  <a:rPr lang="en-US" altLang="x-none" b="1" dirty="0" smtClean="0">
                    <a:solidFill>
                      <a:schemeClr val="bg1"/>
                    </a:solidFill>
                  </a:rPr>
                  <a:t>Consider :     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x-none" b="1" i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x-none" b="1" i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𝐱</m:t>
                        </m:r>
                      </m:e>
                      <m:sup>
                        <m:r>
                          <a:rPr lang="en-US" altLang="x-none" b="1" i="0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x-none" b="1" i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x-none" b="1" i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altLang="x-none" b="1" i="0" smtClean="0">
                        <a:solidFill>
                          <a:schemeClr val="bg1"/>
                        </a:solidFill>
                        <a:latin typeface="Cambria Math" charset="0"/>
                      </a:rPr>
                      <m:t>=−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𝑘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x-none" b="1">
                        <a:solidFill>
                          <a:schemeClr val="bg1"/>
                        </a:solidFill>
                        <a:latin typeface="Cambria Math" charset="0"/>
                      </a:rPr>
                      <m:t>𝐱</m:t>
                    </m:r>
                    <m:d>
                      <m:dPr>
                        <m:ctrlPr>
                          <a:rPr lang="en-US" altLang="x-none" b="1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x-none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x-none" b="1" dirty="0" smtClean="0">
                  <a:solidFill>
                    <a:schemeClr val="bg1"/>
                  </a:solidFill>
                  <a:ea typeface="Cambria Math" charset="0"/>
                  <a:cs typeface="Cambria Math" charset="0"/>
                </a:endParaRPr>
              </a:p>
              <a:p>
                <a:pPr marL="1085850" lvl="1" indent="-342900" eaLnBrk="1" hangingPunct="1">
                  <a:buFont typeface="Arial" charset="0"/>
                  <a:buChar char="•"/>
                </a:pPr>
                <a:r>
                  <a:rPr lang="en-US" altLang="x-none" b="1" dirty="0" smtClean="0">
                    <a:solidFill>
                      <a:schemeClr val="bg1"/>
                    </a:solidFill>
                    <a:ea typeface="Cambria Math" charset="0"/>
                    <a:cs typeface="Cambria Math" charset="0"/>
                  </a:rPr>
                  <a:t>Analytical solution:  </a:t>
                </a:r>
                <a14:m>
                  <m:oMath xmlns:m="http://schemas.openxmlformats.org/officeDocument/2006/math">
                    <m:r>
                      <a:rPr lang="en-US" altLang="x-none" b="1" i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𝐱</m:t>
                    </m:r>
                    <m:d>
                      <m:dPr>
                        <m:ctrlPr>
                          <a:rPr lang="en-US" altLang="x-none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0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altLang="x-none" b="1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x-none" b="0" i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exp</m:t>
                    </m:r>
                    <m:r>
                      <a:rPr lang="en-US" altLang="x-none" b="1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(−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x-none" b="1" i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𝐱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altLang="x-none" b="1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x-none" b="1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marL="342900" indent="-342900" eaLnBrk="1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x-none" b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𝐱</m:t>
                    </m:r>
                    <m:d>
                      <m:dPr>
                        <m:ctrlPr>
                          <a:rPr lang="en-US" altLang="x-none" b="1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  <m:r>
                          <a:rPr lang="en-US" altLang="x-none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+∆</m:t>
                        </m:r>
                        <m:r>
                          <a:rPr lang="en-US" altLang="x-none" b="1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e>
                    </m:d>
                    <m:r>
                      <a:rPr lang="en-US" altLang="x-none" b="1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x-none" b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𝐱</m:t>
                    </m:r>
                    <m:d>
                      <m:dPr>
                        <m:ctrlPr>
                          <a:rPr lang="en-US" altLang="x-none" b="1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altLang="x-none" b="0" i="0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altLang="x-none" b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𝐱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′</m:t>
                    </m:r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x-none" b="1" dirty="0" smtClean="0">
                  <a:solidFill>
                    <a:schemeClr val="bg1"/>
                  </a:solidFill>
                </a:endParaRPr>
              </a:p>
              <a:p>
                <a:pPr marL="1085850" lvl="1" indent="-342900" eaLnBrk="1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</m:oMath>
                </a14:m>
                <a:r>
                  <a:rPr lang="en-US" altLang="x-none" b="1" dirty="0" smtClean="0">
                    <a:solidFill>
                      <a:schemeClr val="bg1"/>
                    </a:solidFill>
                  </a:rPr>
                  <a:t> small: ok</a:t>
                </a:r>
              </a:p>
              <a:p>
                <a:pPr marL="1085850" lvl="1" indent="-342900" eaLnBrk="1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f>
                      <m:fPr>
                        <m:type m:val="skw"/>
                        <m:ctrlPr>
                          <a:rPr lang="en-US" altLang="x-none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x-none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x-none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x-none" b="1" dirty="0" smtClean="0">
                    <a:solidFill>
                      <a:schemeClr val="bg1"/>
                    </a:solidFill>
                  </a:rPr>
                  <a:t> 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altLang="x-none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altLang="x-none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x-none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x-none" b="1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x-none" b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x-none" b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x-none" b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x-none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altLang="x-none" b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  <m:r>
                      <a:rPr lang="en-US" altLang="x-none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hr-HR" altLang="x-none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x-none" b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x-none" b="1" i="1">
                                <a:solidFill>
                                  <a:schemeClr val="bg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x-none" i="1">
                                <a:solidFill>
                                  <a:schemeClr val="bg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x-none" b="1" dirty="0" smtClean="0">
                    <a:solidFill>
                      <a:schemeClr val="bg1"/>
                    </a:solidFill>
                  </a:rPr>
                  <a:t> : Oscillation</a:t>
                </a:r>
              </a:p>
              <a:p>
                <a:pPr marL="1085850" lvl="1" indent="-342900" eaLnBrk="1" hangingPunct="1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x-none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f>
                      <m:fPr>
                        <m:type m:val="skw"/>
                        <m:ctrlPr>
                          <a:rPr lang="en-US" altLang="x-none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x-none" b="0" i="1" smtClean="0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altLang="x-none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x-none" b="1" dirty="0" smtClean="0">
                    <a:solidFill>
                      <a:schemeClr val="bg1"/>
                    </a:solidFill>
                  </a:rPr>
                  <a:t> : Divergence, blow up</a:t>
                </a:r>
                <a:endParaRPr lang="en-US" altLang="x-none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83204"/>
                <a:ext cx="80772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057" t="-2116" b="-380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045258"/>
            <a:ext cx="5257800" cy="28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0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D-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UTD-Theme</Template>
  <TotalTime>3326</TotalTime>
  <Words>290</Words>
  <Application>Microsoft Macintosh PowerPoint</Application>
  <PresentationFormat>On-screen Show (4:3)</PresentationFormat>
  <Paragraphs>55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Cambria Math</vt:lpstr>
      <vt:lpstr>Osaka</vt:lpstr>
      <vt:lpstr>Times</vt:lpstr>
      <vt:lpstr>宋体</vt:lpstr>
      <vt:lpstr>Arial</vt:lpstr>
      <vt:lpstr>Times New Roman</vt:lpstr>
      <vt:lpstr>UTD-Theme</vt:lpstr>
      <vt:lpstr>Microsoft Equation 3.0</vt:lpstr>
      <vt:lpstr>Integration  for Physics Based Animation</vt:lpstr>
      <vt:lpstr>Integration</vt:lpstr>
      <vt:lpstr>Projectile – given initial velocity under gravity</vt:lpstr>
      <vt:lpstr>Integration – derivative field</vt:lpstr>
      <vt:lpstr>Euler Integration</vt:lpstr>
      <vt:lpstr>Euler’s Method</vt:lpstr>
      <vt:lpstr>Step Size</vt:lpstr>
      <vt:lpstr>Euler’s Method – Problem 1: Inaccuracy</vt:lpstr>
      <vt:lpstr>Euler’s Method – Problem 2: Stability</vt:lpstr>
      <vt:lpstr>Numeric Integration Methods</vt:lpstr>
      <vt:lpstr>Runge Kutta Integration: 2nd order  -- Midpoint Method</vt:lpstr>
      <vt:lpstr>Step Size</vt:lpstr>
      <vt:lpstr>Runge Kutta Integration: 4th order</vt:lpstr>
      <vt:lpstr>Implicit Euler Integration</vt:lpstr>
      <vt:lpstr>Example</vt:lpstr>
      <vt:lpstr>Example</vt:lpstr>
      <vt:lpstr>Differential Equation Initial boundary problem</vt:lpstr>
      <vt:lpstr>Semi-Implicit Euler Integration</vt:lpstr>
      <vt:lpstr>Methods Specific to  Update positon from acceleration</vt:lpstr>
      <vt:lpstr>Heun Method</vt:lpstr>
      <vt:lpstr>Verlet Method</vt:lpstr>
      <vt:lpstr>Leapfrog Method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Xiaohu Guo</cp:lastModifiedBy>
  <cp:revision>1373</cp:revision>
  <cp:lastPrinted>1601-01-01T00:00:00Z</cp:lastPrinted>
  <dcterms:created xsi:type="dcterms:W3CDTF">1601-01-01T00:00:00Z</dcterms:created>
  <dcterms:modified xsi:type="dcterms:W3CDTF">2017-10-30T02:23:08Z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