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326" r:id="rId2"/>
    <p:sldId id="329" r:id="rId3"/>
    <p:sldId id="330" r:id="rId4"/>
    <p:sldId id="332" r:id="rId5"/>
    <p:sldId id="331" r:id="rId6"/>
    <p:sldId id="363" r:id="rId7"/>
    <p:sldId id="364" r:id="rId8"/>
    <p:sldId id="365" r:id="rId9"/>
    <p:sldId id="366" r:id="rId10"/>
    <p:sldId id="358" r:id="rId11"/>
    <p:sldId id="333" r:id="rId12"/>
    <p:sldId id="359" r:id="rId13"/>
    <p:sldId id="360" r:id="rId14"/>
    <p:sldId id="334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35" r:id="rId23"/>
    <p:sldId id="356" r:id="rId24"/>
    <p:sldId id="357" r:id="rId25"/>
    <p:sldId id="336" r:id="rId26"/>
    <p:sldId id="361" r:id="rId27"/>
    <p:sldId id="362" r:id="rId28"/>
    <p:sldId id="337" r:id="rId29"/>
    <p:sldId id="338" r:id="rId30"/>
    <p:sldId id="340" r:id="rId31"/>
    <p:sldId id="341" r:id="rId32"/>
    <p:sldId id="343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4"/>
    <p:restoredTop sz="92886"/>
  </p:normalViewPr>
  <p:slideViewPr>
    <p:cSldViewPr>
      <p:cViewPr varScale="1">
        <p:scale>
          <a:sx n="72" d="100"/>
          <a:sy n="72" d="100"/>
        </p:scale>
        <p:origin x="8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E2F910-EAA7-1F4A-A133-D9F78EAC95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32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allpap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2286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2900" y="90488"/>
            <a:ext cx="148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rgbClr val="808080"/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solidFill>
                  <a:schemeClr val="bg1"/>
                </a:solidFill>
                <a:latin typeface="Times New Roman" charset="0"/>
                <a:ea typeface="Osaka" charset="0"/>
                <a:cs typeface="Osaka" charset="0"/>
              </a:rPr>
              <a:t>UT DALLAS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438400" y="12065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smtClean="0">
                <a:solidFill>
                  <a:schemeClr val="bg1"/>
                </a:solidFill>
                <a:ea typeface="Osaka" charset="0"/>
                <a:cs typeface="Osaka" charset="0"/>
              </a:rPr>
              <a:t>Erik Jonsson School of Engineering &amp; Computer Science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en-US" sz="1800">
              <a:ea typeface="Osaka" charset="-128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" name="Picture 16" descr="utd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6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869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2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5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12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2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wallpap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21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en-US" sz="1800">
              <a:ea typeface="Osaka" charset="-128"/>
            </a:endParaRP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31" name="Picture 24" descr="utd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Osak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Osak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+mn-ea"/>
          <a:cs typeface="Osak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Osak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ea typeface="+mn-ea"/>
          <a:cs typeface="Osak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Particle System</a:t>
            </a:r>
            <a:endParaRPr lang="en-US" altLang="en-US" dirty="0"/>
          </a:p>
        </p:txBody>
      </p:sp>
      <p:sp>
        <p:nvSpPr>
          <p:cNvPr id="4098" name="Line 8"/>
          <p:cNvSpPr>
            <a:spLocks noChangeShapeType="1"/>
          </p:cNvSpPr>
          <p:nvPr/>
        </p:nvSpPr>
        <p:spPr bwMode="auto">
          <a:xfrm>
            <a:off x="457200" y="37338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Momentum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5000" y="2662237"/>
            <a:ext cx="436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conservation of momentum (mv)</a:t>
            </a:r>
          </a:p>
        </p:txBody>
      </p:sp>
      <p:sp>
        <p:nvSpPr>
          <p:cNvPr id="7" name="Text Box 6"/>
          <p:cNvSpPr txBox="1">
            <a:spLocks/>
          </p:cNvSpPr>
          <p:nvPr/>
        </p:nvSpPr>
        <p:spPr bwMode="auto">
          <a:xfrm>
            <a:off x="1371600" y="3043237"/>
            <a:ext cx="583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In a closed system, momentum is conserved</a:t>
            </a:r>
          </a:p>
        </p:txBody>
      </p:sp>
      <p:sp>
        <p:nvSpPr>
          <p:cNvPr id="8" name="Text Box 7"/>
          <p:cNvSpPr txBox="1">
            <a:spLocks/>
          </p:cNvSpPr>
          <p:nvPr/>
        </p:nvSpPr>
        <p:spPr bwMode="auto">
          <a:xfrm>
            <a:off x="1066800" y="4567237"/>
            <a:ext cx="729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After collision has same momentum as before collision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716478936"/>
              </p:ext>
            </p:extLst>
          </p:nvPr>
        </p:nvGraphicFramePr>
        <p:xfrm>
          <a:off x="2971800" y="1824037"/>
          <a:ext cx="1654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3" imgW="482400" imgH="177480" progId="Equation.3">
                  <p:embed/>
                </p:oleObj>
              </mc:Choice>
              <mc:Fallback>
                <p:oleObj name="Equation" r:id="rId3" imgW="482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4037"/>
                        <a:ext cx="1654175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alpha val="88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489021"/>
              </p:ext>
            </p:extLst>
          </p:nvPr>
        </p:nvGraphicFramePr>
        <p:xfrm>
          <a:off x="2209800" y="3576637"/>
          <a:ext cx="36147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5" imgW="1054080" imgH="177480" progId="Equation.3">
                  <p:embed/>
                </p:oleObj>
              </mc:Choice>
              <mc:Fallback>
                <p:oleObj name="Equation" r:id="rId5" imgW="1054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76637"/>
                        <a:ext cx="3614738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55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Elastic Collisions</a:t>
            </a:r>
            <a:endParaRPr lang="en-US" altLang="en-US" dirty="0"/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38862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3"/>
          <p:cNvSpPr txBox="1">
            <a:spLocks/>
          </p:cNvSpPr>
          <p:nvPr/>
        </p:nvSpPr>
        <p:spPr bwMode="auto">
          <a:xfrm>
            <a:off x="1524000" y="1676400"/>
            <a:ext cx="5330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No energy lost (e.g. deformations, heat)</a:t>
            </a:r>
          </a:p>
        </p:txBody>
      </p:sp>
      <p:pic>
        <p:nvPicPr>
          <p:cNvPr id="10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22669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Object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2667000" cy="59213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5" name="Object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0"/>
            <a:ext cx="3127375" cy="881063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Elastic Collisions &amp; Kinetic Energy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17290"/>
              </p:ext>
            </p:extLst>
          </p:nvPr>
        </p:nvGraphicFramePr>
        <p:xfrm>
          <a:off x="2743200" y="2743200"/>
          <a:ext cx="2895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3" imgW="1054080" imgH="177480" progId="Equation.3">
                  <p:embed/>
                </p:oleObj>
              </mc:Choice>
              <mc:Fallback>
                <p:oleObj name="Equation" r:id="rId3" imgW="1054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2895600" cy="488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924835"/>
              </p:ext>
            </p:extLst>
          </p:nvPr>
        </p:nvGraphicFramePr>
        <p:xfrm>
          <a:off x="2362200" y="3962400"/>
          <a:ext cx="3897313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5" imgW="1460160" imgH="393480" progId="Equation.3">
                  <p:embed/>
                </p:oleObj>
              </mc:Choice>
              <mc:Fallback>
                <p:oleObj name="Equation" r:id="rId5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62400"/>
                        <a:ext cx="3897313" cy="1049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>
            <a:spLocks/>
          </p:cNvSpPr>
          <p:nvPr/>
        </p:nvSpPr>
        <p:spPr bwMode="auto">
          <a:xfrm>
            <a:off x="914400" y="3505200"/>
            <a:ext cx="698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In elastic collisions, </a:t>
            </a:r>
            <a:r>
              <a:rPr lang="en-US" altLang="x-none" b="1" u="sng" dirty="0">
                <a:solidFill>
                  <a:schemeClr val="bg1"/>
                </a:solidFill>
              </a:rPr>
              <a:t>kinetic energy </a:t>
            </a:r>
            <a:r>
              <a:rPr lang="en-US" altLang="x-none" b="1" dirty="0">
                <a:solidFill>
                  <a:schemeClr val="bg1"/>
                </a:solidFill>
              </a:rPr>
              <a:t>is also conserved</a:t>
            </a:r>
          </a:p>
        </p:txBody>
      </p:sp>
      <p:sp>
        <p:nvSpPr>
          <p:cNvPr id="10" name="Text Box 13"/>
          <p:cNvSpPr txBox="1">
            <a:spLocks/>
          </p:cNvSpPr>
          <p:nvPr/>
        </p:nvSpPr>
        <p:spPr bwMode="auto">
          <a:xfrm>
            <a:off x="1219200" y="2057400"/>
            <a:ext cx="5894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As in all collisions: momentum is conserved</a:t>
            </a:r>
          </a:p>
        </p:txBody>
      </p:sp>
    </p:spTree>
    <p:extLst>
      <p:ext uri="{BB962C8B-B14F-4D97-AF65-F5344CB8AC3E}">
        <p14:creationId xmlns:p14="http://schemas.microsoft.com/office/powerpoint/2010/main" val="12632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Inelastic Collisions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504031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3"/>
          <p:cNvSpPr txBox="1">
            <a:spLocks/>
          </p:cNvSpPr>
          <p:nvPr/>
        </p:nvSpPr>
        <p:spPr bwMode="auto">
          <a:xfrm>
            <a:off x="1981200" y="1600200"/>
            <a:ext cx="4518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Kinetic energy is NOT conserved</a:t>
            </a:r>
          </a:p>
        </p:txBody>
      </p:sp>
    </p:spTree>
    <p:extLst>
      <p:ext uri="{BB962C8B-B14F-4D97-AF65-F5344CB8AC3E}">
        <p14:creationId xmlns:p14="http://schemas.microsoft.com/office/powerpoint/2010/main" val="167720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Inelastic Collisions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13"/>
          <p:cNvSpPr txBox="1">
            <a:spLocks/>
          </p:cNvSpPr>
          <p:nvPr/>
        </p:nvSpPr>
        <p:spPr bwMode="auto">
          <a:xfrm>
            <a:off x="1447800" y="1752600"/>
            <a:ext cx="589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Kinetic energy lost to deformation and heat</a:t>
            </a:r>
          </a:p>
        </p:txBody>
      </p:sp>
      <p:sp>
        <p:nvSpPr>
          <p:cNvPr id="6" name="Text Box 13"/>
          <p:cNvSpPr txBox="1">
            <a:spLocks/>
          </p:cNvSpPr>
          <p:nvPr/>
        </p:nvSpPr>
        <p:spPr bwMode="auto">
          <a:xfrm>
            <a:off x="533400" y="2667000"/>
            <a:ext cx="339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Momentum is conserved</a:t>
            </a:r>
          </a:p>
        </p:txBody>
      </p:sp>
      <p:sp>
        <p:nvSpPr>
          <p:cNvPr id="8" name="Text Box 13"/>
          <p:cNvSpPr txBox="1">
            <a:spLocks/>
          </p:cNvSpPr>
          <p:nvPr/>
        </p:nvSpPr>
        <p:spPr bwMode="auto">
          <a:xfrm>
            <a:off x="457200" y="3657600"/>
            <a:ext cx="388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u="sng" dirty="0">
                <a:solidFill>
                  <a:schemeClr val="bg1"/>
                </a:solidFill>
              </a:rPr>
              <a:t>Coefficient of restitution </a:t>
            </a:r>
          </a:p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ratio of velocities before  </a:t>
            </a:r>
          </a:p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	and after collision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19400"/>
            <a:ext cx="33337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Impulse Dynamics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1371600"/>
            <a:ext cx="8748712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5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Collision: Particle vs. Plane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71600"/>
            <a:ext cx="6705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8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Collision: Particle vs. Plane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609725"/>
            <a:ext cx="82867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Collision: Particle vs. Plane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371600"/>
            <a:ext cx="87630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8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Collision: Particle vs. Plane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98588"/>
            <a:ext cx="82296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1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19200"/>
          </a:xfrm>
        </p:spPr>
        <p:txBody>
          <a:bodyPr/>
          <a:lstStyle/>
          <a:p>
            <a:r>
              <a:rPr lang="en-US" altLang="en-US" dirty="0" smtClean="0"/>
              <a:t>Physics Review:</a:t>
            </a:r>
            <a:br>
              <a:rPr lang="en-US" altLang="en-US" dirty="0" smtClean="0"/>
            </a:br>
            <a:r>
              <a:rPr lang="en-US" altLang="en-US" dirty="0" smtClean="0"/>
              <a:t>force, mass, acceleration, velocity, position</a:t>
            </a:r>
            <a:endParaRPr lang="en-US" altLang="en-US" dirty="0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400800" y="4495800"/>
            <a:ext cx="436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2000">
                <a:solidFill>
                  <a:schemeClr val="tx1"/>
                </a:solidFill>
              </a:rPr>
              <a:t>v</a:t>
            </a:r>
            <a:r>
              <a:rPr lang="en-US" altLang="x-none" sz="2000" baseline="-6000">
                <a:solidFill>
                  <a:schemeClr val="tx1"/>
                </a:solidFill>
              </a:rPr>
              <a:t>ave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010400" y="4191000"/>
            <a:ext cx="233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rot="10800000" flipH="1">
            <a:off x="6781800" y="3487738"/>
            <a:ext cx="336550" cy="1617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7010400" y="337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7086600" y="2971800"/>
            <a:ext cx="315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tx1"/>
                </a:solidFill>
              </a:rPr>
              <a:t>m</a:t>
            </a:r>
          </a:p>
        </p:txBody>
      </p:sp>
      <p:grpSp>
        <p:nvGrpSpPr>
          <p:cNvPr id="16" name="Group 28"/>
          <p:cNvGrpSpPr>
            <a:grpSpLocks/>
          </p:cNvGrpSpPr>
          <p:nvPr/>
        </p:nvGrpSpPr>
        <p:grpSpPr bwMode="auto">
          <a:xfrm>
            <a:off x="5943600" y="2819400"/>
            <a:ext cx="2405063" cy="858838"/>
            <a:chOff x="3744" y="1776"/>
            <a:chExt cx="1515" cy="541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4603" y="1968"/>
              <a:ext cx="656" cy="349"/>
              <a:chOff x="4019" y="1920"/>
              <a:chExt cx="656" cy="349"/>
            </a:xfrm>
          </p:grpSpPr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4019" y="2173"/>
                <a:ext cx="656" cy="9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4504" y="1920"/>
                <a:ext cx="11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9pPr>
              </a:lstStyle>
              <a:p>
                <a:pPr eaLnBrk="1" hangingPunct="1"/>
                <a:r>
                  <a:rPr lang="en-US" altLang="x-none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3744" y="2064"/>
              <a:ext cx="635" cy="11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3888" y="1776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chemeClr val="tx1"/>
                  </a:solidFill>
                </a:rPr>
                <a:t>a</a:t>
              </a:r>
            </a:p>
          </p:txBody>
        </p:sp>
      </p:grpSp>
      <p:graphicFrame>
        <p:nvGraphicFramePr>
          <p:cNvPr id="22" name="Object 25"/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801089689"/>
              </p:ext>
            </p:extLst>
          </p:nvPr>
        </p:nvGraphicFramePr>
        <p:xfrm>
          <a:off x="762000" y="2895600"/>
          <a:ext cx="38862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3" imgW="2286000" imgH="1066680" progId="Equation.3">
                  <p:embed/>
                </p:oleObj>
              </mc:Choice>
              <mc:Fallback>
                <p:oleObj name="Equation" r:id="rId3" imgW="228600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3886200" cy="1812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31"/>
          <p:cNvGrpSpPr>
            <a:grpSpLocks/>
          </p:cNvGrpSpPr>
          <p:nvPr/>
        </p:nvGrpSpPr>
        <p:grpSpPr bwMode="auto">
          <a:xfrm>
            <a:off x="5638800" y="3538538"/>
            <a:ext cx="1403350" cy="1779587"/>
            <a:chOff x="3552" y="2229"/>
            <a:chExt cx="884" cy="1121"/>
          </a:xfrm>
        </p:grpSpPr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4080" y="3120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5" name="Group 29"/>
            <p:cNvGrpSpPr>
              <a:grpSpLocks/>
            </p:cNvGrpSpPr>
            <p:nvPr/>
          </p:nvGrpSpPr>
          <p:grpSpPr bwMode="auto">
            <a:xfrm>
              <a:off x="3552" y="2229"/>
              <a:ext cx="884" cy="960"/>
              <a:chOff x="3552" y="2229"/>
              <a:chExt cx="884" cy="960"/>
            </a:xfrm>
          </p:grpSpPr>
          <p:sp>
            <p:nvSpPr>
              <p:cNvPr id="26" name="Line 8"/>
              <p:cNvSpPr>
                <a:spLocks noChangeShapeType="1"/>
              </p:cNvSpPr>
              <p:nvPr/>
            </p:nvSpPr>
            <p:spPr bwMode="auto">
              <a:xfrm rot="10800000" flipH="1">
                <a:off x="3552" y="2229"/>
                <a:ext cx="884" cy="7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3720" y="2368"/>
                <a:ext cx="21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9pPr>
              </a:lstStyle>
              <a:p>
                <a:pPr eaLnBrk="1" hangingPunct="1"/>
                <a:r>
                  <a:rPr lang="en-US" altLang="x-none">
                    <a:solidFill>
                      <a:schemeClr val="tx1"/>
                    </a:solidFill>
                  </a:rPr>
                  <a:t>v’</a:t>
                </a:r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3552" y="3072"/>
                <a:ext cx="683" cy="1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" name="Group 30"/>
          <p:cNvGrpSpPr>
            <a:grpSpLocks/>
          </p:cNvGrpSpPr>
          <p:nvPr/>
        </p:nvGrpSpPr>
        <p:grpSpPr bwMode="auto">
          <a:xfrm>
            <a:off x="6019800" y="3505200"/>
            <a:ext cx="1066800" cy="1600200"/>
            <a:chOff x="3792" y="2208"/>
            <a:chExt cx="672" cy="1008"/>
          </a:xfrm>
        </p:grpSpPr>
        <p:sp>
          <p:nvSpPr>
            <p:cNvPr id="30" name="Line 2"/>
            <p:cNvSpPr>
              <a:spLocks noChangeShapeType="1"/>
            </p:cNvSpPr>
            <p:nvPr/>
          </p:nvSpPr>
          <p:spPr bwMode="auto">
            <a:xfrm rot="10800000" flipH="1">
              <a:off x="3888" y="2208"/>
              <a:ext cx="576" cy="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3792" y="307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Collision: Particle vs. Particle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41437"/>
            <a:ext cx="75057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Collision: Particle vs. Particle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371600"/>
            <a:ext cx="63500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2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 altLang="en-US" dirty="0" smtClean="0"/>
              <a:t>Springs</a:t>
            </a:r>
            <a:endParaRPr lang="en-US" altLang="en-US" dirty="0"/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790700" y="2260600"/>
            <a:ext cx="568303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Flexible objects</a:t>
            </a:r>
          </a:p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Cloth</a:t>
            </a:r>
          </a:p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Virtual springs</a:t>
            </a:r>
          </a:p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Proportional derivative controllers (PDCs)</a:t>
            </a:r>
          </a:p>
          <a:p>
            <a:pPr eaLnBrk="1" hangingPunct="1"/>
            <a:endParaRPr lang="en-US" altLang="x-non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Spring-Mass-Damper System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3200400" y="2819400"/>
            <a:ext cx="2247900" cy="250825"/>
            <a:chOff x="2134" y="2392"/>
            <a:chExt cx="1416" cy="158"/>
          </a:xfrm>
        </p:grpSpPr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848" y="2392"/>
              <a:ext cx="149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>
              <a:off x="2712" y="2392"/>
              <a:ext cx="149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128" y="2392"/>
              <a:ext cx="149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992" y="2392"/>
              <a:ext cx="149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552" y="2392"/>
              <a:ext cx="149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2416" y="2392"/>
              <a:ext cx="149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3280" y="2469"/>
              <a:ext cx="84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328" y="2469"/>
              <a:ext cx="84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2134" y="246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3358" y="246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4114800" y="3352800"/>
            <a:ext cx="1371600" cy="509588"/>
            <a:chOff x="1551" y="2316"/>
            <a:chExt cx="591" cy="321"/>
          </a:xfrm>
        </p:grpSpPr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551" y="2468"/>
              <a:ext cx="2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rot="10800000" flipH="1">
              <a:off x="1766" y="23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rot="10800000" flipH="1">
              <a:off x="1926" y="231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1719" y="2636"/>
              <a:ext cx="2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1719" y="2324"/>
              <a:ext cx="2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1935" y="2460"/>
              <a:ext cx="2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Line 23"/>
          <p:cNvSpPr>
            <a:spLocks noChangeShapeType="1"/>
          </p:cNvSpPr>
          <p:nvPr/>
        </p:nvSpPr>
        <p:spPr bwMode="auto">
          <a:xfrm flipH="1" flipV="1">
            <a:off x="3200400" y="3581400"/>
            <a:ext cx="93980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6284913" y="3016250"/>
            <a:ext cx="508000" cy="508000"/>
          </a:xfrm>
          <a:prstGeom prst="rect">
            <a:avLst/>
          </a:prstGeom>
          <a:solidFill>
            <a:srgbClr val="EB001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905000" y="3048000"/>
            <a:ext cx="508000" cy="508000"/>
          </a:xfrm>
          <a:prstGeom prst="rect">
            <a:avLst/>
          </a:prstGeom>
          <a:solidFill>
            <a:srgbClr val="EB001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1752600" y="4038600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6324600" y="4038600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27"/>
          <p:cNvSpPr txBox="1">
            <a:spLocks/>
          </p:cNvSpPr>
          <p:nvPr/>
        </p:nvSpPr>
        <p:spPr bwMode="auto">
          <a:xfrm>
            <a:off x="2133600" y="4610100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4000"/>
              <a:t>f</a:t>
            </a:r>
          </a:p>
        </p:txBody>
      </p:sp>
      <p:sp>
        <p:nvSpPr>
          <p:cNvPr id="35" name="Text Box 28"/>
          <p:cNvSpPr txBox="1">
            <a:spLocks/>
          </p:cNvSpPr>
          <p:nvPr/>
        </p:nvSpPr>
        <p:spPr bwMode="auto">
          <a:xfrm>
            <a:off x="6019800" y="4610100"/>
            <a:ext cx="523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4000"/>
              <a:t>-f</a:t>
            </a:r>
          </a:p>
        </p:txBody>
      </p:sp>
      <p:cxnSp>
        <p:nvCxnSpPr>
          <p:cNvPr id="36" name="Straight Connector 28"/>
          <p:cNvCxnSpPr>
            <a:cxnSpLocks noChangeShapeType="1"/>
          </p:cNvCxnSpPr>
          <p:nvPr/>
        </p:nvCxnSpPr>
        <p:spPr bwMode="auto">
          <a:xfrm rot="5400000">
            <a:off x="5143500" y="3238500"/>
            <a:ext cx="68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" name="Straight Connector 29"/>
          <p:cNvCxnSpPr>
            <a:cxnSpLocks noChangeShapeType="1"/>
          </p:cNvCxnSpPr>
          <p:nvPr/>
        </p:nvCxnSpPr>
        <p:spPr bwMode="auto">
          <a:xfrm rot="5400000">
            <a:off x="2857500" y="3238500"/>
            <a:ext cx="68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" name="Straight Connector 30"/>
          <p:cNvCxnSpPr>
            <a:cxnSpLocks noChangeShapeType="1"/>
          </p:cNvCxnSpPr>
          <p:nvPr/>
        </p:nvCxnSpPr>
        <p:spPr bwMode="auto">
          <a:xfrm rot="10800000" flipV="1">
            <a:off x="2413000" y="3295650"/>
            <a:ext cx="787400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9" name="Straight Connector 34"/>
          <p:cNvCxnSpPr>
            <a:cxnSpLocks noChangeShapeType="1"/>
          </p:cNvCxnSpPr>
          <p:nvPr/>
        </p:nvCxnSpPr>
        <p:spPr bwMode="auto">
          <a:xfrm rot="10800000" flipV="1">
            <a:off x="5486400" y="3276600"/>
            <a:ext cx="787400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Spring-Mass System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433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23"/>
          <p:cNvGrpSpPr>
            <a:grpSpLocks/>
          </p:cNvGrpSpPr>
          <p:nvPr/>
        </p:nvGrpSpPr>
        <p:grpSpPr bwMode="auto">
          <a:xfrm>
            <a:off x="4724400" y="2438400"/>
            <a:ext cx="2286000" cy="2003425"/>
            <a:chOff x="3141" y="2071"/>
            <a:chExt cx="1440" cy="1262"/>
          </a:xfrm>
        </p:grpSpPr>
        <p:sp>
          <p:nvSpPr>
            <p:cNvPr id="31" name="Line 17"/>
            <p:cNvSpPr>
              <a:spLocks noChangeShapeType="1"/>
            </p:cNvSpPr>
            <p:nvPr/>
          </p:nvSpPr>
          <p:spPr bwMode="auto">
            <a:xfrm flipH="1">
              <a:off x="3196" y="3024"/>
              <a:ext cx="4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8"/>
            <p:cNvSpPr>
              <a:spLocks noChangeShapeType="1"/>
            </p:cNvSpPr>
            <p:nvPr/>
          </p:nvSpPr>
          <p:spPr bwMode="auto">
            <a:xfrm flipH="1">
              <a:off x="3223" y="3161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 rot="-3444422">
              <a:off x="3003" y="2448"/>
              <a:ext cx="1008" cy="336"/>
            </a:xfrm>
            <a:custGeom>
              <a:avLst/>
              <a:gdLst>
                <a:gd name="T0" fmla="*/ 0 w 1008"/>
                <a:gd name="T1" fmla="*/ 168 h 336"/>
                <a:gd name="T2" fmla="*/ 144 w 1008"/>
                <a:gd name="T3" fmla="*/ 168 h 336"/>
                <a:gd name="T4" fmla="*/ 192 w 1008"/>
                <a:gd name="T5" fmla="*/ 312 h 336"/>
                <a:gd name="T6" fmla="*/ 240 w 1008"/>
                <a:gd name="T7" fmla="*/ 24 h 336"/>
                <a:gd name="T8" fmla="*/ 288 w 1008"/>
                <a:gd name="T9" fmla="*/ 312 h 336"/>
                <a:gd name="T10" fmla="*/ 336 w 1008"/>
                <a:gd name="T11" fmla="*/ 24 h 336"/>
                <a:gd name="T12" fmla="*/ 384 w 1008"/>
                <a:gd name="T13" fmla="*/ 312 h 336"/>
                <a:gd name="T14" fmla="*/ 432 w 1008"/>
                <a:gd name="T15" fmla="*/ 24 h 336"/>
                <a:gd name="T16" fmla="*/ 480 w 1008"/>
                <a:gd name="T17" fmla="*/ 312 h 336"/>
                <a:gd name="T18" fmla="*/ 528 w 1008"/>
                <a:gd name="T19" fmla="*/ 24 h 336"/>
                <a:gd name="T20" fmla="*/ 576 w 1008"/>
                <a:gd name="T21" fmla="*/ 312 h 336"/>
                <a:gd name="T22" fmla="*/ 624 w 1008"/>
                <a:gd name="T23" fmla="*/ 24 h 336"/>
                <a:gd name="T24" fmla="*/ 672 w 1008"/>
                <a:gd name="T25" fmla="*/ 312 h 336"/>
                <a:gd name="T26" fmla="*/ 720 w 1008"/>
                <a:gd name="T27" fmla="*/ 24 h 336"/>
                <a:gd name="T28" fmla="*/ 768 w 1008"/>
                <a:gd name="T29" fmla="*/ 168 h 336"/>
                <a:gd name="T30" fmla="*/ 1008 w 1008"/>
                <a:gd name="T31" fmla="*/ 168 h 3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08"/>
                <a:gd name="T49" fmla="*/ 0 h 336"/>
                <a:gd name="T50" fmla="*/ 1008 w 1008"/>
                <a:gd name="T51" fmla="*/ 336 h 3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08" h="336">
                  <a:moveTo>
                    <a:pt x="0" y="168"/>
                  </a:moveTo>
                  <a:cubicBezTo>
                    <a:pt x="56" y="156"/>
                    <a:pt x="112" y="144"/>
                    <a:pt x="144" y="168"/>
                  </a:cubicBezTo>
                  <a:cubicBezTo>
                    <a:pt x="176" y="192"/>
                    <a:pt x="176" y="336"/>
                    <a:pt x="192" y="312"/>
                  </a:cubicBezTo>
                  <a:cubicBezTo>
                    <a:pt x="208" y="288"/>
                    <a:pt x="224" y="24"/>
                    <a:pt x="240" y="24"/>
                  </a:cubicBezTo>
                  <a:cubicBezTo>
                    <a:pt x="256" y="24"/>
                    <a:pt x="272" y="312"/>
                    <a:pt x="288" y="312"/>
                  </a:cubicBezTo>
                  <a:cubicBezTo>
                    <a:pt x="304" y="312"/>
                    <a:pt x="320" y="24"/>
                    <a:pt x="336" y="24"/>
                  </a:cubicBezTo>
                  <a:cubicBezTo>
                    <a:pt x="352" y="24"/>
                    <a:pt x="368" y="312"/>
                    <a:pt x="384" y="312"/>
                  </a:cubicBezTo>
                  <a:cubicBezTo>
                    <a:pt x="400" y="312"/>
                    <a:pt x="416" y="24"/>
                    <a:pt x="432" y="24"/>
                  </a:cubicBezTo>
                  <a:cubicBezTo>
                    <a:pt x="448" y="24"/>
                    <a:pt x="464" y="312"/>
                    <a:pt x="480" y="312"/>
                  </a:cubicBezTo>
                  <a:cubicBezTo>
                    <a:pt x="496" y="312"/>
                    <a:pt x="512" y="24"/>
                    <a:pt x="528" y="24"/>
                  </a:cubicBezTo>
                  <a:cubicBezTo>
                    <a:pt x="544" y="24"/>
                    <a:pt x="560" y="312"/>
                    <a:pt x="576" y="312"/>
                  </a:cubicBezTo>
                  <a:cubicBezTo>
                    <a:pt x="592" y="312"/>
                    <a:pt x="608" y="24"/>
                    <a:pt x="624" y="24"/>
                  </a:cubicBezTo>
                  <a:cubicBezTo>
                    <a:pt x="640" y="24"/>
                    <a:pt x="656" y="312"/>
                    <a:pt x="672" y="312"/>
                  </a:cubicBezTo>
                  <a:cubicBezTo>
                    <a:pt x="688" y="312"/>
                    <a:pt x="704" y="48"/>
                    <a:pt x="720" y="24"/>
                  </a:cubicBezTo>
                  <a:cubicBezTo>
                    <a:pt x="736" y="0"/>
                    <a:pt x="720" y="144"/>
                    <a:pt x="768" y="168"/>
                  </a:cubicBezTo>
                  <a:cubicBezTo>
                    <a:pt x="816" y="192"/>
                    <a:pt x="912" y="180"/>
                    <a:pt x="1008" y="168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 rot="3401362">
              <a:off x="3688" y="2469"/>
              <a:ext cx="1008" cy="336"/>
            </a:xfrm>
            <a:custGeom>
              <a:avLst/>
              <a:gdLst>
                <a:gd name="T0" fmla="*/ 0 w 1008"/>
                <a:gd name="T1" fmla="*/ 168 h 336"/>
                <a:gd name="T2" fmla="*/ 144 w 1008"/>
                <a:gd name="T3" fmla="*/ 168 h 336"/>
                <a:gd name="T4" fmla="*/ 192 w 1008"/>
                <a:gd name="T5" fmla="*/ 312 h 336"/>
                <a:gd name="T6" fmla="*/ 240 w 1008"/>
                <a:gd name="T7" fmla="*/ 24 h 336"/>
                <a:gd name="T8" fmla="*/ 288 w 1008"/>
                <a:gd name="T9" fmla="*/ 312 h 336"/>
                <a:gd name="T10" fmla="*/ 336 w 1008"/>
                <a:gd name="T11" fmla="*/ 24 h 336"/>
                <a:gd name="T12" fmla="*/ 384 w 1008"/>
                <a:gd name="T13" fmla="*/ 312 h 336"/>
                <a:gd name="T14" fmla="*/ 432 w 1008"/>
                <a:gd name="T15" fmla="*/ 24 h 336"/>
                <a:gd name="T16" fmla="*/ 480 w 1008"/>
                <a:gd name="T17" fmla="*/ 312 h 336"/>
                <a:gd name="T18" fmla="*/ 528 w 1008"/>
                <a:gd name="T19" fmla="*/ 24 h 336"/>
                <a:gd name="T20" fmla="*/ 576 w 1008"/>
                <a:gd name="T21" fmla="*/ 312 h 336"/>
                <a:gd name="T22" fmla="*/ 624 w 1008"/>
                <a:gd name="T23" fmla="*/ 24 h 336"/>
                <a:gd name="T24" fmla="*/ 672 w 1008"/>
                <a:gd name="T25" fmla="*/ 312 h 336"/>
                <a:gd name="T26" fmla="*/ 720 w 1008"/>
                <a:gd name="T27" fmla="*/ 24 h 336"/>
                <a:gd name="T28" fmla="*/ 768 w 1008"/>
                <a:gd name="T29" fmla="*/ 168 h 336"/>
                <a:gd name="T30" fmla="*/ 1008 w 1008"/>
                <a:gd name="T31" fmla="*/ 168 h 3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08"/>
                <a:gd name="T49" fmla="*/ 0 h 336"/>
                <a:gd name="T50" fmla="*/ 1008 w 1008"/>
                <a:gd name="T51" fmla="*/ 336 h 3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08" h="336">
                  <a:moveTo>
                    <a:pt x="0" y="168"/>
                  </a:moveTo>
                  <a:cubicBezTo>
                    <a:pt x="56" y="156"/>
                    <a:pt x="112" y="144"/>
                    <a:pt x="144" y="168"/>
                  </a:cubicBezTo>
                  <a:cubicBezTo>
                    <a:pt x="176" y="192"/>
                    <a:pt x="176" y="336"/>
                    <a:pt x="192" y="312"/>
                  </a:cubicBezTo>
                  <a:cubicBezTo>
                    <a:pt x="208" y="288"/>
                    <a:pt x="224" y="24"/>
                    <a:pt x="240" y="24"/>
                  </a:cubicBezTo>
                  <a:cubicBezTo>
                    <a:pt x="256" y="24"/>
                    <a:pt x="272" y="312"/>
                    <a:pt x="288" y="312"/>
                  </a:cubicBezTo>
                  <a:cubicBezTo>
                    <a:pt x="304" y="312"/>
                    <a:pt x="320" y="24"/>
                    <a:pt x="336" y="24"/>
                  </a:cubicBezTo>
                  <a:cubicBezTo>
                    <a:pt x="352" y="24"/>
                    <a:pt x="368" y="312"/>
                    <a:pt x="384" y="312"/>
                  </a:cubicBezTo>
                  <a:cubicBezTo>
                    <a:pt x="400" y="312"/>
                    <a:pt x="416" y="24"/>
                    <a:pt x="432" y="24"/>
                  </a:cubicBezTo>
                  <a:cubicBezTo>
                    <a:pt x="448" y="24"/>
                    <a:pt x="464" y="312"/>
                    <a:pt x="480" y="312"/>
                  </a:cubicBezTo>
                  <a:cubicBezTo>
                    <a:pt x="496" y="312"/>
                    <a:pt x="512" y="24"/>
                    <a:pt x="528" y="24"/>
                  </a:cubicBezTo>
                  <a:cubicBezTo>
                    <a:pt x="544" y="24"/>
                    <a:pt x="560" y="312"/>
                    <a:pt x="576" y="312"/>
                  </a:cubicBezTo>
                  <a:cubicBezTo>
                    <a:pt x="592" y="312"/>
                    <a:pt x="608" y="24"/>
                    <a:pt x="624" y="24"/>
                  </a:cubicBezTo>
                  <a:cubicBezTo>
                    <a:pt x="640" y="24"/>
                    <a:pt x="656" y="312"/>
                    <a:pt x="672" y="312"/>
                  </a:cubicBezTo>
                  <a:cubicBezTo>
                    <a:pt x="688" y="312"/>
                    <a:pt x="704" y="48"/>
                    <a:pt x="720" y="24"/>
                  </a:cubicBezTo>
                  <a:cubicBezTo>
                    <a:pt x="736" y="0"/>
                    <a:pt x="720" y="144"/>
                    <a:pt x="768" y="168"/>
                  </a:cubicBezTo>
                  <a:cubicBezTo>
                    <a:pt x="816" y="192"/>
                    <a:pt x="912" y="180"/>
                    <a:pt x="1008" y="168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3360" y="2997"/>
              <a:ext cx="1008" cy="336"/>
            </a:xfrm>
            <a:custGeom>
              <a:avLst/>
              <a:gdLst>
                <a:gd name="T0" fmla="*/ 0 w 1008"/>
                <a:gd name="T1" fmla="*/ 168 h 336"/>
                <a:gd name="T2" fmla="*/ 144 w 1008"/>
                <a:gd name="T3" fmla="*/ 168 h 336"/>
                <a:gd name="T4" fmla="*/ 192 w 1008"/>
                <a:gd name="T5" fmla="*/ 312 h 336"/>
                <a:gd name="T6" fmla="*/ 240 w 1008"/>
                <a:gd name="T7" fmla="*/ 24 h 336"/>
                <a:gd name="T8" fmla="*/ 288 w 1008"/>
                <a:gd name="T9" fmla="*/ 312 h 336"/>
                <a:gd name="T10" fmla="*/ 336 w 1008"/>
                <a:gd name="T11" fmla="*/ 24 h 336"/>
                <a:gd name="T12" fmla="*/ 384 w 1008"/>
                <a:gd name="T13" fmla="*/ 312 h 336"/>
                <a:gd name="T14" fmla="*/ 432 w 1008"/>
                <a:gd name="T15" fmla="*/ 24 h 336"/>
                <a:gd name="T16" fmla="*/ 480 w 1008"/>
                <a:gd name="T17" fmla="*/ 312 h 336"/>
                <a:gd name="T18" fmla="*/ 528 w 1008"/>
                <a:gd name="T19" fmla="*/ 24 h 336"/>
                <a:gd name="T20" fmla="*/ 576 w 1008"/>
                <a:gd name="T21" fmla="*/ 312 h 336"/>
                <a:gd name="T22" fmla="*/ 624 w 1008"/>
                <a:gd name="T23" fmla="*/ 24 h 336"/>
                <a:gd name="T24" fmla="*/ 672 w 1008"/>
                <a:gd name="T25" fmla="*/ 312 h 336"/>
                <a:gd name="T26" fmla="*/ 720 w 1008"/>
                <a:gd name="T27" fmla="*/ 24 h 336"/>
                <a:gd name="T28" fmla="*/ 768 w 1008"/>
                <a:gd name="T29" fmla="*/ 168 h 336"/>
                <a:gd name="T30" fmla="*/ 1008 w 1008"/>
                <a:gd name="T31" fmla="*/ 168 h 3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08"/>
                <a:gd name="T49" fmla="*/ 0 h 336"/>
                <a:gd name="T50" fmla="*/ 1008 w 1008"/>
                <a:gd name="T51" fmla="*/ 336 h 3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08" h="336">
                  <a:moveTo>
                    <a:pt x="0" y="168"/>
                  </a:moveTo>
                  <a:cubicBezTo>
                    <a:pt x="56" y="156"/>
                    <a:pt x="112" y="144"/>
                    <a:pt x="144" y="168"/>
                  </a:cubicBezTo>
                  <a:cubicBezTo>
                    <a:pt x="176" y="192"/>
                    <a:pt x="176" y="336"/>
                    <a:pt x="192" y="312"/>
                  </a:cubicBezTo>
                  <a:cubicBezTo>
                    <a:pt x="208" y="288"/>
                    <a:pt x="224" y="24"/>
                    <a:pt x="240" y="24"/>
                  </a:cubicBezTo>
                  <a:cubicBezTo>
                    <a:pt x="256" y="24"/>
                    <a:pt x="272" y="312"/>
                    <a:pt x="288" y="312"/>
                  </a:cubicBezTo>
                  <a:cubicBezTo>
                    <a:pt x="304" y="312"/>
                    <a:pt x="320" y="24"/>
                    <a:pt x="336" y="24"/>
                  </a:cubicBezTo>
                  <a:cubicBezTo>
                    <a:pt x="352" y="24"/>
                    <a:pt x="368" y="312"/>
                    <a:pt x="384" y="312"/>
                  </a:cubicBezTo>
                  <a:cubicBezTo>
                    <a:pt x="400" y="312"/>
                    <a:pt x="416" y="24"/>
                    <a:pt x="432" y="24"/>
                  </a:cubicBezTo>
                  <a:cubicBezTo>
                    <a:pt x="448" y="24"/>
                    <a:pt x="464" y="312"/>
                    <a:pt x="480" y="312"/>
                  </a:cubicBezTo>
                  <a:cubicBezTo>
                    <a:pt x="496" y="312"/>
                    <a:pt x="512" y="24"/>
                    <a:pt x="528" y="24"/>
                  </a:cubicBezTo>
                  <a:cubicBezTo>
                    <a:pt x="544" y="24"/>
                    <a:pt x="560" y="312"/>
                    <a:pt x="576" y="312"/>
                  </a:cubicBezTo>
                  <a:cubicBezTo>
                    <a:pt x="592" y="312"/>
                    <a:pt x="608" y="24"/>
                    <a:pt x="624" y="24"/>
                  </a:cubicBezTo>
                  <a:cubicBezTo>
                    <a:pt x="640" y="24"/>
                    <a:pt x="656" y="312"/>
                    <a:pt x="672" y="312"/>
                  </a:cubicBezTo>
                  <a:cubicBezTo>
                    <a:pt x="688" y="312"/>
                    <a:pt x="704" y="48"/>
                    <a:pt x="720" y="24"/>
                  </a:cubicBezTo>
                  <a:cubicBezTo>
                    <a:pt x="736" y="0"/>
                    <a:pt x="720" y="144"/>
                    <a:pt x="768" y="168"/>
                  </a:cubicBezTo>
                  <a:cubicBezTo>
                    <a:pt x="816" y="192"/>
                    <a:pt x="912" y="180"/>
                    <a:pt x="1008" y="168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 flipV="1">
              <a:off x="3771" y="210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 flipH="1" flipV="1">
              <a:off x="3833" y="2126"/>
              <a:ext cx="96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15"/>
            <p:cNvSpPr>
              <a:spLocks/>
            </p:cNvSpPr>
            <p:nvPr/>
          </p:nvSpPr>
          <p:spPr bwMode="auto">
            <a:xfrm>
              <a:off x="3772" y="2071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56" name="Oval 14"/>
            <p:cNvSpPr>
              <a:spLocks/>
            </p:cNvSpPr>
            <p:nvPr/>
          </p:nvSpPr>
          <p:spPr bwMode="auto">
            <a:xfrm>
              <a:off x="3141" y="3127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 flipV="1">
              <a:off x="4320" y="3120"/>
              <a:ext cx="24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>
              <a:off x="4423" y="3010"/>
              <a:ext cx="144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16"/>
            <p:cNvSpPr>
              <a:spLocks/>
            </p:cNvSpPr>
            <p:nvPr/>
          </p:nvSpPr>
          <p:spPr bwMode="auto">
            <a:xfrm>
              <a:off x="4485" y="3085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60" name="Line 24"/>
          <p:cNvSpPr>
            <a:spLocks noChangeShapeType="1"/>
          </p:cNvSpPr>
          <p:nvPr/>
        </p:nvSpPr>
        <p:spPr bwMode="auto">
          <a:xfrm flipV="1">
            <a:off x="2819400" y="4419600"/>
            <a:ext cx="1676400" cy="1219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26"/>
          <p:cNvSpPr txBox="1">
            <a:spLocks/>
          </p:cNvSpPr>
          <p:nvPr/>
        </p:nvSpPr>
        <p:spPr bwMode="auto">
          <a:xfrm>
            <a:off x="3032125" y="461327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chemeClr val="bg1"/>
                </a:solidFill>
              </a:rPr>
              <a:t>Force</a:t>
            </a:r>
          </a:p>
        </p:txBody>
      </p:sp>
      <p:sp>
        <p:nvSpPr>
          <p:cNvPr id="62" name="Text Box 27"/>
          <p:cNvSpPr txBox="1">
            <a:spLocks/>
          </p:cNvSpPr>
          <p:nvPr/>
        </p:nvSpPr>
        <p:spPr bwMode="auto">
          <a:xfrm>
            <a:off x="4724400" y="42672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V</a:t>
            </a:r>
            <a:r>
              <a:rPr lang="en-US" altLang="x-none" baseline="-25000"/>
              <a:t>1</a:t>
            </a:r>
          </a:p>
        </p:txBody>
      </p:sp>
      <p:sp>
        <p:nvSpPr>
          <p:cNvPr id="63" name="Text Box 28"/>
          <p:cNvSpPr txBox="1">
            <a:spLocks/>
          </p:cNvSpPr>
          <p:nvPr/>
        </p:nvSpPr>
        <p:spPr bwMode="auto">
          <a:xfrm>
            <a:off x="7010400" y="40386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V</a:t>
            </a:r>
            <a:r>
              <a:rPr lang="en-US" altLang="x-none" baseline="-25000"/>
              <a:t>2</a:t>
            </a:r>
          </a:p>
        </p:txBody>
      </p:sp>
      <p:sp>
        <p:nvSpPr>
          <p:cNvPr id="64" name="Text Box 29"/>
          <p:cNvSpPr txBox="1">
            <a:spLocks/>
          </p:cNvSpPr>
          <p:nvPr/>
        </p:nvSpPr>
        <p:spPr bwMode="auto">
          <a:xfrm>
            <a:off x="5715000" y="19812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V</a:t>
            </a:r>
            <a:r>
              <a:rPr lang="en-US" altLang="x-none" baseline="-25000"/>
              <a:t>3</a:t>
            </a:r>
          </a:p>
        </p:txBody>
      </p:sp>
      <p:sp>
        <p:nvSpPr>
          <p:cNvPr id="65" name="Text Box 30"/>
          <p:cNvSpPr txBox="1">
            <a:spLocks/>
          </p:cNvSpPr>
          <p:nvPr/>
        </p:nvSpPr>
        <p:spPr bwMode="auto">
          <a:xfrm>
            <a:off x="5622925" y="43862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E</a:t>
            </a:r>
            <a:r>
              <a:rPr lang="en-US" altLang="x-none" baseline="-25000"/>
              <a:t>12</a:t>
            </a:r>
          </a:p>
        </p:txBody>
      </p:sp>
      <p:sp>
        <p:nvSpPr>
          <p:cNvPr id="66" name="Text Box 31"/>
          <p:cNvSpPr txBox="1">
            <a:spLocks/>
          </p:cNvSpPr>
          <p:nvPr/>
        </p:nvSpPr>
        <p:spPr bwMode="auto">
          <a:xfrm>
            <a:off x="6553200" y="26670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E</a:t>
            </a:r>
            <a:r>
              <a:rPr lang="en-US" altLang="x-none" baseline="-25000"/>
              <a:t>23</a:t>
            </a:r>
          </a:p>
        </p:txBody>
      </p:sp>
      <p:sp>
        <p:nvSpPr>
          <p:cNvPr id="67" name="Text Box 32"/>
          <p:cNvSpPr txBox="1">
            <a:spLocks/>
          </p:cNvSpPr>
          <p:nvPr/>
        </p:nvSpPr>
        <p:spPr bwMode="auto">
          <a:xfrm>
            <a:off x="4495800" y="27432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E</a:t>
            </a:r>
            <a:r>
              <a:rPr lang="en-US" altLang="x-none" baseline="-25000"/>
              <a:t>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“Virtual” edge springs system</a:t>
            </a:r>
            <a:endParaRPr lang="en-US" altLang="en-US" dirty="0"/>
          </a:p>
        </p:txBody>
      </p:sp>
      <p:sp>
        <p:nvSpPr>
          <p:cNvPr id="1536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4"/>
          <p:cNvSpPr>
            <a:spLocks/>
          </p:cNvSpPr>
          <p:nvPr/>
        </p:nvSpPr>
        <p:spPr bwMode="auto">
          <a:xfrm>
            <a:off x="990600" y="3429000"/>
            <a:ext cx="1295400" cy="1219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" name="Rectangle 5"/>
          <p:cNvSpPr>
            <a:spLocks/>
          </p:cNvSpPr>
          <p:nvPr/>
        </p:nvSpPr>
        <p:spPr bwMode="auto">
          <a:xfrm>
            <a:off x="1600200" y="3200400"/>
            <a:ext cx="1295400" cy="1219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H="1">
            <a:off x="990600" y="3200400"/>
            <a:ext cx="609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990600" y="4419600"/>
            <a:ext cx="619125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H="1">
            <a:off x="2286000" y="4419600"/>
            <a:ext cx="588963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>
            <a:off x="2286000" y="3200400"/>
            <a:ext cx="609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31"/>
          <p:cNvSpPr>
            <a:spLocks/>
          </p:cNvSpPr>
          <p:nvPr/>
        </p:nvSpPr>
        <p:spPr bwMode="auto">
          <a:xfrm>
            <a:off x="4038600" y="3276600"/>
            <a:ext cx="1295400" cy="1219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 flipH="1">
            <a:off x="4038600" y="3276600"/>
            <a:ext cx="1295400" cy="1219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>
            <a:off x="4038600" y="3276600"/>
            <a:ext cx="1295400" cy="1219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34"/>
          <p:cNvSpPr>
            <a:spLocks/>
          </p:cNvSpPr>
          <p:nvPr/>
        </p:nvSpPr>
        <p:spPr bwMode="auto">
          <a:xfrm>
            <a:off x="5943600" y="3352800"/>
            <a:ext cx="1295400" cy="1219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0" name="Rectangle 35"/>
          <p:cNvSpPr>
            <a:spLocks/>
          </p:cNvSpPr>
          <p:nvPr/>
        </p:nvSpPr>
        <p:spPr bwMode="auto">
          <a:xfrm>
            <a:off x="6553200" y="3124200"/>
            <a:ext cx="1295400" cy="1219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H="1">
            <a:off x="5943600" y="3124200"/>
            <a:ext cx="609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 flipH="1">
            <a:off x="5943600" y="4343400"/>
            <a:ext cx="619125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H="1">
            <a:off x="7239000" y="4343400"/>
            <a:ext cx="588963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flipH="1">
            <a:off x="7239000" y="3124200"/>
            <a:ext cx="609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 flipH="1">
            <a:off x="5943600" y="3124200"/>
            <a:ext cx="1905000" cy="1447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6553200" y="3124200"/>
            <a:ext cx="685800" cy="1447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5943600" y="3352800"/>
            <a:ext cx="1905000" cy="9906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6553200" y="3352800"/>
            <a:ext cx="685800" cy="9906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Angular springs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905000" y="2667000"/>
            <a:ext cx="1676400" cy="990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1295400" y="2971800"/>
            <a:ext cx="228600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1295400" y="2667000"/>
            <a:ext cx="609600" cy="304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295400" y="2971800"/>
            <a:ext cx="0" cy="1676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1295400" y="3124200"/>
            <a:ext cx="5334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295400" y="3657600"/>
            <a:ext cx="2286000" cy="990600"/>
          </a:xfrm>
          <a:custGeom>
            <a:avLst/>
            <a:gdLst>
              <a:gd name="T0" fmla="*/ 0 w 1440"/>
              <a:gd name="T1" fmla="*/ 1572577282 h 624"/>
              <a:gd name="T2" fmla="*/ 725804952 w 1440"/>
              <a:gd name="T3" fmla="*/ 1330642376 h 624"/>
              <a:gd name="T4" fmla="*/ 725804952 w 1440"/>
              <a:gd name="T5" fmla="*/ 846772566 h 624"/>
              <a:gd name="T6" fmla="*/ 1209674987 w 1440"/>
              <a:gd name="T7" fmla="*/ 1451609829 h 624"/>
              <a:gd name="T8" fmla="*/ 1209674987 w 1440"/>
              <a:gd name="T9" fmla="*/ 725804914 h 624"/>
              <a:gd name="T10" fmla="*/ 1693545219 w 1440"/>
              <a:gd name="T11" fmla="*/ 1209674924 h 624"/>
              <a:gd name="T12" fmla="*/ 1572577364 w 1440"/>
              <a:gd name="T13" fmla="*/ 604837462 h 624"/>
              <a:gd name="T14" fmla="*/ 2056447596 w 1440"/>
              <a:gd name="T15" fmla="*/ 1088707471 h 624"/>
              <a:gd name="T16" fmla="*/ 1935480137 w 1440"/>
              <a:gd name="T17" fmla="*/ 362902457 h 624"/>
              <a:gd name="T18" fmla="*/ 2147483647 w 1440"/>
              <a:gd name="T19" fmla="*/ 967740018 h 624"/>
              <a:gd name="T20" fmla="*/ 2147483647 w 1440"/>
              <a:gd name="T21" fmla="*/ 241935005 h 624"/>
              <a:gd name="T22" fmla="*/ 2147483647 w 1440"/>
              <a:gd name="T23" fmla="*/ 725804914 h 624"/>
              <a:gd name="T24" fmla="*/ 2147483647 w 1440"/>
              <a:gd name="T25" fmla="*/ 362902457 h 624"/>
              <a:gd name="T26" fmla="*/ 2147483647 w 1440"/>
              <a:gd name="T27" fmla="*/ 0 h 6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40"/>
              <a:gd name="T43" fmla="*/ 0 h 624"/>
              <a:gd name="T44" fmla="*/ 1440 w 1440"/>
              <a:gd name="T45" fmla="*/ 624 h 62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40" h="624">
                <a:moveTo>
                  <a:pt x="0" y="624"/>
                </a:moveTo>
                <a:cubicBezTo>
                  <a:pt x="120" y="600"/>
                  <a:pt x="240" y="576"/>
                  <a:pt x="288" y="528"/>
                </a:cubicBezTo>
                <a:cubicBezTo>
                  <a:pt x="336" y="480"/>
                  <a:pt x="256" y="328"/>
                  <a:pt x="288" y="336"/>
                </a:cubicBezTo>
                <a:cubicBezTo>
                  <a:pt x="320" y="344"/>
                  <a:pt x="448" y="584"/>
                  <a:pt x="480" y="576"/>
                </a:cubicBezTo>
                <a:cubicBezTo>
                  <a:pt x="512" y="568"/>
                  <a:pt x="448" y="304"/>
                  <a:pt x="480" y="288"/>
                </a:cubicBezTo>
                <a:cubicBezTo>
                  <a:pt x="512" y="272"/>
                  <a:pt x="648" y="488"/>
                  <a:pt x="672" y="480"/>
                </a:cubicBezTo>
                <a:cubicBezTo>
                  <a:pt x="696" y="472"/>
                  <a:pt x="600" y="248"/>
                  <a:pt x="624" y="240"/>
                </a:cubicBezTo>
                <a:cubicBezTo>
                  <a:pt x="648" y="232"/>
                  <a:pt x="792" y="448"/>
                  <a:pt x="816" y="432"/>
                </a:cubicBezTo>
                <a:cubicBezTo>
                  <a:pt x="840" y="416"/>
                  <a:pt x="736" y="152"/>
                  <a:pt x="768" y="144"/>
                </a:cubicBezTo>
                <a:cubicBezTo>
                  <a:pt x="800" y="136"/>
                  <a:pt x="976" y="392"/>
                  <a:pt x="1008" y="384"/>
                </a:cubicBezTo>
                <a:cubicBezTo>
                  <a:pt x="1040" y="376"/>
                  <a:pt x="936" y="112"/>
                  <a:pt x="960" y="96"/>
                </a:cubicBezTo>
                <a:cubicBezTo>
                  <a:pt x="984" y="80"/>
                  <a:pt x="1120" y="280"/>
                  <a:pt x="1152" y="288"/>
                </a:cubicBezTo>
                <a:cubicBezTo>
                  <a:pt x="1184" y="296"/>
                  <a:pt x="1104" y="192"/>
                  <a:pt x="1152" y="144"/>
                </a:cubicBezTo>
                <a:cubicBezTo>
                  <a:pt x="1200" y="96"/>
                  <a:pt x="1320" y="48"/>
                  <a:pt x="1440" y="0"/>
                </a:cubicBez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/>
          </p:cNvSpPr>
          <p:nvPr/>
        </p:nvSpPr>
        <p:spPr bwMode="auto">
          <a:xfrm>
            <a:off x="4038600" y="2433638"/>
            <a:ext cx="418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Linear spring between vertices</a:t>
            </a:r>
          </a:p>
        </p:txBody>
      </p:sp>
      <p:sp>
        <p:nvSpPr>
          <p:cNvPr id="13" name="Text Box 11"/>
          <p:cNvSpPr txBox="1">
            <a:spLocks/>
          </p:cNvSpPr>
          <p:nvPr/>
        </p:nvSpPr>
        <p:spPr bwMode="auto">
          <a:xfrm>
            <a:off x="4114800" y="3957638"/>
            <a:ext cx="333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Dihedral angular spring</a:t>
            </a:r>
          </a:p>
        </p:txBody>
      </p:sp>
    </p:spTree>
    <p:extLst>
      <p:ext uri="{BB962C8B-B14F-4D97-AF65-F5344CB8AC3E}">
        <p14:creationId xmlns:p14="http://schemas.microsoft.com/office/powerpoint/2010/main" val="19486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Spring Mesh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914400" y="2209800"/>
            <a:ext cx="2928938" cy="3511550"/>
            <a:chOff x="1721" y="1425"/>
            <a:chExt cx="1845" cy="2212"/>
          </a:xfrm>
        </p:grpSpPr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742" y="1481"/>
              <a:ext cx="1776" cy="2112"/>
              <a:chOff x="1296" y="1536"/>
              <a:chExt cx="3216" cy="1104"/>
            </a:xfrm>
          </p:grpSpPr>
          <p:sp>
            <p:nvSpPr>
              <p:cNvPr id="51" name="Line 11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3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12"/>
              <p:cNvSpPr>
                <a:spLocks noChangeShapeType="1"/>
              </p:cNvSpPr>
              <p:nvPr/>
            </p:nvSpPr>
            <p:spPr bwMode="auto">
              <a:xfrm>
                <a:off x="1296" y="1756"/>
                <a:ext cx="3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13"/>
              <p:cNvSpPr>
                <a:spLocks noChangeShapeType="1"/>
              </p:cNvSpPr>
              <p:nvPr/>
            </p:nvSpPr>
            <p:spPr bwMode="auto">
              <a:xfrm>
                <a:off x="1296" y="1977"/>
                <a:ext cx="3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4"/>
              <p:cNvSpPr>
                <a:spLocks noChangeShapeType="1"/>
              </p:cNvSpPr>
              <p:nvPr/>
            </p:nvSpPr>
            <p:spPr bwMode="auto">
              <a:xfrm>
                <a:off x="1296" y="2198"/>
                <a:ext cx="3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5"/>
              <p:cNvSpPr>
                <a:spLocks noChangeShapeType="1"/>
              </p:cNvSpPr>
              <p:nvPr/>
            </p:nvSpPr>
            <p:spPr bwMode="auto">
              <a:xfrm>
                <a:off x="1296" y="2419"/>
                <a:ext cx="3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6"/>
              <p:cNvSpPr>
                <a:spLocks noChangeShapeType="1"/>
              </p:cNvSpPr>
              <p:nvPr/>
            </p:nvSpPr>
            <p:spPr bwMode="auto">
              <a:xfrm>
                <a:off x="1296" y="2640"/>
                <a:ext cx="3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 rot="-5400000">
              <a:off x="1574" y="1673"/>
              <a:ext cx="2136" cy="1752"/>
              <a:chOff x="1296" y="1536"/>
              <a:chExt cx="3216" cy="1104"/>
            </a:xfrm>
          </p:grpSpPr>
          <p:sp>
            <p:nvSpPr>
              <p:cNvPr id="45" name="Line 19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3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20"/>
              <p:cNvSpPr>
                <a:spLocks noChangeShapeType="1"/>
              </p:cNvSpPr>
              <p:nvPr/>
            </p:nvSpPr>
            <p:spPr bwMode="auto">
              <a:xfrm>
                <a:off x="1296" y="1756"/>
                <a:ext cx="3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1"/>
              <p:cNvSpPr>
                <a:spLocks noChangeShapeType="1"/>
              </p:cNvSpPr>
              <p:nvPr/>
            </p:nvSpPr>
            <p:spPr bwMode="auto">
              <a:xfrm>
                <a:off x="1296" y="1977"/>
                <a:ext cx="3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2"/>
              <p:cNvSpPr>
                <a:spLocks noChangeShapeType="1"/>
              </p:cNvSpPr>
              <p:nvPr/>
            </p:nvSpPr>
            <p:spPr bwMode="auto">
              <a:xfrm>
                <a:off x="1296" y="2198"/>
                <a:ext cx="3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3"/>
              <p:cNvSpPr>
                <a:spLocks noChangeShapeType="1"/>
              </p:cNvSpPr>
              <p:nvPr/>
            </p:nvSpPr>
            <p:spPr bwMode="auto">
              <a:xfrm>
                <a:off x="1296" y="2419"/>
                <a:ext cx="3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4"/>
              <p:cNvSpPr>
                <a:spLocks noChangeShapeType="1"/>
              </p:cNvSpPr>
              <p:nvPr/>
            </p:nvSpPr>
            <p:spPr bwMode="auto">
              <a:xfrm>
                <a:off x="1296" y="2640"/>
                <a:ext cx="3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Oval 25"/>
            <p:cNvSpPr>
              <a:spLocks/>
            </p:cNvSpPr>
            <p:nvPr/>
          </p:nvSpPr>
          <p:spPr bwMode="auto">
            <a:xfrm>
              <a:off x="1721" y="1854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" name="Oval 26"/>
            <p:cNvSpPr>
              <a:spLocks/>
            </p:cNvSpPr>
            <p:nvPr/>
          </p:nvSpPr>
          <p:spPr bwMode="auto">
            <a:xfrm>
              <a:off x="1721" y="2275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" name="Oval 27"/>
            <p:cNvSpPr>
              <a:spLocks/>
            </p:cNvSpPr>
            <p:nvPr/>
          </p:nvSpPr>
          <p:spPr bwMode="auto">
            <a:xfrm>
              <a:off x="1721" y="2696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" name="Oval 28"/>
            <p:cNvSpPr>
              <a:spLocks/>
            </p:cNvSpPr>
            <p:nvPr/>
          </p:nvSpPr>
          <p:spPr bwMode="auto">
            <a:xfrm>
              <a:off x="1721" y="1433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3" name="Oval 29"/>
            <p:cNvSpPr>
              <a:spLocks/>
            </p:cNvSpPr>
            <p:nvPr/>
          </p:nvSpPr>
          <p:spPr bwMode="auto">
            <a:xfrm>
              <a:off x="1721" y="3117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4" name="Oval 30"/>
            <p:cNvSpPr>
              <a:spLocks/>
            </p:cNvSpPr>
            <p:nvPr/>
          </p:nvSpPr>
          <p:spPr bwMode="auto">
            <a:xfrm>
              <a:off x="1721" y="3538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Oval 31"/>
            <p:cNvSpPr>
              <a:spLocks/>
            </p:cNvSpPr>
            <p:nvPr/>
          </p:nvSpPr>
          <p:spPr bwMode="auto">
            <a:xfrm>
              <a:off x="2064" y="1853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6" name="Oval 32"/>
            <p:cNvSpPr>
              <a:spLocks/>
            </p:cNvSpPr>
            <p:nvPr/>
          </p:nvSpPr>
          <p:spPr bwMode="auto">
            <a:xfrm>
              <a:off x="2064" y="2274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7" name="Oval 33"/>
            <p:cNvSpPr>
              <a:spLocks/>
            </p:cNvSpPr>
            <p:nvPr/>
          </p:nvSpPr>
          <p:spPr bwMode="auto">
            <a:xfrm>
              <a:off x="2064" y="2695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Oval 34"/>
            <p:cNvSpPr>
              <a:spLocks/>
            </p:cNvSpPr>
            <p:nvPr/>
          </p:nvSpPr>
          <p:spPr bwMode="auto">
            <a:xfrm>
              <a:off x="2064" y="1432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9" name="Oval 35"/>
            <p:cNvSpPr>
              <a:spLocks/>
            </p:cNvSpPr>
            <p:nvPr/>
          </p:nvSpPr>
          <p:spPr bwMode="auto">
            <a:xfrm>
              <a:off x="2064" y="3116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0" name="Oval 36"/>
            <p:cNvSpPr>
              <a:spLocks/>
            </p:cNvSpPr>
            <p:nvPr/>
          </p:nvSpPr>
          <p:spPr bwMode="auto">
            <a:xfrm>
              <a:off x="2064" y="3537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" name="Oval 37"/>
            <p:cNvSpPr>
              <a:spLocks/>
            </p:cNvSpPr>
            <p:nvPr/>
          </p:nvSpPr>
          <p:spPr bwMode="auto">
            <a:xfrm>
              <a:off x="2414" y="1846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2" name="Oval 38"/>
            <p:cNvSpPr>
              <a:spLocks/>
            </p:cNvSpPr>
            <p:nvPr/>
          </p:nvSpPr>
          <p:spPr bwMode="auto">
            <a:xfrm>
              <a:off x="2414" y="2267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3" name="Oval 39"/>
            <p:cNvSpPr>
              <a:spLocks/>
            </p:cNvSpPr>
            <p:nvPr/>
          </p:nvSpPr>
          <p:spPr bwMode="auto">
            <a:xfrm>
              <a:off x="2414" y="2688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" name="Oval 40"/>
            <p:cNvSpPr>
              <a:spLocks/>
            </p:cNvSpPr>
            <p:nvPr/>
          </p:nvSpPr>
          <p:spPr bwMode="auto">
            <a:xfrm>
              <a:off x="2414" y="1425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5" name="Oval 41"/>
            <p:cNvSpPr>
              <a:spLocks/>
            </p:cNvSpPr>
            <p:nvPr/>
          </p:nvSpPr>
          <p:spPr bwMode="auto">
            <a:xfrm>
              <a:off x="2414" y="3109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" name="Oval 42"/>
            <p:cNvSpPr>
              <a:spLocks/>
            </p:cNvSpPr>
            <p:nvPr/>
          </p:nvSpPr>
          <p:spPr bwMode="auto">
            <a:xfrm>
              <a:off x="2414" y="3530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" name="Oval 43"/>
            <p:cNvSpPr>
              <a:spLocks/>
            </p:cNvSpPr>
            <p:nvPr/>
          </p:nvSpPr>
          <p:spPr bwMode="auto">
            <a:xfrm>
              <a:off x="2764" y="1853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8" name="Oval 44"/>
            <p:cNvSpPr>
              <a:spLocks/>
            </p:cNvSpPr>
            <p:nvPr/>
          </p:nvSpPr>
          <p:spPr bwMode="auto">
            <a:xfrm>
              <a:off x="2764" y="2274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9" name="Oval 45"/>
            <p:cNvSpPr>
              <a:spLocks/>
            </p:cNvSpPr>
            <p:nvPr/>
          </p:nvSpPr>
          <p:spPr bwMode="auto">
            <a:xfrm>
              <a:off x="2764" y="2695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0" name="Oval 46"/>
            <p:cNvSpPr>
              <a:spLocks/>
            </p:cNvSpPr>
            <p:nvPr/>
          </p:nvSpPr>
          <p:spPr bwMode="auto">
            <a:xfrm>
              <a:off x="2764" y="1432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" name="Oval 47"/>
            <p:cNvSpPr>
              <a:spLocks/>
            </p:cNvSpPr>
            <p:nvPr/>
          </p:nvSpPr>
          <p:spPr bwMode="auto">
            <a:xfrm>
              <a:off x="2764" y="3116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2" name="Oval 48"/>
            <p:cNvSpPr>
              <a:spLocks/>
            </p:cNvSpPr>
            <p:nvPr/>
          </p:nvSpPr>
          <p:spPr bwMode="auto">
            <a:xfrm>
              <a:off x="2764" y="3537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3" name="Oval 49"/>
            <p:cNvSpPr>
              <a:spLocks/>
            </p:cNvSpPr>
            <p:nvPr/>
          </p:nvSpPr>
          <p:spPr bwMode="auto">
            <a:xfrm>
              <a:off x="3120" y="1857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" name="Oval 50"/>
            <p:cNvSpPr>
              <a:spLocks/>
            </p:cNvSpPr>
            <p:nvPr/>
          </p:nvSpPr>
          <p:spPr bwMode="auto">
            <a:xfrm>
              <a:off x="3120" y="2278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5" name="Oval 51"/>
            <p:cNvSpPr>
              <a:spLocks/>
            </p:cNvSpPr>
            <p:nvPr/>
          </p:nvSpPr>
          <p:spPr bwMode="auto">
            <a:xfrm>
              <a:off x="3120" y="2699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" name="Oval 52"/>
            <p:cNvSpPr>
              <a:spLocks/>
            </p:cNvSpPr>
            <p:nvPr/>
          </p:nvSpPr>
          <p:spPr bwMode="auto">
            <a:xfrm>
              <a:off x="3120" y="1436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7" name="Oval 53"/>
            <p:cNvSpPr>
              <a:spLocks/>
            </p:cNvSpPr>
            <p:nvPr/>
          </p:nvSpPr>
          <p:spPr bwMode="auto">
            <a:xfrm>
              <a:off x="3120" y="3120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" name="Oval 54"/>
            <p:cNvSpPr>
              <a:spLocks/>
            </p:cNvSpPr>
            <p:nvPr/>
          </p:nvSpPr>
          <p:spPr bwMode="auto">
            <a:xfrm>
              <a:off x="3120" y="3541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9" name="Oval 55"/>
            <p:cNvSpPr>
              <a:spLocks/>
            </p:cNvSpPr>
            <p:nvPr/>
          </p:nvSpPr>
          <p:spPr bwMode="auto">
            <a:xfrm>
              <a:off x="3470" y="1850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" name="Oval 56"/>
            <p:cNvSpPr>
              <a:spLocks/>
            </p:cNvSpPr>
            <p:nvPr/>
          </p:nvSpPr>
          <p:spPr bwMode="auto">
            <a:xfrm>
              <a:off x="3470" y="2271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1" name="Oval 57"/>
            <p:cNvSpPr>
              <a:spLocks/>
            </p:cNvSpPr>
            <p:nvPr/>
          </p:nvSpPr>
          <p:spPr bwMode="auto">
            <a:xfrm>
              <a:off x="3470" y="2692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2" name="Oval 58"/>
            <p:cNvSpPr>
              <a:spLocks/>
            </p:cNvSpPr>
            <p:nvPr/>
          </p:nvSpPr>
          <p:spPr bwMode="auto">
            <a:xfrm>
              <a:off x="3470" y="1429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3" name="Oval 59"/>
            <p:cNvSpPr>
              <a:spLocks/>
            </p:cNvSpPr>
            <p:nvPr/>
          </p:nvSpPr>
          <p:spPr bwMode="auto">
            <a:xfrm>
              <a:off x="3470" y="3113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4" name="Oval 60"/>
            <p:cNvSpPr>
              <a:spLocks/>
            </p:cNvSpPr>
            <p:nvPr/>
          </p:nvSpPr>
          <p:spPr bwMode="auto">
            <a:xfrm>
              <a:off x="3470" y="3534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57" name="Text Box 62"/>
          <p:cNvSpPr txBox="1">
            <a:spLocks/>
          </p:cNvSpPr>
          <p:nvPr/>
        </p:nvSpPr>
        <p:spPr bwMode="auto">
          <a:xfrm>
            <a:off x="4495800" y="2971800"/>
            <a:ext cx="464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bg1"/>
                </a:solidFill>
              </a:rPr>
              <a:t>Each edge is a spring-damper</a:t>
            </a:r>
          </a:p>
        </p:txBody>
      </p:sp>
      <p:sp>
        <p:nvSpPr>
          <p:cNvPr id="58" name="Text Box 63"/>
          <p:cNvSpPr txBox="1">
            <a:spLocks/>
          </p:cNvSpPr>
          <p:nvPr/>
        </p:nvSpPr>
        <p:spPr bwMode="auto">
          <a:xfrm>
            <a:off x="4495800" y="4343400"/>
            <a:ext cx="40084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bg1"/>
                </a:solidFill>
              </a:rPr>
              <a:t>Angular springs connect every other mass point</a:t>
            </a:r>
          </a:p>
        </p:txBody>
      </p:sp>
      <p:sp>
        <p:nvSpPr>
          <p:cNvPr id="59" name="Text Box 64"/>
          <p:cNvSpPr txBox="1">
            <a:spLocks/>
          </p:cNvSpPr>
          <p:nvPr/>
        </p:nvSpPr>
        <p:spPr bwMode="auto">
          <a:xfrm>
            <a:off x="4495800" y="2133600"/>
            <a:ext cx="400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chemeClr val="bg1"/>
                </a:solidFill>
              </a:rPr>
              <a:t>Each vertex is a point mass</a:t>
            </a:r>
          </a:p>
        </p:txBody>
      </p:sp>
      <p:sp>
        <p:nvSpPr>
          <p:cNvPr id="60" name="Text Box 65"/>
          <p:cNvSpPr txBox="1">
            <a:spLocks/>
          </p:cNvSpPr>
          <p:nvPr/>
        </p:nvSpPr>
        <p:spPr bwMode="auto">
          <a:xfrm>
            <a:off x="4572000" y="5486400"/>
            <a:ext cx="400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bg1"/>
                </a:solidFill>
              </a:rPr>
              <a:t>Global forces: gravity, wind</a:t>
            </a:r>
          </a:p>
        </p:txBody>
      </p:sp>
      <p:sp>
        <p:nvSpPr>
          <p:cNvPr id="61" name="Text Box 62"/>
          <p:cNvSpPr txBox="1">
            <a:spLocks/>
          </p:cNvSpPr>
          <p:nvPr/>
        </p:nvSpPr>
        <p:spPr bwMode="auto">
          <a:xfrm>
            <a:off x="4495800" y="3810000"/>
            <a:ext cx="464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bg1"/>
                </a:solidFill>
              </a:rPr>
              <a:t>Diagonal springs for rigidity</a:t>
            </a:r>
          </a:p>
        </p:txBody>
      </p: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 rot="5400000" flipH="1" flipV="1">
            <a:off x="1419226" y="3070225"/>
            <a:ext cx="679450" cy="5556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Arc 60"/>
          <p:cNvSpPr>
            <a:spLocks/>
          </p:cNvSpPr>
          <p:nvPr/>
        </p:nvSpPr>
        <p:spPr bwMode="auto">
          <a:xfrm rot="20839493">
            <a:off x="1933575" y="4084638"/>
            <a:ext cx="1271588" cy="788987"/>
          </a:xfrm>
          <a:custGeom>
            <a:avLst/>
            <a:gdLst>
              <a:gd name="T0" fmla="*/ 257616 w 1271588"/>
              <a:gd name="T1" fmla="*/ 77374 h 788987"/>
              <a:gd name="T2" fmla="*/ 635794 w 1271588"/>
              <a:gd name="T3" fmla="*/ 394494 h 788987"/>
              <a:gd name="T4" fmla="*/ 1243942 w 1271588"/>
              <a:gd name="T5" fmla="*/ 279429 h 788987"/>
              <a:gd name="T6" fmla="*/ 5898240 60000 65536"/>
              <a:gd name="T7" fmla="*/ 17694720 60000 65536"/>
              <a:gd name="T8" fmla="*/ 5898240 60000 65536"/>
              <a:gd name="T9" fmla="*/ 257616 w 1271588"/>
              <a:gd name="T10" fmla="*/ 0 h 788987"/>
              <a:gd name="T11" fmla="*/ 1243942 w 1271588"/>
              <a:gd name="T12" fmla="*/ 279429 h 7889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588" h="788987" stroke="0">
                <a:moveTo>
                  <a:pt x="257616" y="77374"/>
                </a:moveTo>
                <a:lnTo>
                  <a:pt x="257616" y="77374"/>
                </a:lnTo>
                <a:cubicBezTo>
                  <a:pt x="367070" y="27122"/>
                  <a:pt x="499633" y="-1"/>
                  <a:pt x="635794" y="-1"/>
                </a:cubicBezTo>
                <a:cubicBezTo>
                  <a:pt x="915502" y="-1"/>
                  <a:pt x="1162357" y="113423"/>
                  <a:pt x="1243941" y="279429"/>
                </a:cubicBezTo>
                <a:lnTo>
                  <a:pt x="635794" y="394494"/>
                </a:lnTo>
                <a:close/>
              </a:path>
              <a:path w="1271588" h="788987" fill="none">
                <a:moveTo>
                  <a:pt x="257616" y="77374"/>
                </a:moveTo>
                <a:lnTo>
                  <a:pt x="257616" y="77374"/>
                </a:lnTo>
                <a:cubicBezTo>
                  <a:pt x="367070" y="27122"/>
                  <a:pt x="499633" y="-1"/>
                  <a:pt x="635794" y="-1"/>
                </a:cubicBezTo>
                <a:cubicBezTo>
                  <a:pt x="915502" y="-1"/>
                  <a:pt x="1162357" y="113423"/>
                  <a:pt x="1243941" y="279429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19200"/>
          </a:xfrm>
        </p:spPr>
        <p:txBody>
          <a:bodyPr/>
          <a:lstStyle/>
          <a:p>
            <a:r>
              <a:rPr lang="en-US" altLang="en-US" dirty="0" smtClean="0"/>
              <a:t>Virtual Springs – Soft Constraints</a:t>
            </a:r>
            <a:endParaRPr lang="en-US" altLang="en-US" dirty="0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 rot="17552966">
            <a:off x="3997325" y="4460875"/>
            <a:ext cx="952500" cy="412750"/>
          </a:xfrm>
          <a:custGeom>
            <a:avLst/>
            <a:gdLst>
              <a:gd name="T0" fmla="*/ 0 w 1440"/>
              <a:gd name="T1" fmla="*/ 273016903 h 624"/>
              <a:gd name="T2" fmla="*/ 126007811 w 1440"/>
              <a:gd name="T3" fmla="*/ 231014315 h 624"/>
              <a:gd name="T4" fmla="*/ 126007811 w 1440"/>
              <a:gd name="T5" fmla="*/ 147009098 h 624"/>
              <a:gd name="T6" fmla="*/ 210013032 w 1440"/>
              <a:gd name="T7" fmla="*/ 252015609 h 624"/>
              <a:gd name="T8" fmla="*/ 210013032 w 1440"/>
              <a:gd name="T9" fmla="*/ 126007805 h 624"/>
              <a:gd name="T10" fmla="*/ 294018212 w 1440"/>
              <a:gd name="T11" fmla="*/ 210013021 h 624"/>
              <a:gd name="T12" fmla="*/ 273016917 w 1440"/>
              <a:gd name="T13" fmla="*/ 105006511 h 624"/>
              <a:gd name="T14" fmla="*/ 357022180 w 1440"/>
              <a:gd name="T15" fmla="*/ 189011727 h 624"/>
              <a:gd name="T16" fmla="*/ 336020802 w 1440"/>
              <a:gd name="T17" fmla="*/ 63003902 h 624"/>
              <a:gd name="T18" fmla="*/ 441027360 w 1440"/>
              <a:gd name="T19" fmla="*/ 168010392 h 624"/>
              <a:gd name="T20" fmla="*/ 420026065 w 1440"/>
              <a:gd name="T21" fmla="*/ 42002598 h 624"/>
              <a:gd name="T22" fmla="*/ 504031244 w 1440"/>
              <a:gd name="T23" fmla="*/ 126007805 h 624"/>
              <a:gd name="T24" fmla="*/ 504031244 w 1440"/>
              <a:gd name="T25" fmla="*/ 63003902 h 624"/>
              <a:gd name="T26" fmla="*/ 630039014 w 1440"/>
              <a:gd name="T27" fmla="*/ 0 h 6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40"/>
              <a:gd name="T43" fmla="*/ 0 h 624"/>
              <a:gd name="T44" fmla="*/ 1440 w 1440"/>
              <a:gd name="T45" fmla="*/ 624 h 62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40" h="624">
                <a:moveTo>
                  <a:pt x="0" y="624"/>
                </a:moveTo>
                <a:cubicBezTo>
                  <a:pt x="120" y="600"/>
                  <a:pt x="240" y="576"/>
                  <a:pt x="288" y="528"/>
                </a:cubicBezTo>
                <a:cubicBezTo>
                  <a:pt x="336" y="480"/>
                  <a:pt x="256" y="328"/>
                  <a:pt x="288" y="336"/>
                </a:cubicBezTo>
                <a:cubicBezTo>
                  <a:pt x="320" y="344"/>
                  <a:pt x="448" y="584"/>
                  <a:pt x="480" y="576"/>
                </a:cubicBezTo>
                <a:cubicBezTo>
                  <a:pt x="512" y="568"/>
                  <a:pt x="448" y="304"/>
                  <a:pt x="480" y="288"/>
                </a:cubicBezTo>
                <a:cubicBezTo>
                  <a:pt x="512" y="272"/>
                  <a:pt x="648" y="488"/>
                  <a:pt x="672" y="480"/>
                </a:cubicBezTo>
                <a:cubicBezTo>
                  <a:pt x="696" y="472"/>
                  <a:pt x="600" y="248"/>
                  <a:pt x="624" y="240"/>
                </a:cubicBezTo>
                <a:cubicBezTo>
                  <a:pt x="648" y="232"/>
                  <a:pt x="792" y="448"/>
                  <a:pt x="816" y="432"/>
                </a:cubicBezTo>
                <a:cubicBezTo>
                  <a:pt x="840" y="416"/>
                  <a:pt x="736" y="152"/>
                  <a:pt x="768" y="144"/>
                </a:cubicBezTo>
                <a:cubicBezTo>
                  <a:pt x="800" y="136"/>
                  <a:pt x="976" y="392"/>
                  <a:pt x="1008" y="384"/>
                </a:cubicBezTo>
                <a:cubicBezTo>
                  <a:pt x="1040" y="376"/>
                  <a:pt x="936" y="112"/>
                  <a:pt x="960" y="96"/>
                </a:cubicBezTo>
                <a:cubicBezTo>
                  <a:pt x="984" y="80"/>
                  <a:pt x="1120" y="280"/>
                  <a:pt x="1152" y="288"/>
                </a:cubicBezTo>
                <a:cubicBezTo>
                  <a:pt x="1184" y="296"/>
                  <a:pt x="1104" y="192"/>
                  <a:pt x="1152" y="144"/>
                </a:cubicBezTo>
                <a:cubicBezTo>
                  <a:pt x="1200" y="96"/>
                  <a:pt x="1320" y="48"/>
                  <a:pt x="1440" y="0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1"/>
          <p:cNvSpPr>
            <a:spLocks/>
          </p:cNvSpPr>
          <p:nvPr/>
        </p:nvSpPr>
        <p:spPr bwMode="auto">
          <a:xfrm>
            <a:off x="4343400" y="5257800"/>
            <a:ext cx="304800" cy="3048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2133600" y="3886200"/>
            <a:ext cx="5334000" cy="228600"/>
          </a:xfrm>
          <a:prstGeom prst="rect">
            <a:avLst/>
          </a:prstGeom>
          <a:solidFill>
            <a:srgbClr val="00D09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8" name="Oval 13"/>
          <p:cNvSpPr>
            <a:spLocks/>
          </p:cNvSpPr>
          <p:nvPr/>
        </p:nvSpPr>
        <p:spPr bwMode="auto">
          <a:xfrm>
            <a:off x="2133600" y="2362200"/>
            <a:ext cx="304800" cy="3048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2286000" y="2514600"/>
            <a:ext cx="2057400" cy="2743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4648200" y="2286000"/>
            <a:ext cx="2286000" cy="2895600"/>
            <a:chOff x="2928" y="1440"/>
            <a:chExt cx="1440" cy="1824"/>
          </a:xfrm>
        </p:grpSpPr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2928" y="1632"/>
              <a:ext cx="1248" cy="163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16"/>
            <p:cNvSpPr>
              <a:spLocks/>
            </p:cNvSpPr>
            <p:nvPr/>
          </p:nvSpPr>
          <p:spPr bwMode="auto">
            <a:xfrm>
              <a:off x="4176" y="1440"/>
              <a:ext cx="192" cy="192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Proportional (Derivative) Controllers</a:t>
            </a:r>
            <a:endParaRPr lang="en-US" altLang="en-US" dirty="0"/>
          </a:p>
        </p:txBody>
      </p:sp>
      <p:sp>
        <p:nvSpPr>
          <p:cNvPr id="1741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6"/>
          <p:cNvSpPr>
            <a:spLocks/>
          </p:cNvSpPr>
          <p:nvPr/>
        </p:nvSpPr>
        <p:spPr bwMode="auto">
          <a:xfrm>
            <a:off x="2438400" y="3505200"/>
            <a:ext cx="304800" cy="3048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2298700" y="2921000"/>
            <a:ext cx="6311900" cy="2019300"/>
          </a:xfrm>
          <a:custGeom>
            <a:avLst/>
            <a:gdLst>
              <a:gd name="T0" fmla="*/ 221773795 w 3976"/>
              <a:gd name="T1" fmla="*/ 80644994 h 1272"/>
              <a:gd name="T2" fmla="*/ 342741265 w 3976"/>
              <a:gd name="T3" fmla="*/ 80644994 h 1272"/>
              <a:gd name="T4" fmla="*/ 2147483647 w 3976"/>
              <a:gd name="T5" fmla="*/ 322579975 h 1272"/>
              <a:gd name="T6" fmla="*/ 2147483647 w 3976"/>
              <a:gd name="T7" fmla="*/ 2016125020 h 1272"/>
              <a:gd name="T8" fmla="*/ 2147483647 w 3976"/>
              <a:gd name="T9" fmla="*/ 2147483647 h 1272"/>
              <a:gd name="T10" fmla="*/ 2147483647 w 3976"/>
              <a:gd name="T11" fmla="*/ 2147483647 h 1272"/>
              <a:gd name="T12" fmla="*/ 2147483647 w 3976"/>
              <a:gd name="T13" fmla="*/ 1169352448 h 1272"/>
              <a:gd name="T14" fmla="*/ 2147483647 w 3976"/>
              <a:gd name="T15" fmla="*/ 201612472 h 1272"/>
              <a:gd name="T16" fmla="*/ 2147483647 w 3976"/>
              <a:gd name="T17" fmla="*/ 201612472 h 12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76"/>
              <a:gd name="T28" fmla="*/ 0 h 1272"/>
              <a:gd name="T29" fmla="*/ 3976 w 3976"/>
              <a:gd name="T30" fmla="*/ 1272 h 12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76" h="1272">
                <a:moveTo>
                  <a:pt x="88" y="32"/>
                </a:moveTo>
                <a:cubicBezTo>
                  <a:pt x="44" y="24"/>
                  <a:pt x="0" y="16"/>
                  <a:pt x="136" y="32"/>
                </a:cubicBezTo>
                <a:cubicBezTo>
                  <a:pt x="272" y="48"/>
                  <a:pt x="720" y="0"/>
                  <a:pt x="904" y="128"/>
                </a:cubicBezTo>
                <a:cubicBezTo>
                  <a:pt x="1088" y="256"/>
                  <a:pt x="1112" y="616"/>
                  <a:pt x="1240" y="800"/>
                </a:cubicBezTo>
                <a:cubicBezTo>
                  <a:pt x="1368" y="984"/>
                  <a:pt x="1464" y="1192"/>
                  <a:pt x="1672" y="1232"/>
                </a:cubicBezTo>
                <a:cubicBezTo>
                  <a:pt x="1880" y="1272"/>
                  <a:pt x="2288" y="1168"/>
                  <a:pt x="2488" y="1040"/>
                </a:cubicBezTo>
                <a:cubicBezTo>
                  <a:pt x="2688" y="912"/>
                  <a:pt x="2744" y="624"/>
                  <a:pt x="2872" y="464"/>
                </a:cubicBezTo>
                <a:cubicBezTo>
                  <a:pt x="3000" y="304"/>
                  <a:pt x="3072" y="144"/>
                  <a:pt x="3256" y="80"/>
                </a:cubicBezTo>
                <a:cubicBezTo>
                  <a:pt x="3440" y="16"/>
                  <a:pt x="3708" y="48"/>
                  <a:pt x="3976" y="80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>
            <a:off x="2667000" y="3200400"/>
            <a:ext cx="952500" cy="412750"/>
          </a:xfrm>
          <a:custGeom>
            <a:avLst/>
            <a:gdLst>
              <a:gd name="T0" fmla="*/ 0 w 1440"/>
              <a:gd name="T1" fmla="*/ 273016903 h 624"/>
              <a:gd name="T2" fmla="*/ 126007811 w 1440"/>
              <a:gd name="T3" fmla="*/ 231014315 h 624"/>
              <a:gd name="T4" fmla="*/ 126007811 w 1440"/>
              <a:gd name="T5" fmla="*/ 147009098 h 624"/>
              <a:gd name="T6" fmla="*/ 210013032 w 1440"/>
              <a:gd name="T7" fmla="*/ 252015609 h 624"/>
              <a:gd name="T8" fmla="*/ 210013032 w 1440"/>
              <a:gd name="T9" fmla="*/ 126007805 h 624"/>
              <a:gd name="T10" fmla="*/ 294018212 w 1440"/>
              <a:gd name="T11" fmla="*/ 210013021 h 624"/>
              <a:gd name="T12" fmla="*/ 273016917 w 1440"/>
              <a:gd name="T13" fmla="*/ 105006511 h 624"/>
              <a:gd name="T14" fmla="*/ 357022180 w 1440"/>
              <a:gd name="T15" fmla="*/ 189011727 h 624"/>
              <a:gd name="T16" fmla="*/ 336020802 w 1440"/>
              <a:gd name="T17" fmla="*/ 63003902 h 624"/>
              <a:gd name="T18" fmla="*/ 441027360 w 1440"/>
              <a:gd name="T19" fmla="*/ 168010392 h 624"/>
              <a:gd name="T20" fmla="*/ 420026065 w 1440"/>
              <a:gd name="T21" fmla="*/ 42002598 h 624"/>
              <a:gd name="T22" fmla="*/ 504031244 w 1440"/>
              <a:gd name="T23" fmla="*/ 126007805 h 624"/>
              <a:gd name="T24" fmla="*/ 504031244 w 1440"/>
              <a:gd name="T25" fmla="*/ 63003902 h 624"/>
              <a:gd name="T26" fmla="*/ 630039014 w 1440"/>
              <a:gd name="T27" fmla="*/ 0 h 6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40"/>
              <a:gd name="T43" fmla="*/ 0 h 624"/>
              <a:gd name="T44" fmla="*/ 1440 w 1440"/>
              <a:gd name="T45" fmla="*/ 624 h 62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40" h="624">
                <a:moveTo>
                  <a:pt x="0" y="624"/>
                </a:moveTo>
                <a:cubicBezTo>
                  <a:pt x="120" y="600"/>
                  <a:pt x="240" y="576"/>
                  <a:pt x="288" y="528"/>
                </a:cubicBezTo>
                <a:cubicBezTo>
                  <a:pt x="336" y="480"/>
                  <a:pt x="256" y="328"/>
                  <a:pt x="288" y="336"/>
                </a:cubicBezTo>
                <a:cubicBezTo>
                  <a:pt x="320" y="344"/>
                  <a:pt x="448" y="584"/>
                  <a:pt x="480" y="576"/>
                </a:cubicBezTo>
                <a:cubicBezTo>
                  <a:pt x="512" y="568"/>
                  <a:pt x="448" y="304"/>
                  <a:pt x="480" y="288"/>
                </a:cubicBezTo>
                <a:cubicBezTo>
                  <a:pt x="512" y="272"/>
                  <a:pt x="648" y="488"/>
                  <a:pt x="672" y="480"/>
                </a:cubicBezTo>
                <a:cubicBezTo>
                  <a:pt x="696" y="472"/>
                  <a:pt x="600" y="248"/>
                  <a:pt x="624" y="240"/>
                </a:cubicBezTo>
                <a:cubicBezTo>
                  <a:pt x="648" y="232"/>
                  <a:pt x="792" y="448"/>
                  <a:pt x="816" y="432"/>
                </a:cubicBezTo>
                <a:cubicBezTo>
                  <a:pt x="840" y="416"/>
                  <a:pt x="736" y="152"/>
                  <a:pt x="768" y="144"/>
                </a:cubicBezTo>
                <a:cubicBezTo>
                  <a:pt x="800" y="136"/>
                  <a:pt x="976" y="392"/>
                  <a:pt x="1008" y="384"/>
                </a:cubicBezTo>
                <a:cubicBezTo>
                  <a:pt x="1040" y="376"/>
                  <a:pt x="936" y="112"/>
                  <a:pt x="960" y="96"/>
                </a:cubicBezTo>
                <a:cubicBezTo>
                  <a:pt x="984" y="80"/>
                  <a:pt x="1120" y="280"/>
                  <a:pt x="1152" y="288"/>
                </a:cubicBezTo>
                <a:cubicBezTo>
                  <a:pt x="1184" y="296"/>
                  <a:pt x="1104" y="192"/>
                  <a:pt x="1152" y="144"/>
                </a:cubicBezTo>
                <a:cubicBezTo>
                  <a:pt x="1200" y="96"/>
                  <a:pt x="1320" y="48"/>
                  <a:pt x="1440" y="0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13"/>
          <p:cNvSpPr>
            <a:spLocks/>
          </p:cNvSpPr>
          <p:nvPr/>
        </p:nvSpPr>
        <p:spPr bwMode="auto">
          <a:xfrm>
            <a:off x="3657600" y="30480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graphicFrame>
        <p:nvGraphicFramePr>
          <p:cNvPr id="2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420660"/>
              </p:ext>
            </p:extLst>
          </p:nvPr>
        </p:nvGraphicFramePr>
        <p:xfrm>
          <a:off x="3962400" y="5410200"/>
          <a:ext cx="26892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2689225" cy="538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Freeform 46"/>
          <p:cNvSpPr>
            <a:spLocks/>
          </p:cNvSpPr>
          <p:nvPr/>
        </p:nvSpPr>
        <p:spPr bwMode="auto">
          <a:xfrm>
            <a:off x="3657600" y="2667000"/>
            <a:ext cx="838200" cy="914400"/>
          </a:xfrm>
          <a:custGeom>
            <a:avLst/>
            <a:gdLst>
              <a:gd name="T0" fmla="*/ 0 w 528"/>
              <a:gd name="T1" fmla="*/ 0 h 576"/>
              <a:gd name="T2" fmla="*/ 846772505 w 528"/>
              <a:gd name="T3" fmla="*/ 483869993 h 576"/>
              <a:gd name="T4" fmla="*/ 1330642282 w 528"/>
              <a:gd name="T5" fmla="*/ 1451609782 h 576"/>
              <a:gd name="T6" fmla="*/ 0 60000 65536"/>
              <a:gd name="T7" fmla="*/ 0 60000 65536"/>
              <a:gd name="T8" fmla="*/ 0 60000 65536"/>
              <a:gd name="T9" fmla="*/ 0 w 528"/>
              <a:gd name="T10" fmla="*/ 0 h 576"/>
              <a:gd name="T11" fmla="*/ 528 w 52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576">
                <a:moveTo>
                  <a:pt x="0" y="0"/>
                </a:moveTo>
                <a:cubicBezTo>
                  <a:pt x="124" y="48"/>
                  <a:pt x="248" y="96"/>
                  <a:pt x="336" y="192"/>
                </a:cubicBezTo>
                <a:cubicBezTo>
                  <a:pt x="424" y="288"/>
                  <a:pt x="476" y="432"/>
                  <a:pt x="528" y="576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42"/>
          <p:cNvGrpSpPr>
            <a:grpSpLocks/>
          </p:cNvGrpSpPr>
          <p:nvPr/>
        </p:nvGrpSpPr>
        <p:grpSpPr bwMode="auto">
          <a:xfrm>
            <a:off x="5867400" y="4495800"/>
            <a:ext cx="609600" cy="685800"/>
            <a:chOff x="5867400" y="4495800"/>
            <a:chExt cx="609600" cy="685800"/>
          </a:xfrm>
        </p:grpSpPr>
        <p:sp>
          <p:nvSpPr>
            <p:cNvPr id="31" name="Oval 47"/>
            <p:cNvSpPr>
              <a:spLocks/>
            </p:cNvSpPr>
            <p:nvPr/>
          </p:nvSpPr>
          <p:spPr bwMode="auto">
            <a:xfrm>
              <a:off x="5867400" y="4876800"/>
              <a:ext cx="304800" cy="304800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 flipV="1">
              <a:off x="6172200" y="4495800"/>
              <a:ext cx="30480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098700"/>
              </p:ext>
            </p:extLst>
          </p:nvPr>
        </p:nvGraphicFramePr>
        <p:xfrm>
          <a:off x="457200" y="5257800"/>
          <a:ext cx="21526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" name="Equation" r:id="rId5" imgW="914400" imgH="203040" progId="Equation.3">
                  <p:embed/>
                </p:oleObj>
              </mc:Choice>
              <mc:Fallback>
                <p:oleObj name="Equation" r:id="rId5" imgW="914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257800"/>
                        <a:ext cx="2152650" cy="47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55"/>
          <p:cNvSpPr txBox="1">
            <a:spLocks/>
          </p:cNvSpPr>
          <p:nvPr/>
        </p:nvSpPr>
        <p:spPr bwMode="auto">
          <a:xfrm>
            <a:off x="1219200" y="1600200"/>
            <a:ext cx="6400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chemeClr val="bg1"/>
                </a:solidFill>
              </a:rPr>
              <a:t>e.g., particle reacts to other forces while trying to maintain position on curve – virtual spring</a:t>
            </a:r>
          </a:p>
        </p:txBody>
      </p:sp>
      <p:graphicFrame>
        <p:nvGraphicFramePr>
          <p:cNvPr id="35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69935"/>
              </p:ext>
            </p:extLst>
          </p:nvPr>
        </p:nvGraphicFramePr>
        <p:xfrm>
          <a:off x="685800" y="5715000"/>
          <a:ext cx="12255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" name="Equation" r:id="rId7" imgW="520560" imgH="228600" progId="Equation.3">
                  <p:embed/>
                </p:oleObj>
              </mc:Choice>
              <mc:Fallback>
                <p:oleObj name="Equation" r:id="rId7" imgW="52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15000"/>
                        <a:ext cx="1225550" cy="538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41"/>
          <p:cNvGrpSpPr>
            <a:grpSpLocks/>
          </p:cNvGrpSpPr>
          <p:nvPr/>
        </p:nvGrpSpPr>
        <p:grpSpPr bwMode="auto">
          <a:xfrm>
            <a:off x="2362200" y="4114800"/>
            <a:ext cx="1981200" cy="869950"/>
            <a:chOff x="2362200" y="4114800"/>
            <a:chExt cx="1981200" cy="869950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971800" y="4495800"/>
              <a:ext cx="952500" cy="412750"/>
            </a:xfrm>
            <a:custGeom>
              <a:avLst/>
              <a:gdLst>
                <a:gd name="T0" fmla="*/ 0 w 1440"/>
                <a:gd name="T1" fmla="*/ 273016903 h 624"/>
                <a:gd name="T2" fmla="*/ 126007811 w 1440"/>
                <a:gd name="T3" fmla="*/ 231014315 h 624"/>
                <a:gd name="T4" fmla="*/ 126007811 w 1440"/>
                <a:gd name="T5" fmla="*/ 147009098 h 624"/>
                <a:gd name="T6" fmla="*/ 210013032 w 1440"/>
                <a:gd name="T7" fmla="*/ 252015609 h 624"/>
                <a:gd name="T8" fmla="*/ 210013032 w 1440"/>
                <a:gd name="T9" fmla="*/ 126007805 h 624"/>
                <a:gd name="T10" fmla="*/ 294018212 w 1440"/>
                <a:gd name="T11" fmla="*/ 210013021 h 624"/>
                <a:gd name="T12" fmla="*/ 273016917 w 1440"/>
                <a:gd name="T13" fmla="*/ 105006511 h 624"/>
                <a:gd name="T14" fmla="*/ 357022180 w 1440"/>
                <a:gd name="T15" fmla="*/ 189011727 h 624"/>
                <a:gd name="T16" fmla="*/ 336020802 w 1440"/>
                <a:gd name="T17" fmla="*/ 63003902 h 624"/>
                <a:gd name="T18" fmla="*/ 441027360 w 1440"/>
                <a:gd name="T19" fmla="*/ 168010392 h 624"/>
                <a:gd name="T20" fmla="*/ 420026065 w 1440"/>
                <a:gd name="T21" fmla="*/ 42002598 h 624"/>
                <a:gd name="T22" fmla="*/ 504031244 w 1440"/>
                <a:gd name="T23" fmla="*/ 126007805 h 624"/>
                <a:gd name="T24" fmla="*/ 504031244 w 1440"/>
                <a:gd name="T25" fmla="*/ 63003902 h 624"/>
                <a:gd name="T26" fmla="*/ 630039014 w 1440"/>
                <a:gd name="T27" fmla="*/ 0 h 6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40"/>
                <a:gd name="T43" fmla="*/ 0 h 624"/>
                <a:gd name="T44" fmla="*/ 1440 w 1440"/>
                <a:gd name="T45" fmla="*/ 624 h 6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40" h="624">
                  <a:moveTo>
                    <a:pt x="0" y="624"/>
                  </a:moveTo>
                  <a:cubicBezTo>
                    <a:pt x="120" y="600"/>
                    <a:pt x="240" y="576"/>
                    <a:pt x="288" y="528"/>
                  </a:cubicBezTo>
                  <a:cubicBezTo>
                    <a:pt x="336" y="480"/>
                    <a:pt x="256" y="328"/>
                    <a:pt x="288" y="336"/>
                  </a:cubicBezTo>
                  <a:cubicBezTo>
                    <a:pt x="320" y="344"/>
                    <a:pt x="448" y="584"/>
                    <a:pt x="480" y="576"/>
                  </a:cubicBezTo>
                  <a:cubicBezTo>
                    <a:pt x="512" y="568"/>
                    <a:pt x="448" y="304"/>
                    <a:pt x="480" y="288"/>
                  </a:cubicBezTo>
                  <a:cubicBezTo>
                    <a:pt x="512" y="272"/>
                    <a:pt x="648" y="488"/>
                    <a:pt x="672" y="480"/>
                  </a:cubicBezTo>
                  <a:cubicBezTo>
                    <a:pt x="696" y="472"/>
                    <a:pt x="600" y="248"/>
                    <a:pt x="624" y="240"/>
                  </a:cubicBezTo>
                  <a:cubicBezTo>
                    <a:pt x="648" y="232"/>
                    <a:pt x="792" y="448"/>
                    <a:pt x="816" y="432"/>
                  </a:cubicBezTo>
                  <a:cubicBezTo>
                    <a:pt x="840" y="416"/>
                    <a:pt x="736" y="152"/>
                    <a:pt x="768" y="144"/>
                  </a:cubicBezTo>
                  <a:cubicBezTo>
                    <a:pt x="800" y="136"/>
                    <a:pt x="976" y="392"/>
                    <a:pt x="1008" y="384"/>
                  </a:cubicBezTo>
                  <a:cubicBezTo>
                    <a:pt x="1040" y="376"/>
                    <a:pt x="936" y="112"/>
                    <a:pt x="960" y="96"/>
                  </a:cubicBezTo>
                  <a:cubicBezTo>
                    <a:pt x="984" y="80"/>
                    <a:pt x="1120" y="280"/>
                    <a:pt x="1152" y="288"/>
                  </a:cubicBezTo>
                  <a:cubicBezTo>
                    <a:pt x="1184" y="296"/>
                    <a:pt x="1104" y="192"/>
                    <a:pt x="1152" y="144"/>
                  </a:cubicBezTo>
                  <a:cubicBezTo>
                    <a:pt x="1200" y="96"/>
                    <a:pt x="1320" y="48"/>
                    <a:pt x="1440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7"/>
            <p:cNvSpPr>
              <a:spLocks/>
            </p:cNvSpPr>
            <p:nvPr/>
          </p:nvSpPr>
          <p:spPr bwMode="auto">
            <a:xfrm>
              <a:off x="4191000" y="4114800"/>
              <a:ext cx="152400" cy="152400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rot="-143156">
              <a:off x="3620765" y="4192217"/>
              <a:ext cx="62703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rot="21456844" flipH="1">
              <a:off x="3313729" y="4401810"/>
              <a:ext cx="376220" cy="101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 rot="21456844" flipH="1">
              <a:off x="3242621" y="4201397"/>
              <a:ext cx="376220" cy="101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 rot="-143156">
              <a:off x="3567385" y="4223018"/>
              <a:ext cx="62703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 rot="21456844" flipH="1">
              <a:off x="2813253" y="4319727"/>
              <a:ext cx="793935" cy="1929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22"/>
            <p:cNvSpPr>
              <a:spLocks/>
            </p:cNvSpPr>
            <p:nvPr/>
          </p:nvSpPr>
          <p:spPr bwMode="auto">
            <a:xfrm>
              <a:off x="2362200" y="4679950"/>
              <a:ext cx="304800" cy="304800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cxnSp>
          <p:nvCxnSpPr>
            <p:cNvPr id="45" name="Straight Connector 23"/>
            <p:cNvCxnSpPr>
              <a:cxnSpLocks noChangeShapeType="1"/>
            </p:cNvCxnSpPr>
            <p:nvPr/>
          </p:nvCxnSpPr>
          <p:spPr bwMode="auto">
            <a:xfrm rot="16200000" flipV="1">
              <a:off x="2720874" y="4625874"/>
              <a:ext cx="347666" cy="1541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" name="Straight Connector 25"/>
            <p:cNvCxnSpPr>
              <a:cxnSpLocks noChangeShapeType="1"/>
            </p:cNvCxnSpPr>
            <p:nvPr/>
          </p:nvCxnSpPr>
          <p:spPr bwMode="auto">
            <a:xfrm rot="16200000" flipV="1">
              <a:off x="3695701" y="4305300"/>
              <a:ext cx="304801" cy="762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Straight Connector 27"/>
            <p:cNvCxnSpPr>
              <a:cxnSpLocks noChangeShapeType="1"/>
            </p:cNvCxnSpPr>
            <p:nvPr/>
          </p:nvCxnSpPr>
          <p:spPr bwMode="auto">
            <a:xfrm rot="10800000" flipV="1">
              <a:off x="3680178" y="4191000"/>
              <a:ext cx="129824" cy="76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8" name="Straight Connector 34"/>
            <p:cNvCxnSpPr>
              <a:cxnSpLocks noChangeShapeType="1"/>
            </p:cNvCxnSpPr>
            <p:nvPr/>
          </p:nvCxnSpPr>
          <p:spPr bwMode="auto">
            <a:xfrm flipV="1">
              <a:off x="2667000" y="4724402"/>
              <a:ext cx="228600" cy="1079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9" name="Straight Connector 36"/>
            <p:cNvCxnSpPr>
              <a:cxnSpLocks noChangeShapeType="1"/>
            </p:cNvCxnSpPr>
            <p:nvPr/>
          </p:nvCxnSpPr>
          <p:spPr bwMode="auto">
            <a:xfrm flipV="1">
              <a:off x="3810000" y="4244882"/>
              <a:ext cx="403318" cy="985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685800"/>
          </a:xfrm>
        </p:spPr>
        <p:txBody>
          <a:bodyPr/>
          <a:lstStyle/>
          <a:p>
            <a:r>
              <a:rPr lang="en-US" altLang="en-US" dirty="0" smtClean="0"/>
              <a:t>Physics Review: Gravity</a:t>
            </a:r>
            <a:endParaRPr lang="en-US" altLang="en-US" dirty="0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457200" y="2209800"/>
            <a:ext cx="3467100" cy="3314700"/>
            <a:chOff x="1784" y="1496"/>
            <a:chExt cx="2184" cy="2088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784" y="2784"/>
              <a:ext cx="800" cy="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3576" y="1496"/>
              <a:ext cx="392" cy="3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>
              <a:off x="2166" y="2381"/>
              <a:ext cx="887" cy="82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rot="10800000" flipH="1">
              <a:off x="3332" y="1662"/>
              <a:ext cx="464" cy="439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3" name="Object 15"/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935284264"/>
              </p:ext>
            </p:extLst>
          </p:nvPr>
        </p:nvGraphicFramePr>
        <p:xfrm>
          <a:off x="533400" y="2209800"/>
          <a:ext cx="17526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3" imgW="761760" imgH="393480" progId="Equation.3">
                  <p:embed/>
                </p:oleObj>
              </mc:Choice>
              <mc:Fallback>
                <p:oleObj name="Equation" r:id="rId3" imgW="761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1752600" cy="904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2895600" y="546100"/>
            <a:ext cx="5842000" cy="5611813"/>
            <a:chOff x="1824" y="344"/>
            <a:chExt cx="3680" cy="3535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rot="10800000" flipH="1">
              <a:off x="4284" y="389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4240" y="344"/>
              <a:ext cx="104" cy="96"/>
            </a:xfrm>
            <a:prstGeom prst="ellipse">
              <a:avLst/>
            </a:prstGeom>
            <a:solidFill>
              <a:srgbClr val="EA100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aphicFrame>
          <p:nvGraphicFramePr>
            <p:cNvPr id="1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5600619"/>
                </p:ext>
              </p:extLst>
            </p:nvPr>
          </p:nvGraphicFramePr>
          <p:xfrm>
            <a:off x="1824" y="2592"/>
            <a:ext cx="1656" cy="1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2" name="Equation" r:id="rId5" imgW="1143000" imgH="888840" progId="Equation.3">
                    <p:embed/>
                  </p:oleObj>
                </mc:Choice>
                <mc:Fallback>
                  <p:oleObj name="Equation" r:id="rId5" imgW="114300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592"/>
                          <a:ext cx="1656" cy="12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2976" y="960"/>
              <a:ext cx="2528" cy="2328"/>
            </a:xfrm>
            <a:prstGeom prst="ellipse">
              <a:avLst/>
            </a:prstGeom>
            <a:solidFill>
              <a:srgbClr val="1D0FD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19200"/>
          </a:xfrm>
        </p:spPr>
        <p:txBody>
          <a:bodyPr/>
          <a:lstStyle/>
          <a:p>
            <a:r>
              <a:rPr lang="en-US" altLang="en-US" dirty="0" smtClean="0"/>
              <a:t>Particle Systems</a:t>
            </a:r>
            <a:endParaRPr lang="en-US" altLang="en-US" dirty="0"/>
          </a:p>
        </p:txBody>
      </p:sp>
      <p:sp>
        <p:nvSpPr>
          <p:cNvPr id="1946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752600" y="1981200"/>
            <a:ext cx="6147195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Lots of small particles - local rules of behavior</a:t>
            </a:r>
          </a:p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Create ‘emergent’ element</a:t>
            </a:r>
          </a:p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Particles:</a:t>
            </a:r>
          </a:p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	Do collide with the environment</a:t>
            </a:r>
          </a:p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	Do not collide with other </a:t>
            </a:r>
            <a:r>
              <a:rPr lang="en-US" altLang="x-none" b="1" dirty="0" err="1">
                <a:solidFill>
                  <a:schemeClr val="bg1"/>
                </a:solidFill>
              </a:rPr>
              <a:t>partcles</a:t>
            </a:r>
            <a:endParaRPr lang="en-US" altLang="x-none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	Do not cast shadows on other particles</a:t>
            </a:r>
          </a:p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	Might cast shadows on environment</a:t>
            </a:r>
          </a:p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	Do not reflect light - usually emit it</a:t>
            </a: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838200" y="4343400"/>
            <a:ext cx="1066800" cy="990600"/>
            <a:chOff x="1536" y="3120"/>
            <a:chExt cx="672" cy="624"/>
          </a:xfrm>
        </p:grpSpPr>
        <p:sp>
          <p:nvSpPr>
            <p:cNvPr id="30" name="Oval 4"/>
            <p:cNvSpPr>
              <a:spLocks/>
            </p:cNvSpPr>
            <p:nvPr/>
          </p:nvSpPr>
          <p:spPr bwMode="auto">
            <a:xfrm>
              <a:off x="1536" y="3696"/>
              <a:ext cx="48" cy="48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1584" y="3120"/>
              <a:ext cx="624" cy="528"/>
            </a:xfrm>
            <a:custGeom>
              <a:avLst/>
              <a:gdLst>
                <a:gd name="T0" fmla="*/ 0 w 624"/>
                <a:gd name="T1" fmla="*/ 528 h 528"/>
                <a:gd name="T2" fmla="*/ 288 w 624"/>
                <a:gd name="T3" fmla="*/ 96 h 528"/>
                <a:gd name="T4" fmla="*/ 624 w 624"/>
                <a:gd name="T5" fmla="*/ 0 h 528"/>
                <a:gd name="T6" fmla="*/ 0 60000 65536"/>
                <a:gd name="T7" fmla="*/ 0 60000 65536"/>
                <a:gd name="T8" fmla="*/ 0 60000 65536"/>
                <a:gd name="T9" fmla="*/ 0 w 624"/>
                <a:gd name="T10" fmla="*/ 0 h 528"/>
                <a:gd name="T11" fmla="*/ 624 w 62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528">
                  <a:moveTo>
                    <a:pt x="0" y="528"/>
                  </a:moveTo>
                  <a:cubicBezTo>
                    <a:pt x="92" y="356"/>
                    <a:pt x="184" y="184"/>
                    <a:pt x="288" y="96"/>
                  </a:cubicBezTo>
                  <a:cubicBezTo>
                    <a:pt x="392" y="8"/>
                    <a:pt x="508" y="4"/>
                    <a:pt x="624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8"/>
          <p:cNvGrpSpPr>
            <a:grpSpLocks/>
          </p:cNvGrpSpPr>
          <p:nvPr/>
        </p:nvGrpSpPr>
        <p:grpSpPr bwMode="auto">
          <a:xfrm rot="-379380">
            <a:off x="685800" y="4267200"/>
            <a:ext cx="1076325" cy="979488"/>
            <a:chOff x="1626" y="3216"/>
            <a:chExt cx="678" cy="617"/>
          </a:xfrm>
        </p:grpSpPr>
        <p:sp>
          <p:nvSpPr>
            <p:cNvPr id="33" name="Oval 32"/>
            <p:cNvSpPr>
              <a:spLocks/>
            </p:cNvSpPr>
            <p:nvPr/>
          </p:nvSpPr>
          <p:spPr bwMode="auto">
            <a:xfrm>
              <a:off x="1626" y="3785"/>
              <a:ext cx="48" cy="48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680" y="3216"/>
              <a:ext cx="624" cy="528"/>
            </a:xfrm>
            <a:custGeom>
              <a:avLst/>
              <a:gdLst>
                <a:gd name="T0" fmla="*/ 0 w 624"/>
                <a:gd name="T1" fmla="*/ 528 h 528"/>
                <a:gd name="T2" fmla="*/ 288 w 624"/>
                <a:gd name="T3" fmla="*/ 96 h 528"/>
                <a:gd name="T4" fmla="*/ 624 w 624"/>
                <a:gd name="T5" fmla="*/ 0 h 528"/>
                <a:gd name="T6" fmla="*/ 0 60000 65536"/>
                <a:gd name="T7" fmla="*/ 0 60000 65536"/>
                <a:gd name="T8" fmla="*/ 0 60000 65536"/>
                <a:gd name="T9" fmla="*/ 0 w 624"/>
                <a:gd name="T10" fmla="*/ 0 h 528"/>
                <a:gd name="T11" fmla="*/ 624 w 62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528">
                  <a:moveTo>
                    <a:pt x="0" y="528"/>
                  </a:moveTo>
                  <a:cubicBezTo>
                    <a:pt x="92" y="356"/>
                    <a:pt x="184" y="184"/>
                    <a:pt x="288" y="96"/>
                  </a:cubicBezTo>
                  <a:cubicBezTo>
                    <a:pt x="392" y="8"/>
                    <a:pt x="508" y="4"/>
                    <a:pt x="624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9"/>
          <p:cNvGrpSpPr>
            <a:grpSpLocks/>
          </p:cNvGrpSpPr>
          <p:nvPr/>
        </p:nvGrpSpPr>
        <p:grpSpPr bwMode="auto">
          <a:xfrm rot="-201193">
            <a:off x="838200" y="4419600"/>
            <a:ext cx="1076325" cy="979488"/>
            <a:chOff x="1626" y="3216"/>
            <a:chExt cx="678" cy="617"/>
          </a:xfrm>
        </p:grpSpPr>
        <p:sp>
          <p:nvSpPr>
            <p:cNvPr id="36" name="Oval 10"/>
            <p:cNvSpPr>
              <a:spLocks/>
            </p:cNvSpPr>
            <p:nvPr/>
          </p:nvSpPr>
          <p:spPr bwMode="auto">
            <a:xfrm>
              <a:off x="1626" y="3785"/>
              <a:ext cx="48" cy="48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1680" y="3216"/>
              <a:ext cx="624" cy="528"/>
            </a:xfrm>
            <a:custGeom>
              <a:avLst/>
              <a:gdLst>
                <a:gd name="T0" fmla="*/ 0 w 624"/>
                <a:gd name="T1" fmla="*/ 528 h 528"/>
                <a:gd name="T2" fmla="*/ 288 w 624"/>
                <a:gd name="T3" fmla="*/ 96 h 528"/>
                <a:gd name="T4" fmla="*/ 624 w 624"/>
                <a:gd name="T5" fmla="*/ 0 h 528"/>
                <a:gd name="T6" fmla="*/ 0 60000 65536"/>
                <a:gd name="T7" fmla="*/ 0 60000 65536"/>
                <a:gd name="T8" fmla="*/ 0 60000 65536"/>
                <a:gd name="T9" fmla="*/ 0 w 624"/>
                <a:gd name="T10" fmla="*/ 0 h 528"/>
                <a:gd name="T11" fmla="*/ 624 w 62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528">
                  <a:moveTo>
                    <a:pt x="0" y="528"/>
                  </a:moveTo>
                  <a:cubicBezTo>
                    <a:pt x="92" y="356"/>
                    <a:pt x="184" y="184"/>
                    <a:pt x="288" y="96"/>
                  </a:cubicBezTo>
                  <a:cubicBezTo>
                    <a:pt x="392" y="8"/>
                    <a:pt x="508" y="4"/>
                    <a:pt x="624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12"/>
          <p:cNvGrpSpPr>
            <a:grpSpLocks/>
          </p:cNvGrpSpPr>
          <p:nvPr/>
        </p:nvGrpSpPr>
        <p:grpSpPr bwMode="auto">
          <a:xfrm rot="-852988">
            <a:off x="609600" y="4343400"/>
            <a:ext cx="1076325" cy="979488"/>
            <a:chOff x="1626" y="3216"/>
            <a:chExt cx="678" cy="617"/>
          </a:xfrm>
        </p:grpSpPr>
        <p:sp>
          <p:nvSpPr>
            <p:cNvPr id="39" name="Oval 13"/>
            <p:cNvSpPr>
              <a:spLocks/>
            </p:cNvSpPr>
            <p:nvPr/>
          </p:nvSpPr>
          <p:spPr bwMode="auto">
            <a:xfrm>
              <a:off x="1626" y="3785"/>
              <a:ext cx="48" cy="48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680" y="3216"/>
              <a:ext cx="624" cy="528"/>
            </a:xfrm>
            <a:custGeom>
              <a:avLst/>
              <a:gdLst>
                <a:gd name="T0" fmla="*/ 0 w 624"/>
                <a:gd name="T1" fmla="*/ 528 h 528"/>
                <a:gd name="T2" fmla="*/ 288 w 624"/>
                <a:gd name="T3" fmla="*/ 96 h 528"/>
                <a:gd name="T4" fmla="*/ 624 w 624"/>
                <a:gd name="T5" fmla="*/ 0 h 528"/>
                <a:gd name="T6" fmla="*/ 0 60000 65536"/>
                <a:gd name="T7" fmla="*/ 0 60000 65536"/>
                <a:gd name="T8" fmla="*/ 0 60000 65536"/>
                <a:gd name="T9" fmla="*/ 0 w 624"/>
                <a:gd name="T10" fmla="*/ 0 h 528"/>
                <a:gd name="T11" fmla="*/ 624 w 62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528">
                  <a:moveTo>
                    <a:pt x="0" y="528"/>
                  </a:moveTo>
                  <a:cubicBezTo>
                    <a:pt x="92" y="356"/>
                    <a:pt x="184" y="184"/>
                    <a:pt x="288" y="96"/>
                  </a:cubicBezTo>
                  <a:cubicBezTo>
                    <a:pt x="392" y="8"/>
                    <a:pt x="508" y="4"/>
                    <a:pt x="624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15"/>
          <p:cNvGrpSpPr>
            <a:grpSpLocks/>
          </p:cNvGrpSpPr>
          <p:nvPr/>
        </p:nvGrpSpPr>
        <p:grpSpPr bwMode="auto">
          <a:xfrm>
            <a:off x="990600" y="4419600"/>
            <a:ext cx="1076325" cy="979488"/>
            <a:chOff x="1626" y="3216"/>
            <a:chExt cx="678" cy="617"/>
          </a:xfrm>
        </p:grpSpPr>
        <p:sp>
          <p:nvSpPr>
            <p:cNvPr id="42" name="Oval 16"/>
            <p:cNvSpPr>
              <a:spLocks/>
            </p:cNvSpPr>
            <p:nvPr/>
          </p:nvSpPr>
          <p:spPr bwMode="auto">
            <a:xfrm>
              <a:off x="1626" y="3785"/>
              <a:ext cx="48" cy="48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1680" y="3216"/>
              <a:ext cx="624" cy="528"/>
            </a:xfrm>
            <a:custGeom>
              <a:avLst/>
              <a:gdLst>
                <a:gd name="T0" fmla="*/ 0 w 624"/>
                <a:gd name="T1" fmla="*/ 528 h 528"/>
                <a:gd name="T2" fmla="*/ 288 w 624"/>
                <a:gd name="T3" fmla="*/ 96 h 528"/>
                <a:gd name="T4" fmla="*/ 624 w 624"/>
                <a:gd name="T5" fmla="*/ 0 h 528"/>
                <a:gd name="T6" fmla="*/ 0 60000 65536"/>
                <a:gd name="T7" fmla="*/ 0 60000 65536"/>
                <a:gd name="T8" fmla="*/ 0 60000 65536"/>
                <a:gd name="T9" fmla="*/ 0 w 624"/>
                <a:gd name="T10" fmla="*/ 0 h 528"/>
                <a:gd name="T11" fmla="*/ 624 w 62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528">
                  <a:moveTo>
                    <a:pt x="0" y="528"/>
                  </a:moveTo>
                  <a:cubicBezTo>
                    <a:pt x="92" y="356"/>
                    <a:pt x="184" y="184"/>
                    <a:pt x="288" y="96"/>
                  </a:cubicBezTo>
                  <a:cubicBezTo>
                    <a:pt x="392" y="8"/>
                    <a:pt x="508" y="4"/>
                    <a:pt x="624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18"/>
          <p:cNvGrpSpPr>
            <a:grpSpLocks/>
          </p:cNvGrpSpPr>
          <p:nvPr/>
        </p:nvGrpSpPr>
        <p:grpSpPr bwMode="auto">
          <a:xfrm>
            <a:off x="838200" y="4495800"/>
            <a:ext cx="1076325" cy="979488"/>
            <a:chOff x="1626" y="3216"/>
            <a:chExt cx="678" cy="617"/>
          </a:xfrm>
        </p:grpSpPr>
        <p:sp>
          <p:nvSpPr>
            <p:cNvPr id="45" name="Oval 19"/>
            <p:cNvSpPr>
              <a:spLocks/>
            </p:cNvSpPr>
            <p:nvPr/>
          </p:nvSpPr>
          <p:spPr bwMode="auto">
            <a:xfrm>
              <a:off x="1626" y="3785"/>
              <a:ext cx="48" cy="48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1680" y="3216"/>
              <a:ext cx="624" cy="528"/>
            </a:xfrm>
            <a:custGeom>
              <a:avLst/>
              <a:gdLst>
                <a:gd name="T0" fmla="*/ 0 w 624"/>
                <a:gd name="T1" fmla="*/ 528 h 528"/>
                <a:gd name="T2" fmla="*/ 288 w 624"/>
                <a:gd name="T3" fmla="*/ 96 h 528"/>
                <a:gd name="T4" fmla="*/ 624 w 624"/>
                <a:gd name="T5" fmla="*/ 0 h 528"/>
                <a:gd name="T6" fmla="*/ 0 60000 65536"/>
                <a:gd name="T7" fmla="*/ 0 60000 65536"/>
                <a:gd name="T8" fmla="*/ 0 60000 65536"/>
                <a:gd name="T9" fmla="*/ 0 w 624"/>
                <a:gd name="T10" fmla="*/ 0 h 528"/>
                <a:gd name="T11" fmla="*/ 624 w 62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528">
                  <a:moveTo>
                    <a:pt x="0" y="528"/>
                  </a:moveTo>
                  <a:cubicBezTo>
                    <a:pt x="92" y="356"/>
                    <a:pt x="184" y="184"/>
                    <a:pt x="288" y="96"/>
                  </a:cubicBezTo>
                  <a:cubicBezTo>
                    <a:pt x="392" y="8"/>
                    <a:pt x="508" y="4"/>
                    <a:pt x="624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21"/>
          <p:cNvGrpSpPr>
            <a:grpSpLocks/>
          </p:cNvGrpSpPr>
          <p:nvPr/>
        </p:nvGrpSpPr>
        <p:grpSpPr bwMode="auto">
          <a:xfrm>
            <a:off x="990600" y="4495800"/>
            <a:ext cx="1076325" cy="979488"/>
            <a:chOff x="1626" y="3216"/>
            <a:chExt cx="678" cy="617"/>
          </a:xfrm>
        </p:grpSpPr>
        <p:sp>
          <p:nvSpPr>
            <p:cNvPr id="48" name="Oval 22"/>
            <p:cNvSpPr>
              <a:spLocks/>
            </p:cNvSpPr>
            <p:nvPr/>
          </p:nvSpPr>
          <p:spPr bwMode="auto">
            <a:xfrm>
              <a:off x="1626" y="3785"/>
              <a:ext cx="48" cy="48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" name="Freeform 23"/>
            <p:cNvSpPr>
              <a:spLocks/>
            </p:cNvSpPr>
            <p:nvPr/>
          </p:nvSpPr>
          <p:spPr bwMode="auto">
            <a:xfrm>
              <a:off x="1680" y="3216"/>
              <a:ext cx="624" cy="528"/>
            </a:xfrm>
            <a:custGeom>
              <a:avLst/>
              <a:gdLst>
                <a:gd name="T0" fmla="*/ 0 w 624"/>
                <a:gd name="T1" fmla="*/ 528 h 528"/>
                <a:gd name="T2" fmla="*/ 288 w 624"/>
                <a:gd name="T3" fmla="*/ 96 h 528"/>
                <a:gd name="T4" fmla="*/ 624 w 624"/>
                <a:gd name="T5" fmla="*/ 0 h 528"/>
                <a:gd name="T6" fmla="*/ 0 60000 65536"/>
                <a:gd name="T7" fmla="*/ 0 60000 65536"/>
                <a:gd name="T8" fmla="*/ 0 60000 65536"/>
                <a:gd name="T9" fmla="*/ 0 w 624"/>
                <a:gd name="T10" fmla="*/ 0 h 528"/>
                <a:gd name="T11" fmla="*/ 624 w 62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528">
                  <a:moveTo>
                    <a:pt x="0" y="528"/>
                  </a:moveTo>
                  <a:cubicBezTo>
                    <a:pt x="92" y="356"/>
                    <a:pt x="184" y="184"/>
                    <a:pt x="288" y="96"/>
                  </a:cubicBezTo>
                  <a:cubicBezTo>
                    <a:pt x="392" y="8"/>
                    <a:pt x="508" y="4"/>
                    <a:pt x="624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Particle System</a:t>
            </a:r>
            <a:endParaRPr lang="en-US" altLang="en-US" dirty="0"/>
          </a:p>
        </p:txBody>
      </p:sp>
      <p:sp>
        <p:nvSpPr>
          <p:cNvPr id="2048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6019800" y="2209800"/>
            <a:ext cx="533400" cy="1524000"/>
          </a:xfrm>
          <a:prstGeom prst="rect">
            <a:avLst/>
          </a:prstGeom>
          <a:solidFill>
            <a:srgbClr val="00D09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Oval 5"/>
          <p:cNvSpPr>
            <a:spLocks/>
          </p:cNvSpPr>
          <p:nvPr/>
        </p:nvSpPr>
        <p:spPr bwMode="auto">
          <a:xfrm>
            <a:off x="1905000" y="5105400"/>
            <a:ext cx="1371600" cy="228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" name="Text Box 6"/>
          <p:cNvSpPr txBox="1">
            <a:spLocks/>
          </p:cNvSpPr>
          <p:nvPr/>
        </p:nvSpPr>
        <p:spPr bwMode="auto">
          <a:xfrm>
            <a:off x="2651125" y="5300663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source</a:t>
            </a:r>
          </a:p>
        </p:txBody>
      </p:sp>
      <p:sp>
        <p:nvSpPr>
          <p:cNvPr id="8" name="Oval 7"/>
          <p:cNvSpPr>
            <a:spLocks/>
          </p:cNvSpPr>
          <p:nvPr/>
        </p:nvSpPr>
        <p:spPr bwMode="auto">
          <a:xfrm>
            <a:off x="2524125" y="5138738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667000" y="2438400"/>
            <a:ext cx="3352800" cy="2590800"/>
          </a:xfrm>
          <a:custGeom>
            <a:avLst/>
            <a:gdLst>
              <a:gd name="T0" fmla="*/ 0 w 2112"/>
              <a:gd name="T1" fmla="*/ 2147483647 h 1632"/>
              <a:gd name="T2" fmla="*/ 2147483647 w 2112"/>
              <a:gd name="T3" fmla="*/ 1088707571 h 1632"/>
              <a:gd name="T4" fmla="*/ 2147483647 w 2112"/>
              <a:gd name="T5" fmla="*/ 0 h 1632"/>
              <a:gd name="T6" fmla="*/ 0 60000 65536"/>
              <a:gd name="T7" fmla="*/ 0 60000 65536"/>
              <a:gd name="T8" fmla="*/ 0 60000 65536"/>
              <a:gd name="T9" fmla="*/ 0 w 2112"/>
              <a:gd name="T10" fmla="*/ 0 h 1632"/>
              <a:gd name="T11" fmla="*/ 2112 w 2112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1632">
                <a:moveTo>
                  <a:pt x="0" y="1632"/>
                </a:moveTo>
                <a:cubicBezTo>
                  <a:pt x="328" y="1168"/>
                  <a:pt x="656" y="704"/>
                  <a:pt x="1008" y="432"/>
                </a:cubicBezTo>
                <a:cubicBezTo>
                  <a:pt x="1360" y="160"/>
                  <a:pt x="1736" y="80"/>
                  <a:pt x="2112" y="0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267200" y="2438400"/>
            <a:ext cx="1752600" cy="2133600"/>
          </a:xfrm>
          <a:custGeom>
            <a:avLst/>
            <a:gdLst>
              <a:gd name="T0" fmla="*/ 2147483647 w 1104"/>
              <a:gd name="T1" fmla="*/ 0 h 1344"/>
              <a:gd name="T2" fmla="*/ 1209674862 w 1104"/>
              <a:gd name="T3" fmla="*/ 967740045 h 1344"/>
              <a:gd name="T4" fmla="*/ 0 w 1104"/>
              <a:gd name="T5" fmla="*/ 2147483647 h 1344"/>
              <a:gd name="T6" fmla="*/ 0 60000 65536"/>
              <a:gd name="T7" fmla="*/ 0 60000 65536"/>
              <a:gd name="T8" fmla="*/ 0 60000 65536"/>
              <a:gd name="T9" fmla="*/ 0 w 1104"/>
              <a:gd name="T10" fmla="*/ 0 h 1344"/>
              <a:gd name="T11" fmla="*/ 1104 w 110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1344">
                <a:moveTo>
                  <a:pt x="1104" y="0"/>
                </a:moveTo>
                <a:cubicBezTo>
                  <a:pt x="884" y="80"/>
                  <a:pt x="664" y="160"/>
                  <a:pt x="480" y="384"/>
                </a:cubicBezTo>
                <a:cubicBezTo>
                  <a:pt x="296" y="608"/>
                  <a:pt x="148" y="976"/>
                  <a:pt x="0" y="1344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 bwMode="auto">
          <a:xfrm>
            <a:off x="3657600" y="362585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Oval 11"/>
          <p:cNvSpPr>
            <a:spLocks/>
          </p:cNvSpPr>
          <p:nvPr/>
        </p:nvSpPr>
        <p:spPr bwMode="auto">
          <a:xfrm>
            <a:off x="4222750" y="4560888"/>
            <a:ext cx="76200" cy="762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Text Box 12"/>
          <p:cNvSpPr txBox="1">
            <a:spLocks/>
          </p:cNvSpPr>
          <p:nvPr/>
        </p:nvSpPr>
        <p:spPr bwMode="auto">
          <a:xfrm>
            <a:off x="4495800" y="5257800"/>
            <a:ext cx="4054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600" b="1">
                <a:solidFill>
                  <a:schemeClr val="bg1"/>
                </a:solidFill>
              </a:rPr>
              <a:t>Particle’s birth: constrained and time with initial color and shading (also randomized)</a:t>
            </a:r>
          </a:p>
        </p:txBody>
      </p:sp>
      <p:sp>
        <p:nvSpPr>
          <p:cNvPr id="15" name="Text Box 13"/>
          <p:cNvSpPr txBox="1">
            <a:spLocks/>
          </p:cNvSpPr>
          <p:nvPr/>
        </p:nvSpPr>
        <p:spPr bwMode="auto">
          <a:xfrm>
            <a:off x="5181600" y="4343400"/>
            <a:ext cx="3581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600" b="1" dirty="0">
                <a:solidFill>
                  <a:schemeClr val="bg1"/>
                </a:solidFill>
              </a:rPr>
              <a:t>Particle’s demise, based on constrained and randomized life span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4419600" y="4495800"/>
            <a:ext cx="7620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 flipV="1">
            <a:off x="2743200" y="5181600"/>
            <a:ext cx="1752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6"/>
          <p:cNvSpPr txBox="1">
            <a:spLocks/>
          </p:cNvSpPr>
          <p:nvPr/>
        </p:nvSpPr>
        <p:spPr bwMode="auto">
          <a:xfrm>
            <a:off x="5791200" y="838200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600" b="1">
                <a:solidFill>
                  <a:schemeClr val="bg1"/>
                </a:solidFill>
              </a:rPr>
              <a:t>Collides with environment but not other particles</a:t>
            </a:r>
          </a:p>
        </p:txBody>
      </p:sp>
      <p:sp>
        <p:nvSpPr>
          <p:cNvPr id="19" name="Text Box 17"/>
          <p:cNvSpPr txBox="1">
            <a:spLocks/>
          </p:cNvSpPr>
          <p:nvPr/>
        </p:nvSpPr>
        <p:spPr bwMode="auto">
          <a:xfrm>
            <a:off x="1066800" y="2057400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600" b="1">
                <a:solidFill>
                  <a:schemeClr val="bg1"/>
                </a:solidFill>
              </a:rPr>
              <a:t>Particle’s midlife with modified color and shading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124200" y="2667000"/>
            <a:ext cx="5334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791200" y="1371600"/>
            <a:ext cx="762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Particle System Implementation</a:t>
            </a:r>
            <a:endParaRPr lang="en-US" altLang="en-US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371600" y="2133600"/>
            <a:ext cx="655839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268288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6858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u="sng" dirty="0">
                <a:solidFill>
                  <a:schemeClr val="bg1"/>
                </a:solidFill>
              </a:rPr>
              <a:t>STEPS</a:t>
            </a:r>
          </a:p>
          <a:p>
            <a:pPr eaLnBrk="1" hangingPunct="1">
              <a:buFontTx/>
              <a:buAutoNum type="arabicPeriod"/>
            </a:pPr>
            <a:r>
              <a:rPr lang="en-US" altLang="x-none" b="1" dirty="0">
                <a:solidFill>
                  <a:schemeClr val="bg1"/>
                </a:solidFill>
              </a:rPr>
              <a:t> for each particle</a:t>
            </a:r>
          </a:p>
          <a:p>
            <a:pPr lvl="1" eaLnBrk="1" hangingPunct="1">
              <a:buFontTx/>
              <a:buAutoNum type="arabicPeriod"/>
            </a:pPr>
            <a:r>
              <a:rPr lang="en-US" altLang="x-none" b="1" dirty="0">
                <a:solidFill>
                  <a:schemeClr val="bg1"/>
                </a:solidFill>
              </a:rPr>
              <a:t> if dead, reallocate and assign new attributes</a:t>
            </a:r>
          </a:p>
          <a:p>
            <a:pPr lvl="1" eaLnBrk="1" hangingPunct="1">
              <a:buFontTx/>
              <a:buAutoNum type="arabicPeriod"/>
            </a:pPr>
            <a:r>
              <a:rPr lang="en-US" altLang="x-none" b="1" dirty="0">
                <a:solidFill>
                  <a:schemeClr val="bg1"/>
                </a:solidFill>
              </a:rPr>
              <a:t> animate particle, modify attributes</a:t>
            </a:r>
          </a:p>
          <a:p>
            <a:pPr eaLnBrk="1" hangingPunct="1">
              <a:buFontTx/>
              <a:buAutoNum type="arabicPeriod"/>
            </a:pPr>
            <a:r>
              <a:rPr lang="en-US" altLang="x-none" b="1" dirty="0">
                <a:solidFill>
                  <a:schemeClr val="bg1"/>
                </a:solidFill>
              </a:rPr>
              <a:t> render particles</a:t>
            </a:r>
          </a:p>
        </p:txBody>
      </p:sp>
      <p:sp>
        <p:nvSpPr>
          <p:cNvPr id="21" name="Text Box 4"/>
          <p:cNvSpPr txBox="1">
            <a:spLocks/>
          </p:cNvSpPr>
          <p:nvPr/>
        </p:nvSpPr>
        <p:spPr bwMode="auto">
          <a:xfrm>
            <a:off x="1050925" y="49958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" name="Text Box 5"/>
          <p:cNvSpPr txBox="1">
            <a:spLocks/>
          </p:cNvSpPr>
          <p:nvPr/>
        </p:nvSpPr>
        <p:spPr bwMode="auto">
          <a:xfrm>
            <a:off x="1203325" y="4691063"/>
            <a:ext cx="6645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bg1"/>
                </a:solidFill>
              </a:rPr>
              <a:t>Use constrained randomization to keep control of the simulation while adding interest to the visuals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Physics Review: Other forces</a:t>
            </a:r>
            <a:endParaRPr lang="en-US" altLang="en-US" dirty="0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" name="Group 29"/>
          <p:cNvGrpSpPr>
            <a:grpSpLocks/>
          </p:cNvGrpSpPr>
          <p:nvPr/>
        </p:nvGrpSpPr>
        <p:grpSpPr bwMode="auto">
          <a:xfrm>
            <a:off x="582613" y="1828800"/>
            <a:ext cx="5287962" cy="769938"/>
            <a:chOff x="367" y="1152"/>
            <a:chExt cx="3331" cy="485"/>
          </a:xfrm>
        </p:grpSpPr>
        <p:graphicFrame>
          <p:nvGraphicFramePr>
            <p:cNvPr id="4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5463170"/>
                </p:ext>
              </p:extLst>
            </p:nvPr>
          </p:nvGraphicFramePr>
          <p:xfrm>
            <a:off x="367" y="1152"/>
            <a:ext cx="1428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9" name="Equation" r:id="rId3" imgW="672840" imgH="228600" progId="Equation.3">
                    <p:embed/>
                  </p:oleObj>
                </mc:Choice>
                <mc:Fallback>
                  <p:oleObj name="Equation" r:id="rId3" imgW="6728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1152"/>
                          <a:ext cx="1428" cy="48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 Box 22"/>
            <p:cNvSpPr txBox="1">
              <a:spLocks/>
            </p:cNvSpPr>
            <p:nvPr/>
          </p:nvSpPr>
          <p:spPr bwMode="auto">
            <a:xfrm>
              <a:off x="2534" y="1227"/>
              <a:ext cx="1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 dirty="0">
                  <a:solidFill>
                    <a:schemeClr val="bg1"/>
                  </a:solidFill>
                </a:rPr>
                <a:t>Static friction</a:t>
              </a:r>
            </a:p>
          </p:txBody>
        </p:sp>
      </p:grpSp>
      <p:grpSp>
        <p:nvGrpSpPr>
          <p:cNvPr id="51" name="Group 28"/>
          <p:cNvGrpSpPr>
            <a:grpSpLocks/>
          </p:cNvGrpSpPr>
          <p:nvPr/>
        </p:nvGrpSpPr>
        <p:grpSpPr bwMode="auto">
          <a:xfrm>
            <a:off x="590550" y="2971800"/>
            <a:ext cx="5499100" cy="769938"/>
            <a:chOff x="372" y="1872"/>
            <a:chExt cx="3464" cy="485"/>
          </a:xfrm>
        </p:grpSpPr>
        <p:graphicFrame>
          <p:nvGraphicFramePr>
            <p:cNvPr id="5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9934059"/>
                </p:ext>
              </p:extLst>
            </p:nvPr>
          </p:nvGraphicFramePr>
          <p:xfrm>
            <a:off x="372" y="1872"/>
            <a:ext cx="1347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" name="Equation" r:id="rId5" imgW="634680" imgH="228600" progId="Equation.3">
                    <p:embed/>
                  </p:oleObj>
                </mc:Choice>
                <mc:Fallback>
                  <p:oleObj name="Equation" r:id="rId5" imgW="634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" y="1872"/>
                          <a:ext cx="1347" cy="48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 Box 23"/>
            <p:cNvSpPr txBox="1">
              <a:spLocks/>
            </p:cNvSpPr>
            <p:nvPr/>
          </p:nvSpPr>
          <p:spPr bwMode="auto">
            <a:xfrm>
              <a:off x="2544" y="1968"/>
              <a:ext cx="1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 dirty="0">
                  <a:solidFill>
                    <a:schemeClr val="bg1"/>
                  </a:solidFill>
                </a:rPr>
                <a:t>Kinetic friction</a:t>
              </a:r>
            </a:p>
          </p:txBody>
        </p:sp>
      </p:grpSp>
      <p:grpSp>
        <p:nvGrpSpPr>
          <p:cNvPr id="54" name="Group 27"/>
          <p:cNvGrpSpPr>
            <a:grpSpLocks/>
          </p:cNvGrpSpPr>
          <p:nvPr/>
        </p:nvGrpSpPr>
        <p:grpSpPr bwMode="auto">
          <a:xfrm>
            <a:off x="358775" y="4113213"/>
            <a:ext cx="8556625" cy="1982787"/>
            <a:chOff x="226" y="2591"/>
            <a:chExt cx="5390" cy="1249"/>
          </a:xfrm>
        </p:grpSpPr>
        <p:graphicFrame>
          <p:nvGraphicFramePr>
            <p:cNvPr id="5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328481"/>
                </p:ext>
              </p:extLst>
            </p:nvPr>
          </p:nvGraphicFramePr>
          <p:xfrm>
            <a:off x="226" y="2591"/>
            <a:ext cx="1832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1" name="Equation" r:id="rId7" imgW="863280" imgH="457200" progId="Equation.3">
                    <p:embed/>
                  </p:oleObj>
                </mc:Choice>
                <mc:Fallback>
                  <p:oleObj name="Equation" r:id="rId7" imgW="8632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" y="2591"/>
                          <a:ext cx="1832" cy="96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Text Box 24"/>
            <p:cNvSpPr txBox="1">
              <a:spLocks/>
            </p:cNvSpPr>
            <p:nvPr/>
          </p:nvSpPr>
          <p:spPr bwMode="auto">
            <a:xfrm>
              <a:off x="2832" y="2736"/>
              <a:ext cx="278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 dirty="0">
                  <a:solidFill>
                    <a:schemeClr val="bg1"/>
                  </a:solidFill>
                </a:rPr>
                <a:t>Viscosity</a:t>
              </a:r>
            </a:p>
            <a:p>
              <a:pPr eaLnBrk="1" hangingPunct="1"/>
              <a:r>
                <a:rPr lang="en-US" altLang="x-none" dirty="0">
                  <a:solidFill>
                    <a:schemeClr val="bg1"/>
                  </a:solidFill>
                </a:rPr>
                <a:t>for small objects</a:t>
              </a:r>
            </a:p>
            <a:p>
              <a:pPr eaLnBrk="1" hangingPunct="1"/>
              <a:r>
                <a:rPr lang="en-US" altLang="x-none" dirty="0">
                  <a:solidFill>
                    <a:schemeClr val="bg1"/>
                  </a:solidFill>
                </a:rPr>
                <a:t>No turbulence</a:t>
              </a:r>
            </a:p>
          </p:txBody>
        </p:sp>
        <p:sp>
          <p:nvSpPr>
            <p:cNvPr id="57" name="Text Box 25"/>
            <p:cNvSpPr txBox="1">
              <a:spLocks/>
            </p:cNvSpPr>
            <p:nvPr/>
          </p:nvSpPr>
          <p:spPr bwMode="auto">
            <a:xfrm>
              <a:off x="2208" y="3552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 dirty="0">
                  <a:solidFill>
                    <a:schemeClr val="bg1"/>
                  </a:solidFill>
                </a:rPr>
                <a:t>For sphere</a:t>
              </a:r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H="1" flipV="1">
              <a:off x="1488" y="3408"/>
              <a:ext cx="48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Physics Review: Spring-damper</a:t>
            </a:r>
            <a:endParaRPr lang="en-US" altLang="en-US" dirty="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162800" y="2057400"/>
            <a:ext cx="1117600" cy="2705100"/>
          </a:xfrm>
          <a:prstGeom prst="rect">
            <a:avLst/>
          </a:prstGeom>
          <a:solidFill>
            <a:srgbClr val="2300D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18" name="Group 45"/>
          <p:cNvGrpSpPr>
            <a:grpSpLocks/>
          </p:cNvGrpSpPr>
          <p:nvPr/>
        </p:nvGrpSpPr>
        <p:grpSpPr bwMode="auto">
          <a:xfrm>
            <a:off x="4435475" y="2552700"/>
            <a:ext cx="2740025" cy="508000"/>
            <a:chOff x="1824" y="1848"/>
            <a:chExt cx="1726" cy="320"/>
          </a:xfrm>
        </p:grpSpPr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2134" y="1936"/>
              <a:ext cx="1416" cy="158"/>
              <a:chOff x="2134" y="1936"/>
              <a:chExt cx="1416" cy="158"/>
            </a:xfrm>
          </p:grpSpPr>
          <p:sp>
            <p:nvSpPr>
              <p:cNvPr id="21" name="Line 6"/>
              <p:cNvSpPr>
                <a:spLocks noChangeShapeType="1"/>
              </p:cNvSpPr>
              <p:nvPr/>
            </p:nvSpPr>
            <p:spPr bwMode="auto">
              <a:xfrm>
                <a:off x="2848" y="1936"/>
                <a:ext cx="149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7"/>
              <p:cNvSpPr>
                <a:spLocks noChangeShapeType="1"/>
              </p:cNvSpPr>
              <p:nvPr/>
            </p:nvSpPr>
            <p:spPr bwMode="auto">
              <a:xfrm flipH="1">
                <a:off x="2712" y="1936"/>
                <a:ext cx="149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8"/>
              <p:cNvSpPr>
                <a:spLocks noChangeShapeType="1"/>
              </p:cNvSpPr>
              <p:nvPr/>
            </p:nvSpPr>
            <p:spPr bwMode="auto">
              <a:xfrm>
                <a:off x="3128" y="1936"/>
                <a:ext cx="149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 flipH="1">
                <a:off x="2992" y="1936"/>
                <a:ext cx="149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>
                <a:off x="2552" y="1936"/>
                <a:ext cx="149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 flipH="1">
                <a:off x="2416" y="1936"/>
                <a:ext cx="149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 flipH="1">
                <a:off x="3280" y="2013"/>
                <a:ext cx="84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2328" y="2013"/>
                <a:ext cx="84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2134" y="2005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3358" y="2005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1824" y="1848"/>
              <a:ext cx="320" cy="320"/>
            </a:xfrm>
            <a:prstGeom prst="rect">
              <a:avLst/>
            </a:prstGeom>
            <a:solidFill>
              <a:srgbClr val="EA0B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aphicFrame>
        <p:nvGraphicFramePr>
          <p:cNvPr id="31" name="Object 37"/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733778004"/>
              </p:ext>
            </p:extLst>
          </p:nvPr>
        </p:nvGraphicFramePr>
        <p:xfrm>
          <a:off x="838200" y="1905000"/>
          <a:ext cx="3048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Equation" r:id="rId3" imgW="1295280" imgH="228600" progId="Equation.3">
                  <p:embed/>
                </p:oleObj>
              </mc:Choice>
              <mc:Fallback>
                <p:oleObj name="Equation" r:id="rId3" imgW="1295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3048000" cy="538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07085"/>
              </p:ext>
            </p:extLst>
          </p:nvPr>
        </p:nvGraphicFramePr>
        <p:xfrm>
          <a:off x="457200" y="4724400"/>
          <a:ext cx="4422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Equation" r:id="rId5" imgW="1879560" imgH="241200" progId="Equation.3">
                  <p:embed/>
                </p:oleObj>
              </mc:Choice>
              <mc:Fallback>
                <p:oleObj name="Equation" r:id="rId5" imgW="1879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24400"/>
                        <a:ext cx="4422775" cy="568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43"/>
          <p:cNvSpPr txBox="1">
            <a:spLocks/>
          </p:cNvSpPr>
          <p:nvPr/>
        </p:nvSpPr>
        <p:spPr bwMode="auto">
          <a:xfrm>
            <a:off x="1524000" y="5334000"/>
            <a:ext cx="190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Hooke’s Law</a:t>
            </a:r>
          </a:p>
        </p:txBody>
      </p:sp>
      <p:grpSp>
        <p:nvGrpSpPr>
          <p:cNvPr id="34" name="Group 44"/>
          <p:cNvGrpSpPr>
            <a:grpSpLocks/>
          </p:cNvGrpSpPr>
          <p:nvPr/>
        </p:nvGrpSpPr>
        <p:grpSpPr bwMode="auto">
          <a:xfrm>
            <a:off x="3975100" y="3663950"/>
            <a:ext cx="3200400" cy="1149350"/>
            <a:chOff x="2438400" y="3702050"/>
            <a:chExt cx="3200400" cy="1149350"/>
          </a:xfrm>
        </p:grpSpPr>
        <p:sp>
          <p:nvSpPr>
            <p:cNvPr id="35" name="Rectangle 3"/>
            <p:cNvSpPr>
              <a:spLocks noChangeArrowheads="1"/>
            </p:cNvSpPr>
            <p:nvPr/>
          </p:nvSpPr>
          <p:spPr bwMode="auto">
            <a:xfrm>
              <a:off x="2438400" y="3962400"/>
              <a:ext cx="508000" cy="508000"/>
            </a:xfrm>
            <a:prstGeom prst="rect">
              <a:avLst/>
            </a:prstGeom>
            <a:solidFill>
              <a:srgbClr val="EB001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6" name="Group 16"/>
            <p:cNvGrpSpPr>
              <a:grpSpLocks/>
            </p:cNvGrpSpPr>
            <p:nvPr/>
          </p:nvGrpSpPr>
          <p:grpSpPr bwMode="auto">
            <a:xfrm>
              <a:off x="3440112" y="3702050"/>
              <a:ext cx="2122488" cy="250825"/>
              <a:chOff x="2134" y="2392"/>
              <a:chExt cx="1416" cy="158"/>
            </a:xfrm>
          </p:grpSpPr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2848" y="2392"/>
                <a:ext cx="149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2712" y="2392"/>
                <a:ext cx="149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>
                <a:off x="3128" y="2392"/>
                <a:ext cx="149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 flipH="1">
                <a:off x="2992" y="2392"/>
                <a:ext cx="149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1"/>
              <p:cNvSpPr>
                <a:spLocks noChangeShapeType="1"/>
              </p:cNvSpPr>
              <p:nvPr/>
            </p:nvSpPr>
            <p:spPr bwMode="auto">
              <a:xfrm>
                <a:off x="2552" y="2392"/>
                <a:ext cx="149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2"/>
              <p:cNvSpPr>
                <a:spLocks noChangeShapeType="1"/>
              </p:cNvSpPr>
              <p:nvPr/>
            </p:nvSpPr>
            <p:spPr bwMode="auto">
              <a:xfrm flipH="1">
                <a:off x="2416" y="2392"/>
                <a:ext cx="149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3"/>
              <p:cNvSpPr>
                <a:spLocks noChangeShapeType="1"/>
              </p:cNvSpPr>
              <p:nvPr/>
            </p:nvSpPr>
            <p:spPr bwMode="auto">
              <a:xfrm flipH="1">
                <a:off x="3280" y="2469"/>
                <a:ext cx="84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4"/>
              <p:cNvSpPr>
                <a:spLocks noChangeShapeType="1"/>
              </p:cNvSpPr>
              <p:nvPr/>
            </p:nvSpPr>
            <p:spPr bwMode="auto">
              <a:xfrm>
                <a:off x="2328" y="2469"/>
                <a:ext cx="84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5"/>
              <p:cNvSpPr>
                <a:spLocks noChangeShapeType="1"/>
              </p:cNvSpPr>
              <p:nvPr/>
            </p:nvSpPr>
            <p:spPr bwMode="auto">
              <a:xfrm>
                <a:off x="2134" y="2461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6"/>
              <p:cNvSpPr>
                <a:spLocks noChangeShapeType="1"/>
              </p:cNvSpPr>
              <p:nvPr/>
            </p:nvSpPr>
            <p:spPr bwMode="auto">
              <a:xfrm>
                <a:off x="3358" y="2461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Line 28"/>
            <p:cNvSpPr>
              <a:spLocks noChangeShapeType="1"/>
            </p:cNvSpPr>
            <p:nvPr/>
          </p:nvSpPr>
          <p:spPr bwMode="auto">
            <a:xfrm>
              <a:off x="3429000" y="4584700"/>
              <a:ext cx="328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 rot="10800000" flipH="1">
              <a:off x="3770313" y="4445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 rot="10800000" flipH="1">
              <a:off x="4024313" y="4343400"/>
              <a:ext cx="0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3695700" y="4851400"/>
              <a:ext cx="328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3695700" y="4356100"/>
              <a:ext cx="328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>
              <a:off x="4038600" y="45720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3" name="Straight Connector 41"/>
            <p:cNvCxnSpPr>
              <a:cxnSpLocks noChangeShapeType="1"/>
            </p:cNvCxnSpPr>
            <p:nvPr/>
          </p:nvCxnSpPr>
          <p:spPr bwMode="auto">
            <a:xfrm rot="5400000">
              <a:off x="3048000" y="4191000"/>
              <a:ext cx="762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2971800" y="4191000"/>
              <a:ext cx="457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Spring Force: vector form</a:t>
            </a:r>
            <a:endParaRPr lang="en-US" altLang="en-US" dirty="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3820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2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Damper Force: vector form</a:t>
            </a:r>
            <a:endParaRPr lang="en-US" altLang="en-US" dirty="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6201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7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Collision Force: vector form</a:t>
            </a:r>
            <a:endParaRPr lang="en-US" altLang="en-US" dirty="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5740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7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Forward Dynamics</a:t>
            </a:r>
            <a:endParaRPr lang="en-US" altLang="en-US" dirty="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239000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2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D-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UTD-Theme</Template>
  <TotalTime>3380</TotalTime>
  <Words>377</Words>
  <Application>Microsoft Macintosh PowerPoint</Application>
  <PresentationFormat>On-screen Show (4:3)</PresentationFormat>
  <Paragraphs>98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Osaka</vt:lpstr>
      <vt:lpstr>Times</vt:lpstr>
      <vt:lpstr>宋体</vt:lpstr>
      <vt:lpstr>Arial</vt:lpstr>
      <vt:lpstr>Times New Roman</vt:lpstr>
      <vt:lpstr>UTD-Theme</vt:lpstr>
      <vt:lpstr>Equation</vt:lpstr>
      <vt:lpstr>Particle System</vt:lpstr>
      <vt:lpstr>Physics Review: force, mass, acceleration, velocity, position</vt:lpstr>
      <vt:lpstr>Physics Review: Gravity</vt:lpstr>
      <vt:lpstr>Physics Review: Other forces</vt:lpstr>
      <vt:lpstr>Physics Review: Spring-damper</vt:lpstr>
      <vt:lpstr>Spring Force: vector form</vt:lpstr>
      <vt:lpstr>Damper Force: vector form</vt:lpstr>
      <vt:lpstr>Collision Force: vector form</vt:lpstr>
      <vt:lpstr>Forward Dynamics</vt:lpstr>
      <vt:lpstr>Momentum</vt:lpstr>
      <vt:lpstr>Elastic Collisions</vt:lpstr>
      <vt:lpstr>Elastic Collisions &amp; Kinetic Energy</vt:lpstr>
      <vt:lpstr>Inelastic Collisions</vt:lpstr>
      <vt:lpstr>Inelastic Collisions</vt:lpstr>
      <vt:lpstr>Impulse Dynamics</vt:lpstr>
      <vt:lpstr>Collision: Particle vs. Plane</vt:lpstr>
      <vt:lpstr>Collision: Particle vs. Plane</vt:lpstr>
      <vt:lpstr>Collision: Particle vs. Plane</vt:lpstr>
      <vt:lpstr>Collision: Particle vs. Plane</vt:lpstr>
      <vt:lpstr>Collision: Particle vs. Particle</vt:lpstr>
      <vt:lpstr>Collision: Particle vs. Particle</vt:lpstr>
      <vt:lpstr>Springs</vt:lpstr>
      <vt:lpstr>Spring-Mass-Damper System</vt:lpstr>
      <vt:lpstr>Spring-Mass System</vt:lpstr>
      <vt:lpstr>“Virtual” edge springs system</vt:lpstr>
      <vt:lpstr>Angular springs</vt:lpstr>
      <vt:lpstr>Spring Mesh</vt:lpstr>
      <vt:lpstr>Virtual Springs – Soft Constraints</vt:lpstr>
      <vt:lpstr>Proportional (Derivative) Controllers</vt:lpstr>
      <vt:lpstr>Particle Systems</vt:lpstr>
      <vt:lpstr>Particle System</vt:lpstr>
      <vt:lpstr>Particle System Implementation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Xiaohu Guo</cp:lastModifiedBy>
  <cp:revision>1403</cp:revision>
  <cp:lastPrinted>1601-01-01T00:00:00Z</cp:lastPrinted>
  <dcterms:created xsi:type="dcterms:W3CDTF">1601-01-01T00:00:00Z</dcterms:created>
  <dcterms:modified xsi:type="dcterms:W3CDTF">2017-11-05T21:02:27Z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