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3"/>
  </p:notesMasterIdLst>
  <p:sldIdLst>
    <p:sldId id="323" r:id="rId2"/>
    <p:sldId id="37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0"/>
    <p:restoredTop sz="94453"/>
  </p:normalViewPr>
  <p:slideViewPr>
    <p:cSldViewPr>
      <p:cViewPr>
        <p:scale>
          <a:sx n="75" d="100"/>
          <a:sy n="75" d="100"/>
        </p:scale>
        <p:origin x="1488" y="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5521FAE-D26C-1D4E-8A1D-A75E7B2591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24520A-10CA-4F4E-888E-27EA4250AB00}" type="slidenum">
              <a:rPr lang="en-US" altLang="x-none" sz="1300"/>
              <a:pPr eaLnBrk="1" hangingPunct="1"/>
              <a:t>1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292F4F0-0A84-404E-8B86-967C3B65C602}" type="slidenum">
              <a:rPr lang="en-US" altLang="x-none" sz="1300"/>
              <a:pPr eaLnBrk="1" hangingPunct="1"/>
              <a:t>10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E58F68-EC29-894F-BE7C-AD1F6D6ED77C}" type="slidenum">
              <a:rPr lang="en-US" altLang="x-none" sz="1300"/>
              <a:pPr eaLnBrk="1" hangingPunct="1"/>
              <a:t>11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2CB0D9-FAA9-AB44-867E-975B9B7B3B92}" type="slidenum">
              <a:rPr lang="en-US" altLang="x-none" sz="1300"/>
              <a:pPr eaLnBrk="1" hangingPunct="1"/>
              <a:t>12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81DE84C-D1D8-4F41-A606-77088EA5FFF5}" type="slidenum">
              <a:rPr lang="en-US" altLang="x-none" sz="1300"/>
              <a:pPr eaLnBrk="1" hangingPunct="1"/>
              <a:t>13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A4542F8-472A-354B-9680-CAD2F8F92D51}" type="slidenum">
              <a:rPr lang="en-US" altLang="x-none" sz="1300"/>
              <a:pPr eaLnBrk="1" hangingPunct="1"/>
              <a:t>14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6718532-971B-1543-A789-C7757D32BB30}" type="slidenum">
              <a:rPr lang="en-US" altLang="x-none" sz="1300"/>
              <a:pPr eaLnBrk="1" hangingPunct="1"/>
              <a:t>15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F283C77-5A62-E341-B752-EFB55A63287D}" type="slidenum">
              <a:rPr lang="en-US" altLang="x-none" sz="1300"/>
              <a:pPr eaLnBrk="1" hangingPunct="1"/>
              <a:t>16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BD1353E-DFEE-134A-9050-C1BD1CABC8FC}" type="slidenum">
              <a:rPr lang="en-US" altLang="x-none" sz="1300"/>
              <a:pPr eaLnBrk="1" hangingPunct="1"/>
              <a:t>17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DD0E7BF-491E-2749-A6B1-988F767CBA19}" type="slidenum">
              <a:rPr lang="en-US" altLang="x-none" sz="1300"/>
              <a:pPr eaLnBrk="1" hangingPunct="1"/>
              <a:t>18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491C03F-739F-704E-8D99-556DCB416CEE}" type="slidenum">
              <a:rPr lang="en-US" altLang="x-none" sz="1300"/>
              <a:pPr eaLnBrk="1" hangingPunct="1"/>
              <a:t>19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23E9EF-EE0B-5A46-B16B-79D89BDB97E8}" type="slidenum">
              <a:rPr lang="en-US" altLang="x-none" sz="1300"/>
              <a:pPr eaLnBrk="1" hangingPunct="1"/>
              <a:t>2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42E8E64-332F-1640-A0F8-A3BCCF0E05D1}" type="slidenum">
              <a:rPr lang="en-US" altLang="x-none" sz="1300"/>
              <a:pPr eaLnBrk="1" hangingPunct="1"/>
              <a:t>20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D8BB5B4-7FE6-F946-8F84-086BCCCCB15B}" type="slidenum">
              <a:rPr lang="en-US" altLang="x-none" sz="1300"/>
              <a:pPr eaLnBrk="1" hangingPunct="1"/>
              <a:t>21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311A124-3514-4944-9222-B057F47FEAB3}" type="slidenum">
              <a:rPr lang="en-US" altLang="x-none" sz="1300"/>
              <a:pPr eaLnBrk="1" hangingPunct="1"/>
              <a:t>22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D00884-398B-314F-980D-A9A0FF1D3EB5}" type="slidenum">
              <a:rPr lang="en-US" altLang="x-none" sz="1300"/>
              <a:pPr eaLnBrk="1" hangingPunct="1"/>
              <a:t>23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1ACD82-9AD5-FD4F-AB6B-8F3F728211DB}" type="slidenum">
              <a:rPr lang="en-US" altLang="x-none" sz="1300"/>
              <a:pPr eaLnBrk="1" hangingPunct="1"/>
              <a:t>24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6811F1D-B149-D049-B0A3-117FFCC0ABE1}" type="slidenum">
              <a:rPr lang="en-US" altLang="x-none" sz="1300"/>
              <a:pPr eaLnBrk="1" hangingPunct="1"/>
              <a:t>25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6BC3C9-C1E7-EC4E-92CE-11BE19BA6BE6}" type="slidenum">
              <a:rPr lang="en-US" altLang="x-none" sz="1300"/>
              <a:pPr eaLnBrk="1" hangingPunct="1"/>
              <a:t>26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AF6A646-A037-284B-8C13-87AFE2D9E86D}" type="slidenum">
              <a:rPr lang="en-US" altLang="x-none" sz="1300"/>
              <a:pPr eaLnBrk="1" hangingPunct="1"/>
              <a:t>27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7ECCCA-C1ED-164D-B5E1-F807038B8DAD}" type="slidenum">
              <a:rPr lang="en-US" altLang="x-none" sz="1300"/>
              <a:pPr eaLnBrk="1" hangingPunct="1"/>
              <a:t>28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AEFD1F-51D1-1442-8479-3CD5216704E3}" type="slidenum">
              <a:rPr lang="en-US" altLang="x-none" sz="1300"/>
              <a:pPr eaLnBrk="1" hangingPunct="1"/>
              <a:t>29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E11F2F-2007-0543-A92F-B117F7EE97C6}" type="slidenum">
              <a:rPr lang="en-US" altLang="x-none" sz="1300"/>
              <a:pPr eaLnBrk="1" hangingPunct="1"/>
              <a:t>3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6C912AB-58CC-B744-8299-906708843F0E}" type="slidenum">
              <a:rPr lang="en-US" altLang="x-none" sz="1300"/>
              <a:pPr eaLnBrk="1" hangingPunct="1"/>
              <a:t>30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408DD35-F8FF-4546-A118-D710BC0774CC}" type="slidenum">
              <a:rPr lang="en-US" altLang="x-none" sz="1300"/>
              <a:pPr eaLnBrk="1" hangingPunct="1"/>
              <a:t>31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8C450-4685-0148-8C3F-4DADAB66993A}" type="slidenum">
              <a:rPr lang="en-US" altLang="x-none" sz="1300"/>
              <a:pPr eaLnBrk="1" hangingPunct="1"/>
              <a:t>32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EECF2CF-BB0B-A349-AEF0-699CC6E5436D}" type="slidenum">
              <a:rPr lang="en-US" altLang="x-none" sz="1300"/>
              <a:pPr eaLnBrk="1" hangingPunct="1"/>
              <a:t>33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611390-18B3-FF4D-A525-A40F5572C3B9}" type="slidenum">
              <a:rPr lang="en-US" altLang="x-none" sz="1300"/>
              <a:pPr eaLnBrk="1" hangingPunct="1"/>
              <a:t>34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B6A6D0-48B4-864A-8954-135EE8B85F56}" type="slidenum">
              <a:rPr lang="en-US" altLang="x-none" sz="1300"/>
              <a:pPr eaLnBrk="1" hangingPunct="1"/>
              <a:t>35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44D293-73F1-3745-9410-56DA247848E2}" type="slidenum">
              <a:rPr lang="en-US" altLang="x-none" sz="1300"/>
              <a:pPr eaLnBrk="1" hangingPunct="1"/>
              <a:t>36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131B205-CAE5-8A42-916C-FF192FA068AA}" type="slidenum">
              <a:rPr lang="en-US" altLang="x-none" sz="1300"/>
              <a:pPr eaLnBrk="1" hangingPunct="1"/>
              <a:t>37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80D5527-CA8F-2C4F-9287-035BC57A4D18}" type="slidenum">
              <a:rPr lang="en-US" altLang="x-none" sz="1300"/>
              <a:pPr eaLnBrk="1" hangingPunct="1"/>
              <a:t>38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8076D49-8AA4-C445-A422-587D05DBC29B}" type="slidenum">
              <a:rPr lang="en-US" altLang="x-none" sz="1300"/>
              <a:pPr eaLnBrk="1" hangingPunct="1"/>
              <a:t>39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2E7313-2238-2646-8273-FF618BAF33A8}" type="slidenum">
              <a:rPr lang="en-US" altLang="x-none" sz="1300"/>
              <a:pPr eaLnBrk="1" hangingPunct="1"/>
              <a:t>4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5C79074-D2B4-4A4B-B266-BEDC70E02668}" type="slidenum">
              <a:rPr lang="en-US" altLang="x-none" sz="1300"/>
              <a:pPr eaLnBrk="1" hangingPunct="1"/>
              <a:t>40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587EC4-0F2F-4D43-964C-AEA50FBB42AE}" type="slidenum">
              <a:rPr lang="en-US" altLang="x-none" sz="1300"/>
              <a:pPr eaLnBrk="1" hangingPunct="1"/>
              <a:t>41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F6210E-D094-0249-87EF-6EFED58B0161}" type="slidenum">
              <a:rPr lang="en-US" altLang="x-none" sz="1300"/>
              <a:pPr eaLnBrk="1" hangingPunct="1"/>
              <a:t>42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C9EDC9-2989-154B-B985-C779F9EDE08E}" type="slidenum">
              <a:rPr lang="en-US" altLang="x-none" sz="1300"/>
              <a:pPr eaLnBrk="1" hangingPunct="1"/>
              <a:t>43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A8D0166-0988-6447-9258-71BFA4C851CA}" type="slidenum">
              <a:rPr lang="en-US" altLang="x-none" sz="1300"/>
              <a:pPr eaLnBrk="1" hangingPunct="1"/>
              <a:t>44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65DCA10-6895-AB4C-9FCF-2B1B2ED43E52}" type="slidenum">
              <a:rPr lang="en-US" altLang="x-none" sz="1300"/>
              <a:pPr eaLnBrk="1" hangingPunct="1"/>
              <a:t>45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76F4E66-33B1-C746-9E10-3D622325681A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9A046E8-C775-684D-B619-AB74A46E3431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DAC843-D106-3A4A-9EA7-D83FE966FA76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DFBBC5-2C28-7D4D-99FD-3DE0428A1AE0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EF7580-28BD-EA42-8B9D-55489AEE54A6}" type="slidenum">
              <a:rPr lang="en-US" altLang="x-none" sz="1300"/>
              <a:pPr eaLnBrk="1" hangingPunct="1"/>
              <a:t>5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8739C5-F3A7-E741-8F95-F246A0456988}" type="slidenum">
              <a:rPr lang="en-US" altLang="x-none" sz="1300"/>
              <a:pPr eaLnBrk="1" hangingPunct="1"/>
              <a:t>50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A81F39-F386-7745-A6C1-7867910BD616}" type="slidenum">
              <a:rPr lang="en-US" altLang="x-none" sz="1300"/>
              <a:pPr eaLnBrk="1" hangingPunct="1"/>
              <a:t>51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9B65985-7504-2D4A-B654-93FED990E8B4}" type="slidenum">
              <a:rPr lang="en-US" altLang="x-none" sz="1300"/>
              <a:pPr eaLnBrk="1" hangingPunct="1"/>
              <a:t>6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0AA2BF5-C314-174C-BE29-532E894EF7BC}" type="slidenum">
              <a:rPr lang="en-US" altLang="x-none" sz="1300"/>
              <a:pPr eaLnBrk="1" hangingPunct="1"/>
              <a:t>7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91FBC7-A728-5E47-840E-5022AD39C559}" type="slidenum">
              <a:rPr lang="en-US" altLang="x-none" sz="1300"/>
              <a:pPr eaLnBrk="1" hangingPunct="1"/>
              <a:t>8</a:t>
            </a:fld>
            <a:endParaRPr lang="en-US" altLang="x-none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x-none">
              <a:ea typeface="宋体" charset="-122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7E9779-9019-F843-AE4D-6F9DC77CFBB7}" type="slidenum">
              <a:rPr lang="en-US" altLang="x-none" sz="1300"/>
              <a:pPr eaLnBrk="1" hangingPunct="1"/>
              <a:t>9</a:t>
            </a:fld>
            <a:endParaRPr lang="en-US" altLang="x-none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>
            <a:noFill/>
          </a:ln>
          <a:effectLst>
            <a:outerShdw dist="25399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1800" b="1">
                <a:solidFill>
                  <a:schemeClr val="bg1"/>
                </a:solidFill>
                <a:latin typeface="Times New Roman" charset="0"/>
                <a:ea typeface="Osaka" charset="-128"/>
              </a:rPr>
              <a:t>UT DALLAS</a:t>
            </a:r>
            <a:endParaRPr lang="en-US" altLang="x-none" sz="1800">
              <a:solidFill>
                <a:schemeClr val="bg1"/>
              </a:solidFill>
              <a:ea typeface="Osaka" charset="-128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9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1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09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20.bin"/><Relationship Id="rId15" Type="http://schemas.openxmlformats.org/officeDocument/2006/relationships/oleObject" Target="../embeddings/oleObject2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w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27.bin"/><Relationship Id="rId15" Type="http://schemas.openxmlformats.org/officeDocument/2006/relationships/oleObject" Target="../embeddings/oleObject28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6.w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27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38.bin"/><Relationship Id="rId5" Type="http://schemas.openxmlformats.org/officeDocument/2006/relationships/image" Target="../media/image30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40.bin"/><Relationship Id="rId5" Type="http://schemas.openxmlformats.org/officeDocument/2006/relationships/image" Target="../media/image3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4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5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37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38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39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40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41.wmf"/><Relationship Id="rId6" Type="http://schemas.openxmlformats.org/officeDocument/2006/relationships/oleObject" Target="../embeddings/oleObject50.bin"/><Relationship Id="rId7" Type="http://schemas.openxmlformats.org/officeDocument/2006/relationships/image" Target="../media/image42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3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4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oleObject" Target="../embeddings/oleObject53.bin"/><Relationship Id="rId5" Type="http://schemas.openxmlformats.org/officeDocument/2006/relationships/image" Target="../media/image45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46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47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8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49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50.wmf"/><Relationship Id="rId6" Type="http://schemas.openxmlformats.org/officeDocument/2006/relationships/oleObject" Target="../embeddings/oleObject59.bin"/><Relationship Id="rId7" Type="http://schemas.openxmlformats.org/officeDocument/2006/relationships/image" Target="../media/image51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sz="4000"/>
              <a:t>Rigid Body Dynamics</a:t>
            </a:r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Product Rule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It can be extended to vector and matrix products as well</a:t>
            </a:r>
          </a:p>
        </p:txBody>
      </p:sp>
      <p:graphicFrame>
        <p:nvGraphicFramePr>
          <p:cNvPr id="22531" name="Object 0"/>
          <p:cNvGraphicFramePr>
            <a:graphicFrameLocks noChangeAspect="1"/>
          </p:cNvGraphicFramePr>
          <p:nvPr/>
        </p:nvGraphicFramePr>
        <p:xfrm>
          <a:off x="914400" y="2743200"/>
          <a:ext cx="447516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4" imgW="1625600" imgH="1219200" progId="Equation.3">
                  <p:embed/>
                </p:oleObj>
              </mc:Choice>
              <mc:Fallback>
                <p:oleObj name="Equation" r:id="rId4" imgW="1625600" imgH="1219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447516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Dynamics of Particles</a:t>
            </a:r>
          </a:p>
        </p:txBody>
      </p:sp>
      <p:sp>
        <p:nvSpPr>
          <p:cNvPr id="2457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Kinematics of a Particle</a:t>
            </a: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762000" y="2209800"/>
          <a:ext cx="515302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4" imgW="1739900" imgH="1041400" progId="Equation.3">
                  <p:embed/>
                </p:oleObj>
              </mc:Choice>
              <mc:Fallback>
                <p:oleObj name="Equation" r:id="rId4" imgW="1739900" imgH="104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515302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Mass, Momentum, and Force</a:t>
            </a:r>
          </a:p>
        </p:txBody>
      </p:sp>
      <p:graphicFrame>
        <p:nvGraphicFramePr>
          <p:cNvPr id="28674" name="Object 1024"/>
          <p:cNvGraphicFramePr>
            <a:graphicFrameLocks noChangeAspect="1"/>
          </p:cNvGraphicFramePr>
          <p:nvPr/>
        </p:nvGraphicFramePr>
        <p:xfrm>
          <a:off x="779463" y="2466975"/>
          <a:ext cx="511651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4" imgW="1726451" imgH="812447" progId="Equation.3">
                  <p:embed/>
                </p:oleObj>
              </mc:Choice>
              <mc:Fallback>
                <p:oleObj name="Equation" r:id="rId4" imgW="1726451" imgH="812447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466975"/>
                        <a:ext cx="511651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Moment of Momentum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The moment of momentum is a vector</a:t>
            </a:r>
          </a:p>
          <a:p>
            <a:pPr eaLnBrk="1" hangingPunct="1">
              <a:lnSpc>
                <a:spcPct val="90000"/>
              </a:lnSpc>
            </a:pPr>
            <a:endParaRPr lang="en-US" altLang="x-none"/>
          </a:p>
          <a:p>
            <a:pPr eaLnBrk="1" hangingPunct="1">
              <a:lnSpc>
                <a:spcPct val="90000"/>
              </a:lnSpc>
            </a:pPr>
            <a:endParaRPr lang="en-US" altLang="x-none"/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Also known as angular momentum (the two terms mean basically the same thing)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Angular momentum has parallel properties with linear momentum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In particular, like the linear momentum, angular momentum is conserved in a mechanical system</a:t>
            </a:r>
          </a:p>
        </p:txBody>
      </p:sp>
      <p:graphicFrame>
        <p:nvGraphicFramePr>
          <p:cNvPr id="30723" name="Object 0"/>
          <p:cNvGraphicFramePr>
            <a:graphicFrameLocks noChangeAspect="1"/>
          </p:cNvGraphicFramePr>
          <p:nvPr/>
        </p:nvGraphicFramePr>
        <p:xfrm>
          <a:off x="1447800" y="2209800"/>
          <a:ext cx="16938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4" imgW="571252" imgH="203112" progId="Equation.3">
                  <p:embed/>
                </p:oleObj>
              </mc:Choice>
              <mc:Fallback>
                <p:oleObj name="Equation" r:id="rId4" imgW="571252" imgH="203112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16938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Moment of Momentum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685800" y="5486400"/>
          <a:ext cx="16938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4" imgW="571252" imgH="203112" progId="Equation.3">
                  <p:embed/>
                </p:oleObj>
              </mc:Choice>
              <mc:Fallback>
                <p:oleObj name="Equation" r:id="rId4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86400"/>
                        <a:ext cx="16938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Line 10"/>
          <p:cNvSpPr>
            <a:spLocks noChangeShapeType="1"/>
          </p:cNvSpPr>
          <p:nvPr/>
        </p:nvSpPr>
        <p:spPr bwMode="auto">
          <a:xfrm flipH="1" flipV="1">
            <a:off x="6934200" y="4724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11"/>
          <p:cNvSpPr>
            <a:spLocks noChangeShapeType="1"/>
          </p:cNvSpPr>
          <p:nvPr/>
        </p:nvSpPr>
        <p:spPr bwMode="auto">
          <a:xfrm flipH="1" flipV="1">
            <a:off x="4724400" y="4114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Line 12"/>
          <p:cNvSpPr>
            <a:spLocks noChangeShapeType="1"/>
          </p:cNvSpPr>
          <p:nvPr/>
        </p:nvSpPr>
        <p:spPr bwMode="auto">
          <a:xfrm flipH="1" flipV="1">
            <a:off x="2667000" y="3581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13"/>
          <p:cNvSpPr>
            <a:spLocks noChangeShapeType="1"/>
          </p:cNvSpPr>
          <p:nvPr/>
        </p:nvSpPr>
        <p:spPr bwMode="auto">
          <a:xfrm flipV="1">
            <a:off x="5410200" y="50292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14"/>
          <p:cNvSpPr>
            <a:spLocks noChangeShapeType="1"/>
          </p:cNvSpPr>
          <p:nvPr/>
        </p:nvSpPr>
        <p:spPr bwMode="auto">
          <a:xfrm flipV="1">
            <a:off x="5410200" y="44196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15"/>
          <p:cNvSpPr>
            <a:spLocks noChangeShapeType="1"/>
          </p:cNvSpPr>
          <p:nvPr/>
        </p:nvSpPr>
        <p:spPr bwMode="auto">
          <a:xfrm flipH="1" flipV="1">
            <a:off x="3810000" y="3886200"/>
            <a:ext cx="1600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2777" name="Object 16"/>
          <p:cNvGraphicFramePr>
            <a:graphicFrameLocks noChangeAspect="1"/>
          </p:cNvGraphicFramePr>
          <p:nvPr/>
        </p:nvGraphicFramePr>
        <p:xfrm>
          <a:off x="7319963" y="4386263"/>
          <a:ext cx="3762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6" imgW="126780" imgH="164814" progId="Equation.3">
                  <p:embed/>
                </p:oleObj>
              </mc:Choice>
              <mc:Fallback>
                <p:oleObj name="Equation" r:id="rId6" imgW="126780" imgH="16481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4386263"/>
                        <a:ext cx="3762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7"/>
          <p:cNvGraphicFramePr>
            <a:graphicFrameLocks noChangeAspect="1"/>
          </p:cNvGraphicFramePr>
          <p:nvPr/>
        </p:nvGraphicFramePr>
        <p:xfrm>
          <a:off x="7162800" y="5334000"/>
          <a:ext cx="412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8" imgW="139579" imgH="215713" progId="Equation.3">
                  <p:embed/>
                </p:oleObj>
              </mc:Choice>
              <mc:Fallback>
                <p:oleObj name="Equation" r:id="rId8" imgW="139579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4127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8"/>
          <p:cNvGraphicFramePr>
            <a:graphicFrameLocks noChangeAspect="1"/>
          </p:cNvGraphicFramePr>
          <p:nvPr/>
        </p:nvGraphicFramePr>
        <p:xfrm>
          <a:off x="5695950" y="4648200"/>
          <a:ext cx="450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0" imgW="152268" imgH="215713" progId="Equation.3">
                  <p:embed/>
                </p:oleObj>
              </mc:Choice>
              <mc:Fallback>
                <p:oleObj name="Equation" r:id="rId10" imgW="152268" imgH="2157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648200"/>
                        <a:ext cx="4508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9"/>
          <p:cNvGraphicFramePr>
            <a:graphicFrameLocks noChangeAspect="1"/>
          </p:cNvGraphicFramePr>
          <p:nvPr/>
        </p:nvGraphicFramePr>
        <p:xfrm>
          <a:off x="4114800" y="4478338"/>
          <a:ext cx="4127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12" imgW="139700" imgH="228600" progId="Equation.3">
                  <p:embed/>
                </p:oleObj>
              </mc:Choice>
              <mc:Fallback>
                <p:oleObj name="Equation" r:id="rId12" imgW="139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78338"/>
                        <a:ext cx="4127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0"/>
          <p:cNvGraphicFramePr>
            <a:graphicFrameLocks noChangeAspect="1"/>
          </p:cNvGraphicFramePr>
          <p:nvPr/>
        </p:nvGraphicFramePr>
        <p:xfrm>
          <a:off x="5033963" y="3733800"/>
          <a:ext cx="3762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14" imgW="126780" imgH="164814" progId="Equation.3">
                  <p:embed/>
                </p:oleObj>
              </mc:Choice>
              <mc:Fallback>
                <p:oleObj name="Equation" r:id="rId14" imgW="126780" imgH="16481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3733800"/>
                        <a:ext cx="3762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21"/>
          <p:cNvGraphicFramePr>
            <a:graphicFrameLocks noChangeAspect="1"/>
          </p:cNvGraphicFramePr>
          <p:nvPr/>
        </p:nvGraphicFramePr>
        <p:xfrm>
          <a:off x="2895600" y="3200400"/>
          <a:ext cx="3762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15" imgW="126780" imgH="164814" progId="Equation.3">
                  <p:embed/>
                </p:oleObj>
              </mc:Choice>
              <mc:Fallback>
                <p:oleObj name="Equation" r:id="rId15" imgW="126780" imgH="16481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3762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b="1"/>
              <a:t>L</a:t>
            </a:r>
            <a:r>
              <a:rPr lang="en-US" altLang="x-none"/>
              <a:t> is the same for all three of these particles</a:t>
            </a:r>
          </a:p>
        </p:txBody>
      </p:sp>
      <p:sp>
        <p:nvSpPr>
          <p:cNvPr id="32784" name="Text Box 23"/>
          <p:cNvSpPr txBox="1">
            <a:spLocks noChangeArrowheads="1"/>
          </p:cNvSpPr>
          <p:nvPr/>
        </p:nvSpPr>
        <p:spPr bwMode="auto">
          <a:xfrm>
            <a:off x="3657600" y="35814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32785" name="Text Box 24"/>
          <p:cNvSpPr txBox="1">
            <a:spLocks noChangeArrowheads="1"/>
          </p:cNvSpPr>
          <p:nvPr/>
        </p:nvSpPr>
        <p:spPr bwMode="auto">
          <a:xfrm>
            <a:off x="5715000" y="41148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32786" name="Text Box 25"/>
          <p:cNvSpPr txBox="1">
            <a:spLocks noChangeArrowheads="1"/>
          </p:cNvSpPr>
          <p:nvPr/>
        </p:nvSpPr>
        <p:spPr bwMode="auto">
          <a:xfrm>
            <a:off x="7997825" y="47244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327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Moment of Momentum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457200" y="4038600"/>
          <a:ext cx="16938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4" imgW="571252" imgH="203112" progId="Equation.3">
                  <p:embed/>
                </p:oleObj>
              </mc:Choice>
              <mc:Fallback>
                <p:oleObj name="Equation" r:id="rId4" imgW="57125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16938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Line 4"/>
          <p:cNvSpPr>
            <a:spLocks noChangeShapeType="1"/>
          </p:cNvSpPr>
          <p:nvPr/>
        </p:nvSpPr>
        <p:spPr bwMode="auto">
          <a:xfrm flipH="1" flipV="1">
            <a:off x="3276600" y="5715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auto">
          <a:xfrm flipH="1" flipV="1">
            <a:off x="3733800" y="3733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H="1" flipV="1">
            <a:off x="4495800" y="2971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H="1" flipV="1">
            <a:off x="4876800" y="4038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5334000" y="3276600"/>
            <a:ext cx="304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 flipH="1">
            <a:off x="4419600" y="4648200"/>
            <a:ext cx="914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4825" name="Object 10"/>
          <p:cNvGraphicFramePr>
            <a:graphicFrameLocks noChangeAspect="1"/>
          </p:cNvGraphicFramePr>
          <p:nvPr/>
        </p:nvGraphicFramePr>
        <p:xfrm>
          <a:off x="2971800" y="5791200"/>
          <a:ext cx="3762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6" imgW="126780" imgH="164814" progId="Equation.3">
                  <p:embed/>
                </p:oleObj>
              </mc:Choice>
              <mc:Fallback>
                <p:oleObj name="Equation" r:id="rId6" imgW="126780" imgH="16481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91200"/>
                        <a:ext cx="3762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1"/>
          <p:cNvGraphicFramePr>
            <a:graphicFrameLocks noChangeAspect="1"/>
          </p:cNvGraphicFramePr>
          <p:nvPr/>
        </p:nvGraphicFramePr>
        <p:xfrm>
          <a:off x="5562600" y="3657600"/>
          <a:ext cx="412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8" imgW="139579" imgH="215713" progId="Equation.3">
                  <p:embed/>
                </p:oleObj>
              </mc:Choice>
              <mc:Fallback>
                <p:oleObj name="Equation" r:id="rId8" imgW="139579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4127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2"/>
          <p:cNvGraphicFramePr>
            <a:graphicFrameLocks noChangeAspect="1"/>
          </p:cNvGraphicFramePr>
          <p:nvPr/>
        </p:nvGraphicFramePr>
        <p:xfrm>
          <a:off x="4724400" y="4038600"/>
          <a:ext cx="4508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10" imgW="152268" imgH="215713" progId="Equation.3">
                  <p:embed/>
                </p:oleObj>
              </mc:Choice>
              <mc:Fallback>
                <p:oleObj name="Equation" r:id="rId10" imgW="152268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4508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3"/>
          <p:cNvGraphicFramePr>
            <a:graphicFrameLocks noChangeAspect="1"/>
          </p:cNvGraphicFramePr>
          <p:nvPr/>
        </p:nvGraphicFramePr>
        <p:xfrm>
          <a:off x="4876800" y="5181600"/>
          <a:ext cx="4127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12" imgW="139700" imgH="228600" progId="Equation.3">
                  <p:embed/>
                </p:oleObj>
              </mc:Choice>
              <mc:Fallback>
                <p:oleObj name="Equation" r:id="rId12" imgW="1397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4127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4"/>
          <p:cNvGraphicFramePr>
            <a:graphicFrameLocks noChangeAspect="1"/>
          </p:cNvGraphicFramePr>
          <p:nvPr/>
        </p:nvGraphicFramePr>
        <p:xfrm>
          <a:off x="5105400" y="2590800"/>
          <a:ext cx="3762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14" imgW="126780" imgH="164814" progId="Equation.3">
                  <p:embed/>
                </p:oleObj>
              </mc:Choice>
              <mc:Fallback>
                <p:oleObj name="Equation" r:id="rId14" imgW="126780" imgH="16481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90800"/>
                        <a:ext cx="3762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5"/>
          <p:cNvGraphicFramePr>
            <a:graphicFrameLocks noChangeAspect="1"/>
          </p:cNvGraphicFramePr>
          <p:nvPr/>
        </p:nvGraphicFramePr>
        <p:xfrm>
          <a:off x="3962400" y="3276600"/>
          <a:ext cx="3762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15" imgW="126780" imgH="164814" progId="Equation.3">
                  <p:embed/>
                </p:oleObj>
              </mc:Choice>
              <mc:Fallback>
                <p:oleObj name="Equation" r:id="rId15" imgW="126780" imgH="16481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3762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b="1"/>
              <a:t>L</a:t>
            </a:r>
            <a:r>
              <a:rPr lang="en-US" altLang="x-none"/>
              <a:t> is different for all of these particles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5486400" y="29718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724400" y="37338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4267200" y="57912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 sz="2800"/>
              <a:t>•</a:t>
            </a:r>
          </a:p>
        </p:txBody>
      </p:sp>
      <p:sp>
        <p:nvSpPr>
          <p:cNvPr id="3483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Moment of Force (Torque)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</a:t>
            </a:r>
            <a:r>
              <a:rPr lang="en-US" altLang="x-none" i="1"/>
              <a:t>moment of force</a:t>
            </a:r>
            <a:r>
              <a:rPr lang="en-US" altLang="x-none"/>
              <a:t> (or </a:t>
            </a:r>
            <a:r>
              <a:rPr lang="en-US" altLang="x-none" i="1"/>
              <a:t>torque</a:t>
            </a:r>
            <a:r>
              <a:rPr lang="en-US" altLang="x-none"/>
              <a:t>) about a point is the rate of change of the moment of momentum about that point</a:t>
            </a: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1524000" y="3581400"/>
          <a:ext cx="14303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4" imgW="482391" imgH="393529" progId="Equation.3">
                  <p:embed/>
                </p:oleObj>
              </mc:Choice>
              <mc:Fallback>
                <p:oleObj name="Equation" r:id="rId4" imgW="48239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1430338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Moment of Force (Torque)</a:t>
            </a:r>
          </a:p>
        </p:txBody>
      </p:sp>
      <p:graphicFrame>
        <p:nvGraphicFramePr>
          <p:cNvPr id="38914" name="Object 1027"/>
          <p:cNvGraphicFramePr>
            <a:graphicFrameLocks noChangeAspect="1"/>
          </p:cNvGraphicFramePr>
          <p:nvPr/>
        </p:nvGraphicFramePr>
        <p:xfrm>
          <a:off x="1066800" y="1752600"/>
          <a:ext cx="4516438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Equation" r:id="rId4" imgW="1524000" imgH="1270000" progId="Equation.3">
                  <p:embed/>
                </p:oleObj>
              </mc:Choice>
              <mc:Fallback>
                <p:oleObj name="Equation" r:id="rId4" imgW="1524000" imgH="1270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4516438" cy="376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Rotational Inertia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05000"/>
            <a:ext cx="8208962" cy="4114800"/>
          </a:xfrm>
        </p:spPr>
        <p:txBody>
          <a:bodyPr/>
          <a:lstStyle/>
          <a:p>
            <a:pPr eaLnBrk="1" hangingPunct="1"/>
            <a:r>
              <a:rPr lang="en-US" altLang="x-none" b="1"/>
              <a:t>L</a:t>
            </a:r>
            <a:r>
              <a:rPr lang="en-US" altLang="x-none"/>
              <a:t>=</a:t>
            </a:r>
            <a:r>
              <a:rPr lang="en-US" altLang="x-none" b="1"/>
              <a:t>r</a:t>
            </a:r>
            <a:r>
              <a:rPr lang="en-US" altLang="x-none"/>
              <a:t>x</a:t>
            </a:r>
            <a:r>
              <a:rPr lang="en-US" altLang="x-none" b="1"/>
              <a:t>p</a:t>
            </a:r>
            <a:r>
              <a:rPr lang="en-US" altLang="x-none"/>
              <a:t> is a general expression for the moment of momentum of a particle</a:t>
            </a:r>
          </a:p>
          <a:p>
            <a:pPr eaLnBrk="1" hangingPunct="1"/>
            <a:r>
              <a:rPr lang="en-US" altLang="x-none"/>
              <a:t>In a case where we have a particle rotating around the origin while keeping a fixed distance, we can re-express the moment of momentum in terms of it</a:t>
            </a:r>
            <a:r>
              <a:rPr lang="en-US" altLang="en-US"/>
              <a:t>’</a:t>
            </a:r>
            <a:r>
              <a:rPr lang="en-US" altLang="x-none"/>
              <a:t>s angular velocity </a:t>
            </a:r>
            <a:r>
              <a:rPr lang="en-US" altLang="x-none" b="1"/>
              <a:t>ω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Reference</a:t>
            </a:r>
          </a:p>
        </p:txBody>
      </p:sp>
      <p:sp>
        <p:nvSpPr>
          <p:cNvPr id="614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bg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dirty="0" smtClean="0">
                <a:cs typeface="Osaka" charset="0"/>
              </a:rPr>
              <a:t>David </a:t>
            </a:r>
            <a:r>
              <a:rPr lang="en-US" dirty="0" err="1" smtClean="0">
                <a:cs typeface="Osaka" charset="0"/>
              </a:rPr>
              <a:t>Baraff</a:t>
            </a:r>
            <a:r>
              <a:rPr lang="en-US" dirty="0" smtClean="0">
                <a:cs typeface="Osaka" charset="0"/>
              </a:rPr>
              <a:t>, “Physically Based Modeling – Rigid Body Simulation”, SIGGRAPH 2001 Course Notes.</a:t>
            </a:r>
          </a:p>
          <a:p>
            <a:pPr eaLnBrk="1" hangingPunct="1">
              <a:defRPr/>
            </a:pPr>
            <a:r>
              <a:rPr lang="en-US" dirty="0"/>
              <a:t>https://</a:t>
            </a:r>
            <a:r>
              <a:rPr lang="en-US" dirty="0" smtClean="0"/>
              <a:t>www.pixar.com/assets/pbm2001/pdf/notesg.pdf</a:t>
            </a:r>
          </a:p>
          <a:p>
            <a:pPr eaLnBrk="1" hangingPunct="1">
              <a:defRPr/>
            </a:pPr>
            <a:endParaRPr lang="en-US" b="1" dirty="0" smtClean="0">
              <a:solidFill>
                <a:srgbClr val="FF0000"/>
              </a:solidFill>
              <a:cs typeface="Osaka" charset="0"/>
            </a:endParaRPr>
          </a:p>
          <a:p>
            <a:pPr eaLnBrk="1" hangingPunct="1">
              <a:defRPr/>
            </a:pPr>
            <a:endParaRPr lang="en-US" b="1" dirty="0">
              <a:cs typeface="Osak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Rotational Inertia</a:t>
            </a:r>
          </a:p>
        </p:txBody>
      </p:sp>
      <p:graphicFrame>
        <p:nvGraphicFramePr>
          <p:cNvPr id="43010" name="Object 1024"/>
          <p:cNvGraphicFramePr>
            <a:graphicFrameLocks noChangeAspect="1"/>
          </p:cNvGraphicFramePr>
          <p:nvPr/>
        </p:nvGraphicFramePr>
        <p:xfrm>
          <a:off x="838200" y="1524000"/>
          <a:ext cx="5684838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" imgW="1917700" imgH="1549400" progId="Equation.3">
                  <p:embed/>
                </p:oleObj>
              </mc:Choice>
              <mc:Fallback>
                <p:oleObj name="Equation" r:id="rId4" imgW="1917700" imgH="1549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5684838" cy="460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Rotational Inertia</a:t>
            </a:r>
          </a:p>
        </p:txBody>
      </p:sp>
      <p:graphicFrame>
        <p:nvGraphicFramePr>
          <p:cNvPr id="45058" name="Object 1027"/>
          <p:cNvGraphicFramePr>
            <a:graphicFrameLocks noChangeAspect="1"/>
          </p:cNvGraphicFramePr>
          <p:nvPr/>
        </p:nvGraphicFramePr>
        <p:xfrm>
          <a:off x="508000" y="1524000"/>
          <a:ext cx="7264400" cy="463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4" imgW="2692400" imgH="1714500" progId="Equation.3">
                  <p:embed/>
                </p:oleObj>
              </mc:Choice>
              <mc:Fallback>
                <p:oleObj name="Equation" r:id="rId4" imgW="2692400" imgH="1714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524000"/>
                        <a:ext cx="7264400" cy="463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Rotational Inertia</a:t>
            </a:r>
          </a:p>
        </p:txBody>
      </p:sp>
      <p:graphicFrame>
        <p:nvGraphicFramePr>
          <p:cNvPr id="47106" name="Object 1027"/>
          <p:cNvGraphicFramePr>
            <a:graphicFrameLocks noChangeAspect="1"/>
          </p:cNvGraphicFramePr>
          <p:nvPr/>
        </p:nvGraphicFramePr>
        <p:xfrm>
          <a:off x="533400" y="2133600"/>
          <a:ext cx="73406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4" imgW="2476500" imgH="1168400" progId="Equation.3">
                  <p:embed/>
                </p:oleObj>
              </mc:Choice>
              <mc:Fallback>
                <p:oleObj name="Equation" r:id="rId4" imgW="2476500" imgH="1168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340600" cy="347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Rotational Inertia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The rotational inertia matrix I is a 3x3 matrix that is essentially the rotational equivalent of mass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It relates the angular momentum of a system to its angular velocity by the equation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This is similar to how mass relates linear momentum to linear velocity, but rotation adds additional complexity</a:t>
            </a:r>
          </a:p>
        </p:txBody>
      </p:sp>
      <p:graphicFrame>
        <p:nvGraphicFramePr>
          <p:cNvPr id="49155" name="Object 4"/>
          <p:cNvGraphicFramePr>
            <a:graphicFrameLocks noChangeAspect="1"/>
          </p:cNvGraphicFramePr>
          <p:nvPr/>
        </p:nvGraphicFramePr>
        <p:xfrm>
          <a:off x="1828800" y="3124200"/>
          <a:ext cx="1619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4" imgW="545626" imgH="177646" progId="Equation.3">
                  <p:embed/>
                </p:oleObj>
              </mc:Choice>
              <mc:Fallback>
                <p:oleObj name="Equation" r:id="rId4" imgW="545626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1619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5"/>
          <p:cNvGraphicFramePr>
            <a:graphicFrameLocks noChangeAspect="1"/>
          </p:cNvGraphicFramePr>
          <p:nvPr/>
        </p:nvGraphicFramePr>
        <p:xfrm>
          <a:off x="1941513" y="5029200"/>
          <a:ext cx="1393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6" imgW="469696" imgH="165028" progId="Equation.3">
                  <p:embed/>
                </p:oleObj>
              </mc:Choice>
              <mc:Fallback>
                <p:oleObj name="Equation" r:id="rId6" imgW="469696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029200"/>
                        <a:ext cx="1393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Systems of Particles</a:t>
            </a:r>
          </a:p>
        </p:txBody>
      </p:sp>
      <p:graphicFrame>
        <p:nvGraphicFramePr>
          <p:cNvPr id="51202" name="Object 0"/>
          <p:cNvGraphicFramePr>
            <a:graphicFrameLocks noChangeAspect="1"/>
          </p:cNvGraphicFramePr>
          <p:nvPr/>
        </p:nvGraphicFramePr>
        <p:xfrm>
          <a:off x="754063" y="1676400"/>
          <a:ext cx="7788275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4" imgW="2628900" imgH="1193800" progId="Equation.3">
                  <p:embed/>
                </p:oleObj>
              </mc:Choice>
              <mc:Fallback>
                <p:oleObj name="Equation" r:id="rId4" imgW="2628900" imgH="1193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676400"/>
                        <a:ext cx="7788275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Velocity of Center of Mass</a:t>
            </a:r>
          </a:p>
        </p:txBody>
      </p:sp>
      <p:graphicFrame>
        <p:nvGraphicFramePr>
          <p:cNvPr id="53250" name="Object 3"/>
          <p:cNvGraphicFramePr>
            <a:graphicFrameLocks noChangeAspect="1"/>
          </p:cNvGraphicFramePr>
          <p:nvPr/>
        </p:nvGraphicFramePr>
        <p:xfrm>
          <a:off x="955675" y="1447800"/>
          <a:ext cx="43910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4" imgW="1651000" imgH="1803400" progId="Equation.3">
                  <p:embed/>
                </p:oleObj>
              </mc:Choice>
              <mc:Fallback>
                <p:oleObj name="Equation" r:id="rId4" imgW="1651000" imgH="180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1447800"/>
                        <a:ext cx="43910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Force on a Particle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400"/>
              <a:t>The change in momentum of the center of mass is equal to the sum of all of the forces on the individual particles</a:t>
            </a:r>
          </a:p>
          <a:p>
            <a:pPr eaLnBrk="1" hangingPunct="1"/>
            <a:r>
              <a:rPr lang="en-US" altLang="x-none" sz="2400"/>
              <a:t>This means that the resulting change in the total momentum is independent of the location of the applied force</a:t>
            </a:r>
          </a:p>
        </p:txBody>
      </p:sp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989013" y="3962400"/>
          <a:ext cx="5792787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4" imgW="1955800" imgH="685800" progId="Equation.3">
                  <p:embed/>
                </p:oleObj>
              </mc:Choice>
              <mc:Fallback>
                <p:oleObj name="Equation" r:id="rId4" imgW="19558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962400"/>
                        <a:ext cx="5792787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total moment of momentum around the center of mass is: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Systems of Particles</a:t>
            </a:r>
          </a:p>
        </p:txBody>
      </p:sp>
      <p:graphicFrame>
        <p:nvGraphicFramePr>
          <p:cNvPr id="57347" name="Object 0"/>
          <p:cNvGraphicFramePr>
            <a:graphicFrameLocks noChangeAspect="1"/>
          </p:cNvGraphicFramePr>
          <p:nvPr/>
        </p:nvGraphicFramePr>
        <p:xfrm>
          <a:off x="1219200" y="2971800"/>
          <a:ext cx="4176713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4" imgW="1409700" imgH="508000" progId="Equation.3">
                  <p:embed/>
                </p:oleObj>
              </mc:Choice>
              <mc:Fallback>
                <p:oleObj name="Equation" r:id="rId4" imgW="1409700" imgH="508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4176713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Torque in a System of Particles</a:t>
            </a:r>
          </a:p>
        </p:txBody>
      </p:sp>
      <p:graphicFrame>
        <p:nvGraphicFramePr>
          <p:cNvPr id="59394" name="Object 1024"/>
          <p:cNvGraphicFramePr>
            <a:graphicFrameLocks noChangeAspect="1"/>
          </p:cNvGraphicFramePr>
          <p:nvPr/>
        </p:nvGraphicFramePr>
        <p:xfrm>
          <a:off x="1143000" y="1676400"/>
          <a:ext cx="4551363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4" imgW="1536700" imgH="1397000" progId="Equation.3">
                  <p:embed/>
                </p:oleObj>
              </mc:Choice>
              <mc:Fallback>
                <p:oleObj name="Equation" r:id="rId4" imgW="1536700" imgH="1397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4551363" cy="413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Systems of Particles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400"/>
              <a:t>We can see that a system of particles behaves a lot like a particle itself</a:t>
            </a:r>
          </a:p>
          <a:p>
            <a:pPr eaLnBrk="1" hangingPunct="1"/>
            <a:r>
              <a:rPr lang="en-US" altLang="x-none" sz="2400"/>
              <a:t>It has a mass, position (center of mass), momentum, velocity, acceleration, and it responds to forces</a:t>
            </a:r>
          </a:p>
          <a:p>
            <a:pPr eaLnBrk="1" hangingPunct="1"/>
            <a:endParaRPr lang="en-US" altLang="x-none" sz="2400"/>
          </a:p>
          <a:p>
            <a:pPr eaLnBrk="1" hangingPunct="1"/>
            <a:endParaRPr lang="en-US" altLang="x-none" sz="2400"/>
          </a:p>
          <a:p>
            <a:pPr eaLnBrk="1" hangingPunct="1"/>
            <a:r>
              <a:rPr lang="en-US" altLang="x-none" sz="2400"/>
              <a:t>We can also define its angular momentum and relate a change in system angular momentum to a force applied to an individual particle</a:t>
            </a:r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1524000" y="5334000"/>
          <a:ext cx="2933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4" imgW="990170" imgH="253890" progId="Equation.3">
                  <p:embed/>
                </p:oleObj>
              </mc:Choice>
              <mc:Fallback>
                <p:oleObj name="Equation" r:id="rId4" imgW="99017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2933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5"/>
          <p:cNvGraphicFramePr>
            <a:graphicFrameLocks noChangeAspect="1"/>
          </p:cNvGraphicFramePr>
          <p:nvPr/>
        </p:nvGraphicFramePr>
        <p:xfrm>
          <a:off x="1600200" y="3200400"/>
          <a:ext cx="1917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6" imgW="647419" imgH="253890" progId="Equation.3">
                  <p:embed/>
                </p:oleObj>
              </mc:Choice>
              <mc:Fallback>
                <p:oleObj name="Equation" r:id="rId6" imgW="64741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917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Cross Product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22263" y="2057400"/>
          <a:ext cx="8364537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2794000" imgH="1219200" progId="Equation.3">
                  <p:embed/>
                </p:oleObj>
              </mc:Choice>
              <mc:Fallback>
                <p:oleObj name="Equation" r:id="rId4" imgW="27940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057400"/>
                        <a:ext cx="8364537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Internal Forces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If forces are generated within the particle system (say from gravity, or springs connecting particles) they must obey Newton</a:t>
            </a:r>
            <a:r>
              <a:rPr lang="en-US" altLang="en-US"/>
              <a:t>’</a:t>
            </a:r>
            <a:r>
              <a:rPr lang="en-US" altLang="x-none"/>
              <a:t>s Third Law (every action has an equal and opposite reaction)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This means that internal forces will balance out and have no net effect on the total momentum of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As those opposite forces act along the same line of action, the torques on the center of mass cancel out as well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Kinematics of Rigid Bodies</a:t>
            </a:r>
          </a:p>
        </p:txBody>
      </p:sp>
      <p:sp>
        <p:nvSpPr>
          <p:cNvPr id="6553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Kinematics of a Rigid Body</a:t>
            </a:r>
          </a:p>
        </p:txBody>
      </p:sp>
      <p:sp>
        <p:nvSpPr>
          <p:cNvPr id="6758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For the center of mass of the rigid body:</a:t>
            </a:r>
          </a:p>
        </p:txBody>
      </p:sp>
      <p:graphicFrame>
        <p:nvGraphicFramePr>
          <p:cNvPr id="67587" name="Object 1028"/>
          <p:cNvGraphicFramePr>
            <a:graphicFrameLocks noChangeAspect="1"/>
          </p:cNvGraphicFramePr>
          <p:nvPr/>
        </p:nvGraphicFramePr>
        <p:xfrm>
          <a:off x="1295400" y="2743200"/>
          <a:ext cx="368617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4" imgW="1244600" imgH="1066800" progId="Equation.3">
                  <p:embed/>
                </p:oleObj>
              </mc:Choice>
              <mc:Fallback>
                <p:oleObj name="Equation" r:id="rId4" imgW="1244600" imgH="1066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686175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Kinematics of a Rigid Body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For the orientation of the rigid body:</a:t>
            </a:r>
          </a:p>
        </p:txBody>
      </p:sp>
      <p:graphicFrame>
        <p:nvGraphicFramePr>
          <p:cNvPr id="69635" name="Object 0"/>
          <p:cNvGraphicFramePr>
            <a:graphicFrameLocks noChangeAspect="1"/>
          </p:cNvGraphicFramePr>
          <p:nvPr/>
        </p:nvGraphicFramePr>
        <p:xfrm>
          <a:off x="1066800" y="3200400"/>
          <a:ext cx="59055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4" imgW="1993900" imgH="850900" progId="Equation.3">
                  <p:embed/>
                </p:oleObj>
              </mc:Choice>
              <mc:Fallback>
                <p:oleObj name="Equation" r:id="rId4" imgW="1993900" imgH="850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590550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Offset Position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</a:t>
            </a:r>
            <a:r>
              <a:rPr lang="en-US" altLang="en-US"/>
              <a:t>’</a:t>
            </a:r>
            <a:r>
              <a:rPr lang="en-US" altLang="x-none"/>
              <a:t>s say we have a point on a rigid body</a:t>
            </a:r>
          </a:p>
          <a:p>
            <a:pPr eaLnBrk="1" hangingPunct="1"/>
            <a:r>
              <a:rPr lang="en-US" altLang="x-none"/>
              <a:t>If </a:t>
            </a:r>
            <a:r>
              <a:rPr lang="en-US" altLang="x-none" b="1"/>
              <a:t>r</a:t>
            </a:r>
            <a:r>
              <a:rPr lang="en-US" altLang="x-none"/>
              <a:t> is the world space offset of the point relative to the center of mass of the rigid body, then the position </a:t>
            </a:r>
            <a:r>
              <a:rPr lang="en-US" altLang="x-none" b="1"/>
              <a:t>x</a:t>
            </a:r>
            <a:r>
              <a:rPr lang="en-US" altLang="x-none"/>
              <a:t> of the point in world space is:</a:t>
            </a:r>
          </a:p>
        </p:txBody>
      </p:sp>
      <p:graphicFrame>
        <p:nvGraphicFramePr>
          <p:cNvPr id="71683" name="Object 0"/>
          <p:cNvGraphicFramePr>
            <a:graphicFrameLocks noChangeAspect="1"/>
          </p:cNvGraphicFramePr>
          <p:nvPr/>
        </p:nvGraphicFramePr>
        <p:xfrm>
          <a:off x="1447800" y="4114800"/>
          <a:ext cx="2032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20320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Offset Velocity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velocity of the offset point is just the derivative of its position</a:t>
            </a:r>
          </a:p>
        </p:txBody>
      </p:sp>
      <p:graphicFrame>
        <p:nvGraphicFramePr>
          <p:cNvPr id="73731" name="Object 0"/>
          <p:cNvGraphicFramePr>
            <a:graphicFrameLocks noChangeAspect="1"/>
          </p:cNvGraphicFramePr>
          <p:nvPr/>
        </p:nvGraphicFramePr>
        <p:xfrm>
          <a:off x="1295400" y="2743200"/>
          <a:ext cx="3649663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4" imgW="1231366" imgH="1091726" progId="Equation.3">
                  <p:embed/>
                </p:oleObj>
              </mc:Choice>
              <mc:Fallback>
                <p:oleObj name="Equation" r:id="rId4" imgW="1231366" imgH="109172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649663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Offset Acceleration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offset acceleration is the derivative of the offset velocity</a:t>
            </a:r>
          </a:p>
        </p:txBody>
      </p:sp>
      <p:graphicFrame>
        <p:nvGraphicFramePr>
          <p:cNvPr id="75779" name="Object 4"/>
          <p:cNvGraphicFramePr>
            <a:graphicFrameLocks noChangeAspect="1"/>
          </p:cNvGraphicFramePr>
          <p:nvPr/>
        </p:nvGraphicFramePr>
        <p:xfrm>
          <a:off x="1066800" y="2819400"/>
          <a:ext cx="5907088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4" imgW="1993900" imgH="1092200" progId="Equation.3">
                  <p:embed/>
                </p:oleObj>
              </mc:Choice>
              <mc:Fallback>
                <p:oleObj name="Equation" r:id="rId4" imgW="19939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5907088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Kinematics of an Offset Point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kinematic equations for an fixed point on a rigid body are:</a:t>
            </a:r>
          </a:p>
        </p:txBody>
      </p:sp>
      <p:graphicFrame>
        <p:nvGraphicFramePr>
          <p:cNvPr id="77827" name="Object 1024"/>
          <p:cNvGraphicFramePr>
            <a:graphicFrameLocks noChangeAspect="1"/>
          </p:cNvGraphicFramePr>
          <p:nvPr/>
        </p:nvGraphicFramePr>
        <p:xfrm>
          <a:off x="1143000" y="3429000"/>
          <a:ext cx="49276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4" imgW="1663700" imgH="685800" progId="Equation.3">
                  <p:embed/>
                </p:oleObj>
              </mc:Choice>
              <mc:Fallback>
                <p:oleObj name="Equation" r:id="rId4" imgW="1663700" imgH="685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49276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Dynamics of Rigid Bodies</a:t>
            </a:r>
          </a:p>
        </p:txBody>
      </p:sp>
      <p:sp>
        <p:nvSpPr>
          <p:cNvPr id="79874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33400"/>
            <a:ext cx="8637588" cy="823913"/>
          </a:xfrm>
        </p:spPr>
        <p:txBody>
          <a:bodyPr/>
          <a:lstStyle/>
          <a:p>
            <a:pPr eaLnBrk="1" hangingPunct="1"/>
            <a:r>
              <a:rPr lang="en-US" altLang="x-none"/>
              <a:t>Rigid Bodies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We treat a rigid body as a system of particles, where the distance between any two particles is fixed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We will assume that internal forces are generated to hold the relative positions fixed. These internal forces are all balanced out with Newton</a:t>
            </a:r>
            <a:r>
              <a:rPr lang="en-US" altLang="en-US" sz="2400"/>
              <a:t>’</a:t>
            </a:r>
            <a:r>
              <a:rPr lang="en-US" altLang="x-none" sz="2400"/>
              <a:t>s third law, so that they all cancel out and have no effect on the total momentum or angular momentum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The rigid body can actually have an infinite number of particles, spread out over a finite volume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Instead of mass being concentrated at discrete points, we will consider the density as being variable over the volume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Cross Product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322263" y="1028700"/>
          <a:ext cx="8364537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2794000" imgH="1663700" progId="Equation.3">
                  <p:embed/>
                </p:oleObj>
              </mc:Choice>
              <mc:Fallback>
                <p:oleObj name="Equation" r:id="rId4" imgW="2794000" imgH="166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028700"/>
                        <a:ext cx="8364537" cy="499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47688"/>
            <a:ext cx="8637588" cy="823912"/>
          </a:xfrm>
        </p:spPr>
        <p:txBody>
          <a:bodyPr/>
          <a:lstStyle/>
          <a:p>
            <a:pPr eaLnBrk="1" hangingPunct="1"/>
            <a:r>
              <a:rPr lang="en-US" altLang="x-none"/>
              <a:t>Rigid Body Mass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400"/>
              <a:t>With a system of particles, we defined the total mass as:</a:t>
            </a:r>
          </a:p>
          <a:p>
            <a:pPr eaLnBrk="1" hangingPunct="1"/>
            <a:endParaRPr lang="en-US" altLang="x-none" sz="2400"/>
          </a:p>
          <a:p>
            <a:pPr eaLnBrk="1" hangingPunct="1"/>
            <a:endParaRPr lang="en-US" altLang="x-none" sz="2400"/>
          </a:p>
          <a:p>
            <a:pPr eaLnBrk="1" hangingPunct="1"/>
            <a:endParaRPr lang="en-US" altLang="x-none" sz="2400"/>
          </a:p>
          <a:p>
            <a:pPr eaLnBrk="1" hangingPunct="1"/>
            <a:r>
              <a:rPr lang="en-US" altLang="x-none" sz="2400"/>
              <a:t>For a rigid body, we will define it as the integral of the density ρ over some volumetric domain Ω</a:t>
            </a:r>
          </a:p>
        </p:txBody>
      </p:sp>
      <p:graphicFrame>
        <p:nvGraphicFramePr>
          <p:cNvPr id="83971" name="Object 1024"/>
          <p:cNvGraphicFramePr>
            <a:graphicFrameLocks noChangeAspect="1"/>
          </p:cNvGraphicFramePr>
          <p:nvPr/>
        </p:nvGraphicFramePr>
        <p:xfrm>
          <a:off x="1524000" y="4648200"/>
          <a:ext cx="1905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1" name="Equation" r:id="rId4" imgW="685800" imgH="368300" progId="Equation.3">
                  <p:embed/>
                </p:oleObj>
              </mc:Choice>
              <mc:Fallback>
                <p:oleObj name="Equation" r:id="rId4" imgW="685800" imgH="3683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1905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1025"/>
          <p:cNvGraphicFramePr>
            <a:graphicFrameLocks noChangeAspect="1"/>
          </p:cNvGraphicFramePr>
          <p:nvPr/>
        </p:nvGraphicFramePr>
        <p:xfrm>
          <a:off x="1511300" y="2133600"/>
          <a:ext cx="19177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6" imgW="647700" imgH="431800" progId="Equation.3">
                  <p:embed/>
                </p:oleObj>
              </mc:Choice>
              <mc:Fallback>
                <p:oleObj name="Equation" r:id="rId6" imgW="647700" imgH="431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133600"/>
                        <a:ext cx="19177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33400"/>
            <a:ext cx="8637588" cy="823913"/>
          </a:xfrm>
        </p:spPr>
        <p:txBody>
          <a:bodyPr/>
          <a:lstStyle/>
          <a:p>
            <a:pPr eaLnBrk="1" hangingPunct="1"/>
            <a:r>
              <a:rPr lang="en-US" altLang="x-none"/>
              <a:t>Rigid Body Center of Mass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center of mass is:</a:t>
            </a:r>
          </a:p>
        </p:txBody>
      </p:sp>
      <p:graphicFrame>
        <p:nvGraphicFramePr>
          <p:cNvPr id="86019" name="Object 4"/>
          <p:cNvGraphicFramePr>
            <a:graphicFrameLocks noChangeAspect="1"/>
          </p:cNvGraphicFramePr>
          <p:nvPr/>
        </p:nvGraphicFramePr>
        <p:xfrm>
          <a:off x="1371600" y="2667000"/>
          <a:ext cx="25939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Equation" r:id="rId4" imgW="876300" imgH="558800" progId="Equation.3">
                  <p:embed/>
                </p:oleObj>
              </mc:Choice>
              <mc:Fallback>
                <p:oleObj name="Equation" r:id="rId4" imgW="876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25939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33400"/>
            <a:ext cx="8637588" cy="823913"/>
          </a:xfrm>
        </p:spPr>
        <p:txBody>
          <a:bodyPr/>
          <a:lstStyle/>
          <a:p>
            <a:pPr eaLnBrk="1" hangingPunct="1"/>
            <a:r>
              <a:rPr lang="en-US" altLang="x-none"/>
              <a:t>Rigid Body Rotational Inertia</a:t>
            </a:r>
          </a:p>
        </p:txBody>
      </p:sp>
      <p:graphicFrame>
        <p:nvGraphicFramePr>
          <p:cNvPr id="88066" name="Object 4"/>
          <p:cNvGraphicFramePr>
            <a:graphicFrameLocks noChangeAspect="1"/>
          </p:cNvGraphicFramePr>
          <p:nvPr/>
        </p:nvGraphicFramePr>
        <p:xfrm>
          <a:off x="533400" y="1676400"/>
          <a:ext cx="826293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4" imgW="3314700" imgH="1790700" progId="Equation.3">
                  <p:embed/>
                </p:oleObj>
              </mc:Choice>
              <mc:Fallback>
                <p:oleObj name="Equation" r:id="rId4" imgW="3314700" imgH="179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26293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x-none"/>
              <a:t>Diagonalization of Rotational Inertial</a:t>
            </a:r>
          </a:p>
        </p:txBody>
      </p:sp>
      <p:graphicFrame>
        <p:nvGraphicFramePr>
          <p:cNvPr id="90114" name="Object 0"/>
          <p:cNvGraphicFramePr>
            <a:graphicFrameLocks noChangeAspect="1"/>
          </p:cNvGraphicFramePr>
          <p:nvPr/>
        </p:nvGraphicFramePr>
        <p:xfrm>
          <a:off x="457200" y="1676400"/>
          <a:ext cx="44958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1" name="Equation" r:id="rId4" imgW="1803400" imgH="1219200" progId="Equation.3">
                  <p:embed/>
                </p:oleObj>
              </mc:Choice>
              <mc:Fallback>
                <p:oleObj name="Equation" r:id="rId4" imgW="1803400" imgH="1219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4495800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TextBox 4"/>
          <p:cNvSpPr txBox="1">
            <a:spLocks noChangeArrowheads="1"/>
          </p:cNvSpPr>
          <p:nvPr/>
        </p:nvSpPr>
        <p:spPr bwMode="auto">
          <a:xfrm>
            <a:off x="5029200" y="4216400"/>
            <a:ext cx="365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bg1"/>
                </a:solidFill>
              </a:rPr>
              <a:t>is the inertial tensor in the original body frame (unrotated)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x-none"/>
              <a:t>Derivative of Rotational Inertial</a:t>
            </a:r>
          </a:p>
        </p:txBody>
      </p:sp>
      <p:graphicFrame>
        <p:nvGraphicFramePr>
          <p:cNvPr id="92162" name="Object 0"/>
          <p:cNvGraphicFramePr>
            <a:graphicFrameLocks noChangeAspect="1"/>
          </p:cNvGraphicFramePr>
          <p:nvPr/>
        </p:nvGraphicFramePr>
        <p:xfrm>
          <a:off x="755650" y="1524000"/>
          <a:ext cx="648335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4" imgW="2946400" imgH="2108200" progId="Equation.3">
                  <p:embed/>
                </p:oleObj>
              </mc:Choice>
              <mc:Fallback>
                <p:oleObj name="Equation" r:id="rId4" imgW="2946400" imgH="2108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24000"/>
                        <a:ext cx="6483350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x-none"/>
              <a:t>Derivative of Angular Momentum</a:t>
            </a:r>
          </a:p>
        </p:txBody>
      </p:sp>
      <p:graphicFrame>
        <p:nvGraphicFramePr>
          <p:cNvPr id="94210" name="Object 4"/>
          <p:cNvGraphicFramePr>
            <a:graphicFrameLocks noChangeAspect="1"/>
          </p:cNvGraphicFramePr>
          <p:nvPr/>
        </p:nvGraphicFramePr>
        <p:xfrm>
          <a:off x="762000" y="1600200"/>
          <a:ext cx="5083175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name="Equation" r:id="rId4" imgW="1701800" imgH="1498600" progId="Equation.3">
                  <p:embed/>
                </p:oleObj>
              </mc:Choice>
              <mc:Fallback>
                <p:oleObj name="Equation" r:id="rId4" imgW="1701800" imgH="149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5083175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x-none"/>
              <a:t>Newton-Euler Equations</a:t>
            </a:r>
          </a:p>
        </p:txBody>
      </p:sp>
      <p:graphicFrame>
        <p:nvGraphicFramePr>
          <p:cNvPr id="96258" name="Object 1024"/>
          <p:cNvGraphicFramePr>
            <a:graphicFrameLocks noChangeAspect="1"/>
          </p:cNvGraphicFramePr>
          <p:nvPr/>
        </p:nvGraphicFramePr>
        <p:xfrm>
          <a:off x="914400" y="2286000"/>
          <a:ext cx="455295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Equation" r:id="rId4" imgW="1143000" imgH="406400" progId="Equation.3">
                  <p:embed/>
                </p:oleObj>
              </mc:Choice>
              <mc:Fallback>
                <p:oleObj name="Equation" r:id="rId4" imgW="1143000" imgH="406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455295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x-none"/>
              <a:t>Applied Forces &amp; Torques</a:t>
            </a:r>
          </a:p>
        </p:txBody>
      </p:sp>
      <p:graphicFrame>
        <p:nvGraphicFramePr>
          <p:cNvPr id="98306" name="Object 0"/>
          <p:cNvGraphicFramePr>
            <a:graphicFrameLocks noChangeAspect="1"/>
          </p:cNvGraphicFramePr>
          <p:nvPr/>
        </p:nvGraphicFramePr>
        <p:xfrm>
          <a:off x="762000" y="1695450"/>
          <a:ext cx="3986213" cy="4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name="Equation" r:id="rId4" imgW="1333500" imgH="1397000" progId="Equation.3">
                  <p:embed/>
                </p:oleObj>
              </mc:Choice>
              <mc:Fallback>
                <p:oleObj name="Equation" r:id="rId4" imgW="1333500" imgH="1397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95450"/>
                        <a:ext cx="3986213" cy="41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Properties of Rigid Bodies</a:t>
            </a:r>
          </a:p>
        </p:txBody>
      </p:sp>
      <p:graphicFrame>
        <p:nvGraphicFramePr>
          <p:cNvPr id="100354" name="Object 4"/>
          <p:cNvGraphicFramePr>
            <a:graphicFrameLocks noChangeAspect="1"/>
          </p:cNvGraphicFramePr>
          <p:nvPr/>
        </p:nvGraphicFramePr>
        <p:xfrm>
          <a:off x="1350963" y="2103438"/>
          <a:ext cx="1392237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Equation" r:id="rId4" imgW="469696" imgH="1269449" progId="Equation.3">
                  <p:embed/>
                </p:oleObj>
              </mc:Choice>
              <mc:Fallback>
                <p:oleObj name="Equation" r:id="rId4" imgW="469696" imgH="12694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103438"/>
                        <a:ext cx="1392237" cy="376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5"/>
          <p:cNvGraphicFramePr>
            <a:graphicFrameLocks noChangeAspect="1"/>
          </p:cNvGraphicFramePr>
          <p:nvPr/>
        </p:nvGraphicFramePr>
        <p:xfrm>
          <a:off x="3276600" y="1981200"/>
          <a:ext cx="4589463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Equation" r:id="rId6" imgW="1548728" imgH="1320227" progId="Equation.3">
                  <p:embed/>
                </p:oleObj>
              </mc:Choice>
              <mc:Fallback>
                <p:oleObj name="Equation" r:id="rId6" imgW="1548728" imgH="132022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4589463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Rigid Body Simulation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0896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RigidBody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void Update(float time);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void ApplyForce(Vector3 &amp;f,Vector3 &amp;pos);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// constants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float Mass;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Matrix33 I</a:t>
            </a:r>
            <a:r>
              <a:rPr lang="en-US" altLang="x-none" sz="2000" baseline="-25000"/>
              <a:t>0</a:t>
            </a:r>
            <a:r>
              <a:rPr lang="en-US" altLang="x-none" sz="2000"/>
              <a:t>;	// unrotated inertia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0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// variables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Matrix34 Mtx;	// contains position &amp; orientation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Vector3 Momentum,AngMomentum;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0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// accumulators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Vector3 Force,Torque;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};</a:t>
            </a:r>
          </a:p>
        </p:txBody>
      </p:sp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Cross Product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698500" y="1752600"/>
          <a:ext cx="5930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4" imgW="1981200" imgH="1498600" progId="Equation.3">
                  <p:embed/>
                </p:oleObj>
              </mc:Choice>
              <mc:Fallback>
                <p:oleObj name="Equation" r:id="rId4" imgW="1981200" imgH="149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752600"/>
                        <a:ext cx="59309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Rigid Body Simulation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RigidBody::ApplyForce(Vector3 &amp;f,Vector3 &amp;pos) {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Force += f;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Torque += (pos-Mtx.d) x f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}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Rigid Body Simulation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RigidBody::Update(float time) 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// Update position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Momentum += Force * time;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Mtx.d += (Momentum/Mass) * time;	// Mtx.d = position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x-none" sz="20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// Update orientation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AngMomentum += Torque * time;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Matrix33 I = Mtx·I</a:t>
            </a:r>
            <a:r>
              <a:rPr lang="en-US" altLang="x-none" sz="2000" baseline="-25000"/>
              <a:t>0</a:t>
            </a:r>
            <a:r>
              <a:rPr lang="en-US" altLang="x-none" sz="2000"/>
              <a:t>·Mtx</a:t>
            </a:r>
            <a:r>
              <a:rPr lang="en-US" altLang="x-none" sz="2000" baseline="30000"/>
              <a:t>T</a:t>
            </a:r>
            <a:r>
              <a:rPr lang="en-US" altLang="x-none" sz="2000"/>
              <a:t>	// A·I</a:t>
            </a:r>
            <a:r>
              <a:rPr lang="en-US" altLang="x-none" sz="2000" baseline="-25000"/>
              <a:t>0</a:t>
            </a:r>
            <a:r>
              <a:rPr lang="en-US" altLang="x-none" sz="2000"/>
              <a:t>·A</a:t>
            </a:r>
            <a:r>
              <a:rPr lang="en-US" altLang="x-none" sz="2000" baseline="30000"/>
              <a:t>T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Vector3 ω = I</a:t>
            </a:r>
            <a:r>
              <a:rPr lang="en-US" altLang="x-none" sz="2000" baseline="30000"/>
              <a:t>-1</a:t>
            </a:r>
            <a:r>
              <a:rPr lang="en-US" altLang="x-none" sz="2000"/>
              <a:t>· AngMomentum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float angle = |ω| * time;	// magnitude of ω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Vector3 axis = ω;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axis.Normalize();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	Mtx.RotateUnitAxis(axis,angle);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}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Cross Product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685800" y="1447800"/>
          <a:ext cx="5486400" cy="475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1981200" imgH="1714500" progId="Equation.3">
                  <p:embed/>
                </p:oleObj>
              </mc:Choice>
              <mc:Fallback>
                <p:oleObj name="Equation" r:id="rId4" imgW="1981200" imgH="171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5486400" cy="475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Derivative of a Rotating Vector</a:t>
            </a:r>
          </a:p>
        </p:txBody>
      </p:sp>
      <p:sp>
        <p:nvSpPr>
          <p:cNvPr id="1638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</a:t>
            </a:r>
            <a:r>
              <a:rPr lang="en-US" altLang="en-US"/>
              <a:t>’</a:t>
            </a:r>
            <a:r>
              <a:rPr lang="en-US" altLang="x-none"/>
              <a:t>s say that vector </a:t>
            </a:r>
            <a:r>
              <a:rPr lang="en-US" altLang="x-none" b="1"/>
              <a:t>r</a:t>
            </a:r>
            <a:r>
              <a:rPr lang="en-US" altLang="x-none"/>
              <a:t> is rotating around the origin, maintaining a fixed distance</a:t>
            </a:r>
          </a:p>
          <a:p>
            <a:pPr eaLnBrk="1" hangingPunct="1"/>
            <a:r>
              <a:rPr lang="en-US" altLang="x-none"/>
              <a:t>At any instant, it has an angular velocity of </a:t>
            </a:r>
            <a:r>
              <a:rPr lang="en-US" altLang="x-none" b="1"/>
              <a:t>ω</a:t>
            </a:r>
          </a:p>
        </p:txBody>
      </p:sp>
      <p:graphicFrame>
        <p:nvGraphicFramePr>
          <p:cNvPr id="16387" name="Object 1028"/>
          <p:cNvGraphicFramePr>
            <a:graphicFrameLocks noChangeAspect="1"/>
          </p:cNvGraphicFramePr>
          <p:nvPr/>
        </p:nvGraphicFramePr>
        <p:xfrm>
          <a:off x="1295400" y="3862388"/>
          <a:ext cx="19939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4" imgW="672808" imgH="393529" progId="Equation.3">
                  <p:embed/>
                </p:oleObj>
              </mc:Choice>
              <mc:Fallback>
                <p:oleObj name="Equation" r:id="rId4" imgW="672808" imgH="39352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62388"/>
                        <a:ext cx="19939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Oval 1032"/>
          <p:cNvSpPr>
            <a:spLocks noChangeArrowheads="1"/>
          </p:cNvSpPr>
          <p:nvPr/>
        </p:nvSpPr>
        <p:spPr bwMode="auto">
          <a:xfrm>
            <a:off x="5429250" y="4343400"/>
            <a:ext cx="1809750" cy="76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x-none" sz="1800"/>
          </a:p>
        </p:txBody>
      </p:sp>
      <p:sp>
        <p:nvSpPr>
          <p:cNvPr id="16389" name="Line 1033"/>
          <p:cNvSpPr>
            <a:spLocks noChangeShapeType="1"/>
          </p:cNvSpPr>
          <p:nvPr/>
        </p:nvSpPr>
        <p:spPr bwMode="auto">
          <a:xfrm flipV="1">
            <a:off x="6381750" y="3581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0" name="Line 1034"/>
          <p:cNvSpPr>
            <a:spLocks noChangeShapeType="1"/>
          </p:cNvSpPr>
          <p:nvPr/>
        </p:nvSpPr>
        <p:spPr bwMode="auto">
          <a:xfrm flipH="1" flipV="1">
            <a:off x="5524500" y="4452938"/>
            <a:ext cx="857250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Line 1035"/>
          <p:cNvSpPr>
            <a:spLocks noChangeShapeType="1"/>
          </p:cNvSpPr>
          <p:nvPr/>
        </p:nvSpPr>
        <p:spPr bwMode="auto">
          <a:xfrm flipH="1">
            <a:off x="4953000" y="4486275"/>
            <a:ext cx="5715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6392" name="Object 1036"/>
          <p:cNvGraphicFramePr>
            <a:graphicFrameLocks noChangeAspect="1"/>
          </p:cNvGraphicFramePr>
          <p:nvPr/>
        </p:nvGraphicFramePr>
        <p:xfrm>
          <a:off x="3962400" y="5029200"/>
          <a:ext cx="1016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6" imgW="342751" imgH="139639" progId="Equation.3">
                  <p:embed/>
                </p:oleObj>
              </mc:Choice>
              <mc:Fallback>
                <p:oleObj name="Equation" r:id="rId6" imgW="342751" imgH="139639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10160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038"/>
          <p:cNvGraphicFramePr>
            <a:graphicFrameLocks noChangeAspect="1"/>
          </p:cNvGraphicFramePr>
          <p:nvPr/>
        </p:nvGraphicFramePr>
        <p:xfrm>
          <a:off x="5410200" y="3962400"/>
          <a:ext cx="3397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8" imgW="114102" imgH="126780" progId="Equation.3">
                  <p:embed/>
                </p:oleObj>
              </mc:Choice>
              <mc:Fallback>
                <p:oleObj name="Equation" r:id="rId8" imgW="114102" imgH="1267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62400"/>
                        <a:ext cx="3397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39"/>
          <p:cNvGraphicFramePr>
            <a:graphicFrameLocks noChangeAspect="1"/>
          </p:cNvGraphicFramePr>
          <p:nvPr/>
        </p:nvGraphicFramePr>
        <p:xfrm>
          <a:off x="6477000" y="3657600"/>
          <a:ext cx="452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10" imgW="152334" imgH="139639" progId="Equation.3">
                  <p:embed/>
                </p:oleObj>
              </mc:Choice>
              <mc:Fallback>
                <p:oleObj name="Equation" r:id="rId10" imgW="152334" imgH="139639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657600"/>
                        <a:ext cx="4524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Derivative of Rotating Matrix</a:t>
            </a:r>
          </a:p>
        </p:txBody>
      </p:sp>
      <p:sp>
        <p:nvSpPr>
          <p:cNvPr id="18434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If matrix </a:t>
            </a:r>
            <a:r>
              <a:rPr lang="en-US" altLang="x-none" b="1"/>
              <a:t>A</a:t>
            </a:r>
            <a:r>
              <a:rPr lang="en-US" altLang="x-none"/>
              <a:t> is a rigid 3x3 matrix rotating with angular velocity </a:t>
            </a:r>
            <a:r>
              <a:rPr lang="en-US" altLang="x-none" b="1"/>
              <a:t>ω</a:t>
            </a:r>
            <a:endParaRPr lang="en-US" altLang="x-none"/>
          </a:p>
          <a:p>
            <a:pPr eaLnBrk="1" hangingPunct="1"/>
            <a:r>
              <a:rPr lang="en-US" altLang="x-none"/>
              <a:t>This implies that the </a:t>
            </a:r>
            <a:r>
              <a:rPr lang="en-US" altLang="x-none" b="1"/>
              <a:t>a</a:t>
            </a:r>
            <a:r>
              <a:rPr lang="en-US" altLang="x-none"/>
              <a:t>, </a:t>
            </a:r>
            <a:r>
              <a:rPr lang="en-US" altLang="x-none" b="1"/>
              <a:t>b</a:t>
            </a:r>
            <a:r>
              <a:rPr lang="en-US" altLang="x-none"/>
              <a:t>, and </a:t>
            </a:r>
            <a:r>
              <a:rPr lang="en-US" altLang="x-none" b="1"/>
              <a:t>c</a:t>
            </a:r>
            <a:r>
              <a:rPr lang="en-US" altLang="x-none"/>
              <a:t> axes must be rotating around </a:t>
            </a:r>
            <a:r>
              <a:rPr lang="en-US" altLang="x-none" b="1"/>
              <a:t>ω</a:t>
            </a:r>
            <a:endParaRPr lang="en-US" altLang="x-none"/>
          </a:p>
          <a:p>
            <a:pPr eaLnBrk="1" hangingPunct="1"/>
            <a:r>
              <a:rPr lang="en-US" altLang="x-none"/>
              <a:t>The derivatives of each axis are </a:t>
            </a:r>
            <a:r>
              <a:rPr lang="en-US" altLang="x-none" b="1"/>
              <a:t>ω</a:t>
            </a:r>
            <a:r>
              <a:rPr lang="en-US" altLang="x-none"/>
              <a:t>x</a:t>
            </a:r>
            <a:r>
              <a:rPr lang="en-US" altLang="x-none" b="1"/>
              <a:t>a</a:t>
            </a:r>
            <a:r>
              <a:rPr lang="en-US" altLang="x-none"/>
              <a:t>, </a:t>
            </a:r>
            <a:r>
              <a:rPr lang="en-US" altLang="x-none" b="1"/>
              <a:t>ω</a:t>
            </a:r>
            <a:r>
              <a:rPr lang="en-US" altLang="x-none"/>
              <a:t>x</a:t>
            </a:r>
            <a:r>
              <a:rPr lang="en-US" altLang="x-none" b="1"/>
              <a:t>b</a:t>
            </a:r>
            <a:r>
              <a:rPr lang="en-US" altLang="x-none"/>
              <a:t>, and </a:t>
            </a:r>
            <a:r>
              <a:rPr lang="en-US" altLang="x-none" b="1"/>
              <a:t>ω</a:t>
            </a:r>
            <a:r>
              <a:rPr lang="en-US" altLang="x-none"/>
              <a:t>x</a:t>
            </a:r>
            <a:r>
              <a:rPr lang="en-US" altLang="x-none" b="1"/>
              <a:t>c</a:t>
            </a:r>
            <a:r>
              <a:rPr lang="en-US" altLang="x-none"/>
              <a:t>, and so the derivative of the entire matrix is:</a:t>
            </a:r>
          </a:p>
        </p:txBody>
      </p:sp>
      <p:graphicFrame>
        <p:nvGraphicFramePr>
          <p:cNvPr id="18435" name="Object 2052"/>
          <p:cNvGraphicFramePr>
            <a:graphicFrameLocks noChangeAspect="1"/>
          </p:cNvGraphicFramePr>
          <p:nvPr/>
        </p:nvGraphicFramePr>
        <p:xfrm>
          <a:off x="1217613" y="5029200"/>
          <a:ext cx="41767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4" imgW="1409088" imgH="393529" progId="Equation.3">
                  <p:embed/>
                </p:oleObj>
              </mc:Choice>
              <mc:Fallback>
                <p:oleObj name="Equation" r:id="rId4" imgW="1409088" imgH="393529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5029200"/>
                        <a:ext cx="4176712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Product Rule</a:t>
            </a:r>
          </a:p>
        </p:txBody>
      </p:sp>
      <p:graphicFrame>
        <p:nvGraphicFramePr>
          <p:cNvPr id="20482" name="Object 1028"/>
          <p:cNvGraphicFramePr>
            <a:graphicFrameLocks noChangeAspect="1"/>
          </p:cNvGraphicFramePr>
          <p:nvPr/>
        </p:nvGraphicFramePr>
        <p:xfrm>
          <a:off x="990600" y="3048000"/>
          <a:ext cx="5832475" cy="308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4" imgW="1968500" imgH="1041400" progId="Equation.3">
                  <p:embed/>
                </p:oleObj>
              </mc:Choice>
              <mc:Fallback>
                <p:oleObj name="Equation" r:id="rId4" imgW="1968500" imgH="1041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5832475" cy="308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 product rule defines the derivative of products</a:t>
            </a: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3131</TotalTime>
  <Words>985</Words>
  <Application>Microsoft Macintosh PowerPoint</Application>
  <PresentationFormat>On-screen Show (4:3)</PresentationFormat>
  <Paragraphs>195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Osaka</vt:lpstr>
      <vt:lpstr>Times New Roman</vt:lpstr>
      <vt:lpstr>Wingdings</vt:lpstr>
      <vt:lpstr>宋体</vt:lpstr>
      <vt:lpstr>Arial</vt:lpstr>
      <vt:lpstr>UTD-Theme</vt:lpstr>
      <vt:lpstr>Equation</vt:lpstr>
      <vt:lpstr>Rigid Body Dynamics</vt:lpstr>
      <vt:lpstr>Reference</vt:lpstr>
      <vt:lpstr>Cross Product</vt:lpstr>
      <vt:lpstr>Cross Product</vt:lpstr>
      <vt:lpstr>Cross Product</vt:lpstr>
      <vt:lpstr>Cross Product</vt:lpstr>
      <vt:lpstr>Derivative of a Rotating Vector</vt:lpstr>
      <vt:lpstr>Derivative of Rotating Matrix</vt:lpstr>
      <vt:lpstr>Product Rule</vt:lpstr>
      <vt:lpstr>Product Rule</vt:lpstr>
      <vt:lpstr>Dynamics of Particles</vt:lpstr>
      <vt:lpstr>Kinematics of a Particle</vt:lpstr>
      <vt:lpstr>Mass, Momentum, and Force</vt:lpstr>
      <vt:lpstr>Moment of Momentum</vt:lpstr>
      <vt:lpstr>Moment of Momentum</vt:lpstr>
      <vt:lpstr>Moment of Momentum</vt:lpstr>
      <vt:lpstr>Moment of Force (Torque)</vt:lpstr>
      <vt:lpstr>Moment of Force (Torque)</vt:lpstr>
      <vt:lpstr>Rotational Inertia</vt:lpstr>
      <vt:lpstr>Rotational Inertia</vt:lpstr>
      <vt:lpstr>Rotational Inertia</vt:lpstr>
      <vt:lpstr>Rotational Inertia</vt:lpstr>
      <vt:lpstr>Rotational Inertia</vt:lpstr>
      <vt:lpstr>Systems of Particles</vt:lpstr>
      <vt:lpstr>Velocity of Center of Mass</vt:lpstr>
      <vt:lpstr>Force on a Particle</vt:lpstr>
      <vt:lpstr>Systems of Particles</vt:lpstr>
      <vt:lpstr>Torque in a System of Particles</vt:lpstr>
      <vt:lpstr>Systems of Particles</vt:lpstr>
      <vt:lpstr>Internal Forces</vt:lpstr>
      <vt:lpstr>Kinematics of Rigid Bodies</vt:lpstr>
      <vt:lpstr>Kinematics of a Rigid Body</vt:lpstr>
      <vt:lpstr>Kinematics of a Rigid Body</vt:lpstr>
      <vt:lpstr>Offset Position</vt:lpstr>
      <vt:lpstr>Offset Velocity</vt:lpstr>
      <vt:lpstr>Offset Acceleration</vt:lpstr>
      <vt:lpstr>Kinematics of an Offset Point</vt:lpstr>
      <vt:lpstr>Dynamics of Rigid Bodies</vt:lpstr>
      <vt:lpstr>Rigid Bodies</vt:lpstr>
      <vt:lpstr>Rigid Body Mass</vt:lpstr>
      <vt:lpstr>Rigid Body Center of Mass</vt:lpstr>
      <vt:lpstr>Rigid Body Rotational Inertia</vt:lpstr>
      <vt:lpstr>Diagonalization of Rotational Inertial</vt:lpstr>
      <vt:lpstr>Derivative of Rotational Inertial</vt:lpstr>
      <vt:lpstr>Derivative of Angular Momentum</vt:lpstr>
      <vt:lpstr>Newton-Euler Equations</vt:lpstr>
      <vt:lpstr>Applied Forces &amp; Torques</vt:lpstr>
      <vt:lpstr>Properties of Rigid Bodies</vt:lpstr>
      <vt:lpstr>Rigid Body Simulation</vt:lpstr>
      <vt:lpstr>Rigid Body Simulation</vt:lpstr>
      <vt:lpstr>Rigid Body Simulation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1187</cp:revision>
  <cp:lastPrinted>1601-01-01T00:00:00Z</cp:lastPrinted>
  <dcterms:created xsi:type="dcterms:W3CDTF">1601-01-01T00:00:00Z</dcterms:created>
  <dcterms:modified xsi:type="dcterms:W3CDTF">2017-11-12T18:09:41Z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