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26" r:id="rId2"/>
    <p:sldId id="329" r:id="rId3"/>
    <p:sldId id="330" r:id="rId4"/>
    <p:sldId id="332" r:id="rId5"/>
    <p:sldId id="331" r:id="rId6"/>
    <p:sldId id="358" r:id="rId7"/>
    <p:sldId id="333" r:id="rId8"/>
    <p:sldId id="359" r:id="rId9"/>
    <p:sldId id="360" r:id="rId10"/>
    <p:sldId id="334" r:id="rId11"/>
    <p:sldId id="335" r:id="rId12"/>
    <p:sldId id="356" r:id="rId13"/>
    <p:sldId id="357" r:id="rId14"/>
    <p:sldId id="361" r:id="rId15"/>
    <p:sldId id="362" r:id="rId16"/>
    <p:sldId id="337" r:id="rId17"/>
    <p:sldId id="338" r:id="rId18"/>
    <p:sldId id="368" r:id="rId19"/>
    <p:sldId id="341" r:id="rId20"/>
    <p:sldId id="343" r:id="rId21"/>
    <p:sldId id="344" r:id="rId22"/>
    <p:sldId id="363" r:id="rId23"/>
    <p:sldId id="364" r:id="rId24"/>
    <p:sldId id="365" r:id="rId25"/>
    <p:sldId id="366" r:id="rId26"/>
    <p:sldId id="36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954"/>
  </p:normalViewPr>
  <p:slideViewPr>
    <p:cSldViewPr>
      <p:cViewPr varScale="1">
        <p:scale>
          <a:sx n="115" d="100"/>
          <a:sy n="115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4.wmf"/><Relationship Id="rId9" Type="http://schemas.openxmlformats.org/officeDocument/2006/relationships/image" Target="../media/image25.wmf"/><Relationship Id="rId10" Type="http://schemas.openxmlformats.org/officeDocument/2006/relationships/image" Target="../media/image26.wmf"/><Relationship Id="rId1" Type="http://schemas.openxmlformats.org/officeDocument/2006/relationships/image" Target="../media/image23.wmf"/><Relationship Id="rId2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4.wmf"/><Relationship Id="rId9" Type="http://schemas.openxmlformats.org/officeDocument/2006/relationships/image" Target="../media/image25.wmf"/><Relationship Id="rId1" Type="http://schemas.openxmlformats.org/officeDocument/2006/relationships/image" Target="../media/image27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4.wmf"/><Relationship Id="rId9" Type="http://schemas.openxmlformats.org/officeDocument/2006/relationships/image" Target="../media/image25.wmf"/><Relationship Id="rId10" Type="http://schemas.openxmlformats.org/officeDocument/2006/relationships/image" Target="../media/image29.wmf"/><Relationship Id="rId11" Type="http://schemas.openxmlformats.org/officeDocument/2006/relationships/image" Target="../media/image30.wmf"/><Relationship Id="rId1" Type="http://schemas.openxmlformats.org/officeDocument/2006/relationships/image" Target="../media/image28.w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E2F910-EAA7-1F4A-A133-D9F78EAC95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32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rgbClr val="808080"/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chemeClr val="bg1"/>
                </a:solidFill>
                <a:latin typeface="Times New Roman" charset="0"/>
                <a:ea typeface="Osaka" charset="0"/>
                <a:cs typeface="Osaka" charset="0"/>
              </a:rPr>
              <a:t>UT DALLAS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6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5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2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9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20" Type="http://schemas.openxmlformats.org/officeDocument/2006/relationships/image" Target="../media/image25.wmf"/><Relationship Id="rId21" Type="http://schemas.openxmlformats.org/officeDocument/2006/relationships/oleObject" Target="../embeddings/oleObject21.bin"/><Relationship Id="rId22" Type="http://schemas.openxmlformats.org/officeDocument/2006/relationships/image" Target="../media/image26.wmf"/><Relationship Id="rId10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21.wmf"/><Relationship Id="rId15" Type="http://schemas.openxmlformats.org/officeDocument/2006/relationships/oleObject" Target="../embeddings/oleObject18.bin"/><Relationship Id="rId16" Type="http://schemas.openxmlformats.org/officeDocument/2006/relationships/image" Target="../media/image22.wmf"/><Relationship Id="rId17" Type="http://schemas.openxmlformats.org/officeDocument/2006/relationships/oleObject" Target="../embeddings/oleObject19.bin"/><Relationship Id="rId18" Type="http://schemas.openxmlformats.org/officeDocument/2006/relationships/image" Target="../media/image24.wmf"/><Relationship Id="rId19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20" Type="http://schemas.openxmlformats.org/officeDocument/2006/relationships/image" Target="../media/image25.wmf"/><Relationship Id="rId10" Type="http://schemas.openxmlformats.org/officeDocument/2006/relationships/image" Target="../media/image19.wmf"/><Relationship Id="rId11" Type="http://schemas.openxmlformats.org/officeDocument/2006/relationships/oleObject" Target="../embeddings/oleObject26.bin"/><Relationship Id="rId12" Type="http://schemas.openxmlformats.org/officeDocument/2006/relationships/image" Target="../media/image20.w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21.wmf"/><Relationship Id="rId15" Type="http://schemas.openxmlformats.org/officeDocument/2006/relationships/oleObject" Target="../embeddings/oleObject28.bin"/><Relationship Id="rId16" Type="http://schemas.openxmlformats.org/officeDocument/2006/relationships/image" Target="../media/image22.wmf"/><Relationship Id="rId17" Type="http://schemas.openxmlformats.org/officeDocument/2006/relationships/oleObject" Target="../embeddings/oleObject29.bin"/><Relationship Id="rId18" Type="http://schemas.openxmlformats.org/officeDocument/2006/relationships/image" Target="../media/image24.wmf"/><Relationship Id="rId19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20" Type="http://schemas.openxmlformats.org/officeDocument/2006/relationships/image" Target="../media/image25.wmf"/><Relationship Id="rId21" Type="http://schemas.openxmlformats.org/officeDocument/2006/relationships/oleObject" Target="../embeddings/oleObject40.bin"/><Relationship Id="rId22" Type="http://schemas.openxmlformats.org/officeDocument/2006/relationships/image" Target="../media/image29.wmf"/><Relationship Id="rId23" Type="http://schemas.openxmlformats.org/officeDocument/2006/relationships/oleObject" Target="../embeddings/oleObject41.bin"/><Relationship Id="rId24" Type="http://schemas.openxmlformats.org/officeDocument/2006/relationships/image" Target="../media/image30.wmf"/><Relationship Id="rId10" Type="http://schemas.openxmlformats.org/officeDocument/2006/relationships/image" Target="../media/image19.wmf"/><Relationship Id="rId11" Type="http://schemas.openxmlformats.org/officeDocument/2006/relationships/oleObject" Target="../embeddings/oleObject35.bin"/><Relationship Id="rId12" Type="http://schemas.openxmlformats.org/officeDocument/2006/relationships/image" Target="../media/image20.w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21.wmf"/><Relationship Id="rId15" Type="http://schemas.openxmlformats.org/officeDocument/2006/relationships/oleObject" Target="../embeddings/oleObject37.bin"/><Relationship Id="rId16" Type="http://schemas.openxmlformats.org/officeDocument/2006/relationships/image" Target="../media/image22.wmf"/><Relationship Id="rId17" Type="http://schemas.openxmlformats.org/officeDocument/2006/relationships/oleObject" Target="../embeddings/oleObject38.bin"/><Relationship Id="rId18" Type="http://schemas.openxmlformats.org/officeDocument/2006/relationships/image" Target="../media/image24.wmf"/><Relationship Id="rId19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Collisions &amp; Contact</a:t>
            </a:r>
            <a:endParaRPr lang="en-US" altLang="en-US" dirty="0"/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Detection: Bounding Volumes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/>
          </p:cNvSpPr>
          <p:nvPr/>
        </p:nvSpPr>
        <p:spPr bwMode="auto">
          <a:xfrm>
            <a:off x="1143000" y="1828800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Don’t do vertex/edge intersection testing if there’s no chance of an intersection between the polyhedra</a:t>
            </a:r>
          </a:p>
        </p:txBody>
      </p:sp>
      <p:sp>
        <p:nvSpPr>
          <p:cNvPr id="6" name="Text Box 7"/>
          <p:cNvSpPr txBox="1">
            <a:spLocks/>
          </p:cNvSpPr>
          <p:nvPr/>
        </p:nvSpPr>
        <p:spPr bwMode="auto">
          <a:xfrm>
            <a:off x="152400" y="3352800"/>
            <a:ext cx="624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Want a simple test to remove easy cases</a:t>
            </a: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228600" y="43434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Tradeoff complexity of test with power to reject non-intersecting polyhedra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(goodness of fit of bounding volume)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7315200" y="4800600"/>
            <a:ext cx="1066800" cy="1447800"/>
          </a:xfrm>
          <a:custGeom>
            <a:avLst/>
            <a:gdLst>
              <a:gd name="T0" fmla="*/ 2147483647 w 672"/>
              <a:gd name="T1" fmla="*/ 0 h 912"/>
              <a:gd name="T2" fmla="*/ 2147483647 w 672"/>
              <a:gd name="T3" fmla="*/ 2147483647 h 912"/>
              <a:gd name="T4" fmla="*/ 0 w 672"/>
              <a:gd name="T5" fmla="*/ 2147483647 h 912"/>
              <a:gd name="T6" fmla="*/ 2147483647 w 672"/>
              <a:gd name="T7" fmla="*/ 2147483647 h 912"/>
              <a:gd name="T8" fmla="*/ 2147483647 w 672"/>
              <a:gd name="T9" fmla="*/ 2147483647 h 912"/>
              <a:gd name="T10" fmla="*/ 2147483647 w 672"/>
              <a:gd name="T11" fmla="*/ 2147483647 h 912"/>
              <a:gd name="T12" fmla="*/ 2147483647 w 672"/>
              <a:gd name="T13" fmla="*/ 2147483647 h 912"/>
              <a:gd name="T14" fmla="*/ 2147483647 w 672"/>
              <a:gd name="T15" fmla="*/ 0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2"/>
              <a:gd name="T25" fmla="*/ 0 h 912"/>
              <a:gd name="T26" fmla="*/ 672 w 672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2" h="912">
                <a:moveTo>
                  <a:pt x="432" y="0"/>
                </a:moveTo>
                <a:lnTo>
                  <a:pt x="288" y="288"/>
                </a:lnTo>
                <a:lnTo>
                  <a:pt x="0" y="288"/>
                </a:lnTo>
                <a:lnTo>
                  <a:pt x="192" y="528"/>
                </a:lnTo>
                <a:lnTo>
                  <a:pt x="96" y="864"/>
                </a:lnTo>
                <a:lnTo>
                  <a:pt x="432" y="912"/>
                </a:lnTo>
                <a:lnTo>
                  <a:pt x="672" y="96"/>
                </a:lnTo>
                <a:lnTo>
                  <a:pt x="432" y="0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6248400" y="4419600"/>
            <a:ext cx="1295400" cy="1676400"/>
          </a:xfrm>
          <a:custGeom>
            <a:avLst/>
            <a:gdLst>
              <a:gd name="T0" fmla="*/ 2147483647 w 816"/>
              <a:gd name="T1" fmla="*/ 2147483647 h 1056"/>
              <a:gd name="T2" fmla="*/ 2147483647 w 816"/>
              <a:gd name="T3" fmla="*/ 0 h 1056"/>
              <a:gd name="T4" fmla="*/ 0 w 816"/>
              <a:gd name="T5" fmla="*/ 2147483647 h 1056"/>
              <a:gd name="T6" fmla="*/ 2147483647 w 816"/>
              <a:gd name="T7" fmla="*/ 2147483647 h 1056"/>
              <a:gd name="T8" fmla="*/ 2147483647 w 816"/>
              <a:gd name="T9" fmla="*/ 2147483647 h 1056"/>
              <a:gd name="T10" fmla="*/ 2147483647 w 816"/>
              <a:gd name="T11" fmla="*/ 2147483647 h 1056"/>
              <a:gd name="T12" fmla="*/ 2147483647 w 816"/>
              <a:gd name="T13" fmla="*/ 2147483647 h 1056"/>
              <a:gd name="T14" fmla="*/ 2147483647 w 816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6"/>
              <a:gd name="T25" fmla="*/ 0 h 1056"/>
              <a:gd name="T26" fmla="*/ 816 w 816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6" h="1056">
                <a:moveTo>
                  <a:pt x="816" y="96"/>
                </a:moveTo>
                <a:lnTo>
                  <a:pt x="336" y="0"/>
                </a:lnTo>
                <a:lnTo>
                  <a:pt x="0" y="1008"/>
                </a:lnTo>
                <a:lnTo>
                  <a:pt x="576" y="1056"/>
                </a:lnTo>
                <a:lnTo>
                  <a:pt x="624" y="864"/>
                </a:lnTo>
                <a:lnTo>
                  <a:pt x="336" y="528"/>
                </a:lnTo>
                <a:lnTo>
                  <a:pt x="672" y="288"/>
                </a:lnTo>
                <a:lnTo>
                  <a:pt x="816" y="96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6400800" y="3200400"/>
            <a:ext cx="457200" cy="838200"/>
          </a:xfrm>
          <a:custGeom>
            <a:avLst/>
            <a:gdLst>
              <a:gd name="T0" fmla="*/ 2147483647 w 288"/>
              <a:gd name="T1" fmla="*/ 0 h 528"/>
              <a:gd name="T2" fmla="*/ 2147483647 w 288"/>
              <a:gd name="T3" fmla="*/ 2147483647 h 528"/>
              <a:gd name="T4" fmla="*/ 2147483647 w 288"/>
              <a:gd name="T5" fmla="*/ 2147483647 h 528"/>
              <a:gd name="T6" fmla="*/ 2147483647 w 288"/>
              <a:gd name="T7" fmla="*/ 2147483647 h 528"/>
              <a:gd name="T8" fmla="*/ 2147483647 w 288"/>
              <a:gd name="T9" fmla="*/ 2147483647 h 528"/>
              <a:gd name="T10" fmla="*/ 2147483647 w 288"/>
              <a:gd name="T11" fmla="*/ 2147483647 h 528"/>
              <a:gd name="T12" fmla="*/ 2147483647 w 288"/>
              <a:gd name="T13" fmla="*/ 2147483647 h 528"/>
              <a:gd name="T14" fmla="*/ 2147483647 w 288"/>
              <a:gd name="T15" fmla="*/ 2147483647 h 528"/>
              <a:gd name="T16" fmla="*/ 2147483647 w 288"/>
              <a:gd name="T17" fmla="*/ 2147483647 h 528"/>
              <a:gd name="T18" fmla="*/ 0 w 288"/>
              <a:gd name="T19" fmla="*/ 2147483647 h 528"/>
              <a:gd name="T20" fmla="*/ 2147483647 w 288"/>
              <a:gd name="T21" fmla="*/ 0 h 5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8"/>
              <a:gd name="T34" fmla="*/ 0 h 528"/>
              <a:gd name="T35" fmla="*/ 288 w 288"/>
              <a:gd name="T36" fmla="*/ 528 h 5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8" h="528">
                <a:moveTo>
                  <a:pt x="96" y="0"/>
                </a:moveTo>
                <a:lnTo>
                  <a:pt x="288" y="48"/>
                </a:lnTo>
                <a:lnTo>
                  <a:pt x="288" y="144"/>
                </a:lnTo>
                <a:lnTo>
                  <a:pt x="192" y="144"/>
                </a:lnTo>
                <a:lnTo>
                  <a:pt x="144" y="288"/>
                </a:lnTo>
                <a:lnTo>
                  <a:pt x="288" y="336"/>
                </a:lnTo>
                <a:lnTo>
                  <a:pt x="288" y="528"/>
                </a:lnTo>
                <a:lnTo>
                  <a:pt x="96" y="528"/>
                </a:lnTo>
                <a:lnTo>
                  <a:pt x="144" y="384"/>
                </a:lnTo>
                <a:lnTo>
                  <a:pt x="0" y="336"/>
                </a:lnTo>
                <a:lnTo>
                  <a:pt x="96" y="0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315200" y="3124200"/>
            <a:ext cx="914400" cy="990600"/>
          </a:xfrm>
          <a:custGeom>
            <a:avLst/>
            <a:gdLst>
              <a:gd name="T0" fmla="*/ 2147483647 w 576"/>
              <a:gd name="T1" fmla="*/ 2147483647 h 624"/>
              <a:gd name="T2" fmla="*/ 2147483647 w 576"/>
              <a:gd name="T3" fmla="*/ 0 h 624"/>
              <a:gd name="T4" fmla="*/ 2147483647 w 576"/>
              <a:gd name="T5" fmla="*/ 2147483647 h 624"/>
              <a:gd name="T6" fmla="*/ 2147483647 w 576"/>
              <a:gd name="T7" fmla="*/ 2147483647 h 624"/>
              <a:gd name="T8" fmla="*/ 2147483647 w 576"/>
              <a:gd name="T9" fmla="*/ 2147483647 h 624"/>
              <a:gd name="T10" fmla="*/ 2147483647 w 576"/>
              <a:gd name="T11" fmla="*/ 2147483647 h 624"/>
              <a:gd name="T12" fmla="*/ 0 w 576"/>
              <a:gd name="T13" fmla="*/ 2147483647 h 624"/>
              <a:gd name="T14" fmla="*/ 2147483647 w 576"/>
              <a:gd name="T15" fmla="*/ 2147483647 h 624"/>
              <a:gd name="T16" fmla="*/ 2147483647 w 576"/>
              <a:gd name="T17" fmla="*/ 2147483647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"/>
              <a:gd name="T28" fmla="*/ 0 h 624"/>
              <a:gd name="T29" fmla="*/ 576 w 576"/>
              <a:gd name="T30" fmla="*/ 624 h 6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" h="624">
                <a:moveTo>
                  <a:pt x="96" y="48"/>
                </a:moveTo>
                <a:lnTo>
                  <a:pt x="288" y="0"/>
                </a:lnTo>
                <a:lnTo>
                  <a:pt x="576" y="240"/>
                </a:lnTo>
                <a:lnTo>
                  <a:pt x="336" y="288"/>
                </a:lnTo>
                <a:lnTo>
                  <a:pt x="576" y="576"/>
                </a:lnTo>
                <a:lnTo>
                  <a:pt x="240" y="624"/>
                </a:lnTo>
                <a:lnTo>
                  <a:pt x="0" y="480"/>
                </a:lnTo>
                <a:lnTo>
                  <a:pt x="192" y="336"/>
                </a:lnTo>
                <a:lnTo>
                  <a:pt x="96" y="48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altLang="en-US" dirty="0" smtClean="0"/>
              <a:t>Bounding Spheres</a:t>
            </a:r>
            <a:endParaRPr lang="en-US" altLang="en-US" dirty="0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3"/>
          <p:cNvSpPr txBox="1">
            <a:spLocks/>
          </p:cNvSpPr>
          <p:nvPr/>
        </p:nvSpPr>
        <p:spPr bwMode="auto">
          <a:xfrm>
            <a:off x="838200" y="1600200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Compute bounding sphere of </a:t>
            </a:r>
            <a:r>
              <a:rPr lang="en-US" altLang="x-none" b="1" dirty="0" smtClean="0">
                <a:solidFill>
                  <a:schemeClr val="bg1"/>
                </a:solidFill>
              </a:rPr>
              <a:t>vertices</a:t>
            </a:r>
            <a:endParaRPr lang="en-US" altLang="x-none" b="1" dirty="0">
              <a:solidFill>
                <a:schemeClr val="bg1"/>
              </a:solidFill>
            </a:endParaRPr>
          </a:p>
        </p:txBody>
      </p:sp>
      <p:sp>
        <p:nvSpPr>
          <p:cNvPr id="24" name="Oval 6"/>
          <p:cNvSpPr>
            <a:spLocks/>
          </p:cNvSpPr>
          <p:nvPr/>
        </p:nvSpPr>
        <p:spPr bwMode="auto">
          <a:xfrm>
            <a:off x="762000" y="42672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5" name="Oval 7"/>
          <p:cNvSpPr>
            <a:spLocks/>
          </p:cNvSpPr>
          <p:nvPr/>
        </p:nvSpPr>
        <p:spPr bwMode="auto">
          <a:xfrm>
            <a:off x="1676400" y="44958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6" name="Oval 8"/>
          <p:cNvSpPr>
            <a:spLocks/>
          </p:cNvSpPr>
          <p:nvPr/>
        </p:nvSpPr>
        <p:spPr bwMode="auto">
          <a:xfrm>
            <a:off x="914400" y="48768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7" name="Oval 9"/>
          <p:cNvSpPr>
            <a:spLocks/>
          </p:cNvSpPr>
          <p:nvPr/>
        </p:nvSpPr>
        <p:spPr bwMode="auto">
          <a:xfrm>
            <a:off x="1295400" y="48006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8" name="Oval 10"/>
          <p:cNvSpPr>
            <a:spLocks/>
          </p:cNvSpPr>
          <p:nvPr/>
        </p:nvSpPr>
        <p:spPr bwMode="auto">
          <a:xfrm>
            <a:off x="1066800" y="42672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9" name="Oval 11"/>
          <p:cNvSpPr>
            <a:spLocks/>
          </p:cNvSpPr>
          <p:nvPr/>
        </p:nvSpPr>
        <p:spPr bwMode="auto">
          <a:xfrm>
            <a:off x="2057400" y="49530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0" name="Oval 12"/>
          <p:cNvSpPr>
            <a:spLocks/>
          </p:cNvSpPr>
          <p:nvPr/>
        </p:nvSpPr>
        <p:spPr bwMode="auto">
          <a:xfrm>
            <a:off x="1295400" y="51054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1" name="Oval 13"/>
          <p:cNvSpPr>
            <a:spLocks/>
          </p:cNvSpPr>
          <p:nvPr/>
        </p:nvSpPr>
        <p:spPr bwMode="auto">
          <a:xfrm>
            <a:off x="914400" y="44196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2" name="Oval 14"/>
          <p:cNvSpPr>
            <a:spLocks/>
          </p:cNvSpPr>
          <p:nvPr/>
        </p:nvSpPr>
        <p:spPr bwMode="auto">
          <a:xfrm>
            <a:off x="1828800" y="53340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3" name="Oval 15"/>
          <p:cNvSpPr>
            <a:spLocks/>
          </p:cNvSpPr>
          <p:nvPr/>
        </p:nvSpPr>
        <p:spPr bwMode="auto">
          <a:xfrm>
            <a:off x="1066800" y="45720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4" name="Oval 16"/>
          <p:cNvSpPr>
            <a:spLocks/>
          </p:cNvSpPr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5" name="Oval 17"/>
          <p:cNvSpPr>
            <a:spLocks/>
          </p:cNvSpPr>
          <p:nvPr/>
        </p:nvSpPr>
        <p:spPr bwMode="auto">
          <a:xfrm>
            <a:off x="609600" y="48006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6" name="Oval 18"/>
          <p:cNvSpPr>
            <a:spLocks/>
          </p:cNvSpPr>
          <p:nvPr/>
        </p:nvSpPr>
        <p:spPr bwMode="auto">
          <a:xfrm>
            <a:off x="990600" y="51816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7" name="Oval 19"/>
          <p:cNvSpPr>
            <a:spLocks/>
          </p:cNvSpPr>
          <p:nvPr/>
        </p:nvSpPr>
        <p:spPr bwMode="auto">
          <a:xfrm>
            <a:off x="1295400" y="44958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8" name="Oval 20"/>
          <p:cNvSpPr>
            <a:spLocks/>
          </p:cNvSpPr>
          <p:nvPr/>
        </p:nvSpPr>
        <p:spPr bwMode="auto">
          <a:xfrm>
            <a:off x="1524000" y="54102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9" name="Oval 21"/>
          <p:cNvSpPr>
            <a:spLocks/>
          </p:cNvSpPr>
          <p:nvPr/>
        </p:nvSpPr>
        <p:spPr bwMode="auto">
          <a:xfrm>
            <a:off x="457200" y="3962400"/>
            <a:ext cx="1752600" cy="1752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40" name="Text Box 22"/>
          <p:cNvSpPr txBox="1">
            <a:spLocks/>
          </p:cNvSpPr>
          <p:nvPr/>
        </p:nvSpPr>
        <p:spPr bwMode="auto">
          <a:xfrm>
            <a:off x="2057400" y="2667000"/>
            <a:ext cx="708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x-none" b="1">
                <a:solidFill>
                  <a:schemeClr val="bg1"/>
                </a:solidFill>
              </a:rPr>
              <a:t>Find min/max pair of points in each dimension</a:t>
            </a:r>
          </a:p>
          <a:p>
            <a:pPr eaLnBrk="1" hangingPunct="1">
              <a:buFontTx/>
              <a:buAutoNum type="arabicPeriod"/>
            </a:pPr>
            <a:r>
              <a:rPr lang="en-US" altLang="x-none" b="1">
                <a:solidFill>
                  <a:schemeClr val="bg1"/>
                </a:solidFill>
              </a:rPr>
              <a:t> use maximally separated pair – use to create initial bounding sphere (midpoint is center)</a:t>
            </a:r>
          </a:p>
          <a:p>
            <a:pPr eaLnBrk="1" hangingPunct="1">
              <a:buFontTx/>
              <a:buAutoNum type="arabicPeriod"/>
            </a:pPr>
            <a:r>
              <a:rPr lang="en-US" altLang="x-none" b="1">
                <a:solidFill>
                  <a:schemeClr val="bg1"/>
                </a:solidFill>
              </a:rPr>
              <a:t> for each vertex adjust sphere to include point</a:t>
            </a:r>
          </a:p>
        </p:txBody>
      </p:sp>
      <p:sp>
        <p:nvSpPr>
          <p:cNvPr id="41" name="Oval 23"/>
          <p:cNvSpPr>
            <a:spLocks/>
          </p:cNvSpPr>
          <p:nvPr/>
        </p:nvSpPr>
        <p:spPr bwMode="auto">
          <a:xfrm>
            <a:off x="3124200" y="5029200"/>
            <a:ext cx="1066800" cy="1066800"/>
          </a:xfrm>
          <a:prstGeom prst="ellipse">
            <a:avLst/>
          </a:prstGeom>
          <a:solidFill>
            <a:srgbClr val="00D097">
              <a:alpha val="54901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42" name="Oval 24"/>
          <p:cNvSpPr>
            <a:spLocks/>
          </p:cNvSpPr>
          <p:nvPr/>
        </p:nvSpPr>
        <p:spPr bwMode="auto">
          <a:xfrm>
            <a:off x="3886200" y="4800600"/>
            <a:ext cx="1066800" cy="1066800"/>
          </a:xfrm>
          <a:prstGeom prst="ellipse">
            <a:avLst/>
          </a:prstGeom>
          <a:solidFill>
            <a:srgbClr val="FF0000">
              <a:alpha val="54901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5562600" y="4648200"/>
            <a:ext cx="0" cy="152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Oval 26"/>
          <p:cNvSpPr>
            <a:spLocks/>
          </p:cNvSpPr>
          <p:nvPr/>
        </p:nvSpPr>
        <p:spPr bwMode="auto">
          <a:xfrm>
            <a:off x="6019800" y="4953000"/>
            <a:ext cx="1066800" cy="1066800"/>
          </a:xfrm>
          <a:prstGeom prst="ellipse">
            <a:avLst/>
          </a:prstGeom>
          <a:solidFill>
            <a:srgbClr val="00D097">
              <a:alpha val="5294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45" name="Oval 27"/>
          <p:cNvSpPr>
            <a:spLocks/>
          </p:cNvSpPr>
          <p:nvPr/>
        </p:nvSpPr>
        <p:spPr bwMode="auto">
          <a:xfrm>
            <a:off x="7162800" y="4724400"/>
            <a:ext cx="1066800" cy="1066800"/>
          </a:xfrm>
          <a:prstGeom prst="ellipse">
            <a:avLst/>
          </a:prstGeom>
          <a:solidFill>
            <a:srgbClr val="FF0000">
              <a:alpha val="54901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46" name="Freeform 30"/>
          <p:cNvSpPr>
            <a:spLocks/>
          </p:cNvSpPr>
          <p:nvPr/>
        </p:nvSpPr>
        <p:spPr bwMode="auto">
          <a:xfrm>
            <a:off x="3886200" y="4876800"/>
            <a:ext cx="1066800" cy="914400"/>
          </a:xfrm>
          <a:custGeom>
            <a:avLst/>
            <a:gdLst>
              <a:gd name="T0" fmla="*/ 2147483647 w 672"/>
              <a:gd name="T1" fmla="*/ 0 h 576"/>
              <a:gd name="T2" fmla="*/ 0 w 672"/>
              <a:gd name="T3" fmla="*/ 2147483647 h 576"/>
              <a:gd name="T4" fmla="*/ 2147483647 w 672"/>
              <a:gd name="T5" fmla="*/ 2147483647 h 576"/>
              <a:gd name="T6" fmla="*/ 2147483647 w 672"/>
              <a:gd name="T7" fmla="*/ 2147483647 h 576"/>
              <a:gd name="T8" fmla="*/ 2147483647 w 672"/>
              <a:gd name="T9" fmla="*/ 2147483647 h 576"/>
              <a:gd name="T10" fmla="*/ 2147483647 w 672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2"/>
              <a:gd name="T19" fmla="*/ 0 h 576"/>
              <a:gd name="T20" fmla="*/ 672 w 672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2" h="576">
                <a:moveTo>
                  <a:pt x="384" y="0"/>
                </a:moveTo>
                <a:lnTo>
                  <a:pt x="0" y="192"/>
                </a:lnTo>
                <a:lnTo>
                  <a:pt x="96" y="480"/>
                </a:lnTo>
                <a:lnTo>
                  <a:pt x="480" y="576"/>
                </a:lnTo>
                <a:lnTo>
                  <a:pt x="672" y="240"/>
                </a:lnTo>
                <a:lnTo>
                  <a:pt x="384" y="0"/>
                </a:lnTo>
                <a:close/>
              </a:path>
            </a:pathLst>
          </a:custGeom>
          <a:solidFill>
            <a:srgbClr val="FF0000">
              <a:alpha val="56862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47" name="Freeform 31"/>
          <p:cNvSpPr>
            <a:spLocks/>
          </p:cNvSpPr>
          <p:nvPr/>
        </p:nvSpPr>
        <p:spPr bwMode="auto">
          <a:xfrm>
            <a:off x="7173913" y="4811713"/>
            <a:ext cx="1066800" cy="914400"/>
          </a:xfrm>
          <a:custGeom>
            <a:avLst/>
            <a:gdLst>
              <a:gd name="T0" fmla="*/ 2147483647 w 672"/>
              <a:gd name="T1" fmla="*/ 0 h 576"/>
              <a:gd name="T2" fmla="*/ 0 w 672"/>
              <a:gd name="T3" fmla="*/ 2147483647 h 576"/>
              <a:gd name="T4" fmla="*/ 2147483647 w 672"/>
              <a:gd name="T5" fmla="*/ 2147483647 h 576"/>
              <a:gd name="T6" fmla="*/ 2147483647 w 672"/>
              <a:gd name="T7" fmla="*/ 2147483647 h 576"/>
              <a:gd name="T8" fmla="*/ 2147483647 w 672"/>
              <a:gd name="T9" fmla="*/ 2147483647 h 576"/>
              <a:gd name="T10" fmla="*/ 2147483647 w 672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2"/>
              <a:gd name="T19" fmla="*/ 0 h 576"/>
              <a:gd name="T20" fmla="*/ 672 w 672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2" h="576">
                <a:moveTo>
                  <a:pt x="384" y="0"/>
                </a:moveTo>
                <a:lnTo>
                  <a:pt x="0" y="192"/>
                </a:lnTo>
                <a:lnTo>
                  <a:pt x="96" y="480"/>
                </a:lnTo>
                <a:lnTo>
                  <a:pt x="480" y="576"/>
                </a:lnTo>
                <a:lnTo>
                  <a:pt x="672" y="240"/>
                </a:lnTo>
                <a:lnTo>
                  <a:pt x="384" y="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48" name="Freeform 32"/>
          <p:cNvSpPr>
            <a:spLocks/>
          </p:cNvSpPr>
          <p:nvPr/>
        </p:nvSpPr>
        <p:spPr bwMode="auto">
          <a:xfrm>
            <a:off x="6172200" y="5181600"/>
            <a:ext cx="762000" cy="533400"/>
          </a:xfrm>
          <a:custGeom>
            <a:avLst/>
            <a:gdLst>
              <a:gd name="T0" fmla="*/ 0 w 480"/>
              <a:gd name="T1" fmla="*/ 2147483647 h 336"/>
              <a:gd name="T2" fmla="*/ 2147483647 w 480"/>
              <a:gd name="T3" fmla="*/ 0 h 336"/>
              <a:gd name="T4" fmla="*/ 2147483647 w 480"/>
              <a:gd name="T5" fmla="*/ 2147483647 h 336"/>
              <a:gd name="T6" fmla="*/ 2147483647 w 480"/>
              <a:gd name="T7" fmla="*/ 2147483647 h 336"/>
              <a:gd name="T8" fmla="*/ 0 w 480"/>
              <a:gd name="T9" fmla="*/ 2147483647 h 336"/>
              <a:gd name="T10" fmla="*/ 0 w 480"/>
              <a:gd name="T11" fmla="*/ 2147483647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"/>
              <a:gd name="T19" fmla="*/ 0 h 336"/>
              <a:gd name="T20" fmla="*/ 480 w 480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" h="336">
                <a:moveTo>
                  <a:pt x="0" y="48"/>
                </a:moveTo>
                <a:lnTo>
                  <a:pt x="432" y="0"/>
                </a:lnTo>
                <a:lnTo>
                  <a:pt x="288" y="192"/>
                </a:lnTo>
                <a:lnTo>
                  <a:pt x="480" y="336"/>
                </a:lnTo>
                <a:lnTo>
                  <a:pt x="0" y="336"/>
                </a:lnTo>
                <a:lnTo>
                  <a:pt x="0" y="48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49" name="Freeform 33"/>
          <p:cNvSpPr>
            <a:spLocks/>
          </p:cNvSpPr>
          <p:nvPr/>
        </p:nvSpPr>
        <p:spPr bwMode="auto">
          <a:xfrm>
            <a:off x="3124200" y="5334000"/>
            <a:ext cx="990600" cy="457200"/>
          </a:xfrm>
          <a:custGeom>
            <a:avLst/>
            <a:gdLst>
              <a:gd name="T0" fmla="*/ 0 w 624"/>
              <a:gd name="T1" fmla="*/ 2147483647 h 288"/>
              <a:gd name="T2" fmla="*/ 2147483647 w 624"/>
              <a:gd name="T3" fmla="*/ 0 h 288"/>
              <a:gd name="T4" fmla="*/ 2147483647 w 624"/>
              <a:gd name="T5" fmla="*/ 2147483647 h 288"/>
              <a:gd name="T6" fmla="*/ 2147483647 w 624"/>
              <a:gd name="T7" fmla="*/ 2147483647 h 288"/>
              <a:gd name="T8" fmla="*/ 0 w 6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288"/>
              <a:gd name="T17" fmla="*/ 624 w 6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288">
                <a:moveTo>
                  <a:pt x="0" y="240"/>
                </a:moveTo>
                <a:lnTo>
                  <a:pt x="576" y="0"/>
                </a:lnTo>
                <a:lnTo>
                  <a:pt x="624" y="48"/>
                </a:lnTo>
                <a:lnTo>
                  <a:pt x="48" y="288"/>
                </a:lnTo>
                <a:lnTo>
                  <a:pt x="0" y="240"/>
                </a:lnTo>
                <a:close/>
              </a:path>
            </a:pathLst>
          </a:custGeom>
          <a:solidFill>
            <a:srgbClr val="00D097">
              <a:alpha val="74901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Bounding Boxes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3"/>
          <p:cNvSpPr txBox="1">
            <a:spLocks/>
          </p:cNvSpPr>
          <p:nvPr/>
        </p:nvSpPr>
        <p:spPr bwMode="auto">
          <a:xfrm>
            <a:off x="927847" y="1931895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Axis-aligned (AABB): use min/max in each dimension</a:t>
            </a:r>
          </a:p>
        </p:txBody>
      </p:sp>
      <p:sp>
        <p:nvSpPr>
          <p:cNvPr id="12" name="Text Box 7"/>
          <p:cNvSpPr txBox="1">
            <a:spLocks/>
          </p:cNvSpPr>
          <p:nvPr/>
        </p:nvSpPr>
        <p:spPr bwMode="auto">
          <a:xfrm>
            <a:off x="1004047" y="3151095"/>
            <a:ext cx="7086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Oriented (OBB): e.g., use AABB in object space and transform with object. Vertex is inside of OBB </a:t>
            </a:r>
            <a:r>
              <a:rPr lang="en-US" altLang="x-none" b="1" dirty="0" smtClean="0">
                <a:solidFill>
                  <a:schemeClr val="bg1"/>
                </a:solidFill>
              </a:rPr>
              <a:t>  </a:t>
            </a:r>
            <a:r>
              <a:rPr lang="en-US" altLang="x-none" b="1" dirty="0" err="1" smtClean="0">
                <a:solidFill>
                  <a:schemeClr val="bg1"/>
                </a:solidFill>
              </a:rPr>
              <a:t>iff</a:t>
            </a:r>
            <a:r>
              <a:rPr lang="en-US" altLang="x-none" b="1" dirty="0" smtClean="0">
                <a:solidFill>
                  <a:schemeClr val="bg1"/>
                </a:solidFill>
              </a:rPr>
              <a:t> inside </a:t>
            </a:r>
            <a:r>
              <a:rPr lang="en-US" altLang="x-none" b="1" dirty="0">
                <a:solidFill>
                  <a:schemeClr val="bg1"/>
                </a:solidFill>
              </a:rPr>
              <a:t>of 6 planar equations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470647" y="4522695"/>
            <a:ext cx="1143000" cy="8382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1842247" y="4903695"/>
            <a:ext cx="1143000" cy="8382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3671047" y="4522695"/>
            <a:ext cx="1143000" cy="8382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4356847" y="4827495"/>
            <a:ext cx="1143000" cy="8382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6261847" y="4598895"/>
            <a:ext cx="1143000" cy="8382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6947647" y="4903695"/>
            <a:ext cx="1143000" cy="8382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3290047" y="4370295"/>
            <a:ext cx="0" cy="175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880847" y="4294095"/>
            <a:ext cx="0" cy="175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470647" y="4522695"/>
            <a:ext cx="1143000" cy="838200"/>
          </a:xfrm>
          <a:custGeom>
            <a:avLst/>
            <a:gdLst>
              <a:gd name="T0" fmla="*/ 0 w 720"/>
              <a:gd name="T1" fmla="*/ 2147483647 h 528"/>
              <a:gd name="T2" fmla="*/ 2147483647 w 720"/>
              <a:gd name="T3" fmla="*/ 0 h 528"/>
              <a:gd name="T4" fmla="*/ 2147483647 w 720"/>
              <a:gd name="T5" fmla="*/ 2147483647 h 528"/>
              <a:gd name="T6" fmla="*/ 2147483647 w 720"/>
              <a:gd name="T7" fmla="*/ 2147483647 h 528"/>
              <a:gd name="T8" fmla="*/ 0 w 720"/>
              <a:gd name="T9" fmla="*/ 2147483647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528"/>
              <a:gd name="T17" fmla="*/ 720 w 720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528">
                <a:moveTo>
                  <a:pt x="0" y="144"/>
                </a:moveTo>
                <a:lnTo>
                  <a:pt x="240" y="0"/>
                </a:lnTo>
                <a:lnTo>
                  <a:pt x="720" y="192"/>
                </a:lnTo>
                <a:lnTo>
                  <a:pt x="528" y="528"/>
                </a:lnTo>
                <a:lnTo>
                  <a:pt x="0" y="192"/>
                </a:lnTo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842247" y="4903695"/>
            <a:ext cx="1143000" cy="838200"/>
          </a:xfrm>
          <a:custGeom>
            <a:avLst/>
            <a:gdLst>
              <a:gd name="T0" fmla="*/ 0 w 720"/>
              <a:gd name="T1" fmla="*/ 2147483647 h 528"/>
              <a:gd name="T2" fmla="*/ 2147483647 w 720"/>
              <a:gd name="T3" fmla="*/ 0 h 528"/>
              <a:gd name="T4" fmla="*/ 2147483647 w 720"/>
              <a:gd name="T5" fmla="*/ 2147483647 h 528"/>
              <a:gd name="T6" fmla="*/ 2147483647 w 720"/>
              <a:gd name="T7" fmla="*/ 0 h 528"/>
              <a:gd name="T8" fmla="*/ 2147483647 w 720"/>
              <a:gd name="T9" fmla="*/ 2147483647 h 528"/>
              <a:gd name="T10" fmla="*/ 2147483647 w 720"/>
              <a:gd name="T11" fmla="*/ 2147483647 h 528"/>
              <a:gd name="T12" fmla="*/ 2147483647 w 720"/>
              <a:gd name="T13" fmla="*/ 2147483647 h 528"/>
              <a:gd name="T14" fmla="*/ 2147483647 w 720"/>
              <a:gd name="T15" fmla="*/ 2147483647 h 528"/>
              <a:gd name="T16" fmla="*/ 2147483647 w 720"/>
              <a:gd name="T17" fmla="*/ 2147483647 h 528"/>
              <a:gd name="T18" fmla="*/ 0 w 720"/>
              <a:gd name="T19" fmla="*/ 2147483647 h 5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528"/>
              <a:gd name="T32" fmla="*/ 720 w 720"/>
              <a:gd name="T33" fmla="*/ 528 h 5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528">
                <a:moveTo>
                  <a:pt x="0" y="144"/>
                </a:moveTo>
                <a:lnTo>
                  <a:pt x="192" y="0"/>
                </a:lnTo>
                <a:lnTo>
                  <a:pt x="336" y="96"/>
                </a:lnTo>
                <a:lnTo>
                  <a:pt x="576" y="0"/>
                </a:lnTo>
                <a:lnTo>
                  <a:pt x="720" y="192"/>
                </a:lnTo>
                <a:lnTo>
                  <a:pt x="528" y="336"/>
                </a:lnTo>
                <a:lnTo>
                  <a:pt x="624" y="528"/>
                </a:lnTo>
                <a:lnTo>
                  <a:pt x="384" y="336"/>
                </a:lnTo>
                <a:lnTo>
                  <a:pt x="144" y="528"/>
                </a:lnTo>
                <a:lnTo>
                  <a:pt x="0" y="144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4356847" y="4827495"/>
            <a:ext cx="1143000" cy="838200"/>
          </a:xfrm>
          <a:custGeom>
            <a:avLst/>
            <a:gdLst>
              <a:gd name="T0" fmla="*/ 0 w 720"/>
              <a:gd name="T1" fmla="*/ 2147483647 h 528"/>
              <a:gd name="T2" fmla="*/ 2147483647 w 720"/>
              <a:gd name="T3" fmla="*/ 0 h 528"/>
              <a:gd name="T4" fmla="*/ 2147483647 w 720"/>
              <a:gd name="T5" fmla="*/ 2147483647 h 528"/>
              <a:gd name="T6" fmla="*/ 2147483647 w 720"/>
              <a:gd name="T7" fmla="*/ 0 h 528"/>
              <a:gd name="T8" fmla="*/ 2147483647 w 720"/>
              <a:gd name="T9" fmla="*/ 2147483647 h 528"/>
              <a:gd name="T10" fmla="*/ 2147483647 w 720"/>
              <a:gd name="T11" fmla="*/ 2147483647 h 528"/>
              <a:gd name="T12" fmla="*/ 2147483647 w 720"/>
              <a:gd name="T13" fmla="*/ 2147483647 h 528"/>
              <a:gd name="T14" fmla="*/ 2147483647 w 720"/>
              <a:gd name="T15" fmla="*/ 2147483647 h 528"/>
              <a:gd name="T16" fmla="*/ 2147483647 w 720"/>
              <a:gd name="T17" fmla="*/ 2147483647 h 528"/>
              <a:gd name="T18" fmla="*/ 0 w 720"/>
              <a:gd name="T19" fmla="*/ 2147483647 h 5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528"/>
              <a:gd name="T32" fmla="*/ 720 w 720"/>
              <a:gd name="T33" fmla="*/ 528 h 5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528">
                <a:moveTo>
                  <a:pt x="0" y="144"/>
                </a:moveTo>
                <a:lnTo>
                  <a:pt x="192" y="0"/>
                </a:lnTo>
                <a:lnTo>
                  <a:pt x="336" y="96"/>
                </a:lnTo>
                <a:lnTo>
                  <a:pt x="576" y="0"/>
                </a:lnTo>
                <a:lnTo>
                  <a:pt x="720" y="192"/>
                </a:lnTo>
                <a:lnTo>
                  <a:pt x="528" y="336"/>
                </a:lnTo>
                <a:lnTo>
                  <a:pt x="624" y="528"/>
                </a:lnTo>
                <a:lnTo>
                  <a:pt x="384" y="336"/>
                </a:lnTo>
                <a:lnTo>
                  <a:pt x="144" y="528"/>
                </a:lnTo>
                <a:lnTo>
                  <a:pt x="0" y="144"/>
                </a:lnTo>
                <a:close/>
              </a:path>
            </a:pathLst>
          </a:custGeom>
          <a:solidFill>
            <a:srgbClr val="00D097">
              <a:alpha val="6196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6261847" y="4598895"/>
            <a:ext cx="1143000" cy="838200"/>
          </a:xfrm>
          <a:custGeom>
            <a:avLst/>
            <a:gdLst>
              <a:gd name="T0" fmla="*/ 0 w 720"/>
              <a:gd name="T1" fmla="*/ 2147483647 h 528"/>
              <a:gd name="T2" fmla="*/ 2147483647 w 720"/>
              <a:gd name="T3" fmla="*/ 0 h 528"/>
              <a:gd name="T4" fmla="*/ 2147483647 w 720"/>
              <a:gd name="T5" fmla="*/ 2147483647 h 528"/>
              <a:gd name="T6" fmla="*/ 2147483647 w 720"/>
              <a:gd name="T7" fmla="*/ 0 h 528"/>
              <a:gd name="T8" fmla="*/ 2147483647 w 720"/>
              <a:gd name="T9" fmla="*/ 2147483647 h 528"/>
              <a:gd name="T10" fmla="*/ 2147483647 w 720"/>
              <a:gd name="T11" fmla="*/ 2147483647 h 528"/>
              <a:gd name="T12" fmla="*/ 2147483647 w 720"/>
              <a:gd name="T13" fmla="*/ 2147483647 h 528"/>
              <a:gd name="T14" fmla="*/ 2147483647 w 720"/>
              <a:gd name="T15" fmla="*/ 2147483647 h 528"/>
              <a:gd name="T16" fmla="*/ 2147483647 w 720"/>
              <a:gd name="T17" fmla="*/ 2147483647 h 528"/>
              <a:gd name="T18" fmla="*/ 0 w 720"/>
              <a:gd name="T19" fmla="*/ 2147483647 h 5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528"/>
              <a:gd name="T32" fmla="*/ 720 w 720"/>
              <a:gd name="T33" fmla="*/ 528 h 5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528">
                <a:moveTo>
                  <a:pt x="0" y="144"/>
                </a:moveTo>
                <a:lnTo>
                  <a:pt x="192" y="0"/>
                </a:lnTo>
                <a:lnTo>
                  <a:pt x="336" y="96"/>
                </a:lnTo>
                <a:lnTo>
                  <a:pt x="576" y="0"/>
                </a:lnTo>
                <a:lnTo>
                  <a:pt x="720" y="192"/>
                </a:lnTo>
                <a:lnTo>
                  <a:pt x="528" y="336"/>
                </a:lnTo>
                <a:lnTo>
                  <a:pt x="624" y="528"/>
                </a:lnTo>
                <a:lnTo>
                  <a:pt x="384" y="336"/>
                </a:lnTo>
                <a:lnTo>
                  <a:pt x="144" y="528"/>
                </a:lnTo>
                <a:lnTo>
                  <a:pt x="0" y="144"/>
                </a:lnTo>
                <a:close/>
              </a:path>
            </a:pathLst>
          </a:custGeom>
          <a:solidFill>
            <a:srgbClr val="00D097">
              <a:alpha val="59999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6947647" y="4903695"/>
            <a:ext cx="1143000" cy="838200"/>
          </a:xfrm>
          <a:custGeom>
            <a:avLst/>
            <a:gdLst>
              <a:gd name="T0" fmla="*/ 0 w 720"/>
              <a:gd name="T1" fmla="*/ 2147483647 h 528"/>
              <a:gd name="T2" fmla="*/ 2147483647 w 720"/>
              <a:gd name="T3" fmla="*/ 2147483647 h 528"/>
              <a:gd name="T4" fmla="*/ 2147483647 w 720"/>
              <a:gd name="T5" fmla="*/ 2147483647 h 528"/>
              <a:gd name="T6" fmla="*/ 2147483647 w 720"/>
              <a:gd name="T7" fmla="*/ 0 h 528"/>
              <a:gd name="T8" fmla="*/ 2147483647 w 720"/>
              <a:gd name="T9" fmla="*/ 2147483647 h 528"/>
              <a:gd name="T10" fmla="*/ 2147483647 w 720"/>
              <a:gd name="T11" fmla="*/ 2147483647 h 528"/>
              <a:gd name="T12" fmla="*/ 0 w 720"/>
              <a:gd name="T13" fmla="*/ 2147483647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0"/>
              <a:gd name="T22" fmla="*/ 0 h 528"/>
              <a:gd name="T23" fmla="*/ 720 w 720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0" h="528">
                <a:moveTo>
                  <a:pt x="0" y="384"/>
                </a:moveTo>
                <a:lnTo>
                  <a:pt x="240" y="528"/>
                </a:lnTo>
                <a:lnTo>
                  <a:pt x="720" y="432"/>
                </a:lnTo>
                <a:lnTo>
                  <a:pt x="624" y="0"/>
                </a:lnTo>
                <a:lnTo>
                  <a:pt x="192" y="144"/>
                </a:lnTo>
                <a:lnTo>
                  <a:pt x="576" y="384"/>
                </a:lnTo>
                <a:lnTo>
                  <a:pt x="0" y="384"/>
                </a:lnTo>
                <a:close/>
              </a:path>
            </a:pathLst>
          </a:custGeom>
          <a:solidFill>
            <a:srgbClr val="FF0000">
              <a:alpha val="56078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3671047" y="4522695"/>
            <a:ext cx="1143000" cy="838200"/>
          </a:xfrm>
          <a:custGeom>
            <a:avLst/>
            <a:gdLst>
              <a:gd name="T0" fmla="*/ 2147483647 w 720"/>
              <a:gd name="T1" fmla="*/ 0 h 528"/>
              <a:gd name="T2" fmla="*/ 2147483647 w 720"/>
              <a:gd name="T3" fmla="*/ 2147483647 h 528"/>
              <a:gd name="T4" fmla="*/ 2147483647 w 720"/>
              <a:gd name="T5" fmla="*/ 2147483647 h 528"/>
              <a:gd name="T6" fmla="*/ 0 w 720"/>
              <a:gd name="T7" fmla="*/ 2147483647 h 528"/>
              <a:gd name="T8" fmla="*/ 2147483647 w 720"/>
              <a:gd name="T9" fmla="*/ 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528"/>
              <a:gd name="T17" fmla="*/ 720 w 720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528">
                <a:moveTo>
                  <a:pt x="96" y="0"/>
                </a:moveTo>
                <a:lnTo>
                  <a:pt x="720" y="432"/>
                </a:lnTo>
                <a:lnTo>
                  <a:pt x="672" y="528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FF0000">
              <a:alpha val="6196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Bounding Slabs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"/>
          <p:cNvSpPr txBox="1">
            <a:spLocks/>
          </p:cNvSpPr>
          <p:nvPr/>
        </p:nvSpPr>
        <p:spPr bwMode="auto">
          <a:xfrm>
            <a:off x="152400" y="1371600"/>
            <a:ext cx="678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For better fit bounding polyhedron: use arbitrary (user-specified) collection of bounding plane-pairs</a:t>
            </a:r>
          </a:p>
        </p:txBody>
      </p: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587375" y="3090863"/>
            <a:ext cx="3038475" cy="2822575"/>
            <a:chOff x="370" y="1947"/>
            <a:chExt cx="1914" cy="1778"/>
          </a:xfrm>
        </p:grpSpPr>
        <p:grpSp>
          <p:nvGrpSpPr>
            <p:cNvPr id="49" name="Group 7"/>
            <p:cNvGrpSpPr>
              <a:grpSpLocks/>
            </p:cNvGrpSpPr>
            <p:nvPr/>
          </p:nvGrpSpPr>
          <p:grpSpPr bwMode="auto">
            <a:xfrm>
              <a:off x="562" y="2331"/>
              <a:ext cx="1440" cy="1056"/>
              <a:chOff x="2208" y="2064"/>
              <a:chExt cx="1968" cy="1872"/>
            </a:xfrm>
          </p:grpSpPr>
          <p:sp>
            <p:nvSpPr>
              <p:cNvPr id="59" name="Line 5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8"/>
            <p:cNvGrpSpPr>
              <a:grpSpLocks/>
            </p:cNvGrpSpPr>
            <p:nvPr/>
          </p:nvGrpSpPr>
          <p:grpSpPr bwMode="auto">
            <a:xfrm rot="3832389">
              <a:off x="466" y="2043"/>
              <a:ext cx="1776" cy="1584"/>
              <a:chOff x="2208" y="2064"/>
              <a:chExt cx="1968" cy="1872"/>
            </a:xfrm>
          </p:grpSpPr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rot="1392328">
              <a:off x="700" y="2043"/>
              <a:ext cx="1584" cy="1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rot="1392328">
              <a:off x="384" y="2429"/>
              <a:ext cx="1584" cy="1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 rot="-3520666">
              <a:off x="874" y="1971"/>
              <a:ext cx="864" cy="1872"/>
              <a:chOff x="2208" y="2064"/>
              <a:chExt cx="1968" cy="1872"/>
            </a:xfrm>
          </p:grpSpPr>
          <p:sp>
            <p:nvSpPr>
              <p:cNvPr id="55" name="Line 15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Line 1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1056" y="2688"/>
              <a:ext cx="576" cy="432"/>
            </a:xfrm>
            <a:custGeom>
              <a:avLst/>
              <a:gdLst>
                <a:gd name="T0" fmla="*/ 432 w 576"/>
                <a:gd name="T1" fmla="*/ 432 h 432"/>
                <a:gd name="T2" fmla="*/ 576 w 576"/>
                <a:gd name="T3" fmla="*/ 336 h 432"/>
                <a:gd name="T4" fmla="*/ 432 w 576"/>
                <a:gd name="T5" fmla="*/ 240 h 432"/>
                <a:gd name="T6" fmla="*/ 480 w 576"/>
                <a:gd name="T7" fmla="*/ 96 h 432"/>
                <a:gd name="T8" fmla="*/ 240 w 576"/>
                <a:gd name="T9" fmla="*/ 0 h 432"/>
                <a:gd name="T10" fmla="*/ 0 w 576"/>
                <a:gd name="T11" fmla="*/ 48 h 432"/>
                <a:gd name="T12" fmla="*/ 48 w 576"/>
                <a:gd name="T13" fmla="*/ 240 h 432"/>
                <a:gd name="T14" fmla="*/ 240 w 576"/>
                <a:gd name="T15" fmla="*/ 240 h 432"/>
                <a:gd name="T16" fmla="*/ 144 w 576"/>
                <a:gd name="T17" fmla="*/ 384 h 432"/>
                <a:gd name="T18" fmla="*/ 336 w 576"/>
                <a:gd name="T19" fmla="*/ 336 h 432"/>
                <a:gd name="T20" fmla="*/ 432 w 576"/>
                <a:gd name="T21" fmla="*/ 432 h 4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6"/>
                <a:gd name="T34" fmla="*/ 0 h 432"/>
                <a:gd name="T35" fmla="*/ 576 w 576"/>
                <a:gd name="T36" fmla="*/ 432 h 4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6" h="432">
                  <a:moveTo>
                    <a:pt x="432" y="432"/>
                  </a:moveTo>
                  <a:lnTo>
                    <a:pt x="576" y="336"/>
                  </a:lnTo>
                  <a:lnTo>
                    <a:pt x="432" y="240"/>
                  </a:lnTo>
                  <a:lnTo>
                    <a:pt x="480" y="96"/>
                  </a:lnTo>
                  <a:lnTo>
                    <a:pt x="240" y="0"/>
                  </a:lnTo>
                  <a:lnTo>
                    <a:pt x="0" y="48"/>
                  </a:lnTo>
                  <a:lnTo>
                    <a:pt x="48" y="240"/>
                  </a:lnTo>
                  <a:lnTo>
                    <a:pt x="240" y="240"/>
                  </a:lnTo>
                  <a:lnTo>
                    <a:pt x="144" y="384"/>
                  </a:lnTo>
                  <a:lnTo>
                    <a:pt x="336" y="336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32"/>
          <p:cNvGrpSpPr>
            <a:grpSpLocks/>
          </p:cNvGrpSpPr>
          <p:nvPr/>
        </p:nvGrpSpPr>
        <p:grpSpPr bwMode="auto">
          <a:xfrm>
            <a:off x="5181600" y="3276600"/>
            <a:ext cx="3038475" cy="2822575"/>
            <a:chOff x="2866" y="2091"/>
            <a:chExt cx="1914" cy="1778"/>
          </a:xfrm>
        </p:grpSpPr>
        <p:grpSp>
          <p:nvGrpSpPr>
            <p:cNvPr id="62" name="Group 18"/>
            <p:cNvGrpSpPr>
              <a:grpSpLocks/>
            </p:cNvGrpSpPr>
            <p:nvPr/>
          </p:nvGrpSpPr>
          <p:grpSpPr bwMode="auto">
            <a:xfrm>
              <a:off x="3058" y="2475"/>
              <a:ext cx="1440" cy="1056"/>
              <a:chOff x="2208" y="2064"/>
              <a:chExt cx="1968" cy="1872"/>
            </a:xfrm>
          </p:grpSpPr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Group 21"/>
            <p:cNvGrpSpPr>
              <a:grpSpLocks/>
            </p:cNvGrpSpPr>
            <p:nvPr/>
          </p:nvGrpSpPr>
          <p:grpSpPr bwMode="auto">
            <a:xfrm rot="3832389">
              <a:off x="2962" y="2187"/>
              <a:ext cx="1776" cy="1584"/>
              <a:chOff x="2208" y="2064"/>
              <a:chExt cx="1968" cy="1872"/>
            </a:xfrm>
          </p:grpSpPr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 rot="1392328">
              <a:off x="3196" y="2187"/>
              <a:ext cx="1584" cy="1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 rot="1392328">
              <a:off x="2880" y="2573"/>
              <a:ext cx="1584" cy="1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6" name="Group 26"/>
            <p:cNvGrpSpPr>
              <a:grpSpLocks/>
            </p:cNvGrpSpPr>
            <p:nvPr/>
          </p:nvGrpSpPr>
          <p:grpSpPr bwMode="auto">
            <a:xfrm rot="-3520666">
              <a:off x="3370" y="2115"/>
              <a:ext cx="864" cy="1872"/>
              <a:chOff x="2208" y="2064"/>
              <a:chExt cx="1968" cy="1872"/>
            </a:xfrm>
          </p:grpSpPr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Line 2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584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Oval 30"/>
            <p:cNvSpPr>
              <a:spLocks/>
            </p:cNvSpPr>
            <p:nvPr/>
          </p:nvSpPr>
          <p:spPr bwMode="auto">
            <a:xfrm>
              <a:off x="3696" y="2976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68" name="Oval 31"/>
            <p:cNvSpPr>
              <a:spLocks/>
            </p:cNvSpPr>
            <p:nvPr/>
          </p:nvSpPr>
          <p:spPr bwMode="auto">
            <a:xfrm>
              <a:off x="4128" y="3312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 Box 34"/>
          <p:cNvSpPr txBox="1">
            <a:spLocks/>
          </p:cNvSpPr>
          <p:nvPr/>
        </p:nvSpPr>
        <p:spPr bwMode="auto">
          <a:xfrm>
            <a:off x="4114800" y="23622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Is a vertex between each pair?</a:t>
            </a:r>
          </a:p>
        </p:txBody>
      </p:sp>
      <p:graphicFrame>
        <p:nvGraphicFramePr>
          <p:cNvPr id="76" name="Object 3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545169781"/>
              </p:ext>
            </p:extLst>
          </p:nvPr>
        </p:nvGraphicFramePr>
        <p:xfrm>
          <a:off x="5638800" y="2819400"/>
          <a:ext cx="1828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" name="Equation" r:id="rId3" imgW="952200" imgH="215640" progId="Equation.3">
                  <p:embed/>
                </p:oleObj>
              </mc:Choice>
              <mc:Fallback>
                <p:oleObj name="Equation" r:id="rId3" imgW="952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19400"/>
                        <a:ext cx="1828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Detection: </a:t>
            </a:r>
            <a:r>
              <a:rPr lang="en-US" altLang="en-US" dirty="0" err="1" smtClean="0"/>
              <a:t>Polyhedra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/>
          </p:cNvSpPr>
          <p:nvPr/>
        </p:nvSpPr>
        <p:spPr bwMode="auto">
          <a:xfrm>
            <a:off x="609600" y="2159000"/>
            <a:ext cx="684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2. test for vertex of one object inside of other object</a:t>
            </a:r>
          </a:p>
        </p:txBody>
      </p:sp>
      <p:sp>
        <p:nvSpPr>
          <p:cNvPr id="7" name="Text Box 5"/>
          <p:cNvSpPr txBox="1">
            <a:spLocks/>
          </p:cNvSpPr>
          <p:nvPr/>
        </p:nvSpPr>
        <p:spPr bwMode="auto">
          <a:xfrm>
            <a:off x="609600" y="1473200"/>
            <a:ext cx="492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1. test bounding volumes for overlap</a:t>
            </a:r>
          </a:p>
        </p:txBody>
      </p:sp>
      <p:sp>
        <p:nvSpPr>
          <p:cNvPr id="8" name="Text Box 6"/>
          <p:cNvSpPr txBox="1">
            <a:spLocks/>
          </p:cNvSpPr>
          <p:nvPr/>
        </p:nvSpPr>
        <p:spPr bwMode="auto">
          <a:xfrm>
            <a:off x="609600" y="2844800"/>
            <a:ext cx="798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3. test for edge of one object intersecting face of other object</a:t>
            </a:r>
          </a:p>
        </p:txBody>
      </p:sp>
      <p:pic>
        <p:nvPicPr>
          <p:cNvPr id="9" name="Picture 9" descr="Fig07-19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378200"/>
            <a:ext cx="7353300" cy="3251200"/>
          </a:xfrm>
          <a:noFill/>
        </p:spPr>
      </p:pic>
    </p:spTree>
    <p:extLst>
      <p:ext uri="{BB962C8B-B14F-4D97-AF65-F5344CB8AC3E}">
        <p14:creationId xmlns:p14="http://schemas.microsoft.com/office/powerpoint/2010/main" val="19486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Detection: </a:t>
            </a:r>
            <a:r>
              <a:rPr lang="en-US" altLang="en-US" dirty="0" err="1" smtClean="0"/>
              <a:t>Polyhedra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>
            <a:off x="6248400" y="3657600"/>
            <a:ext cx="1219200" cy="1066800"/>
          </a:xfrm>
          <a:custGeom>
            <a:avLst/>
            <a:gdLst>
              <a:gd name="T0" fmla="*/ 2147483647 w 768"/>
              <a:gd name="T1" fmla="*/ 0 h 672"/>
              <a:gd name="T2" fmla="*/ 2147483647 w 768"/>
              <a:gd name="T3" fmla="*/ 0 h 672"/>
              <a:gd name="T4" fmla="*/ 2147483647 w 768"/>
              <a:gd name="T5" fmla="*/ 2147483647 h 672"/>
              <a:gd name="T6" fmla="*/ 2147483647 w 768"/>
              <a:gd name="T7" fmla="*/ 2147483647 h 672"/>
              <a:gd name="T8" fmla="*/ 0 w 768"/>
              <a:gd name="T9" fmla="*/ 2147483647 h 672"/>
              <a:gd name="T10" fmla="*/ 2147483647 w 768"/>
              <a:gd name="T11" fmla="*/ 0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672"/>
              <a:gd name="T20" fmla="*/ 768 w 768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672">
                <a:moveTo>
                  <a:pt x="48" y="0"/>
                </a:moveTo>
                <a:lnTo>
                  <a:pt x="576" y="0"/>
                </a:lnTo>
                <a:lnTo>
                  <a:pt x="768" y="432"/>
                </a:lnTo>
                <a:lnTo>
                  <a:pt x="432" y="672"/>
                </a:lnTo>
                <a:lnTo>
                  <a:pt x="0" y="480"/>
                </a:lnTo>
                <a:lnTo>
                  <a:pt x="48" y="0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7" name="Text Box 4"/>
          <p:cNvSpPr txBox="1">
            <a:spLocks/>
          </p:cNvSpPr>
          <p:nvPr/>
        </p:nvSpPr>
        <p:spPr bwMode="auto">
          <a:xfrm>
            <a:off x="838200" y="1371600"/>
            <a:ext cx="60715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Intersection = NO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For each vertex, V, of object A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	if (V is inside of B) intersection = YES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For each vertex, V, of object B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	if (V is inside of A) intersection = YES</a:t>
            </a:r>
          </a:p>
        </p:txBody>
      </p:sp>
      <p:sp>
        <p:nvSpPr>
          <p:cNvPr id="8" name="Text Box 5"/>
          <p:cNvSpPr txBox="1">
            <a:spLocks/>
          </p:cNvSpPr>
          <p:nvPr/>
        </p:nvSpPr>
        <p:spPr bwMode="auto">
          <a:xfrm>
            <a:off x="533400" y="3657600"/>
            <a:ext cx="533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A vertex is inside a convex polyhedron if it’s on the ‘inside’ side of all faces</a:t>
            </a:r>
          </a:p>
        </p:txBody>
      </p:sp>
      <p:sp>
        <p:nvSpPr>
          <p:cNvPr id="9" name="Text Box 6"/>
          <p:cNvSpPr txBox="1">
            <a:spLocks/>
          </p:cNvSpPr>
          <p:nvPr/>
        </p:nvSpPr>
        <p:spPr bwMode="auto">
          <a:xfrm>
            <a:off x="381000" y="4876800"/>
            <a:ext cx="548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A vertex is inside a cancave polyhedron if a semi-infinite ray from the vertex intersects an odd number of faces</a:t>
            </a:r>
          </a:p>
        </p:txBody>
      </p:sp>
      <p:sp>
        <p:nvSpPr>
          <p:cNvPr id="10" name="Oval 7"/>
          <p:cNvSpPr>
            <a:spLocks/>
          </p:cNvSpPr>
          <p:nvPr/>
        </p:nvSpPr>
        <p:spPr bwMode="auto">
          <a:xfrm>
            <a:off x="6629400" y="40386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1" name="Oval 8"/>
          <p:cNvSpPr>
            <a:spLocks/>
          </p:cNvSpPr>
          <p:nvPr/>
        </p:nvSpPr>
        <p:spPr bwMode="auto">
          <a:xfrm>
            <a:off x="6629400" y="52578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715000" y="4724400"/>
            <a:ext cx="2590800" cy="1524000"/>
          </a:xfrm>
          <a:custGeom>
            <a:avLst/>
            <a:gdLst>
              <a:gd name="T0" fmla="*/ 2147483647 w 1632"/>
              <a:gd name="T1" fmla="*/ 2147483647 h 960"/>
              <a:gd name="T2" fmla="*/ 2147483647 w 1632"/>
              <a:gd name="T3" fmla="*/ 2147483647 h 960"/>
              <a:gd name="T4" fmla="*/ 2147483647 w 1632"/>
              <a:gd name="T5" fmla="*/ 2147483647 h 960"/>
              <a:gd name="T6" fmla="*/ 2147483647 w 1632"/>
              <a:gd name="T7" fmla="*/ 2147483647 h 960"/>
              <a:gd name="T8" fmla="*/ 2147483647 w 1632"/>
              <a:gd name="T9" fmla="*/ 2147483647 h 960"/>
              <a:gd name="T10" fmla="*/ 2147483647 w 1632"/>
              <a:gd name="T11" fmla="*/ 2147483647 h 960"/>
              <a:gd name="T12" fmla="*/ 2147483647 w 1632"/>
              <a:gd name="T13" fmla="*/ 2147483647 h 960"/>
              <a:gd name="T14" fmla="*/ 2147483647 w 1632"/>
              <a:gd name="T15" fmla="*/ 2147483647 h 960"/>
              <a:gd name="T16" fmla="*/ 2147483647 w 1632"/>
              <a:gd name="T17" fmla="*/ 0 h 960"/>
              <a:gd name="T18" fmla="*/ 0 w 1632"/>
              <a:gd name="T19" fmla="*/ 2147483647 h 960"/>
              <a:gd name="T20" fmla="*/ 2147483647 w 1632"/>
              <a:gd name="T21" fmla="*/ 2147483647 h 960"/>
              <a:gd name="T22" fmla="*/ 2147483647 w 1632"/>
              <a:gd name="T23" fmla="*/ 2147483647 h 960"/>
              <a:gd name="T24" fmla="*/ 2147483647 w 1632"/>
              <a:gd name="T25" fmla="*/ 2147483647 h 960"/>
              <a:gd name="T26" fmla="*/ 2147483647 w 1632"/>
              <a:gd name="T27" fmla="*/ 2147483647 h 960"/>
              <a:gd name="T28" fmla="*/ 2147483647 w 1632"/>
              <a:gd name="T29" fmla="*/ 2147483647 h 960"/>
              <a:gd name="T30" fmla="*/ 2147483647 w 1632"/>
              <a:gd name="T31" fmla="*/ 2147483647 h 960"/>
              <a:gd name="T32" fmla="*/ 2147483647 w 1632"/>
              <a:gd name="T33" fmla="*/ 2147483647 h 960"/>
              <a:gd name="T34" fmla="*/ 2147483647 w 1632"/>
              <a:gd name="T35" fmla="*/ 2147483647 h 960"/>
              <a:gd name="T36" fmla="*/ 2147483647 w 1632"/>
              <a:gd name="T37" fmla="*/ 2147483647 h 9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32"/>
              <a:gd name="T58" fmla="*/ 0 h 960"/>
              <a:gd name="T59" fmla="*/ 1632 w 1632"/>
              <a:gd name="T60" fmla="*/ 960 h 96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32" h="960">
                <a:moveTo>
                  <a:pt x="192" y="672"/>
                </a:moveTo>
                <a:lnTo>
                  <a:pt x="384" y="96"/>
                </a:lnTo>
                <a:lnTo>
                  <a:pt x="912" y="144"/>
                </a:lnTo>
                <a:lnTo>
                  <a:pt x="720" y="624"/>
                </a:lnTo>
                <a:lnTo>
                  <a:pt x="1008" y="192"/>
                </a:lnTo>
                <a:lnTo>
                  <a:pt x="1008" y="768"/>
                </a:lnTo>
                <a:lnTo>
                  <a:pt x="1200" y="768"/>
                </a:lnTo>
                <a:lnTo>
                  <a:pt x="1248" y="48"/>
                </a:lnTo>
                <a:lnTo>
                  <a:pt x="96" y="0"/>
                </a:lnTo>
                <a:lnTo>
                  <a:pt x="0" y="912"/>
                </a:lnTo>
                <a:lnTo>
                  <a:pt x="1584" y="960"/>
                </a:lnTo>
                <a:lnTo>
                  <a:pt x="1632" y="240"/>
                </a:lnTo>
                <a:cubicBezTo>
                  <a:pt x="1556" y="245"/>
                  <a:pt x="1475" y="229"/>
                  <a:pt x="1404" y="256"/>
                </a:cubicBezTo>
                <a:cubicBezTo>
                  <a:pt x="1381" y="265"/>
                  <a:pt x="1400" y="305"/>
                  <a:pt x="1397" y="330"/>
                </a:cubicBezTo>
                <a:cubicBezTo>
                  <a:pt x="1394" y="357"/>
                  <a:pt x="1386" y="393"/>
                  <a:pt x="1382" y="420"/>
                </a:cubicBezTo>
                <a:cubicBezTo>
                  <a:pt x="1380" y="435"/>
                  <a:pt x="1375" y="465"/>
                  <a:pt x="1375" y="465"/>
                </a:cubicBezTo>
                <a:lnTo>
                  <a:pt x="1344" y="864"/>
                </a:lnTo>
                <a:lnTo>
                  <a:pt x="336" y="816"/>
                </a:lnTo>
                <a:lnTo>
                  <a:pt x="192" y="672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705600" y="5334000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1"/>
          <p:cNvSpPr>
            <a:spLocks/>
          </p:cNvSpPr>
          <p:nvPr/>
        </p:nvSpPr>
        <p:spPr bwMode="auto">
          <a:xfrm>
            <a:off x="5976938" y="5106988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053138" y="5183188"/>
            <a:ext cx="2743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r>
              <a:rPr lang="en-US" altLang="en-US" dirty="0" smtClean="0"/>
              <a:t>Collision Detection: </a:t>
            </a:r>
            <a:r>
              <a:rPr lang="en-US" altLang="en-US" dirty="0" err="1" smtClean="0"/>
              <a:t>Polyhedra</a:t>
            </a:r>
            <a:endParaRPr lang="en-US" altLang="en-US" dirty="0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6477000" y="2209800"/>
            <a:ext cx="914400" cy="457200"/>
          </a:xfrm>
          <a:custGeom>
            <a:avLst/>
            <a:gdLst>
              <a:gd name="T0" fmla="*/ 2147483647 w 768"/>
              <a:gd name="T1" fmla="*/ 0 h 672"/>
              <a:gd name="T2" fmla="*/ 2147483647 w 768"/>
              <a:gd name="T3" fmla="*/ 0 h 672"/>
              <a:gd name="T4" fmla="*/ 2147483647 w 768"/>
              <a:gd name="T5" fmla="*/ 2147483647 h 672"/>
              <a:gd name="T6" fmla="*/ 2147483647 w 768"/>
              <a:gd name="T7" fmla="*/ 2147483647 h 672"/>
              <a:gd name="T8" fmla="*/ 0 w 768"/>
              <a:gd name="T9" fmla="*/ 2147483647 h 672"/>
              <a:gd name="T10" fmla="*/ 2147483647 w 768"/>
              <a:gd name="T11" fmla="*/ 0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672"/>
              <a:gd name="T20" fmla="*/ 768 w 768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672">
                <a:moveTo>
                  <a:pt x="48" y="0"/>
                </a:moveTo>
                <a:lnTo>
                  <a:pt x="576" y="0"/>
                </a:lnTo>
                <a:lnTo>
                  <a:pt x="768" y="432"/>
                </a:lnTo>
                <a:lnTo>
                  <a:pt x="432" y="672"/>
                </a:lnTo>
                <a:lnTo>
                  <a:pt x="0" y="480"/>
                </a:lnTo>
                <a:lnTo>
                  <a:pt x="48" y="0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6" name="Text Box 4"/>
          <p:cNvSpPr txBox="1">
            <a:spLocks/>
          </p:cNvSpPr>
          <p:nvPr/>
        </p:nvSpPr>
        <p:spPr bwMode="auto">
          <a:xfrm>
            <a:off x="838200" y="1600200"/>
            <a:ext cx="4827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Edge intersection face test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Finds ALL polyhedral intersections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But is most expensive test</a:t>
            </a:r>
          </a:p>
        </p:txBody>
      </p:sp>
      <p:sp>
        <p:nvSpPr>
          <p:cNvPr id="17" name="Text Box 5"/>
          <p:cNvSpPr txBox="1">
            <a:spLocks/>
          </p:cNvSpPr>
          <p:nvPr/>
        </p:nvSpPr>
        <p:spPr bwMode="auto">
          <a:xfrm>
            <a:off x="800100" y="3886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If vertices of edges are on opposite side of plane of face</a:t>
            </a:r>
          </a:p>
        </p:txBody>
      </p:sp>
      <p:sp>
        <p:nvSpPr>
          <p:cNvPr id="18" name="Text Box 6"/>
          <p:cNvSpPr txBox="1">
            <a:spLocks/>
          </p:cNvSpPr>
          <p:nvPr/>
        </p:nvSpPr>
        <p:spPr bwMode="auto">
          <a:xfrm>
            <a:off x="1714500" y="46101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Calculate intersection of edge with plane</a:t>
            </a:r>
          </a:p>
        </p:txBody>
      </p:sp>
      <p:sp>
        <p:nvSpPr>
          <p:cNvPr id="19" name="Oval 7"/>
          <p:cNvSpPr>
            <a:spLocks/>
          </p:cNvSpPr>
          <p:nvPr/>
        </p:nvSpPr>
        <p:spPr bwMode="auto">
          <a:xfrm>
            <a:off x="7543800" y="22860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0" name="Oval 8"/>
          <p:cNvSpPr>
            <a:spLocks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24600" y="1676400"/>
            <a:ext cx="18288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6019800" y="1752600"/>
            <a:ext cx="8382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7075488" y="2644775"/>
            <a:ext cx="8382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 Box 16"/>
          <p:cNvSpPr txBox="1">
            <a:spLocks/>
          </p:cNvSpPr>
          <p:nvPr/>
        </p:nvSpPr>
        <p:spPr bwMode="auto">
          <a:xfrm>
            <a:off x="914400" y="5334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Test vertex for inside face (2D test in plane of face)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 animBg="1"/>
      <p:bldP spid="20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Detection: Swept Volume</a:t>
            </a:r>
            <a:endParaRPr lang="en-US" altLang="en-US" dirty="0"/>
          </a:p>
        </p:txBody>
      </p:sp>
      <p:sp>
        <p:nvSpPr>
          <p:cNvPr id="1741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" name="Picture 4" descr="Fig07-20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649350"/>
            <a:ext cx="7772400" cy="2814638"/>
          </a:xfrm>
        </p:spPr>
      </p:pic>
      <p:sp>
        <p:nvSpPr>
          <p:cNvPr id="25" name="Text Box 6"/>
          <p:cNvSpPr txBox="1">
            <a:spLocks/>
          </p:cNvSpPr>
          <p:nvPr/>
        </p:nvSpPr>
        <p:spPr bwMode="auto">
          <a:xfrm>
            <a:off x="814644" y="1489502"/>
            <a:ext cx="74385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Time &amp; relative direction of travel sweeps out a volume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Only tractable in simple cases (e.g. </a:t>
            </a:r>
            <a:r>
              <a:rPr lang="en-US" altLang="x-none" b="1" dirty="0" smtClean="0">
                <a:solidFill>
                  <a:schemeClr val="bg1"/>
                </a:solidFill>
              </a:rPr>
              <a:t>translation</a:t>
            </a:r>
            <a:r>
              <a:rPr lang="en-US" altLang="x-none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" name="Text Box 7"/>
          <p:cNvSpPr txBox="1">
            <a:spLocks/>
          </p:cNvSpPr>
          <p:nvPr/>
        </p:nvSpPr>
        <p:spPr bwMode="auto">
          <a:xfrm>
            <a:off x="1676400" y="5486400"/>
            <a:ext cx="541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If part of an object is in the volume, it was intersected by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Response: Kinematic</a:t>
            </a:r>
            <a:endParaRPr lang="en-US" altLang="en-US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4"/>
          <p:cNvSpPr>
            <a:spLocks/>
          </p:cNvSpPr>
          <p:nvPr/>
        </p:nvSpPr>
        <p:spPr bwMode="auto">
          <a:xfrm>
            <a:off x="2209800" y="3048000"/>
            <a:ext cx="3124200" cy="685800"/>
          </a:xfrm>
          <a:custGeom>
            <a:avLst/>
            <a:gdLst>
              <a:gd name="T0" fmla="*/ 0 w 1968"/>
              <a:gd name="T1" fmla="*/ 2147483647 h 816"/>
              <a:gd name="T2" fmla="*/ 2147483647 w 1968"/>
              <a:gd name="T3" fmla="*/ 0 h 816"/>
              <a:gd name="T4" fmla="*/ 2147483647 w 1968"/>
              <a:gd name="T5" fmla="*/ 2147483647 h 816"/>
              <a:gd name="T6" fmla="*/ 2147483647 w 1968"/>
              <a:gd name="T7" fmla="*/ 2147483647 h 816"/>
              <a:gd name="T8" fmla="*/ 2147483647 w 1968"/>
              <a:gd name="T9" fmla="*/ 2147483647 h 816"/>
              <a:gd name="T10" fmla="*/ 2147483647 w 1968"/>
              <a:gd name="T11" fmla="*/ 2147483647 h 816"/>
              <a:gd name="T12" fmla="*/ 0 w 1968"/>
              <a:gd name="T13" fmla="*/ 2147483647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68"/>
              <a:gd name="T22" fmla="*/ 0 h 816"/>
              <a:gd name="T23" fmla="*/ 1968 w 1968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68" h="816">
                <a:moveTo>
                  <a:pt x="0" y="288"/>
                </a:moveTo>
                <a:lnTo>
                  <a:pt x="672" y="0"/>
                </a:lnTo>
                <a:lnTo>
                  <a:pt x="1632" y="144"/>
                </a:lnTo>
                <a:lnTo>
                  <a:pt x="1968" y="624"/>
                </a:lnTo>
                <a:lnTo>
                  <a:pt x="1104" y="816"/>
                </a:lnTo>
                <a:lnTo>
                  <a:pt x="240" y="768"/>
                </a:lnTo>
                <a:lnTo>
                  <a:pt x="0" y="288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3733800" y="25146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6"/>
          <p:cNvSpPr txBox="1">
            <a:spLocks/>
          </p:cNvSpPr>
          <p:nvPr/>
        </p:nvSpPr>
        <p:spPr bwMode="auto">
          <a:xfrm>
            <a:off x="3733800" y="23622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" name="Oval 7"/>
          <p:cNvSpPr>
            <a:spLocks/>
          </p:cNvSpPr>
          <p:nvPr/>
        </p:nvSpPr>
        <p:spPr bwMode="auto">
          <a:xfrm>
            <a:off x="2057400" y="2438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2133600" y="2514600"/>
            <a:ext cx="7620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133600" y="2514600"/>
            <a:ext cx="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2133600" y="2514600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114800" y="2514600"/>
            <a:ext cx="990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 Box 26"/>
          <p:cNvSpPr txBox="1">
            <a:spLocks/>
          </p:cNvSpPr>
          <p:nvPr/>
        </p:nvSpPr>
        <p:spPr bwMode="auto">
          <a:xfrm>
            <a:off x="5791200" y="3200400"/>
            <a:ext cx="2895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 i="1" dirty="0" smtClean="0">
                <a:solidFill>
                  <a:schemeClr val="bg1"/>
                </a:solidFill>
              </a:rPr>
              <a:t>k</a:t>
            </a:r>
            <a:r>
              <a:rPr lang="en-US" altLang="x-none" sz="1800" b="1" dirty="0" smtClean="0">
                <a:solidFill>
                  <a:schemeClr val="bg1"/>
                </a:solidFill>
              </a:rPr>
              <a:t>: coefficient of restitution (a </a:t>
            </a:r>
            <a:r>
              <a:rPr lang="en-US" altLang="x-none" sz="1800" b="1" dirty="0">
                <a:solidFill>
                  <a:schemeClr val="bg1"/>
                </a:solidFill>
              </a:rPr>
              <a:t>damping </a:t>
            </a:r>
            <a:r>
              <a:rPr lang="en-US" altLang="x-none" sz="1800" b="1" dirty="0" smtClean="0">
                <a:solidFill>
                  <a:schemeClr val="bg1"/>
                </a:solidFill>
              </a:rPr>
              <a:t>factor)</a:t>
            </a:r>
            <a:endParaRPr lang="en-US" altLang="x-none" sz="18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1800" b="1" dirty="0">
                <a:solidFill>
                  <a:schemeClr val="bg1"/>
                </a:solidFill>
              </a:rPr>
              <a:t>=1 </a:t>
            </a:r>
            <a:r>
              <a:rPr lang="en-US" altLang="x-none" sz="1800" b="1" dirty="0" smtClean="0">
                <a:solidFill>
                  <a:schemeClr val="bg1"/>
                </a:solidFill>
              </a:rPr>
              <a:t> indicates </a:t>
            </a:r>
            <a:r>
              <a:rPr lang="en-US" altLang="x-none" sz="1800" b="1" dirty="0">
                <a:solidFill>
                  <a:schemeClr val="bg1"/>
                </a:solidFill>
              </a:rPr>
              <a:t>no energy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37878" y="3152001"/>
                <a:ext cx="1354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8" y="3152001"/>
                <a:ext cx="135447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153" t="-2174" r="-585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569394" y="2104366"/>
                <a:ext cx="2109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394" y="2104366"/>
                <a:ext cx="2109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67" t="-2174" r="-346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563340" y="2724035"/>
                <a:ext cx="728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40" y="2724035"/>
                <a:ext cx="72802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074168" y="1677756"/>
                <a:ext cx="4999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68" y="1677756"/>
                <a:ext cx="499989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2" t="-2174" r="-10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750694" y="2048179"/>
                <a:ext cx="3452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(1+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94" y="2048179"/>
                <a:ext cx="345261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7"/>
          <p:cNvSpPr txBox="1">
            <a:spLocks/>
          </p:cNvSpPr>
          <p:nvPr/>
        </p:nvSpPr>
        <p:spPr bwMode="auto">
          <a:xfrm>
            <a:off x="2133600" y="5029200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But now want to add angular velocity contribution to separation velocity</a:t>
            </a:r>
          </a:p>
        </p:txBody>
      </p:sp>
    </p:spTree>
    <p:extLst>
      <p:ext uri="{BB962C8B-B14F-4D97-AF65-F5344CB8AC3E}">
        <p14:creationId xmlns:p14="http://schemas.microsoft.com/office/powerpoint/2010/main" val="6474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Rigid Body Simulation</a:t>
            </a:r>
            <a:endParaRPr lang="en-US" altLang="en-US" dirty="0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3"/>
          <p:cNvSpPr txBox="1">
            <a:spLocks/>
          </p:cNvSpPr>
          <p:nvPr/>
        </p:nvSpPr>
        <p:spPr bwMode="auto">
          <a:xfrm>
            <a:off x="1061391" y="1905000"/>
            <a:ext cx="2971800" cy="1754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u="sng"/>
              <a:t>Object Properties</a:t>
            </a:r>
          </a:p>
          <a:p>
            <a:pPr eaLnBrk="1" hangingPunct="1"/>
            <a:r>
              <a:rPr lang="en-US" altLang="x-none" sz="1800"/>
              <a:t>Mass</a:t>
            </a:r>
          </a:p>
          <a:p>
            <a:pPr eaLnBrk="1" hangingPunct="1"/>
            <a:r>
              <a:rPr lang="en-US" altLang="x-none" sz="1800"/>
              <a:t>Position</a:t>
            </a:r>
          </a:p>
          <a:p>
            <a:pPr eaLnBrk="1" hangingPunct="1"/>
            <a:r>
              <a:rPr lang="en-US" altLang="x-none" sz="1800"/>
              <a:t>linear &amp; angular velocity</a:t>
            </a:r>
          </a:p>
          <a:p>
            <a:pPr eaLnBrk="1" hangingPunct="1"/>
            <a:r>
              <a:rPr lang="en-US" altLang="x-none" sz="1800"/>
              <a:t>linear &amp; angular momentum</a:t>
            </a:r>
          </a:p>
        </p:txBody>
      </p:sp>
      <p:sp>
        <p:nvSpPr>
          <p:cNvPr id="6" name="Text Box 4"/>
          <p:cNvSpPr txBox="1">
            <a:spLocks/>
          </p:cNvSpPr>
          <p:nvPr/>
        </p:nvSpPr>
        <p:spPr bwMode="auto">
          <a:xfrm>
            <a:off x="5099991" y="1905000"/>
            <a:ext cx="2971800" cy="1477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u="sng" dirty="0"/>
              <a:t>Calculate forces</a:t>
            </a:r>
          </a:p>
          <a:p>
            <a:pPr eaLnBrk="1" hangingPunct="1"/>
            <a:r>
              <a:rPr lang="en-US" altLang="x-none" sz="1800" dirty="0"/>
              <a:t>Wind</a:t>
            </a:r>
          </a:p>
          <a:p>
            <a:pPr eaLnBrk="1" hangingPunct="1"/>
            <a:r>
              <a:rPr lang="en-US" altLang="x-none" sz="1800" dirty="0"/>
              <a:t>Gravity</a:t>
            </a:r>
          </a:p>
          <a:p>
            <a:pPr eaLnBrk="1" hangingPunct="1"/>
            <a:r>
              <a:rPr lang="en-US" altLang="x-none" sz="1800" dirty="0"/>
              <a:t>Viscosity</a:t>
            </a:r>
          </a:p>
          <a:p>
            <a:pPr eaLnBrk="1" hangingPunct="1"/>
            <a:r>
              <a:rPr lang="en-US" altLang="x-none" sz="1800" dirty="0"/>
              <a:t>Collisions</a:t>
            </a:r>
          </a:p>
        </p:txBody>
      </p:sp>
      <p:sp>
        <p:nvSpPr>
          <p:cNvPr id="7" name="Text Box 5"/>
          <p:cNvSpPr txBox="1">
            <a:spLocks/>
          </p:cNvSpPr>
          <p:nvPr/>
        </p:nvSpPr>
        <p:spPr bwMode="auto">
          <a:xfrm>
            <a:off x="5099991" y="4343400"/>
            <a:ext cx="2971800" cy="928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u="sng"/>
              <a:t>Calculate accelerations</a:t>
            </a:r>
          </a:p>
          <a:p>
            <a:pPr eaLnBrk="1" hangingPunct="1"/>
            <a:r>
              <a:rPr lang="en-US" altLang="x-none" sz="1800"/>
              <a:t>Linear &amp; angular using  mass and inertia tensor</a:t>
            </a:r>
          </a:p>
        </p:txBody>
      </p:sp>
      <p:sp>
        <p:nvSpPr>
          <p:cNvPr id="8" name="Text Box 6"/>
          <p:cNvSpPr txBox="1">
            <a:spLocks/>
          </p:cNvSpPr>
          <p:nvPr/>
        </p:nvSpPr>
        <p:spPr bwMode="auto">
          <a:xfrm>
            <a:off x="908991" y="4343400"/>
            <a:ext cx="3048000" cy="1754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u="sng"/>
              <a:t>Calculate change in attributes</a:t>
            </a:r>
          </a:p>
          <a:p>
            <a:pPr eaLnBrk="1" hangingPunct="1"/>
            <a:r>
              <a:rPr lang="en-US" altLang="x-none" sz="1800"/>
              <a:t>Position</a:t>
            </a:r>
          </a:p>
          <a:p>
            <a:pPr eaLnBrk="1" hangingPunct="1"/>
            <a:r>
              <a:rPr lang="en-US" altLang="x-none" sz="1800"/>
              <a:t>linear &amp; angular velocity</a:t>
            </a:r>
          </a:p>
          <a:p>
            <a:pPr eaLnBrk="1" hangingPunct="1"/>
            <a:r>
              <a:rPr lang="en-US" altLang="x-none" sz="1800"/>
              <a:t>linear &amp; angular momentum</a:t>
            </a: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426391" y="3352800"/>
            <a:ext cx="330200" cy="990600"/>
          </a:xfrm>
          <a:custGeom>
            <a:avLst/>
            <a:gdLst>
              <a:gd name="T0" fmla="*/ 2147483647 w 208"/>
              <a:gd name="T1" fmla="*/ 2147483647 h 624"/>
              <a:gd name="T2" fmla="*/ 2147483647 w 208"/>
              <a:gd name="T3" fmla="*/ 2147483647 h 624"/>
              <a:gd name="T4" fmla="*/ 2147483647 w 208"/>
              <a:gd name="T5" fmla="*/ 0 h 624"/>
              <a:gd name="T6" fmla="*/ 0 60000 65536"/>
              <a:gd name="T7" fmla="*/ 0 60000 65536"/>
              <a:gd name="T8" fmla="*/ 0 60000 65536"/>
              <a:gd name="T9" fmla="*/ 0 w 208"/>
              <a:gd name="T10" fmla="*/ 0 h 624"/>
              <a:gd name="T11" fmla="*/ 208 w 20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624">
                <a:moveTo>
                  <a:pt x="112" y="624"/>
                </a:moveTo>
                <a:cubicBezTo>
                  <a:pt x="56" y="508"/>
                  <a:pt x="0" y="392"/>
                  <a:pt x="16" y="288"/>
                </a:cubicBezTo>
                <a:cubicBezTo>
                  <a:pt x="32" y="184"/>
                  <a:pt x="120" y="92"/>
                  <a:pt x="208" y="0"/>
                </a:cubicBezTo>
              </a:path>
            </a:pathLst>
          </a:cu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rot="10401283">
            <a:off x="8224191" y="3276600"/>
            <a:ext cx="330200" cy="990600"/>
          </a:xfrm>
          <a:custGeom>
            <a:avLst/>
            <a:gdLst>
              <a:gd name="T0" fmla="*/ 2147483647 w 208"/>
              <a:gd name="T1" fmla="*/ 2147483647 h 624"/>
              <a:gd name="T2" fmla="*/ 2147483647 w 208"/>
              <a:gd name="T3" fmla="*/ 2147483647 h 624"/>
              <a:gd name="T4" fmla="*/ 2147483647 w 208"/>
              <a:gd name="T5" fmla="*/ 0 h 624"/>
              <a:gd name="T6" fmla="*/ 0 60000 65536"/>
              <a:gd name="T7" fmla="*/ 0 60000 65536"/>
              <a:gd name="T8" fmla="*/ 0 60000 65536"/>
              <a:gd name="T9" fmla="*/ 0 w 208"/>
              <a:gd name="T10" fmla="*/ 0 h 624"/>
              <a:gd name="T11" fmla="*/ 208 w 20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624">
                <a:moveTo>
                  <a:pt x="112" y="624"/>
                </a:moveTo>
                <a:cubicBezTo>
                  <a:pt x="56" y="508"/>
                  <a:pt x="0" y="392"/>
                  <a:pt x="16" y="288"/>
                </a:cubicBezTo>
                <a:cubicBezTo>
                  <a:pt x="32" y="184"/>
                  <a:pt x="120" y="92"/>
                  <a:pt x="208" y="0"/>
                </a:cubicBezTo>
              </a:path>
            </a:pathLst>
          </a:cu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4793604">
            <a:off x="4363391" y="5232400"/>
            <a:ext cx="330200" cy="990600"/>
          </a:xfrm>
          <a:custGeom>
            <a:avLst/>
            <a:gdLst>
              <a:gd name="T0" fmla="*/ 2147483647 w 208"/>
              <a:gd name="T1" fmla="*/ 2147483647 h 624"/>
              <a:gd name="T2" fmla="*/ 2147483647 w 208"/>
              <a:gd name="T3" fmla="*/ 2147483647 h 624"/>
              <a:gd name="T4" fmla="*/ 2147483647 w 208"/>
              <a:gd name="T5" fmla="*/ 0 h 624"/>
              <a:gd name="T6" fmla="*/ 0 60000 65536"/>
              <a:gd name="T7" fmla="*/ 0 60000 65536"/>
              <a:gd name="T8" fmla="*/ 0 60000 65536"/>
              <a:gd name="T9" fmla="*/ 0 w 208"/>
              <a:gd name="T10" fmla="*/ 0 h 624"/>
              <a:gd name="T11" fmla="*/ 208 w 20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624">
                <a:moveTo>
                  <a:pt x="112" y="624"/>
                </a:moveTo>
                <a:cubicBezTo>
                  <a:pt x="56" y="508"/>
                  <a:pt x="0" y="392"/>
                  <a:pt x="16" y="288"/>
                </a:cubicBezTo>
                <a:cubicBezTo>
                  <a:pt x="32" y="184"/>
                  <a:pt x="120" y="92"/>
                  <a:pt x="208" y="0"/>
                </a:cubicBezTo>
              </a:path>
            </a:pathLst>
          </a:cu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 rot="5400000">
            <a:off x="4363391" y="1193800"/>
            <a:ext cx="330200" cy="990600"/>
          </a:xfrm>
          <a:custGeom>
            <a:avLst/>
            <a:gdLst>
              <a:gd name="T0" fmla="*/ 2147483647 w 208"/>
              <a:gd name="T1" fmla="*/ 2147483647 h 624"/>
              <a:gd name="T2" fmla="*/ 2147483647 w 208"/>
              <a:gd name="T3" fmla="*/ 2147483647 h 624"/>
              <a:gd name="T4" fmla="*/ 2147483647 w 208"/>
              <a:gd name="T5" fmla="*/ 0 h 624"/>
              <a:gd name="T6" fmla="*/ 0 60000 65536"/>
              <a:gd name="T7" fmla="*/ 0 60000 65536"/>
              <a:gd name="T8" fmla="*/ 0 60000 65536"/>
              <a:gd name="T9" fmla="*/ 0 w 208"/>
              <a:gd name="T10" fmla="*/ 0 h 624"/>
              <a:gd name="T11" fmla="*/ 208 w 20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624">
                <a:moveTo>
                  <a:pt x="112" y="624"/>
                </a:moveTo>
                <a:cubicBezTo>
                  <a:pt x="56" y="508"/>
                  <a:pt x="0" y="392"/>
                  <a:pt x="16" y="288"/>
                </a:cubicBezTo>
                <a:cubicBezTo>
                  <a:pt x="32" y="184"/>
                  <a:pt x="120" y="92"/>
                  <a:pt x="208" y="0"/>
                </a:cubicBezTo>
              </a:path>
            </a:pathLst>
          </a:cu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Detection &amp; Response</a:t>
            </a:r>
            <a:endParaRPr lang="en-US" altLang="en-US" dirty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71800" y="2209800"/>
            <a:ext cx="562532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Particle-plane collision detection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Polyhedron-polyhedron collision detection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	overlap of Bounding volumes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	Vertex inside polyhedron test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		Concave case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		Convex case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	Edge-face intersection test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124200" y="5105400"/>
            <a:ext cx="336553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kinematic response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Penalty method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Impulse force of collision</a:t>
            </a:r>
          </a:p>
        </p:txBody>
      </p:sp>
      <p:sp>
        <p:nvSpPr>
          <p:cNvPr id="13" name="Text Box 5"/>
          <p:cNvSpPr txBox="1">
            <a:spLocks/>
          </p:cNvSpPr>
          <p:nvPr/>
        </p:nvSpPr>
        <p:spPr bwMode="auto">
          <a:xfrm>
            <a:off x="838200" y="3276600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detection</a:t>
            </a:r>
          </a:p>
        </p:txBody>
      </p:sp>
      <p:sp>
        <p:nvSpPr>
          <p:cNvPr id="14" name="Text Box 6"/>
          <p:cNvSpPr txBox="1">
            <a:spLocks/>
          </p:cNvSpPr>
          <p:nvPr/>
        </p:nvSpPr>
        <p:spPr bwMode="auto">
          <a:xfrm>
            <a:off x="914400" y="54102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5" name="AutoShape 7"/>
          <p:cNvSpPr>
            <a:spLocks/>
          </p:cNvSpPr>
          <p:nvPr/>
        </p:nvSpPr>
        <p:spPr bwMode="auto">
          <a:xfrm>
            <a:off x="2286000" y="2286000"/>
            <a:ext cx="609600" cy="2590800"/>
          </a:xfrm>
          <a:prstGeom prst="leftBrace">
            <a:avLst>
              <a:gd name="adj1" fmla="val 35417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6" name="AutoShape 8"/>
          <p:cNvSpPr>
            <a:spLocks/>
          </p:cNvSpPr>
          <p:nvPr/>
        </p:nvSpPr>
        <p:spPr bwMode="auto">
          <a:xfrm>
            <a:off x="2438400" y="5105400"/>
            <a:ext cx="457200" cy="1143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Impulse Response</a:t>
            </a:r>
            <a:endParaRPr lang="en-US" altLang="en-US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2362200" y="2263775"/>
            <a:ext cx="2286000" cy="1295400"/>
          </a:xfrm>
          <a:custGeom>
            <a:avLst/>
            <a:gdLst>
              <a:gd name="T0" fmla="*/ 0 w 1440"/>
              <a:gd name="T1" fmla="*/ 2147483647 h 816"/>
              <a:gd name="T2" fmla="*/ 2147483647 w 1440"/>
              <a:gd name="T3" fmla="*/ 2147483647 h 816"/>
              <a:gd name="T4" fmla="*/ 2147483647 w 1440"/>
              <a:gd name="T5" fmla="*/ 0 h 816"/>
              <a:gd name="T6" fmla="*/ 2147483647 w 1440"/>
              <a:gd name="T7" fmla="*/ 2147483647 h 816"/>
              <a:gd name="T8" fmla="*/ 2147483647 w 1440"/>
              <a:gd name="T9" fmla="*/ 2147483647 h 816"/>
              <a:gd name="T10" fmla="*/ 2147483647 w 1440"/>
              <a:gd name="T11" fmla="*/ 2147483647 h 816"/>
              <a:gd name="T12" fmla="*/ 2147483647 w 1440"/>
              <a:gd name="T13" fmla="*/ 2147483647 h 816"/>
              <a:gd name="T14" fmla="*/ 0 w 1440"/>
              <a:gd name="T15" fmla="*/ 2147483647 h 8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0"/>
              <a:gd name="T25" fmla="*/ 0 h 816"/>
              <a:gd name="T26" fmla="*/ 1440 w 1440"/>
              <a:gd name="T27" fmla="*/ 816 h 8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0" h="816">
                <a:moveTo>
                  <a:pt x="0" y="576"/>
                </a:moveTo>
                <a:lnTo>
                  <a:pt x="384" y="48"/>
                </a:lnTo>
                <a:lnTo>
                  <a:pt x="1152" y="0"/>
                </a:lnTo>
                <a:lnTo>
                  <a:pt x="1440" y="336"/>
                </a:lnTo>
                <a:lnTo>
                  <a:pt x="1104" y="672"/>
                </a:lnTo>
                <a:lnTo>
                  <a:pt x="864" y="432"/>
                </a:lnTo>
                <a:lnTo>
                  <a:pt x="336" y="816"/>
                </a:lnTo>
                <a:lnTo>
                  <a:pt x="0" y="576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4114800" y="2873375"/>
            <a:ext cx="1981200" cy="1371600"/>
          </a:xfrm>
          <a:custGeom>
            <a:avLst/>
            <a:gdLst>
              <a:gd name="T0" fmla="*/ 2147483647 w 1248"/>
              <a:gd name="T1" fmla="*/ 2147483647 h 864"/>
              <a:gd name="T2" fmla="*/ 2147483647 w 1248"/>
              <a:gd name="T3" fmla="*/ 0 h 864"/>
              <a:gd name="T4" fmla="*/ 2147483647 w 1248"/>
              <a:gd name="T5" fmla="*/ 2147483647 h 864"/>
              <a:gd name="T6" fmla="*/ 2147483647 w 1248"/>
              <a:gd name="T7" fmla="*/ 2147483647 h 864"/>
              <a:gd name="T8" fmla="*/ 2147483647 w 1248"/>
              <a:gd name="T9" fmla="*/ 2147483647 h 864"/>
              <a:gd name="T10" fmla="*/ 0 w 1248"/>
              <a:gd name="T11" fmla="*/ 2147483647 h 864"/>
              <a:gd name="T12" fmla="*/ 2147483647 w 1248"/>
              <a:gd name="T13" fmla="*/ 2147483647 h 864"/>
              <a:gd name="T14" fmla="*/ 2147483647 w 1248"/>
              <a:gd name="T15" fmla="*/ 2147483647 h 8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48"/>
              <a:gd name="T25" fmla="*/ 0 h 864"/>
              <a:gd name="T26" fmla="*/ 1248 w 1248"/>
              <a:gd name="T27" fmla="*/ 864 h 8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48" h="864">
                <a:moveTo>
                  <a:pt x="192" y="96"/>
                </a:moveTo>
                <a:lnTo>
                  <a:pt x="672" y="0"/>
                </a:lnTo>
                <a:lnTo>
                  <a:pt x="1248" y="192"/>
                </a:lnTo>
                <a:lnTo>
                  <a:pt x="672" y="864"/>
                </a:lnTo>
                <a:lnTo>
                  <a:pt x="240" y="768"/>
                </a:lnTo>
                <a:lnTo>
                  <a:pt x="0" y="480"/>
                </a:lnTo>
                <a:lnTo>
                  <a:pt x="336" y="384"/>
                </a:lnTo>
                <a:lnTo>
                  <a:pt x="192" y="9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5105400" y="2720975"/>
            <a:ext cx="1752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5105400" y="2263775"/>
            <a:ext cx="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3352800" y="2720975"/>
            <a:ext cx="30480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V="1">
            <a:off x="3352800" y="2035175"/>
            <a:ext cx="7620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80243"/>
              </p:ext>
            </p:extLst>
          </p:nvPr>
        </p:nvGraphicFramePr>
        <p:xfrm>
          <a:off x="2895600" y="3787775"/>
          <a:ext cx="6905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1" name="Equation" r:id="rId3" imgW="342720" imgH="215640" progId="Equation.3">
                  <p:embed/>
                </p:oleObj>
              </mc:Choice>
              <mc:Fallback>
                <p:oleObj name="Equation" r:id="rId3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87775"/>
                        <a:ext cx="6905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6720"/>
              </p:ext>
            </p:extLst>
          </p:nvPr>
        </p:nvGraphicFramePr>
        <p:xfrm>
          <a:off x="5181600" y="2111375"/>
          <a:ext cx="6905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2" name="Equation" r:id="rId5" imgW="342720" imgH="215640" progId="Equation.3">
                  <p:embed/>
                </p:oleObj>
              </mc:Choice>
              <mc:Fallback>
                <p:oleObj name="Equation" r:id="rId5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11375"/>
                        <a:ext cx="6905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59690"/>
              </p:ext>
            </p:extLst>
          </p:nvPr>
        </p:nvGraphicFramePr>
        <p:xfrm>
          <a:off x="6248400" y="2339975"/>
          <a:ext cx="766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" name="Equation" r:id="rId7" imgW="380880" imgH="215640" progId="Equation.3">
                  <p:embed/>
                </p:oleObj>
              </mc:Choice>
              <mc:Fallback>
                <p:oleObj name="Equation" r:id="rId7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39975"/>
                        <a:ext cx="7667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11150"/>
              </p:ext>
            </p:extLst>
          </p:nvPr>
        </p:nvGraphicFramePr>
        <p:xfrm>
          <a:off x="4110038" y="1828800"/>
          <a:ext cx="7667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4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1828800"/>
                        <a:ext cx="7667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71359"/>
              </p:ext>
            </p:extLst>
          </p:nvPr>
        </p:nvGraphicFramePr>
        <p:xfrm>
          <a:off x="2819400" y="2286000"/>
          <a:ext cx="7159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5" name="Equation" r:id="rId11" imgW="355320" imgH="215640" progId="Equation.3">
                  <p:embed/>
                </p:oleObj>
              </mc:Choice>
              <mc:Fallback>
                <p:oleObj name="Equation" r:id="rId11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7159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36243"/>
              </p:ext>
            </p:extLst>
          </p:nvPr>
        </p:nvGraphicFramePr>
        <p:xfrm>
          <a:off x="4846638" y="3406775"/>
          <a:ext cx="7159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6" name="Equation" r:id="rId13" imgW="355320" imgH="215640" progId="Equation.3">
                  <p:embed/>
                </p:oleObj>
              </mc:Choice>
              <mc:Fallback>
                <p:oleObj name="Equation" r:id="rId13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3406775"/>
                        <a:ext cx="7159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20"/>
          <p:cNvSpPr>
            <a:spLocks/>
          </p:cNvSpPr>
          <p:nvPr/>
        </p:nvSpPr>
        <p:spPr bwMode="auto">
          <a:xfrm>
            <a:off x="3309938" y="26987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3" name="Oval 21"/>
          <p:cNvSpPr>
            <a:spLocks/>
          </p:cNvSpPr>
          <p:nvPr/>
        </p:nvSpPr>
        <p:spPr bwMode="auto">
          <a:xfrm>
            <a:off x="5062538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4" name="Text Box 22"/>
          <p:cNvSpPr txBox="1">
            <a:spLocks/>
          </p:cNvSpPr>
          <p:nvPr/>
        </p:nvSpPr>
        <p:spPr bwMode="auto">
          <a:xfrm>
            <a:off x="1905000" y="457200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How to compute the collision response of two rotating rigid objects?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Impulse Response</a:t>
            </a:r>
            <a:endParaRPr lang="en-US" altLang="en-US" dirty="0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3"/>
          <p:cNvSpPr>
            <a:spLocks/>
          </p:cNvSpPr>
          <p:nvPr/>
        </p:nvSpPr>
        <p:spPr bwMode="auto">
          <a:xfrm>
            <a:off x="685800" y="1981200"/>
            <a:ext cx="2286000" cy="1295400"/>
          </a:xfrm>
          <a:custGeom>
            <a:avLst/>
            <a:gdLst>
              <a:gd name="T0" fmla="*/ 0 w 1440"/>
              <a:gd name="T1" fmla="*/ 2147483647 h 816"/>
              <a:gd name="T2" fmla="*/ 2147483647 w 1440"/>
              <a:gd name="T3" fmla="*/ 2147483647 h 816"/>
              <a:gd name="T4" fmla="*/ 2147483647 w 1440"/>
              <a:gd name="T5" fmla="*/ 0 h 816"/>
              <a:gd name="T6" fmla="*/ 2147483647 w 1440"/>
              <a:gd name="T7" fmla="*/ 2147483647 h 816"/>
              <a:gd name="T8" fmla="*/ 2147483647 w 1440"/>
              <a:gd name="T9" fmla="*/ 2147483647 h 816"/>
              <a:gd name="T10" fmla="*/ 2147483647 w 1440"/>
              <a:gd name="T11" fmla="*/ 2147483647 h 816"/>
              <a:gd name="T12" fmla="*/ 2147483647 w 1440"/>
              <a:gd name="T13" fmla="*/ 2147483647 h 816"/>
              <a:gd name="T14" fmla="*/ 0 w 1440"/>
              <a:gd name="T15" fmla="*/ 2147483647 h 8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0"/>
              <a:gd name="T25" fmla="*/ 0 h 816"/>
              <a:gd name="T26" fmla="*/ 1440 w 1440"/>
              <a:gd name="T27" fmla="*/ 816 h 8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0" h="816">
                <a:moveTo>
                  <a:pt x="0" y="576"/>
                </a:moveTo>
                <a:lnTo>
                  <a:pt x="384" y="48"/>
                </a:lnTo>
                <a:lnTo>
                  <a:pt x="1152" y="0"/>
                </a:lnTo>
                <a:lnTo>
                  <a:pt x="1440" y="336"/>
                </a:lnTo>
                <a:lnTo>
                  <a:pt x="1104" y="672"/>
                </a:lnTo>
                <a:lnTo>
                  <a:pt x="864" y="432"/>
                </a:lnTo>
                <a:lnTo>
                  <a:pt x="336" y="816"/>
                </a:lnTo>
                <a:lnTo>
                  <a:pt x="0" y="576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9" name="Freeform 4"/>
          <p:cNvSpPr>
            <a:spLocks/>
          </p:cNvSpPr>
          <p:nvPr/>
        </p:nvSpPr>
        <p:spPr bwMode="auto">
          <a:xfrm>
            <a:off x="2438400" y="2590800"/>
            <a:ext cx="1981200" cy="1371600"/>
          </a:xfrm>
          <a:custGeom>
            <a:avLst/>
            <a:gdLst>
              <a:gd name="T0" fmla="*/ 2147483647 w 1248"/>
              <a:gd name="T1" fmla="*/ 2147483647 h 864"/>
              <a:gd name="T2" fmla="*/ 2147483647 w 1248"/>
              <a:gd name="T3" fmla="*/ 0 h 864"/>
              <a:gd name="T4" fmla="*/ 2147483647 w 1248"/>
              <a:gd name="T5" fmla="*/ 2147483647 h 864"/>
              <a:gd name="T6" fmla="*/ 2147483647 w 1248"/>
              <a:gd name="T7" fmla="*/ 2147483647 h 864"/>
              <a:gd name="T8" fmla="*/ 2147483647 w 1248"/>
              <a:gd name="T9" fmla="*/ 2147483647 h 864"/>
              <a:gd name="T10" fmla="*/ 0 w 1248"/>
              <a:gd name="T11" fmla="*/ 2147483647 h 864"/>
              <a:gd name="T12" fmla="*/ 2147483647 w 1248"/>
              <a:gd name="T13" fmla="*/ 2147483647 h 864"/>
              <a:gd name="T14" fmla="*/ 2147483647 w 1248"/>
              <a:gd name="T15" fmla="*/ 2147483647 h 8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48"/>
              <a:gd name="T25" fmla="*/ 0 h 864"/>
              <a:gd name="T26" fmla="*/ 1248 w 1248"/>
              <a:gd name="T27" fmla="*/ 864 h 8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48" h="864">
                <a:moveTo>
                  <a:pt x="192" y="96"/>
                </a:moveTo>
                <a:lnTo>
                  <a:pt x="672" y="0"/>
                </a:lnTo>
                <a:lnTo>
                  <a:pt x="1248" y="192"/>
                </a:lnTo>
                <a:lnTo>
                  <a:pt x="672" y="864"/>
                </a:lnTo>
                <a:lnTo>
                  <a:pt x="240" y="768"/>
                </a:lnTo>
                <a:lnTo>
                  <a:pt x="0" y="480"/>
                </a:lnTo>
                <a:lnTo>
                  <a:pt x="336" y="384"/>
                </a:lnTo>
                <a:lnTo>
                  <a:pt x="192" y="9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0" name="Text Box 18"/>
          <p:cNvSpPr txBox="1">
            <a:spLocks/>
          </p:cNvSpPr>
          <p:nvPr/>
        </p:nvSpPr>
        <p:spPr bwMode="auto">
          <a:xfrm>
            <a:off x="381000" y="4191000"/>
            <a:ext cx="8458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>
                <a:solidFill>
                  <a:schemeClr val="bg1"/>
                </a:solidFill>
              </a:rPr>
              <a:t>Given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Separation velocity is to be negative of colliding velocity</a:t>
            </a:r>
          </a:p>
          <a:p>
            <a:pPr eaLnBrk="1" hangingPunct="1"/>
            <a:r>
              <a:rPr lang="en-US" altLang="x-none" b="1" u="sng">
                <a:solidFill>
                  <a:schemeClr val="bg1"/>
                </a:solidFill>
              </a:rPr>
              <a:t>Compute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Impulse force that produces sum of linear and angular velocities that produce desired separation velocity</a:t>
            </a:r>
          </a:p>
        </p:txBody>
      </p:sp>
      <p:sp>
        <p:nvSpPr>
          <p:cNvPr id="31" name="Oval 19"/>
          <p:cNvSpPr>
            <a:spLocks/>
          </p:cNvSpPr>
          <p:nvPr/>
        </p:nvSpPr>
        <p:spPr bwMode="auto">
          <a:xfrm>
            <a:off x="2700338" y="2711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2590800" y="1447800"/>
            <a:ext cx="762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H="1" flipV="1">
            <a:off x="3581400" y="2057400"/>
            <a:ext cx="9144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 rot="-1015650">
            <a:off x="4876800" y="1828800"/>
            <a:ext cx="2286000" cy="1295400"/>
            <a:chOff x="3216" y="1344"/>
            <a:chExt cx="1440" cy="816"/>
          </a:xfrm>
        </p:grpSpPr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3216" y="1344"/>
              <a:ext cx="1440" cy="816"/>
            </a:xfrm>
            <a:custGeom>
              <a:avLst/>
              <a:gdLst>
                <a:gd name="T0" fmla="*/ 0 w 1440"/>
                <a:gd name="T1" fmla="*/ 576 h 816"/>
                <a:gd name="T2" fmla="*/ 384 w 1440"/>
                <a:gd name="T3" fmla="*/ 48 h 816"/>
                <a:gd name="T4" fmla="*/ 1152 w 1440"/>
                <a:gd name="T5" fmla="*/ 0 h 816"/>
                <a:gd name="T6" fmla="*/ 1440 w 1440"/>
                <a:gd name="T7" fmla="*/ 336 h 816"/>
                <a:gd name="T8" fmla="*/ 1104 w 1440"/>
                <a:gd name="T9" fmla="*/ 672 h 816"/>
                <a:gd name="T10" fmla="*/ 864 w 1440"/>
                <a:gd name="T11" fmla="*/ 432 h 816"/>
                <a:gd name="T12" fmla="*/ 336 w 1440"/>
                <a:gd name="T13" fmla="*/ 816 h 816"/>
                <a:gd name="T14" fmla="*/ 0 w 1440"/>
                <a:gd name="T15" fmla="*/ 576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0"/>
                <a:gd name="T25" fmla="*/ 0 h 816"/>
                <a:gd name="T26" fmla="*/ 1440 w 1440"/>
                <a:gd name="T27" fmla="*/ 816 h 8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0" h="816">
                  <a:moveTo>
                    <a:pt x="0" y="576"/>
                  </a:moveTo>
                  <a:lnTo>
                    <a:pt x="384" y="48"/>
                  </a:lnTo>
                  <a:lnTo>
                    <a:pt x="1152" y="0"/>
                  </a:lnTo>
                  <a:lnTo>
                    <a:pt x="1440" y="336"/>
                  </a:lnTo>
                  <a:lnTo>
                    <a:pt x="1104" y="672"/>
                  </a:lnTo>
                  <a:lnTo>
                    <a:pt x="864" y="432"/>
                  </a:lnTo>
                  <a:lnTo>
                    <a:pt x="336" y="816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36" name="Oval 25"/>
            <p:cNvSpPr>
              <a:spLocks/>
            </p:cNvSpPr>
            <p:nvPr/>
          </p:nvSpPr>
          <p:spPr bwMode="auto">
            <a:xfrm>
              <a:off x="4485" y="180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0"/>
          <p:cNvGrpSpPr>
            <a:grpSpLocks/>
          </p:cNvGrpSpPr>
          <p:nvPr/>
        </p:nvGrpSpPr>
        <p:grpSpPr bwMode="auto">
          <a:xfrm rot="1373107">
            <a:off x="6781800" y="2743200"/>
            <a:ext cx="1981200" cy="1371600"/>
            <a:chOff x="4320" y="1728"/>
            <a:chExt cx="1248" cy="864"/>
          </a:xfrm>
        </p:grpSpPr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4320" y="1728"/>
              <a:ext cx="1248" cy="864"/>
            </a:xfrm>
            <a:custGeom>
              <a:avLst/>
              <a:gdLst>
                <a:gd name="T0" fmla="*/ 192 w 1248"/>
                <a:gd name="T1" fmla="*/ 96 h 864"/>
                <a:gd name="T2" fmla="*/ 672 w 1248"/>
                <a:gd name="T3" fmla="*/ 0 h 864"/>
                <a:gd name="T4" fmla="*/ 1248 w 1248"/>
                <a:gd name="T5" fmla="*/ 192 h 864"/>
                <a:gd name="T6" fmla="*/ 672 w 1248"/>
                <a:gd name="T7" fmla="*/ 864 h 864"/>
                <a:gd name="T8" fmla="*/ 240 w 1248"/>
                <a:gd name="T9" fmla="*/ 768 h 864"/>
                <a:gd name="T10" fmla="*/ 0 w 1248"/>
                <a:gd name="T11" fmla="*/ 480 h 864"/>
                <a:gd name="T12" fmla="*/ 336 w 1248"/>
                <a:gd name="T13" fmla="*/ 384 h 864"/>
                <a:gd name="T14" fmla="*/ 192 w 1248"/>
                <a:gd name="T15" fmla="*/ 96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48"/>
                <a:gd name="T25" fmla="*/ 0 h 864"/>
                <a:gd name="T26" fmla="*/ 1248 w 1248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48" h="864">
                  <a:moveTo>
                    <a:pt x="192" y="96"/>
                  </a:moveTo>
                  <a:lnTo>
                    <a:pt x="672" y="0"/>
                  </a:lnTo>
                  <a:lnTo>
                    <a:pt x="1248" y="192"/>
                  </a:lnTo>
                  <a:lnTo>
                    <a:pt x="672" y="864"/>
                  </a:lnTo>
                  <a:lnTo>
                    <a:pt x="240" y="768"/>
                  </a:lnTo>
                  <a:lnTo>
                    <a:pt x="0" y="480"/>
                  </a:lnTo>
                  <a:lnTo>
                    <a:pt x="336" y="384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39" name="Oval 29"/>
            <p:cNvSpPr>
              <a:spLocks/>
            </p:cNvSpPr>
            <p:nvPr/>
          </p:nvSpPr>
          <p:spPr bwMode="auto">
            <a:xfrm>
              <a:off x="4498" y="1803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</p:grpSp>
      <p:sp>
        <p:nvSpPr>
          <p:cNvPr id="40" name="Line 31"/>
          <p:cNvSpPr>
            <a:spLocks noChangeShapeType="1"/>
          </p:cNvSpPr>
          <p:nvPr/>
        </p:nvSpPr>
        <p:spPr bwMode="auto">
          <a:xfrm flipH="1" flipV="1">
            <a:off x="6084888" y="1557338"/>
            <a:ext cx="7620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7467600" y="2743200"/>
            <a:ext cx="7620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Rigid Body Simulation</a:t>
            </a:r>
            <a:endParaRPr lang="en-US" altLang="en-US" dirty="0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55361"/>
              </p:ext>
            </p:extLst>
          </p:nvPr>
        </p:nvGraphicFramePr>
        <p:xfrm>
          <a:off x="5334000" y="2209800"/>
          <a:ext cx="23304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" name="Equation" r:id="rId3" imgW="825480" imgH="253800" progId="Equation.3">
                  <p:embed/>
                </p:oleObj>
              </mc:Choice>
              <mc:Fallback>
                <p:oleObj name="Equation" r:id="rId3" imgW="825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23304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2514600" y="3451225"/>
            <a:ext cx="4652963" cy="2416175"/>
            <a:chOff x="1584" y="2174"/>
            <a:chExt cx="2931" cy="1522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584" y="2448"/>
              <a:ext cx="1440" cy="816"/>
            </a:xfrm>
            <a:custGeom>
              <a:avLst/>
              <a:gdLst>
                <a:gd name="T0" fmla="*/ 0 w 1440"/>
                <a:gd name="T1" fmla="*/ 576 h 816"/>
                <a:gd name="T2" fmla="*/ 384 w 1440"/>
                <a:gd name="T3" fmla="*/ 48 h 816"/>
                <a:gd name="T4" fmla="*/ 1152 w 1440"/>
                <a:gd name="T5" fmla="*/ 0 h 816"/>
                <a:gd name="T6" fmla="*/ 1440 w 1440"/>
                <a:gd name="T7" fmla="*/ 336 h 816"/>
                <a:gd name="T8" fmla="*/ 1104 w 1440"/>
                <a:gd name="T9" fmla="*/ 672 h 816"/>
                <a:gd name="T10" fmla="*/ 864 w 1440"/>
                <a:gd name="T11" fmla="*/ 432 h 816"/>
                <a:gd name="T12" fmla="*/ 336 w 1440"/>
                <a:gd name="T13" fmla="*/ 816 h 816"/>
                <a:gd name="T14" fmla="*/ 0 w 1440"/>
                <a:gd name="T15" fmla="*/ 576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0"/>
                <a:gd name="T25" fmla="*/ 0 h 816"/>
                <a:gd name="T26" fmla="*/ 1440 w 1440"/>
                <a:gd name="T27" fmla="*/ 816 h 8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0" h="816">
                  <a:moveTo>
                    <a:pt x="0" y="576"/>
                  </a:moveTo>
                  <a:lnTo>
                    <a:pt x="384" y="48"/>
                  </a:lnTo>
                  <a:lnTo>
                    <a:pt x="1152" y="0"/>
                  </a:lnTo>
                  <a:lnTo>
                    <a:pt x="1440" y="336"/>
                  </a:lnTo>
                  <a:lnTo>
                    <a:pt x="1104" y="672"/>
                  </a:lnTo>
                  <a:lnTo>
                    <a:pt x="864" y="432"/>
                  </a:lnTo>
                  <a:lnTo>
                    <a:pt x="336" y="816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688" y="2832"/>
              <a:ext cx="1248" cy="864"/>
            </a:xfrm>
            <a:custGeom>
              <a:avLst/>
              <a:gdLst>
                <a:gd name="T0" fmla="*/ 192 w 1248"/>
                <a:gd name="T1" fmla="*/ 96 h 864"/>
                <a:gd name="T2" fmla="*/ 672 w 1248"/>
                <a:gd name="T3" fmla="*/ 0 h 864"/>
                <a:gd name="T4" fmla="*/ 1248 w 1248"/>
                <a:gd name="T5" fmla="*/ 192 h 864"/>
                <a:gd name="T6" fmla="*/ 672 w 1248"/>
                <a:gd name="T7" fmla="*/ 864 h 864"/>
                <a:gd name="T8" fmla="*/ 240 w 1248"/>
                <a:gd name="T9" fmla="*/ 768 h 864"/>
                <a:gd name="T10" fmla="*/ 0 w 1248"/>
                <a:gd name="T11" fmla="*/ 480 h 864"/>
                <a:gd name="T12" fmla="*/ 336 w 1248"/>
                <a:gd name="T13" fmla="*/ 384 h 864"/>
                <a:gd name="T14" fmla="*/ 192 w 1248"/>
                <a:gd name="T15" fmla="*/ 96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48"/>
                <a:gd name="T25" fmla="*/ 0 h 864"/>
                <a:gd name="T26" fmla="*/ 1248 w 1248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48" h="864">
                  <a:moveTo>
                    <a:pt x="192" y="96"/>
                  </a:moveTo>
                  <a:lnTo>
                    <a:pt x="672" y="0"/>
                  </a:lnTo>
                  <a:lnTo>
                    <a:pt x="1248" y="192"/>
                  </a:lnTo>
                  <a:lnTo>
                    <a:pt x="672" y="864"/>
                  </a:lnTo>
                  <a:lnTo>
                    <a:pt x="240" y="768"/>
                  </a:lnTo>
                  <a:lnTo>
                    <a:pt x="0" y="480"/>
                  </a:lnTo>
                  <a:lnTo>
                    <a:pt x="336" y="384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2" name="Oval 8"/>
            <p:cNvSpPr>
              <a:spLocks/>
            </p:cNvSpPr>
            <p:nvPr/>
          </p:nvSpPr>
          <p:spPr bwMode="auto">
            <a:xfrm>
              <a:off x="2832" y="288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3312" y="2736"/>
              <a:ext cx="1104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3312" y="2448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2208" y="2736"/>
              <a:ext cx="192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2208" y="2304"/>
              <a:ext cx="48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7" name="Object 13"/>
            <p:cNvGraphicFramePr>
              <a:graphicFrameLocks noChangeAspect="1"/>
            </p:cNvGraphicFramePr>
            <p:nvPr/>
          </p:nvGraphicFramePr>
          <p:xfrm>
            <a:off x="1920" y="3408"/>
            <a:ext cx="4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3" name="Equation" r:id="rId5" imgW="342720" imgH="215640" progId="Equation.3">
                    <p:embed/>
                  </p:oleObj>
                </mc:Choice>
                <mc:Fallback>
                  <p:oleObj name="Equation" r:id="rId5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408"/>
                          <a:ext cx="43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4"/>
            <p:cNvGraphicFramePr>
              <a:graphicFrameLocks noChangeAspect="1"/>
            </p:cNvGraphicFramePr>
            <p:nvPr/>
          </p:nvGraphicFramePr>
          <p:xfrm>
            <a:off x="3360" y="2352"/>
            <a:ext cx="4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4" name="Equation" r:id="rId7" imgW="342720" imgH="215640" progId="Equation.3">
                    <p:embed/>
                  </p:oleObj>
                </mc:Choice>
                <mc:Fallback>
                  <p:oleObj name="Equation" r:id="rId7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52"/>
                          <a:ext cx="43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5"/>
            <p:cNvGraphicFramePr>
              <a:graphicFrameLocks noChangeAspect="1"/>
            </p:cNvGraphicFramePr>
            <p:nvPr/>
          </p:nvGraphicFramePr>
          <p:xfrm>
            <a:off x="4032" y="2496"/>
            <a:ext cx="48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5" name="Equation" r:id="rId9" imgW="380880" imgH="215640" progId="Equation.3">
                    <p:embed/>
                  </p:oleObj>
                </mc:Choice>
                <mc:Fallback>
                  <p:oleObj name="Equation" r:id="rId9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96"/>
                          <a:ext cx="48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6"/>
            <p:cNvGraphicFramePr>
              <a:graphicFrameLocks noChangeAspect="1"/>
            </p:cNvGraphicFramePr>
            <p:nvPr/>
          </p:nvGraphicFramePr>
          <p:xfrm>
            <a:off x="2685" y="2174"/>
            <a:ext cx="48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6" name="Equation" r:id="rId11" imgW="380880" imgH="215640" progId="Equation.3">
                    <p:embed/>
                  </p:oleObj>
                </mc:Choice>
                <mc:Fallback>
                  <p:oleObj name="Equation" r:id="rId11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" y="2174"/>
                          <a:ext cx="48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7"/>
            <p:cNvGraphicFramePr>
              <a:graphicFrameLocks noChangeAspect="1"/>
            </p:cNvGraphicFramePr>
            <p:nvPr/>
          </p:nvGraphicFramePr>
          <p:xfrm>
            <a:off x="1872" y="2462"/>
            <a:ext cx="45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7" name="Equation" r:id="rId13" imgW="355320" imgH="215640" progId="Equation.3">
                    <p:embed/>
                  </p:oleObj>
                </mc:Choice>
                <mc:Fallback>
                  <p:oleObj name="Equation" r:id="rId13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62"/>
                          <a:ext cx="45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8"/>
            <p:cNvGraphicFramePr>
              <a:graphicFrameLocks noChangeAspect="1"/>
            </p:cNvGraphicFramePr>
            <p:nvPr/>
          </p:nvGraphicFramePr>
          <p:xfrm>
            <a:off x="3149" y="3168"/>
            <a:ext cx="45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8" name="Equation" r:id="rId15" imgW="355320" imgH="215640" progId="Equation.3">
                    <p:embed/>
                  </p:oleObj>
                </mc:Choice>
                <mc:Fallback>
                  <p:oleObj name="Equation" r:id="rId15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3168"/>
                          <a:ext cx="45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9"/>
            <p:cNvGraphicFramePr>
              <a:graphicFrameLocks noChangeAspect="1"/>
            </p:cNvGraphicFramePr>
            <p:nvPr/>
          </p:nvGraphicFramePr>
          <p:xfrm>
            <a:off x="2928" y="2798"/>
            <a:ext cx="25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9" name="Equation" r:id="rId17" imgW="203040" imgH="215640" progId="Equation.3">
                    <p:embed/>
                  </p:oleObj>
                </mc:Choice>
                <mc:Fallback>
                  <p:oleObj name="Equation" r:id="rId17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798"/>
                          <a:ext cx="25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0"/>
            <p:cNvGraphicFramePr>
              <a:graphicFrameLocks noChangeAspect="1"/>
            </p:cNvGraphicFramePr>
            <p:nvPr/>
          </p:nvGraphicFramePr>
          <p:xfrm>
            <a:off x="2640" y="2592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0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92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Oval 21"/>
            <p:cNvSpPr>
              <a:spLocks/>
            </p:cNvSpPr>
            <p:nvPr/>
          </p:nvSpPr>
          <p:spPr bwMode="auto">
            <a:xfrm>
              <a:off x="2181" y="272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50" name="Oval 22"/>
            <p:cNvSpPr>
              <a:spLocks/>
            </p:cNvSpPr>
            <p:nvPr/>
          </p:nvSpPr>
          <p:spPr bwMode="auto">
            <a:xfrm>
              <a:off x="3285" y="323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 Box 23"/>
          <p:cNvSpPr txBox="1">
            <a:spLocks/>
          </p:cNvSpPr>
          <p:nvPr/>
        </p:nvSpPr>
        <p:spPr bwMode="auto">
          <a:xfrm>
            <a:off x="914400" y="18288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>
                <a:solidFill>
                  <a:schemeClr val="bg1"/>
                </a:solidFill>
              </a:rPr>
              <a:t>Impulse force</a:t>
            </a:r>
          </a:p>
        </p:txBody>
      </p:sp>
      <p:sp>
        <p:nvSpPr>
          <p:cNvPr id="52" name="Text Box 24"/>
          <p:cNvSpPr txBox="1">
            <a:spLocks/>
          </p:cNvSpPr>
          <p:nvPr/>
        </p:nvSpPr>
        <p:spPr bwMode="auto">
          <a:xfrm>
            <a:off x="5105400" y="1828800"/>
            <a:ext cx="267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>
                <a:solidFill>
                  <a:schemeClr val="bg1"/>
                </a:solidFill>
              </a:rPr>
              <a:t>Separation velocity</a:t>
            </a:r>
          </a:p>
        </p:txBody>
      </p:sp>
      <p:graphicFrame>
        <p:nvGraphicFramePr>
          <p:cNvPr id="53" name="Content Placeholder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420688277"/>
              </p:ext>
            </p:extLst>
          </p:nvPr>
        </p:nvGraphicFramePr>
        <p:xfrm>
          <a:off x="1371600" y="243840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21" imgW="495000" imgH="203040" progId="Equation.3">
                  <p:embed/>
                </p:oleObj>
              </mc:Choice>
              <mc:Fallback>
                <p:oleObj name="Equation" r:id="rId21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99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10800000">
            <a:off x="3505200" y="3657600"/>
            <a:ext cx="106680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>
            <a:off x="4586288" y="4648200"/>
            <a:ext cx="1281112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124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Impulse Response</a:t>
            </a:r>
            <a:endParaRPr lang="en-US" altLang="en-US" dirty="0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38822741"/>
              </p:ext>
            </p:extLst>
          </p:nvPr>
        </p:nvGraphicFramePr>
        <p:xfrm>
          <a:off x="488576" y="3032126"/>
          <a:ext cx="3576637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Equation" r:id="rId3" imgW="1688760" imgH="1396800" progId="Equation.3">
                  <p:embed/>
                </p:oleObj>
              </mc:Choice>
              <mc:Fallback>
                <p:oleObj name="Equation" r:id="rId3" imgW="16887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76" y="3032126"/>
                        <a:ext cx="3576637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106488" y="2651126"/>
            <a:ext cx="4652963" cy="2416175"/>
            <a:chOff x="1584" y="2174"/>
            <a:chExt cx="2931" cy="1522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584" y="2448"/>
              <a:ext cx="1440" cy="816"/>
            </a:xfrm>
            <a:custGeom>
              <a:avLst/>
              <a:gdLst>
                <a:gd name="T0" fmla="*/ 0 w 1440"/>
                <a:gd name="T1" fmla="*/ 576 h 816"/>
                <a:gd name="T2" fmla="*/ 384 w 1440"/>
                <a:gd name="T3" fmla="*/ 48 h 816"/>
                <a:gd name="T4" fmla="*/ 1152 w 1440"/>
                <a:gd name="T5" fmla="*/ 0 h 816"/>
                <a:gd name="T6" fmla="*/ 1440 w 1440"/>
                <a:gd name="T7" fmla="*/ 336 h 816"/>
                <a:gd name="T8" fmla="*/ 1104 w 1440"/>
                <a:gd name="T9" fmla="*/ 672 h 816"/>
                <a:gd name="T10" fmla="*/ 864 w 1440"/>
                <a:gd name="T11" fmla="*/ 432 h 816"/>
                <a:gd name="T12" fmla="*/ 336 w 1440"/>
                <a:gd name="T13" fmla="*/ 816 h 816"/>
                <a:gd name="T14" fmla="*/ 0 w 1440"/>
                <a:gd name="T15" fmla="*/ 576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0"/>
                <a:gd name="T25" fmla="*/ 0 h 816"/>
                <a:gd name="T26" fmla="*/ 1440 w 1440"/>
                <a:gd name="T27" fmla="*/ 816 h 8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0" h="816">
                  <a:moveTo>
                    <a:pt x="0" y="576"/>
                  </a:moveTo>
                  <a:lnTo>
                    <a:pt x="384" y="48"/>
                  </a:lnTo>
                  <a:lnTo>
                    <a:pt x="1152" y="0"/>
                  </a:lnTo>
                  <a:lnTo>
                    <a:pt x="1440" y="336"/>
                  </a:lnTo>
                  <a:lnTo>
                    <a:pt x="1104" y="672"/>
                  </a:lnTo>
                  <a:lnTo>
                    <a:pt x="864" y="432"/>
                  </a:lnTo>
                  <a:lnTo>
                    <a:pt x="336" y="816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2688" y="2832"/>
              <a:ext cx="1248" cy="864"/>
            </a:xfrm>
            <a:custGeom>
              <a:avLst/>
              <a:gdLst>
                <a:gd name="T0" fmla="*/ 192 w 1248"/>
                <a:gd name="T1" fmla="*/ 96 h 864"/>
                <a:gd name="T2" fmla="*/ 672 w 1248"/>
                <a:gd name="T3" fmla="*/ 0 h 864"/>
                <a:gd name="T4" fmla="*/ 1248 w 1248"/>
                <a:gd name="T5" fmla="*/ 192 h 864"/>
                <a:gd name="T6" fmla="*/ 672 w 1248"/>
                <a:gd name="T7" fmla="*/ 864 h 864"/>
                <a:gd name="T8" fmla="*/ 240 w 1248"/>
                <a:gd name="T9" fmla="*/ 768 h 864"/>
                <a:gd name="T10" fmla="*/ 0 w 1248"/>
                <a:gd name="T11" fmla="*/ 480 h 864"/>
                <a:gd name="T12" fmla="*/ 336 w 1248"/>
                <a:gd name="T13" fmla="*/ 384 h 864"/>
                <a:gd name="T14" fmla="*/ 192 w 1248"/>
                <a:gd name="T15" fmla="*/ 96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48"/>
                <a:gd name="T25" fmla="*/ 0 h 864"/>
                <a:gd name="T26" fmla="*/ 1248 w 1248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48" h="864">
                  <a:moveTo>
                    <a:pt x="192" y="96"/>
                  </a:moveTo>
                  <a:lnTo>
                    <a:pt x="672" y="0"/>
                  </a:lnTo>
                  <a:lnTo>
                    <a:pt x="1248" y="192"/>
                  </a:lnTo>
                  <a:lnTo>
                    <a:pt x="672" y="864"/>
                  </a:lnTo>
                  <a:lnTo>
                    <a:pt x="240" y="768"/>
                  </a:lnTo>
                  <a:lnTo>
                    <a:pt x="0" y="480"/>
                  </a:lnTo>
                  <a:lnTo>
                    <a:pt x="336" y="384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2" name="Oval 7"/>
            <p:cNvSpPr>
              <a:spLocks/>
            </p:cNvSpPr>
            <p:nvPr/>
          </p:nvSpPr>
          <p:spPr bwMode="auto">
            <a:xfrm>
              <a:off x="2832" y="288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V="1">
              <a:off x="3312" y="2736"/>
              <a:ext cx="1104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V="1">
              <a:off x="3312" y="2448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208" y="2736"/>
              <a:ext cx="192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2208" y="2304"/>
              <a:ext cx="48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7" name="Object 12"/>
            <p:cNvGraphicFramePr>
              <a:graphicFrameLocks noChangeAspect="1"/>
            </p:cNvGraphicFramePr>
            <p:nvPr/>
          </p:nvGraphicFramePr>
          <p:xfrm>
            <a:off x="1920" y="3408"/>
            <a:ext cx="4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6" name="Equation" r:id="rId5" imgW="342720" imgH="215640" progId="Equation.3">
                    <p:embed/>
                  </p:oleObj>
                </mc:Choice>
                <mc:Fallback>
                  <p:oleObj name="Equation" r:id="rId5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408"/>
                          <a:ext cx="43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3"/>
            <p:cNvGraphicFramePr>
              <a:graphicFrameLocks noChangeAspect="1"/>
            </p:cNvGraphicFramePr>
            <p:nvPr/>
          </p:nvGraphicFramePr>
          <p:xfrm>
            <a:off x="3360" y="2352"/>
            <a:ext cx="4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7" name="Equation" r:id="rId7" imgW="342720" imgH="215640" progId="Equation.3">
                    <p:embed/>
                  </p:oleObj>
                </mc:Choice>
                <mc:Fallback>
                  <p:oleObj name="Equation" r:id="rId7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52"/>
                          <a:ext cx="43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4"/>
            <p:cNvGraphicFramePr>
              <a:graphicFrameLocks noChangeAspect="1"/>
            </p:cNvGraphicFramePr>
            <p:nvPr/>
          </p:nvGraphicFramePr>
          <p:xfrm>
            <a:off x="4032" y="2496"/>
            <a:ext cx="48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8" name="Equation" r:id="rId9" imgW="380880" imgH="215640" progId="Equation.3">
                    <p:embed/>
                  </p:oleObj>
                </mc:Choice>
                <mc:Fallback>
                  <p:oleObj name="Equation" r:id="rId9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96"/>
                          <a:ext cx="48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5"/>
            <p:cNvGraphicFramePr>
              <a:graphicFrameLocks noChangeAspect="1"/>
            </p:cNvGraphicFramePr>
            <p:nvPr/>
          </p:nvGraphicFramePr>
          <p:xfrm>
            <a:off x="2685" y="2174"/>
            <a:ext cx="48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9" name="Equation" r:id="rId11" imgW="380880" imgH="215640" progId="Equation.3">
                    <p:embed/>
                  </p:oleObj>
                </mc:Choice>
                <mc:Fallback>
                  <p:oleObj name="Equation" r:id="rId11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" y="2174"/>
                          <a:ext cx="48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6"/>
            <p:cNvGraphicFramePr>
              <a:graphicFrameLocks noChangeAspect="1"/>
            </p:cNvGraphicFramePr>
            <p:nvPr/>
          </p:nvGraphicFramePr>
          <p:xfrm>
            <a:off x="1872" y="2462"/>
            <a:ext cx="45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0" name="Equation" r:id="rId13" imgW="355320" imgH="215640" progId="Equation.3">
                    <p:embed/>
                  </p:oleObj>
                </mc:Choice>
                <mc:Fallback>
                  <p:oleObj name="Equation" r:id="rId13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62"/>
                          <a:ext cx="45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7"/>
            <p:cNvGraphicFramePr>
              <a:graphicFrameLocks noChangeAspect="1"/>
            </p:cNvGraphicFramePr>
            <p:nvPr/>
          </p:nvGraphicFramePr>
          <p:xfrm>
            <a:off x="3149" y="3168"/>
            <a:ext cx="45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1" name="Equation" r:id="rId15" imgW="355320" imgH="215640" progId="Equation.3">
                    <p:embed/>
                  </p:oleObj>
                </mc:Choice>
                <mc:Fallback>
                  <p:oleObj name="Equation" r:id="rId15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3168"/>
                          <a:ext cx="45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8"/>
            <p:cNvGraphicFramePr>
              <a:graphicFrameLocks noChangeAspect="1"/>
            </p:cNvGraphicFramePr>
            <p:nvPr/>
          </p:nvGraphicFramePr>
          <p:xfrm>
            <a:off x="2928" y="2798"/>
            <a:ext cx="25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2" name="Equation" r:id="rId17" imgW="203040" imgH="215640" progId="Equation.3">
                    <p:embed/>
                  </p:oleObj>
                </mc:Choice>
                <mc:Fallback>
                  <p:oleObj name="Equation" r:id="rId17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798"/>
                          <a:ext cx="25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9"/>
            <p:cNvGraphicFramePr>
              <a:graphicFrameLocks noChangeAspect="1"/>
            </p:cNvGraphicFramePr>
            <p:nvPr/>
          </p:nvGraphicFramePr>
          <p:xfrm>
            <a:off x="2640" y="2592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3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92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Oval 20"/>
            <p:cNvSpPr>
              <a:spLocks/>
            </p:cNvSpPr>
            <p:nvPr/>
          </p:nvSpPr>
          <p:spPr bwMode="auto">
            <a:xfrm>
              <a:off x="2181" y="272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50" name="Oval 21"/>
            <p:cNvSpPr>
              <a:spLocks/>
            </p:cNvSpPr>
            <p:nvPr/>
          </p:nvSpPr>
          <p:spPr bwMode="auto">
            <a:xfrm>
              <a:off x="3285" y="323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 Box 22"/>
          <p:cNvSpPr txBox="1">
            <a:spLocks/>
          </p:cNvSpPr>
          <p:nvPr/>
        </p:nvSpPr>
        <p:spPr bwMode="auto">
          <a:xfrm>
            <a:off x="1058488" y="1431926"/>
            <a:ext cx="594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2800" b="1">
                <a:solidFill>
                  <a:schemeClr val="bg1"/>
                </a:solidFill>
              </a:rPr>
              <a:t>Update linear and angular velocities as a result of impulse force</a:t>
            </a:r>
          </a:p>
        </p:txBody>
      </p:sp>
    </p:spTree>
    <p:extLst>
      <p:ext uri="{BB962C8B-B14F-4D97-AF65-F5344CB8AC3E}">
        <p14:creationId xmlns:p14="http://schemas.microsoft.com/office/powerpoint/2010/main" val="12321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Velocities of Points of Contact</a:t>
            </a:r>
            <a:endParaRPr lang="en-US" altLang="en-US" dirty="0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457740455"/>
              </p:ext>
            </p:extLst>
          </p:nvPr>
        </p:nvGraphicFramePr>
        <p:xfrm>
          <a:off x="685800" y="2286000"/>
          <a:ext cx="3733800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1" name="Equation" r:id="rId3" imgW="1536480" imgH="1143000" progId="Equation.3">
                  <p:embed/>
                </p:oleObj>
              </mc:Choice>
              <mc:Fallback>
                <p:oleObj name="Equation" r:id="rId3" imgW="15364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3733800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191000" y="1600200"/>
            <a:ext cx="4652963" cy="2416175"/>
            <a:chOff x="1584" y="2174"/>
            <a:chExt cx="2931" cy="1522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584" y="2448"/>
              <a:ext cx="1440" cy="816"/>
            </a:xfrm>
            <a:custGeom>
              <a:avLst/>
              <a:gdLst>
                <a:gd name="T0" fmla="*/ 0 w 1440"/>
                <a:gd name="T1" fmla="*/ 576 h 816"/>
                <a:gd name="T2" fmla="*/ 384 w 1440"/>
                <a:gd name="T3" fmla="*/ 48 h 816"/>
                <a:gd name="T4" fmla="*/ 1152 w 1440"/>
                <a:gd name="T5" fmla="*/ 0 h 816"/>
                <a:gd name="T6" fmla="*/ 1440 w 1440"/>
                <a:gd name="T7" fmla="*/ 336 h 816"/>
                <a:gd name="T8" fmla="*/ 1104 w 1440"/>
                <a:gd name="T9" fmla="*/ 672 h 816"/>
                <a:gd name="T10" fmla="*/ 864 w 1440"/>
                <a:gd name="T11" fmla="*/ 432 h 816"/>
                <a:gd name="T12" fmla="*/ 336 w 1440"/>
                <a:gd name="T13" fmla="*/ 816 h 816"/>
                <a:gd name="T14" fmla="*/ 0 w 1440"/>
                <a:gd name="T15" fmla="*/ 576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0"/>
                <a:gd name="T25" fmla="*/ 0 h 816"/>
                <a:gd name="T26" fmla="*/ 1440 w 1440"/>
                <a:gd name="T27" fmla="*/ 816 h 8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0" h="816">
                  <a:moveTo>
                    <a:pt x="0" y="576"/>
                  </a:moveTo>
                  <a:lnTo>
                    <a:pt x="384" y="48"/>
                  </a:lnTo>
                  <a:lnTo>
                    <a:pt x="1152" y="0"/>
                  </a:lnTo>
                  <a:lnTo>
                    <a:pt x="1440" y="336"/>
                  </a:lnTo>
                  <a:lnTo>
                    <a:pt x="1104" y="672"/>
                  </a:lnTo>
                  <a:lnTo>
                    <a:pt x="864" y="432"/>
                  </a:lnTo>
                  <a:lnTo>
                    <a:pt x="336" y="816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2688" y="2832"/>
              <a:ext cx="1248" cy="864"/>
            </a:xfrm>
            <a:custGeom>
              <a:avLst/>
              <a:gdLst>
                <a:gd name="T0" fmla="*/ 192 w 1248"/>
                <a:gd name="T1" fmla="*/ 96 h 864"/>
                <a:gd name="T2" fmla="*/ 672 w 1248"/>
                <a:gd name="T3" fmla="*/ 0 h 864"/>
                <a:gd name="T4" fmla="*/ 1248 w 1248"/>
                <a:gd name="T5" fmla="*/ 192 h 864"/>
                <a:gd name="T6" fmla="*/ 672 w 1248"/>
                <a:gd name="T7" fmla="*/ 864 h 864"/>
                <a:gd name="T8" fmla="*/ 240 w 1248"/>
                <a:gd name="T9" fmla="*/ 768 h 864"/>
                <a:gd name="T10" fmla="*/ 0 w 1248"/>
                <a:gd name="T11" fmla="*/ 480 h 864"/>
                <a:gd name="T12" fmla="*/ 336 w 1248"/>
                <a:gd name="T13" fmla="*/ 384 h 864"/>
                <a:gd name="T14" fmla="*/ 192 w 1248"/>
                <a:gd name="T15" fmla="*/ 96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48"/>
                <a:gd name="T25" fmla="*/ 0 h 864"/>
                <a:gd name="T26" fmla="*/ 1248 w 1248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48" h="864">
                  <a:moveTo>
                    <a:pt x="192" y="96"/>
                  </a:moveTo>
                  <a:lnTo>
                    <a:pt x="672" y="0"/>
                  </a:lnTo>
                  <a:lnTo>
                    <a:pt x="1248" y="192"/>
                  </a:lnTo>
                  <a:lnTo>
                    <a:pt x="672" y="864"/>
                  </a:lnTo>
                  <a:lnTo>
                    <a:pt x="240" y="768"/>
                  </a:lnTo>
                  <a:lnTo>
                    <a:pt x="0" y="480"/>
                  </a:lnTo>
                  <a:lnTo>
                    <a:pt x="336" y="384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2" name="Oval 7"/>
            <p:cNvSpPr>
              <a:spLocks/>
            </p:cNvSpPr>
            <p:nvPr/>
          </p:nvSpPr>
          <p:spPr bwMode="auto">
            <a:xfrm>
              <a:off x="2832" y="288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V="1">
              <a:off x="3312" y="2736"/>
              <a:ext cx="1104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V="1">
              <a:off x="3312" y="2448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208" y="2736"/>
              <a:ext cx="192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2208" y="2304"/>
              <a:ext cx="48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7" name="Object 12"/>
            <p:cNvGraphicFramePr>
              <a:graphicFrameLocks noChangeAspect="1"/>
            </p:cNvGraphicFramePr>
            <p:nvPr/>
          </p:nvGraphicFramePr>
          <p:xfrm>
            <a:off x="1920" y="3408"/>
            <a:ext cx="4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2" name="Equation" r:id="rId5" imgW="342720" imgH="215640" progId="Equation.3">
                    <p:embed/>
                  </p:oleObj>
                </mc:Choice>
                <mc:Fallback>
                  <p:oleObj name="Equation" r:id="rId5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408"/>
                          <a:ext cx="43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3"/>
            <p:cNvGraphicFramePr>
              <a:graphicFrameLocks noChangeAspect="1"/>
            </p:cNvGraphicFramePr>
            <p:nvPr/>
          </p:nvGraphicFramePr>
          <p:xfrm>
            <a:off x="3360" y="2352"/>
            <a:ext cx="4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3" name="Equation" r:id="rId7" imgW="342720" imgH="215640" progId="Equation.3">
                    <p:embed/>
                  </p:oleObj>
                </mc:Choice>
                <mc:Fallback>
                  <p:oleObj name="Equation" r:id="rId7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52"/>
                          <a:ext cx="43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4"/>
            <p:cNvGraphicFramePr>
              <a:graphicFrameLocks noChangeAspect="1"/>
            </p:cNvGraphicFramePr>
            <p:nvPr/>
          </p:nvGraphicFramePr>
          <p:xfrm>
            <a:off x="4032" y="2496"/>
            <a:ext cx="48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4" name="Equation" r:id="rId9" imgW="380880" imgH="215640" progId="Equation.3">
                    <p:embed/>
                  </p:oleObj>
                </mc:Choice>
                <mc:Fallback>
                  <p:oleObj name="Equation" r:id="rId9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96"/>
                          <a:ext cx="48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5"/>
            <p:cNvGraphicFramePr>
              <a:graphicFrameLocks noChangeAspect="1"/>
            </p:cNvGraphicFramePr>
            <p:nvPr/>
          </p:nvGraphicFramePr>
          <p:xfrm>
            <a:off x="2685" y="2174"/>
            <a:ext cx="48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5" name="Equation" r:id="rId11" imgW="380880" imgH="215640" progId="Equation.3">
                    <p:embed/>
                  </p:oleObj>
                </mc:Choice>
                <mc:Fallback>
                  <p:oleObj name="Equation" r:id="rId11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" y="2174"/>
                          <a:ext cx="48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6"/>
            <p:cNvGraphicFramePr>
              <a:graphicFrameLocks noChangeAspect="1"/>
            </p:cNvGraphicFramePr>
            <p:nvPr/>
          </p:nvGraphicFramePr>
          <p:xfrm>
            <a:off x="1872" y="2462"/>
            <a:ext cx="45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6" name="Equation" r:id="rId13" imgW="355320" imgH="215640" progId="Equation.3">
                    <p:embed/>
                  </p:oleObj>
                </mc:Choice>
                <mc:Fallback>
                  <p:oleObj name="Equation" r:id="rId13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62"/>
                          <a:ext cx="45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7"/>
            <p:cNvGraphicFramePr>
              <a:graphicFrameLocks noChangeAspect="1"/>
            </p:cNvGraphicFramePr>
            <p:nvPr/>
          </p:nvGraphicFramePr>
          <p:xfrm>
            <a:off x="3149" y="3168"/>
            <a:ext cx="45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7" name="Equation" r:id="rId15" imgW="355320" imgH="215640" progId="Equation.3">
                    <p:embed/>
                  </p:oleObj>
                </mc:Choice>
                <mc:Fallback>
                  <p:oleObj name="Equation" r:id="rId15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3168"/>
                          <a:ext cx="45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8"/>
            <p:cNvGraphicFramePr>
              <a:graphicFrameLocks noChangeAspect="1"/>
            </p:cNvGraphicFramePr>
            <p:nvPr/>
          </p:nvGraphicFramePr>
          <p:xfrm>
            <a:off x="2928" y="2798"/>
            <a:ext cx="25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8" name="Equation" r:id="rId17" imgW="203040" imgH="215640" progId="Equation.3">
                    <p:embed/>
                  </p:oleObj>
                </mc:Choice>
                <mc:Fallback>
                  <p:oleObj name="Equation" r:id="rId17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798"/>
                          <a:ext cx="25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9"/>
            <p:cNvGraphicFramePr>
              <a:graphicFrameLocks noChangeAspect="1"/>
            </p:cNvGraphicFramePr>
            <p:nvPr/>
          </p:nvGraphicFramePr>
          <p:xfrm>
            <a:off x="2640" y="2592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9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92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Oval 20"/>
            <p:cNvSpPr>
              <a:spLocks/>
            </p:cNvSpPr>
            <p:nvPr/>
          </p:nvSpPr>
          <p:spPr bwMode="auto">
            <a:xfrm>
              <a:off x="2181" y="272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50" name="Oval 21"/>
            <p:cNvSpPr>
              <a:spLocks/>
            </p:cNvSpPr>
            <p:nvPr/>
          </p:nvSpPr>
          <p:spPr bwMode="auto">
            <a:xfrm>
              <a:off x="3285" y="323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>
                <a:solidFill>
                  <a:schemeClr val="bg1"/>
                </a:solidFill>
              </a:endParaRPr>
            </a:p>
          </p:txBody>
        </p:sp>
      </p:grpSp>
      <p:sp>
        <p:nvSpPr>
          <p:cNvPr id="51" name="Line 24"/>
          <p:cNvSpPr>
            <a:spLocks noChangeShapeType="1"/>
          </p:cNvSpPr>
          <p:nvPr/>
        </p:nvSpPr>
        <p:spPr bwMode="auto">
          <a:xfrm>
            <a:off x="5181600" y="2514600"/>
            <a:ext cx="990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H="1" flipV="1">
            <a:off x="6324600" y="2895600"/>
            <a:ext cx="6096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382209"/>
              </p:ext>
            </p:extLst>
          </p:nvPr>
        </p:nvGraphicFramePr>
        <p:xfrm>
          <a:off x="5486400" y="23622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Equation" r:id="rId21" imgW="152280" imgH="215640" progId="Equation.3">
                  <p:embed/>
                </p:oleObj>
              </mc:Choice>
              <mc:Fallback>
                <p:oleObj name="Equation" r:id="rId2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6220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6410"/>
              </p:ext>
            </p:extLst>
          </p:nvPr>
        </p:nvGraphicFramePr>
        <p:xfrm>
          <a:off x="6705600" y="2924175"/>
          <a:ext cx="1746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1" name="Equation" r:id="rId23" imgW="152280" imgH="215640" progId="Equation.3">
                  <p:embed/>
                </p:oleObj>
              </mc:Choice>
              <mc:Fallback>
                <p:oleObj name="Equation" r:id="rId2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24175"/>
                        <a:ext cx="174625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Rigid Body Simulation</a:t>
            </a:r>
            <a:endParaRPr lang="en-US" altLang="en-US" dirty="0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27863040"/>
              </p:ext>
            </p:extLst>
          </p:nvPr>
        </p:nvGraphicFramePr>
        <p:xfrm>
          <a:off x="457200" y="2109788"/>
          <a:ext cx="83820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5232240" imgH="1625400" progId="Equation.3">
                  <p:embed/>
                </p:oleObj>
              </mc:Choice>
              <mc:Fallback>
                <p:oleObj name="Equation" r:id="rId3" imgW="523224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09788"/>
                        <a:ext cx="83820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8"/>
          <p:cNvSpPr>
            <a:spLocks/>
          </p:cNvSpPr>
          <p:nvPr/>
        </p:nvSpPr>
        <p:spPr bwMode="auto">
          <a:xfrm>
            <a:off x="1428750" y="3038475"/>
            <a:ext cx="7485063" cy="1133475"/>
          </a:xfrm>
          <a:custGeom>
            <a:avLst/>
            <a:gdLst>
              <a:gd name="T0" fmla="*/ 2147483647 w 4715"/>
              <a:gd name="T1" fmla="*/ 2147483647 h 714"/>
              <a:gd name="T2" fmla="*/ 2147483647 w 4715"/>
              <a:gd name="T3" fmla="*/ 2147483647 h 714"/>
              <a:gd name="T4" fmla="*/ 2147483647 w 4715"/>
              <a:gd name="T5" fmla="*/ 2147483647 h 714"/>
              <a:gd name="T6" fmla="*/ 2147483647 w 4715"/>
              <a:gd name="T7" fmla="*/ 2147483647 h 714"/>
              <a:gd name="T8" fmla="*/ 2147483647 w 4715"/>
              <a:gd name="T9" fmla="*/ 2147483647 h 714"/>
              <a:gd name="T10" fmla="*/ 2147483647 w 4715"/>
              <a:gd name="T11" fmla="*/ 2147483647 h 714"/>
              <a:gd name="T12" fmla="*/ 2147483647 w 4715"/>
              <a:gd name="T13" fmla="*/ 2147483647 h 714"/>
              <a:gd name="T14" fmla="*/ 2147483647 w 4715"/>
              <a:gd name="T15" fmla="*/ 2147483647 h 714"/>
              <a:gd name="T16" fmla="*/ 2147483647 w 4715"/>
              <a:gd name="T17" fmla="*/ 2147483647 h 714"/>
              <a:gd name="T18" fmla="*/ 2147483647 w 4715"/>
              <a:gd name="T19" fmla="*/ 2147483647 h 714"/>
              <a:gd name="T20" fmla="*/ 2147483647 w 4715"/>
              <a:gd name="T21" fmla="*/ 2147483647 h 714"/>
              <a:gd name="T22" fmla="*/ 2147483647 w 4715"/>
              <a:gd name="T23" fmla="*/ 2147483647 h 714"/>
              <a:gd name="T24" fmla="*/ 2147483647 w 4715"/>
              <a:gd name="T25" fmla="*/ 2147483647 h 714"/>
              <a:gd name="T26" fmla="*/ 2147483647 w 4715"/>
              <a:gd name="T27" fmla="*/ 2147483647 h 714"/>
              <a:gd name="T28" fmla="*/ 2147483647 w 4715"/>
              <a:gd name="T29" fmla="*/ 2147483647 h 714"/>
              <a:gd name="T30" fmla="*/ 2147483647 w 4715"/>
              <a:gd name="T31" fmla="*/ 2147483647 h 714"/>
              <a:gd name="T32" fmla="*/ 2147483647 w 4715"/>
              <a:gd name="T33" fmla="*/ 2147483647 h 714"/>
              <a:gd name="T34" fmla="*/ 2147483647 w 4715"/>
              <a:gd name="T35" fmla="*/ 2147483647 h 714"/>
              <a:gd name="T36" fmla="*/ 2147483647 w 4715"/>
              <a:gd name="T37" fmla="*/ 2147483647 h 714"/>
              <a:gd name="T38" fmla="*/ 2147483647 w 4715"/>
              <a:gd name="T39" fmla="*/ 2147483647 h 714"/>
              <a:gd name="T40" fmla="*/ 2147483647 w 4715"/>
              <a:gd name="T41" fmla="*/ 2147483647 h 714"/>
              <a:gd name="T42" fmla="*/ 2147483647 w 4715"/>
              <a:gd name="T43" fmla="*/ 2147483647 h 714"/>
              <a:gd name="T44" fmla="*/ 2147483647 w 4715"/>
              <a:gd name="T45" fmla="*/ 2147483647 h 714"/>
              <a:gd name="T46" fmla="*/ 2147483647 w 4715"/>
              <a:gd name="T47" fmla="*/ 2147483647 h 714"/>
              <a:gd name="T48" fmla="*/ 2147483647 w 4715"/>
              <a:gd name="T49" fmla="*/ 2147483647 h 714"/>
              <a:gd name="T50" fmla="*/ 2147483647 w 4715"/>
              <a:gd name="T51" fmla="*/ 2147483647 h 714"/>
              <a:gd name="T52" fmla="*/ 2147483647 w 4715"/>
              <a:gd name="T53" fmla="*/ 2147483647 h 714"/>
              <a:gd name="T54" fmla="*/ 2147483647 w 4715"/>
              <a:gd name="T55" fmla="*/ 2147483647 h 714"/>
              <a:gd name="T56" fmla="*/ 2147483647 w 4715"/>
              <a:gd name="T57" fmla="*/ 2147483647 h 714"/>
              <a:gd name="T58" fmla="*/ 2147483647 w 4715"/>
              <a:gd name="T59" fmla="*/ 2147483647 h 714"/>
              <a:gd name="T60" fmla="*/ 2147483647 w 4715"/>
              <a:gd name="T61" fmla="*/ 2147483647 h 714"/>
              <a:gd name="T62" fmla="*/ 2147483647 w 4715"/>
              <a:gd name="T63" fmla="*/ 2147483647 h 714"/>
              <a:gd name="T64" fmla="*/ 2147483647 w 4715"/>
              <a:gd name="T65" fmla="*/ 2147483647 h 714"/>
              <a:gd name="T66" fmla="*/ 2147483647 w 4715"/>
              <a:gd name="T67" fmla="*/ 2147483647 h 714"/>
              <a:gd name="T68" fmla="*/ 2147483647 w 4715"/>
              <a:gd name="T69" fmla="*/ 2147483647 h 714"/>
              <a:gd name="T70" fmla="*/ 2147483647 w 4715"/>
              <a:gd name="T71" fmla="*/ 2147483647 h 714"/>
              <a:gd name="T72" fmla="*/ 2147483647 w 4715"/>
              <a:gd name="T73" fmla="*/ 2147483647 h 714"/>
              <a:gd name="T74" fmla="*/ 2147483647 w 4715"/>
              <a:gd name="T75" fmla="*/ 2147483647 h 714"/>
              <a:gd name="T76" fmla="*/ 2147483647 w 4715"/>
              <a:gd name="T77" fmla="*/ 2147483647 h 714"/>
              <a:gd name="T78" fmla="*/ 2147483647 w 4715"/>
              <a:gd name="T79" fmla="*/ 2147483647 h 714"/>
              <a:gd name="T80" fmla="*/ 2147483647 w 4715"/>
              <a:gd name="T81" fmla="*/ 2147483647 h 71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4715"/>
              <a:gd name="T124" fmla="*/ 0 h 714"/>
              <a:gd name="T125" fmla="*/ 4715 w 4715"/>
              <a:gd name="T126" fmla="*/ 714 h 71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4715" h="714">
                <a:moveTo>
                  <a:pt x="11" y="339"/>
                </a:moveTo>
                <a:cubicBezTo>
                  <a:pt x="14" y="257"/>
                  <a:pt x="0" y="172"/>
                  <a:pt x="24" y="93"/>
                </a:cubicBezTo>
                <a:cubicBezTo>
                  <a:pt x="31" y="71"/>
                  <a:pt x="111" y="68"/>
                  <a:pt x="119" y="67"/>
                </a:cubicBezTo>
                <a:cubicBezTo>
                  <a:pt x="205" y="74"/>
                  <a:pt x="231" y="72"/>
                  <a:pt x="271" y="149"/>
                </a:cubicBezTo>
                <a:cubicBezTo>
                  <a:pt x="272" y="183"/>
                  <a:pt x="251" y="359"/>
                  <a:pt x="309" y="396"/>
                </a:cubicBezTo>
                <a:cubicBezTo>
                  <a:pt x="328" y="457"/>
                  <a:pt x="398" y="483"/>
                  <a:pt x="455" y="498"/>
                </a:cubicBezTo>
                <a:cubicBezTo>
                  <a:pt x="520" y="496"/>
                  <a:pt x="586" y="497"/>
                  <a:pt x="651" y="491"/>
                </a:cubicBezTo>
                <a:cubicBezTo>
                  <a:pt x="663" y="490"/>
                  <a:pt x="682" y="466"/>
                  <a:pt x="689" y="460"/>
                </a:cubicBezTo>
                <a:cubicBezTo>
                  <a:pt x="701" y="450"/>
                  <a:pt x="727" y="434"/>
                  <a:pt x="727" y="434"/>
                </a:cubicBezTo>
                <a:cubicBezTo>
                  <a:pt x="772" y="363"/>
                  <a:pt x="741" y="333"/>
                  <a:pt x="752" y="219"/>
                </a:cubicBezTo>
                <a:cubicBezTo>
                  <a:pt x="754" y="202"/>
                  <a:pt x="768" y="189"/>
                  <a:pt x="777" y="175"/>
                </a:cubicBezTo>
                <a:cubicBezTo>
                  <a:pt x="785" y="162"/>
                  <a:pt x="803" y="137"/>
                  <a:pt x="803" y="137"/>
                </a:cubicBezTo>
                <a:cubicBezTo>
                  <a:pt x="827" y="63"/>
                  <a:pt x="848" y="58"/>
                  <a:pt x="929" y="48"/>
                </a:cubicBezTo>
                <a:cubicBezTo>
                  <a:pt x="988" y="50"/>
                  <a:pt x="1048" y="47"/>
                  <a:pt x="1107" y="55"/>
                </a:cubicBezTo>
                <a:cubicBezTo>
                  <a:pt x="1114" y="56"/>
                  <a:pt x="1112" y="67"/>
                  <a:pt x="1113" y="74"/>
                </a:cubicBezTo>
                <a:cubicBezTo>
                  <a:pt x="1116" y="118"/>
                  <a:pt x="1116" y="162"/>
                  <a:pt x="1119" y="206"/>
                </a:cubicBezTo>
                <a:cubicBezTo>
                  <a:pt x="1122" y="241"/>
                  <a:pt x="1148" y="248"/>
                  <a:pt x="1176" y="257"/>
                </a:cubicBezTo>
                <a:cubicBezTo>
                  <a:pt x="1197" y="278"/>
                  <a:pt x="1224" y="292"/>
                  <a:pt x="1252" y="301"/>
                </a:cubicBezTo>
                <a:cubicBezTo>
                  <a:pt x="1275" y="317"/>
                  <a:pt x="1294" y="327"/>
                  <a:pt x="1322" y="333"/>
                </a:cubicBezTo>
                <a:cubicBezTo>
                  <a:pt x="1470" y="410"/>
                  <a:pt x="1650" y="346"/>
                  <a:pt x="1809" y="327"/>
                </a:cubicBezTo>
                <a:cubicBezTo>
                  <a:pt x="1843" y="293"/>
                  <a:pt x="1877" y="285"/>
                  <a:pt x="1923" y="276"/>
                </a:cubicBezTo>
                <a:cubicBezTo>
                  <a:pt x="1963" y="218"/>
                  <a:pt x="1909" y="288"/>
                  <a:pt x="1955" y="251"/>
                </a:cubicBezTo>
                <a:cubicBezTo>
                  <a:pt x="1961" y="246"/>
                  <a:pt x="1961" y="237"/>
                  <a:pt x="1967" y="232"/>
                </a:cubicBezTo>
                <a:cubicBezTo>
                  <a:pt x="1982" y="220"/>
                  <a:pt x="2000" y="217"/>
                  <a:pt x="2018" y="213"/>
                </a:cubicBezTo>
                <a:cubicBezTo>
                  <a:pt x="2042" y="177"/>
                  <a:pt x="2053" y="144"/>
                  <a:pt x="2088" y="118"/>
                </a:cubicBezTo>
                <a:cubicBezTo>
                  <a:pt x="2150" y="19"/>
                  <a:pt x="2311" y="69"/>
                  <a:pt x="2398" y="67"/>
                </a:cubicBezTo>
                <a:cubicBezTo>
                  <a:pt x="2474" y="43"/>
                  <a:pt x="2605" y="0"/>
                  <a:pt x="2632" y="86"/>
                </a:cubicBezTo>
                <a:cubicBezTo>
                  <a:pt x="2636" y="175"/>
                  <a:pt x="2620" y="289"/>
                  <a:pt x="2670" y="365"/>
                </a:cubicBezTo>
                <a:cubicBezTo>
                  <a:pt x="2692" y="398"/>
                  <a:pt x="2762" y="452"/>
                  <a:pt x="2797" y="460"/>
                </a:cubicBezTo>
                <a:cubicBezTo>
                  <a:pt x="2814" y="464"/>
                  <a:pt x="2847" y="472"/>
                  <a:pt x="2847" y="472"/>
                </a:cubicBezTo>
                <a:cubicBezTo>
                  <a:pt x="2900" y="508"/>
                  <a:pt x="2923" y="489"/>
                  <a:pt x="3005" y="485"/>
                </a:cubicBezTo>
                <a:cubicBezTo>
                  <a:pt x="3032" y="458"/>
                  <a:pt x="3037" y="425"/>
                  <a:pt x="3050" y="390"/>
                </a:cubicBezTo>
                <a:cubicBezTo>
                  <a:pt x="3053" y="342"/>
                  <a:pt x="3060" y="199"/>
                  <a:pt x="3069" y="156"/>
                </a:cubicBezTo>
                <a:cubicBezTo>
                  <a:pt x="3072" y="141"/>
                  <a:pt x="3094" y="118"/>
                  <a:pt x="3094" y="118"/>
                </a:cubicBezTo>
                <a:cubicBezTo>
                  <a:pt x="3115" y="51"/>
                  <a:pt x="3158" y="41"/>
                  <a:pt x="3221" y="29"/>
                </a:cubicBezTo>
                <a:cubicBezTo>
                  <a:pt x="3246" y="31"/>
                  <a:pt x="3272" y="31"/>
                  <a:pt x="3297" y="36"/>
                </a:cubicBezTo>
                <a:cubicBezTo>
                  <a:pt x="3321" y="41"/>
                  <a:pt x="3329" y="73"/>
                  <a:pt x="3347" y="86"/>
                </a:cubicBezTo>
                <a:cubicBezTo>
                  <a:pt x="3370" y="102"/>
                  <a:pt x="3396" y="112"/>
                  <a:pt x="3423" y="118"/>
                </a:cubicBezTo>
                <a:cubicBezTo>
                  <a:pt x="3442" y="147"/>
                  <a:pt x="3457" y="174"/>
                  <a:pt x="3486" y="194"/>
                </a:cubicBezTo>
                <a:cubicBezTo>
                  <a:pt x="3508" y="225"/>
                  <a:pt x="3528" y="258"/>
                  <a:pt x="3550" y="289"/>
                </a:cubicBezTo>
                <a:cubicBezTo>
                  <a:pt x="3556" y="298"/>
                  <a:pt x="3569" y="314"/>
                  <a:pt x="3569" y="314"/>
                </a:cubicBezTo>
                <a:cubicBezTo>
                  <a:pt x="3578" y="342"/>
                  <a:pt x="3589" y="374"/>
                  <a:pt x="3613" y="390"/>
                </a:cubicBezTo>
                <a:cubicBezTo>
                  <a:pt x="3623" y="404"/>
                  <a:pt x="3630" y="437"/>
                  <a:pt x="3645" y="447"/>
                </a:cubicBezTo>
                <a:cubicBezTo>
                  <a:pt x="3659" y="456"/>
                  <a:pt x="3678" y="455"/>
                  <a:pt x="3695" y="460"/>
                </a:cubicBezTo>
                <a:cubicBezTo>
                  <a:pt x="3832" y="456"/>
                  <a:pt x="3978" y="464"/>
                  <a:pt x="4113" y="434"/>
                </a:cubicBezTo>
                <a:cubicBezTo>
                  <a:pt x="4160" y="404"/>
                  <a:pt x="4097" y="441"/>
                  <a:pt x="4164" y="415"/>
                </a:cubicBezTo>
                <a:cubicBezTo>
                  <a:pt x="4195" y="403"/>
                  <a:pt x="4221" y="388"/>
                  <a:pt x="4252" y="377"/>
                </a:cubicBezTo>
                <a:cubicBezTo>
                  <a:pt x="4275" y="354"/>
                  <a:pt x="4301" y="338"/>
                  <a:pt x="4328" y="320"/>
                </a:cubicBezTo>
                <a:cubicBezTo>
                  <a:pt x="4341" y="312"/>
                  <a:pt x="4366" y="295"/>
                  <a:pt x="4366" y="295"/>
                </a:cubicBezTo>
                <a:cubicBezTo>
                  <a:pt x="4397" y="249"/>
                  <a:pt x="4381" y="181"/>
                  <a:pt x="4411" y="137"/>
                </a:cubicBezTo>
                <a:cubicBezTo>
                  <a:pt x="4415" y="131"/>
                  <a:pt x="4451" y="113"/>
                  <a:pt x="4455" y="111"/>
                </a:cubicBezTo>
                <a:cubicBezTo>
                  <a:pt x="4501" y="91"/>
                  <a:pt x="4538" y="80"/>
                  <a:pt x="4588" y="74"/>
                </a:cubicBezTo>
                <a:cubicBezTo>
                  <a:pt x="4643" y="77"/>
                  <a:pt x="4686" y="61"/>
                  <a:pt x="4714" y="105"/>
                </a:cubicBezTo>
                <a:cubicBezTo>
                  <a:pt x="4711" y="184"/>
                  <a:pt x="4715" y="283"/>
                  <a:pt x="4676" y="358"/>
                </a:cubicBezTo>
                <a:cubicBezTo>
                  <a:pt x="4665" y="428"/>
                  <a:pt x="4623" y="492"/>
                  <a:pt x="4581" y="548"/>
                </a:cubicBezTo>
                <a:cubicBezTo>
                  <a:pt x="4570" y="584"/>
                  <a:pt x="4580" y="562"/>
                  <a:pt x="4537" y="605"/>
                </a:cubicBezTo>
                <a:cubicBezTo>
                  <a:pt x="4483" y="659"/>
                  <a:pt x="4494" y="642"/>
                  <a:pt x="4392" y="650"/>
                </a:cubicBezTo>
                <a:cubicBezTo>
                  <a:pt x="4274" y="694"/>
                  <a:pt x="4176" y="684"/>
                  <a:pt x="4043" y="687"/>
                </a:cubicBezTo>
                <a:cubicBezTo>
                  <a:pt x="3703" y="714"/>
                  <a:pt x="3927" y="699"/>
                  <a:pt x="3176" y="687"/>
                </a:cubicBezTo>
                <a:cubicBezTo>
                  <a:pt x="3046" y="685"/>
                  <a:pt x="2885" y="647"/>
                  <a:pt x="2759" y="612"/>
                </a:cubicBezTo>
                <a:cubicBezTo>
                  <a:pt x="2639" y="579"/>
                  <a:pt x="2494" y="578"/>
                  <a:pt x="2372" y="574"/>
                </a:cubicBezTo>
                <a:cubicBezTo>
                  <a:pt x="2260" y="553"/>
                  <a:pt x="2415" y="580"/>
                  <a:pt x="2151" y="561"/>
                </a:cubicBezTo>
                <a:cubicBezTo>
                  <a:pt x="1998" y="550"/>
                  <a:pt x="1854" y="495"/>
                  <a:pt x="1701" y="485"/>
                </a:cubicBezTo>
                <a:cubicBezTo>
                  <a:pt x="1653" y="478"/>
                  <a:pt x="1609" y="463"/>
                  <a:pt x="1562" y="453"/>
                </a:cubicBezTo>
                <a:cubicBezTo>
                  <a:pt x="1521" y="427"/>
                  <a:pt x="1476" y="422"/>
                  <a:pt x="1429" y="415"/>
                </a:cubicBezTo>
                <a:cubicBezTo>
                  <a:pt x="1337" y="380"/>
                  <a:pt x="1250" y="377"/>
                  <a:pt x="1151" y="365"/>
                </a:cubicBezTo>
                <a:cubicBezTo>
                  <a:pt x="1069" y="367"/>
                  <a:pt x="986" y="367"/>
                  <a:pt x="904" y="371"/>
                </a:cubicBezTo>
                <a:cubicBezTo>
                  <a:pt x="885" y="372"/>
                  <a:pt x="866" y="379"/>
                  <a:pt x="847" y="384"/>
                </a:cubicBezTo>
                <a:cubicBezTo>
                  <a:pt x="834" y="387"/>
                  <a:pt x="809" y="396"/>
                  <a:pt x="809" y="396"/>
                </a:cubicBezTo>
                <a:cubicBezTo>
                  <a:pt x="758" y="431"/>
                  <a:pt x="780" y="409"/>
                  <a:pt x="746" y="460"/>
                </a:cubicBezTo>
                <a:cubicBezTo>
                  <a:pt x="737" y="473"/>
                  <a:pt x="720" y="498"/>
                  <a:pt x="720" y="498"/>
                </a:cubicBezTo>
                <a:cubicBezTo>
                  <a:pt x="709" y="534"/>
                  <a:pt x="724" y="504"/>
                  <a:pt x="695" y="523"/>
                </a:cubicBezTo>
                <a:cubicBezTo>
                  <a:pt x="640" y="559"/>
                  <a:pt x="677" y="546"/>
                  <a:pt x="581" y="555"/>
                </a:cubicBezTo>
                <a:cubicBezTo>
                  <a:pt x="447" y="580"/>
                  <a:pt x="329" y="572"/>
                  <a:pt x="214" y="517"/>
                </a:cubicBezTo>
                <a:cubicBezTo>
                  <a:pt x="208" y="511"/>
                  <a:pt x="202" y="503"/>
                  <a:pt x="195" y="498"/>
                </a:cubicBezTo>
                <a:cubicBezTo>
                  <a:pt x="189" y="494"/>
                  <a:pt x="181" y="495"/>
                  <a:pt x="176" y="491"/>
                </a:cubicBezTo>
                <a:cubicBezTo>
                  <a:pt x="170" y="486"/>
                  <a:pt x="169" y="477"/>
                  <a:pt x="163" y="472"/>
                </a:cubicBezTo>
                <a:cubicBezTo>
                  <a:pt x="158" y="467"/>
                  <a:pt x="150" y="464"/>
                  <a:pt x="144" y="460"/>
                </a:cubicBezTo>
                <a:cubicBezTo>
                  <a:pt x="115" y="416"/>
                  <a:pt x="132" y="431"/>
                  <a:pt x="100" y="409"/>
                </a:cubicBezTo>
                <a:cubicBezTo>
                  <a:pt x="78" y="377"/>
                  <a:pt x="93" y="394"/>
                  <a:pt x="49" y="365"/>
                </a:cubicBezTo>
                <a:cubicBezTo>
                  <a:pt x="38" y="358"/>
                  <a:pt x="20" y="361"/>
                  <a:pt x="11" y="352"/>
                </a:cubicBezTo>
                <a:cubicBezTo>
                  <a:pt x="8" y="349"/>
                  <a:pt x="11" y="343"/>
                  <a:pt x="11" y="339"/>
                </a:cubicBez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1600200" y="5181600"/>
            <a:ext cx="4605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j applied to object A; -j applied to B</a:t>
            </a:r>
          </a:p>
        </p:txBody>
      </p:sp>
    </p:spTree>
    <p:extLst>
      <p:ext uri="{BB962C8B-B14F-4D97-AF65-F5344CB8AC3E}">
        <p14:creationId xmlns:p14="http://schemas.microsoft.com/office/powerpoint/2010/main" val="5552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Resting Contact</a:t>
            </a:r>
            <a:endParaRPr lang="en-US" altLang="en-US" dirty="0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" name="Picture 4" descr="Fig07-26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264400" cy="3441700"/>
          </a:xfrm>
        </p:spPr>
      </p:pic>
      <p:sp>
        <p:nvSpPr>
          <p:cNvPr id="19" name="Text Box 6"/>
          <p:cNvSpPr txBox="1">
            <a:spLocks/>
          </p:cNvSpPr>
          <p:nvPr/>
        </p:nvSpPr>
        <p:spPr bwMode="auto">
          <a:xfrm>
            <a:off x="914400" y="5029200"/>
            <a:ext cx="739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Complex situations: need to solve for forces that prevent penetration, push objects apart, if the objects are separating, then the contact force is zero</a:t>
            </a:r>
          </a:p>
        </p:txBody>
      </p:sp>
    </p:spTree>
    <p:extLst>
      <p:ext uri="{BB962C8B-B14F-4D97-AF65-F5344CB8AC3E}">
        <p14:creationId xmlns:p14="http://schemas.microsoft.com/office/powerpoint/2010/main" val="17405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685800"/>
          </a:xfrm>
        </p:spPr>
        <p:txBody>
          <a:bodyPr/>
          <a:lstStyle/>
          <a:p>
            <a:r>
              <a:rPr lang="en-US" altLang="en-US" dirty="0" smtClean="0"/>
              <a:t>Collision Detection: Point - Plane</a:t>
            </a:r>
            <a:endParaRPr lang="en-US" altLang="en-US" dirty="0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3124200" y="3581400"/>
            <a:ext cx="3124200" cy="685800"/>
          </a:xfrm>
          <a:custGeom>
            <a:avLst/>
            <a:gdLst>
              <a:gd name="T0" fmla="*/ 0 w 1968"/>
              <a:gd name="T1" fmla="*/ 2147483647 h 816"/>
              <a:gd name="T2" fmla="*/ 2147483647 w 1968"/>
              <a:gd name="T3" fmla="*/ 0 h 816"/>
              <a:gd name="T4" fmla="*/ 2147483647 w 1968"/>
              <a:gd name="T5" fmla="*/ 2147483647 h 816"/>
              <a:gd name="T6" fmla="*/ 2147483647 w 1968"/>
              <a:gd name="T7" fmla="*/ 2147483647 h 816"/>
              <a:gd name="T8" fmla="*/ 2147483647 w 1968"/>
              <a:gd name="T9" fmla="*/ 2147483647 h 816"/>
              <a:gd name="T10" fmla="*/ 2147483647 w 1968"/>
              <a:gd name="T11" fmla="*/ 2147483647 h 816"/>
              <a:gd name="T12" fmla="*/ 0 w 1968"/>
              <a:gd name="T13" fmla="*/ 2147483647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68"/>
              <a:gd name="T22" fmla="*/ 0 h 816"/>
              <a:gd name="T23" fmla="*/ 1968 w 1968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68" h="816">
                <a:moveTo>
                  <a:pt x="0" y="288"/>
                </a:moveTo>
                <a:lnTo>
                  <a:pt x="672" y="0"/>
                </a:lnTo>
                <a:lnTo>
                  <a:pt x="1632" y="144"/>
                </a:lnTo>
                <a:lnTo>
                  <a:pt x="1968" y="624"/>
                </a:lnTo>
                <a:lnTo>
                  <a:pt x="1104" y="816"/>
                </a:lnTo>
                <a:lnTo>
                  <a:pt x="240" y="768"/>
                </a:lnTo>
                <a:lnTo>
                  <a:pt x="0" y="288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5"/>
          <p:cNvSpPr>
            <a:spLocks/>
          </p:cNvSpPr>
          <p:nvPr/>
        </p:nvSpPr>
        <p:spPr bwMode="auto">
          <a:xfrm>
            <a:off x="2286000" y="2667000"/>
            <a:ext cx="228600" cy="2286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Oval 6"/>
          <p:cNvSpPr>
            <a:spLocks/>
          </p:cNvSpPr>
          <p:nvPr/>
        </p:nvSpPr>
        <p:spPr bwMode="auto">
          <a:xfrm>
            <a:off x="6781800" y="5334000"/>
            <a:ext cx="228600" cy="2286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514600" y="2895600"/>
            <a:ext cx="16764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876800" y="4267200"/>
            <a:ext cx="16764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3581400" y="1600200"/>
          <a:ext cx="41846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3" imgW="2120760" imgH="203040" progId="Equation.3">
                  <p:embed/>
                </p:oleObj>
              </mc:Choice>
              <mc:Fallback>
                <p:oleObj name="Equation" r:id="rId3" imgW="2120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41846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1981200" y="3810000"/>
          <a:ext cx="987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5" imgW="583920" imgH="203040" progId="Equation.3">
                  <p:embed/>
                </p:oleObj>
              </mc:Choice>
              <mc:Fallback>
                <p:oleObj name="Equation" r:id="rId5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9874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6629400" y="4876800"/>
          <a:ext cx="987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7" imgW="583920" imgH="203040" progId="Equation.3">
                  <p:embed/>
                </p:oleObj>
              </mc:Choice>
              <mc:Fallback>
                <p:oleObj name="Equation" r:id="rId7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76800"/>
                        <a:ext cx="9874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/>
        </p:nvGraphicFramePr>
        <p:xfrm>
          <a:off x="1219200" y="2743200"/>
          <a:ext cx="9652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9" imgW="583920" imgH="203040" progId="Equation.3">
                  <p:embed/>
                </p:oleObj>
              </mc:Choice>
              <mc:Fallback>
                <p:oleObj name="Equation" r:id="rId9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9652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410200" y="1905000"/>
            <a:ext cx="533400" cy="190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V="1">
            <a:off x="4419600" y="30480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4"/>
          <p:cNvSpPr txBox="1">
            <a:spLocks/>
          </p:cNvSpPr>
          <p:nvPr/>
        </p:nvSpPr>
        <p:spPr bwMode="auto">
          <a:xfrm>
            <a:off x="4419600" y="2895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Detection: Time of Impact</a:t>
            </a:r>
            <a:endParaRPr lang="en-US" altLang="en-US" dirty="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4"/>
          <p:cNvSpPr txBox="1">
            <a:spLocks/>
          </p:cNvSpPr>
          <p:nvPr/>
        </p:nvSpPr>
        <p:spPr bwMode="auto">
          <a:xfrm>
            <a:off x="457200" y="4114800"/>
            <a:ext cx="81335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>
                <a:solidFill>
                  <a:schemeClr val="bg1"/>
                </a:solidFill>
              </a:rPr>
              <a:t>2 options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Consider collision at next time step</a:t>
            </a:r>
          </a:p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Compute fractional time at which collision actually occurred</a:t>
            </a: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>
            <a:off x="1752600" y="2940050"/>
            <a:ext cx="5562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Oval 6"/>
          <p:cNvSpPr>
            <a:spLocks/>
          </p:cNvSpPr>
          <p:nvPr/>
        </p:nvSpPr>
        <p:spPr bwMode="auto">
          <a:xfrm>
            <a:off x="2362200" y="172085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2438400" y="1797050"/>
            <a:ext cx="2514600" cy="19050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Oval 8"/>
          <p:cNvSpPr>
            <a:spLocks/>
          </p:cNvSpPr>
          <p:nvPr/>
        </p:nvSpPr>
        <p:spPr bwMode="auto">
          <a:xfrm>
            <a:off x="5029200" y="3733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53" name="AutoShape 9"/>
          <p:cNvSpPr>
            <a:spLocks/>
          </p:cNvSpPr>
          <p:nvPr/>
        </p:nvSpPr>
        <p:spPr bwMode="auto">
          <a:xfrm rot="7832519">
            <a:off x="3352800" y="1111250"/>
            <a:ext cx="304800" cy="1828800"/>
          </a:xfrm>
          <a:prstGeom prst="leftBrace">
            <a:avLst>
              <a:gd name="adj1" fmla="val 50000"/>
              <a:gd name="adj2" fmla="val 49185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54" name="Text Box 12"/>
          <p:cNvSpPr txBox="1">
            <a:spLocks/>
          </p:cNvSpPr>
          <p:nvPr/>
        </p:nvSpPr>
        <p:spPr bwMode="auto">
          <a:xfrm>
            <a:off x="2057400" y="5638800"/>
            <a:ext cx="447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Tradeoff: accuracy v.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Response: Kinematic</a:t>
            </a:r>
            <a:endParaRPr lang="en-US" altLang="en-US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4"/>
          <p:cNvSpPr>
            <a:spLocks/>
          </p:cNvSpPr>
          <p:nvPr/>
        </p:nvSpPr>
        <p:spPr bwMode="auto">
          <a:xfrm>
            <a:off x="2209800" y="3048000"/>
            <a:ext cx="3124200" cy="685800"/>
          </a:xfrm>
          <a:custGeom>
            <a:avLst/>
            <a:gdLst>
              <a:gd name="T0" fmla="*/ 0 w 1968"/>
              <a:gd name="T1" fmla="*/ 2147483647 h 816"/>
              <a:gd name="T2" fmla="*/ 2147483647 w 1968"/>
              <a:gd name="T3" fmla="*/ 0 h 816"/>
              <a:gd name="T4" fmla="*/ 2147483647 w 1968"/>
              <a:gd name="T5" fmla="*/ 2147483647 h 816"/>
              <a:gd name="T6" fmla="*/ 2147483647 w 1968"/>
              <a:gd name="T7" fmla="*/ 2147483647 h 816"/>
              <a:gd name="T8" fmla="*/ 2147483647 w 1968"/>
              <a:gd name="T9" fmla="*/ 2147483647 h 816"/>
              <a:gd name="T10" fmla="*/ 2147483647 w 1968"/>
              <a:gd name="T11" fmla="*/ 2147483647 h 816"/>
              <a:gd name="T12" fmla="*/ 0 w 1968"/>
              <a:gd name="T13" fmla="*/ 2147483647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68"/>
              <a:gd name="T22" fmla="*/ 0 h 816"/>
              <a:gd name="T23" fmla="*/ 1968 w 1968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68" h="816">
                <a:moveTo>
                  <a:pt x="0" y="288"/>
                </a:moveTo>
                <a:lnTo>
                  <a:pt x="672" y="0"/>
                </a:lnTo>
                <a:lnTo>
                  <a:pt x="1632" y="144"/>
                </a:lnTo>
                <a:lnTo>
                  <a:pt x="1968" y="624"/>
                </a:lnTo>
                <a:lnTo>
                  <a:pt x="1104" y="816"/>
                </a:lnTo>
                <a:lnTo>
                  <a:pt x="240" y="768"/>
                </a:lnTo>
                <a:lnTo>
                  <a:pt x="0" y="288"/>
                </a:lnTo>
                <a:close/>
              </a:path>
            </a:pathLst>
          </a:cu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3733800" y="25146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6"/>
          <p:cNvSpPr txBox="1">
            <a:spLocks/>
          </p:cNvSpPr>
          <p:nvPr/>
        </p:nvSpPr>
        <p:spPr bwMode="auto">
          <a:xfrm>
            <a:off x="3733800" y="23622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" name="Oval 7"/>
          <p:cNvSpPr>
            <a:spLocks/>
          </p:cNvSpPr>
          <p:nvPr/>
        </p:nvSpPr>
        <p:spPr bwMode="auto">
          <a:xfrm>
            <a:off x="2057400" y="2438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2133600" y="2514600"/>
            <a:ext cx="7620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133600" y="2514600"/>
            <a:ext cx="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2133600" y="2514600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114800" y="2514600"/>
            <a:ext cx="990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 Box 26"/>
          <p:cNvSpPr txBox="1">
            <a:spLocks/>
          </p:cNvSpPr>
          <p:nvPr/>
        </p:nvSpPr>
        <p:spPr bwMode="auto">
          <a:xfrm>
            <a:off x="5791200" y="3200400"/>
            <a:ext cx="2895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 i="1" dirty="0" smtClean="0">
                <a:solidFill>
                  <a:schemeClr val="bg1"/>
                </a:solidFill>
              </a:rPr>
              <a:t>k</a:t>
            </a:r>
            <a:r>
              <a:rPr lang="en-US" altLang="x-none" sz="1800" b="1" dirty="0" smtClean="0">
                <a:solidFill>
                  <a:schemeClr val="bg1"/>
                </a:solidFill>
              </a:rPr>
              <a:t>: coefficient of restitution (a </a:t>
            </a:r>
            <a:r>
              <a:rPr lang="en-US" altLang="x-none" sz="1800" b="1" dirty="0">
                <a:solidFill>
                  <a:schemeClr val="bg1"/>
                </a:solidFill>
              </a:rPr>
              <a:t>damping </a:t>
            </a:r>
            <a:r>
              <a:rPr lang="en-US" altLang="x-none" sz="1800" b="1" dirty="0" smtClean="0">
                <a:solidFill>
                  <a:schemeClr val="bg1"/>
                </a:solidFill>
              </a:rPr>
              <a:t>factor)</a:t>
            </a:r>
            <a:endParaRPr lang="en-US" altLang="x-none" sz="18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1800" b="1" dirty="0">
                <a:solidFill>
                  <a:schemeClr val="bg1"/>
                </a:solidFill>
              </a:rPr>
              <a:t>=1 </a:t>
            </a:r>
            <a:r>
              <a:rPr lang="en-US" altLang="x-none" sz="1800" b="1" dirty="0" smtClean="0">
                <a:solidFill>
                  <a:schemeClr val="bg1"/>
                </a:solidFill>
              </a:rPr>
              <a:t> indicates </a:t>
            </a:r>
            <a:r>
              <a:rPr lang="en-US" altLang="x-none" sz="1800" b="1" dirty="0">
                <a:solidFill>
                  <a:schemeClr val="bg1"/>
                </a:solidFill>
              </a:rPr>
              <a:t>no energy loss</a:t>
            </a:r>
          </a:p>
        </p:txBody>
      </p:sp>
      <p:sp>
        <p:nvSpPr>
          <p:cNvPr id="30" name="Text Box 27"/>
          <p:cNvSpPr txBox="1">
            <a:spLocks/>
          </p:cNvSpPr>
          <p:nvPr/>
        </p:nvSpPr>
        <p:spPr bwMode="auto">
          <a:xfrm>
            <a:off x="1981200" y="5257800"/>
            <a:ext cx="268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No forces involved!</a:t>
            </a:r>
          </a:p>
        </p:txBody>
      </p:sp>
      <p:sp>
        <p:nvSpPr>
          <p:cNvPr id="31" name="Text Box 28"/>
          <p:cNvSpPr txBox="1">
            <a:spLocks/>
          </p:cNvSpPr>
          <p:nvPr/>
        </p:nvSpPr>
        <p:spPr bwMode="auto">
          <a:xfrm>
            <a:off x="838200" y="4267200"/>
            <a:ext cx="464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Negate component of velocity in direction of normal</a:t>
            </a:r>
          </a:p>
        </p:txBody>
      </p:sp>
      <p:sp>
        <p:nvSpPr>
          <p:cNvPr id="32" name="Oval 29"/>
          <p:cNvSpPr>
            <a:spLocks/>
          </p:cNvSpPr>
          <p:nvPr/>
        </p:nvSpPr>
        <p:spPr bwMode="auto">
          <a:xfrm>
            <a:off x="5562600" y="5300663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5638800" y="5376863"/>
            <a:ext cx="7620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638800" y="5376863"/>
            <a:ext cx="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638800" y="5376863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Oval 33"/>
          <p:cNvSpPr>
            <a:spLocks/>
          </p:cNvSpPr>
          <p:nvPr/>
        </p:nvSpPr>
        <p:spPr bwMode="auto">
          <a:xfrm>
            <a:off x="7696200" y="5300663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7772400" y="4767263"/>
            <a:ext cx="7620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7772400" y="4767263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7772400" y="5376863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AutoShape 37"/>
          <p:cNvSpPr>
            <a:spLocks/>
          </p:cNvSpPr>
          <p:nvPr/>
        </p:nvSpPr>
        <p:spPr bwMode="auto">
          <a:xfrm>
            <a:off x="6781800" y="5257800"/>
            <a:ext cx="457200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D09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37878" y="3152001"/>
                <a:ext cx="1354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8" y="3152001"/>
                <a:ext cx="135447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153" t="-2174" r="-585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569394" y="2104366"/>
                <a:ext cx="2109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394" y="2104366"/>
                <a:ext cx="2109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67" t="-2174" r="-346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563340" y="2724035"/>
                <a:ext cx="728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40" y="2724035"/>
                <a:ext cx="72802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074168" y="1677756"/>
                <a:ext cx="4999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68" y="1677756"/>
                <a:ext cx="499989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2" t="-2174" r="-10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750694" y="2048179"/>
                <a:ext cx="3452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(1+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𝑁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1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94" y="2048179"/>
                <a:ext cx="345261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Response: Damped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Fig07-16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133600"/>
            <a:ext cx="4521200" cy="2857500"/>
          </a:xfrm>
        </p:spPr>
      </p:pic>
      <p:sp>
        <p:nvSpPr>
          <p:cNvPr id="7" name="Text Box 6"/>
          <p:cNvSpPr txBox="1">
            <a:spLocks/>
          </p:cNvSpPr>
          <p:nvPr/>
        </p:nvSpPr>
        <p:spPr bwMode="auto">
          <a:xfrm>
            <a:off x="2955925" y="5372100"/>
            <a:ext cx="3218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Damping factor </a:t>
            </a:r>
            <a:r>
              <a:rPr lang="en-US" altLang="x-none" b="1" i="1" dirty="0" smtClean="0">
                <a:solidFill>
                  <a:schemeClr val="bg1"/>
                </a:solidFill>
              </a:rPr>
              <a:t>k</a:t>
            </a:r>
            <a:r>
              <a:rPr lang="en-US" altLang="x-none" b="1" dirty="0" smtClean="0">
                <a:solidFill>
                  <a:schemeClr val="bg1"/>
                </a:solidFill>
              </a:rPr>
              <a:t> = </a:t>
            </a:r>
            <a:r>
              <a:rPr lang="en-US" altLang="x-none" b="1" dirty="0">
                <a:solidFill>
                  <a:schemeClr val="bg1"/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6785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Response -- Penalty Method</a:t>
            </a:r>
            <a:endParaRPr lang="en-US" altLang="en-US" dirty="0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 rot="17552966">
            <a:off x="3997325" y="4460875"/>
            <a:ext cx="952500" cy="412750"/>
          </a:xfrm>
          <a:custGeom>
            <a:avLst/>
            <a:gdLst>
              <a:gd name="T0" fmla="*/ 0 w 1440"/>
              <a:gd name="T1" fmla="*/ 2147483647 h 624"/>
              <a:gd name="T2" fmla="*/ 2147483647 w 1440"/>
              <a:gd name="T3" fmla="*/ 2147483647 h 624"/>
              <a:gd name="T4" fmla="*/ 2147483647 w 1440"/>
              <a:gd name="T5" fmla="*/ 2147483647 h 624"/>
              <a:gd name="T6" fmla="*/ 2147483647 w 1440"/>
              <a:gd name="T7" fmla="*/ 2147483647 h 624"/>
              <a:gd name="T8" fmla="*/ 2147483647 w 1440"/>
              <a:gd name="T9" fmla="*/ 2147483647 h 624"/>
              <a:gd name="T10" fmla="*/ 2147483647 w 1440"/>
              <a:gd name="T11" fmla="*/ 2147483647 h 624"/>
              <a:gd name="T12" fmla="*/ 2147483647 w 1440"/>
              <a:gd name="T13" fmla="*/ 2147483647 h 624"/>
              <a:gd name="T14" fmla="*/ 2147483647 w 1440"/>
              <a:gd name="T15" fmla="*/ 2147483647 h 624"/>
              <a:gd name="T16" fmla="*/ 2147483647 w 1440"/>
              <a:gd name="T17" fmla="*/ 2147483647 h 624"/>
              <a:gd name="T18" fmla="*/ 2147483647 w 1440"/>
              <a:gd name="T19" fmla="*/ 2147483647 h 624"/>
              <a:gd name="T20" fmla="*/ 2147483647 w 1440"/>
              <a:gd name="T21" fmla="*/ 2147483647 h 624"/>
              <a:gd name="T22" fmla="*/ 2147483647 w 1440"/>
              <a:gd name="T23" fmla="*/ 2147483647 h 624"/>
              <a:gd name="T24" fmla="*/ 2147483647 w 1440"/>
              <a:gd name="T25" fmla="*/ 2147483647 h 624"/>
              <a:gd name="T26" fmla="*/ 2147483647 w 1440"/>
              <a:gd name="T27" fmla="*/ 0 h 6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40"/>
              <a:gd name="T43" fmla="*/ 0 h 624"/>
              <a:gd name="T44" fmla="*/ 1440 w 1440"/>
              <a:gd name="T45" fmla="*/ 624 h 6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40" h="624">
                <a:moveTo>
                  <a:pt x="0" y="624"/>
                </a:moveTo>
                <a:cubicBezTo>
                  <a:pt x="120" y="600"/>
                  <a:pt x="240" y="576"/>
                  <a:pt x="288" y="528"/>
                </a:cubicBezTo>
                <a:cubicBezTo>
                  <a:pt x="336" y="480"/>
                  <a:pt x="256" y="328"/>
                  <a:pt x="288" y="336"/>
                </a:cubicBezTo>
                <a:cubicBezTo>
                  <a:pt x="320" y="344"/>
                  <a:pt x="448" y="584"/>
                  <a:pt x="480" y="576"/>
                </a:cubicBezTo>
                <a:cubicBezTo>
                  <a:pt x="512" y="568"/>
                  <a:pt x="448" y="304"/>
                  <a:pt x="480" y="288"/>
                </a:cubicBezTo>
                <a:cubicBezTo>
                  <a:pt x="512" y="272"/>
                  <a:pt x="648" y="488"/>
                  <a:pt x="672" y="480"/>
                </a:cubicBezTo>
                <a:cubicBezTo>
                  <a:pt x="696" y="472"/>
                  <a:pt x="600" y="248"/>
                  <a:pt x="624" y="240"/>
                </a:cubicBezTo>
                <a:cubicBezTo>
                  <a:pt x="648" y="232"/>
                  <a:pt x="792" y="448"/>
                  <a:pt x="816" y="432"/>
                </a:cubicBezTo>
                <a:cubicBezTo>
                  <a:pt x="840" y="416"/>
                  <a:pt x="736" y="152"/>
                  <a:pt x="768" y="144"/>
                </a:cubicBezTo>
                <a:cubicBezTo>
                  <a:pt x="800" y="136"/>
                  <a:pt x="976" y="392"/>
                  <a:pt x="1008" y="384"/>
                </a:cubicBezTo>
                <a:cubicBezTo>
                  <a:pt x="1040" y="376"/>
                  <a:pt x="936" y="112"/>
                  <a:pt x="960" y="96"/>
                </a:cubicBezTo>
                <a:cubicBezTo>
                  <a:pt x="984" y="80"/>
                  <a:pt x="1120" y="280"/>
                  <a:pt x="1152" y="288"/>
                </a:cubicBezTo>
                <a:cubicBezTo>
                  <a:pt x="1184" y="296"/>
                  <a:pt x="1104" y="192"/>
                  <a:pt x="1152" y="144"/>
                </a:cubicBezTo>
                <a:cubicBezTo>
                  <a:pt x="1200" y="96"/>
                  <a:pt x="1320" y="48"/>
                  <a:pt x="1440" y="0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Oval 4"/>
          <p:cNvSpPr>
            <a:spLocks/>
          </p:cNvSpPr>
          <p:nvPr/>
        </p:nvSpPr>
        <p:spPr bwMode="auto">
          <a:xfrm>
            <a:off x="4343400" y="5257800"/>
            <a:ext cx="304800" cy="3048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ectangle 5"/>
          <p:cNvSpPr>
            <a:spLocks/>
          </p:cNvSpPr>
          <p:nvPr/>
        </p:nvSpPr>
        <p:spPr bwMode="auto">
          <a:xfrm>
            <a:off x="2133600" y="3886200"/>
            <a:ext cx="5334000" cy="228600"/>
          </a:xfrm>
          <a:prstGeom prst="rect">
            <a:avLst/>
          </a:prstGeom>
          <a:solidFill>
            <a:srgbClr val="00D09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Oval 6"/>
          <p:cNvSpPr>
            <a:spLocks/>
          </p:cNvSpPr>
          <p:nvPr/>
        </p:nvSpPr>
        <p:spPr bwMode="auto">
          <a:xfrm>
            <a:off x="2133600" y="2362200"/>
            <a:ext cx="304800" cy="3048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286000" y="2514600"/>
            <a:ext cx="2057400" cy="2743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4648200" y="2286000"/>
            <a:ext cx="2286000" cy="2895600"/>
            <a:chOff x="2928" y="1440"/>
            <a:chExt cx="1440" cy="1824"/>
          </a:xfrm>
        </p:grpSpPr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2928" y="1632"/>
              <a:ext cx="1248" cy="16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0"/>
            <p:cNvSpPr>
              <a:spLocks/>
            </p:cNvSpPr>
            <p:nvPr/>
          </p:nvSpPr>
          <p:spPr bwMode="auto">
            <a:xfrm>
              <a:off x="4176" y="1440"/>
              <a:ext cx="192" cy="192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Response: Penalty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4" descr="Fig07-1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1700" y="2184400"/>
            <a:ext cx="4800600" cy="2870200"/>
          </a:xfrm>
        </p:spPr>
      </p:pic>
    </p:spTree>
    <p:extLst>
      <p:ext uri="{BB962C8B-B14F-4D97-AF65-F5344CB8AC3E}">
        <p14:creationId xmlns:p14="http://schemas.microsoft.com/office/powerpoint/2010/main" val="1263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Detection: </a:t>
            </a:r>
            <a:r>
              <a:rPr lang="en-US" altLang="en-US" dirty="0" err="1" smtClean="0"/>
              <a:t>Polyhedra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/>
          </p:cNvSpPr>
          <p:nvPr/>
        </p:nvSpPr>
        <p:spPr bwMode="auto">
          <a:xfrm>
            <a:off x="1066800" y="3886200"/>
            <a:ext cx="684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2. test for vertex of one object inside of other object</a:t>
            </a:r>
          </a:p>
        </p:txBody>
      </p:sp>
      <p:sp>
        <p:nvSpPr>
          <p:cNvPr id="8" name="Text Box 15"/>
          <p:cNvSpPr txBox="1">
            <a:spLocks/>
          </p:cNvSpPr>
          <p:nvPr/>
        </p:nvSpPr>
        <p:spPr bwMode="auto">
          <a:xfrm>
            <a:off x="1066800" y="3200400"/>
            <a:ext cx="492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1. test bounding volumes for overlap</a:t>
            </a:r>
          </a:p>
        </p:txBody>
      </p:sp>
      <p:sp>
        <p:nvSpPr>
          <p:cNvPr id="9" name="Text Box 16"/>
          <p:cNvSpPr txBox="1">
            <a:spLocks/>
          </p:cNvSpPr>
          <p:nvPr/>
        </p:nvSpPr>
        <p:spPr bwMode="auto">
          <a:xfrm>
            <a:off x="1066800" y="45720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3. test for edge of one object intersecting face of other object</a:t>
            </a:r>
          </a:p>
        </p:txBody>
      </p:sp>
      <p:sp>
        <p:nvSpPr>
          <p:cNvPr id="10" name="Text Box 17"/>
          <p:cNvSpPr txBox="1">
            <a:spLocks/>
          </p:cNvSpPr>
          <p:nvPr/>
        </p:nvSpPr>
        <p:spPr bwMode="auto">
          <a:xfrm>
            <a:off x="1752600" y="1676400"/>
            <a:ext cx="556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Order tests according to computational complexity and power of detection</a:t>
            </a:r>
          </a:p>
        </p:txBody>
      </p:sp>
    </p:spTree>
    <p:extLst>
      <p:ext uri="{BB962C8B-B14F-4D97-AF65-F5344CB8AC3E}">
        <p14:creationId xmlns:p14="http://schemas.microsoft.com/office/powerpoint/2010/main" val="16772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3399</TotalTime>
  <Words>897</Words>
  <Application>Microsoft Macintosh PowerPoint</Application>
  <PresentationFormat>On-screen Show (4:3)</PresentationFormat>
  <Paragraphs>124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Cambria Math</vt:lpstr>
      <vt:lpstr>Osaka</vt:lpstr>
      <vt:lpstr>Times</vt:lpstr>
      <vt:lpstr>Times New Roman</vt:lpstr>
      <vt:lpstr>宋体</vt:lpstr>
      <vt:lpstr>Arial</vt:lpstr>
      <vt:lpstr>UTD-Theme</vt:lpstr>
      <vt:lpstr>Equation</vt:lpstr>
      <vt:lpstr>Collisions &amp; Contact</vt:lpstr>
      <vt:lpstr>Collision Detection &amp; Response</vt:lpstr>
      <vt:lpstr>Collision Detection: Point - Plane</vt:lpstr>
      <vt:lpstr>Collision Detection: Time of Impact</vt:lpstr>
      <vt:lpstr>Collision Response: Kinematic</vt:lpstr>
      <vt:lpstr>Collision Response: Damped</vt:lpstr>
      <vt:lpstr>Collision Response -- Penalty Method</vt:lpstr>
      <vt:lpstr>Collision Response: Penalty</vt:lpstr>
      <vt:lpstr>Collision Detection: Polyhedra</vt:lpstr>
      <vt:lpstr>Collision Detection: Bounding Volumes</vt:lpstr>
      <vt:lpstr>Bounding Spheres</vt:lpstr>
      <vt:lpstr>Bounding Boxes</vt:lpstr>
      <vt:lpstr>Bounding Slabs</vt:lpstr>
      <vt:lpstr>Collision Detection: Polyhedra</vt:lpstr>
      <vt:lpstr>Collision Detection: Polyhedra</vt:lpstr>
      <vt:lpstr>Collision Detection: Polyhedra</vt:lpstr>
      <vt:lpstr>Collision Detection: Swept Volume</vt:lpstr>
      <vt:lpstr>Collision Response: Kinematic</vt:lpstr>
      <vt:lpstr>Rigid Body Simulation</vt:lpstr>
      <vt:lpstr>Impulse Response</vt:lpstr>
      <vt:lpstr>Impulse Response</vt:lpstr>
      <vt:lpstr>Rigid Body Simulation</vt:lpstr>
      <vt:lpstr>Impulse Response</vt:lpstr>
      <vt:lpstr>Velocities of Points of Contact</vt:lpstr>
      <vt:lpstr>Rigid Body Simulation</vt:lpstr>
      <vt:lpstr>Resting Contact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Xiaohu Guo</cp:lastModifiedBy>
  <cp:revision>1407</cp:revision>
  <cp:lastPrinted>1601-01-01T00:00:00Z</cp:lastPrinted>
  <dcterms:created xsi:type="dcterms:W3CDTF">1601-01-01T00:00:00Z</dcterms:created>
  <dcterms:modified xsi:type="dcterms:W3CDTF">2017-11-26T19:16:19Z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