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1" r:id="rId14"/>
    <p:sldId id="300" r:id="rId15"/>
    <p:sldId id="256" r:id="rId16"/>
    <p:sldId id="257" r:id="rId17"/>
    <p:sldId id="258" r:id="rId18"/>
    <p:sldId id="260" r:id="rId19"/>
    <p:sldId id="262" r:id="rId20"/>
    <p:sldId id="261" r:id="rId21"/>
    <p:sldId id="263" r:id="rId22"/>
    <p:sldId id="264" r:id="rId23"/>
    <p:sldId id="265" r:id="rId24"/>
    <p:sldId id="266" r:id="rId25"/>
    <p:sldId id="267" r:id="rId26"/>
    <p:sldId id="269" r:id="rId27"/>
    <p:sldId id="268" r:id="rId28"/>
    <p:sldId id="270" r:id="rId29"/>
    <p:sldId id="271" r:id="rId30"/>
    <p:sldId id="273" r:id="rId31"/>
    <p:sldId id="274" r:id="rId32"/>
    <p:sldId id="272" r:id="rId33"/>
    <p:sldId id="275" r:id="rId34"/>
    <p:sldId id="276" r:id="rId35"/>
    <p:sldId id="277" r:id="rId36"/>
    <p:sldId id="278" r:id="rId37"/>
    <p:sldId id="279" r:id="rId38"/>
    <p:sldId id="287" r:id="rId39"/>
    <p:sldId id="281" r:id="rId40"/>
    <p:sldId id="280" r:id="rId41"/>
    <p:sldId id="282" r:id="rId42"/>
    <p:sldId id="283" r:id="rId43"/>
    <p:sldId id="285" r:id="rId44"/>
    <p:sldId id="284" r:id="rId45"/>
    <p:sldId id="28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p:cViewPr varScale="1">
        <p:scale>
          <a:sx n="99" d="100"/>
          <a:sy n="99" d="100"/>
        </p:scale>
        <p:origin x="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0DCD4-50A0-4805-8ABD-5702847A0D0C}"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203B2-7E3C-49B6-8EF4-DAF72EB08F9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9BE713-1AC9-46C1-82DB-E40BED84A88C}"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4B1B50-F88D-4A3A-AAB7-E6767CB131A7}" type="datetime1">
              <a:rPr lang="en-US" smtClean="0"/>
              <a:t>1/24/20</a:t>
            </a:fld>
            <a:endParaRPr lang="en-US"/>
          </a:p>
        </p:txBody>
      </p:sp>
      <p:sp>
        <p:nvSpPr>
          <p:cNvPr id="5" name="Footer Placeholder 4"/>
          <p:cNvSpPr>
            <a:spLocks noGrp="1"/>
          </p:cNvSpPr>
          <p:nvPr>
            <p:ph type="ftr" sz="quarter" idx="11"/>
          </p:nvPr>
        </p:nvSpPr>
        <p:spPr/>
        <p:txBody>
          <a:bodyPr/>
          <a:lstStyle/>
          <a:p>
            <a:r>
              <a:rPr lang="en-US"/>
              <a:t>University of Texas at Dallas, CS6366, Spring 2019</a:t>
            </a:r>
          </a:p>
        </p:txBody>
      </p:sp>
      <p:sp>
        <p:nvSpPr>
          <p:cNvPr id="6" name="Slide Number Placeholder 5"/>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50C92-01F0-47F8-947D-F99DFA096F67}" type="datetime1">
              <a:rPr lang="en-US" smtClean="0"/>
              <a:t>1/24/20</a:t>
            </a:fld>
            <a:endParaRPr lang="en-US"/>
          </a:p>
        </p:txBody>
      </p:sp>
      <p:sp>
        <p:nvSpPr>
          <p:cNvPr id="5" name="Footer Placeholder 4"/>
          <p:cNvSpPr>
            <a:spLocks noGrp="1"/>
          </p:cNvSpPr>
          <p:nvPr>
            <p:ph type="ftr" sz="quarter" idx="11"/>
          </p:nvPr>
        </p:nvSpPr>
        <p:spPr/>
        <p:txBody>
          <a:bodyPr/>
          <a:lstStyle/>
          <a:p>
            <a:r>
              <a:rPr lang="en-US"/>
              <a:t>University of Texas at Dallas, CS6366, Spring 2019</a:t>
            </a:r>
          </a:p>
        </p:txBody>
      </p:sp>
      <p:sp>
        <p:nvSpPr>
          <p:cNvPr id="6" name="Slide Number Placeholder 5"/>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41061F-171F-470E-8E90-A3E76EF986AD}" type="datetime1">
              <a:rPr lang="en-US" smtClean="0"/>
              <a:t>1/24/20</a:t>
            </a:fld>
            <a:endParaRPr lang="en-US"/>
          </a:p>
        </p:txBody>
      </p:sp>
      <p:sp>
        <p:nvSpPr>
          <p:cNvPr id="5" name="Footer Placeholder 4"/>
          <p:cNvSpPr>
            <a:spLocks noGrp="1"/>
          </p:cNvSpPr>
          <p:nvPr>
            <p:ph type="ftr" sz="quarter" idx="11"/>
          </p:nvPr>
        </p:nvSpPr>
        <p:spPr/>
        <p:txBody>
          <a:bodyPr/>
          <a:lstStyle/>
          <a:p>
            <a:r>
              <a:rPr lang="en-US"/>
              <a:t>University of Texas at Dallas, CS6366, Spring 2019</a:t>
            </a:r>
          </a:p>
        </p:txBody>
      </p:sp>
      <p:sp>
        <p:nvSpPr>
          <p:cNvPr id="6" name="Slide Number Placeholder 5"/>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A7470-E2C5-4AE9-A7F0-22EB18A3C9AA}" type="datetime1">
              <a:rPr lang="en-US" smtClean="0"/>
              <a:t>1/24/20</a:t>
            </a:fld>
            <a:endParaRPr lang="en-US"/>
          </a:p>
        </p:txBody>
      </p:sp>
      <p:sp>
        <p:nvSpPr>
          <p:cNvPr id="5" name="Footer Placeholder 4"/>
          <p:cNvSpPr>
            <a:spLocks noGrp="1"/>
          </p:cNvSpPr>
          <p:nvPr>
            <p:ph type="ftr" sz="quarter" idx="11"/>
          </p:nvPr>
        </p:nvSpPr>
        <p:spPr/>
        <p:txBody>
          <a:bodyPr/>
          <a:lstStyle/>
          <a:p>
            <a:r>
              <a:rPr lang="en-US"/>
              <a:t>University of Texas at Dallas, CS6366, Spring 2019</a:t>
            </a:r>
          </a:p>
        </p:txBody>
      </p:sp>
      <p:sp>
        <p:nvSpPr>
          <p:cNvPr id="6" name="Slide Number Placeholder 5"/>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4CB6EB-8BFD-437F-9AD7-82DF5BBF6739}" type="datetime1">
              <a:rPr lang="en-US" smtClean="0"/>
              <a:t>1/24/20</a:t>
            </a:fld>
            <a:endParaRPr lang="en-US"/>
          </a:p>
        </p:txBody>
      </p:sp>
      <p:sp>
        <p:nvSpPr>
          <p:cNvPr id="5" name="Footer Placeholder 4"/>
          <p:cNvSpPr>
            <a:spLocks noGrp="1"/>
          </p:cNvSpPr>
          <p:nvPr>
            <p:ph type="ftr" sz="quarter" idx="11"/>
          </p:nvPr>
        </p:nvSpPr>
        <p:spPr/>
        <p:txBody>
          <a:bodyPr/>
          <a:lstStyle/>
          <a:p>
            <a:r>
              <a:rPr lang="en-US"/>
              <a:t>University of Texas at Dallas, CS6366, Spring 2019</a:t>
            </a:r>
          </a:p>
        </p:txBody>
      </p:sp>
      <p:sp>
        <p:nvSpPr>
          <p:cNvPr id="6" name="Slide Number Placeholder 5"/>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8141C-A6A5-441C-AF4D-D6A82D53FAB8}" type="datetime1">
              <a:rPr lang="en-US" smtClean="0"/>
              <a:t>1/24/20</a:t>
            </a:fld>
            <a:endParaRPr lang="en-US"/>
          </a:p>
        </p:txBody>
      </p:sp>
      <p:sp>
        <p:nvSpPr>
          <p:cNvPr id="6" name="Footer Placeholder 5"/>
          <p:cNvSpPr>
            <a:spLocks noGrp="1"/>
          </p:cNvSpPr>
          <p:nvPr>
            <p:ph type="ftr" sz="quarter" idx="11"/>
          </p:nvPr>
        </p:nvSpPr>
        <p:spPr/>
        <p:txBody>
          <a:bodyPr/>
          <a:lstStyle/>
          <a:p>
            <a:r>
              <a:rPr lang="en-US"/>
              <a:t>University of Texas at Dallas, CS6366, Spring 2019</a:t>
            </a:r>
          </a:p>
        </p:txBody>
      </p:sp>
      <p:sp>
        <p:nvSpPr>
          <p:cNvPr id="7" name="Slide Number Placeholder 6"/>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1C67CD-13A3-43E2-8FAA-A0984D6DCC68}" type="datetime1">
              <a:rPr lang="en-US" smtClean="0"/>
              <a:t>1/24/20</a:t>
            </a:fld>
            <a:endParaRPr lang="en-US"/>
          </a:p>
        </p:txBody>
      </p:sp>
      <p:sp>
        <p:nvSpPr>
          <p:cNvPr id="8" name="Footer Placeholder 7"/>
          <p:cNvSpPr>
            <a:spLocks noGrp="1"/>
          </p:cNvSpPr>
          <p:nvPr>
            <p:ph type="ftr" sz="quarter" idx="11"/>
          </p:nvPr>
        </p:nvSpPr>
        <p:spPr/>
        <p:txBody>
          <a:bodyPr/>
          <a:lstStyle/>
          <a:p>
            <a:r>
              <a:rPr lang="en-US"/>
              <a:t>University of Texas at Dallas, CS6366, Spring 2019</a:t>
            </a:r>
          </a:p>
        </p:txBody>
      </p:sp>
      <p:sp>
        <p:nvSpPr>
          <p:cNvPr id="9" name="Slide Number Placeholder 8"/>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B9FC6F-E958-4B3E-B0DC-D73D94F352C0}" type="datetime1">
              <a:rPr lang="en-US" smtClean="0"/>
              <a:t>1/24/20</a:t>
            </a:fld>
            <a:endParaRPr lang="en-US"/>
          </a:p>
        </p:txBody>
      </p:sp>
      <p:sp>
        <p:nvSpPr>
          <p:cNvPr id="4" name="Footer Placeholder 3"/>
          <p:cNvSpPr>
            <a:spLocks noGrp="1"/>
          </p:cNvSpPr>
          <p:nvPr>
            <p:ph type="ftr" sz="quarter" idx="11"/>
          </p:nvPr>
        </p:nvSpPr>
        <p:spPr/>
        <p:txBody>
          <a:bodyPr/>
          <a:lstStyle/>
          <a:p>
            <a:r>
              <a:rPr lang="en-US"/>
              <a:t>University of Texas at Dallas, CS6366, Spring 2019</a:t>
            </a:r>
          </a:p>
        </p:txBody>
      </p:sp>
      <p:sp>
        <p:nvSpPr>
          <p:cNvPr id="5" name="Slide Number Placeholder 4"/>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6FE89-A36A-438A-8884-202F14E314ED}" type="datetime1">
              <a:rPr lang="en-US" smtClean="0"/>
              <a:t>1/24/20</a:t>
            </a:fld>
            <a:endParaRPr lang="en-US"/>
          </a:p>
        </p:txBody>
      </p:sp>
      <p:sp>
        <p:nvSpPr>
          <p:cNvPr id="3" name="Footer Placeholder 2"/>
          <p:cNvSpPr>
            <a:spLocks noGrp="1"/>
          </p:cNvSpPr>
          <p:nvPr>
            <p:ph type="ftr" sz="quarter" idx="11"/>
          </p:nvPr>
        </p:nvSpPr>
        <p:spPr/>
        <p:txBody>
          <a:bodyPr/>
          <a:lstStyle/>
          <a:p>
            <a:r>
              <a:rPr lang="en-US"/>
              <a:t>University of Texas at Dallas, CS6366, Spring 2019</a:t>
            </a:r>
          </a:p>
        </p:txBody>
      </p:sp>
      <p:sp>
        <p:nvSpPr>
          <p:cNvPr id="4" name="Slide Number Placeholder 3"/>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DCEF8F-AC14-4FBA-8DBE-57CA7A471013}" type="datetime1">
              <a:rPr lang="en-US" smtClean="0"/>
              <a:t>1/24/20</a:t>
            </a:fld>
            <a:endParaRPr lang="en-US"/>
          </a:p>
        </p:txBody>
      </p:sp>
      <p:sp>
        <p:nvSpPr>
          <p:cNvPr id="6" name="Footer Placeholder 5"/>
          <p:cNvSpPr>
            <a:spLocks noGrp="1"/>
          </p:cNvSpPr>
          <p:nvPr>
            <p:ph type="ftr" sz="quarter" idx="11"/>
          </p:nvPr>
        </p:nvSpPr>
        <p:spPr/>
        <p:txBody>
          <a:bodyPr/>
          <a:lstStyle/>
          <a:p>
            <a:r>
              <a:rPr lang="en-US"/>
              <a:t>University of Texas at Dallas, CS6366, Spring 2019</a:t>
            </a:r>
          </a:p>
        </p:txBody>
      </p:sp>
      <p:sp>
        <p:nvSpPr>
          <p:cNvPr id="7" name="Slide Number Placeholder 6"/>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90DDBA-D622-4361-9EEE-458990F9E192}" type="datetime1">
              <a:rPr lang="en-US" smtClean="0"/>
              <a:t>1/24/20</a:t>
            </a:fld>
            <a:endParaRPr lang="en-US"/>
          </a:p>
        </p:txBody>
      </p:sp>
      <p:sp>
        <p:nvSpPr>
          <p:cNvPr id="6" name="Footer Placeholder 5"/>
          <p:cNvSpPr>
            <a:spLocks noGrp="1"/>
          </p:cNvSpPr>
          <p:nvPr>
            <p:ph type="ftr" sz="quarter" idx="11"/>
          </p:nvPr>
        </p:nvSpPr>
        <p:spPr/>
        <p:txBody>
          <a:bodyPr/>
          <a:lstStyle/>
          <a:p>
            <a:r>
              <a:rPr lang="en-US"/>
              <a:t>University of Texas at Dallas, CS6366, Spring 2019</a:t>
            </a:r>
          </a:p>
        </p:txBody>
      </p:sp>
      <p:sp>
        <p:nvSpPr>
          <p:cNvPr id="7" name="Slide Number Placeholder 6"/>
          <p:cNvSpPr>
            <a:spLocks noGrp="1"/>
          </p:cNvSpPr>
          <p:nvPr>
            <p:ph type="sldNum" sz="quarter" idx="12"/>
          </p:nvPr>
        </p:nvSpPr>
        <p:spPr/>
        <p:txBody>
          <a:bodyPr/>
          <a:lstStyle/>
          <a:p>
            <a:fld id="{1A2CB35F-C3AD-47C4-AFA8-541F4FA1121A}" type="slidenum">
              <a:rPr lang="en-US" smtClean="0"/>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6D147-D314-41FB-8200-D4799767306F}" type="datetime1">
              <a:rPr lang="en-US" smtClean="0"/>
              <a:t>1/24/20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University of Texas at Dallas, CS6366, Spring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CB35F-C3AD-47C4-AFA8-541F4FA112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nttweakbar.sourceforge.net/doc/" TargetMode="External"/><Relationship Id="rId2" Type="http://schemas.openxmlformats.org/officeDocument/2006/relationships/hyperlink" Target="https://github.com/wjakob/nanogu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OpenGL Tutorial </a:t>
            </a:r>
          </a:p>
        </p:txBody>
      </p:sp>
      <p:sp>
        <p:nvSpPr>
          <p:cNvPr id="5" name="Slide Number Placeholder 4"/>
          <p:cNvSpPr>
            <a:spLocks noGrp="1"/>
          </p:cNvSpPr>
          <p:nvPr>
            <p:ph type="sldNum" sz="quarter" idx="12"/>
          </p:nvPr>
        </p:nvSpPr>
        <p:spPr/>
        <p:txBody>
          <a:bodyPr/>
          <a:lstStyle/>
          <a:p>
            <a:fld id="{CB9E6BCE-8C57-4019-8603-0F6792E2D09A}" type="slidenum">
              <a:rPr lang="en-US" smtClean="0"/>
              <a:t>1</a:t>
            </a:fld>
            <a:endParaRPr lang="en-US"/>
          </a:p>
        </p:txBody>
      </p:sp>
      <p:sp>
        <p:nvSpPr>
          <p:cNvPr id="7" name="Subtitle 6">
            <a:extLst>
              <a:ext uri="{FF2B5EF4-FFF2-40B4-BE49-F238E27FC236}">
                <a16:creationId xmlns:a16="http://schemas.microsoft.com/office/drawing/2014/main" id="{4EEDA808-310F-FD44-9FD3-0DFDD501D244}"/>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a:t>
            </a:r>
          </a:p>
        </p:txBody>
      </p:sp>
      <p:sp>
        <p:nvSpPr>
          <p:cNvPr id="3" name="Content Placeholder 2"/>
          <p:cNvSpPr>
            <a:spLocks noGrp="1"/>
          </p:cNvSpPr>
          <p:nvPr>
            <p:ph idx="1"/>
          </p:nvPr>
        </p:nvSpPr>
        <p:spPr/>
        <p:txBody>
          <a:bodyPr/>
          <a:lstStyle/>
          <a:p>
            <a:r>
              <a:rPr lang="en-US" dirty="0"/>
              <a:t>Main.cpp</a:t>
            </a:r>
          </a:p>
          <a:p>
            <a:r>
              <a:rPr lang="en-US" sz="1000" dirty="0"/>
              <a:t>https://github.com/JoeyDeVries/LearnOpenGL/blob/master/sr</a:t>
            </a:r>
          </a:p>
          <a:p>
            <a:pPr marL="0" indent="0">
              <a:buNone/>
            </a:pPr>
            <a:r>
              <a:rPr lang="en-US" sz="1000" dirty="0"/>
              <a:t>c/1.getting_started/1.hello_window/hellowindow2.cpp</a:t>
            </a:r>
          </a:p>
        </p:txBody>
      </p:sp>
      <p:sp>
        <p:nvSpPr>
          <p:cNvPr id="5" name="Slide Number Placeholder 4"/>
          <p:cNvSpPr>
            <a:spLocks noGrp="1"/>
          </p:cNvSpPr>
          <p:nvPr>
            <p:ph type="sldNum" sz="quarter" idx="12"/>
          </p:nvPr>
        </p:nvSpPr>
        <p:spPr/>
        <p:txBody>
          <a:bodyPr/>
          <a:lstStyle/>
          <a:p>
            <a:fld id="{CB9E6BCE-8C57-4019-8603-0F6792E2D09A}" type="slidenum">
              <a:rPr lang="en-US" smtClean="0"/>
              <a:t>10</a:t>
            </a:fld>
            <a:endParaRPr lang="en-US"/>
          </a:p>
        </p:txBody>
      </p:sp>
      <p:pic>
        <p:nvPicPr>
          <p:cNvPr id="6" name="Picture 5"/>
          <p:cNvPicPr>
            <a:picLocks noChangeAspect="1"/>
          </p:cNvPicPr>
          <p:nvPr/>
        </p:nvPicPr>
        <p:blipFill>
          <a:blip r:embed="rId2"/>
          <a:stretch>
            <a:fillRect/>
          </a:stretch>
        </p:blipFill>
        <p:spPr>
          <a:xfrm>
            <a:off x="5244819" y="306369"/>
            <a:ext cx="6731562" cy="6049981"/>
          </a:xfrm>
          <a:prstGeom prst="rect">
            <a:avLst/>
          </a:prstGeom>
        </p:spPr>
      </p:pic>
      <p:pic>
        <p:nvPicPr>
          <p:cNvPr id="7" name="Picture 6"/>
          <p:cNvPicPr>
            <a:picLocks noChangeAspect="1"/>
          </p:cNvPicPr>
          <p:nvPr/>
        </p:nvPicPr>
        <p:blipFill>
          <a:blip r:embed="rId3"/>
          <a:stretch>
            <a:fillRect/>
          </a:stretch>
        </p:blipFill>
        <p:spPr>
          <a:xfrm>
            <a:off x="893914" y="3065624"/>
            <a:ext cx="4295191" cy="32462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a:t>
            </a:r>
          </a:p>
        </p:txBody>
      </p:sp>
      <p:sp>
        <p:nvSpPr>
          <p:cNvPr id="3" name="Content Placeholder 2"/>
          <p:cNvSpPr>
            <a:spLocks noGrp="1"/>
          </p:cNvSpPr>
          <p:nvPr>
            <p:ph idx="1"/>
          </p:nvPr>
        </p:nvSpPr>
        <p:spPr/>
        <p:txBody>
          <a:bodyPr/>
          <a:lstStyle/>
          <a:p>
            <a:r>
              <a:rPr lang="en-US" dirty="0"/>
              <a:t>Homebrew: </a:t>
            </a:r>
          </a:p>
          <a:p>
            <a:pPr lvl="1"/>
            <a:r>
              <a:rPr lang="en-US" dirty="0"/>
              <a:t>$ brew update </a:t>
            </a:r>
          </a:p>
          <a:p>
            <a:pPr lvl="1"/>
            <a:r>
              <a:rPr lang="en-US" dirty="0"/>
              <a:t>$ brew install glfw3 </a:t>
            </a:r>
            <a:r>
              <a:rPr lang="en-US" dirty="0" err="1"/>
              <a:t>glew</a:t>
            </a:r>
            <a:endParaRPr lang="en-US" dirty="0"/>
          </a:p>
          <a:p>
            <a:r>
              <a:rPr lang="en-US" dirty="0"/>
              <a:t>XCode</a:t>
            </a:r>
          </a:p>
          <a:p>
            <a:pPr lvl="1"/>
            <a:r>
              <a:rPr lang="en-US" dirty="0"/>
              <a:t>Add /</a:t>
            </a:r>
            <a:r>
              <a:rPr lang="en-US" dirty="0" err="1"/>
              <a:t>usr</a:t>
            </a:r>
            <a:r>
              <a:rPr lang="en-US" dirty="0"/>
              <a:t>/local/include 	in header path</a:t>
            </a:r>
          </a:p>
          <a:p>
            <a:pPr lvl="1"/>
            <a:r>
              <a:rPr lang="en-US" dirty="0"/>
              <a:t>Add /</a:t>
            </a:r>
            <a:r>
              <a:rPr lang="en-US" dirty="0" err="1"/>
              <a:t>usr</a:t>
            </a:r>
            <a:r>
              <a:rPr lang="en-US" dirty="0"/>
              <a:t>/local/</a:t>
            </a:r>
            <a:r>
              <a:rPr lang="en-US" dirty="0" err="1"/>
              <a:t>glew</a:t>
            </a:r>
            <a:r>
              <a:rPr lang="en-US" dirty="0"/>
              <a:t>/2.0.0/lib /</a:t>
            </a:r>
            <a:r>
              <a:rPr lang="en-US" dirty="0" err="1"/>
              <a:t>usr</a:t>
            </a:r>
            <a:r>
              <a:rPr lang="en-US" dirty="0"/>
              <a:t>/local/Cellar/</a:t>
            </a:r>
            <a:r>
              <a:rPr lang="en-US" dirty="0" err="1"/>
              <a:t>glfw</a:t>
            </a:r>
            <a:r>
              <a:rPr lang="en-US" dirty="0"/>
              <a:t>/3.2.1/lib  in library path </a:t>
            </a:r>
          </a:p>
          <a:p>
            <a:r>
              <a:rPr lang="en-US" dirty="0"/>
              <a:t>Add link binary libraries</a:t>
            </a:r>
          </a:p>
          <a:p>
            <a:pPr lvl="1"/>
            <a:r>
              <a:rPr lang="en-US" dirty="0"/>
              <a:t>libglfw.3.2.dylib  libGLEW.2.0.0.dylib OpenGL framework</a:t>
            </a:r>
          </a:p>
          <a:p>
            <a:pPr marL="457200" lvl="1" indent="0">
              <a:buNone/>
            </a:pPr>
            <a:r>
              <a:rPr lang="en-US" sz="1000" dirty="0"/>
              <a:t>(If you are facing the “GLFW Fails to Open Window in OSX error”(This is one error I face during compilation), add </a:t>
            </a:r>
            <a:r>
              <a:rPr lang="en-US" sz="1000" dirty="0" err="1"/>
              <a:t>glfwWindowHint</a:t>
            </a:r>
            <a:r>
              <a:rPr lang="en-US" sz="1000" dirty="0"/>
              <a:t>(GLFW_OPENGL_FORWARD_COMPAT, GL_TRUE);)</a:t>
            </a:r>
          </a:p>
          <a:p>
            <a:pPr marL="457200" lvl="1" indent="0">
              <a:buNone/>
            </a:pPr>
            <a:r>
              <a:rPr lang="en-US" sz="1000" dirty="0"/>
              <a:t>(http://stackoverflow.com/questions/22887922/glfw-fails-to-open-window-in-osx)</a:t>
            </a:r>
          </a:p>
        </p:txBody>
      </p:sp>
      <p:sp>
        <p:nvSpPr>
          <p:cNvPr id="5" name="Slide Number Placeholder 4"/>
          <p:cNvSpPr>
            <a:spLocks noGrp="1"/>
          </p:cNvSpPr>
          <p:nvPr>
            <p:ph type="sldNum" sz="quarter" idx="12"/>
          </p:nvPr>
        </p:nvSpPr>
        <p:spPr/>
        <p:txBody>
          <a:bodyPr/>
          <a:lstStyle/>
          <a:p>
            <a:fld id="{CB9E6BCE-8C57-4019-8603-0F6792E2D09A}"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
            </a:r>
          </a:p>
        </p:txBody>
      </p:sp>
      <p:sp>
        <p:nvSpPr>
          <p:cNvPr id="3" name="Content Placeholder 2"/>
          <p:cNvSpPr>
            <a:spLocks noGrp="1"/>
          </p:cNvSpPr>
          <p:nvPr>
            <p:ph idx="1"/>
          </p:nvPr>
        </p:nvSpPr>
        <p:spPr/>
        <p:txBody>
          <a:bodyPr/>
          <a:lstStyle/>
          <a:p>
            <a:r>
              <a:rPr lang="en-US" dirty="0"/>
              <a:t>●	$ </a:t>
            </a:r>
            <a:r>
              <a:rPr lang="en-US" dirty="0" err="1"/>
              <a:t>sudo</a:t>
            </a:r>
            <a:r>
              <a:rPr lang="en-US" dirty="0"/>
              <a:t> apt-get install </a:t>
            </a:r>
            <a:r>
              <a:rPr lang="en-US" dirty="0" err="1"/>
              <a:t>libglew</a:t>
            </a:r>
            <a:r>
              <a:rPr lang="en-US" dirty="0"/>
              <a:t>-dev libglfw3-dev </a:t>
            </a:r>
            <a:r>
              <a:rPr lang="en-US" dirty="0" err="1"/>
              <a:t>libglm</a:t>
            </a:r>
            <a:r>
              <a:rPr lang="en-US" dirty="0"/>
              <a:t>-dev</a:t>
            </a:r>
          </a:p>
          <a:p>
            <a:r>
              <a:rPr lang="en-US" dirty="0"/>
              <a:t>●	$ </a:t>
            </a:r>
            <a:r>
              <a:rPr lang="en-US" dirty="0" err="1"/>
              <a:t>sudo</a:t>
            </a:r>
            <a:r>
              <a:rPr lang="en-US" dirty="0"/>
              <a:t> g++ -o </a:t>
            </a:r>
            <a:r>
              <a:rPr lang="en-US" dirty="0" err="1"/>
              <a:t>helloworld</a:t>
            </a:r>
            <a:r>
              <a:rPr lang="en-US" dirty="0"/>
              <a:t> helloworld.cpp -</a:t>
            </a:r>
            <a:r>
              <a:rPr lang="en-US" dirty="0" err="1"/>
              <a:t>std</a:t>
            </a:r>
            <a:r>
              <a:rPr lang="en-US" dirty="0"/>
              <a:t>=</a:t>
            </a:r>
            <a:r>
              <a:rPr lang="en-US" dirty="0" err="1"/>
              <a:t>c++</a:t>
            </a:r>
            <a:r>
              <a:rPr lang="en-US" dirty="0"/>
              <a:t>11 -</a:t>
            </a:r>
            <a:r>
              <a:rPr lang="en-US" dirty="0" err="1"/>
              <a:t>lGL</a:t>
            </a:r>
            <a:r>
              <a:rPr lang="en-US" dirty="0"/>
              <a:t> -</a:t>
            </a:r>
            <a:r>
              <a:rPr lang="en-US" dirty="0" err="1"/>
              <a:t>lglfw</a:t>
            </a:r>
            <a:r>
              <a:rPr lang="en-US" dirty="0"/>
              <a:t> -</a:t>
            </a:r>
            <a:r>
              <a:rPr lang="en-US" dirty="0" err="1"/>
              <a:t>lGLEW</a:t>
            </a:r>
            <a:endParaRPr lang="en-US" dirty="0"/>
          </a:p>
        </p:txBody>
      </p:sp>
      <p:sp>
        <p:nvSpPr>
          <p:cNvPr id="5" name="Slide Number Placeholder 4"/>
          <p:cNvSpPr>
            <a:spLocks noGrp="1"/>
          </p:cNvSpPr>
          <p:nvPr>
            <p:ph type="sldNum" sz="quarter" idx="12"/>
          </p:nvPr>
        </p:nvSpPr>
        <p:spPr/>
        <p:txBody>
          <a:bodyPr/>
          <a:lstStyle/>
          <a:p>
            <a:fld id="{CB9E6BCE-8C57-4019-8603-0F6792E2D09A}"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a:t>
            </a:r>
          </a:p>
        </p:txBody>
      </p:sp>
      <p:sp>
        <p:nvSpPr>
          <p:cNvPr id="3" name="Content Placeholder 2"/>
          <p:cNvSpPr>
            <a:spLocks noGrp="1"/>
          </p:cNvSpPr>
          <p:nvPr>
            <p:ph idx="1"/>
          </p:nvPr>
        </p:nvSpPr>
        <p:spPr/>
        <p:txBody>
          <a:bodyPr/>
          <a:lstStyle/>
          <a:p>
            <a:r>
              <a:rPr lang="en-US" dirty="0" err="1"/>
              <a:t>NanoGUI</a:t>
            </a:r>
            <a:endParaRPr lang="en-US" dirty="0"/>
          </a:p>
          <a:p>
            <a:pPr lvl="1"/>
            <a:r>
              <a:rPr lang="en-US" dirty="0">
                <a:hlinkClick r:id="rId2"/>
              </a:rPr>
              <a:t>https://github.com/wjakob/nanogui</a:t>
            </a:r>
            <a:endParaRPr lang="en-US" dirty="0"/>
          </a:p>
          <a:p>
            <a:pPr lvl="1"/>
            <a:endParaRPr lang="en-US" dirty="0"/>
          </a:p>
          <a:p>
            <a:r>
              <a:rPr lang="en-US" dirty="0" err="1"/>
              <a:t>AntTweakBar</a:t>
            </a:r>
            <a:endParaRPr lang="en-US" dirty="0"/>
          </a:p>
          <a:p>
            <a:pPr lvl="1"/>
            <a:r>
              <a:rPr lang="en-US" dirty="0">
                <a:hlinkClick r:id="rId3"/>
              </a:rPr>
              <a:t>http://anttweakbar.sourceforge.net/doc/</a:t>
            </a:r>
            <a:endParaRPr lang="en-US" dirty="0"/>
          </a:p>
          <a:p>
            <a:pPr lvl="1"/>
            <a:endParaRPr lang="en-US" dirty="0"/>
          </a:p>
        </p:txBody>
      </p:sp>
      <p:sp>
        <p:nvSpPr>
          <p:cNvPr id="5" name="Slide Number Placeholder 4"/>
          <p:cNvSpPr>
            <a:spLocks noGrp="1"/>
          </p:cNvSpPr>
          <p:nvPr>
            <p:ph type="sldNum" sz="quarter" idx="12"/>
          </p:nvPr>
        </p:nvSpPr>
        <p:spPr/>
        <p:txBody>
          <a:bodyPr/>
          <a:lstStyle/>
          <a:p>
            <a:fld id="{1A2CB35F-C3AD-47C4-AFA8-541F4FA1121A}"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links</a:t>
            </a:r>
          </a:p>
        </p:txBody>
      </p:sp>
      <p:sp>
        <p:nvSpPr>
          <p:cNvPr id="3" name="Content Placeholder 2"/>
          <p:cNvSpPr>
            <a:spLocks noGrp="1"/>
          </p:cNvSpPr>
          <p:nvPr>
            <p:ph idx="1"/>
          </p:nvPr>
        </p:nvSpPr>
        <p:spPr/>
        <p:txBody>
          <a:bodyPr/>
          <a:lstStyle/>
          <a:p>
            <a:r>
              <a:rPr lang="en-US" dirty="0"/>
              <a:t>Mac: </a:t>
            </a:r>
          </a:p>
          <a:p>
            <a:r>
              <a:rPr lang="en-US" sz="1000" dirty="0"/>
              <a:t>https://www.youtube.com/watch?v=4zjCqjfjcPs</a:t>
            </a:r>
          </a:p>
          <a:p>
            <a:endParaRPr lang="en-US" dirty="0"/>
          </a:p>
          <a:p>
            <a:r>
              <a:rPr lang="en-US" dirty="0"/>
              <a:t>Windows: </a:t>
            </a:r>
          </a:p>
          <a:p>
            <a:r>
              <a:rPr lang="en-US" sz="1000" dirty="0"/>
              <a:t>https://www.youtube.com/watch?v=mGC4T9AG4nc&amp;t=533s</a:t>
            </a:r>
          </a:p>
          <a:p>
            <a:endParaRPr lang="en-US" sz="2600" dirty="0"/>
          </a:p>
          <a:p>
            <a:r>
              <a:rPr lang="en-US" sz="2600" dirty="0"/>
              <a:t>Some good tutorial:</a:t>
            </a:r>
          </a:p>
          <a:p>
            <a:pPr lvl="1"/>
            <a:r>
              <a:rPr lang="en-US" sz="2200" dirty="0"/>
              <a:t>Red book never goes wrong</a:t>
            </a:r>
          </a:p>
          <a:p>
            <a:pPr lvl="1"/>
            <a:r>
              <a:rPr lang="en-US" sz="2200" dirty="0"/>
              <a:t>https://learnopengl.com/</a:t>
            </a:r>
          </a:p>
          <a:p>
            <a:pPr lvl="1"/>
            <a:r>
              <a:rPr lang="en-US" sz="2200" dirty="0"/>
              <a:t>http://www.lighthouse3d.com/</a:t>
            </a:r>
          </a:p>
        </p:txBody>
      </p:sp>
      <p:sp>
        <p:nvSpPr>
          <p:cNvPr id="5" name="Slide Number Placeholder 4"/>
          <p:cNvSpPr>
            <a:spLocks noGrp="1"/>
          </p:cNvSpPr>
          <p:nvPr>
            <p:ph type="sldNum" sz="quarter" idx="12"/>
          </p:nvPr>
        </p:nvSpPr>
        <p:spPr/>
        <p:txBody>
          <a:bodyPr/>
          <a:lstStyle/>
          <a:p>
            <a:fld id="{CB9E6BCE-8C57-4019-8603-0F6792E2D09A}"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GLSL Shader Programming</a:t>
            </a:r>
          </a:p>
        </p:txBody>
      </p:sp>
      <p:sp>
        <p:nvSpPr>
          <p:cNvPr id="5" name="Slide Number Placeholder 4"/>
          <p:cNvSpPr>
            <a:spLocks noGrp="1"/>
          </p:cNvSpPr>
          <p:nvPr>
            <p:ph type="sldNum" sz="quarter" idx="12"/>
          </p:nvPr>
        </p:nvSpPr>
        <p:spPr/>
        <p:txBody>
          <a:bodyPr/>
          <a:lstStyle/>
          <a:p>
            <a:fld id="{1A2CB35F-C3AD-47C4-AFA8-541F4FA1121A}" type="slidenum">
              <a:rPr lang="en-US" smtClean="0"/>
              <a:t>15</a:t>
            </a:fld>
            <a:endParaRPr lang="en-US"/>
          </a:p>
        </p:txBody>
      </p:sp>
      <p:sp>
        <p:nvSpPr>
          <p:cNvPr id="7" name="Subtitle 6">
            <a:extLst>
              <a:ext uri="{FF2B5EF4-FFF2-40B4-BE49-F238E27FC236}">
                <a16:creationId xmlns:a16="http://schemas.microsoft.com/office/drawing/2014/main" id="{605353E1-1CF0-D940-BE05-EDA7355C5974}"/>
              </a:ext>
            </a:extLst>
          </p:cNvPr>
          <p:cNvSpPr>
            <a:spLocks noGrp="1"/>
          </p:cNvSpPr>
          <p:nvPr>
            <p:ph type="subTitle"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457200" lvl="1" indent="0">
              <a:buNone/>
            </a:pPr>
            <a:endParaRPr lang="en-US" dirty="0"/>
          </a:p>
          <a:p>
            <a:r>
              <a:rPr lang="en-US" dirty="0"/>
              <a:t>How to implement all those functions in OpenGL?</a:t>
            </a:r>
          </a:p>
          <a:p>
            <a:pPr lvl="1"/>
            <a:r>
              <a:rPr lang="en-US" b="1" dirty="0"/>
              <a:t>Input: </a:t>
            </a:r>
            <a:r>
              <a:rPr lang="en-US" b="1" dirty="0">
                <a:solidFill>
                  <a:srgbClr val="FF0000"/>
                </a:solidFill>
              </a:rPr>
              <a:t>Models(</a:t>
            </a:r>
            <a:r>
              <a:rPr lang="en-US" b="1" dirty="0" err="1">
                <a:solidFill>
                  <a:srgbClr val="FF0000"/>
                </a:solidFill>
              </a:rPr>
              <a:t>obj</a:t>
            </a:r>
            <a:r>
              <a:rPr lang="en-US" b="1" dirty="0">
                <a:solidFill>
                  <a:srgbClr val="FF0000"/>
                </a:solidFill>
              </a:rPr>
              <a:t> file)/Parameters(</a:t>
            </a:r>
            <a:r>
              <a:rPr lang="en-US" b="1" dirty="0" err="1">
                <a:solidFill>
                  <a:srgbClr val="FF0000"/>
                </a:solidFill>
              </a:rPr>
              <a:t>colors,positions</a:t>
            </a:r>
            <a:r>
              <a:rPr lang="en-US" b="1" dirty="0">
                <a:solidFill>
                  <a:srgbClr val="FF0000"/>
                </a:solidFill>
              </a:rPr>
              <a:t>)</a:t>
            </a:r>
          </a:p>
          <a:p>
            <a:pPr lvl="1"/>
            <a:r>
              <a:rPr lang="en-US" b="1" dirty="0"/>
              <a:t>Output: </a:t>
            </a:r>
            <a:r>
              <a:rPr lang="en-US" b="1" dirty="0">
                <a:solidFill>
                  <a:srgbClr val="FF0000"/>
                </a:solidFill>
              </a:rPr>
              <a:t>Rendered image</a:t>
            </a:r>
          </a:p>
        </p:txBody>
      </p:sp>
      <p:sp>
        <p:nvSpPr>
          <p:cNvPr id="5" name="Slide Number Placeholder 4"/>
          <p:cNvSpPr>
            <a:spLocks noGrp="1"/>
          </p:cNvSpPr>
          <p:nvPr>
            <p:ph type="sldNum" sz="quarter" idx="12"/>
          </p:nvPr>
        </p:nvSpPr>
        <p:spPr/>
        <p:txBody>
          <a:bodyPr/>
          <a:lstStyle/>
          <a:p>
            <a:fld id="{1A2CB35F-C3AD-47C4-AFA8-541F4FA1121A}"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Pipeline</a:t>
            </a:r>
          </a:p>
        </p:txBody>
      </p:sp>
      <p:sp>
        <p:nvSpPr>
          <p:cNvPr id="3" name="Content Placeholder 2"/>
          <p:cNvSpPr>
            <a:spLocks noGrp="1"/>
          </p:cNvSpPr>
          <p:nvPr>
            <p:ph idx="1"/>
          </p:nvPr>
        </p:nvSpPr>
        <p:spPr/>
        <p:txBody>
          <a:bodyPr/>
          <a:lstStyle/>
          <a:p>
            <a:r>
              <a:rPr lang="en-US" u="sng" dirty="0">
                <a:solidFill>
                  <a:srgbClr val="FF0000"/>
                </a:solidFill>
              </a:rPr>
              <a:t>What</a:t>
            </a:r>
            <a:r>
              <a:rPr lang="en-US" dirty="0">
                <a:solidFill>
                  <a:srgbClr val="FF0000"/>
                </a:solidFill>
              </a:rPr>
              <a:t> </a:t>
            </a:r>
            <a:r>
              <a:rPr lang="en-US" dirty="0"/>
              <a:t>is rendering pipeline?</a:t>
            </a:r>
          </a:p>
          <a:p>
            <a:endParaRPr lang="en-US" dirty="0"/>
          </a:p>
          <a:p>
            <a:r>
              <a:rPr lang="en-US" u="sng" dirty="0">
                <a:solidFill>
                  <a:srgbClr val="FF0000"/>
                </a:solidFill>
              </a:rPr>
              <a:t>Why</a:t>
            </a:r>
            <a:r>
              <a:rPr lang="en-US" dirty="0"/>
              <a:t> we need rendering pipeline?</a:t>
            </a:r>
          </a:p>
          <a:p>
            <a:endParaRPr lang="en-US" dirty="0"/>
          </a:p>
          <a:p>
            <a:r>
              <a:rPr lang="en-US" u="sng" dirty="0">
                <a:solidFill>
                  <a:srgbClr val="FF0000"/>
                </a:solidFill>
              </a:rPr>
              <a:t>How</a:t>
            </a:r>
            <a:r>
              <a:rPr lang="en-US" dirty="0"/>
              <a:t> to program under rendering pipeline (Here we use OpenGL)</a:t>
            </a:r>
          </a:p>
        </p:txBody>
      </p:sp>
      <p:sp>
        <p:nvSpPr>
          <p:cNvPr id="4" name="Footer Placeholder 3"/>
          <p:cNvSpPr>
            <a:spLocks noGrp="1"/>
          </p:cNvSpPr>
          <p:nvPr>
            <p:ph type="ftr" sz="quarter" idx="11"/>
          </p:nvPr>
        </p:nvSpPr>
        <p:spPr/>
        <p:txBody>
          <a:bodyPr/>
          <a:lstStyle/>
          <a:p>
            <a:r>
              <a:rPr lang="en-US"/>
              <a:t>University of Texas at Dallas, CS6366, Spring 2019</a:t>
            </a:r>
          </a:p>
        </p:txBody>
      </p:sp>
      <p:sp>
        <p:nvSpPr>
          <p:cNvPr id="5" name="Slide Number Placeholder 4"/>
          <p:cNvSpPr>
            <a:spLocks noGrp="1"/>
          </p:cNvSpPr>
          <p:nvPr>
            <p:ph type="sldNum" sz="quarter" idx="12"/>
          </p:nvPr>
        </p:nvSpPr>
        <p:spPr/>
        <p:txBody>
          <a:bodyPr/>
          <a:lstStyle/>
          <a:p>
            <a:fld id="{1A2CB35F-C3AD-47C4-AFA8-541F4FA1121A}"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Pipeline(What?)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5309" y="1335457"/>
            <a:ext cx="11841854" cy="4941056"/>
          </a:xfrm>
          <a:prstGeom prst="rect">
            <a:avLst/>
          </a:prstGeom>
        </p:spPr>
      </p:pic>
      <p:sp>
        <p:nvSpPr>
          <p:cNvPr id="6" name="Slide Number Placeholder 5"/>
          <p:cNvSpPr>
            <a:spLocks noGrp="1"/>
          </p:cNvSpPr>
          <p:nvPr>
            <p:ph type="sldNum" sz="quarter" idx="12"/>
          </p:nvPr>
        </p:nvSpPr>
        <p:spPr/>
        <p:txBody>
          <a:bodyPr/>
          <a:lstStyle/>
          <a:p>
            <a:fld id="{1A2CB35F-C3AD-47C4-AFA8-541F4FA1121A}"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Pipeline(Why?)</a:t>
            </a:r>
          </a:p>
        </p:txBody>
      </p:sp>
      <p:sp>
        <p:nvSpPr>
          <p:cNvPr id="4" name="TextBox 3"/>
          <p:cNvSpPr txBox="1"/>
          <p:nvPr/>
        </p:nvSpPr>
        <p:spPr>
          <a:xfrm>
            <a:off x="1097872" y="1690688"/>
            <a:ext cx="3796682" cy="3508653"/>
          </a:xfrm>
          <a:prstGeom prst="rect">
            <a:avLst/>
          </a:prstGeom>
          <a:noFill/>
        </p:spPr>
        <p:txBody>
          <a:bodyPr wrap="square" rtlCol="0">
            <a:spAutoFit/>
          </a:bodyPr>
          <a:lstStyle/>
          <a:p>
            <a:r>
              <a:rPr lang="en-US" sz="2400" b="1" dirty="0"/>
              <a:t>(Fixed Pipeline - old)</a:t>
            </a:r>
          </a:p>
          <a:p>
            <a:r>
              <a:rPr lang="en-US" dirty="0" err="1"/>
              <a:t>glLoadIdentity</a:t>
            </a:r>
            <a:r>
              <a:rPr lang="en-US" dirty="0"/>
              <a:t>();</a:t>
            </a:r>
          </a:p>
          <a:p>
            <a:r>
              <a:rPr lang="en-US" dirty="0" err="1"/>
              <a:t>glTranslatef</a:t>
            </a:r>
            <a:r>
              <a:rPr lang="en-US" dirty="0"/>
              <a:t>(1.5f,0.0f,-6.0f);</a:t>
            </a:r>
          </a:p>
          <a:p>
            <a:r>
              <a:rPr lang="en-US" dirty="0" err="1"/>
              <a:t>glRotatef</a:t>
            </a:r>
            <a:r>
              <a:rPr lang="en-US" dirty="0"/>
              <a:t>(rquad,1.0f,0.0f,0.0f);</a:t>
            </a:r>
          </a:p>
          <a:p>
            <a:r>
              <a:rPr lang="en-US" dirty="0" err="1"/>
              <a:t>glBegin</a:t>
            </a:r>
            <a:r>
              <a:rPr lang="en-US" dirty="0"/>
              <a:t>(GL_POLYGON);	</a:t>
            </a:r>
          </a:p>
          <a:p>
            <a:r>
              <a:rPr lang="en-US" dirty="0"/>
              <a:t>	glColor3f(1.0f,0.0f,0.0f);</a:t>
            </a:r>
          </a:p>
          <a:p>
            <a:r>
              <a:rPr lang="en-US" dirty="0"/>
              <a:t>	glVertex3f( 0.0f, 1.0f, 0.0f);</a:t>
            </a:r>
          </a:p>
          <a:p>
            <a:r>
              <a:rPr lang="en-US" dirty="0"/>
              <a:t> 	glColor3f(0.0f,1.0f,0.0f);</a:t>
            </a:r>
          </a:p>
          <a:p>
            <a:r>
              <a:rPr lang="en-US" dirty="0"/>
              <a:t>	glVertex3f(-1.0f,-1.0f, 0.0f);</a:t>
            </a:r>
          </a:p>
          <a:p>
            <a:r>
              <a:rPr lang="en-US" dirty="0"/>
              <a:t>	glColor3f(0.0f,0.0f,1.0f);</a:t>
            </a:r>
          </a:p>
          <a:p>
            <a:r>
              <a:rPr lang="en-US" dirty="0"/>
              <a:t>	glVertex3f( 1.0f,-1.0f, 0.0f);</a:t>
            </a:r>
          </a:p>
          <a:p>
            <a:r>
              <a:rPr lang="en-US" dirty="0" err="1"/>
              <a:t>glEnd</a:t>
            </a:r>
            <a:r>
              <a:rPr lang="en-US" dirty="0"/>
              <a:t>();</a:t>
            </a:r>
          </a:p>
        </p:txBody>
      </p:sp>
      <p:sp>
        <p:nvSpPr>
          <p:cNvPr id="9" name="Rectangle 8"/>
          <p:cNvSpPr/>
          <p:nvPr/>
        </p:nvSpPr>
        <p:spPr>
          <a:xfrm>
            <a:off x="7093018" y="612844"/>
            <a:ext cx="4376692" cy="5632311"/>
          </a:xfrm>
          <a:prstGeom prst="rect">
            <a:avLst/>
          </a:prstGeom>
        </p:spPr>
        <p:txBody>
          <a:bodyPr wrap="square">
            <a:spAutoFit/>
          </a:bodyPr>
          <a:lstStyle/>
          <a:p>
            <a:r>
              <a:rPr lang="en-US" sz="2400" b="1" dirty="0"/>
              <a:t>(Shader based pipeline - new)</a:t>
            </a:r>
          </a:p>
          <a:p>
            <a:r>
              <a:rPr lang="en-US" sz="1200" dirty="0" err="1"/>
              <a:t>GLfloat</a:t>
            </a:r>
            <a:r>
              <a:rPr lang="en-US" sz="1200" dirty="0"/>
              <a:t> vertices[] = {</a:t>
            </a:r>
          </a:p>
          <a:p>
            <a:r>
              <a:rPr lang="en-US" sz="1200" dirty="0"/>
              <a:t>		0.5f,  0.5f, 0.0f,</a:t>
            </a:r>
          </a:p>
          <a:p>
            <a:r>
              <a:rPr lang="en-US" sz="1200" dirty="0"/>
              <a:t>		0.5f, -0.5f, 0.0f,</a:t>
            </a:r>
          </a:p>
          <a:p>
            <a:r>
              <a:rPr lang="en-US" sz="1200" dirty="0"/>
              <a:t>		-0.5f, -0.5f, 0.0f,</a:t>
            </a:r>
          </a:p>
          <a:p>
            <a:r>
              <a:rPr lang="en-US" sz="1200" dirty="0"/>
              <a:t>		-0.5f,  0.5f, 0.0f};</a:t>
            </a:r>
          </a:p>
          <a:p>
            <a:r>
              <a:rPr lang="en-US" sz="1200" dirty="0" err="1"/>
              <a:t>GLuint</a:t>
            </a:r>
            <a:r>
              <a:rPr lang="en-US" sz="1200" dirty="0"/>
              <a:t> indices[] = {0, 1, 3,</a:t>
            </a:r>
          </a:p>
          <a:p>
            <a:r>
              <a:rPr lang="en-US" sz="1200" dirty="0"/>
              <a:t>		       1, 2, 3};</a:t>
            </a:r>
          </a:p>
          <a:p>
            <a:r>
              <a:rPr lang="en-US" sz="1200" dirty="0" err="1"/>
              <a:t>GLuint</a:t>
            </a:r>
            <a:r>
              <a:rPr lang="en-US" sz="1200" dirty="0"/>
              <a:t> VBO, VAO, EBO;</a:t>
            </a:r>
          </a:p>
          <a:p>
            <a:r>
              <a:rPr lang="en-US" sz="1200" dirty="0" err="1"/>
              <a:t>glGenVertexArrays</a:t>
            </a:r>
            <a:r>
              <a:rPr lang="en-US" sz="1200" dirty="0"/>
              <a:t>(1, &amp;VAO);</a:t>
            </a:r>
          </a:p>
          <a:p>
            <a:r>
              <a:rPr lang="en-US" sz="1200" dirty="0" err="1"/>
              <a:t>glGenBuffers</a:t>
            </a:r>
            <a:r>
              <a:rPr lang="en-US" sz="1200" dirty="0"/>
              <a:t>(1, &amp;VBO);</a:t>
            </a:r>
          </a:p>
          <a:p>
            <a:r>
              <a:rPr lang="en-US" sz="1200" dirty="0" err="1"/>
              <a:t>glGenBuffers</a:t>
            </a:r>
            <a:r>
              <a:rPr lang="en-US" sz="1200" dirty="0"/>
              <a:t>(1, &amp;EBO);</a:t>
            </a:r>
          </a:p>
          <a:p>
            <a:r>
              <a:rPr lang="en-US" sz="1200" dirty="0" err="1"/>
              <a:t>glBindVertexArray</a:t>
            </a:r>
            <a:r>
              <a:rPr lang="en-US" sz="1200" dirty="0"/>
              <a:t>(VAO);</a:t>
            </a:r>
          </a:p>
          <a:p>
            <a:r>
              <a:rPr lang="en-US" sz="1200" dirty="0" err="1"/>
              <a:t>glBindBuffer</a:t>
            </a:r>
            <a:r>
              <a:rPr lang="en-US" sz="1200" dirty="0"/>
              <a:t>(GL_ARRAY_BUFFER, VBO);</a:t>
            </a:r>
          </a:p>
          <a:p>
            <a:r>
              <a:rPr lang="en-US" sz="1200" dirty="0" err="1"/>
              <a:t>glBufferData</a:t>
            </a:r>
            <a:r>
              <a:rPr lang="en-US" sz="1200" dirty="0"/>
              <a:t>(GL_ARRAY_BUFFER, </a:t>
            </a:r>
            <a:r>
              <a:rPr lang="en-US" sz="1200" dirty="0" err="1"/>
              <a:t>sizeof</a:t>
            </a:r>
            <a:r>
              <a:rPr lang="en-US" sz="1200" dirty="0"/>
              <a:t>(vertices), vertices, GL_STATIC_DRAW);</a:t>
            </a:r>
          </a:p>
          <a:p>
            <a:r>
              <a:rPr lang="en-US" sz="1200" dirty="0" err="1"/>
              <a:t>glBindBuffer</a:t>
            </a:r>
            <a:r>
              <a:rPr lang="en-US" sz="1200" dirty="0"/>
              <a:t>(GL_ELEMENT_ARRAY_BUFFER, EBO);</a:t>
            </a:r>
          </a:p>
          <a:p>
            <a:r>
              <a:rPr lang="en-US" sz="1200" dirty="0" err="1"/>
              <a:t>glBufferData</a:t>
            </a:r>
            <a:r>
              <a:rPr lang="en-US" sz="1200" dirty="0"/>
              <a:t>(GL_ELEMENT_ARRAY_BUFFER, </a:t>
            </a:r>
            <a:r>
              <a:rPr lang="en-US" sz="1200" dirty="0" err="1"/>
              <a:t>sizeof</a:t>
            </a:r>
            <a:r>
              <a:rPr lang="en-US" sz="1200" dirty="0"/>
              <a:t>(indices), indices, GL_STATIC_DRAW);</a:t>
            </a:r>
          </a:p>
          <a:p>
            <a:r>
              <a:rPr lang="en-US" sz="1200" dirty="0" err="1"/>
              <a:t>glVertexAttribPointer</a:t>
            </a:r>
            <a:r>
              <a:rPr lang="en-US" sz="1200" dirty="0"/>
              <a:t>(0, 3, GL_FLOAT, GL_FALSE, 3 * </a:t>
            </a:r>
            <a:r>
              <a:rPr lang="en-US" sz="1200" dirty="0" err="1"/>
              <a:t>sizeof</a:t>
            </a:r>
            <a:r>
              <a:rPr lang="en-US" sz="1200" dirty="0"/>
              <a:t>(</a:t>
            </a:r>
            <a:r>
              <a:rPr lang="en-US" sz="1200" dirty="0" err="1"/>
              <a:t>GLfloat</a:t>
            </a:r>
            <a:r>
              <a:rPr lang="en-US" sz="1200" dirty="0"/>
              <a:t>), (</a:t>
            </a:r>
            <a:r>
              <a:rPr lang="en-US" sz="1200" dirty="0" err="1"/>
              <a:t>GLvoid</a:t>
            </a:r>
            <a:r>
              <a:rPr lang="en-US" sz="1200" dirty="0"/>
              <a:t>*)0);</a:t>
            </a:r>
          </a:p>
          <a:p>
            <a:r>
              <a:rPr lang="en-US" sz="1200" dirty="0" err="1"/>
              <a:t>glEnableVertexAttribArray</a:t>
            </a:r>
            <a:r>
              <a:rPr lang="en-US" sz="1200" dirty="0"/>
              <a:t>(0);</a:t>
            </a:r>
          </a:p>
          <a:p>
            <a:r>
              <a:rPr lang="en-US" sz="1200" dirty="0" err="1"/>
              <a:t>glBindBuffer</a:t>
            </a:r>
            <a:r>
              <a:rPr lang="en-US" sz="1200" dirty="0"/>
              <a:t>(GL_ARRAY_BUFFER, 0);</a:t>
            </a:r>
          </a:p>
          <a:p>
            <a:r>
              <a:rPr lang="en-US" sz="1200" dirty="0" err="1"/>
              <a:t>glBindVertexArray</a:t>
            </a:r>
            <a:r>
              <a:rPr lang="en-US" sz="1200" dirty="0"/>
              <a:t>(0);</a:t>
            </a:r>
          </a:p>
          <a:p>
            <a:endParaRPr lang="en-US" sz="1200" dirty="0"/>
          </a:p>
          <a:p>
            <a:r>
              <a:rPr lang="en-US" sz="1200" dirty="0" err="1"/>
              <a:t>glBindVertexArray</a:t>
            </a:r>
            <a:r>
              <a:rPr lang="en-US" sz="1200" dirty="0"/>
              <a:t>(VAO);</a:t>
            </a:r>
          </a:p>
          <a:p>
            <a:r>
              <a:rPr lang="en-US" sz="1200" dirty="0"/>
              <a:t>//</a:t>
            </a:r>
            <a:r>
              <a:rPr lang="en-US" sz="1200" dirty="0" err="1"/>
              <a:t>glDrawArrays</a:t>
            </a:r>
            <a:r>
              <a:rPr lang="en-US" sz="1200" dirty="0"/>
              <a:t>(GL_TRIANGLES, 0, 6);</a:t>
            </a:r>
          </a:p>
          <a:p>
            <a:r>
              <a:rPr lang="en-US" sz="1200" dirty="0" err="1"/>
              <a:t>glDrawElements</a:t>
            </a:r>
            <a:r>
              <a:rPr lang="en-US" sz="1200" dirty="0"/>
              <a:t>(GL_TRIANGLES, 6, GL_UNSIGNED_INT, 0);</a:t>
            </a:r>
          </a:p>
          <a:p>
            <a:r>
              <a:rPr lang="en-US" sz="1200" dirty="0" err="1"/>
              <a:t>glBindVertexArray</a:t>
            </a:r>
            <a:r>
              <a:rPr lang="en-US" sz="1200" dirty="0"/>
              <a:t>(0);</a:t>
            </a:r>
          </a:p>
        </p:txBody>
      </p:sp>
      <p:sp>
        <p:nvSpPr>
          <p:cNvPr id="10" name="TextBox 9"/>
          <p:cNvSpPr txBox="1"/>
          <p:nvPr/>
        </p:nvSpPr>
        <p:spPr>
          <a:xfrm>
            <a:off x="1097872" y="5461694"/>
            <a:ext cx="4998128" cy="1077218"/>
          </a:xfrm>
          <a:prstGeom prst="rect">
            <a:avLst/>
          </a:prstGeom>
          <a:noFill/>
        </p:spPr>
        <p:txBody>
          <a:bodyPr wrap="square" rtlCol="0">
            <a:spAutoFit/>
          </a:bodyPr>
          <a:lstStyle/>
          <a:p>
            <a:r>
              <a:rPr lang="en-US" sz="3200" b="1" dirty="0"/>
              <a:t>Why we still have to use the </a:t>
            </a:r>
            <a:r>
              <a:rPr lang="en-US" sz="3200" b="1" dirty="0" err="1"/>
              <a:t>shader</a:t>
            </a:r>
            <a:r>
              <a:rPr lang="en-US" sz="3200" b="1" dirty="0"/>
              <a:t> based pipeline?</a:t>
            </a:r>
          </a:p>
        </p:txBody>
      </p:sp>
      <p:sp>
        <p:nvSpPr>
          <p:cNvPr id="5" name="Slide Number Placeholder 4"/>
          <p:cNvSpPr>
            <a:spLocks noGrp="1"/>
          </p:cNvSpPr>
          <p:nvPr>
            <p:ph type="sldNum" sz="quarter" idx="12"/>
          </p:nvPr>
        </p:nvSpPr>
        <p:spPr/>
        <p:txBody>
          <a:bodyPr/>
          <a:lstStyle/>
          <a:p>
            <a:fld id="{1A2CB35F-C3AD-47C4-AFA8-541F4FA1121A}"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terms:</a:t>
            </a:r>
          </a:p>
        </p:txBody>
      </p:sp>
      <p:sp>
        <p:nvSpPr>
          <p:cNvPr id="3" name="Content Placeholder 2"/>
          <p:cNvSpPr>
            <a:spLocks noGrp="1"/>
          </p:cNvSpPr>
          <p:nvPr>
            <p:ph idx="1"/>
          </p:nvPr>
        </p:nvSpPr>
        <p:spPr/>
        <p:txBody>
          <a:bodyPr>
            <a:normAutofit/>
          </a:bodyPr>
          <a:lstStyle/>
          <a:p>
            <a:r>
              <a:rPr lang="en-US" dirty="0" err="1"/>
              <a:t>gl</a:t>
            </a:r>
            <a:r>
              <a:rPr lang="en-US" dirty="0"/>
              <a:t>, </a:t>
            </a:r>
            <a:r>
              <a:rPr lang="en-US" dirty="0" err="1"/>
              <a:t>glx</a:t>
            </a:r>
            <a:r>
              <a:rPr lang="en-US" dirty="0"/>
              <a:t>, </a:t>
            </a:r>
            <a:r>
              <a:rPr lang="en-US" dirty="0" err="1"/>
              <a:t>glu</a:t>
            </a:r>
            <a:r>
              <a:rPr lang="en-US" dirty="0"/>
              <a:t>, glut, </a:t>
            </a:r>
            <a:r>
              <a:rPr lang="en-US" dirty="0" err="1"/>
              <a:t>freeglut</a:t>
            </a:r>
            <a:r>
              <a:rPr lang="en-US" dirty="0"/>
              <a:t>, </a:t>
            </a:r>
            <a:r>
              <a:rPr lang="en-US" dirty="0" err="1"/>
              <a:t>glfw</a:t>
            </a:r>
            <a:r>
              <a:rPr lang="en-US" dirty="0"/>
              <a:t>, </a:t>
            </a:r>
            <a:r>
              <a:rPr lang="en-US" dirty="0" err="1"/>
              <a:t>glm</a:t>
            </a:r>
            <a:r>
              <a:rPr lang="en-US" dirty="0"/>
              <a:t>…</a:t>
            </a:r>
          </a:p>
          <a:p>
            <a:endParaRPr lang="en-US" dirty="0"/>
          </a:p>
          <a:p>
            <a:r>
              <a:rPr lang="en-US" b="1" dirty="0" err="1"/>
              <a:t>gl</a:t>
            </a:r>
            <a:r>
              <a:rPr lang="en-US" dirty="0"/>
              <a:t>: GL/</a:t>
            </a:r>
            <a:r>
              <a:rPr lang="en-US" dirty="0" err="1"/>
              <a:t>gl.h</a:t>
            </a:r>
            <a:r>
              <a:rPr lang="en-US" dirty="0"/>
              <a:t>. They </a:t>
            </a:r>
            <a:r>
              <a:rPr lang="en-US" altLang="en-US" dirty="0"/>
              <a:t>are the base OpenGL headers, which give you OpenGL-1.1 function and token declarations</a:t>
            </a:r>
          </a:p>
          <a:p>
            <a:r>
              <a:rPr lang="en-US" b="1" dirty="0" err="1"/>
              <a:t>glu</a:t>
            </a:r>
            <a:r>
              <a:rPr lang="en-US" dirty="0"/>
              <a:t>: GL/</a:t>
            </a:r>
            <a:r>
              <a:rPr lang="en-US" dirty="0" err="1"/>
              <a:t>glu.h</a:t>
            </a:r>
            <a:r>
              <a:rPr lang="en-US" dirty="0"/>
              <a:t>. This is OpenGL utilities library, which has been not updated for long time. You don't need to use this header file in this semester.</a:t>
            </a:r>
            <a:endParaRPr lang="en-US" altLang="en-US" sz="6600" dirty="0">
              <a:latin typeface="Arial" panose="02080604020202020204" pitchFamily="34" charset="0"/>
            </a:endParaRPr>
          </a:p>
          <a:p>
            <a:r>
              <a:rPr lang="en-US" b="1" dirty="0" err="1"/>
              <a:t>glew</a:t>
            </a:r>
            <a:r>
              <a:rPr lang="en-US" dirty="0"/>
              <a:t>: GL/</a:t>
            </a:r>
            <a:r>
              <a:rPr lang="en-US" dirty="0" err="1"/>
              <a:t>glew.h</a:t>
            </a:r>
            <a:r>
              <a:rPr lang="en-US" dirty="0"/>
              <a:t> OpenGL Extension Wrangler Library. This is a cross-platform library for loading OpenGL extended functionality. </a:t>
            </a:r>
          </a:p>
        </p:txBody>
      </p:sp>
      <p:sp>
        <p:nvSpPr>
          <p:cNvPr id="5" name="Slide Number Placeholder 4"/>
          <p:cNvSpPr>
            <a:spLocks noGrp="1"/>
          </p:cNvSpPr>
          <p:nvPr>
            <p:ph type="sldNum" sz="quarter" idx="12"/>
          </p:nvPr>
        </p:nvSpPr>
        <p:spPr/>
        <p:txBody>
          <a:bodyPr/>
          <a:lstStyle/>
          <a:p>
            <a:fld id="{CB9E6BCE-8C57-4019-8603-0F6792E2D09A}"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Pipeline(Why?)</a:t>
            </a:r>
          </a:p>
        </p:txBody>
      </p:sp>
      <p:sp>
        <p:nvSpPr>
          <p:cNvPr id="3" name="Content Placeholder 2"/>
          <p:cNvSpPr>
            <a:spLocks noGrp="1"/>
          </p:cNvSpPr>
          <p:nvPr>
            <p:ph idx="1"/>
          </p:nvPr>
        </p:nvSpPr>
        <p:spPr/>
        <p:txBody>
          <a:bodyPr/>
          <a:lstStyle/>
          <a:p>
            <a:r>
              <a:rPr lang="en-US" dirty="0"/>
              <a:t>The rendering pipeline is mapped onto current graphics acceleration hardware such that the input to the </a:t>
            </a:r>
            <a:r>
              <a:rPr lang="en-US" u="sng" dirty="0">
                <a:solidFill>
                  <a:srgbClr val="FF0000"/>
                </a:solidFill>
              </a:rPr>
              <a:t>GPU</a:t>
            </a:r>
            <a:r>
              <a:rPr lang="en-US" dirty="0"/>
              <a:t> is in the form of vertices</a:t>
            </a:r>
          </a:p>
          <a:p>
            <a:endParaRPr lang="en-US" dirty="0"/>
          </a:p>
          <a:p>
            <a:r>
              <a:rPr lang="en-US" dirty="0"/>
              <a:t>The graphics pipeline is well suited to the rendering process because it allows the GPU to function as a </a:t>
            </a:r>
            <a:r>
              <a:rPr lang="en-US" u="sng" dirty="0">
                <a:solidFill>
                  <a:srgbClr val="FF0000"/>
                </a:solidFill>
              </a:rPr>
              <a:t>stream processor</a:t>
            </a:r>
            <a:r>
              <a:rPr lang="en-US" dirty="0">
                <a:solidFill>
                  <a:srgbClr val="FF0000"/>
                </a:solidFill>
              </a:rPr>
              <a:t> </a:t>
            </a:r>
            <a:r>
              <a:rPr lang="en-US" dirty="0"/>
              <a:t>since all vertices and fragments can be thought of as </a:t>
            </a:r>
            <a:r>
              <a:rPr lang="en-US" u="sng" dirty="0">
                <a:solidFill>
                  <a:srgbClr val="FF0000"/>
                </a:solidFill>
              </a:rPr>
              <a:t>independent</a:t>
            </a:r>
            <a:r>
              <a:rPr lang="en-US" dirty="0"/>
              <a:t>.</a:t>
            </a:r>
          </a:p>
          <a:p>
            <a:r>
              <a:rPr lang="en-US" dirty="0"/>
              <a:t>Their independence allows graphics processors to use parallel processing units to </a:t>
            </a:r>
            <a:r>
              <a:rPr lang="en-US" u="sng" dirty="0">
                <a:solidFill>
                  <a:srgbClr val="FF0000"/>
                </a:solidFill>
              </a:rPr>
              <a:t>process multiple vertices or fragments</a:t>
            </a:r>
            <a:r>
              <a:rPr lang="en-US" dirty="0"/>
              <a:t> in a single stage of the pipeline at the same time.</a:t>
            </a:r>
          </a:p>
        </p:txBody>
      </p:sp>
      <p:sp>
        <p:nvSpPr>
          <p:cNvPr id="5" name="Slide Number Placeholder 4"/>
          <p:cNvSpPr>
            <a:spLocks noGrp="1"/>
          </p:cNvSpPr>
          <p:nvPr>
            <p:ph type="sldNum" sz="quarter" idx="12"/>
          </p:nvPr>
        </p:nvSpPr>
        <p:spPr/>
        <p:txBody>
          <a:bodyPr/>
          <a:lstStyle/>
          <a:p>
            <a:fld id="{1A2CB35F-C3AD-47C4-AFA8-541F4FA1121A}"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Pipeline(How?)</a:t>
            </a:r>
          </a:p>
        </p:txBody>
      </p:sp>
      <p:sp>
        <p:nvSpPr>
          <p:cNvPr id="3" name="Content Placeholder 2"/>
          <p:cNvSpPr>
            <a:spLocks noGrp="1"/>
          </p:cNvSpPr>
          <p:nvPr>
            <p:ph idx="1"/>
          </p:nvPr>
        </p:nvSpPr>
        <p:spPr/>
        <p:txBody>
          <a:bodyPr/>
          <a:lstStyle/>
          <a:p>
            <a:r>
              <a:rPr lang="en-US" dirty="0"/>
              <a:t>Some important terms:</a:t>
            </a:r>
          </a:p>
          <a:p>
            <a:pPr lvl="1"/>
            <a:r>
              <a:rPr lang="en-US" dirty="0"/>
              <a:t>VAO (vertex based object)</a:t>
            </a:r>
          </a:p>
          <a:p>
            <a:pPr lvl="1"/>
            <a:r>
              <a:rPr lang="en-US" dirty="0"/>
              <a:t>VBO (buffer based object)</a:t>
            </a:r>
          </a:p>
          <a:p>
            <a:pPr lvl="1"/>
            <a:r>
              <a:rPr lang="en-US" dirty="0"/>
              <a:t>Shader (vertex shader/fragment shader)</a:t>
            </a:r>
          </a:p>
          <a:p>
            <a:pPr lvl="1"/>
            <a:r>
              <a:rPr lang="en-US" dirty="0"/>
              <a:t>Vertex attribute pointer</a:t>
            </a:r>
          </a:p>
          <a:p>
            <a:pPr lvl="1"/>
            <a:endParaRPr lang="en-US" dirty="0"/>
          </a:p>
        </p:txBody>
      </p:sp>
      <p:sp>
        <p:nvSpPr>
          <p:cNvPr id="5" name="Slide Number Placeholder 4"/>
          <p:cNvSpPr>
            <a:spLocks noGrp="1"/>
          </p:cNvSpPr>
          <p:nvPr>
            <p:ph type="sldNum" sz="quarter" idx="12"/>
          </p:nvPr>
        </p:nvSpPr>
        <p:spPr/>
        <p:txBody>
          <a:bodyPr/>
          <a:lstStyle/>
          <a:p>
            <a:fld id="{1A2CB35F-C3AD-47C4-AFA8-541F4FA1121A}"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Buffer Object (VBO)</a:t>
            </a:r>
          </a:p>
        </p:txBody>
      </p:sp>
      <p:sp>
        <p:nvSpPr>
          <p:cNvPr id="3" name="Content Placeholder 2"/>
          <p:cNvSpPr>
            <a:spLocks noGrp="1"/>
          </p:cNvSpPr>
          <p:nvPr>
            <p:ph idx="1"/>
          </p:nvPr>
        </p:nvSpPr>
        <p:spPr/>
        <p:txBody>
          <a:bodyPr/>
          <a:lstStyle/>
          <a:p>
            <a:r>
              <a:rPr lang="en-US" dirty="0"/>
              <a:t>The address to store a large number of vertices in the </a:t>
            </a:r>
            <a:r>
              <a:rPr lang="en-US" dirty="0">
                <a:solidFill>
                  <a:srgbClr val="FF0000"/>
                </a:solidFill>
              </a:rPr>
              <a:t>GPU's memory</a:t>
            </a:r>
            <a:r>
              <a:rPr lang="en-US" dirty="0"/>
              <a:t>.</a:t>
            </a:r>
          </a:p>
          <a:p>
            <a:pPr lvl="1"/>
            <a:endParaRPr lang="en-US" dirty="0"/>
          </a:p>
          <a:p>
            <a:pPr marL="457200" lvl="1" indent="0">
              <a:buNone/>
            </a:pPr>
            <a:r>
              <a:rPr lang="en-US" dirty="0" err="1"/>
              <a:t>GLfloat</a:t>
            </a:r>
            <a:r>
              <a:rPr lang="en-US" dirty="0"/>
              <a:t> </a:t>
            </a:r>
            <a:r>
              <a:rPr lang="en-US" dirty="0">
                <a:solidFill>
                  <a:schemeClr val="accent4"/>
                </a:solidFill>
              </a:rPr>
              <a:t>vertices</a:t>
            </a:r>
            <a:r>
              <a:rPr lang="en-US" dirty="0"/>
              <a:t>[] = { -0.5f, -0.5f, 0.0f, 0.5f, -0.5f, 0.0f, 0.0f, 0.5f, 0.0f }; </a:t>
            </a:r>
          </a:p>
          <a:p>
            <a:pPr marL="457200" lvl="1" indent="0">
              <a:buNone/>
            </a:pPr>
            <a:r>
              <a:rPr lang="en-US" dirty="0" err="1"/>
              <a:t>GLuint</a:t>
            </a:r>
            <a:r>
              <a:rPr lang="en-US" dirty="0"/>
              <a:t> </a:t>
            </a:r>
            <a:r>
              <a:rPr lang="en-US" dirty="0">
                <a:solidFill>
                  <a:srgbClr val="00B0F0"/>
                </a:solidFill>
              </a:rPr>
              <a:t>VBO</a:t>
            </a:r>
            <a:r>
              <a:rPr lang="en-US" dirty="0"/>
              <a:t>; </a:t>
            </a:r>
          </a:p>
          <a:p>
            <a:pPr marL="457200" lvl="1" indent="0">
              <a:buNone/>
            </a:pPr>
            <a:r>
              <a:rPr lang="en-US" dirty="0" err="1"/>
              <a:t>glGenBuffers</a:t>
            </a:r>
            <a:r>
              <a:rPr lang="en-US" dirty="0"/>
              <a:t>(1, </a:t>
            </a:r>
            <a:r>
              <a:rPr lang="en-US" dirty="0">
                <a:solidFill>
                  <a:srgbClr val="00B0F0"/>
                </a:solidFill>
              </a:rPr>
              <a:t>&amp;VBO</a:t>
            </a:r>
            <a:r>
              <a:rPr lang="en-US" dirty="0"/>
              <a:t>);    </a:t>
            </a:r>
            <a:r>
              <a:rPr lang="en-US" dirty="0">
                <a:solidFill>
                  <a:srgbClr val="FF0000"/>
                </a:solidFill>
              </a:rPr>
              <a:t>// Generate VBO</a:t>
            </a:r>
          </a:p>
          <a:p>
            <a:pPr marL="457200" lvl="1" indent="0">
              <a:buNone/>
            </a:pPr>
            <a:r>
              <a:rPr lang="en-US" dirty="0" err="1"/>
              <a:t>glBindBuffer</a:t>
            </a:r>
            <a:r>
              <a:rPr lang="en-US" dirty="0"/>
              <a:t>(</a:t>
            </a:r>
            <a:r>
              <a:rPr lang="en-US" dirty="0">
                <a:solidFill>
                  <a:srgbClr val="92D050"/>
                </a:solidFill>
              </a:rPr>
              <a:t>GL_ARRAY_BUFFER</a:t>
            </a:r>
            <a:r>
              <a:rPr lang="en-US" dirty="0"/>
              <a:t>, </a:t>
            </a:r>
            <a:r>
              <a:rPr lang="en-US" dirty="0">
                <a:solidFill>
                  <a:srgbClr val="00B0F0"/>
                </a:solidFill>
              </a:rPr>
              <a:t>VBO</a:t>
            </a:r>
            <a:r>
              <a:rPr lang="en-US" dirty="0"/>
              <a:t>);  </a:t>
            </a:r>
            <a:r>
              <a:rPr lang="en-US" dirty="0">
                <a:solidFill>
                  <a:srgbClr val="FF0000"/>
                </a:solidFill>
              </a:rPr>
              <a:t>// Activate VBO as “ARRAY BUFFER”</a:t>
            </a:r>
          </a:p>
          <a:p>
            <a:pPr marL="457200" lvl="1" indent="0">
              <a:buNone/>
            </a:pPr>
            <a:r>
              <a:rPr lang="en-US" dirty="0" err="1"/>
              <a:t>glBufferData</a:t>
            </a:r>
            <a:r>
              <a:rPr lang="en-US" dirty="0"/>
              <a:t>(</a:t>
            </a:r>
            <a:r>
              <a:rPr lang="en-US" dirty="0">
                <a:solidFill>
                  <a:srgbClr val="92D050"/>
                </a:solidFill>
              </a:rPr>
              <a:t>GL_ARRAY_BUFFER</a:t>
            </a:r>
            <a:r>
              <a:rPr lang="en-US" dirty="0"/>
              <a:t>, </a:t>
            </a:r>
            <a:r>
              <a:rPr lang="en-US" dirty="0" err="1">
                <a:solidFill>
                  <a:srgbClr val="7030A0"/>
                </a:solidFill>
              </a:rPr>
              <a:t>sizeof</a:t>
            </a:r>
            <a:r>
              <a:rPr lang="en-US" dirty="0">
                <a:solidFill>
                  <a:srgbClr val="7030A0"/>
                </a:solidFill>
              </a:rPr>
              <a:t>(vertices)</a:t>
            </a:r>
            <a:r>
              <a:rPr lang="en-US" dirty="0"/>
              <a:t>, </a:t>
            </a:r>
            <a:r>
              <a:rPr lang="en-US" dirty="0">
                <a:solidFill>
                  <a:schemeClr val="accent4"/>
                </a:solidFill>
              </a:rPr>
              <a:t>vertices</a:t>
            </a:r>
            <a:r>
              <a:rPr lang="en-US" dirty="0"/>
              <a:t>, GL_STATIC_DRAW); </a:t>
            </a:r>
            <a:r>
              <a:rPr lang="en-US" dirty="0">
                <a:solidFill>
                  <a:srgbClr val="FF0000"/>
                </a:solidFill>
              </a:rPr>
              <a:t>// Send some parameters to VBO</a:t>
            </a:r>
          </a:p>
          <a:p>
            <a:pPr marL="457200" lvl="1" indent="0">
              <a:buNone/>
            </a:pPr>
            <a:endParaRPr lang="en-US" dirty="0"/>
          </a:p>
          <a:p>
            <a:pPr marL="457200" lvl="1" indent="0">
              <a:buNone/>
            </a:pPr>
            <a:endParaRPr lang="en-US" dirty="0"/>
          </a:p>
        </p:txBody>
      </p:sp>
      <p:graphicFrame>
        <p:nvGraphicFramePr>
          <p:cNvPr id="6" name="Table 5"/>
          <p:cNvGraphicFramePr>
            <a:graphicFrameLocks noGrp="1"/>
          </p:cNvGraphicFramePr>
          <p:nvPr/>
        </p:nvGraphicFramePr>
        <p:xfrm>
          <a:off x="1397492" y="5231740"/>
          <a:ext cx="10515600" cy="146304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r>
                        <a:rPr lang="en-US" dirty="0">
                          <a:solidFill>
                            <a:srgbClr val="FF0000"/>
                          </a:solidFill>
                        </a:rPr>
                        <a:t>void </a:t>
                      </a:r>
                      <a:r>
                        <a:rPr lang="en-US" b="1" dirty="0" err="1">
                          <a:solidFill>
                            <a:srgbClr val="FF0000"/>
                          </a:solidFill>
                        </a:rPr>
                        <a:t>glBufferData</a:t>
                      </a:r>
                      <a:r>
                        <a:rPr lang="en-US" dirty="0">
                          <a:solidFill>
                            <a:srgbClr val="FF0000"/>
                          </a:solidFill>
                        </a:rPr>
                        <a:t>( </a:t>
                      </a:r>
                    </a:p>
                  </a:txBody>
                  <a:tcPr anchor="ctr">
                    <a:lnL>
                      <a:noFill/>
                    </a:lnL>
                    <a:lnR>
                      <a:noFill/>
                    </a:lnR>
                    <a:lnT>
                      <a:noFill/>
                    </a:lnT>
                    <a:lnB>
                      <a:noFill/>
                    </a:lnB>
                  </a:tcPr>
                </a:tc>
                <a:tc>
                  <a:txBody>
                    <a:bodyPr/>
                    <a:lstStyle/>
                    <a:p>
                      <a:r>
                        <a:rPr lang="en-US" dirty="0" err="1">
                          <a:solidFill>
                            <a:srgbClr val="FF0000"/>
                          </a:solidFill>
                        </a:rPr>
                        <a:t>GLenum</a:t>
                      </a:r>
                      <a:r>
                        <a:rPr lang="en-US" dirty="0">
                          <a:solidFill>
                            <a:srgbClr val="FF0000"/>
                          </a:solidFill>
                        </a:rPr>
                        <a:t> </a:t>
                      </a:r>
                      <a:r>
                        <a:rPr lang="en-US" i="1" dirty="0">
                          <a:solidFill>
                            <a:srgbClr val="FF0000"/>
                          </a:solidFill>
                        </a:rPr>
                        <a:t>target</a:t>
                      </a:r>
                      <a:r>
                        <a:rPr lang="en-US" dirty="0">
                          <a:solidFill>
                            <a:srgbClr val="FF0000"/>
                          </a:solidFill>
                        </a:rPr>
                        <a:t>, </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solidFill>
                            <a:srgbClr val="FF0000"/>
                          </a:solidFill>
                        </a:rPr>
                        <a:t> </a:t>
                      </a:r>
                    </a:p>
                  </a:txBody>
                  <a:tcPr anchor="ctr">
                    <a:lnL>
                      <a:noFill/>
                    </a:lnL>
                    <a:lnR>
                      <a:noFill/>
                    </a:lnR>
                    <a:lnT>
                      <a:noFill/>
                    </a:lnT>
                    <a:lnB>
                      <a:noFill/>
                    </a:lnB>
                  </a:tcPr>
                </a:tc>
                <a:tc>
                  <a:txBody>
                    <a:bodyPr/>
                    <a:lstStyle/>
                    <a:p>
                      <a:r>
                        <a:rPr lang="en-US" dirty="0" err="1">
                          <a:solidFill>
                            <a:schemeClr val="accent1">
                              <a:lumMod val="75000"/>
                            </a:schemeClr>
                          </a:solidFill>
                        </a:rPr>
                        <a:t>GLsizeiptr</a:t>
                      </a:r>
                      <a:r>
                        <a:rPr lang="en-US" dirty="0">
                          <a:solidFill>
                            <a:schemeClr val="accent1">
                              <a:lumMod val="75000"/>
                            </a:schemeClr>
                          </a:solidFill>
                        </a:rPr>
                        <a:t> </a:t>
                      </a:r>
                      <a:r>
                        <a:rPr lang="en-US" i="1" dirty="0">
                          <a:solidFill>
                            <a:schemeClr val="accent1">
                              <a:lumMod val="75000"/>
                            </a:schemeClr>
                          </a:solidFill>
                        </a:rPr>
                        <a:t>size</a:t>
                      </a:r>
                      <a:r>
                        <a:rPr lang="en-US" dirty="0">
                          <a:solidFill>
                            <a:schemeClr val="accent1">
                              <a:lumMod val="75000"/>
                            </a:schemeClr>
                          </a:solidFill>
                        </a:rPr>
                        <a:t>, </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solidFill>
                            <a:srgbClr val="FF0000"/>
                          </a:solidFill>
                        </a:rPr>
                        <a:t> </a:t>
                      </a:r>
                    </a:p>
                  </a:txBody>
                  <a:tcPr anchor="ctr">
                    <a:lnL>
                      <a:noFill/>
                    </a:lnL>
                    <a:lnR>
                      <a:noFill/>
                    </a:lnR>
                    <a:lnT>
                      <a:noFill/>
                    </a:lnT>
                    <a:lnB>
                      <a:noFill/>
                    </a:lnB>
                  </a:tcPr>
                </a:tc>
                <a:tc>
                  <a:txBody>
                    <a:bodyPr/>
                    <a:lstStyle/>
                    <a:p>
                      <a:r>
                        <a:rPr lang="en-US" dirty="0" err="1">
                          <a:solidFill>
                            <a:srgbClr val="FF0000"/>
                          </a:solidFill>
                        </a:rPr>
                        <a:t>const</a:t>
                      </a:r>
                      <a:r>
                        <a:rPr lang="en-US" dirty="0">
                          <a:solidFill>
                            <a:srgbClr val="FF0000"/>
                          </a:solidFill>
                        </a:rPr>
                        <a:t> </a:t>
                      </a:r>
                      <a:r>
                        <a:rPr lang="en-US" dirty="0" err="1">
                          <a:solidFill>
                            <a:srgbClr val="FF0000"/>
                          </a:solidFill>
                        </a:rPr>
                        <a:t>GLvoid</a:t>
                      </a:r>
                      <a:r>
                        <a:rPr lang="en-US" dirty="0">
                          <a:solidFill>
                            <a:srgbClr val="FF0000"/>
                          </a:solidFill>
                        </a:rPr>
                        <a:t> * </a:t>
                      </a:r>
                      <a:r>
                        <a:rPr lang="en-US" i="1" dirty="0">
                          <a:solidFill>
                            <a:srgbClr val="FF0000"/>
                          </a:solidFill>
                        </a:rPr>
                        <a:t>data</a:t>
                      </a:r>
                      <a:r>
                        <a:rPr lang="en-US" dirty="0">
                          <a:solidFill>
                            <a:srgbClr val="FF0000"/>
                          </a:solidFill>
                        </a:rPr>
                        <a:t>, </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solidFill>
                            <a:schemeClr val="accent1">
                              <a:lumMod val="75000"/>
                            </a:schemeClr>
                          </a:solidFill>
                        </a:rPr>
                        <a:t> </a:t>
                      </a:r>
                    </a:p>
                  </a:txBody>
                  <a:tcPr anchor="ctr">
                    <a:lnL>
                      <a:noFill/>
                    </a:lnL>
                    <a:lnR>
                      <a:noFill/>
                    </a:lnR>
                    <a:lnT>
                      <a:noFill/>
                    </a:lnT>
                    <a:lnB>
                      <a:noFill/>
                    </a:lnB>
                  </a:tcPr>
                </a:tc>
                <a:tc>
                  <a:txBody>
                    <a:bodyPr/>
                    <a:lstStyle/>
                    <a:p>
                      <a:r>
                        <a:rPr lang="en-US" dirty="0" err="1">
                          <a:solidFill>
                            <a:schemeClr val="accent1">
                              <a:lumMod val="75000"/>
                            </a:schemeClr>
                          </a:solidFill>
                        </a:rPr>
                        <a:t>GLenum</a:t>
                      </a:r>
                      <a:r>
                        <a:rPr lang="en-US" dirty="0">
                          <a:solidFill>
                            <a:schemeClr val="accent1">
                              <a:lumMod val="75000"/>
                            </a:schemeClr>
                          </a:solidFill>
                        </a:rPr>
                        <a:t> </a:t>
                      </a:r>
                      <a:r>
                        <a:rPr lang="en-US" i="1" dirty="0">
                          <a:solidFill>
                            <a:schemeClr val="accent1">
                              <a:lumMod val="75000"/>
                            </a:schemeClr>
                          </a:solidFill>
                        </a:rPr>
                        <a:t>usage</a:t>
                      </a:r>
                      <a:r>
                        <a:rPr lang="en-US" dirty="0">
                          <a:solidFill>
                            <a:schemeClr val="accent1">
                              <a:lumMod val="75000"/>
                            </a:schemeClr>
                          </a:solidFill>
                        </a:rPr>
                        <a:t>);</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1A2CB35F-C3AD-47C4-AFA8-541F4FA1121A}"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Array Object (VAO)</a:t>
            </a:r>
          </a:p>
        </p:txBody>
      </p:sp>
      <p:sp>
        <p:nvSpPr>
          <p:cNvPr id="3" name="Content Placeholder 2"/>
          <p:cNvSpPr>
            <a:spLocks noGrp="1"/>
          </p:cNvSpPr>
          <p:nvPr>
            <p:ph idx="1"/>
          </p:nvPr>
        </p:nvSpPr>
        <p:spPr/>
        <p:txBody>
          <a:bodyPr/>
          <a:lstStyle/>
          <a:p>
            <a:r>
              <a:rPr lang="en-US" dirty="0"/>
              <a:t>Object that describes </a:t>
            </a:r>
            <a:r>
              <a:rPr lang="en-US" dirty="0">
                <a:solidFill>
                  <a:srgbClr val="FF0000"/>
                </a:solidFill>
              </a:rPr>
              <a:t>how the vertex attributes are stored </a:t>
            </a:r>
            <a:r>
              <a:rPr lang="en-US" dirty="0"/>
              <a:t>in a Vertex Buffer Object (or VBO). This means that the VAO is not the actual object storing the vertex data, but the </a:t>
            </a:r>
            <a:r>
              <a:rPr lang="en-US" dirty="0">
                <a:solidFill>
                  <a:srgbClr val="FF0000"/>
                </a:solidFill>
              </a:rPr>
              <a:t>descriptor of the vertex data</a:t>
            </a:r>
            <a:r>
              <a:rPr lang="en-US" dirty="0"/>
              <a:t>.</a:t>
            </a:r>
          </a:p>
          <a:p>
            <a:pPr lvl="1"/>
            <a:endParaRPr lang="en-US" dirty="0"/>
          </a:p>
          <a:p>
            <a:pPr marL="457200" lvl="1" indent="0">
              <a:buNone/>
            </a:pPr>
            <a:r>
              <a:rPr lang="en-US" dirty="0" err="1"/>
              <a:t>GLuint</a:t>
            </a:r>
            <a:r>
              <a:rPr lang="en-US" dirty="0"/>
              <a:t> </a:t>
            </a:r>
            <a:r>
              <a:rPr lang="en-US" dirty="0" err="1">
                <a:solidFill>
                  <a:srgbClr val="00B0F0"/>
                </a:solidFill>
              </a:rPr>
              <a:t>vao</a:t>
            </a:r>
            <a:r>
              <a:rPr lang="en-US" dirty="0"/>
              <a:t>; </a:t>
            </a:r>
          </a:p>
          <a:p>
            <a:pPr marL="457200" lvl="1" indent="0">
              <a:buNone/>
            </a:pPr>
            <a:r>
              <a:rPr lang="en-US" dirty="0" err="1"/>
              <a:t>glGenVertexArrays</a:t>
            </a:r>
            <a:r>
              <a:rPr lang="en-US" dirty="0"/>
              <a:t>(1, &amp;</a:t>
            </a:r>
            <a:r>
              <a:rPr lang="en-US" dirty="0" err="1">
                <a:solidFill>
                  <a:srgbClr val="00B0F0"/>
                </a:solidFill>
              </a:rPr>
              <a:t>vao</a:t>
            </a:r>
            <a:r>
              <a:rPr lang="en-US" dirty="0"/>
              <a:t>); </a:t>
            </a:r>
            <a:r>
              <a:rPr lang="en-US" dirty="0">
                <a:solidFill>
                  <a:srgbClr val="FF0000"/>
                </a:solidFill>
              </a:rPr>
              <a:t>// Generate VAO</a:t>
            </a:r>
          </a:p>
          <a:p>
            <a:pPr marL="457200" lvl="1" indent="0">
              <a:buNone/>
            </a:pPr>
            <a:r>
              <a:rPr lang="en-US" dirty="0" err="1"/>
              <a:t>glBindVertexArray</a:t>
            </a:r>
            <a:r>
              <a:rPr lang="en-US" dirty="0"/>
              <a:t>(</a:t>
            </a:r>
            <a:r>
              <a:rPr lang="en-US" dirty="0" err="1">
                <a:solidFill>
                  <a:srgbClr val="00B0F0"/>
                </a:solidFill>
              </a:rPr>
              <a:t>vao</a:t>
            </a:r>
            <a:r>
              <a:rPr lang="en-US" dirty="0"/>
              <a:t>); </a:t>
            </a:r>
            <a:r>
              <a:rPr lang="en-US" dirty="0">
                <a:solidFill>
                  <a:srgbClr val="FF0000"/>
                </a:solidFill>
              </a:rPr>
              <a:t>// Bind VAO</a:t>
            </a:r>
          </a:p>
          <a:p>
            <a:pPr marL="457200" lvl="1" indent="0">
              <a:buNone/>
            </a:pPr>
            <a:r>
              <a:rPr lang="en-US" dirty="0">
                <a:solidFill>
                  <a:srgbClr val="FF0000"/>
                </a:solidFill>
              </a:rPr>
              <a:t>	</a:t>
            </a:r>
            <a:r>
              <a:rPr lang="en-US" dirty="0"/>
              <a:t>……..  </a:t>
            </a:r>
            <a:r>
              <a:rPr lang="en-US" dirty="0">
                <a:solidFill>
                  <a:srgbClr val="FF0000"/>
                </a:solidFill>
              </a:rPr>
              <a:t>// Descriptor of the vertex data</a:t>
            </a:r>
          </a:p>
          <a:p>
            <a:pPr marL="457200" lvl="1" indent="0">
              <a:buNone/>
            </a:pPr>
            <a:r>
              <a:rPr lang="en-US" dirty="0" err="1"/>
              <a:t>glBindVertexArray</a:t>
            </a:r>
            <a:r>
              <a:rPr lang="en-US" dirty="0"/>
              <a:t>(0); </a:t>
            </a:r>
            <a:r>
              <a:rPr lang="en-US" dirty="0">
                <a:solidFill>
                  <a:srgbClr val="FF0000"/>
                </a:solidFill>
              </a:rPr>
              <a:t>// </a:t>
            </a:r>
            <a:r>
              <a:rPr lang="en-US" dirty="0" err="1">
                <a:solidFill>
                  <a:srgbClr val="FF0000"/>
                </a:solidFill>
              </a:rPr>
              <a:t>UnBind</a:t>
            </a:r>
            <a:r>
              <a:rPr lang="en-US" dirty="0">
                <a:solidFill>
                  <a:srgbClr val="FF0000"/>
                </a:solidFill>
              </a:rPr>
              <a:t> VAO</a:t>
            </a:r>
          </a:p>
          <a:p>
            <a:endParaRPr lang="en-US" dirty="0"/>
          </a:p>
        </p:txBody>
      </p:sp>
      <p:sp>
        <p:nvSpPr>
          <p:cNvPr id="5" name="Slide Number Placeholder 4"/>
          <p:cNvSpPr>
            <a:spLocks noGrp="1"/>
          </p:cNvSpPr>
          <p:nvPr>
            <p:ph type="sldNum" sz="quarter" idx="12"/>
          </p:nvPr>
        </p:nvSpPr>
        <p:spPr/>
        <p:txBody>
          <a:bodyPr/>
          <a:lstStyle/>
          <a:p>
            <a:fld id="{1A2CB35F-C3AD-47C4-AFA8-541F4FA1121A}"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Attribute Pointer</a:t>
            </a:r>
          </a:p>
        </p:txBody>
      </p:sp>
      <p:sp>
        <p:nvSpPr>
          <p:cNvPr id="3" name="Content Placeholder 2"/>
          <p:cNvSpPr>
            <a:spLocks noGrp="1"/>
          </p:cNvSpPr>
          <p:nvPr>
            <p:ph idx="1"/>
          </p:nvPr>
        </p:nvSpPr>
        <p:spPr/>
        <p:txBody>
          <a:bodyPr/>
          <a:lstStyle/>
          <a:p>
            <a:r>
              <a:rPr lang="en-US" dirty="0"/>
              <a:t>Specify how OpenGL should </a:t>
            </a:r>
            <a:r>
              <a:rPr lang="en-US" dirty="0">
                <a:solidFill>
                  <a:srgbClr val="FF0000"/>
                </a:solidFill>
              </a:rPr>
              <a:t>interpret</a:t>
            </a:r>
            <a:r>
              <a:rPr lang="en-US" dirty="0"/>
              <a:t> the vertex data before rendering. </a:t>
            </a:r>
          </a:p>
          <a:p>
            <a:endParaRPr lang="en-US" dirty="0"/>
          </a:p>
          <a:p>
            <a:pPr marL="457200" lvl="1" indent="0">
              <a:buNone/>
            </a:pPr>
            <a:r>
              <a:rPr lang="en-US" dirty="0" err="1"/>
              <a:t>glVertexAttribPointer</a:t>
            </a:r>
            <a:r>
              <a:rPr lang="en-US" dirty="0"/>
              <a:t>(0, 3, </a:t>
            </a:r>
            <a:r>
              <a:rPr lang="en-US" dirty="0">
                <a:solidFill>
                  <a:schemeClr val="accent2">
                    <a:lumMod val="75000"/>
                  </a:schemeClr>
                </a:solidFill>
              </a:rPr>
              <a:t>GL_FLOAT</a:t>
            </a:r>
            <a:r>
              <a:rPr lang="en-US" dirty="0"/>
              <a:t>, </a:t>
            </a:r>
            <a:r>
              <a:rPr lang="en-US" dirty="0">
                <a:solidFill>
                  <a:srgbClr val="FFC000"/>
                </a:solidFill>
              </a:rPr>
              <a:t>GL_FALSE</a:t>
            </a:r>
            <a:r>
              <a:rPr lang="en-US" dirty="0"/>
              <a:t>, 3 * </a:t>
            </a:r>
            <a:r>
              <a:rPr lang="en-US" dirty="0" err="1">
                <a:solidFill>
                  <a:schemeClr val="accent1"/>
                </a:solidFill>
              </a:rPr>
              <a:t>sizeof</a:t>
            </a:r>
            <a:r>
              <a:rPr lang="en-US" dirty="0">
                <a:solidFill>
                  <a:schemeClr val="accent1"/>
                </a:solidFill>
              </a:rPr>
              <a:t>(</a:t>
            </a:r>
            <a:r>
              <a:rPr lang="en-US" dirty="0" err="1">
                <a:solidFill>
                  <a:schemeClr val="accent1"/>
                </a:solidFill>
              </a:rPr>
              <a:t>GLfloat</a:t>
            </a:r>
            <a:r>
              <a:rPr lang="en-US" dirty="0"/>
              <a:t>), </a:t>
            </a:r>
            <a:r>
              <a:rPr lang="en-US" dirty="0">
                <a:solidFill>
                  <a:srgbClr val="7030A0"/>
                </a:solidFill>
              </a:rPr>
              <a:t>(</a:t>
            </a:r>
            <a:r>
              <a:rPr lang="en-US" dirty="0" err="1">
                <a:solidFill>
                  <a:srgbClr val="7030A0"/>
                </a:solidFill>
              </a:rPr>
              <a:t>GLvoid</a:t>
            </a:r>
            <a:r>
              <a:rPr lang="en-US" dirty="0">
                <a:solidFill>
                  <a:srgbClr val="7030A0"/>
                </a:solidFill>
              </a:rPr>
              <a:t>*)0</a:t>
            </a:r>
            <a:r>
              <a:rPr lang="en-US" dirty="0"/>
              <a:t>); </a:t>
            </a:r>
          </a:p>
          <a:p>
            <a:pPr marL="457200" lvl="1" indent="0">
              <a:buNone/>
            </a:pPr>
            <a:r>
              <a:rPr lang="en-US" dirty="0">
                <a:solidFill>
                  <a:srgbClr val="FF0000"/>
                </a:solidFill>
              </a:rPr>
              <a:t>// Initialize attribute pointer corresponding to VAO(with parameter)</a:t>
            </a:r>
          </a:p>
          <a:p>
            <a:pPr marL="457200" lvl="1" indent="0">
              <a:buNone/>
            </a:pPr>
            <a:r>
              <a:rPr lang="en-US" dirty="0" err="1"/>
              <a:t>glEnableVertexAttribArray</a:t>
            </a:r>
            <a:r>
              <a:rPr lang="en-US" dirty="0"/>
              <a:t>(0);</a:t>
            </a:r>
          </a:p>
          <a:p>
            <a:pPr marL="457200" lvl="1" indent="0">
              <a:buNone/>
            </a:pPr>
            <a:r>
              <a:rPr lang="en-US" dirty="0">
                <a:solidFill>
                  <a:srgbClr val="FF0000"/>
                </a:solidFill>
              </a:rPr>
              <a:t>// Enable attribute pointer</a:t>
            </a:r>
          </a:p>
        </p:txBody>
      </p:sp>
      <p:sp>
        <p:nvSpPr>
          <p:cNvPr id="5" name="Slide Number Placeholder 4"/>
          <p:cNvSpPr>
            <a:spLocks noGrp="1"/>
          </p:cNvSpPr>
          <p:nvPr>
            <p:ph type="sldNum" sz="quarter" idx="12"/>
          </p:nvPr>
        </p:nvSpPr>
        <p:spPr/>
        <p:txBody>
          <a:bodyPr/>
          <a:lstStyle/>
          <a:p>
            <a:fld id="{1A2CB35F-C3AD-47C4-AFA8-541F4FA1121A}"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Attribute Pointer</a:t>
            </a:r>
          </a:p>
        </p:txBody>
      </p:sp>
      <p:graphicFrame>
        <p:nvGraphicFramePr>
          <p:cNvPr id="5" name="Content Placeholder 4"/>
          <p:cNvGraphicFramePr>
            <a:graphicFrameLocks noGrp="1"/>
          </p:cNvGraphicFramePr>
          <p:nvPr>
            <p:ph idx="1"/>
          </p:nvPr>
        </p:nvGraphicFramePr>
        <p:xfrm>
          <a:off x="909221" y="1554608"/>
          <a:ext cx="10515600" cy="219456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r>
                        <a:rPr lang="en-US"/>
                        <a:t>void </a:t>
                      </a:r>
                      <a:r>
                        <a:rPr lang="en-US" b="1"/>
                        <a:t>glVertexAttribPointer</a:t>
                      </a:r>
                      <a:r>
                        <a:rPr lang="en-US"/>
                        <a:t>( </a:t>
                      </a:r>
                    </a:p>
                  </a:txBody>
                  <a:tcPr anchor="ctr">
                    <a:lnL>
                      <a:noFill/>
                    </a:lnL>
                    <a:lnR>
                      <a:noFill/>
                    </a:lnR>
                    <a:lnT>
                      <a:noFill/>
                    </a:lnT>
                    <a:lnB>
                      <a:noFill/>
                    </a:lnB>
                  </a:tcPr>
                </a:tc>
                <a:tc>
                  <a:txBody>
                    <a:bodyPr/>
                    <a:lstStyle/>
                    <a:p>
                      <a:r>
                        <a:rPr lang="en-US"/>
                        <a:t>GLuint </a:t>
                      </a:r>
                      <a:r>
                        <a:rPr lang="en-US" i="1"/>
                        <a:t>index</a:t>
                      </a:r>
                      <a:r>
                        <a:rPr lang="en-US"/>
                        <a:t>, </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 </a:t>
                      </a:r>
                    </a:p>
                  </a:txBody>
                  <a:tcPr anchor="ctr">
                    <a:lnL>
                      <a:noFill/>
                    </a:lnL>
                    <a:lnR>
                      <a:noFill/>
                    </a:lnR>
                    <a:lnT>
                      <a:noFill/>
                    </a:lnT>
                    <a:lnB>
                      <a:noFill/>
                    </a:lnB>
                  </a:tcPr>
                </a:tc>
                <a:tc>
                  <a:txBody>
                    <a:bodyPr/>
                    <a:lstStyle/>
                    <a:p>
                      <a:r>
                        <a:rPr lang="en-US"/>
                        <a:t>GLint </a:t>
                      </a:r>
                      <a:r>
                        <a:rPr lang="en-US" i="1"/>
                        <a:t>size</a:t>
                      </a:r>
                      <a:r>
                        <a:rPr lang="en-US"/>
                        <a:t>, </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dirty="0"/>
                        <a:t> </a:t>
                      </a:r>
                    </a:p>
                  </a:txBody>
                  <a:tcPr anchor="ctr">
                    <a:lnL>
                      <a:noFill/>
                    </a:lnL>
                    <a:lnR>
                      <a:noFill/>
                    </a:lnR>
                    <a:lnT>
                      <a:noFill/>
                    </a:lnT>
                    <a:lnB>
                      <a:noFill/>
                    </a:lnB>
                  </a:tcPr>
                </a:tc>
                <a:tc>
                  <a:txBody>
                    <a:bodyPr/>
                    <a:lstStyle/>
                    <a:p>
                      <a:r>
                        <a:rPr lang="en-US"/>
                        <a:t>GLenum </a:t>
                      </a:r>
                      <a:r>
                        <a:rPr lang="en-US" i="1"/>
                        <a:t>type</a:t>
                      </a:r>
                      <a:r>
                        <a:rPr lang="en-US"/>
                        <a:t>, </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 </a:t>
                      </a:r>
                    </a:p>
                  </a:txBody>
                  <a:tcPr anchor="ctr">
                    <a:lnL>
                      <a:noFill/>
                    </a:lnL>
                    <a:lnR>
                      <a:noFill/>
                    </a:lnR>
                    <a:lnT>
                      <a:noFill/>
                    </a:lnT>
                    <a:lnB>
                      <a:noFill/>
                    </a:lnB>
                  </a:tcPr>
                </a:tc>
                <a:tc>
                  <a:txBody>
                    <a:bodyPr/>
                    <a:lstStyle/>
                    <a:p>
                      <a:r>
                        <a:rPr lang="en-US"/>
                        <a:t>GLboolean </a:t>
                      </a:r>
                      <a:r>
                        <a:rPr lang="en-US" i="1"/>
                        <a:t>normalized</a:t>
                      </a:r>
                      <a:r>
                        <a:rPr lang="en-US"/>
                        <a:t>, </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dirty="0"/>
                        <a:t> </a:t>
                      </a:r>
                    </a:p>
                  </a:txBody>
                  <a:tcPr anchor="ctr">
                    <a:lnL>
                      <a:noFill/>
                    </a:lnL>
                    <a:lnR>
                      <a:noFill/>
                    </a:lnR>
                    <a:lnT>
                      <a:noFill/>
                    </a:lnT>
                    <a:lnB>
                      <a:noFill/>
                    </a:lnB>
                  </a:tcPr>
                </a:tc>
                <a:tc>
                  <a:txBody>
                    <a:bodyPr/>
                    <a:lstStyle/>
                    <a:p>
                      <a:r>
                        <a:rPr lang="en-US"/>
                        <a:t>GLsizei </a:t>
                      </a:r>
                      <a:r>
                        <a:rPr lang="en-US" i="1"/>
                        <a:t>stride</a:t>
                      </a:r>
                      <a:r>
                        <a:rPr lang="en-US"/>
                        <a:t>, </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t> </a:t>
                      </a:r>
                    </a:p>
                  </a:txBody>
                  <a:tcPr anchor="ctr">
                    <a:lnL>
                      <a:noFill/>
                    </a:lnL>
                    <a:lnR>
                      <a:noFill/>
                    </a:lnR>
                    <a:lnT>
                      <a:noFill/>
                    </a:lnT>
                    <a:lnB>
                      <a:noFill/>
                    </a:lnB>
                  </a:tcPr>
                </a:tc>
                <a:tc>
                  <a:txBody>
                    <a:bodyPr/>
                    <a:lstStyle/>
                    <a:p>
                      <a:r>
                        <a:rPr lang="en-US" dirty="0" err="1"/>
                        <a:t>const</a:t>
                      </a:r>
                      <a:r>
                        <a:rPr lang="en-US" dirty="0"/>
                        <a:t> </a:t>
                      </a:r>
                      <a:r>
                        <a:rPr lang="en-US" dirty="0" err="1"/>
                        <a:t>GLvoid</a:t>
                      </a:r>
                      <a:r>
                        <a:rPr lang="en-US" dirty="0"/>
                        <a:t> * </a:t>
                      </a:r>
                      <a:r>
                        <a:rPr lang="en-US" i="1" dirty="0"/>
                        <a:t>offset</a:t>
                      </a:r>
                      <a:r>
                        <a:rPr lang="en-US" dirty="0"/>
                        <a:t>);</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6" name="TextBox 5"/>
          <p:cNvSpPr txBox="1"/>
          <p:nvPr/>
        </p:nvSpPr>
        <p:spPr>
          <a:xfrm>
            <a:off x="909221" y="3959441"/>
            <a:ext cx="9534618" cy="646331"/>
          </a:xfrm>
          <a:prstGeom prst="rect">
            <a:avLst/>
          </a:prstGeom>
          <a:noFill/>
        </p:spPr>
        <p:txBody>
          <a:bodyPr wrap="square" rtlCol="0">
            <a:spAutoFit/>
          </a:bodyPr>
          <a:lstStyle/>
          <a:p>
            <a:pPr lvl="1"/>
            <a:r>
              <a:rPr lang="en-US" dirty="0" err="1"/>
              <a:t>glVertexAttribPointer</a:t>
            </a:r>
            <a:r>
              <a:rPr lang="en-US" dirty="0"/>
              <a:t>(</a:t>
            </a:r>
            <a:r>
              <a:rPr lang="en-US" dirty="0">
                <a:solidFill>
                  <a:srgbClr val="FF0000"/>
                </a:solidFill>
              </a:rPr>
              <a:t>0</a:t>
            </a:r>
            <a:r>
              <a:rPr lang="en-US" dirty="0"/>
              <a:t>, 3, </a:t>
            </a:r>
            <a:r>
              <a:rPr lang="en-US" dirty="0">
                <a:solidFill>
                  <a:schemeClr val="accent2">
                    <a:lumMod val="75000"/>
                  </a:schemeClr>
                </a:solidFill>
              </a:rPr>
              <a:t>GL_FLOAT</a:t>
            </a:r>
            <a:r>
              <a:rPr lang="en-US" dirty="0"/>
              <a:t>, </a:t>
            </a:r>
            <a:r>
              <a:rPr lang="en-US" dirty="0">
                <a:solidFill>
                  <a:srgbClr val="FFC000"/>
                </a:solidFill>
              </a:rPr>
              <a:t>GL_FALSE</a:t>
            </a:r>
            <a:r>
              <a:rPr lang="en-US" dirty="0"/>
              <a:t>, 3 * </a:t>
            </a:r>
            <a:r>
              <a:rPr lang="en-US" dirty="0" err="1">
                <a:solidFill>
                  <a:schemeClr val="accent1"/>
                </a:solidFill>
              </a:rPr>
              <a:t>sizeof</a:t>
            </a:r>
            <a:r>
              <a:rPr lang="en-US" dirty="0">
                <a:solidFill>
                  <a:schemeClr val="accent1"/>
                </a:solidFill>
              </a:rPr>
              <a:t>(</a:t>
            </a:r>
            <a:r>
              <a:rPr lang="en-US" dirty="0" err="1">
                <a:solidFill>
                  <a:schemeClr val="accent1"/>
                </a:solidFill>
              </a:rPr>
              <a:t>GLfloat</a:t>
            </a:r>
            <a:r>
              <a:rPr lang="en-US" dirty="0"/>
              <a:t>), </a:t>
            </a:r>
            <a:r>
              <a:rPr lang="en-US" dirty="0">
                <a:solidFill>
                  <a:srgbClr val="7030A0"/>
                </a:solidFill>
              </a:rPr>
              <a:t>(</a:t>
            </a:r>
            <a:r>
              <a:rPr lang="en-US" dirty="0" err="1">
                <a:solidFill>
                  <a:srgbClr val="7030A0"/>
                </a:solidFill>
              </a:rPr>
              <a:t>GLvoid</a:t>
            </a:r>
            <a:r>
              <a:rPr lang="en-US" dirty="0">
                <a:solidFill>
                  <a:srgbClr val="7030A0"/>
                </a:solidFill>
              </a:rPr>
              <a:t>*)0</a:t>
            </a:r>
            <a:r>
              <a:rPr lang="en-US" dirty="0"/>
              <a:t>); </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958" y="4376434"/>
            <a:ext cx="8833351" cy="2148653"/>
          </a:xfrm>
          <a:prstGeom prst="rect">
            <a:avLst/>
          </a:prstGeom>
        </p:spPr>
      </p:pic>
      <p:sp>
        <p:nvSpPr>
          <p:cNvPr id="4" name="Slide Number Placeholder 3"/>
          <p:cNvSpPr>
            <a:spLocks noGrp="1"/>
          </p:cNvSpPr>
          <p:nvPr>
            <p:ph type="sldNum" sz="quarter" idx="12"/>
          </p:nvPr>
        </p:nvSpPr>
        <p:spPr/>
        <p:txBody>
          <a:bodyPr/>
          <a:lstStyle/>
          <a:p>
            <a:fld id="{1A2CB35F-C3AD-47C4-AFA8-541F4FA1121A}"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 between VAO/VBO/Attribute Pointer</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206" y="1259742"/>
            <a:ext cx="7980209" cy="5444360"/>
          </a:xfrm>
          <a:prstGeom prst="rect">
            <a:avLst/>
          </a:prstGeom>
        </p:spPr>
      </p:pic>
      <p:pic>
        <p:nvPicPr>
          <p:cNvPr id="5" name="Picture 4"/>
          <p:cNvPicPr>
            <a:picLocks noChangeAspect="1"/>
          </p:cNvPicPr>
          <p:nvPr/>
        </p:nvPicPr>
        <p:blipFill>
          <a:blip r:embed="rId3"/>
          <a:stretch>
            <a:fillRect/>
          </a:stretch>
        </p:blipFill>
        <p:spPr>
          <a:xfrm>
            <a:off x="6165493" y="5107246"/>
            <a:ext cx="3705225" cy="1495425"/>
          </a:xfrm>
          <a:prstGeom prst="rect">
            <a:avLst/>
          </a:prstGeom>
        </p:spPr>
      </p:pic>
      <p:cxnSp>
        <p:nvCxnSpPr>
          <p:cNvPr id="7" name="Straight Arrow Connector 6"/>
          <p:cNvCxnSpPr/>
          <p:nvPr/>
        </p:nvCxnSpPr>
        <p:spPr>
          <a:xfrm flipH="1" flipV="1">
            <a:off x="6096000" y="3648269"/>
            <a:ext cx="1414509" cy="1589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1A2CB35F-C3AD-47C4-AFA8-541F4FA1121A}"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together in VAO</a:t>
            </a:r>
          </a:p>
        </p:txBody>
      </p:sp>
      <p:sp>
        <p:nvSpPr>
          <p:cNvPr id="7" name="TextBox 6"/>
          <p:cNvSpPr txBox="1"/>
          <p:nvPr/>
        </p:nvSpPr>
        <p:spPr>
          <a:xfrm>
            <a:off x="1024748" y="1318022"/>
            <a:ext cx="10142503" cy="5539978"/>
          </a:xfrm>
          <a:prstGeom prst="rect">
            <a:avLst/>
          </a:prstGeom>
          <a:noFill/>
        </p:spPr>
        <p:txBody>
          <a:bodyPr wrap="square" rtlCol="0">
            <a:spAutoFit/>
          </a:bodyPr>
          <a:lstStyle/>
          <a:p>
            <a:r>
              <a:rPr lang="en-US" dirty="0"/>
              <a:t>	</a:t>
            </a:r>
            <a:r>
              <a:rPr lang="en-US" sz="1600" dirty="0" err="1">
                <a:solidFill>
                  <a:schemeClr val="accent2">
                    <a:lumMod val="75000"/>
                  </a:schemeClr>
                </a:solidFill>
              </a:rPr>
              <a:t>GLfloat</a:t>
            </a:r>
            <a:r>
              <a:rPr lang="en-US" sz="1600" dirty="0">
                <a:solidFill>
                  <a:schemeClr val="accent2">
                    <a:lumMod val="75000"/>
                  </a:schemeClr>
                </a:solidFill>
              </a:rPr>
              <a:t> vertices[] = {</a:t>
            </a:r>
          </a:p>
          <a:p>
            <a:r>
              <a:rPr lang="en-US" sz="1600" dirty="0">
                <a:solidFill>
                  <a:schemeClr val="accent2">
                    <a:lumMod val="75000"/>
                  </a:schemeClr>
                </a:solidFill>
              </a:rPr>
              <a:t>		// Position 	            //Normal</a:t>
            </a:r>
          </a:p>
          <a:p>
            <a:r>
              <a:rPr lang="en-US" sz="1600" dirty="0">
                <a:solidFill>
                  <a:schemeClr val="accent2">
                    <a:lumMod val="75000"/>
                  </a:schemeClr>
                </a:solidFill>
              </a:rPr>
              <a:t>		0.5f, -0.5f, 0.0f,   1.0f, 0.0f, 0.0f, 	</a:t>
            </a:r>
          </a:p>
          <a:p>
            <a:r>
              <a:rPr lang="en-US" sz="1600" dirty="0">
                <a:solidFill>
                  <a:schemeClr val="accent2">
                    <a:lumMod val="75000"/>
                  </a:schemeClr>
                </a:solidFill>
              </a:rPr>
              <a:t>		-0.5f, -0.5f, 0.0f,   0.0f, 1.0f, 0.0f   </a:t>
            </a:r>
          </a:p>
          <a:p>
            <a:r>
              <a:rPr lang="en-US" sz="1600" dirty="0">
                <a:solidFill>
                  <a:schemeClr val="accent2">
                    <a:lumMod val="75000"/>
                  </a:schemeClr>
                </a:solidFill>
              </a:rPr>
              <a:t>		0.0f,  0.5f, 0.0f,   0.0f, 0.0f, 1.0f};</a:t>
            </a:r>
          </a:p>
          <a:p>
            <a:endParaRPr lang="en-US" sz="1600" dirty="0">
              <a:solidFill>
                <a:schemeClr val="accent2">
                  <a:lumMod val="75000"/>
                </a:schemeClr>
              </a:solidFill>
            </a:endParaRPr>
          </a:p>
          <a:p>
            <a:r>
              <a:rPr lang="en-US" sz="1600" dirty="0"/>
              <a:t>	</a:t>
            </a:r>
            <a:r>
              <a:rPr lang="en-US" sz="1600" dirty="0" err="1"/>
              <a:t>GLuint</a:t>
            </a:r>
            <a:r>
              <a:rPr lang="en-US" sz="1600" dirty="0"/>
              <a:t> </a:t>
            </a:r>
            <a:r>
              <a:rPr lang="en-US" sz="1600" dirty="0" err="1"/>
              <a:t>vbo</a:t>
            </a:r>
            <a:r>
              <a:rPr lang="en-US" sz="1600" dirty="0"/>
              <a:t>, </a:t>
            </a:r>
            <a:r>
              <a:rPr lang="en-US" sz="1600" dirty="0" err="1"/>
              <a:t>vao</a:t>
            </a:r>
            <a:r>
              <a:rPr lang="en-US" sz="1600" dirty="0"/>
              <a:t>;</a:t>
            </a:r>
          </a:p>
          <a:p>
            <a:r>
              <a:rPr lang="en-US" sz="1600" dirty="0">
                <a:solidFill>
                  <a:srgbClr val="7030A0"/>
                </a:solidFill>
              </a:rPr>
              <a:t>	</a:t>
            </a:r>
            <a:r>
              <a:rPr lang="en-US" sz="1600" dirty="0" err="1">
                <a:solidFill>
                  <a:srgbClr val="7030A0"/>
                </a:solidFill>
              </a:rPr>
              <a:t>glGenVertexArrays</a:t>
            </a:r>
            <a:r>
              <a:rPr lang="en-US" sz="1600" dirty="0">
                <a:solidFill>
                  <a:srgbClr val="7030A0"/>
                </a:solidFill>
              </a:rPr>
              <a:t>(1, &amp;</a:t>
            </a:r>
            <a:r>
              <a:rPr lang="en-US" sz="1600" dirty="0" err="1">
                <a:solidFill>
                  <a:srgbClr val="7030A0"/>
                </a:solidFill>
              </a:rPr>
              <a:t>vao</a:t>
            </a:r>
            <a:r>
              <a:rPr lang="en-US" sz="1600" dirty="0">
                <a:solidFill>
                  <a:srgbClr val="7030A0"/>
                </a:solidFill>
              </a:rPr>
              <a:t>);</a:t>
            </a:r>
          </a:p>
          <a:p>
            <a:r>
              <a:rPr lang="en-US" sz="1600" dirty="0">
                <a:solidFill>
                  <a:srgbClr val="7030A0"/>
                </a:solidFill>
              </a:rPr>
              <a:t>	</a:t>
            </a:r>
            <a:r>
              <a:rPr lang="en-US" sz="1600" dirty="0" err="1">
                <a:solidFill>
                  <a:srgbClr val="7030A0"/>
                </a:solidFill>
              </a:rPr>
              <a:t>glGenBuffers</a:t>
            </a:r>
            <a:r>
              <a:rPr lang="en-US" sz="1600" dirty="0">
                <a:solidFill>
                  <a:srgbClr val="7030A0"/>
                </a:solidFill>
              </a:rPr>
              <a:t>(1, &amp;</a:t>
            </a:r>
            <a:r>
              <a:rPr lang="en-US" sz="1600" dirty="0" err="1">
                <a:solidFill>
                  <a:srgbClr val="7030A0"/>
                </a:solidFill>
              </a:rPr>
              <a:t>vbo</a:t>
            </a:r>
            <a:r>
              <a:rPr lang="en-US" sz="1600" dirty="0">
                <a:solidFill>
                  <a:srgbClr val="7030A0"/>
                </a:solidFill>
              </a:rPr>
              <a:t>);</a:t>
            </a:r>
          </a:p>
          <a:p>
            <a:r>
              <a:rPr lang="en-US" sz="1600" dirty="0"/>
              <a:t>	</a:t>
            </a:r>
            <a:r>
              <a:rPr lang="en-US" sz="1600" dirty="0" err="1"/>
              <a:t>glBindVertexArray</a:t>
            </a:r>
            <a:r>
              <a:rPr lang="en-US" sz="1600" dirty="0"/>
              <a:t>(</a:t>
            </a:r>
            <a:r>
              <a:rPr lang="en-US" sz="1600" dirty="0" err="1"/>
              <a:t>vao</a:t>
            </a:r>
            <a:r>
              <a:rPr lang="en-US" sz="1600" dirty="0"/>
              <a:t>);</a:t>
            </a:r>
          </a:p>
          <a:p>
            <a:endParaRPr lang="en-US" sz="1600" dirty="0"/>
          </a:p>
          <a:p>
            <a:r>
              <a:rPr lang="en-US" sz="1600" dirty="0">
                <a:solidFill>
                  <a:srgbClr val="00B050"/>
                </a:solidFill>
              </a:rPr>
              <a:t>		// Bind </a:t>
            </a:r>
            <a:r>
              <a:rPr lang="en-US" sz="1600" dirty="0" err="1">
                <a:solidFill>
                  <a:srgbClr val="00B050"/>
                </a:solidFill>
              </a:rPr>
              <a:t>vbo</a:t>
            </a:r>
            <a:r>
              <a:rPr lang="en-US" sz="1600" dirty="0">
                <a:solidFill>
                  <a:srgbClr val="00B050"/>
                </a:solidFill>
              </a:rPr>
              <a:t> and bind </a:t>
            </a:r>
            <a:r>
              <a:rPr lang="en-US" sz="1600" dirty="0" err="1">
                <a:solidFill>
                  <a:srgbClr val="00B050"/>
                </a:solidFill>
              </a:rPr>
              <a:t>vbo_data</a:t>
            </a:r>
            <a:endParaRPr lang="en-US" sz="1600" dirty="0">
              <a:solidFill>
                <a:srgbClr val="00B050"/>
              </a:solidFill>
            </a:endParaRPr>
          </a:p>
          <a:p>
            <a:r>
              <a:rPr lang="en-US" sz="1600" dirty="0">
                <a:solidFill>
                  <a:srgbClr val="00B050"/>
                </a:solidFill>
              </a:rPr>
              <a:t>		</a:t>
            </a:r>
            <a:r>
              <a:rPr lang="en-US" sz="1600" dirty="0" err="1">
                <a:solidFill>
                  <a:srgbClr val="00B050"/>
                </a:solidFill>
              </a:rPr>
              <a:t>glBindBuffer</a:t>
            </a:r>
            <a:r>
              <a:rPr lang="en-US" sz="1600" dirty="0">
                <a:solidFill>
                  <a:srgbClr val="00B050"/>
                </a:solidFill>
              </a:rPr>
              <a:t>(GL_ARRAY_BUFFER, </a:t>
            </a:r>
            <a:r>
              <a:rPr lang="en-US" sz="1600" dirty="0" err="1">
                <a:solidFill>
                  <a:srgbClr val="00B050"/>
                </a:solidFill>
              </a:rPr>
              <a:t>vbo</a:t>
            </a:r>
            <a:r>
              <a:rPr lang="en-US" sz="1600" dirty="0">
                <a:solidFill>
                  <a:srgbClr val="00B050"/>
                </a:solidFill>
              </a:rPr>
              <a:t>);</a:t>
            </a:r>
          </a:p>
          <a:p>
            <a:r>
              <a:rPr lang="en-US" sz="1600" dirty="0">
                <a:solidFill>
                  <a:srgbClr val="00B050"/>
                </a:solidFill>
              </a:rPr>
              <a:t>		</a:t>
            </a:r>
            <a:r>
              <a:rPr lang="en-US" sz="1600" dirty="0" err="1">
                <a:solidFill>
                  <a:srgbClr val="00B050"/>
                </a:solidFill>
              </a:rPr>
              <a:t>glBufferData</a:t>
            </a:r>
            <a:r>
              <a:rPr lang="en-US" sz="1600" dirty="0">
                <a:solidFill>
                  <a:srgbClr val="00B050"/>
                </a:solidFill>
              </a:rPr>
              <a:t>(GL_ARRAY_BUFFER, </a:t>
            </a:r>
            <a:r>
              <a:rPr lang="en-US" sz="1600" dirty="0" err="1">
                <a:solidFill>
                  <a:srgbClr val="00B050"/>
                </a:solidFill>
              </a:rPr>
              <a:t>sizeof</a:t>
            </a:r>
            <a:r>
              <a:rPr lang="en-US" sz="1600" dirty="0">
                <a:solidFill>
                  <a:srgbClr val="00B050"/>
                </a:solidFill>
              </a:rPr>
              <a:t>(vertices), vertices, GL_STATIC_DRAW);</a:t>
            </a:r>
          </a:p>
          <a:p>
            <a:endParaRPr lang="en-US" sz="1600" dirty="0"/>
          </a:p>
          <a:p>
            <a:r>
              <a:rPr lang="en-US" sz="1600" dirty="0">
                <a:solidFill>
                  <a:srgbClr val="FF0000"/>
                </a:solidFill>
              </a:rPr>
              <a:t>		// Bind two </a:t>
            </a:r>
            <a:r>
              <a:rPr lang="en-US" sz="1600" dirty="0" err="1">
                <a:solidFill>
                  <a:srgbClr val="FF0000"/>
                </a:solidFill>
              </a:rPr>
              <a:t>vao</a:t>
            </a:r>
            <a:r>
              <a:rPr lang="en-US" sz="1600" dirty="0">
                <a:solidFill>
                  <a:srgbClr val="FF0000"/>
                </a:solidFill>
              </a:rPr>
              <a:t> pointer</a:t>
            </a:r>
          </a:p>
          <a:p>
            <a:r>
              <a:rPr lang="en-US" sz="1600" dirty="0">
                <a:solidFill>
                  <a:srgbClr val="FF0000"/>
                </a:solidFill>
              </a:rPr>
              <a:t>		</a:t>
            </a:r>
            <a:r>
              <a:rPr lang="en-US" sz="1600" dirty="0" err="1">
                <a:solidFill>
                  <a:srgbClr val="FF0000"/>
                </a:solidFill>
              </a:rPr>
              <a:t>glVertexAttribPointer</a:t>
            </a:r>
            <a:r>
              <a:rPr lang="en-US" sz="1600" dirty="0">
                <a:solidFill>
                  <a:srgbClr val="FF0000"/>
                </a:solidFill>
              </a:rPr>
              <a:t>(0, 3, GL_FLOAT, GL_FALSE, 6 * </a:t>
            </a:r>
            <a:r>
              <a:rPr lang="en-US" sz="1600" dirty="0" err="1">
                <a:solidFill>
                  <a:srgbClr val="FF0000"/>
                </a:solidFill>
              </a:rPr>
              <a:t>sizeof</a:t>
            </a:r>
            <a:r>
              <a:rPr lang="en-US" sz="1600" dirty="0">
                <a:solidFill>
                  <a:srgbClr val="FF0000"/>
                </a:solidFill>
              </a:rPr>
              <a:t>(</a:t>
            </a:r>
            <a:r>
              <a:rPr lang="en-US" sz="1600" dirty="0" err="1">
                <a:solidFill>
                  <a:srgbClr val="FF0000"/>
                </a:solidFill>
              </a:rPr>
              <a:t>GLfloat</a:t>
            </a:r>
            <a:r>
              <a:rPr lang="en-US" sz="1600" dirty="0">
                <a:solidFill>
                  <a:srgbClr val="FF0000"/>
                </a:solidFill>
              </a:rPr>
              <a:t>), (</a:t>
            </a:r>
            <a:r>
              <a:rPr lang="en-US" sz="1600" dirty="0" err="1">
                <a:solidFill>
                  <a:srgbClr val="FF0000"/>
                </a:solidFill>
              </a:rPr>
              <a:t>GLvoid</a:t>
            </a:r>
            <a:r>
              <a:rPr lang="en-US" sz="1600" dirty="0">
                <a:solidFill>
                  <a:srgbClr val="FF0000"/>
                </a:solidFill>
              </a:rPr>
              <a:t> *)0);</a:t>
            </a:r>
          </a:p>
          <a:p>
            <a:r>
              <a:rPr lang="en-US" sz="1600" dirty="0">
                <a:solidFill>
                  <a:srgbClr val="FF0000"/>
                </a:solidFill>
              </a:rPr>
              <a:t>		</a:t>
            </a:r>
            <a:r>
              <a:rPr lang="en-US" sz="1600" dirty="0" err="1">
                <a:solidFill>
                  <a:srgbClr val="FF0000"/>
                </a:solidFill>
              </a:rPr>
              <a:t>glEnableVertexAttribArray</a:t>
            </a:r>
            <a:r>
              <a:rPr lang="en-US" sz="1600" dirty="0">
                <a:solidFill>
                  <a:srgbClr val="FF0000"/>
                </a:solidFill>
              </a:rPr>
              <a:t>(0);</a:t>
            </a:r>
          </a:p>
          <a:p>
            <a:r>
              <a:rPr lang="en-US" sz="1600" dirty="0">
                <a:solidFill>
                  <a:srgbClr val="FF0000"/>
                </a:solidFill>
              </a:rPr>
              <a:t>		</a:t>
            </a:r>
            <a:r>
              <a:rPr lang="en-US" sz="1600" dirty="0" err="1">
                <a:solidFill>
                  <a:srgbClr val="FF0000"/>
                </a:solidFill>
              </a:rPr>
              <a:t>glVertexAttribPointer</a:t>
            </a:r>
            <a:r>
              <a:rPr lang="en-US" sz="1600" dirty="0">
                <a:solidFill>
                  <a:srgbClr val="FF0000"/>
                </a:solidFill>
              </a:rPr>
              <a:t>(1, 3, GL_FLOAT, GL_FALSE, 6 * </a:t>
            </a:r>
            <a:r>
              <a:rPr lang="en-US" sz="1600" dirty="0" err="1">
                <a:solidFill>
                  <a:srgbClr val="FF0000"/>
                </a:solidFill>
              </a:rPr>
              <a:t>sizeof</a:t>
            </a:r>
            <a:r>
              <a:rPr lang="en-US" sz="1600" dirty="0">
                <a:solidFill>
                  <a:srgbClr val="FF0000"/>
                </a:solidFill>
              </a:rPr>
              <a:t>(</a:t>
            </a:r>
            <a:r>
              <a:rPr lang="en-US" sz="1600" dirty="0" err="1">
                <a:solidFill>
                  <a:srgbClr val="FF0000"/>
                </a:solidFill>
              </a:rPr>
              <a:t>GLfloat</a:t>
            </a:r>
            <a:r>
              <a:rPr lang="en-US" sz="1600" dirty="0">
                <a:solidFill>
                  <a:srgbClr val="FF0000"/>
                </a:solidFill>
              </a:rPr>
              <a:t>), (</a:t>
            </a:r>
            <a:r>
              <a:rPr lang="en-US" sz="1600" dirty="0" err="1">
                <a:solidFill>
                  <a:srgbClr val="FF0000"/>
                </a:solidFill>
              </a:rPr>
              <a:t>GLvoid</a:t>
            </a:r>
            <a:r>
              <a:rPr lang="en-US" sz="1600" dirty="0">
                <a:solidFill>
                  <a:srgbClr val="FF0000"/>
                </a:solidFill>
              </a:rPr>
              <a:t>*)(3 * </a:t>
            </a:r>
            <a:r>
              <a:rPr lang="en-US" sz="1600" dirty="0" err="1">
                <a:solidFill>
                  <a:srgbClr val="FF0000"/>
                </a:solidFill>
              </a:rPr>
              <a:t>sizeof</a:t>
            </a:r>
            <a:r>
              <a:rPr lang="en-US" sz="1600" dirty="0">
                <a:solidFill>
                  <a:srgbClr val="FF0000"/>
                </a:solidFill>
              </a:rPr>
              <a:t>(</a:t>
            </a:r>
            <a:r>
              <a:rPr lang="en-US" sz="1600" dirty="0" err="1">
                <a:solidFill>
                  <a:srgbClr val="FF0000"/>
                </a:solidFill>
              </a:rPr>
              <a:t>GLfloat</a:t>
            </a:r>
            <a:r>
              <a:rPr lang="en-US" sz="1600" dirty="0">
                <a:solidFill>
                  <a:srgbClr val="FF0000"/>
                </a:solidFill>
              </a:rPr>
              <a:t>)));</a:t>
            </a:r>
          </a:p>
          <a:p>
            <a:r>
              <a:rPr lang="en-US" sz="1600" dirty="0">
                <a:solidFill>
                  <a:srgbClr val="FF0000"/>
                </a:solidFill>
              </a:rPr>
              <a:t>		</a:t>
            </a:r>
            <a:r>
              <a:rPr lang="en-US" sz="1600" dirty="0" err="1">
                <a:solidFill>
                  <a:srgbClr val="FF0000"/>
                </a:solidFill>
              </a:rPr>
              <a:t>glEnableVertexAttribArray</a:t>
            </a:r>
            <a:r>
              <a:rPr lang="en-US" sz="1600" dirty="0">
                <a:solidFill>
                  <a:srgbClr val="FF0000"/>
                </a:solidFill>
              </a:rPr>
              <a:t>(1);</a:t>
            </a:r>
          </a:p>
          <a:p>
            <a:endParaRPr lang="en-US" sz="1600" dirty="0"/>
          </a:p>
          <a:p>
            <a:r>
              <a:rPr lang="en-US" sz="1600" dirty="0"/>
              <a:t>	</a:t>
            </a:r>
            <a:r>
              <a:rPr lang="en-US" sz="1600" dirty="0" err="1"/>
              <a:t>glBindVertexArray</a:t>
            </a:r>
            <a:r>
              <a:rPr lang="en-US" sz="1600" dirty="0"/>
              <a:t>(0);</a:t>
            </a:r>
          </a:p>
        </p:txBody>
      </p:sp>
      <p:sp>
        <p:nvSpPr>
          <p:cNvPr id="4" name="Slide Number Placeholder 3"/>
          <p:cNvSpPr>
            <a:spLocks noGrp="1"/>
          </p:cNvSpPr>
          <p:nvPr>
            <p:ph type="sldNum" sz="quarter" idx="12"/>
          </p:nvPr>
        </p:nvSpPr>
        <p:spPr/>
        <p:txBody>
          <a:bodyPr/>
          <a:lstStyle/>
          <a:p>
            <a:fld id="{1A2CB35F-C3AD-47C4-AFA8-541F4FA1121A}"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together in VAO</a:t>
            </a:r>
          </a:p>
        </p:txBody>
      </p:sp>
      <p:sp>
        <p:nvSpPr>
          <p:cNvPr id="3" name="Content Placeholder 2"/>
          <p:cNvSpPr>
            <a:spLocks noGrp="1"/>
          </p:cNvSpPr>
          <p:nvPr>
            <p:ph idx="1"/>
          </p:nvPr>
        </p:nvSpPr>
        <p:spPr/>
        <p:txBody>
          <a:bodyPr/>
          <a:lstStyle/>
          <a:p>
            <a:r>
              <a:rPr lang="en-US" dirty="0"/>
              <a:t>Input: </a:t>
            </a:r>
          </a:p>
          <a:p>
            <a:pPr lvl="1"/>
            <a:r>
              <a:rPr lang="en-US" dirty="0">
                <a:solidFill>
                  <a:srgbClr val="FF0000"/>
                </a:solidFill>
              </a:rPr>
              <a:t>Models</a:t>
            </a:r>
          </a:p>
          <a:p>
            <a:r>
              <a:rPr lang="en-US" dirty="0"/>
              <a:t>Output: </a:t>
            </a:r>
          </a:p>
          <a:p>
            <a:pPr lvl="1"/>
            <a:r>
              <a:rPr lang="en-US" dirty="0" err="1">
                <a:solidFill>
                  <a:srgbClr val="FF0000"/>
                </a:solidFill>
              </a:rPr>
              <a:t>GLuint</a:t>
            </a:r>
            <a:r>
              <a:rPr lang="en-US" dirty="0">
                <a:solidFill>
                  <a:srgbClr val="FF0000"/>
                </a:solidFill>
              </a:rPr>
              <a:t> VAO;</a:t>
            </a:r>
          </a:p>
          <a:p>
            <a:pPr lvl="1"/>
            <a:endParaRPr lang="en-US" dirty="0">
              <a:solidFill>
                <a:srgbClr val="FF0000"/>
              </a:solidFill>
            </a:endParaRPr>
          </a:p>
          <a:p>
            <a:r>
              <a:rPr lang="en-US" dirty="0"/>
              <a:t>On rendering, or whenever the object is used:</a:t>
            </a:r>
          </a:p>
          <a:p>
            <a:pPr lvl="1"/>
            <a:r>
              <a:rPr lang="en-US" dirty="0"/>
              <a:t>Bind it to make it current.</a:t>
            </a:r>
          </a:p>
          <a:p>
            <a:pPr lvl="1"/>
            <a:r>
              <a:rPr lang="en-US" dirty="0"/>
              <a:t>Use it.</a:t>
            </a:r>
          </a:p>
          <a:p>
            <a:pPr lvl="1"/>
            <a:r>
              <a:rPr lang="en-US" dirty="0"/>
              <a:t>Unbind it.</a:t>
            </a:r>
          </a:p>
          <a:p>
            <a:pPr marL="0" indent="0">
              <a:buNone/>
            </a:pPr>
            <a:endParaRPr lang="en-US" dirty="0">
              <a:solidFill>
                <a:srgbClr val="FF0000"/>
              </a:solidFill>
            </a:endParaRPr>
          </a:p>
        </p:txBody>
      </p:sp>
      <p:sp>
        <p:nvSpPr>
          <p:cNvPr id="5" name="Slide Number Placeholder 4"/>
          <p:cNvSpPr>
            <a:spLocks noGrp="1"/>
          </p:cNvSpPr>
          <p:nvPr>
            <p:ph type="sldNum" sz="quarter" idx="12"/>
          </p:nvPr>
        </p:nvSpPr>
        <p:spPr/>
        <p:txBody>
          <a:bodyPr/>
          <a:lstStyle/>
          <a:p>
            <a:fld id="{1A2CB35F-C3AD-47C4-AFA8-541F4FA1121A}"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Shader</a:t>
            </a:r>
            <a:endParaRPr lang="en-US" dirty="0"/>
          </a:p>
        </p:txBody>
      </p:sp>
      <p:sp>
        <p:nvSpPr>
          <p:cNvPr id="3" name="Content Placeholder 2"/>
          <p:cNvSpPr>
            <a:spLocks noGrp="1"/>
          </p:cNvSpPr>
          <p:nvPr>
            <p:ph idx="1"/>
          </p:nvPr>
        </p:nvSpPr>
        <p:spPr/>
        <p:txBody>
          <a:bodyPr>
            <a:normAutofit/>
          </a:bodyPr>
          <a:lstStyle/>
          <a:p>
            <a:r>
              <a:rPr lang="en-US" dirty="0"/>
              <a:t>"a program that tells a computer how to </a:t>
            </a:r>
            <a:r>
              <a:rPr lang="en-US" dirty="0">
                <a:solidFill>
                  <a:srgbClr val="FF0000"/>
                </a:solidFill>
              </a:rPr>
              <a:t>draw something in a specific and unique way</a:t>
            </a:r>
            <a:r>
              <a:rPr lang="en-US" dirty="0"/>
              <a:t>.“</a:t>
            </a:r>
          </a:p>
          <a:p>
            <a:r>
              <a:rPr lang="en-US" dirty="0"/>
              <a:t>Calculating how a 3D object should look, taking lighting into account</a:t>
            </a:r>
          </a:p>
          <a:p>
            <a:r>
              <a:rPr lang="en-US" dirty="0"/>
              <a:t>Small </a:t>
            </a:r>
            <a:r>
              <a:rPr lang="en-US" dirty="0">
                <a:solidFill>
                  <a:srgbClr val="FF0000"/>
                </a:solidFill>
              </a:rPr>
              <a:t>C-like programs </a:t>
            </a:r>
            <a:r>
              <a:rPr lang="en-US" dirty="0"/>
              <a:t>executed on the graphics-hardware</a:t>
            </a:r>
          </a:p>
          <a:p>
            <a:r>
              <a:rPr lang="en-US" dirty="0" err="1"/>
              <a:t>Shader</a:t>
            </a:r>
            <a:r>
              <a:rPr lang="en-US" dirty="0"/>
              <a:t> Type:</a:t>
            </a:r>
          </a:p>
          <a:p>
            <a:pPr lvl="1"/>
            <a:r>
              <a:rPr lang="en-US" dirty="0">
                <a:solidFill>
                  <a:srgbClr val="FF0000"/>
                </a:solidFill>
              </a:rPr>
              <a:t>Vertex </a:t>
            </a:r>
            <a:r>
              <a:rPr lang="en-US" dirty="0" err="1">
                <a:solidFill>
                  <a:srgbClr val="FF0000"/>
                </a:solidFill>
              </a:rPr>
              <a:t>Shader</a:t>
            </a:r>
            <a:endParaRPr lang="en-US" dirty="0">
              <a:solidFill>
                <a:srgbClr val="FF0000"/>
              </a:solidFill>
            </a:endParaRPr>
          </a:p>
          <a:p>
            <a:pPr lvl="1"/>
            <a:r>
              <a:rPr lang="en-US" dirty="0">
                <a:solidFill>
                  <a:srgbClr val="FF0000"/>
                </a:solidFill>
              </a:rPr>
              <a:t>Fragment </a:t>
            </a:r>
            <a:r>
              <a:rPr lang="en-US" dirty="0" err="1">
                <a:solidFill>
                  <a:srgbClr val="FF0000"/>
                </a:solidFill>
              </a:rPr>
              <a:t>Shader</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1A2CB35F-C3AD-47C4-AFA8-541F4FA1121A}"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terms:</a:t>
            </a:r>
          </a:p>
        </p:txBody>
      </p:sp>
      <p:sp>
        <p:nvSpPr>
          <p:cNvPr id="3" name="Content Placeholder 2"/>
          <p:cNvSpPr>
            <a:spLocks noGrp="1"/>
          </p:cNvSpPr>
          <p:nvPr>
            <p:ph idx="1"/>
          </p:nvPr>
        </p:nvSpPr>
        <p:spPr/>
        <p:txBody>
          <a:bodyPr/>
          <a:lstStyle/>
          <a:p>
            <a:r>
              <a:rPr lang="en-US" b="1" dirty="0"/>
              <a:t>glut</a:t>
            </a:r>
            <a:r>
              <a:rPr lang="en-US" dirty="0"/>
              <a:t>: OpenGL Utility Toolkit for Windowing API. This is good for small to medium size OpenGL program. If you need more sophisticated windowing libraries, use native window system toolkits like GTK or </a:t>
            </a:r>
            <a:r>
              <a:rPr lang="en-US" dirty="0" err="1"/>
              <a:t>Qt</a:t>
            </a:r>
            <a:r>
              <a:rPr lang="en-US" dirty="0"/>
              <a:t> for </a:t>
            </a:r>
            <a:r>
              <a:rPr lang="en-US" dirty="0" err="1"/>
              <a:t>linux</a:t>
            </a:r>
            <a:r>
              <a:rPr lang="en-US" dirty="0"/>
              <a:t> machines.</a:t>
            </a:r>
          </a:p>
          <a:p>
            <a:r>
              <a:rPr lang="en-US" b="1" dirty="0" err="1"/>
              <a:t>glfw</a:t>
            </a:r>
            <a:r>
              <a:rPr lang="en-US" dirty="0"/>
              <a:t>: OpenGL Frame Work. Another multi-platform library for creating windows and handling events. </a:t>
            </a:r>
            <a:r>
              <a:rPr lang="en-US" b="1" dirty="0" err="1"/>
              <a:t>FreeGlut</a:t>
            </a:r>
            <a:r>
              <a:rPr lang="en-US" dirty="0"/>
              <a:t> can be used as an alternative. </a:t>
            </a:r>
          </a:p>
          <a:p>
            <a:r>
              <a:rPr lang="en-US" b="1" dirty="0" err="1"/>
              <a:t>glm</a:t>
            </a:r>
            <a:r>
              <a:rPr lang="en-US" dirty="0"/>
              <a:t>: OpenGL Mathematics. It helps implementing vectors and matrices operations.</a:t>
            </a:r>
          </a:p>
          <a:p>
            <a:endParaRPr lang="en-US" dirty="0"/>
          </a:p>
        </p:txBody>
      </p:sp>
      <p:sp>
        <p:nvSpPr>
          <p:cNvPr id="5" name="Slide Number Placeholder 4"/>
          <p:cNvSpPr>
            <a:spLocks noGrp="1"/>
          </p:cNvSpPr>
          <p:nvPr>
            <p:ph type="sldNum" sz="quarter" idx="12"/>
          </p:nvPr>
        </p:nvSpPr>
        <p:spPr/>
        <p:txBody>
          <a:bodyPr/>
          <a:lstStyle/>
          <a:p>
            <a:fld id="{CB9E6BCE-8C57-4019-8603-0F6792E2D09A}"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Shader</a:t>
            </a:r>
            <a:endParaRPr lang="en-US" dirty="0"/>
          </a:p>
        </p:txBody>
      </p:sp>
      <p:pic>
        <p:nvPicPr>
          <p:cNvPr id="4" name="Picture 3"/>
          <p:cNvPicPr>
            <a:picLocks noChangeAspect="1"/>
          </p:cNvPicPr>
          <p:nvPr/>
        </p:nvPicPr>
        <p:blipFill>
          <a:blip r:embed="rId2"/>
          <a:stretch>
            <a:fillRect/>
          </a:stretch>
        </p:blipFill>
        <p:spPr>
          <a:xfrm>
            <a:off x="5541830" y="1690688"/>
            <a:ext cx="6220298" cy="4302039"/>
          </a:xfrm>
          <a:prstGeom prst="rect">
            <a:avLst/>
          </a:prstGeom>
        </p:spPr>
      </p:pic>
      <p:pic>
        <p:nvPicPr>
          <p:cNvPr id="5" name="Picture 4"/>
          <p:cNvPicPr>
            <a:picLocks noChangeAspect="1"/>
          </p:cNvPicPr>
          <p:nvPr/>
        </p:nvPicPr>
        <p:blipFill>
          <a:blip r:embed="rId3"/>
          <a:stretch>
            <a:fillRect/>
          </a:stretch>
        </p:blipFill>
        <p:spPr>
          <a:xfrm>
            <a:off x="488347" y="2647057"/>
            <a:ext cx="5053483" cy="2108584"/>
          </a:xfrm>
          <a:prstGeom prst="rect">
            <a:avLst/>
          </a:prstGeom>
        </p:spPr>
      </p:pic>
      <p:sp>
        <p:nvSpPr>
          <p:cNvPr id="6" name="Slide Number Placeholder 5"/>
          <p:cNvSpPr>
            <a:spLocks noGrp="1"/>
          </p:cNvSpPr>
          <p:nvPr>
            <p:ph type="sldNum" sz="quarter" idx="12"/>
          </p:nvPr>
        </p:nvSpPr>
        <p:spPr/>
        <p:txBody>
          <a:bodyPr/>
          <a:lstStyle/>
          <a:p>
            <a:fld id="{1A2CB35F-C3AD-47C4-AFA8-541F4FA1121A}"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a:t>
            </a:r>
            <a:r>
              <a:rPr lang="en-US" dirty="0" err="1"/>
              <a:t>Shader</a:t>
            </a:r>
            <a:endParaRPr lang="en-US" dirty="0"/>
          </a:p>
        </p:txBody>
      </p:sp>
      <p:sp>
        <p:nvSpPr>
          <p:cNvPr id="3" name="Content Placeholder 2"/>
          <p:cNvSpPr>
            <a:spLocks noGrp="1"/>
          </p:cNvSpPr>
          <p:nvPr>
            <p:ph idx="1"/>
          </p:nvPr>
        </p:nvSpPr>
        <p:spPr/>
        <p:txBody>
          <a:bodyPr/>
          <a:lstStyle/>
          <a:p>
            <a:r>
              <a:rPr lang="en-US" dirty="0"/>
              <a:t>The Vertex </a:t>
            </a:r>
            <a:r>
              <a:rPr lang="en-US" dirty="0" err="1"/>
              <a:t>Shader</a:t>
            </a:r>
            <a:r>
              <a:rPr lang="en-US" dirty="0"/>
              <a:t> is the programmable </a:t>
            </a:r>
            <a:r>
              <a:rPr lang="en-US" dirty="0" err="1"/>
              <a:t>Shader</a:t>
            </a:r>
            <a:r>
              <a:rPr lang="en-US" dirty="0"/>
              <a:t> stage in the rendering pipeline that handles the </a:t>
            </a:r>
            <a:r>
              <a:rPr lang="en-US" dirty="0">
                <a:solidFill>
                  <a:srgbClr val="FF0000"/>
                </a:solidFill>
              </a:rPr>
              <a:t>processing of individual vertices</a:t>
            </a:r>
            <a:r>
              <a:rPr lang="en-US" dirty="0"/>
              <a:t>. </a:t>
            </a:r>
          </a:p>
          <a:p>
            <a:r>
              <a:rPr lang="en-US" dirty="0"/>
              <a:t>Simple Vertex </a:t>
            </a:r>
            <a:r>
              <a:rPr lang="en-US" dirty="0" err="1"/>
              <a:t>Shader</a:t>
            </a:r>
            <a:endParaRPr lang="en-US" dirty="0"/>
          </a:p>
        </p:txBody>
      </p:sp>
      <p:pic>
        <p:nvPicPr>
          <p:cNvPr id="5" name="Picture 4"/>
          <p:cNvPicPr>
            <a:picLocks noChangeAspect="1"/>
          </p:cNvPicPr>
          <p:nvPr/>
        </p:nvPicPr>
        <p:blipFill>
          <a:blip r:embed="rId2"/>
          <a:stretch>
            <a:fillRect/>
          </a:stretch>
        </p:blipFill>
        <p:spPr>
          <a:xfrm>
            <a:off x="4392493" y="3092859"/>
            <a:ext cx="6621713" cy="3409852"/>
          </a:xfrm>
          <a:prstGeom prst="rect">
            <a:avLst/>
          </a:prstGeom>
        </p:spPr>
      </p:pic>
      <p:sp>
        <p:nvSpPr>
          <p:cNvPr id="6" name="Slide Number Placeholder 5"/>
          <p:cNvSpPr>
            <a:spLocks noGrp="1"/>
          </p:cNvSpPr>
          <p:nvPr>
            <p:ph type="sldNum" sz="quarter" idx="12"/>
          </p:nvPr>
        </p:nvSpPr>
        <p:spPr/>
        <p:txBody>
          <a:bodyPr/>
          <a:lstStyle/>
          <a:p>
            <a:fld id="{1A2CB35F-C3AD-47C4-AFA8-541F4FA1121A}"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a:t>
            </a:r>
            <a:r>
              <a:rPr lang="en-US" dirty="0" err="1"/>
              <a:t>Shader</a:t>
            </a:r>
            <a:endParaRPr lang="en-US" dirty="0"/>
          </a:p>
        </p:txBody>
      </p:sp>
      <p:sp>
        <p:nvSpPr>
          <p:cNvPr id="3" name="Content Placeholder 2"/>
          <p:cNvSpPr>
            <a:spLocks noGrp="1"/>
          </p:cNvSpPr>
          <p:nvPr>
            <p:ph idx="1"/>
          </p:nvPr>
        </p:nvSpPr>
        <p:spPr/>
        <p:txBody>
          <a:bodyPr>
            <a:normAutofit/>
          </a:bodyPr>
          <a:lstStyle/>
          <a:p>
            <a:r>
              <a:rPr lang="en-US" dirty="0"/>
              <a:t>How to relate the </a:t>
            </a:r>
            <a:r>
              <a:rPr lang="en-US" dirty="0" err="1"/>
              <a:t>shader</a:t>
            </a:r>
            <a:r>
              <a:rPr lang="en-US" dirty="0"/>
              <a:t> program with main program?</a:t>
            </a:r>
          </a:p>
          <a:p>
            <a:endParaRPr lang="en-US" dirty="0"/>
          </a:p>
          <a:p>
            <a:pPr lvl="1"/>
            <a:r>
              <a:rPr lang="en-US" dirty="0"/>
              <a:t>Send to main program using char*(You can use </a:t>
            </a:r>
            <a:r>
              <a:rPr lang="en-US" dirty="0" err="1"/>
              <a:t>ifstream</a:t>
            </a:r>
            <a:r>
              <a:rPr lang="en-US" dirty="0"/>
              <a:t> to read from file as well)</a:t>
            </a:r>
          </a:p>
          <a:p>
            <a:pPr marL="0" indent="0">
              <a:buNone/>
            </a:pPr>
            <a:r>
              <a:rPr lang="en-US" dirty="0"/>
              <a:t>	</a:t>
            </a:r>
            <a:r>
              <a:rPr lang="en-US" sz="1900" dirty="0" err="1"/>
              <a:t>const</a:t>
            </a:r>
            <a:r>
              <a:rPr lang="en-US" sz="1900" dirty="0"/>
              <a:t> </a:t>
            </a:r>
            <a:r>
              <a:rPr lang="en-US" sz="1900" dirty="0" err="1"/>
              <a:t>GLchar</a:t>
            </a:r>
            <a:r>
              <a:rPr lang="en-US" sz="1900" dirty="0"/>
              <a:t>* </a:t>
            </a:r>
            <a:r>
              <a:rPr lang="en-US" sz="1900" dirty="0" err="1"/>
              <a:t>vertexShaderSource</a:t>
            </a:r>
            <a:r>
              <a:rPr lang="en-US" sz="1900" dirty="0"/>
              <a:t> = "#version 330 core\n"</a:t>
            </a:r>
          </a:p>
          <a:p>
            <a:pPr marL="0" indent="0">
              <a:buNone/>
            </a:pPr>
            <a:r>
              <a:rPr lang="en-US" sz="1900" dirty="0"/>
              <a:t>		"layout (location = 0) in vec3 position;\n"</a:t>
            </a:r>
          </a:p>
          <a:p>
            <a:pPr marL="0" indent="0">
              <a:buNone/>
            </a:pPr>
            <a:r>
              <a:rPr lang="en-US" sz="1900" dirty="0"/>
              <a:t>		"void main()\n"</a:t>
            </a:r>
          </a:p>
          <a:p>
            <a:pPr marL="0" indent="0">
              <a:buNone/>
            </a:pPr>
            <a:r>
              <a:rPr lang="en-US" sz="1900" dirty="0"/>
              <a:t>		"{\n"</a:t>
            </a:r>
          </a:p>
          <a:p>
            <a:pPr marL="0" indent="0">
              <a:buNone/>
            </a:pPr>
            <a:r>
              <a:rPr lang="en-US" sz="1900" dirty="0"/>
              <a:t>		"</a:t>
            </a:r>
            <a:r>
              <a:rPr lang="en-US" sz="1900" dirty="0" err="1"/>
              <a:t>gl_Position</a:t>
            </a:r>
            <a:r>
              <a:rPr lang="en-US" sz="1900" dirty="0"/>
              <a:t> = vec4(</a:t>
            </a:r>
            <a:r>
              <a:rPr lang="en-US" sz="1900" dirty="0" err="1"/>
              <a:t>position.x</a:t>
            </a:r>
            <a:r>
              <a:rPr lang="en-US" sz="1900" dirty="0"/>
              <a:t>, </a:t>
            </a:r>
            <a:r>
              <a:rPr lang="en-US" sz="1900" dirty="0" err="1"/>
              <a:t>position.y</a:t>
            </a:r>
            <a:r>
              <a:rPr lang="en-US" sz="1900" dirty="0"/>
              <a:t>, </a:t>
            </a:r>
            <a:r>
              <a:rPr lang="en-US" sz="1900" dirty="0" err="1"/>
              <a:t>position.z</a:t>
            </a:r>
            <a:r>
              <a:rPr lang="en-US" sz="1900" dirty="0"/>
              <a:t>, 1.0);\n"</a:t>
            </a:r>
          </a:p>
          <a:p>
            <a:pPr marL="0" indent="0">
              <a:buNone/>
            </a:pPr>
            <a:r>
              <a:rPr lang="en-US" sz="1900" dirty="0"/>
              <a:t>		"}\0";</a:t>
            </a:r>
          </a:p>
          <a:p>
            <a:endParaRPr lang="en-US" dirty="0"/>
          </a:p>
          <a:p>
            <a:pPr marL="45720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1A2CB35F-C3AD-47C4-AFA8-541F4FA1121A}"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a:t>
            </a:r>
            <a:r>
              <a:rPr lang="en-US" dirty="0" err="1"/>
              <a:t>Shader</a:t>
            </a:r>
            <a:endParaRPr lang="en-US" dirty="0"/>
          </a:p>
        </p:txBody>
      </p:sp>
      <p:sp>
        <p:nvSpPr>
          <p:cNvPr id="3" name="Content Placeholder 2"/>
          <p:cNvSpPr>
            <a:spLocks noGrp="1"/>
          </p:cNvSpPr>
          <p:nvPr>
            <p:ph idx="1"/>
          </p:nvPr>
        </p:nvSpPr>
        <p:spPr/>
        <p:txBody>
          <a:bodyPr/>
          <a:lstStyle/>
          <a:p>
            <a:r>
              <a:rPr lang="en-US" dirty="0"/>
              <a:t>Compiling </a:t>
            </a:r>
            <a:r>
              <a:rPr lang="en-US" dirty="0" err="1"/>
              <a:t>shader</a:t>
            </a:r>
            <a:r>
              <a:rPr lang="en-US" dirty="0"/>
              <a:t> program</a:t>
            </a:r>
          </a:p>
          <a:p>
            <a:pPr marL="457200" lvl="1" indent="0">
              <a:buNone/>
            </a:pPr>
            <a:endParaRPr lang="en-US" dirty="0"/>
          </a:p>
          <a:p>
            <a:pPr marL="457200" lvl="1" indent="0">
              <a:buNone/>
            </a:pPr>
            <a:r>
              <a:rPr lang="en-US" dirty="0" err="1"/>
              <a:t>GLchar</a:t>
            </a:r>
            <a:r>
              <a:rPr lang="en-US" dirty="0"/>
              <a:t>* </a:t>
            </a:r>
            <a:r>
              <a:rPr lang="en-US" dirty="0" err="1">
                <a:solidFill>
                  <a:schemeClr val="accent1">
                    <a:lumMod val="75000"/>
                  </a:schemeClr>
                </a:solidFill>
              </a:rPr>
              <a:t>vertexShaderSource</a:t>
            </a:r>
            <a:r>
              <a:rPr lang="en-US" dirty="0"/>
              <a:t> = “……….”</a:t>
            </a:r>
          </a:p>
          <a:p>
            <a:pPr marL="457200" lvl="1" indent="0">
              <a:buNone/>
            </a:pPr>
            <a:r>
              <a:rPr lang="en-US" dirty="0" err="1"/>
              <a:t>GLuint</a:t>
            </a:r>
            <a:r>
              <a:rPr lang="en-US" dirty="0"/>
              <a:t> </a:t>
            </a:r>
            <a:r>
              <a:rPr lang="en-US" dirty="0" err="1">
                <a:solidFill>
                  <a:schemeClr val="accent2">
                    <a:lumMod val="75000"/>
                  </a:schemeClr>
                </a:solidFill>
              </a:rPr>
              <a:t>vertexShader</a:t>
            </a:r>
            <a:r>
              <a:rPr lang="en-US" dirty="0"/>
              <a:t>; </a:t>
            </a:r>
          </a:p>
          <a:p>
            <a:pPr marL="457200" lvl="1" indent="0">
              <a:buNone/>
            </a:pPr>
            <a:r>
              <a:rPr lang="en-US" dirty="0" err="1">
                <a:solidFill>
                  <a:schemeClr val="accent2">
                    <a:lumMod val="75000"/>
                  </a:schemeClr>
                </a:solidFill>
              </a:rPr>
              <a:t>vertexShader</a:t>
            </a:r>
            <a:r>
              <a:rPr lang="en-US" dirty="0"/>
              <a:t> = </a:t>
            </a:r>
            <a:r>
              <a:rPr lang="en-US" dirty="0" err="1"/>
              <a:t>glCreateShader</a:t>
            </a:r>
            <a:r>
              <a:rPr lang="en-US" dirty="0"/>
              <a:t>(GL_VERTEX_SHADER); </a:t>
            </a:r>
            <a:r>
              <a:rPr lang="en-US" dirty="0">
                <a:solidFill>
                  <a:srgbClr val="FF0000"/>
                </a:solidFill>
              </a:rPr>
              <a:t>// Create </a:t>
            </a:r>
            <a:r>
              <a:rPr lang="en-US" dirty="0" err="1">
                <a:solidFill>
                  <a:srgbClr val="FF0000"/>
                </a:solidFill>
              </a:rPr>
              <a:t>Shader</a:t>
            </a:r>
            <a:endParaRPr lang="en-US" dirty="0">
              <a:solidFill>
                <a:srgbClr val="FF0000"/>
              </a:solidFill>
            </a:endParaRPr>
          </a:p>
          <a:p>
            <a:pPr marL="457200" lvl="1" indent="0">
              <a:buNone/>
            </a:pPr>
            <a:r>
              <a:rPr lang="en-US" dirty="0" err="1"/>
              <a:t>glShaderSource</a:t>
            </a:r>
            <a:r>
              <a:rPr lang="en-US" dirty="0"/>
              <a:t>(</a:t>
            </a:r>
            <a:r>
              <a:rPr lang="en-US" dirty="0" err="1">
                <a:solidFill>
                  <a:schemeClr val="accent2">
                    <a:lumMod val="75000"/>
                  </a:schemeClr>
                </a:solidFill>
              </a:rPr>
              <a:t>vertexShader</a:t>
            </a:r>
            <a:r>
              <a:rPr lang="en-US" dirty="0"/>
              <a:t>, 1, &amp;</a:t>
            </a:r>
            <a:r>
              <a:rPr lang="en-US" dirty="0" err="1">
                <a:solidFill>
                  <a:schemeClr val="accent1">
                    <a:lumMod val="75000"/>
                  </a:schemeClr>
                </a:solidFill>
              </a:rPr>
              <a:t>vertexShaderSource</a:t>
            </a:r>
            <a:r>
              <a:rPr lang="en-US" dirty="0"/>
              <a:t>, NULL);</a:t>
            </a:r>
            <a:r>
              <a:rPr lang="en-US" dirty="0">
                <a:solidFill>
                  <a:srgbClr val="FF0000"/>
                </a:solidFill>
              </a:rPr>
              <a:t>// Bind </a:t>
            </a:r>
            <a:r>
              <a:rPr lang="en-US" dirty="0" err="1">
                <a:solidFill>
                  <a:srgbClr val="FF0000"/>
                </a:solidFill>
              </a:rPr>
              <a:t>Shader</a:t>
            </a:r>
            <a:r>
              <a:rPr lang="en-US" dirty="0">
                <a:solidFill>
                  <a:srgbClr val="FF0000"/>
                </a:solidFill>
              </a:rPr>
              <a:t> </a:t>
            </a:r>
            <a:r>
              <a:rPr lang="en-US" dirty="0" err="1"/>
              <a:t>glCompileShader</a:t>
            </a:r>
            <a:r>
              <a:rPr lang="en-US" dirty="0"/>
              <a:t>(</a:t>
            </a:r>
            <a:r>
              <a:rPr lang="en-US" dirty="0" err="1">
                <a:solidFill>
                  <a:schemeClr val="accent2">
                    <a:lumMod val="75000"/>
                  </a:schemeClr>
                </a:solidFill>
              </a:rPr>
              <a:t>vertexShader</a:t>
            </a:r>
            <a:r>
              <a:rPr lang="en-US" dirty="0"/>
              <a:t>); </a:t>
            </a:r>
            <a:r>
              <a:rPr lang="en-US" dirty="0">
                <a:solidFill>
                  <a:srgbClr val="FF0000"/>
                </a:solidFill>
              </a:rPr>
              <a:t>// Compile </a:t>
            </a:r>
            <a:r>
              <a:rPr lang="en-US" dirty="0" err="1">
                <a:solidFill>
                  <a:srgbClr val="FF0000"/>
                </a:solidFill>
              </a:rPr>
              <a:t>Shader</a:t>
            </a:r>
            <a:endParaRPr lang="en-US" dirty="0">
              <a:solidFill>
                <a:srgbClr val="FF0000"/>
              </a:solidFill>
            </a:endParaRPr>
          </a:p>
          <a:p>
            <a:endParaRPr lang="en-US" dirty="0"/>
          </a:p>
        </p:txBody>
      </p:sp>
      <p:sp>
        <p:nvSpPr>
          <p:cNvPr id="5" name="Slide Number Placeholder 4"/>
          <p:cNvSpPr>
            <a:spLocks noGrp="1"/>
          </p:cNvSpPr>
          <p:nvPr>
            <p:ph type="sldNum" sz="quarter" idx="12"/>
          </p:nvPr>
        </p:nvSpPr>
        <p:spPr/>
        <p:txBody>
          <a:bodyPr/>
          <a:lstStyle/>
          <a:p>
            <a:fld id="{1A2CB35F-C3AD-47C4-AFA8-541F4FA1121A}"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Vertex </a:t>
            </a:r>
            <a:r>
              <a:rPr lang="en-US" dirty="0" err="1"/>
              <a:t>Shader</a:t>
            </a:r>
            <a:endParaRPr lang="en-US" dirty="0"/>
          </a:p>
        </p:txBody>
      </p:sp>
      <p:sp>
        <p:nvSpPr>
          <p:cNvPr id="3" name="Content Placeholder 2"/>
          <p:cNvSpPr>
            <a:spLocks noGrp="1"/>
          </p:cNvSpPr>
          <p:nvPr>
            <p:ph idx="1"/>
          </p:nvPr>
        </p:nvSpPr>
        <p:spPr/>
        <p:txBody>
          <a:bodyPr/>
          <a:lstStyle/>
          <a:p>
            <a:r>
              <a:rPr lang="en-US" dirty="0"/>
              <a:t>Debug(it can </a:t>
            </a:r>
            <a:r>
              <a:rPr lang="en-US" dirty="0" err="1"/>
              <a:t>alse</a:t>
            </a:r>
            <a:r>
              <a:rPr lang="en-US" dirty="0"/>
              <a:t> been used later):</a:t>
            </a:r>
          </a:p>
          <a:p>
            <a:pPr lvl="1"/>
            <a:r>
              <a:rPr lang="en-US" dirty="0"/>
              <a:t>No </a:t>
            </a:r>
            <a:r>
              <a:rPr lang="en-US" dirty="0" err="1"/>
              <a:t>printf</a:t>
            </a:r>
            <a:r>
              <a:rPr lang="en-US" dirty="0"/>
              <a:t> in </a:t>
            </a:r>
            <a:r>
              <a:rPr lang="en-US" dirty="0" err="1"/>
              <a:t>shader</a:t>
            </a:r>
            <a:r>
              <a:rPr lang="en-US" dirty="0"/>
              <a:t> code</a:t>
            </a:r>
          </a:p>
          <a:p>
            <a:pPr lvl="1"/>
            <a:endParaRPr lang="en-US" dirty="0"/>
          </a:p>
          <a:p>
            <a:pPr marL="457200" lvl="1" indent="0">
              <a:buNone/>
            </a:pPr>
            <a:r>
              <a:rPr lang="en-US" dirty="0" err="1"/>
              <a:t>GLint</a:t>
            </a:r>
            <a:r>
              <a:rPr lang="en-US" dirty="0"/>
              <a:t> </a:t>
            </a:r>
            <a:r>
              <a:rPr lang="en-US" dirty="0">
                <a:solidFill>
                  <a:schemeClr val="accent1">
                    <a:lumMod val="75000"/>
                  </a:schemeClr>
                </a:solidFill>
              </a:rPr>
              <a:t>success</a:t>
            </a:r>
            <a:r>
              <a:rPr lang="en-US" dirty="0"/>
              <a:t>;</a:t>
            </a:r>
          </a:p>
          <a:p>
            <a:pPr marL="457200" lvl="1" indent="0">
              <a:buNone/>
            </a:pPr>
            <a:r>
              <a:rPr lang="en-US" dirty="0" err="1"/>
              <a:t>GLchar</a:t>
            </a:r>
            <a:r>
              <a:rPr lang="en-US" dirty="0"/>
              <a:t> </a:t>
            </a:r>
            <a:r>
              <a:rPr lang="en-US" dirty="0" err="1">
                <a:solidFill>
                  <a:srgbClr val="FF0000"/>
                </a:solidFill>
              </a:rPr>
              <a:t>info_log</a:t>
            </a:r>
            <a:r>
              <a:rPr lang="en-US" dirty="0"/>
              <a:t>[1024]</a:t>
            </a:r>
          </a:p>
          <a:p>
            <a:pPr marL="457200" lvl="1" indent="0">
              <a:buNone/>
            </a:pPr>
            <a:r>
              <a:rPr lang="en-US" dirty="0" err="1"/>
              <a:t>glGetShaderiv</a:t>
            </a:r>
            <a:r>
              <a:rPr lang="en-US" dirty="0"/>
              <a:t>(</a:t>
            </a:r>
            <a:r>
              <a:rPr lang="en-US" dirty="0" err="1">
                <a:solidFill>
                  <a:srgbClr val="00B050"/>
                </a:solidFill>
              </a:rPr>
              <a:t>shader</a:t>
            </a:r>
            <a:r>
              <a:rPr lang="en-US" dirty="0"/>
              <a:t>, GL_COMPILE_STATUS, &amp;</a:t>
            </a:r>
            <a:r>
              <a:rPr lang="en-US" dirty="0">
                <a:solidFill>
                  <a:schemeClr val="accent1">
                    <a:lumMod val="75000"/>
                  </a:schemeClr>
                </a:solidFill>
              </a:rPr>
              <a:t>success</a:t>
            </a:r>
            <a:r>
              <a:rPr lang="en-US" dirty="0"/>
              <a:t>);</a:t>
            </a:r>
          </a:p>
          <a:p>
            <a:pPr marL="457200" lvl="1" indent="0">
              <a:buNone/>
            </a:pPr>
            <a:r>
              <a:rPr lang="en-US" dirty="0"/>
              <a:t>if (!</a:t>
            </a:r>
            <a:r>
              <a:rPr lang="en-US" dirty="0">
                <a:solidFill>
                  <a:schemeClr val="accent1">
                    <a:lumMod val="75000"/>
                  </a:schemeClr>
                </a:solidFill>
              </a:rPr>
              <a:t>success</a:t>
            </a:r>
            <a:r>
              <a:rPr lang="en-US" dirty="0"/>
              <a:t>) {</a:t>
            </a:r>
          </a:p>
          <a:p>
            <a:pPr marL="457200" lvl="1" indent="0">
              <a:buNone/>
            </a:pPr>
            <a:r>
              <a:rPr lang="en-US" dirty="0"/>
              <a:t>	</a:t>
            </a:r>
            <a:r>
              <a:rPr lang="en-US" dirty="0" err="1"/>
              <a:t>glGetShaderInfoLog</a:t>
            </a:r>
            <a:r>
              <a:rPr lang="en-US" dirty="0"/>
              <a:t>(</a:t>
            </a:r>
            <a:r>
              <a:rPr lang="en-US" dirty="0" err="1">
                <a:solidFill>
                  <a:srgbClr val="00B050"/>
                </a:solidFill>
              </a:rPr>
              <a:t>shader</a:t>
            </a:r>
            <a:r>
              <a:rPr lang="en-US" dirty="0"/>
              <a:t>, 1024, </a:t>
            </a:r>
            <a:r>
              <a:rPr lang="en-US" i="1" dirty="0"/>
              <a:t>NULL</a:t>
            </a:r>
            <a:r>
              <a:rPr lang="en-US" dirty="0"/>
              <a:t>, </a:t>
            </a:r>
            <a:r>
              <a:rPr lang="en-US" dirty="0" err="1">
                <a:solidFill>
                  <a:srgbClr val="FF0000"/>
                </a:solidFill>
              </a:rPr>
              <a:t>info_log</a:t>
            </a:r>
            <a:r>
              <a:rPr lang="en-US" dirty="0"/>
              <a:t>);</a:t>
            </a:r>
          </a:p>
          <a:p>
            <a:pPr marL="457200" lvl="1" indent="0">
              <a:buNone/>
            </a:pPr>
            <a:r>
              <a:rPr lang="en-US" i="1" dirty="0"/>
              <a:t>	</a:t>
            </a:r>
            <a:r>
              <a:rPr lang="en-US" i="1" dirty="0" err="1"/>
              <a:t>std</a:t>
            </a:r>
            <a:r>
              <a:rPr lang="en-US" dirty="0"/>
              <a:t>::</a:t>
            </a:r>
            <a:r>
              <a:rPr lang="en-US" i="1" dirty="0" err="1"/>
              <a:t>cout</a:t>
            </a:r>
            <a:r>
              <a:rPr lang="en-US" dirty="0"/>
              <a:t> &lt;&lt; "| Error:: 	"|\n" &lt;&lt; </a:t>
            </a:r>
            <a:r>
              <a:rPr lang="en-US" dirty="0" err="1"/>
              <a:t>info_log</a:t>
            </a:r>
            <a:r>
              <a:rPr lang="en-US" dirty="0"/>
              <a:t> &lt;&lt; "\n";</a:t>
            </a:r>
          </a:p>
          <a:p>
            <a:pPr marL="457200" lvl="1" indent="0">
              <a:buNone/>
            </a:pPr>
            <a:r>
              <a:rPr lang="en-US" dirty="0"/>
              <a:t>}</a:t>
            </a:r>
          </a:p>
        </p:txBody>
      </p:sp>
      <p:sp>
        <p:nvSpPr>
          <p:cNvPr id="5" name="Slide Number Placeholder 4"/>
          <p:cNvSpPr>
            <a:spLocks noGrp="1"/>
          </p:cNvSpPr>
          <p:nvPr>
            <p:ph type="sldNum" sz="quarter" idx="12"/>
          </p:nvPr>
        </p:nvSpPr>
        <p:spPr/>
        <p:txBody>
          <a:bodyPr/>
          <a:lstStyle/>
          <a:p>
            <a:fld id="{1A2CB35F-C3AD-47C4-AFA8-541F4FA1121A}"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a:t>
            </a:r>
            <a:r>
              <a:rPr lang="en-US" dirty="0" err="1"/>
              <a:t>Shader</a:t>
            </a:r>
            <a:endParaRPr lang="en-US" dirty="0"/>
          </a:p>
        </p:txBody>
      </p:sp>
      <p:sp>
        <p:nvSpPr>
          <p:cNvPr id="3" name="Content Placeholder 2"/>
          <p:cNvSpPr>
            <a:spLocks noGrp="1"/>
          </p:cNvSpPr>
          <p:nvPr>
            <p:ph idx="1"/>
          </p:nvPr>
        </p:nvSpPr>
        <p:spPr/>
        <p:txBody>
          <a:bodyPr/>
          <a:lstStyle/>
          <a:p>
            <a:r>
              <a:rPr lang="en-US" dirty="0"/>
              <a:t>A Fragment Shader is the Shader stage that will </a:t>
            </a:r>
            <a:r>
              <a:rPr lang="en-US" dirty="0">
                <a:solidFill>
                  <a:srgbClr val="FF0000"/>
                </a:solidFill>
              </a:rPr>
              <a:t>process a Fragment </a:t>
            </a:r>
            <a:r>
              <a:rPr lang="en-US" dirty="0"/>
              <a:t>generated by the Rasterization into a set of colors and a single depth value. The fragment </a:t>
            </a:r>
            <a:r>
              <a:rPr lang="en-US" dirty="0" err="1"/>
              <a:t>shader</a:t>
            </a:r>
            <a:r>
              <a:rPr lang="en-US" dirty="0"/>
              <a:t> is the OpenGL pipeline stage </a:t>
            </a:r>
            <a:r>
              <a:rPr lang="en-US" dirty="0">
                <a:solidFill>
                  <a:srgbClr val="FF0000"/>
                </a:solidFill>
              </a:rPr>
              <a:t>after a primitive is rasterized</a:t>
            </a:r>
            <a:r>
              <a:rPr lang="en-US" dirty="0"/>
              <a:t>.</a:t>
            </a:r>
          </a:p>
          <a:p>
            <a:r>
              <a:rPr lang="en-US" dirty="0"/>
              <a:t>Simple fragment </a:t>
            </a:r>
            <a:r>
              <a:rPr lang="en-US" dirty="0" err="1"/>
              <a:t>shader</a:t>
            </a:r>
            <a:endParaRPr lang="en-US" dirty="0"/>
          </a:p>
        </p:txBody>
      </p:sp>
      <p:pic>
        <p:nvPicPr>
          <p:cNvPr id="4" name="Picture 3"/>
          <p:cNvPicPr>
            <a:picLocks noChangeAspect="1"/>
          </p:cNvPicPr>
          <p:nvPr/>
        </p:nvPicPr>
        <p:blipFill>
          <a:blip r:embed="rId2"/>
          <a:stretch>
            <a:fillRect/>
          </a:stretch>
        </p:blipFill>
        <p:spPr>
          <a:xfrm>
            <a:off x="5454229" y="3641952"/>
            <a:ext cx="4961379" cy="2535011"/>
          </a:xfrm>
          <a:prstGeom prst="rect">
            <a:avLst/>
          </a:prstGeom>
        </p:spPr>
      </p:pic>
      <p:sp>
        <p:nvSpPr>
          <p:cNvPr id="6" name="Slide Number Placeholder 5"/>
          <p:cNvSpPr>
            <a:spLocks noGrp="1"/>
          </p:cNvSpPr>
          <p:nvPr>
            <p:ph type="sldNum" sz="quarter" idx="12"/>
          </p:nvPr>
        </p:nvSpPr>
        <p:spPr/>
        <p:txBody>
          <a:bodyPr/>
          <a:lstStyle/>
          <a:p>
            <a:fld id="{1A2CB35F-C3AD-47C4-AFA8-541F4FA1121A}"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a:t>
            </a:r>
            <a:r>
              <a:rPr lang="en-US" dirty="0" err="1"/>
              <a:t>Shader</a:t>
            </a:r>
            <a:endParaRPr lang="en-US" dirty="0"/>
          </a:p>
        </p:txBody>
      </p:sp>
      <p:sp>
        <p:nvSpPr>
          <p:cNvPr id="3" name="Content Placeholder 2"/>
          <p:cNvSpPr>
            <a:spLocks noGrp="1"/>
          </p:cNvSpPr>
          <p:nvPr>
            <p:ph idx="1"/>
          </p:nvPr>
        </p:nvSpPr>
        <p:spPr/>
        <p:txBody>
          <a:bodyPr/>
          <a:lstStyle/>
          <a:p>
            <a:r>
              <a:rPr lang="en-US" dirty="0"/>
              <a:t>Compiling </a:t>
            </a:r>
            <a:r>
              <a:rPr lang="en-US" dirty="0" err="1"/>
              <a:t>shader</a:t>
            </a:r>
            <a:r>
              <a:rPr lang="en-US" dirty="0"/>
              <a:t> program</a:t>
            </a:r>
          </a:p>
          <a:p>
            <a:endParaRPr lang="en-US" dirty="0"/>
          </a:p>
          <a:p>
            <a:pPr marL="457200" lvl="1" indent="0">
              <a:buNone/>
            </a:pPr>
            <a:r>
              <a:rPr lang="en-US" dirty="0" err="1"/>
              <a:t>GLchar</a:t>
            </a:r>
            <a:r>
              <a:rPr lang="en-US" dirty="0"/>
              <a:t>* </a:t>
            </a:r>
            <a:r>
              <a:rPr lang="en-US" dirty="0" err="1">
                <a:solidFill>
                  <a:srgbClr val="0070C0"/>
                </a:solidFill>
              </a:rPr>
              <a:t>fragmentShaderSource</a:t>
            </a:r>
            <a:r>
              <a:rPr lang="en-US" dirty="0"/>
              <a:t> = “……….”</a:t>
            </a:r>
          </a:p>
          <a:p>
            <a:pPr marL="457200" lvl="1" indent="0">
              <a:buNone/>
            </a:pPr>
            <a:r>
              <a:rPr lang="en-US" dirty="0" err="1"/>
              <a:t>GLuint</a:t>
            </a:r>
            <a:r>
              <a:rPr lang="en-US" dirty="0"/>
              <a:t> </a:t>
            </a:r>
            <a:r>
              <a:rPr lang="en-US" dirty="0" err="1">
                <a:solidFill>
                  <a:srgbClr val="C00000"/>
                </a:solidFill>
              </a:rPr>
              <a:t>fragmentShader</a:t>
            </a:r>
            <a:r>
              <a:rPr lang="en-US" dirty="0"/>
              <a:t>; </a:t>
            </a:r>
          </a:p>
          <a:p>
            <a:pPr marL="457200" lvl="1" indent="0">
              <a:buNone/>
            </a:pPr>
            <a:r>
              <a:rPr lang="en-US" dirty="0" err="1">
                <a:solidFill>
                  <a:srgbClr val="C00000"/>
                </a:solidFill>
              </a:rPr>
              <a:t>fragmentShader</a:t>
            </a:r>
            <a:r>
              <a:rPr lang="en-US" dirty="0"/>
              <a:t> = </a:t>
            </a:r>
            <a:r>
              <a:rPr lang="en-US" dirty="0" err="1"/>
              <a:t>glCreateShader</a:t>
            </a:r>
            <a:r>
              <a:rPr lang="en-US" dirty="0"/>
              <a:t>(GL_FRAGMENT_SHADER); </a:t>
            </a:r>
            <a:r>
              <a:rPr lang="en-US" dirty="0" err="1"/>
              <a:t>glShaderSource</a:t>
            </a:r>
            <a:r>
              <a:rPr lang="en-US" dirty="0"/>
              <a:t>(</a:t>
            </a:r>
            <a:r>
              <a:rPr lang="en-US" dirty="0" err="1">
                <a:solidFill>
                  <a:srgbClr val="C00000"/>
                </a:solidFill>
              </a:rPr>
              <a:t>fragmentShader</a:t>
            </a:r>
            <a:r>
              <a:rPr lang="en-US" dirty="0"/>
              <a:t>, 1, &amp;</a:t>
            </a:r>
            <a:r>
              <a:rPr lang="en-US" dirty="0" err="1">
                <a:solidFill>
                  <a:srgbClr val="0070C0"/>
                </a:solidFill>
              </a:rPr>
              <a:t>fragmentShaderSource</a:t>
            </a:r>
            <a:r>
              <a:rPr lang="en-US" dirty="0"/>
              <a:t>, NULL); </a:t>
            </a:r>
            <a:r>
              <a:rPr lang="en-US" dirty="0" err="1"/>
              <a:t>glCompileShader</a:t>
            </a:r>
            <a:r>
              <a:rPr lang="en-US" dirty="0"/>
              <a:t>(</a:t>
            </a:r>
            <a:r>
              <a:rPr lang="en-US" dirty="0" err="1">
                <a:solidFill>
                  <a:srgbClr val="C00000"/>
                </a:solidFill>
              </a:rPr>
              <a:t>fragmentShader</a:t>
            </a:r>
            <a:r>
              <a:rPr lang="en-US" dirty="0"/>
              <a:t>);</a:t>
            </a:r>
          </a:p>
        </p:txBody>
      </p:sp>
      <p:sp>
        <p:nvSpPr>
          <p:cNvPr id="5" name="Slide Number Placeholder 4"/>
          <p:cNvSpPr>
            <a:spLocks noGrp="1"/>
          </p:cNvSpPr>
          <p:nvPr>
            <p:ph type="sldNum" sz="quarter" idx="12"/>
          </p:nvPr>
        </p:nvSpPr>
        <p:spPr/>
        <p:txBody>
          <a:bodyPr/>
          <a:lstStyle/>
          <a:p>
            <a:fld id="{1A2CB35F-C3AD-47C4-AFA8-541F4FA1121A}"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Shader</a:t>
            </a:r>
            <a:endParaRPr lang="en-US" dirty="0"/>
          </a:p>
        </p:txBody>
      </p:sp>
      <p:sp>
        <p:nvSpPr>
          <p:cNvPr id="3" name="Content Placeholder 2"/>
          <p:cNvSpPr>
            <a:spLocks noGrp="1"/>
          </p:cNvSpPr>
          <p:nvPr>
            <p:ph idx="1"/>
          </p:nvPr>
        </p:nvSpPr>
        <p:spPr/>
        <p:txBody>
          <a:bodyPr>
            <a:normAutofit fontScale="92500"/>
          </a:bodyPr>
          <a:lstStyle/>
          <a:p>
            <a:r>
              <a:rPr lang="en-US" dirty="0"/>
              <a:t>Combine two together, link to a program and use program in rendering</a:t>
            </a:r>
          </a:p>
          <a:p>
            <a:endParaRPr lang="en-US" dirty="0"/>
          </a:p>
          <a:p>
            <a:pPr marL="457200" lvl="1" indent="0">
              <a:buNone/>
            </a:pPr>
            <a:r>
              <a:rPr lang="en-US" dirty="0" err="1"/>
              <a:t>GLuint</a:t>
            </a:r>
            <a:r>
              <a:rPr lang="en-US" dirty="0"/>
              <a:t> </a:t>
            </a:r>
            <a:r>
              <a:rPr lang="en-US" dirty="0" err="1">
                <a:solidFill>
                  <a:srgbClr val="7030A0"/>
                </a:solidFill>
              </a:rPr>
              <a:t>shaderProgram</a:t>
            </a:r>
            <a:r>
              <a:rPr lang="en-US" dirty="0"/>
              <a:t>; </a:t>
            </a:r>
          </a:p>
          <a:p>
            <a:pPr marL="457200" lvl="1" indent="0">
              <a:buNone/>
            </a:pPr>
            <a:r>
              <a:rPr lang="en-US" dirty="0" err="1">
                <a:solidFill>
                  <a:srgbClr val="7030A0"/>
                </a:solidFill>
              </a:rPr>
              <a:t>shaderProgram</a:t>
            </a:r>
            <a:r>
              <a:rPr lang="en-US" dirty="0"/>
              <a:t> = </a:t>
            </a:r>
            <a:r>
              <a:rPr lang="en-US" dirty="0" err="1"/>
              <a:t>glCreateProgram</a:t>
            </a:r>
            <a:r>
              <a:rPr lang="en-US" dirty="0"/>
              <a:t>(); </a:t>
            </a:r>
            <a:r>
              <a:rPr lang="en-US" dirty="0">
                <a:solidFill>
                  <a:srgbClr val="FF0000"/>
                </a:solidFill>
              </a:rPr>
              <a:t>// Create </a:t>
            </a:r>
            <a:r>
              <a:rPr lang="en-US" dirty="0" err="1">
                <a:solidFill>
                  <a:srgbClr val="FF0000"/>
                </a:solidFill>
              </a:rPr>
              <a:t>Shader</a:t>
            </a:r>
            <a:r>
              <a:rPr lang="en-US" dirty="0">
                <a:solidFill>
                  <a:srgbClr val="FF0000"/>
                </a:solidFill>
              </a:rPr>
              <a:t> Program</a:t>
            </a:r>
          </a:p>
          <a:p>
            <a:pPr marL="457200" lvl="1" indent="0">
              <a:buNone/>
            </a:pPr>
            <a:r>
              <a:rPr lang="en-US" dirty="0" err="1"/>
              <a:t>glAttachShader</a:t>
            </a:r>
            <a:r>
              <a:rPr lang="en-US" dirty="0"/>
              <a:t>(</a:t>
            </a:r>
            <a:r>
              <a:rPr lang="en-US" dirty="0" err="1">
                <a:solidFill>
                  <a:srgbClr val="7030A0"/>
                </a:solidFill>
              </a:rPr>
              <a:t>shaderProgram</a:t>
            </a:r>
            <a:r>
              <a:rPr lang="en-US" dirty="0"/>
              <a:t>, </a:t>
            </a:r>
            <a:r>
              <a:rPr lang="en-US" dirty="0" err="1">
                <a:solidFill>
                  <a:schemeClr val="accent1">
                    <a:lumMod val="75000"/>
                  </a:schemeClr>
                </a:solidFill>
              </a:rPr>
              <a:t>vertexShader</a:t>
            </a:r>
            <a:r>
              <a:rPr lang="en-US" dirty="0"/>
              <a:t>); </a:t>
            </a:r>
            <a:r>
              <a:rPr lang="en-US" dirty="0">
                <a:solidFill>
                  <a:srgbClr val="FF0000"/>
                </a:solidFill>
              </a:rPr>
              <a:t>// Attach vertex </a:t>
            </a:r>
            <a:r>
              <a:rPr lang="en-US" dirty="0" err="1">
                <a:solidFill>
                  <a:srgbClr val="FF0000"/>
                </a:solidFill>
              </a:rPr>
              <a:t>shader</a:t>
            </a:r>
            <a:endParaRPr lang="en-US" dirty="0">
              <a:solidFill>
                <a:srgbClr val="FF0000"/>
              </a:solidFill>
            </a:endParaRPr>
          </a:p>
          <a:p>
            <a:pPr marL="457200" lvl="1" indent="0">
              <a:buNone/>
            </a:pPr>
            <a:r>
              <a:rPr lang="en-US" dirty="0" err="1"/>
              <a:t>glAttachShader</a:t>
            </a:r>
            <a:r>
              <a:rPr lang="en-US" dirty="0"/>
              <a:t>(</a:t>
            </a:r>
            <a:r>
              <a:rPr lang="en-US" dirty="0" err="1">
                <a:solidFill>
                  <a:srgbClr val="7030A0"/>
                </a:solidFill>
              </a:rPr>
              <a:t>shaderProgram</a:t>
            </a:r>
            <a:r>
              <a:rPr lang="en-US" dirty="0"/>
              <a:t>, </a:t>
            </a:r>
            <a:r>
              <a:rPr lang="en-US" dirty="0" err="1">
                <a:solidFill>
                  <a:schemeClr val="accent1">
                    <a:lumMod val="75000"/>
                  </a:schemeClr>
                </a:solidFill>
              </a:rPr>
              <a:t>fragmentShader</a:t>
            </a:r>
            <a:r>
              <a:rPr lang="en-US" dirty="0"/>
              <a:t>); </a:t>
            </a:r>
            <a:r>
              <a:rPr lang="en-US" dirty="0">
                <a:solidFill>
                  <a:srgbClr val="FF0000"/>
                </a:solidFill>
              </a:rPr>
              <a:t>// Attach fragment </a:t>
            </a:r>
            <a:r>
              <a:rPr lang="en-US" dirty="0" err="1">
                <a:solidFill>
                  <a:srgbClr val="FF0000"/>
                </a:solidFill>
              </a:rPr>
              <a:t>shader</a:t>
            </a:r>
            <a:r>
              <a:rPr lang="en-US" dirty="0">
                <a:solidFill>
                  <a:srgbClr val="FF0000"/>
                </a:solidFill>
              </a:rPr>
              <a:t> </a:t>
            </a:r>
            <a:r>
              <a:rPr lang="en-US" dirty="0" err="1"/>
              <a:t>glLinkProgram</a:t>
            </a:r>
            <a:r>
              <a:rPr lang="en-US" dirty="0"/>
              <a:t>(</a:t>
            </a:r>
            <a:r>
              <a:rPr lang="en-US" dirty="0" err="1">
                <a:solidFill>
                  <a:srgbClr val="7030A0"/>
                </a:solidFill>
              </a:rPr>
              <a:t>shaderProgram</a:t>
            </a:r>
            <a:r>
              <a:rPr lang="en-US" dirty="0"/>
              <a:t>); </a:t>
            </a:r>
            <a:r>
              <a:rPr lang="en-US" dirty="0">
                <a:solidFill>
                  <a:srgbClr val="FF0000"/>
                </a:solidFill>
              </a:rPr>
              <a:t>// Link to </a:t>
            </a:r>
            <a:r>
              <a:rPr lang="en-US" dirty="0" err="1">
                <a:solidFill>
                  <a:srgbClr val="FF0000"/>
                </a:solidFill>
              </a:rPr>
              <a:t>ShaderProgram</a:t>
            </a:r>
            <a:endParaRPr lang="en-US" dirty="0">
              <a:solidFill>
                <a:srgbClr val="FF0000"/>
              </a:solidFill>
            </a:endParaRPr>
          </a:p>
          <a:p>
            <a:pPr marL="457200" lvl="1" indent="0">
              <a:buNone/>
            </a:pPr>
            <a:endParaRPr lang="en-US" dirty="0">
              <a:solidFill>
                <a:srgbClr val="FF0000"/>
              </a:solidFill>
            </a:endParaRPr>
          </a:p>
          <a:p>
            <a:pPr marL="457200" lvl="1" indent="0">
              <a:buNone/>
            </a:pPr>
            <a:r>
              <a:rPr lang="en-US" dirty="0"/>
              <a:t>While(windows){</a:t>
            </a:r>
          </a:p>
          <a:p>
            <a:pPr marL="457200" lvl="1" indent="0">
              <a:buNone/>
            </a:pPr>
            <a:r>
              <a:rPr lang="en-US" dirty="0"/>
              <a:t>	 </a:t>
            </a:r>
            <a:r>
              <a:rPr lang="en-US" dirty="0" err="1"/>
              <a:t>glUseProgram</a:t>
            </a:r>
            <a:r>
              <a:rPr lang="en-US" dirty="0"/>
              <a:t>(</a:t>
            </a:r>
            <a:r>
              <a:rPr lang="en-US" dirty="0" err="1">
                <a:solidFill>
                  <a:srgbClr val="7030A0"/>
                </a:solidFill>
              </a:rPr>
              <a:t>shaderProgram</a:t>
            </a:r>
            <a:r>
              <a:rPr lang="en-US" dirty="0"/>
              <a:t>);  </a:t>
            </a:r>
            <a:r>
              <a:rPr lang="en-US" dirty="0">
                <a:solidFill>
                  <a:srgbClr val="FF0000"/>
                </a:solidFill>
              </a:rPr>
              <a:t>// Use </a:t>
            </a:r>
            <a:r>
              <a:rPr lang="en-US" dirty="0" err="1">
                <a:solidFill>
                  <a:srgbClr val="FF0000"/>
                </a:solidFill>
              </a:rPr>
              <a:t>ShaderProgram</a:t>
            </a:r>
            <a:r>
              <a:rPr lang="en-US" dirty="0">
                <a:solidFill>
                  <a:srgbClr val="FF0000"/>
                </a:solidFill>
              </a:rPr>
              <a:t> during rendering</a:t>
            </a:r>
          </a:p>
          <a:p>
            <a:pPr marL="457200" lvl="1" indent="0">
              <a:buNone/>
            </a:pPr>
            <a:r>
              <a:rPr lang="en-US" dirty="0"/>
              <a:t>}</a:t>
            </a:r>
          </a:p>
        </p:txBody>
      </p:sp>
      <p:sp>
        <p:nvSpPr>
          <p:cNvPr id="5" name="Slide Number Placeholder 4"/>
          <p:cNvSpPr>
            <a:spLocks noGrp="1"/>
          </p:cNvSpPr>
          <p:nvPr>
            <p:ph type="sldNum" sz="quarter" idx="12"/>
          </p:nvPr>
        </p:nvSpPr>
        <p:spPr/>
        <p:txBody>
          <a:bodyPr/>
          <a:lstStyle/>
          <a:p>
            <a:fld id="{1A2CB35F-C3AD-47C4-AFA8-541F4FA1121A}"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Shader</a:t>
            </a:r>
            <a:r>
              <a:rPr lang="en-US" dirty="0"/>
              <a:t> Pipeline</a:t>
            </a:r>
          </a:p>
        </p:txBody>
      </p:sp>
      <p:pic>
        <p:nvPicPr>
          <p:cNvPr id="4" name="Picture 3"/>
          <p:cNvPicPr>
            <a:picLocks noChangeAspect="1"/>
          </p:cNvPicPr>
          <p:nvPr/>
        </p:nvPicPr>
        <p:blipFill>
          <a:blip r:embed="rId2"/>
          <a:stretch>
            <a:fillRect/>
          </a:stretch>
        </p:blipFill>
        <p:spPr>
          <a:xfrm>
            <a:off x="5019110" y="365125"/>
            <a:ext cx="6334690" cy="6252153"/>
          </a:xfrm>
          <a:prstGeom prst="rect">
            <a:avLst/>
          </a:prstGeom>
        </p:spPr>
      </p:pic>
      <p:sp>
        <p:nvSpPr>
          <p:cNvPr id="5" name="Slide Number Placeholder 4"/>
          <p:cNvSpPr>
            <a:spLocks noGrp="1"/>
          </p:cNvSpPr>
          <p:nvPr>
            <p:ph type="sldNum" sz="quarter" idx="12"/>
          </p:nvPr>
        </p:nvSpPr>
        <p:spPr/>
        <p:txBody>
          <a:bodyPr/>
          <a:lstStyle/>
          <a:p>
            <a:fld id="{1A2CB35F-C3AD-47C4-AFA8-541F4FA1121A}"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GLSL </a:t>
            </a:r>
            <a:r>
              <a:rPr lang="en-US" dirty="0" err="1"/>
              <a:t>Shader</a:t>
            </a:r>
            <a:r>
              <a:rPr lang="en-US" dirty="0"/>
              <a:t> Syntax</a:t>
            </a:r>
          </a:p>
        </p:txBody>
      </p:sp>
      <p:sp>
        <p:nvSpPr>
          <p:cNvPr id="3" name="Content Placeholder 2"/>
          <p:cNvSpPr>
            <a:spLocks noGrp="1"/>
          </p:cNvSpPr>
          <p:nvPr>
            <p:ph idx="1"/>
          </p:nvPr>
        </p:nvSpPr>
        <p:spPr/>
        <p:txBody>
          <a:bodyPr>
            <a:normAutofit/>
          </a:bodyPr>
          <a:lstStyle/>
          <a:p>
            <a:r>
              <a:rPr lang="en-US" dirty="0">
                <a:solidFill>
                  <a:srgbClr val="FF0000"/>
                </a:solidFill>
              </a:rPr>
              <a:t>Built-In Types</a:t>
            </a:r>
          </a:p>
          <a:p>
            <a:pPr marL="457200" lvl="1" indent="0">
              <a:buNone/>
            </a:pPr>
            <a:r>
              <a:rPr lang="en-US" dirty="0"/>
              <a:t>GLSL has some built-in attributes in a vertex </a:t>
            </a:r>
            <a:r>
              <a:rPr lang="en-US" dirty="0" err="1"/>
              <a:t>shader</a:t>
            </a:r>
            <a:r>
              <a:rPr lang="en-US" dirty="0"/>
              <a:t>:</a:t>
            </a:r>
          </a:p>
          <a:p>
            <a:pPr marL="457200" lvl="1" indent="0">
              <a:buNone/>
            </a:pPr>
            <a:endParaRPr lang="en-US" dirty="0"/>
          </a:p>
          <a:p>
            <a:pPr marL="457200" lvl="1" indent="0">
              <a:buNone/>
            </a:pPr>
            <a:r>
              <a:rPr lang="en-US" dirty="0" err="1">
                <a:solidFill>
                  <a:srgbClr val="FF0000"/>
                </a:solidFill>
              </a:rPr>
              <a:t>gl_Position</a:t>
            </a:r>
            <a:r>
              <a:rPr lang="en-US" dirty="0"/>
              <a:t>: output position from vertex </a:t>
            </a:r>
            <a:r>
              <a:rPr lang="en-US" dirty="0" err="1"/>
              <a:t>shader</a:t>
            </a:r>
            <a:endParaRPr lang="en-US" dirty="0"/>
          </a:p>
          <a:p>
            <a:pPr marL="457200" lvl="1" indent="0">
              <a:buNone/>
            </a:pPr>
            <a:r>
              <a:rPr lang="en-US" dirty="0" err="1">
                <a:solidFill>
                  <a:srgbClr val="FF0000"/>
                </a:solidFill>
              </a:rPr>
              <a:t>gl_FragColor</a:t>
            </a:r>
            <a:r>
              <a:rPr lang="en-US" dirty="0"/>
              <a:t>: output color from fragment </a:t>
            </a:r>
            <a:r>
              <a:rPr lang="en-US" dirty="0" err="1"/>
              <a:t>shader</a:t>
            </a:r>
            <a:r>
              <a:rPr lang="en-US" dirty="0"/>
              <a:t> </a:t>
            </a:r>
          </a:p>
          <a:p>
            <a:pPr marL="914400" lvl="2" indent="0">
              <a:buNone/>
            </a:pPr>
            <a:r>
              <a:rPr lang="en-US" sz="2400" dirty="0"/>
              <a:t>Only for ES, </a:t>
            </a:r>
            <a:r>
              <a:rPr lang="en-US" sz="2400" dirty="0" err="1"/>
              <a:t>WebGL</a:t>
            </a:r>
            <a:r>
              <a:rPr lang="en-US" sz="2400" dirty="0"/>
              <a:t> and older versions of GLSL</a:t>
            </a:r>
          </a:p>
          <a:p>
            <a:pPr marL="914400" lvl="2" indent="0">
              <a:buNone/>
            </a:pPr>
            <a:r>
              <a:rPr lang="en-US" sz="2400" dirty="0"/>
              <a:t>Present version use an out variable</a:t>
            </a:r>
          </a:p>
          <a:p>
            <a:pPr marL="457200" lvl="1" indent="0">
              <a:buNone/>
            </a:pPr>
            <a:endParaRPr lang="en-US" dirty="0"/>
          </a:p>
        </p:txBody>
      </p:sp>
      <p:sp>
        <p:nvSpPr>
          <p:cNvPr id="5" name="Slide Number Placeholder 4"/>
          <p:cNvSpPr>
            <a:spLocks noGrp="1"/>
          </p:cNvSpPr>
          <p:nvPr>
            <p:ph type="sldNum" sz="quarter" idx="12"/>
          </p:nvPr>
        </p:nvSpPr>
        <p:spPr/>
        <p:txBody>
          <a:bodyPr/>
          <a:lstStyle/>
          <a:p>
            <a:fld id="{1A2CB35F-C3AD-47C4-AFA8-541F4FA1121A}"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need:</a:t>
            </a:r>
          </a:p>
        </p:txBody>
      </p:sp>
      <p:sp>
        <p:nvSpPr>
          <p:cNvPr id="3" name="Content Placeholder 2"/>
          <p:cNvSpPr>
            <a:spLocks noGrp="1"/>
          </p:cNvSpPr>
          <p:nvPr>
            <p:ph idx="1"/>
          </p:nvPr>
        </p:nvSpPr>
        <p:spPr/>
        <p:txBody>
          <a:bodyPr/>
          <a:lstStyle/>
          <a:p>
            <a:r>
              <a:rPr lang="en-US" dirty="0" err="1"/>
              <a:t>glew</a:t>
            </a:r>
            <a:endParaRPr lang="en-US" dirty="0"/>
          </a:p>
          <a:p>
            <a:endParaRPr lang="en-US" dirty="0"/>
          </a:p>
          <a:p>
            <a:r>
              <a:rPr lang="en-US" dirty="0" err="1"/>
              <a:t>glfw</a:t>
            </a:r>
            <a:r>
              <a:rPr lang="en-US" dirty="0"/>
              <a:t>/glut/</a:t>
            </a:r>
            <a:r>
              <a:rPr lang="en-US" dirty="0" err="1"/>
              <a:t>freeglut</a:t>
            </a:r>
            <a:endParaRPr lang="en-US" dirty="0"/>
          </a:p>
          <a:p>
            <a:endParaRPr lang="en-US" dirty="0"/>
          </a:p>
          <a:p>
            <a:r>
              <a:rPr lang="en-US" dirty="0" err="1"/>
              <a:t>glm</a:t>
            </a:r>
            <a:r>
              <a:rPr lang="en-US" dirty="0"/>
              <a:t> (recommended)</a:t>
            </a:r>
          </a:p>
        </p:txBody>
      </p:sp>
      <p:sp>
        <p:nvSpPr>
          <p:cNvPr id="5" name="Slide Number Placeholder 4"/>
          <p:cNvSpPr>
            <a:spLocks noGrp="1"/>
          </p:cNvSpPr>
          <p:nvPr>
            <p:ph type="sldNum" sz="quarter" idx="12"/>
          </p:nvPr>
        </p:nvSpPr>
        <p:spPr/>
        <p:txBody>
          <a:bodyPr/>
          <a:lstStyle/>
          <a:p>
            <a:fld id="{CB9E6BCE-8C57-4019-8603-0F6792E2D09A}"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GLSL </a:t>
            </a:r>
            <a:r>
              <a:rPr lang="en-US" altLang="zh-CN" dirty="0" err="1"/>
              <a:t>Shader</a:t>
            </a:r>
            <a:r>
              <a:rPr lang="en-US" altLang="zh-CN" dirty="0"/>
              <a:t> Syntax</a:t>
            </a:r>
            <a:endParaRPr lang="en-US" dirty="0"/>
          </a:p>
        </p:txBody>
      </p:sp>
      <p:sp>
        <p:nvSpPr>
          <p:cNvPr id="3" name="Content Placeholder 2"/>
          <p:cNvSpPr>
            <a:spLocks noGrp="1"/>
          </p:cNvSpPr>
          <p:nvPr>
            <p:ph idx="1"/>
          </p:nvPr>
        </p:nvSpPr>
        <p:spPr/>
        <p:txBody>
          <a:bodyPr>
            <a:normAutofit fontScale="85000" lnSpcReduction="20000"/>
          </a:bodyPr>
          <a:lstStyle/>
          <a:p>
            <a:r>
              <a:rPr lang="en-US" dirty="0"/>
              <a:t>Data Types </a:t>
            </a:r>
          </a:p>
          <a:p>
            <a:pPr marL="457200" lvl="1" indent="0">
              <a:buNone/>
            </a:pPr>
            <a:endParaRPr lang="en-US" dirty="0"/>
          </a:p>
          <a:p>
            <a:pPr marL="457200" lvl="1" indent="0">
              <a:buNone/>
            </a:pPr>
            <a:r>
              <a:rPr lang="en-US" dirty="0"/>
              <a:t>There are four main types: </a:t>
            </a:r>
            <a:r>
              <a:rPr lang="en-US" dirty="0">
                <a:solidFill>
                  <a:srgbClr val="FF0000"/>
                </a:solidFill>
              </a:rPr>
              <a:t>float, </a:t>
            </a:r>
            <a:r>
              <a:rPr lang="en-US" dirty="0" err="1">
                <a:solidFill>
                  <a:srgbClr val="FF0000"/>
                </a:solidFill>
              </a:rPr>
              <a:t>int</a:t>
            </a:r>
            <a:r>
              <a:rPr lang="en-US" dirty="0">
                <a:solidFill>
                  <a:srgbClr val="FF0000"/>
                </a:solidFill>
              </a:rPr>
              <a:t>, bool and sampler</a:t>
            </a:r>
            <a:r>
              <a:rPr lang="en-US" dirty="0"/>
              <a:t>. For the first three types, vector types are available:</a:t>
            </a:r>
          </a:p>
          <a:p>
            <a:pPr marL="457200" lvl="1" indent="0">
              <a:buNone/>
            </a:pPr>
            <a:r>
              <a:rPr lang="en-US" dirty="0">
                <a:solidFill>
                  <a:srgbClr val="FF0000"/>
                </a:solidFill>
              </a:rPr>
              <a:t>vec2, vec3, vec4</a:t>
            </a:r>
            <a:r>
              <a:rPr lang="en-US" dirty="0"/>
              <a:t>			2D, 3D and 4D floating point vector</a:t>
            </a:r>
          </a:p>
          <a:p>
            <a:pPr marL="457200" lvl="1" indent="0">
              <a:buNone/>
            </a:pPr>
            <a:r>
              <a:rPr lang="en-US" dirty="0"/>
              <a:t>ivec2, ivec3, ivec4			2D, 3D and 4D integer vector</a:t>
            </a:r>
          </a:p>
          <a:p>
            <a:pPr marL="457200" lvl="1" indent="0">
              <a:buNone/>
            </a:pPr>
            <a:r>
              <a:rPr lang="en-US" dirty="0"/>
              <a:t>bvec2, bvec3, bvec4			2D, 3D and 4D </a:t>
            </a:r>
            <a:r>
              <a:rPr lang="en-US" dirty="0" err="1"/>
              <a:t>boolean</a:t>
            </a:r>
            <a:r>
              <a:rPr lang="en-US" dirty="0"/>
              <a:t> vectors</a:t>
            </a:r>
          </a:p>
          <a:p>
            <a:pPr marL="457200" lvl="1" indent="0">
              <a:buNone/>
            </a:pPr>
            <a:r>
              <a:rPr lang="en-US" dirty="0"/>
              <a:t>For floats here are also matrix types:</a:t>
            </a:r>
          </a:p>
          <a:p>
            <a:pPr marL="457200" lvl="1" indent="0">
              <a:buNone/>
            </a:pPr>
            <a:r>
              <a:rPr lang="en-US" dirty="0">
                <a:solidFill>
                  <a:srgbClr val="FF0000"/>
                </a:solidFill>
              </a:rPr>
              <a:t>mat2, mat3, mat4</a:t>
            </a:r>
            <a:r>
              <a:rPr lang="en-US" dirty="0"/>
              <a:t>			2x2, 3x3, 4x4 floating point matrix</a:t>
            </a:r>
          </a:p>
          <a:p>
            <a:pPr marL="457200" lvl="1" indent="0">
              <a:buNone/>
            </a:pPr>
            <a:r>
              <a:rPr lang="en-US" dirty="0"/>
              <a:t>Samplers are types representing textures. They are used for texture sampling. Sampler types have to be uniform. They are not allowed to be declared as a non-uniform type. Here are the different sampler types:</a:t>
            </a:r>
          </a:p>
          <a:p>
            <a:pPr marL="457200" lvl="1" indent="0">
              <a:buNone/>
            </a:pPr>
            <a:r>
              <a:rPr lang="en-US" dirty="0">
                <a:solidFill>
                  <a:srgbClr val="FF0000"/>
                </a:solidFill>
              </a:rPr>
              <a:t>sampler1D, sampler2D, sampler3D</a:t>
            </a:r>
            <a:r>
              <a:rPr lang="en-US" dirty="0"/>
              <a:t>		1D, 2D and 3D texture</a:t>
            </a:r>
          </a:p>
          <a:p>
            <a:pPr marL="457200" lvl="1" indent="0">
              <a:buNone/>
            </a:pPr>
            <a:r>
              <a:rPr lang="en-US" dirty="0" err="1"/>
              <a:t>samplerCube</a:t>
            </a:r>
            <a:r>
              <a:rPr lang="en-US" dirty="0"/>
              <a:t>				Cube Map texture</a:t>
            </a:r>
          </a:p>
          <a:p>
            <a:pPr marL="457200" lvl="1" indent="0">
              <a:buNone/>
            </a:pPr>
            <a:r>
              <a:rPr lang="en-US" dirty="0"/>
              <a:t>sampler1Dshadow, sampler2Dshadow	1D and 2D depth-component texture</a:t>
            </a:r>
          </a:p>
        </p:txBody>
      </p:sp>
      <p:sp>
        <p:nvSpPr>
          <p:cNvPr id="5" name="Slide Number Placeholder 4"/>
          <p:cNvSpPr>
            <a:spLocks noGrp="1"/>
          </p:cNvSpPr>
          <p:nvPr>
            <p:ph type="sldNum" sz="quarter" idx="12"/>
          </p:nvPr>
        </p:nvSpPr>
        <p:spPr/>
        <p:txBody>
          <a:bodyPr/>
          <a:lstStyle/>
          <a:p>
            <a:fld id="{1A2CB35F-C3AD-47C4-AFA8-541F4FA1121A}"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GLSL </a:t>
            </a:r>
            <a:r>
              <a:rPr lang="en-US" dirty="0" err="1"/>
              <a:t>Shader</a:t>
            </a:r>
            <a:r>
              <a:rPr lang="en-US" dirty="0"/>
              <a:t> Syntax</a:t>
            </a:r>
          </a:p>
        </p:txBody>
      </p:sp>
      <p:sp>
        <p:nvSpPr>
          <p:cNvPr id="3" name="Content Placeholder 2"/>
          <p:cNvSpPr>
            <a:spLocks noGrp="1"/>
          </p:cNvSpPr>
          <p:nvPr>
            <p:ph idx="1"/>
          </p:nvPr>
        </p:nvSpPr>
        <p:spPr/>
        <p:txBody>
          <a:bodyPr/>
          <a:lstStyle/>
          <a:p>
            <a:r>
              <a:rPr lang="en-US" dirty="0" err="1">
                <a:solidFill>
                  <a:srgbClr val="FF0000"/>
                </a:solidFill>
              </a:rPr>
              <a:t>Swizzling</a:t>
            </a:r>
            <a:endParaRPr lang="en-US" dirty="0">
              <a:solidFill>
                <a:srgbClr val="FF0000"/>
              </a:solidFill>
            </a:endParaRPr>
          </a:p>
          <a:p>
            <a:pPr lvl="1"/>
            <a:r>
              <a:rPr lang="en-US" dirty="0"/>
              <a:t>You can access the components of vectors using the following syntax:</a:t>
            </a:r>
          </a:p>
          <a:p>
            <a:pPr lvl="1"/>
            <a:endParaRPr lang="en-US" dirty="0"/>
          </a:p>
          <a:p>
            <a:pPr marL="457200" lvl="1" indent="0">
              <a:buNone/>
            </a:pPr>
            <a:r>
              <a:rPr lang="en-US" dirty="0"/>
              <a:t>vec2 </a:t>
            </a:r>
            <a:r>
              <a:rPr lang="en-US" dirty="0" err="1"/>
              <a:t>someVec</a:t>
            </a:r>
            <a:r>
              <a:rPr lang="en-US" dirty="0"/>
              <a:t>; </a:t>
            </a:r>
          </a:p>
          <a:p>
            <a:pPr marL="457200" lvl="1" indent="0">
              <a:buNone/>
            </a:pPr>
            <a:r>
              <a:rPr lang="en-US" dirty="0"/>
              <a:t>vec4 </a:t>
            </a:r>
            <a:r>
              <a:rPr lang="en-US" dirty="0" err="1"/>
              <a:t>otherVec</a:t>
            </a:r>
            <a:r>
              <a:rPr lang="en-US" dirty="0"/>
              <a:t> = </a:t>
            </a:r>
            <a:r>
              <a:rPr lang="en-US" dirty="0" err="1"/>
              <a:t>someVec</a:t>
            </a:r>
            <a:r>
              <a:rPr lang="en-US" dirty="0" err="1">
                <a:solidFill>
                  <a:srgbClr val="FF0000"/>
                </a:solidFill>
              </a:rPr>
              <a:t>.xyxx</a:t>
            </a:r>
            <a:r>
              <a:rPr lang="en-US" dirty="0"/>
              <a:t>; </a:t>
            </a:r>
          </a:p>
          <a:p>
            <a:pPr marL="457200" lvl="1" indent="0">
              <a:buNone/>
            </a:pPr>
            <a:r>
              <a:rPr lang="en-US" dirty="0"/>
              <a:t>vec3 </a:t>
            </a:r>
            <a:r>
              <a:rPr lang="en-US" dirty="0" err="1"/>
              <a:t>thirdVec</a:t>
            </a:r>
            <a:r>
              <a:rPr lang="en-US" dirty="0"/>
              <a:t> = </a:t>
            </a:r>
            <a:r>
              <a:rPr lang="en-US" dirty="0" err="1"/>
              <a:t>otherVec</a:t>
            </a:r>
            <a:r>
              <a:rPr lang="en-US" dirty="0" err="1">
                <a:solidFill>
                  <a:srgbClr val="FF0000"/>
                </a:solidFill>
              </a:rPr>
              <a:t>.zyy</a:t>
            </a:r>
            <a:r>
              <a:rPr lang="en-US" dirty="0"/>
              <a:t>;</a:t>
            </a:r>
          </a:p>
          <a:p>
            <a:pPr marL="457200" lvl="1" indent="0">
              <a:buNone/>
            </a:pPr>
            <a:endParaRPr lang="en-US" dirty="0"/>
          </a:p>
          <a:p>
            <a:pPr marL="457200" lvl="1" indent="0">
              <a:buNone/>
            </a:pPr>
            <a:r>
              <a:rPr lang="en-US" dirty="0"/>
              <a:t>vec4 </a:t>
            </a:r>
            <a:r>
              <a:rPr lang="en-US" dirty="0" err="1"/>
              <a:t>someVec</a:t>
            </a:r>
            <a:r>
              <a:rPr lang="en-US" dirty="0"/>
              <a:t>;</a:t>
            </a:r>
          </a:p>
          <a:p>
            <a:pPr marL="457200" lvl="1" indent="0">
              <a:buNone/>
            </a:pPr>
            <a:r>
              <a:rPr lang="en-US" dirty="0"/>
              <a:t> </a:t>
            </a:r>
            <a:r>
              <a:rPr lang="en-US" dirty="0" err="1"/>
              <a:t>someVec.</a:t>
            </a:r>
            <a:r>
              <a:rPr lang="en-US" dirty="0" err="1">
                <a:solidFill>
                  <a:srgbClr val="FF0000"/>
                </a:solidFill>
              </a:rPr>
              <a:t>wzyx</a:t>
            </a:r>
            <a:r>
              <a:rPr lang="en-US" dirty="0"/>
              <a:t> = vec4(1.0, 2.0, 3.0, 4.0); </a:t>
            </a:r>
          </a:p>
          <a:p>
            <a:pPr marL="457200" lvl="1" indent="0">
              <a:buNone/>
            </a:pPr>
            <a:r>
              <a:rPr lang="en-US" dirty="0"/>
              <a:t> </a:t>
            </a:r>
            <a:r>
              <a:rPr lang="en-US" dirty="0" err="1"/>
              <a:t>someVec.</a:t>
            </a:r>
            <a:r>
              <a:rPr lang="en-US" dirty="0" err="1">
                <a:solidFill>
                  <a:srgbClr val="FF0000"/>
                </a:solidFill>
              </a:rPr>
              <a:t>zx</a:t>
            </a:r>
            <a:r>
              <a:rPr lang="en-US" dirty="0">
                <a:solidFill>
                  <a:srgbClr val="FF0000"/>
                </a:solidFill>
              </a:rPr>
              <a:t> </a:t>
            </a:r>
            <a:r>
              <a:rPr lang="en-US" dirty="0"/>
              <a:t>= vec2(3.0, 5.0);</a:t>
            </a:r>
          </a:p>
        </p:txBody>
      </p:sp>
      <p:sp>
        <p:nvSpPr>
          <p:cNvPr id="5" name="Slide Number Placeholder 4"/>
          <p:cNvSpPr>
            <a:spLocks noGrp="1"/>
          </p:cNvSpPr>
          <p:nvPr>
            <p:ph type="sldNum" sz="quarter" idx="12"/>
          </p:nvPr>
        </p:nvSpPr>
        <p:spPr/>
        <p:txBody>
          <a:bodyPr/>
          <a:lstStyle/>
          <a:p>
            <a:fld id="{1A2CB35F-C3AD-47C4-AFA8-541F4FA1121A}"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GLSL </a:t>
            </a:r>
            <a:r>
              <a:rPr lang="en-US" dirty="0" err="1"/>
              <a:t>Shader</a:t>
            </a:r>
            <a:r>
              <a:rPr lang="en-US" dirty="0"/>
              <a:t> Syntax</a:t>
            </a:r>
          </a:p>
        </p:txBody>
      </p:sp>
      <p:sp>
        <p:nvSpPr>
          <p:cNvPr id="3" name="Content Placeholder 2"/>
          <p:cNvSpPr>
            <a:spLocks noGrp="1"/>
          </p:cNvSpPr>
          <p:nvPr>
            <p:ph idx="1"/>
          </p:nvPr>
        </p:nvSpPr>
        <p:spPr/>
        <p:txBody>
          <a:bodyPr>
            <a:noAutofit/>
          </a:bodyPr>
          <a:lstStyle/>
          <a:p>
            <a:r>
              <a:rPr lang="en-US" dirty="0"/>
              <a:t>Storage quantifier</a:t>
            </a:r>
          </a:p>
          <a:p>
            <a:pPr marL="457200" lvl="1" indent="0">
              <a:buNone/>
            </a:pPr>
            <a:r>
              <a:rPr lang="en-US" sz="2000" dirty="0" err="1">
                <a:solidFill>
                  <a:srgbClr val="FF0000"/>
                </a:solidFill>
              </a:rPr>
              <a:t>const</a:t>
            </a:r>
            <a:r>
              <a:rPr lang="en-US" sz="2000" dirty="0">
                <a:solidFill>
                  <a:srgbClr val="FF0000"/>
                </a:solidFill>
              </a:rPr>
              <a:t> </a:t>
            </a:r>
          </a:p>
          <a:p>
            <a:pPr marL="914400" lvl="2" indent="0">
              <a:buNone/>
            </a:pPr>
            <a:r>
              <a:rPr lang="en-US" dirty="0"/>
              <a:t>read-only. </a:t>
            </a:r>
            <a:r>
              <a:rPr lang="en-US" dirty="0" err="1"/>
              <a:t>const</a:t>
            </a:r>
            <a:r>
              <a:rPr lang="en-US" dirty="0"/>
              <a:t> float pi = 3.1415926</a:t>
            </a:r>
          </a:p>
          <a:p>
            <a:pPr marL="457200" lvl="1" indent="0">
              <a:buNone/>
            </a:pPr>
            <a:r>
              <a:rPr lang="en-US" sz="2000" dirty="0">
                <a:solidFill>
                  <a:srgbClr val="FF0000"/>
                </a:solidFill>
              </a:rPr>
              <a:t>in</a:t>
            </a:r>
          </a:p>
          <a:p>
            <a:pPr marL="914400" lvl="2" indent="0">
              <a:buNone/>
            </a:pPr>
            <a:r>
              <a:rPr lang="en-US" dirty="0"/>
              <a:t>VS: input changes per vertex, read-only</a:t>
            </a:r>
          </a:p>
          <a:p>
            <a:pPr marL="914400" lvl="2" indent="0">
              <a:buNone/>
            </a:pPr>
            <a:r>
              <a:rPr lang="en-US" dirty="0"/>
              <a:t>in vec2 </a:t>
            </a:r>
            <a:r>
              <a:rPr lang="en-US" dirty="0" err="1"/>
              <a:t>tex_coord</a:t>
            </a:r>
            <a:r>
              <a:rPr lang="en-US" dirty="0"/>
              <a:t>;</a:t>
            </a:r>
          </a:p>
          <a:p>
            <a:pPr marL="457200" lvl="1" indent="0">
              <a:buNone/>
            </a:pPr>
            <a:r>
              <a:rPr lang="en-US" sz="2000" dirty="0">
                <a:solidFill>
                  <a:srgbClr val="FF0000"/>
                </a:solidFill>
              </a:rPr>
              <a:t>out</a:t>
            </a:r>
          </a:p>
          <a:p>
            <a:pPr marL="914400" lvl="2" indent="0">
              <a:buNone/>
            </a:pPr>
            <a:r>
              <a:rPr lang="en-US" dirty="0"/>
              <a:t>Copy vertex attributes and other variables from </a:t>
            </a:r>
            <a:r>
              <a:rPr lang="en-US" dirty="0" err="1"/>
              <a:t>shaders</a:t>
            </a:r>
            <a:endParaRPr lang="en-US" dirty="0"/>
          </a:p>
          <a:p>
            <a:pPr marL="914400" lvl="2" indent="0">
              <a:buNone/>
            </a:pPr>
            <a:r>
              <a:rPr lang="en-US" dirty="0" err="1"/>
              <a:t>Shader</a:t>
            </a:r>
            <a:r>
              <a:rPr lang="en-US" dirty="0"/>
              <a:t>-output; VS to FS; FS output</a:t>
            </a:r>
          </a:p>
          <a:p>
            <a:pPr marL="914400" lvl="2" indent="0">
              <a:buNone/>
            </a:pPr>
            <a:r>
              <a:rPr lang="en-US" dirty="0"/>
              <a:t>out vec4 color;</a:t>
            </a:r>
          </a:p>
          <a:p>
            <a:pPr marL="457200" lvl="1" indent="0">
              <a:buNone/>
            </a:pPr>
            <a:r>
              <a:rPr lang="en-US" sz="2000" dirty="0">
                <a:solidFill>
                  <a:srgbClr val="FF0000"/>
                </a:solidFill>
              </a:rPr>
              <a:t>uniform:</a:t>
            </a:r>
            <a:r>
              <a:rPr lang="en-US" sz="2000" dirty="0"/>
              <a:t> variable from application, does not change per primitives; read only in </a:t>
            </a:r>
            <a:r>
              <a:rPr lang="en-US" sz="2000" dirty="0" err="1"/>
              <a:t>shader</a:t>
            </a:r>
            <a:endParaRPr lang="en-US" sz="2000" dirty="0"/>
          </a:p>
          <a:p>
            <a:pPr marL="914400" lvl="2" indent="0">
              <a:buNone/>
            </a:pPr>
            <a:r>
              <a:rPr lang="en-US" dirty="0"/>
              <a:t>uniform float time;</a:t>
            </a:r>
          </a:p>
          <a:p>
            <a:pPr marL="914400" lvl="2" indent="0">
              <a:buNone/>
            </a:pPr>
            <a:r>
              <a:rPr lang="en-US" dirty="0"/>
              <a:t>uniform vec4 rotation;</a:t>
            </a:r>
          </a:p>
          <a:p>
            <a:endParaRPr lang="en-US" sz="2000" dirty="0"/>
          </a:p>
        </p:txBody>
      </p:sp>
      <p:sp>
        <p:nvSpPr>
          <p:cNvPr id="5" name="Slide Number Placeholder 4"/>
          <p:cNvSpPr>
            <a:spLocks noGrp="1"/>
          </p:cNvSpPr>
          <p:nvPr>
            <p:ph type="sldNum" sz="quarter" idx="12"/>
          </p:nvPr>
        </p:nvSpPr>
        <p:spPr/>
        <p:txBody>
          <a:bodyPr/>
          <a:lstStyle/>
          <a:p>
            <a:fld id="{1A2CB35F-C3AD-47C4-AFA8-541F4FA1121A}"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GLSL </a:t>
            </a:r>
            <a:r>
              <a:rPr lang="en-US" dirty="0" err="1"/>
              <a:t>Shader</a:t>
            </a:r>
            <a:r>
              <a:rPr lang="en-US" dirty="0"/>
              <a:t> Syntax</a:t>
            </a:r>
          </a:p>
        </p:txBody>
      </p:sp>
      <p:sp>
        <p:nvSpPr>
          <p:cNvPr id="3" name="Content Placeholder 2"/>
          <p:cNvSpPr>
            <a:spLocks noGrp="1"/>
          </p:cNvSpPr>
          <p:nvPr>
            <p:ph idx="1"/>
          </p:nvPr>
        </p:nvSpPr>
        <p:spPr/>
        <p:txBody>
          <a:bodyPr>
            <a:normAutofit fontScale="70000" lnSpcReduction="20000"/>
          </a:bodyPr>
          <a:lstStyle/>
          <a:p>
            <a:r>
              <a:rPr lang="en-US" sz="3600" dirty="0"/>
              <a:t>Built in functions</a:t>
            </a:r>
          </a:p>
          <a:p>
            <a:pPr lvl="1"/>
            <a:r>
              <a:rPr lang="en-US" sz="3200" dirty="0"/>
              <a:t>Arithmetic</a:t>
            </a:r>
            <a:r>
              <a:rPr lang="en-US" sz="3200" dirty="0">
                <a:solidFill>
                  <a:srgbClr val="FF0000"/>
                </a:solidFill>
              </a:rPr>
              <a:t>: sqrt, pow, abs, log, log2, exp, min, max, clamp</a:t>
            </a:r>
          </a:p>
          <a:p>
            <a:pPr lvl="1"/>
            <a:r>
              <a:rPr lang="en-US" sz="3200" dirty="0"/>
              <a:t>Trigonometric: sin, </a:t>
            </a:r>
            <a:r>
              <a:rPr lang="en-US" sz="3200" dirty="0" err="1"/>
              <a:t>asin</a:t>
            </a:r>
            <a:r>
              <a:rPr lang="en-US" sz="3200" dirty="0"/>
              <a:t>, tan</a:t>
            </a:r>
          </a:p>
          <a:p>
            <a:pPr lvl="2"/>
            <a:r>
              <a:rPr lang="en-US" sz="2800" dirty="0"/>
              <a:t>Angles are measured in radian</a:t>
            </a:r>
          </a:p>
          <a:p>
            <a:pPr lvl="2"/>
            <a:r>
              <a:rPr lang="en-US" sz="2800" dirty="0"/>
              <a:t>Works on vectors component-wise</a:t>
            </a:r>
          </a:p>
          <a:p>
            <a:pPr lvl="3"/>
            <a:r>
              <a:rPr lang="en-US" sz="2600" dirty="0"/>
              <a:t>vec3 angles;</a:t>
            </a:r>
          </a:p>
          <a:p>
            <a:pPr lvl="3"/>
            <a:r>
              <a:rPr lang="en-US" sz="2600" dirty="0"/>
              <a:t>vec3 vs = sin(angles);</a:t>
            </a:r>
          </a:p>
          <a:p>
            <a:pPr lvl="1"/>
            <a:r>
              <a:rPr lang="en-US" sz="3200" dirty="0"/>
              <a:t>Graphical: length, reflect, dot, cross, distance</a:t>
            </a:r>
          </a:p>
          <a:p>
            <a:pPr lvl="2"/>
            <a:r>
              <a:rPr lang="en-US" sz="2800" dirty="0"/>
              <a:t>vec3 </a:t>
            </a:r>
            <a:r>
              <a:rPr lang="en-US" sz="2800" dirty="0" err="1"/>
              <a:t>l,n</a:t>
            </a:r>
            <a:r>
              <a:rPr lang="en-US" sz="2800" dirty="0"/>
              <a:t>;</a:t>
            </a:r>
          </a:p>
          <a:p>
            <a:pPr lvl="2"/>
            <a:r>
              <a:rPr lang="en-US" sz="2800" dirty="0"/>
              <a:t>float f = </a:t>
            </a:r>
            <a:r>
              <a:rPr lang="en-US" sz="2800" dirty="0">
                <a:solidFill>
                  <a:srgbClr val="FF0000"/>
                </a:solidFill>
              </a:rPr>
              <a:t>length(l)</a:t>
            </a:r>
            <a:r>
              <a:rPr lang="en-US" sz="2800" dirty="0"/>
              <a:t>; // vector length</a:t>
            </a:r>
          </a:p>
          <a:p>
            <a:pPr lvl="2"/>
            <a:r>
              <a:rPr lang="en-US" sz="2800" dirty="0"/>
              <a:t>Vec3 r = </a:t>
            </a:r>
            <a:r>
              <a:rPr lang="en-US" sz="2800" dirty="0">
                <a:solidFill>
                  <a:srgbClr val="FF0000"/>
                </a:solidFill>
              </a:rPr>
              <a:t>reflect(-</a:t>
            </a:r>
            <a:r>
              <a:rPr lang="en-US" sz="2800" dirty="0" err="1">
                <a:solidFill>
                  <a:srgbClr val="FF0000"/>
                </a:solidFill>
              </a:rPr>
              <a:t>l,n</a:t>
            </a:r>
            <a:r>
              <a:rPr lang="en-US" sz="2800" dirty="0">
                <a:solidFill>
                  <a:srgbClr val="FF0000"/>
                </a:solidFill>
              </a:rPr>
              <a:t>), </a:t>
            </a:r>
            <a:r>
              <a:rPr lang="en-US" sz="2800" dirty="0"/>
              <a:t>given l and n, find r.</a:t>
            </a:r>
          </a:p>
          <a:p>
            <a:pPr lvl="1"/>
            <a:r>
              <a:rPr lang="en-US" sz="3200" dirty="0"/>
              <a:t>What’s wrong ?</a:t>
            </a:r>
          </a:p>
          <a:p>
            <a:pPr marL="914400" lvl="2" indent="0">
              <a:buNone/>
            </a:pPr>
            <a:r>
              <a:rPr lang="en-US" sz="2800" dirty="0"/>
              <a:t>vec3 n = // ...</a:t>
            </a:r>
          </a:p>
          <a:p>
            <a:pPr marL="914400" lvl="2" indent="0">
              <a:buNone/>
            </a:pPr>
            <a:r>
              <a:rPr lang="en-US" sz="2800" dirty="0">
                <a:solidFill>
                  <a:srgbClr val="FF0000"/>
                </a:solidFill>
              </a:rPr>
              <a:t>normalize(n);</a:t>
            </a:r>
            <a:r>
              <a:rPr lang="en-US" sz="2800" dirty="0"/>
              <a:t> // normalize() returns a new vector</a:t>
            </a:r>
          </a:p>
          <a:p>
            <a:endParaRPr lang="en-US" dirty="0"/>
          </a:p>
        </p:txBody>
      </p:sp>
      <p:sp>
        <p:nvSpPr>
          <p:cNvPr id="5" name="Slide Number Placeholder 4"/>
          <p:cNvSpPr>
            <a:spLocks noGrp="1"/>
          </p:cNvSpPr>
          <p:nvPr>
            <p:ph type="sldNum" sz="quarter" idx="12"/>
          </p:nvPr>
        </p:nvSpPr>
        <p:spPr/>
        <p:txBody>
          <a:bodyPr/>
          <a:lstStyle/>
          <a:p>
            <a:fld id="{1A2CB35F-C3AD-47C4-AFA8-541F4FA1121A}"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Shader</a:t>
            </a:r>
            <a:r>
              <a:rPr lang="en-US" dirty="0"/>
              <a:t> Example</a:t>
            </a:r>
          </a:p>
        </p:txBody>
      </p:sp>
      <p:sp>
        <p:nvSpPr>
          <p:cNvPr id="3" name="Content Placeholder 2"/>
          <p:cNvSpPr>
            <a:spLocks noGrp="1"/>
          </p:cNvSpPr>
          <p:nvPr>
            <p:ph idx="1"/>
          </p:nvPr>
        </p:nvSpPr>
        <p:spPr>
          <a:xfrm>
            <a:off x="2036686" y="1390619"/>
            <a:ext cx="9554300" cy="5102256"/>
          </a:xfrm>
        </p:spPr>
        <p:txBody>
          <a:bodyPr>
            <a:noAutofit/>
          </a:bodyPr>
          <a:lstStyle/>
          <a:p>
            <a:pPr marL="0" indent="0">
              <a:buNone/>
            </a:pPr>
            <a:r>
              <a:rPr lang="en-US" sz="1600" dirty="0"/>
              <a:t>layout </a:t>
            </a:r>
            <a:r>
              <a:rPr lang="en-US" sz="1600" dirty="0">
                <a:solidFill>
                  <a:srgbClr val="FF0000"/>
                </a:solidFill>
              </a:rPr>
              <a:t>(location = 0) </a:t>
            </a:r>
            <a:r>
              <a:rPr lang="en-US" sz="1600" dirty="0"/>
              <a:t>in vec3 position;    </a:t>
            </a:r>
          </a:p>
          <a:p>
            <a:pPr marL="0" indent="0">
              <a:buNone/>
            </a:pPr>
            <a:r>
              <a:rPr lang="en-US" sz="1600" dirty="0">
                <a:solidFill>
                  <a:srgbClr val="FF0000"/>
                </a:solidFill>
              </a:rPr>
              <a:t>// Hint: </a:t>
            </a:r>
            <a:r>
              <a:rPr lang="en-US" sz="1600" dirty="0" err="1">
                <a:solidFill>
                  <a:srgbClr val="FF0000"/>
                </a:solidFill>
              </a:rPr>
              <a:t>glVertexAttribPointer</a:t>
            </a:r>
            <a:r>
              <a:rPr lang="en-US" sz="1600" dirty="0">
                <a:solidFill>
                  <a:srgbClr val="FF0000"/>
                </a:solidFill>
              </a:rPr>
              <a:t>(0, 3, GL_FLOAT, GL_FALSE, 6 * </a:t>
            </a:r>
            <a:r>
              <a:rPr lang="en-US" sz="1600" dirty="0" err="1">
                <a:solidFill>
                  <a:srgbClr val="FF0000"/>
                </a:solidFill>
              </a:rPr>
              <a:t>sizeof</a:t>
            </a:r>
            <a:r>
              <a:rPr lang="en-US" sz="1600" dirty="0">
                <a:solidFill>
                  <a:srgbClr val="FF0000"/>
                </a:solidFill>
              </a:rPr>
              <a:t>(</a:t>
            </a:r>
            <a:r>
              <a:rPr lang="en-US" sz="1600" dirty="0" err="1">
                <a:solidFill>
                  <a:srgbClr val="FF0000"/>
                </a:solidFill>
              </a:rPr>
              <a:t>GLfloat</a:t>
            </a:r>
            <a:r>
              <a:rPr lang="en-US" sz="1600" dirty="0">
                <a:solidFill>
                  <a:srgbClr val="FF0000"/>
                </a:solidFill>
              </a:rPr>
              <a:t>), (</a:t>
            </a:r>
            <a:r>
              <a:rPr lang="en-US" sz="1600" dirty="0" err="1">
                <a:solidFill>
                  <a:srgbClr val="FF0000"/>
                </a:solidFill>
              </a:rPr>
              <a:t>GLvoid</a:t>
            </a:r>
            <a:r>
              <a:rPr lang="en-US" sz="1600" dirty="0">
                <a:solidFill>
                  <a:srgbClr val="FF0000"/>
                </a:solidFill>
              </a:rPr>
              <a:t> *)0);</a:t>
            </a:r>
            <a:endParaRPr lang="en-US" sz="1600" dirty="0"/>
          </a:p>
          <a:p>
            <a:pPr marL="0" indent="0">
              <a:buNone/>
            </a:pPr>
            <a:r>
              <a:rPr lang="en-US" sz="1600" dirty="0"/>
              <a:t>layout (location = 1) </a:t>
            </a:r>
            <a:r>
              <a:rPr lang="en-US" sz="1600" dirty="0">
                <a:solidFill>
                  <a:srgbClr val="FF0000"/>
                </a:solidFill>
              </a:rPr>
              <a:t>in</a:t>
            </a:r>
            <a:r>
              <a:rPr lang="en-US" sz="1600" dirty="0"/>
              <a:t> vec3 normal;</a:t>
            </a:r>
          </a:p>
          <a:p>
            <a:pPr marL="0" indent="0">
              <a:buNone/>
            </a:pPr>
            <a:r>
              <a:rPr lang="en-US" sz="1600" dirty="0">
                <a:solidFill>
                  <a:srgbClr val="FF0000"/>
                </a:solidFill>
              </a:rPr>
              <a:t>// </a:t>
            </a:r>
            <a:r>
              <a:rPr lang="en-US" sz="1600" dirty="0" err="1">
                <a:solidFill>
                  <a:srgbClr val="FF0000"/>
                </a:solidFill>
              </a:rPr>
              <a:t>glVertexAttribPointer</a:t>
            </a:r>
            <a:r>
              <a:rPr lang="en-US" sz="1600" dirty="0">
                <a:solidFill>
                  <a:srgbClr val="FF0000"/>
                </a:solidFill>
              </a:rPr>
              <a:t>(1, 3, GL_FLOAT, GL_FALSE, 6 * </a:t>
            </a:r>
            <a:r>
              <a:rPr lang="en-US" sz="1600" dirty="0" err="1">
                <a:solidFill>
                  <a:srgbClr val="FF0000"/>
                </a:solidFill>
              </a:rPr>
              <a:t>sizeof</a:t>
            </a:r>
            <a:r>
              <a:rPr lang="en-US" sz="1600" dirty="0">
                <a:solidFill>
                  <a:srgbClr val="FF0000"/>
                </a:solidFill>
              </a:rPr>
              <a:t>(</a:t>
            </a:r>
            <a:r>
              <a:rPr lang="en-US" sz="1600" dirty="0" err="1">
                <a:solidFill>
                  <a:srgbClr val="FF0000"/>
                </a:solidFill>
              </a:rPr>
              <a:t>GLfloat</a:t>
            </a:r>
            <a:r>
              <a:rPr lang="en-US" sz="1600" dirty="0">
                <a:solidFill>
                  <a:srgbClr val="FF0000"/>
                </a:solidFill>
              </a:rPr>
              <a:t>), (</a:t>
            </a:r>
            <a:r>
              <a:rPr lang="en-US" sz="1600" dirty="0" err="1">
                <a:solidFill>
                  <a:srgbClr val="FF0000"/>
                </a:solidFill>
              </a:rPr>
              <a:t>GLvoid</a:t>
            </a:r>
            <a:r>
              <a:rPr lang="en-US" sz="1600" dirty="0">
                <a:solidFill>
                  <a:srgbClr val="FF0000"/>
                </a:solidFill>
              </a:rPr>
              <a:t>*)(3 * </a:t>
            </a:r>
            <a:r>
              <a:rPr lang="en-US" sz="1600" dirty="0" err="1">
                <a:solidFill>
                  <a:srgbClr val="FF0000"/>
                </a:solidFill>
              </a:rPr>
              <a:t>sizeof</a:t>
            </a:r>
            <a:r>
              <a:rPr lang="en-US" sz="1600" dirty="0">
                <a:solidFill>
                  <a:srgbClr val="FF0000"/>
                </a:solidFill>
              </a:rPr>
              <a:t>(</a:t>
            </a:r>
            <a:r>
              <a:rPr lang="en-US" sz="1600" dirty="0" err="1">
                <a:solidFill>
                  <a:srgbClr val="FF0000"/>
                </a:solidFill>
              </a:rPr>
              <a:t>GLfloat</a:t>
            </a:r>
            <a:r>
              <a:rPr lang="en-US" sz="1600" dirty="0">
                <a:solidFill>
                  <a:srgbClr val="FF0000"/>
                </a:solidFill>
              </a:rPr>
              <a:t>)));</a:t>
            </a:r>
          </a:p>
          <a:p>
            <a:pPr marL="0" indent="0">
              <a:buNone/>
            </a:pPr>
            <a:endParaRPr lang="en-US" sz="1600" dirty="0"/>
          </a:p>
          <a:p>
            <a:pPr marL="0" indent="0">
              <a:buNone/>
            </a:pPr>
            <a:r>
              <a:rPr lang="en-US" sz="1600" dirty="0"/>
              <a:t>uniform mat4 model; </a:t>
            </a:r>
          </a:p>
          <a:p>
            <a:pPr marL="0" indent="0">
              <a:buNone/>
            </a:pPr>
            <a:r>
              <a:rPr lang="en-US" sz="1600" dirty="0">
                <a:solidFill>
                  <a:srgbClr val="FF0000"/>
                </a:solidFill>
              </a:rPr>
              <a:t>// </a:t>
            </a:r>
            <a:r>
              <a:rPr lang="en-US" sz="1600" dirty="0" err="1">
                <a:solidFill>
                  <a:srgbClr val="FF0000"/>
                </a:solidFill>
              </a:rPr>
              <a:t>GLint</a:t>
            </a:r>
            <a:r>
              <a:rPr lang="en-US" sz="1600" dirty="0">
                <a:solidFill>
                  <a:srgbClr val="FF0000"/>
                </a:solidFill>
              </a:rPr>
              <a:t> </a:t>
            </a:r>
            <a:r>
              <a:rPr lang="en-US" sz="1600" dirty="0" err="1">
                <a:solidFill>
                  <a:srgbClr val="FF0000"/>
                </a:solidFill>
              </a:rPr>
              <a:t>modelLoc</a:t>
            </a:r>
            <a:r>
              <a:rPr lang="en-US" sz="1600" dirty="0">
                <a:solidFill>
                  <a:srgbClr val="FF0000"/>
                </a:solidFill>
              </a:rPr>
              <a:t> = </a:t>
            </a:r>
            <a:r>
              <a:rPr lang="en-US" sz="1600" dirty="0" err="1">
                <a:solidFill>
                  <a:srgbClr val="FF0000"/>
                </a:solidFill>
              </a:rPr>
              <a:t>glGetUniformLocation</a:t>
            </a:r>
            <a:r>
              <a:rPr lang="en-US" sz="1600" dirty="0">
                <a:solidFill>
                  <a:srgbClr val="FF0000"/>
                </a:solidFill>
              </a:rPr>
              <a:t>(</a:t>
            </a:r>
            <a:r>
              <a:rPr lang="en-US" sz="1600" dirty="0" err="1">
                <a:solidFill>
                  <a:srgbClr val="FF0000"/>
                </a:solidFill>
              </a:rPr>
              <a:t>lightingShader.program</a:t>
            </a:r>
            <a:r>
              <a:rPr lang="en-US" sz="1600" dirty="0">
                <a:solidFill>
                  <a:srgbClr val="FF0000"/>
                </a:solidFill>
              </a:rPr>
              <a:t>, "model");</a:t>
            </a:r>
          </a:p>
          <a:p>
            <a:pPr marL="0" indent="0">
              <a:buNone/>
            </a:pPr>
            <a:r>
              <a:rPr lang="en-US" sz="1600" dirty="0">
                <a:solidFill>
                  <a:srgbClr val="FF0000"/>
                </a:solidFill>
              </a:rPr>
              <a:t>// glUniformMatrix4fv(</a:t>
            </a:r>
            <a:r>
              <a:rPr lang="en-US" sz="1600" dirty="0" err="1">
                <a:solidFill>
                  <a:srgbClr val="FF0000"/>
                </a:solidFill>
              </a:rPr>
              <a:t>modelLoc</a:t>
            </a:r>
            <a:r>
              <a:rPr lang="en-US" sz="1600" dirty="0">
                <a:solidFill>
                  <a:srgbClr val="FF0000"/>
                </a:solidFill>
              </a:rPr>
              <a:t>, 1, GL_FALSE, </a:t>
            </a:r>
            <a:r>
              <a:rPr lang="en-US" sz="1600" dirty="0" err="1">
                <a:solidFill>
                  <a:srgbClr val="FF0000"/>
                </a:solidFill>
              </a:rPr>
              <a:t>glm</a:t>
            </a:r>
            <a:r>
              <a:rPr lang="en-US" sz="1600" dirty="0">
                <a:solidFill>
                  <a:srgbClr val="FF0000"/>
                </a:solidFill>
              </a:rPr>
              <a:t>::</a:t>
            </a:r>
            <a:r>
              <a:rPr lang="en-US" sz="1600" dirty="0" err="1">
                <a:solidFill>
                  <a:srgbClr val="FF0000"/>
                </a:solidFill>
              </a:rPr>
              <a:t>value_ptr</a:t>
            </a:r>
            <a:r>
              <a:rPr lang="en-US" sz="1600" dirty="0">
                <a:solidFill>
                  <a:srgbClr val="FF0000"/>
                </a:solidFill>
              </a:rPr>
              <a:t>(model));</a:t>
            </a:r>
          </a:p>
          <a:p>
            <a:pPr marL="0" indent="0">
              <a:buNone/>
            </a:pPr>
            <a:r>
              <a:rPr lang="en-US" sz="1600" dirty="0"/>
              <a:t>uniform mat4 view;</a:t>
            </a:r>
          </a:p>
          <a:p>
            <a:pPr marL="0" indent="0">
              <a:buNone/>
            </a:pPr>
            <a:r>
              <a:rPr lang="en-US" sz="1600" dirty="0"/>
              <a:t>uniform mat4 projection;</a:t>
            </a:r>
          </a:p>
          <a:p>
            <a:pPr marL="0" indent="0">
              <a:buNone/>
            </a:pPr>
            <a:endParaRPr lang="en-US" sz="1600" dirty="0"/>
          </a:p>
          <a:p>
            <a:pPr marL="0" indent="0">
              <a:buNone/>
            </a:pPr>
            <a:r>
              <a:rPr lang="en-US" sz="1600" dirty="0"/>
              <a:t>void main(){</a:t>
            </a:r>
          </a:p>
          <a:p>
            <a:pPr marL="0" indent="0">
              <a:buNone/>
            </a:pPr>
            <a:r>
              <a:rPr lang="en-US" sz="1600" dirty="0">
                <a:solidFill>
                  <a:srgbClr val="FF0000"/>
                </a:solidFill>
              </a:rPr>
              <a:t>    </a:t>
            </a:r>
            <a:r>
              <a:rPr lang="en-US" sz="1600" dirty="0" err="1">
                <a:solidFill>
                  <a:srgbClr val="FF0000"/>
                </a:solidFill>
              </a:rPr>
              <a:t>gl_Position</a:t>
            </a:r>
            <a:r>
              <a:rPr lang="en-US" sz="1600" dirty="0">
                <a:solidFill>
                  <a:srgbClr val="FF0000"/>
                </a:solidFill>
              </a:rPr>
              <a:t> </a:t>
            </a:r>
            <a:r>
              <a:rPr lang="en-US" sz="1600" dirty="0"/>
              <a:t>= projection * view * model * vec4(</a:t>
            </a:r>
            <a:r>
              <a:rPr lang="en-US" sz="1600" dirty="0" err="1"/>
              <a:t>position</a:t>
            </a:r>
            <a:r>
              <a:rPr lang="en-US" sz="1600" dirty="0" err="1">
                <a:solidFill>
                  <a:srgbClr val="FF0000"/>
                </a:solidFill>
              </a:rPr>
              <a:t>.xyz</a:t>
            </a:r>
            <a:r>
              <a:rPr lang="en-US" sz="1600" dirty="0"/>
              <a:t>, 1.0f);</a:t>
            </a:r>
          </a:p>
          <a:p>
            <a:pPr marL="0" indent="0">
              <a:buNone/>
            </a:pPr>
            <a:r>
              <a:rPr lang="en-US" sz="1600" dirty="0"/>
              <a:t>}</a:t>
            </a:r>
          </a:p>
        </p:txBody>
      </p:sp>
      <p:sp>
        <p:nvSpPr>
          <p:cNvPr id="5" name="Slide Number Placeholder 4"/>
          <p:cNvSpPr>
            <a:spLocks noGrp="1"/>
          </p:cNvSpPr>
          <p:nvPr>
            <p:ph type="sldNum" sz="quarter" idx="12"/>
          </p:nvPr>
        </p:nvSpPr>
        <p:spPr/>
        <p:txBody>
          <a:bodyPr/>
          <a:lstStyle/>
          <a:p>
            <a:fld id="{1A2CB35F-C3AD-47C4-AFA8-541F4FA1121A}"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OpenGL “Red Book“</a:t>
            </a:r>
          </a:p>
          <a:p>
            <a:r>
              <a:rPr lang="en-US" dirty="0"/>
              <a:t>OpenGL “Orange Book“</a:t>
            </a:r>
          </a:p>
          <a:p>
            <a:r>
              <a:rPr lang="en-US" dirty="0" err="1"/>
              <a:t>LearnOpengl</a:t>
            </a:r>
            <a:r>
              <a:rPr lang="en-US" dirty="0"/>
              <a:t>, http://www.learnopengl.com</a:t>
            </a:r>
          </a:p>
          <a:p>
            <a:r>
              <a:rPr lang="en-US" dirty="0" err="1"/>
              <a:t>LightHouse</a:t>
            </a:r>
            <a:r>
              <a:rPr lang="en-US" dirty="0"/>
              <a:t> 3D, http://www.lighthouse3d.com/opengl/ </a:t>
            </a:r>
          </a:p>
          <a:p>
            <a:r>
              <a:rPr lang="en-US" dirty="0"/>
              <a:t>OpenGL Wiki</a:t>
            </a:r>
          </a:p>
          <a:p>
            <a:endParaRPr lang="en-US" dirty="0"/>
          </a:p>
        </p:txBody>
      </p:sp>
      <p:sp>
        <p:nvSpPr>
          <p:cNvPr id="5" name="Slide Number Placeholder 4"/>
          <p:cNvSpPr>
            <a:spLocks noGrp="1"/>
          </p:cNvSpPr>
          <p:nvPr>
            <p:ph type="sldNum" sz="quarter" idx="12"/>
          </p:nvPr>
        </p:nvSpPr>
        <p:spPr/>
        <p:txBody>
          <a:bodyPr/>
          <a:lstStyle/>
          <a:p>
            <a:fld id="{1A2CB35F-C3AD-47C4-AFA8-541F4FA1121A}" type="slidenum">
              <a:rPr lang="en-US" smtClean="0"/>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a:t>
            </a:r>
          </a:p>
        </p:txBody>
      </p:sp>
      <p:sp>
        <p:nvSpPr>
          <p:cNvPr id="3" name="Content Placeholder 2"/>
          <p:cNvSpPr>
            <a:spLocks noGrp="1"/>
          </p:cNvSpPr>
          <p:nvPr>
            <p:ph idx="1"/>
          </p:nvPr>
        </p:nvSpPr>
        <p:spPr/>
        <p:txBody>
          <a:bodyPr>
            <a:normAutofit lnSpcReduction="10000"/>
          </a:bodyPr>
          <a:lstStyle/>
          <a:p>
            <a:pPr marL="0" indent="0">
              <a:buNone/>
            </a:pPr>
            <a:r>
              <a:rPr lang="en-US" dirty="0"/>
              <a:t>You can download the compiled binary file directly</a:t>
            </a:r>
            <a:endParaRPr lang="en-US" dirty="0">
              <a:hlinkClick r:id="rId2"/>
            </a:endParaRPr>
          </a:p>
          <a:p>
            <a:r>
              <a:rPr lang="en-US" dirty="0"/>
              <a:t>GLEW: </a:t>
            </a:r>
          </a:p>
          <a:p>
            <a:r>
              <a:rPr lang="en-US" sz="1100" dirty="0"/>
              <a:t>http://glew.sourceforge.net/</a:t>
            </a:r>
          </a:p>
          <a:p>
            <a:r>
              <a:rPr lang="en-US" sz="1100" dirty="0"/>
              <a:t>https://sourceforge.net/projects/glew/files/glew/2.0.0/glew-2.0.0-win32.zip/download</a:t>
            </a:r>
          </a:p>
          <a:p>
            <a:endParaRPr lang="en-US" dirty="0"/>
          </a:p>
          <a:p>
            <a:r>
              <a:rPr lang="en-US" dirty="0"/>
              <a:t>GLFW: </a:t>
            </a:r>
          </a:p>
          <a:p>
            <a:r>
              <a:rPr lang="en-US" sz="1100" dirty="0"/>
              <a:t>http://www.glfw.org/download.html</a:t>
            </a:r>
          </a:p>
          <a:p>
            <a:r>
              <a:rPr lang="en-US" sz="1100" dirty="0"/>
              <a:t>https://github.com/glfw/glfw/releases/download/3.2.1/glfw-3.2.1.bin.WIN64.zip</a:t>
            </a:r>
          </a:p>
          <a:p>
            <a:endParaRPr lang="en-US" dirty="0"/>
          </a:p>
          <a:p>
            <a:r>
              <a:rPr lang="en-US" dirty="0"/>
              <a:t>GLM: </a:t>
            </a:r>
          </a:p>
          <a:p>
            <a:r>
              <a:rPr lang="en-US" sz="1000" dirty="0"/>
              <a:t>https://github.com/g-truc/glm/archive/0.9.8.4.zip</a:t>
            </a:r>
          </a:p>
        </p:txBody>
      </p:sp>
      <p:sp>
        <p:nvSpPr>
          <p:cNvPr id="5" name="Slide Number Placeholder 4"/>
          <p:cNvSpPr>
            <a:spLocks noGrp="1"/>
          </p:cNvSpPr>
          <p:nvPr>
            <p:ph type="sldNum" sz="quarter" idx="12"/>
          </p:nvPr>
        </p:nvSpPr>
        <p:spPr/>
        <p:txBody>
          <a:bodyPr/>
          <a:lstStyle/>
          <a:p>
            <a:fld id="{CB9E6BCE-8C57-4019-8603-0F6792E2D09A}"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a:t>
            </a:r>
          </a:p>
        </p:txBody>
      </p:sp>
      <p:sp>
        <p:nvSpPr>
          <p:cNvPr id="3" name="Content Placeholder 2"/>
          <p:cNvSpPr>
            <a:spLocks noGrp="1"/>
          </p:cNvSpPr>
          <p:nvPr>
            <p:ph idx="1"/>
          </p:nvPr>
        </p:nvSpPr>
        <p:spPr/>
        <p:txBody>
          <a:bodyPr/>
          <a:lstStyle/>
          <a:p>
            <a:r>
              <a:rPr lang="en-US" dirty="0"/>
              <a:t>Wrap them into a folder named: </a:t>
            </a:r>
            <a:r>
              <a:rPr lang="en-US" dirty="0" err="1"/>
              <a:t>opengl</a:t>
            </a:r>
            <a:endParaRPr lang="en-US" dirty="0"/>
          </a:p>
        </p:txBody>
      </p:sp>
      <p:sp>
        <p:nvSpPr>
          <p:cNvPr id="5" name="Slide Number Placeholder 4"/>
          <p:cNvSpPr>
            <a:spLocks noGrp="1"/>
          </p:cNvSpPr>
          <p:nvPr>
            <p:ph type="sldNum" sz="quarter" idx="12"/>
          </p:nvPr>
        </p:nvSpPr>
        <p:spPr/>
        <p:txBody>
          <a:bodyPr/>
          <a:lstStyle/>
          <a:p>
            <a:fld id="{CB9E6BCE-8C57-4019-8603-0F6792E2D09A}" type="slidenum">
              <a:rPr lang="en-US" smtClean="0"/>
              <a:t>6</a:t>
            </a:fld>
            <a:endParaRPr lang="en-US"/>
          </a:p>
        </p:txBody>
      </p:sp>
      <p:pic>
        <p:nvPicPr>
          <p:cNvPr id="6" name="Picture 5"/>
          <p:cNvPicPr>
            <a:picLocks noChangeAspect="1"/>
          </p:cNvPicPr>
          <p:nvPr/>
        </p:nvPicPr>
        <p:blipFill>
          <a:blip r:embed="rId2"/>
          <a:stretch>
            <a:fillRect/>
          </a:stretch>
        </p:blipFill>
        <p:spPr>
          <a:xfrm>
            <a:off x="1339331" y="2834369"/>
            <a:ext cx="8400776" cy="21388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a:t>
            </a:r>
          </a:p>
        </p:txBody>
      </p:sp>
      <p:sp>
        <p:nvSpPr>
          <p:cNvPr id="3" name="Content Placeholder 2"/>
          <p:cNvSpPr>
            <a:spLocks noGrp="1"/>
          </p:cNvSpPr>
          <p:nvPr>
            <p:ph idx="1"/>
          </p:nvPr>
        </p:nvSpPr>
        <p:spPr/>
        <p:txBody>
          <a:bodyPr/>
          <a:lstStyle/>
          <a:p>
            <a:r>
              <a:rPr lang="en-US" dirty="0"/>
              <a:t>Add path</a:t>
            </a:r>
          </a:p>
        </p:txBody>
      </p:sp>
      <p:sp>
        <p:nvSpPr>
          <p:cNvPr id="5" name="Slide Number Placeholder 4"/>
          <p:cNvSpPr>
            <a:spLocks noGrp="1"/>
          </p:cNvSpPr>
          <p:nvPr>
            <p:ph type="sldNum" sz="quarter" idx="12"/>
          </p:nvPr>
        </p:nvSpPr>
        <p:spPr/>
        <p:txBody>
          <a:bodyPr/>
          <a:lstStyle/>
          <a:p>
            <a:fld id="{CB9E6BCE-8C57-4019-8603-0F6792E2D09A}" type="slidenum">
              <a:rPr lang="en-US" smtClean="0"/>
              <a:t>7</a:t>
            </a:fld>
            <a:endParaRPr lang="en-US"/>
          </a:p>
        </p:txBody>
      </p:sp>
      <p:pic>
        <p:nvPicPr>
          <p:cNvPr id="6" name="Picture 5"/>
          <p:cNvPicPr>
            <a:picLocks noChangeAspect="1"/>
          </p:cNvPicPr>
          <p:nvPr/>
        </p:nvPicPr>
        <p:blipFill>
          <a:blip r:embed="rId2"/>
          <a:stretch>
            <a:fillRect/>
          </a:stretch>
        </p:blipFill>
        <p:spPr>
          <a:xfrm>
            <a:off x="3256383" y="2427010"/>
            <a:ext cx="5100248" cy="35877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a:t>
            </a:r>
          </a:p>
        </p:txBody>
      </p:sp>
      <p:sp>
        <p:nvSpPr>
          <p:cNvPr id="3" name="Content Placeholder 2"/>
          <p:cNvSpPr>
            <a:spLocks noGrp="1"/>
          </p:cNvSpPr>
          <p:nvPr>
            <p:ph idx="1"/>
          </p:nvPr>
        </p:nvSpPr>
        <p:spPr/>
        <p:txBody>
          <a:bodyPr/>
          <a:lstStyle/>
          <a:p>
            <a:r>
              <a:rPr lang="en-US" dirty="0"/>
              <a:t>Add external libs path and include</a:t>
            </a:r>
          </a:p>
          <a:p>
            <a:pPr marL="0" indent="0">
              <a:buNone/>
            </a:pPr>
            <a:r>
              <a:rPr lang="en-US" dirty="0"/>
              <a:t>   path in Property pages</a:t>
            </a:r>
          </a:p>
          <a:p>
            <a:pPr marL="0" indent="0">
              <a:buNone/>
            </a:pPr>
            <a:endParaRPr lang="en-US" dirty="0"/>
          </a:p>
          <a:p>
            <a:pPr marL="0" indent="0">
              <a:buNone/>
            </a:pPr>
            <a:r>
              <a:rPr lang="en-US" dirty="0"/>
              <a:t>   (or import prop page)</a:t>
            </a:r>
          </a:p>
        </p:txBody>
      </p:sp>
      <p:sp>
        <p:nvSpPr>
          <p:cNvPr id="5" name="Slide Number Placeholder 4"/>
          <p:cNvSpPr>
            <a:spLocks noGrp="1"/>
          </p:cNvSpPr>
          <p:nvPr>
            <p:ph type="sldNum" sz="quarter" idx="12"/>
          </p:nvPr>
        </p:nvSpPr>
        <p:spPr/>
        <p:txBody>
          <a:bodyPr/>
          <a:lstStyle/>
          <a:p>
            <a:fld id="{CB9E6BCE-8C57-4019-8603-0F6792E2D09A}" type="slidenum">
              <a:rPr lang="en-US" smtClean="0"/>
              <a:t>8</a:t>
            </a:fld>
            <a:endParaRPr lang="en-US"/>
          </a:p>
        </p:txBody>
      </p:sp>
      <p:pic>
        <p:nvPicPr>
          <p:cNvPr id="6" name="Picture 5"/>
          <p:cNvPicPr>
            <a:picLocks noChangeAspect="1"/>
          </p:cNvPicPr>
          <p:nvPr/>
        </p:nvPicPr>
        <p:blipFill>
          <a:blip r:embed="rId2"/>
          <a:stretch>
            <a:fillRect/>
          </a:stretch>
        </p:blipFill>
        <p:spPr>
          <a:xfrm>
            <a:off x="6456783" y="472469"/>
            <a:ext cx="5494411" cy="53591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a:t>
            </a:r>
          </a:p>
        </p:txBody>
      </p:sp>
      <p:sp>
        <p:nvSpPr>
          <p:cNvPr id="3" name="Content Placeholder 2"/>
          <p:cNvSpPr>
            <a:spLocks noGrp="1"/>
          </p:cNvSpPr>
          <p:nvPr>
            <p:ph idx="1"/>
          </p:nvPr>
        </p:nvSpPr>
        <p:spPr/>
        <p:txBody>
          <a:bodyPr/>
          <a:lstStyle/>
          <a:p>
            <a:r>
              <a:rPr lang="en-US" dirty="0"/>
              <a:t>Add </a:t>
            </a:r>
            <a:r>
              <a:rPr lang="en-US" dirty="0" err="1"/>
              <a:t>dll</a:t>
            </a:r>
            <a:r>
              <a:rPr lang="en-US" dirty="0"/>
              <a:t> to the folder, type the example OpenGL code in the main.cpp</a:t>
            </a:r>
          </a:p>
          <a:p>
            <a:endParaRPr lang="en-US" dirty="0"/>
          </a:p>
        </p:txBody>
      </p:sp>
      <p:sp>
        <p:nvSpPr>
          <p:cNvPr id="5" name="Slide Number Placeholder 4"/>
          <p:cNvSpPr>
            <a:spLocks noGrp="1"/>
          </p:cNvSpPr>
          <p:nvPr>
            <p:ph type="sldNum" sz="quarter" idx="12"/>
          </p:nvPr>
        </p:nvSpPr>
        <p:spPr/>
        <p:txBody>
          <a:bodyPr/>
          <a:lstStyle/>
          <a:p>
            <a:fld id="{CB9E6BCE-8C57-4019-8603-0F6792E2D09A}" type="slidenum">
              <a:rPr lang="en-US" smtClean="0"/>
              <a:t>9</a:t>
            </a:fld>
            <a:endParaRPr lang="en-US"/>
          </a:p>
        </p:txBody>
      </p:sp>
      <p:pic>
        <p:nvPicPr>
          <p:cNvPr id="7" name="Picture 6"/>
          <p:cNvPicPr>
            <a:picLocks noChangeAspect="1"/>
          </p:cNvPicPr>
          <p:nvPr/>
        </p:nvPicPr>
        <p:blipFill>
          <a:blip r:embed="rId3"/>
          <a:stretch>
            <a:fillRect/>
          </a:stretch>
        </p:blipFill>
        <p:spPr>
          <a:xfrm>
            <a:off x="2366962" y="2443163"/>
            <a:ext cx="7458075" cy="3733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2872</Words>
  <Application>Microsoft Macintosh PowerPoint</Application>
  <PresentationFormat>Widescreen</PresentationFormat>
  <Paragraphs>408</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OpenGL Tutorial </vt:lpstr>
      <vt:lpstr>Some terms:</vt:lpstr>
      <vt:lpstr>Some terms:</vt:lpstr>
      <vt:lpstr>What we need:</vt:lpstr>
      <vt:lpstr>Windows:</vt:lpstr>
      <vt:lpstr>Windows:</vt:lpstr>
      <vt:lpstr>Windows:</vt:lpstr>
      <vt:lpstr>Windows:</vt:lpstr>
      <vt:lpstr>Windows:</vt:lpstr>
      <vt:lpstr>Windows:</vt:lpstr>
      <vt:lpstr>Mac:</vt:lpstr>
      <vt:lpstr>Linux:  </vt:lpstr>
      <vt:lpstr>GUI</vt:lpstr>
      <vt:lpstr>Some useful links</vt:lpstr>
      <vt:lpstr>GLSL Shader Programming</vt:lpstr>
      <vt:lpstr>Introduction</vt:lpstr>
      <vt:lpstr>Rendering Pipeline</vt:lpstr>
      <vt:lpstr>Rendering Pipeline(What?)</vt:lpstr>
      <vt:lpstr>Rendering Pipeline(Why?)</vt:lpstr>
      <vt:lpstr>Rendering Pipeline(Why?)</vt:lpstr>
      <vt:lpstr>Rendering Pipeline(How?)</vt:lpstr>
      <vt:lpstr>Vertex Buffer Object (VBO)</vt:lpstr>
      <vt:lpstr>Vertex Array Object (VAO)</vt:lpstr>
      <vt:lpstr>Vertex Attribute Pointer</vt:lpstr>
      <vt:lpstr>Vertex Attribute Pointer</vt:lpstr>
      <vt:lpstr>Relation between VAO/VBO/Attribute Pointer</vt:lpstr>
      <vt:lpstr>All together in VAO</vt:lpstr>
      <vt:lpstr>All together in VAO</vt:lpstr>
      <vt:lpstr>Shader</vt:lpstr>
      <vt:lpstr>Shader</vt:lpstr>
      <vt:lpstr>Vertex Shader</vt:lpstr>
      <vt:lpstr>Vertex Shader</vt:lpstr>
      <vt:lpstr>Vertex Shader</vt:lpstr>
      <vt:lpstr>Vertex Shader</vt:lpstr>
      <vt:lpstr>Fragment Shader</vt:lpstr>
      <vt:lpstr>Fragment Shader</vt:lpstr>
      <vt:lpstr>Shader</vt:lpstr>
      <vt:lpstr>Shader Pipeline</vt:lpstr>
      <vt:lpstr>GLSL Shader Syntax</vt:lpstr>
      <vt:lpstr>GLSL Shader Syntax</vt:lpstr>
      <vt:lpstr>GLSL Shader Syntax</vt:lpstr>
      <vt:lpstr>GLSL Shader Syntax</vt:lpstr>
      <vt:lpstr>GLSL Shader Syntax</vt:lpstr>
      <vt:lpstr>Shader Example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GLSL Based Shader Programming(I)</dc:title>
  <dc:creator>Wang, Yeqi</dc:creator>
  <cp:lastModifiedBy>Xiaohu Guo</cp:lastModifiedBy>
  <cp:revision>99</cp:revision>
  <dcterms:created xsi:type="dcterms:W3CDTF">2019-01-24T21:32:22Z</dcterms:created>
  <dcterms:modified xsi:type="dcterms:W3CDTF">2020-01-24T15:57:37Z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