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7"/>
  </p:notesMasterIdLst>
  <p:sldIdLst>
    <p:sldId id="317" r:id="rId2"/>
    <p:sldId id="318" r:id="rId3"/>
    <p:sldId id="319" r:id="rId4"/>
    <p:sldId id="320" r:id="rId5"/>
    <p:sldId id="322" r:id="rId6"/>
    <p:sldId id="323" r:id="rId7"/>
    <p:sldId id="324" r:id="rId8"/>
    <p:sldId id="325" r:id="rId9"/>
    <p:sldId id="326" r:id="rId10"/>
    <p:sldId id="327" r:id="rId11"/>
    <p:sldId id="328" r:id="rId12"/>
    <p:sldId id="329" r:id="rId13"/>
    <p:sldId id="330" r:id="rId14"/>
    <p:sldId id="431" r:id="rId15"/>
    <p:sldId id="331" r:id="rId16"/>
    <p:sldId id="332" r:id="rId17"/>
    <p:sldId id="333" r:id="rId18"/>
    <p:sldId id="334" r:id="rId19"/>
    <p:sldId id="335" r:id="rId20"/>
    <p:sldId id="336" r:id="rId21"/>
    <p:sldId id="337" r:id="rId22"/>
    <p:sldId id="432" r:id="rId23"/>
    <p:sldId id="433" r:id="rId24"/>
    <p:sldId id="434" r:id="rId25"/>
    <p:sldId id="435" r:id="rId26"/>
    <p:sldId id="436" r:id="rId27"/>
    <p:sldId id="437" r:id="rId28"/>
    <p:sldId id="438" r:id="rId29"/>
    <p:sldId id="439" r:id="rId30"/>
    <p:sldId id="440" r:id="rId31"/>
    <p:sldId id="441" r:id="rId32"/>
    <p:sldId id="442" r:id="rId33"/>
    <p:sldId id="443"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62" r:id="rId53"/>
    <p:sldId id="463" r:id="rId54"/>
    <p:sldId id="464" r:id="rId55"/>
    <p:sldId id="465" r:id="rId56"/>
    <p:sldId id="466" r:id="rId57"/>
    <p:sldId id="467" r:id="rId58"/>
    <p:sldId id="468" r:id="rId59"/>
    <p:sldId id="469" r:id="rId60"/>
    <p:sldId id="470" r:id="rId61"/>
    <p:sldId id="471" r:id="rId62"/>
    <p:sldId id="472" r:id="rId63"/>
    <p:sldId id="473" r:id="rId64"/>
    <p:sldId id="474" r:id="rId65"/>
    <p:sldId id="475" r:id="rId66"/>
    <p:sldId id="476" r:id="rId67"/>
    <p:sldId id="477" r:id="rId68"/>
    <p:sldId id="478" r:id="rId69"/>
    <p:sldId id="479" r:id="rId70"/>
    <p:sldId id="480" r:id="rId71"/>
    <p:sldId id="484" r:id="rId72"/>
    <p:sldId id="482" r:id="rId73"/>
    <p:sldId id="483" r:id="rId74"/>
    <p:sldId id="481" r:id="rId75"/>
    <p:sldId id="485" r:id="rId76"/>
    <p:sldId id="486" r:id="rId77"/>
    <p:sldId id="488" r:id="rId78"/>
    <p:sldId id="489" r:id="rId79"/>
    <p:sldId id="490" r:id="rId80"/>
    <p:sldId id="491" r:id="rId81"/>
    <p:sldId id="503" r:id="rId82"/>
    <p:sldId id="504" r:id="rId83"/>
    <p:sldId id="505" r:id="rId84"/>
    <p:sldId id="506" r:id="rId85"/>
    <p:sldId id="492" r:id="rId86"/>
    <p:sldId id="493" r:id="rId87"/>
    <p:sldId id="494" r:id="rId88"/>
    <p:sldId id="495" r:id="rId89"/>
    <p:sldId id="496" r:id="rId90"/>
    <p:sldId id="497" r:id="rId91"/>
    <p:sldId id="498" r:id="rId92"/>
    <p:sldId id="499" r:id="rId93"/>
    <p:sldId id="500" r:id="rId94"/>
    <p:sldId id="501" r:id="rId95"/>
    <p:sldId id="507" r:id="rId9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05"/>
    <p:restoredTop sz="93109"/>
  </p:normalViewPr>
  <p:slideViewPr>
    <p:cSldViewPr>
      <p:cViewPr>
        <p:scale>
          <a:sx n="75" d="100"/>
          <a:sy n="75" d="100"/>
        </p:scale>
        <p:origin x="2224" y="19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notesMaster" Target="notesMasters/notesMaster1.xml"/><Relationship Id="rId98" Type="http://schemas.openxmlformats.org/officeDocument/2006/relationships/presProps" Target="presProps.xml"/><Relationship Id="rId9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theme" Target="theme/theme1.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charset="0"/>
                <a:cs typeface="宋体" charset="0"/>
              </a:defRPr>
            </a:lvl1pPr>
          </a:lstStyle>
          <a:p>
            <a:pPr>
              <a:defRPr/>
            </a:pPr>
            <a:endParaRPr lang="en-US" altLang="zh-CN"/>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charset="0"/>
                <a:cs typeface="宋体"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宋体" charset="0"/>
                <a:cs typeface="宋体" charset="0"/>
              </a:defRPr>
            </a:lvl1pPr>
          </a:lstStyle>
          <a:p>
            <a:pPr>
              <a:defRPr/>
            </a:pPr>
            <a:endParaRPr lang="en-US" altLang="zh-CN"/>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BABD059-8A84-564A-897D-F38839A42DF9}" type="slidenum">
              <a:rPr lang="en-US" altLang="zh-CN"/>
              <a:pPr>
                <a:defRPr/>
              </a:pPr>
              <a:t>‹#›</a:t>
            </a:fld>
            <a:endParaRPr lang="en-US" altLang="zh-CN"/>
          </a:p>
        </p:txBody>
      </p:sp>
    </p:spTree>
    <p:extLst>
      <p:ext uri="{BB962C8B-B14F-4D97-AF65-F5344CB8AC3E}">
        <p14:creationId xmlns:p14="http://schemas.microsoft.com/office/powerpoint/2010/main" val="15459738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ln/>
        </p:spPr>
      </p:sp>
      <p:sp>
        <p:nvSpPr>
          <p:cNvPr id="57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57347"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25B8A71-FDF2-7B46-A8A1-69C4713DC832}" type="slidenum">
              <a:rPr lang="en-US" altLang="en-US"/>
              <a:pPr algn="r" eaLnBrk="1" hangingPunct="1">
                <a:spcBef>
                  <a:spcPct val="0"/>
                </a:spcBef>
              </a:pPr>
              <a:t>51</a:t>
            </a:fld>
            <a:endParaRPr lang="en-US" altLang="en-US"/>
          </a:p>
        </p:txBody>
      </p:sp>
    </p:spTree>
    <p:extLst>
      <p:ext uri="{BB962C8B-B14F-4D97-AF65-F5344CB8AC3E}">
        <p14:creationId xmlns:p14="http://schemas.microsoft.com/office/powerpoint/2010/main" val="1033010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61443"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BD22699-3AB0-A04A-8D4C-46D6ADFAD45C}" type="slidenum">
              <a:rPr lang="en-US" altLang="en-US"/>
              <a:pPr algn="r" eaLnBrk="1" hangingPunct="1">
                <a:spcBef>
                  <a:spcPct val="0"/>
                </a:spcBef>
              </a:pPr>
              <a:t>81</a:t>
            </a:fld>
            <a:endParaRPr lang="en-US" altLang="en-US"/>
          </a:p>
        </p:txBody>
      </p:sp>
    </p:spTree>
    <p:extLst>
      <p:ext uri="{BB962C8B-B14F-4D97-AF65-F5344CB8AC3E}">
        <p14:creationId xmlns:p14="http://schemas.microsoft.com/office/powerpoint/2010/main" val="1471709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63491"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04CDD5E0-1477-434B-B0EE-07B16339A725}" type="slidenum">
              <a:rPr lang="en-US" altLang="en-US"/>
              <a:pPr algn="r" eaLnBrk="1" hangingPunct="1">
                <a:spcBef>
                  <a:spcPct val="0"/>
                </a:spcBef>
              </a:pPr>
              <a:t>82</a:t>
            </a:fld>
            <a:endParaRPr lang="en-US" altLang="en-US"/>
          </a:p>
        </p:txBody>
      </p:sp>
    </p:spTree>
    <p:extLst>
      <p:ext uri="{BB962C8B-B14F-4D97-AF65-F5344CB8AC3E}">
        <p14:creationId xmlns:p14="http://schemas.microsoft.com/office/powerpoint/2010/main" val="1638874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ln/>
        </p:spPr>
      </p:sp>
      <p:sp>
        <p:nvSpPr>
          <p:cNvPr id="655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65539"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661D5AB-79C8-5840-8F53-A4DB1E2EFD8B}" type="slidenum">
              <a:rPr lang="en-US" altLang="en-US"/>
              <a:pPr algn="r" eaLnBrk="1" hangingPunct="1">
                <a:spcBef>
                  <a:spcPct val="0"/>
                </a:spcBef>
              </a:pPr>
              <a:t>83</a:t>
            </a:fld>
            <a:endParaRPr lang="en-US" altLang="en-US"/>
          </a:p>
        </p:txBody>
      </p:sp>
    </p:spTree>
    <p:extLst>
      <p:ext uri="{BB962C8B-B14F-4D97-AF65-F5344CB8AC3E}">
        <p14:creationId xmlns:p14="http://schemas.microsoft.com/office/powerpoint/2010/main" val="1301456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67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67587"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3B530502-E31F-4446-A9BF-2F1D93F98167}" type="slidenum">
              <a:rPr lang="en-US" altLang="en-US"/>
              <a:pPr algn="r" eaLnBrk="1" hangingPunct="1">
                <a:spcBef>
                  <a:spcPct val="0"/>
                </a:spcBef>
              </a:pPr>
              <a:t>84</a:t>
            </a:fld>
            <a:endParaRPr lang="en-US" altLang="en-US"/>
          </a:p>
        </p:txBody>
      </p:sp>
    </p:spTree>
    <p:extLst>
      <p:ext uri="{BB962C8B-B14F-4D97-AF65-F5344CB8AC3E}">
        <p14:creationId xmlns:p14="http://schemas.microsoft.com/office/powerpoint/2010/main" val="464018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116739"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76E61E2-4183-F043-8509-F06701E33DAA}" type="slidenum">
              <a:rPr lang="en-US" altLang="en-US"/>
              <a:pPr algn="r" eaLnBrk="1" hangingPunct="1">
                <a:spcBef>
                  <a:spcPct val="0"/>
                </a:spcBef>
              </a:pPr>
              <a:t>85</a:t>
            </a:fld>
            <a:endParaRPr lang="en-US" altLang="en-US"/>
          </a:p>
        </p:txBody>
      </p:sp>
    </p:spTree>
    <p:extLst>
      <p:ext uri="{BB962C8B-B14F-4D97-AF65-F5344CB8AC3E}">
        <p14:creationId xmlns:p14="http://schemas.microsoft.com/office/powerpoint/2010/main" val="2092867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ln/>
        </p:spPr>
      </p:sp>
      <p:sp>
        <p:nvSpPr>
          <p:cNvPr id="1187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118787"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4FAB606-8C8D-C044-B166-56DA3018637D}" type="slidenum">
              <a:rPr lang="en-US" altLang="en-US"/>
              <a:pPr algn="r" eaLnBrk="1" hangingPunct="1">
                <a:spcBef>
                  <a:spcPct val="0"/>
                </a:spcBef>
              </a:pPr>
              <a:t>86</a:t>
            </a:fld>
            <a:endParaRPr lang="en-US" altLang="en-US"/>
          </a:p>
        </p:txBody>
      </p:sp>
    </p:spTree>
    <p:extLst>
      <p:ext uri="{BB962C8B-B14F-4D97-AF65-F5344CB8AC3E}">
        <p14:creationId xmlns:p14="http://schemas.microsoft.com/office/powerpoint/2010/main" val="471946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ln/>
        </p:spPr>
      </p:sp>
      <p:sp>
        <p:nvSpPr>
          <p:cNvPr id="1208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120835"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9B8FB4F-61E5-6D43-9BE0-91D8E212CD15}" type="slidenum">
              <a:rPr lang="en-US" altLang="en-US"/>
              <a:pPr algn="r" eaLnBrk="1" hangingPunct="1">
                <a:spcBef>
                  <a:spcPct val="0"/>
                </a:spcBef>
              </a:pPr>
              <a:t>87</a:t>
            </a:fld>
            <a:endParaRPr lang="en-US" altLang="en-US"/>
          </a:p>
        </p:txBody>
      </p:sp>
    </p:spTree>
    <p:extLst>
      <p:ext uri="{BB962C8B-B14F-4D97-AF65-F5344CB8AC3E}">
        <p14:creationId xmlns:p14="http://schemas.microsoft.com/office/powerpoint/2010/main" val="1670645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a:ln/>
        </p:spPr>
      </p:sp>
      <p:sp>
        <p:nvSpPr>
          <p:cNvPr id="1228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122883"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2B274BF-5AF4-6D44-9767-6312CD1E1849}" type="slidenum">
              <a:rPr lang="en-US" altLang="en-US"/>
              <a:pPr algn="r" eaLnBrk="1" hangingPunct="1">
                <a:spcBef>
                  <a:spcPct val="0"/>
                </a:spcBef>
              </a:pPr>
              <a:t>88</a:t>
            </a:fld>
            <a:endParaRPr lang="en-US" altLang="en-US"/>
          </a:p>
        </p:txBody>
      </p:sp>
    </p:spTree>
    <p:extLst>
      <p:ext uri="{BB962C8B-B14F-4D97-AF65-F5344CB8AC3E}">
        <p14:creationId xmlns:p14="http://schemas.microsoft.com/office/powerpoint/2010/main" val="1867948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a:ln/>
        </p:spPr>
      </p:sp>
      <p:sp>
        <p:nvSpPr>
          <p:cNvPr id="1249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124931"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FF0EC440-4D40-B945-961F-8747DBD5F80C}" type="slidenum">
              <a:rPr lang="en-US" altLang="en-US"/>
              <a:pPr algn="r" eaLnBrk="1" hangingPunct="1">
                <a:spcBef>
                  <a:spcPct val="0"/>
                </a:spcBef>
              </a:pPr>
              <a:t>89</a:t>
            </a:fld>
            <a:endParaRPr lang="en-US" altLang="en-US"/>
          </a:p>
        </p:txBody>
      </p:sp>
    </p:spTree>
    <p:extLst>
      <p:ext uri="{BB962C8B-B14F-4D97-AF65-F5344CB8AC3E}">
        <p14:creationId xmlns:p14="http://schemas.microsoft.com/office/powerpoint/2010/main" val="1425628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a:ln/>
        </p:spPr>
      </p:sp>
      <p:sp>
        <p:nvSpPr>
          <p:cNvPr id="1269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126979"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009FDE9-FCDA-344E-BEE7-B94D8192D2F8}" type="slidenum">
              <a:rPr lang="en-US" altLang="en-US"/>
              <a:pPr algn="r" eaLnBrk="1" hangingPunct="1">
                <a:spcBef>
                  <a:spcPct val="0"/>
                </a:spcBef>
              </a:pPr>
              <a:t>90</a:t>
            </a:fld>
            <a:endParaRPr lang="en-US" altLang="en-US"/>
          </a:p>
        </p:txBody>
      </p:sp>
    </p:spTree>
    <p:extLst>
      <p:ext uri="{BB962C8B-B14F-4D97-AF65-F5344CB8AC3E}">
        <p14:creationId xmlns:p14="http://schemas.microsoft.com/office/powerpoint/2010/main" val="1541568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ln/>
        </p:spPr>
      </p:sp>
      <p:sp>
        <p:nvSpPr>
          <p:cNvPr id="59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59395"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02E6239-B0AC-814A-8524-29DED6505E9E}" type="slidenum">
              <a:rPr lang="en-US" altLang="en-US"/>
              <a:pPr algn="r" eaLnBrk="1" hangingPunct="1">
                <a:spcBef>
                  <a:spcPct val="0"/>
                </a:spcBef>
              </a:pPr>
              <a:t>52</a:t>
            </a:fld>
            <a:endParaRPr lang="en-US" altLang="en-US"/>
          </a:p>
        </p:txBody>
      </p:sp>
    </p:spTree>
    <p:extLst>
      <p:ext uri="{BB962C8B-B14F-4D97-AF65-F5344CB8AC3E}">
        <p14:creationId xmlns:p14="http://schemas.microsoft.com/office/powerpoint/2010/main" val="1358954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a:ln/>
        </p:spPr>
      </p:sp>
      <p:sp>
        <p:nvSpPr>
          <p:cNvPr id="1290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129027"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BB110B60-131C-9A4C-875F-5D1122AFF11D}" type="slidenum">
              <a:rPr lang="en-US" altLang="en-US"/>
              <a:pPr algn="r" eaLnBrk="1" hangingPunct="1">
                <a:spcBef>
                  <a:spcPct val="0"/>
                </a:spcBef>
              </a:pPr>
              <a:t>91</a:t>
            </a:fld>
            <a:endParaRPr lang="en-US" altLang="en-US"/>
          </a:p>
        </p:txBody>
      </p:sp>
    </p:spTree>
    <p:extLst>
      <p:ext uri="{BB962C8B-B14F-4D97-AF65-F5344CB8AC3E}">
        <p14:creationId xmlns:p14="http://schemas.microsoft.com/office/powerpoint/2010/main" val="783834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131075"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B7D62A1D-3DD0-4E46-A2E6-A93E95BF96DC}" type="slidenum">
              <a:rPr lang="en-US" altLang="en-US"/>
              <a:pPr algn="r" eaLnBrk="1" hangingPunct="1">
                <a:spcBef>
                  <a:spcPct val="0"/>
                </a:spcBef>
              </a:pPr>
              <a:t>92</a:t>
            </a:fld>
            <a:endParaRPr lang="en-US" altLang="en-US"/>
          </a:p>
        </p:txBody>
      </p:sp>
    </p:spTree>
    <p:extLst>
      <p:ext uri="{BB962C8B-B14F-4D97-AF65-F5344CB8AC3E}">
        <p14:creationId xmlns:p14="http://schemas.microsoft.com/office/powerpoint/2010/main" val="2033212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a:ln/>
        </p:spPr>
      </p:sp>
      <p:sp>
        <p:nvSpPr>
          <p:cNvPr id="1331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133123"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4F96113-AE07-A84D-9DD5-01BB95A2D66C}" type="slidenum">
              <a:rPr lang="en-US" altLang="en-US"/>
              <a:pPr algn="r" eaLnBrk="1" hangingPunct="1">
                <a:spcBef>
                  <a:spcPct val="0"/>
                </a:spcBef>
              </a:pPr>
              <a:t>93</a:t>
            </a:fld>
            <a:endParaRPr lang="en-US" altLang="en-US"/>
          </a:p>
        </p:txBody>
      </p:sp>
    </p:spTree>
    <p:extLst>
      <p:ext uri="{BB962C8B-B14F-4D97-AF65-F5344CB8AC3E}">
        <p14:creationId xmlns:p14="http://schemas.microsoft.com/office/powerpoint/2010/main" val="198827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135171"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BA371DA-E06E-7249-9A01-ED017F7FEC01}" type="slidenum">
              <a:rPr lang="en-US" altLang="en-US"/>
              <a:pPr algn="r" eaLnBrk="1" hangingPunct="1">
                <a:spcBef>
                  <a:spcPct val="0"/>
                </a:spcBef>
              </a:pPr>
              <a:t>94</a:t>
            </a:fld>
            <a:endParaRPr lang="en-US" altLang="en-US"/>
          </a:p>
        </p:txBody>
      </p:sp>
    </p:spTree>
    <p:extLst>
      <p:ext uri="{BB962C8B-B14F-4D97-AF65-F5344CB8AC3E}">
        <p14:creationId xmlns:p14="http://schemas.microsoft.com/office/powerpoint/2010/main" val="9853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61443"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BD22699-3AB0-A04A-8D4C-46D6ADFAD45C}" type="slidenum">
              <a:rPr lang="en-US" altLang="en-US"/>
              <a:pPr algn="r" eaLnBrk="1" hangingPunct="1">
                <a:spcBef>
                  <a:spcPct val="0"/>
                </a:spcBef>
              </a:pPr>
              <a:t>53</a:t>
            </a:fld>
            <a:endParaRPr lang="en-US" altLang="en-US"/>
          </a:p>
        </p:txBody>
      </p:sp>
    </p:spTree>
    <p:extLst>
      <p:ext uri="{BB962C8B-B14F-4D97-AF65-F5344CB8AC3E}">
        <p14:creationId xmlns:p14="http://schemas.microsoft.com/office/powerpoint/2010/main" val="117112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63491"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04CDD5E0-1477-434B-B0EE-07B16339A725}" type="slidenum">
              <a:rPr lang="en-US" altLang="en-US"/>
              <a:pPr algn="r" eaLnBrk="1" hangingPunct="1">
                <a:spcBef>
                  <a:spcPct val="0"/>
                </a:spcBef>
              </a:pPr>
              <a:t>54</a:t>
            </a:fld>
            <a:endParaRPr lang="en-US" altLang="en-US"/>
          </a:p>
        </p:txBody>
      </p:sp>
    </p:spTree>
    <p:extLst>
      <p:ext uri="{BB962C8B-B14F-4D97-AF65-F5344CB8AC3E}">
        <p14:creationId xmlns:p14="http://schemas.microsoft.com/office/powerpoint/2010/main" val="1916793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ln/>
        </p:spPr>
      </p:sp>
      <p:sp>
        <p:nvSpPr>
          <p:cNvPr id="655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65539"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661D5AB-79C8-5840-8F53-A4DB1E2EFD8B}" type="slidenum">
              <a:rPr lang="en-US" altLang="en-US"/>
              <a:pPr algn="r" eaLnBrk="1" hangingPunct="1">
                <a:spcBef>
                  <a:spcPct val="0"/>
                </a:spcBef>
              </a:pPr>
              <a:t>55</a:t>
            </a:fld>
            <a:endParaRPr lang="en-US" altLang="en-US"/>
          </a:p>
        </p:txBody>
      </p:sp>
    </p:spTree>
    <p:extLst>
      <p:ext uri="{BB962C8B-B14F-4D97-AF65-F5344CB8AC3E}">
        <p14:creationId xmlns:p14="http://schemas.microsoft.com/office/powerpoint/2010/main" val="1784208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67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67587"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3B530502-E31F-4446-A9BF-2F1D93F98167}" type="slidenum">
              <a:rPr lang="en-US" altLang="en-US"/>
              <a:pPr algn="r" eaLnBrk="1" hangingPunct="1">
                <a:spcBef>
                  <a:spcPct val="0"/>
                </a:spcBef>
              </a:pPr>
              <a:t>56</a:t>
            </a:fld>
            <a:endParaRPr lang="en-US" altLang="en-US"/>
          </a:p>
        </p:txBody>
      </p:sp>
    </p:spTree>
    <p:extLst>
      <p:ext uri="{BB962C8B-B14F-4D97-AF65-F5344CB8AC3E}">
        <p14:creationId xmlns:p14="http://schemas.microsoft.com/office/powerpoint/2010/main" val="195260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ln/>
        </p:spPr>
      </p:sp>
      <p:sp>
        <p:nvSpPr>
          <p:cNvPr id="696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69635"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24F2DE5-1CCB-F34B-885A-C4D09A9D28ED}" type="slidenum">
              <a:rPr lang="en-US" altLang="en-US"/>
              <a:pPr algn="r" eaLnBrk="1" hangingPunct="1">
                <a:spcBef>
                  <a:spcPct val="0"/>
                </a:spcBef>
              </a:pPr>
              <a:t>57</a:t>
            </a:fld>
            <a:endParaRPr lang="en-US" altLang="en-US"/>
          </a:p>
        </p:txBody>
      </p:sp>
    </p:spTree>
    <p:extLst>
      <p:ext uri="{BB962C8B-B14F-4D97-AF65-F5344CB8AC3E}">
        <p14:creationId xmlns:p14="http://schemas.microsoft.com/office/powerpoint/2010/main" val="1199158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71683"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88E581C-83A2-7E4C-A65D-468F2359E03A}" type="slidenum">
              <a:rPr lang="en-US" altLang="en-US"/>
              <a:pPr algn="r" eaLnBrk="1" hangingPunct="1">
                <a:spcBef>
                  <a:spcPct val="0"/>
                </a:spcBef>
              </a:pPr>
              <a:t>58</a:t>
            </a:fld>
            <a:endParaRPr lang="en-US" altLang="en-US"/>
          </a:p>
        </p:txBody>
      </p:sp>
    </p:spTree>
    <p:extLst>
      <p:ext uri="{BB962C8B-B14F-4D97-AF65-F5344CB8AC3E}">
        <p14:creationId xmlns:p14="http://schemas.microsoft.com/office/powerpoint/2010/main" val="1638244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a:ln/>
        </p:spPr>
      </p:sp>
      <p:sp>
        <p:nvSpPr>
          <p:cNvPr id="1116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en-US" altLang="en-US">
              <a:ea typeface="宋体" charset="-122"/>
            </a:endParaRPr>
          </a:p>
        </p:txBody>
      </p:sp>
      <p:sp>
        <p:nvSpPr>
          <p:cNvPr id="111619"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080CA4AB-659F-594F-9445-0268BF06AEED}" type="slidenum">
              <a:rPr lang="en-US" altLang="en-US"/>
              <a:pPr algn="r" eaLnBrk="1" hangingPunct="1">
                <a:spcBef>
                  <a:spcPct val="0"/>
                </a:spcBef>
              </a:pPr>
              <a:t>77</a:t>
            </a:fld>
            <a:endParaRPr lang="en-US" altLang="en-US"/>
          </a:p>
        </p:txBody>
      </p:sp>
    </p:spTree>
    <p:extLst>
      <p:ext uri="{BB962C8B-B14F-4D97-AF65-F5344CB8AC3E}">
        <p14:creationId xmlns:p14="http://schemas.microsoft.com/office/powerpoint/2010/main" val="738613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wallpap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0"/>
          <p:cNvSpPr>
            <a:spLocks noChangeShapeType="1"/>
          </p:cNvSpPr>
          <p:nvPr/>
        </p:nvSpPr>
        <p:spPr bwMode="auto">
          <a:xfrm>
            <a:off x="2286000" y="0"/>
            <a:ext cx="0" cy="5334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Text Box 11"/>
          <p:cNvSpPr txBox="1">
            <a:spLocks noChangeArrowheads="1"/>
          </p:cNvSpPr>
          <p:nvPr/>
        </p:nvSpPr>
        <p:spPr bwMode="auto">
          <a:xfrm>
            <a:off x="342900" y="90488"/>
            <a:ext cx="1485900" cy="366712"/>
          </a:xfrm>
          <a:prstGeom prst="rect">
            <a:avLst/>
          </a:prstGeom>
          <a:noFill/>
          <a:ln w="9525">
            <a:noFill/>
            <a:miter lim="800000"/>
            <a:headEnd/>
            <a:tailEnd/>
          </a:ln>
          <a:effectLst>
            <a:outerShdw dist="25399" dir="2700000" algn="ctr" rotWithShape="0">
              <a:srgbClr val="808080"/>
            </a:out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defRPr/>
            </a:pPr>
            <a:r>
              <a:rPr lang="en-US" b="1" smtClean="0">
                <a:solidFill>
                  <a:schemeClr val="bg1"/>
                </a:solidFill>
                <a:latin typeface="Times New Roman" charset="0"/>
                <a:ea typeface="Osaka" charset="0"/>
                <a:cs typeface="Osaka" charset="0"/>
              </a:rPr>
              <a:t>UT DALLAS</a:t>
            </a:r>
            <a:endParaRPr lang="en-US" smtClean="0">
              <a:solidFill>
                <a:schemeClr val="bg1"/>
              </a:solidFill>
              <a:ea typeface="Osaka" charset="0"/>
              <a:cs typeface="Osaka" charset="0"/>
            </a:endParaRPr>
          </a:p>
        </p:txBody>
      </p:sp>
      <p:sp>
        <p:nvSpPr>
          <p:cNvPr id="7" name="Text Box 12"/>
          <p:cNvSpPr txBox="1">
            <a:spLocks noChangeArrowheads="1"/>
          </p:cNvSpPr>
          <p:nvPr/>
        </p:nvSpPr>
        <p:spPr bwMode="auto">
          <a:xfrm>
            <a:off x="2438400" y="120650"/>
            <a:ext cx="6172200" cy="304800"/>
          </a:xfrm>
          <a:prstGeom prst="rect">
            <a:avLst/>
          </a:prstGeom>
          <a:noFill/>
          <a:ln w="9525">
            <a:noFill/>
            <a:miter lim="800000"/>
            <a:headEnd/>
            <a:tailEnd/>
          </a:ln>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spcBef>
                <a:spcPct val="50000"/>
              </a:spcBef>
              <a:defRPr/>
            </a:pPr>
            <a:r>
              <a:rPr lang="en-US" sz="1400" smtClean="0">
                <a:solidFill>
                  <a:schemeClr val="bg1"/>
                </a:solidFill>
                <a:ea typeface="Osaka" charset="0"/>
                <a:cs typeface="Osaka" charset="0"/>
              </a:rPr>
              <a:t>Erik Jonsson School of Engineering &amp; Computer Science</a:t>
            </a:r>
            <a:endParaRPr lang="en-US" smtClean="0">
              <a:solidFill>
                <a:schemeClr val="bg1"/>
              </a:solidFill>
              <a:ea typeface="Osaka" charset="0"/>
              <a:cs typeface="Osaka" charset="0"/>
            </a:endParaRPr>
          </a:p>
        </p:txBody>
      </p:sp>
      <p:sp>
        <p:nvSpPr>
          <p:cNvPr id="8" name="Rectangle 13"/>
          <p:cNvSpPr>
            <a:spLocks noChangeArrowheads="1"/>
          </p:cNvSpPr>
          <p:nvPr/>
        </p:nvSpPr>
        <p:spPr bwMode="auto">
          <a:xfrm>
            <a:off x="0" y="6248400"/>
            <a:ext cx="9144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defRPr/>
            </a:pPr>
            <a:endParaRPr lang="en-US" altLang="en-US" sz="1800" smtClean="0">
              <a:ea typeface="Osaka" charset="-128"/>
            </a:endParaRPr>
          </a:p>
        </p:txBody>
      </p:sp>
      <p:sp>
        <p:nvSpPr>
          <p:cNvPr id="9" name="Text Box 14"/>
          <p:cNvSpPr txBox="1">
            <a:spLocks noChangeArrowheads="1"/>
          </p:cNvSpPr>
          <p:nvPr/>
        </p:nvSpPr>
        <p:spPr bwMode="auto">
          <a:xfrm>
            <a:off x="152400" y="6430963"/>
            <a:ext cx="3962400" cy="274637"/>
          </a:xfrm>
          <a:prstGeom prst="rect">
            <a:avLst/>
          </a:prstGeom>
          <a:noFill/>
          <a:ln w="9525">
            <a:noFill/>
            <a:miter lim="800000"/>
            <a:headEnd/>
            <a:tailEnd/>
          </a:ln>
        </p:spPr>
        <p:txBody>
          <a:bodyPr anchor="ct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spcBef>
                <a:spcPct val="50000"/>
              </a:spcBef>
              <a:defRPr/>
            </a:pPr>
            <a:r>
              <a:rPr lang="en-US" sz="1200" b="1" smtClean="0">
                <a:solidFill>
                  <a:schemeClr val="bg1"/>
                </a:solidFill>
                <a:ea typeface="Osaka" charset="0"/>
                <a:cs typeface="Osaka" charset="0"/>
              </a:rPr>
              <a:t>FEARLESS</a:t>
            </a:r>
            <a:r>
              <a:rPr lang="en-US" sz="1200" smtClean="0">
                <a:solidFill>
                  <a:schemeClr val="bg1"/>
                </a:solidFill>
                <a:ea typeface="Osaka" charset="0"/>
                <a:cs typeface="Osaka" charset="0"/>
              </a:rPr>
              <a:t> engineering</a:t>
            </a:r>
            <a:endParaRPr lang="en-US" smtClean="0">
              <a:solidFill>
                <a:schemeClr val="bg1"/>
              </a:solidFill>
              <a:ea typeface="Osaka" charset="0"/>
              <a:cs typeface="Osaka" charset="0"/>
            </a:endParaRPr>
          </a:p>
        </p:txBody>
      </p:sp>
      <p:pic>
        <p:nvPicPr>
          <p:cNvPr id="10" name="Picture 16" descr="utd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6400800"/>
            <a:ext cx="5635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17"/>
          <p:cNvSpPr>
            <a:spLocks noChangeShapeType="1"/>
          </p:cNvSpPr>
          <p:nvPr/>
        </p:nvSpPr>
        <p:spPr bwMode="auto">
          <a:xfrm>
            <a:off x="0" y="6248400"/>
            <a:ext cx="914400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8" name="Rectangle 2"/>
          <p:cNvSpPr>
            <a:spLocks noGrp="1" noChangeArrowheads="1"/>
          </p:cNvSpPr>
          <p:nvPr>
            <p:ph type="ctrTitle"/>
          </p:nvPr>
        </p:nvSpPr>
        <p:spPr>
          <a:xfrm>
            <a:off x="685800" y="1752600"/>
            <a:ext cx="7772400" cy="1143000"/>
          </a:xfrm>
        </p:spPr>
        <p:txBody>
          <a:bodyPr/>
          <a:lstStyle>
            <a:lvl1pPr algn="ctr">
              <a:defRPr sz="3600"/>
            </a:lvl1pPr>
          </a:lstStyle>
          <a:p>
            <a:r>
              <a:rPr lang="en-US" smtClean="0"/>
              <a:t>Click to edit Master title style</a:t>
            </a:r>
            <a:endParaRPr lang="en-US"/>
          </a:p>
        </p:txBody>
      </p:sp>
      <p:sp>
        <p:nvSpPr>
          <p:cNvPr id="9219" name="Rectangle 3"/>
          <p:cNvSpPr>
            <a:spLocks noGrp="1" noChangeArrowheads="1"/>
          </p:cNvSpPr>
          <p:nvPr>
            <p:ph type="subTitle" idx="1"/>
          </p:nvPr>
        </p:nvSpPr>
        <p:spPr>
          <a:xfrm>
            <a:off x="1371600" y="2971800"/>
            <a:ext cx="6400800" cy="1752600"/>
          </a:xfrm>
        </p:spPr>
        <p:txBody>
          <a:bodyPr/>
          <a:lstStyle>
            <a:lvl1pPr marL="0" indent="0" algn="ctr">
              <a:buFontTx/>
              <a:buNone/>
              <a:defRPr sz="2400"/>
            </a:lvl1pPr>
          </a:lstStyle>
          <a:p>
            <a:r>
              <a:rPr lang="en-US" smtClean="0"/>
              <a:t>Click to edit Master subtitle style</a:t>
            </a:r>
            <a:endParaRPr lang="en-US"/>
          </a:p>
        </p:txBody>
      </p:sp>
    </p:spTree>
    <p:extLst>
      <p:ext uri="{BB962C8B-B14F-4D97-AF65-F5344CB8AC3E}">
        <p14:creationId xmlns:p14="http://schemas.microsoft.com/office/powerpoint/2010/main" val="3267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083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457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457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212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514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6550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810000" cy="3124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10000" cy="3124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124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375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0462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98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8851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624494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7" descr="wallpaper.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152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685800" y="1600200"/>
            <a:ext cx="7772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21"/>
          <p:cNvSpPr>
            <a:spLocks noChangeArrowheads="1"/>
          </p:cNvSpPr>
          <p:nvPr/>
        </p:nvSpPr>
        <p:spPr bwMode="auto">
          <a:xfrm>
            <a:off x="0" y="6248400"/>
            <a:ext cx="9144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defRPr/>
            </a:pPr>
            <a:endParaRPr lang="en-US" altLang="en-US" sz="1800" smtClean="0">
              <a:ea typeface="Osaka" charset="-128"/>
            </a:endParaRPr>
          </a:p>
        </p:txBody>
      </p:sp>
      <p:sp>
        <p:nvSpPr>
          <p:cNvPr id="8214" name="Text Box 22"/>
          <p:cNvSpPr txBox="1">
            <a:spLocks noChangeArrowheads="1"/>
          </p:cNvSpPr>
          <p:nvPr/>
        </p:nvSpPr>
        <p:spPr bwMode="auto">
          <a:xfrm>
            <a:off x="152400" y="6430963"/>
            <a:ext cx="3962400" cy="274637"/>
          </a:xfrm>
          <a:prstGeom prst="rect">
            <a:avLst/>
          </a:prstGeom>
          <a:noFill/>
          <a:ln w="9525">
            <a:noFill/>
            <a:miter lim="800000"/>
            <a:headEnd/>
            <a:tailEnd/>
          </a:ln>
        </p:spPr>
        <p:txBody>
          <a:bodyPr anchor="ct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spcBef>
                <a:spcPct val="50000"/>
              </a:spcBef>
              <a:defRPr/>
            </a:pPr>
            <a:r>
              <a:rPr lang="en-US" sz="1200" b="1" smtClean="0">
                <a:solidFill>
                  <a:schemeClr val="bg1"/>
                </a:solidFill>
                <a:ea typeface="Osaka" charset="0"/>
                <a:cs typeface="Osaka" charset="0"/>
              </a:rPr>
              <a:t>FEARLESS</a:t>
            </a:r>
            <a:r>
              <a:rPr lang="en-US" sz="1200" smtClean="0">
                <a:solidFill>
                  <a:schemeClr val="bg1"/>
                </a:solidFill>
                <a:ea typeface="Osaka" charset="0"/>
                <a:cs typeface="Osaka" charset="0"/>
              </a:rPr>
              <a:t> engineering</a:t>
            </a:r>
            <a:endParaRPr lang="en-US" smtClean="0">
              <a:solidFill>
                <a:schemeClr val="bg1"/>
              </a:solidFill>
              <a:ea typeface="Osaka" charset="0"/>
              <a:cs typeface="Osaka" charset="0"/>
            </a:endParaRPr>
          </a:p>
        </p:txBody>
      </p:sp>
      <p:pic>
        <p:nvPicPr>
          <p:cNvPr id="1031" name="Picture 24" descr="utd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58200" y="6400800"/>
            <a:ext cx="5635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8"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rtl="0" eaLnBrk="0" fontAlgn="base" hangingPunct="0">
        <a:spcBef>
          <a:spcPct val="0"/>
        </a:spcBef>
        <a:spcAft>
          <a:spcPct val="0"/>
        </a:spcAft>
        <a:defRPr sz="2800" b="1">
          <a:solidFill>
            <a:schemeClr val="bg1"/>
          </a:solidFill>
          <a:latin typeface="+mj-lt"/>
          <a:ea typeface="+mj-ea"/>
          <a:cs typeface="Osaka"/>
        </a:defRPr>
      </a:lvl1pPr>
      <a:lvl2pPr algn="l" rtl="0" eaLnBrk="0" fontAlgn="base" hangingPunct="0">
        <a:spcBef>
          <a:spcPct val="0"/>
        </a:spcBef>
        <a:spcAft>
          <a:spcPct val="0"/>
        </a:spcAft>
        <a:defRPr sz="2800" b="1">
          <a:solidFill>
            <a:schemeClr val="bg1"/>
          </a:solidFill>
          <a:latin typeface="Arial" charset="0"/>
          <a:ea typeface="Osaka" pitchFamily="-80" charset="-128"/>
          <a:cs typeface="Osaka"/>
        </a:defRPr>
      </a:lvl2pPr>
      <a:lvl3pPr algn="l" rtl="0" eaLnBrk="0" fontAlgn="base" hangingPunct="0">
        <a:spcBef>
          <a:spcPct val="0"/>
        </a:spcBef>
        <a:spcAft>
          <a:spcPct val="0"/>
        </a:spcAft>
        <a:defRPr sz="2800" b="1">
          <a:solidFill>
            <a:schemeClr val="bg1"/>
          </a:solidFill>
          <a:latin typeface="Arial" charset="0"/>
          <a:ea typeface="Osaka" pitchFamily="-80" charset="-128"/>
          <a:cs typeface="Osaka"/>
        </a:defRPr>
      </a:lvl3pPr>
      <a:lvl4pPr algn="l" rtl="0" eaLnBrk="0" fontAlgn="base" hangingPunct="0">
        <a:spcBef>
          <a:spcPct val="0"/>
        </a:spcBef>
        <a:spcAft>
          <a:spcPct val="0"/>
        </a:spcAft>
        <a:defRPr sz="2800" b="1">
          <a:solidFill>
            <a:schemeClr val="bg1"/>
          </a:solidFill>
          <a:latin typeface="Arial" charset="0"/>
          <a:ea typeface="Osaka" pitchFamily="-80" charset="-128"/>
          <a:cs typeface="Osaka"/>
        </a:defRPr>
      </a:lvl4pPr>
      <a:lvl5pPr algn="l" rtl="0" eaLnBrk="0" fontAlgn="base" hangingPunct="0">
        <a:spcBef>
          <a:spcPct val="0"/>
        </a:spcBef>
        <a:spcAft>
          <a:spcPct val="0"/>
        </a:spcAft>
        <a:defRPr sz="2800" b="1">
          <a:solidFill>
            <a:schemeClr val="bg1"/>
          </a:solidFill>
          <a:latin typeface="Arial" charset="0"/>
          <a:ea typeface="Osaka" pitchFamily="-80" charset="-128"/>
          <a:cs typeface="Osaka"/>
        </a:defRPr>
      </a:lvl5pPr>
      <a:lvl6pPr marL="457200" algn="l" rtl="0" eaLnBrk="1" fontAlgn="base" hangingPunct="1">
        <a:spcBef>
          <a:spcPct val="0"/>
        </a:spcBef>
        <a:spcAft>
          <a:spcPct val="0"/>
        </a:spcAft>
        <a:defRPr sz="2800" b="1">
          <a:solidFill>
            <a:schemeClr val="bg1"/>
          </a:solidFill>
          <a:latin typeface="Arial" charset="0"/>
          <a:ea typeface="Osaka" pitchFamily="-80" charset="-128"/>
        </a:defRPr>
      </a:lvl6pPr>
      <a:lvl7pPr marL="914400" algn="l" rtl="0" eaLnBrk="1" fontAlgn="base" hangingPunct="1">
        <a:spcBef>
          <a:spcPct val="0"/>
        </a:spcBef>
        <a:spcAft>
          <a:spcPct val="0"/>
        </a:spcAft>
        <a:defRPr sz="2800" b="1">
          <a:solidFill>
            <a:schemeClr val="bg1"/>
          </a:solidFill>
          <a:latin typeface="Arial" charset="0"/>
          <a:ea typeface="Osaka" pitchFamily="-80" charset="-128"/>
        </a:defRPr>
      </a:lvl7pPr>
      <a:lvl8pPr marL="1371600" algn="l" rtl="0" eaLnBrk="1" fontAlgn="base" hangingPunct="1">
        <a:spcBef>
          <a:spcPct val="0"/>
        </a:spcBef>
        <a:spcAft>
          <a:spcPct val="0"/>
        </a:spcAft>
        <a:defRPr sz="2800" b="1">
          <a:solidFill>
            <a:schemeClr val="bg1"/>
          </a:solidFill>
          <a:latin typeface="Arial" charset="0"/>
          <a:ea typeface="Osaka" pitchFamily="-80" charset="-128"/>
        </a:defRPr>
      </a:lvl8pPr>
      <a:lvl9pPr marL="1828800" algn="l" rtl="0" eaLnBrk="1" fontAlgn="base" hangingPunct="1">
        <a:spcBef>
          <a:spcPct val="0"/>
        </a:spcBef>
        <a:spcAft>
          <a:spcPct val="0"/>
        </a:spcAft>
        <a:defRPr sz="2800" b="1">
          <a:solidFill>
            <a:schemeClr val="bg1"/>
          </a:solidFill>
          <a:latin typeface="Arial" charset="0"/>
          <a:ea typeface="Osaka" pitchFamily="-80" charset="-128"/>
        </a:defRPr>
      </a:lvl9pPr>
    </p:titleStyle>
    <p:bodyStyle>
      <a:lvl1pPr marL="342900" indent="-342900" algn="l" rtl="0" eaLnBrk="0" fontAlgn="base" hangingPunct="0">
        <a:spcBef>
          <a:spcPct val="20000"/>
        </a:spcBef>
        <a:spcAft>
          <a:spcPct val="0"/>
        </a:spcAft>
        <a:buChar char="•"/>
        <a:defRPr sz="2800">
          <a:solidFill>
            <a:schemeClr val="bg1"/>
          </a:solidFill>
          <a:latin typeface="+mn-lt"/>
          <a:ea typeface="+mn-ea"/>
          <a:cs typeface="Osaka"/>
        </a:defRPr>
      </a:lvl1pPr>
      <a:lvl2pPr marL="742950" indent="-285750" algn="l" rtl="0" eaLnBrk="0" fontAlgn="base" hangingPunct="0">
        <a:spcBef>
          <a:spcPct val="20000"/>
        </a:spcBef>
        <a:spcAft>
          <a:spcPct val="0"/>
        </a:spcAft>
        <a:buChar char="–"/>
        <a:defRPr sz="2400">
          <a:solidFill>
            <a:schemeClr val="bg1"/>
          </a:solidFill>
          <a:latin typeface="+mn-lt"/>
          <a:ea typeface="+mn-ea"/>
          <a:cs typeface="Osaka"/>
        </a:defRPr>
      </a:lvl2pPr>
      <a:lvl3pPr marL="1143000" indent="-228600" algn="l" rtl="0" eaLnBrk="0" fontAlgn="base" hangingPunct="0">
        <a:spcBef>
          <a:spcPct val="20000"/>
        </a:spcBef>
        <a:spcAft>
          <a:spcPct val="0"/>
        </a:spcAft>
        <a:buChar char="•"/>
        <a:defRPr sz="2000">
          <a:solidFill>
            <a:schemeClr val="bg1"/>
          </a:solidFill>
          <a:latin typeface="+mn-lt"/>
          <a:ea typeface="+mn-ea"/>
          <a:cs typeface="Osaka"/>
        </a:defRPr>
      </a:lvl3pPr>
      <a:lvl4pPr marL="1600200" indent="-228600" algn="l" rtl="0" eaLnBrk="0" fontAlgn="base" hangingPunct="0">
        <a:spcBef>
          <a:spcPct val="20000"/>
        </a:spcBef>
        <a:spcAft>
          <a:spcPct val="0"/>
        </a:spcAft>
        <a:buChar char="–"/>
        <a:defRPr>
          <a:solidFill>
            <a:schemeClr val="bg1"/>
          </a:solidFill>
          <a:latin typeface="+mn-lt"/>
          <a:ea typeface="+mn-ea"/>
          <a:cs typeface="Osaka"/>
        </a:defRPr>
      </a:lvl4pPr>
      <a:lvl5pPr marL="2057400" indent="-228600" algn="l" rtl="0" eaLnBrk="0" fontAlgn="base" hangingPunct="0">
        <a:spcBef>
          <a:spcPct val="20000"/>
        </a:spcBef>
        <a:spcAft>
          <a:spcPct val="0"/>
        </a:spcAft>
        <a:buChar char="»"/>
        <a:defRPr sz="1600">
          <a:solidFill>
            <a:schemeClr val="bg1"/>
          </a:solidFill>
          <a:latin typeface="+mn-lt"/>
          <a:ea typeface="+mn-ea"/>
          <a:cs typeface="Osaka"/>
        </a:defRPr>
      </a:lvl5pPr>
      <a:lvl6pPr marL="2514600" indent="-228600" algn="l" rtl="0" eaLnBrk="1" fontAlgn="base" hangingPunct="1">
        <a:spcBef>
          <a:spcPct val="20000"/>
        </a:spcBef>
        <a:spcAft>
          <a:spcPct val="0"/>
        </a:spcAft>
        <a:buChar char="»"/>
        <a:defRPr sz="1600">
          <a:solidFill>
            <a:schemeClr val="bg1"/>
          </a:solidFill>
          <a:latin typeface="+mn-lt"/>
          <a:ea typeface="+mn-ea"/>
        </a:defRPr>
      </a:lvl6pPr>
      <a:lvl7pPr marL="2971800" indent="-228600" algn="l" rtl="0" eaLnBrk="1" fontAlgn="base" hangingPunct="1">
        <a:spcBef>
          <a:spcPct val="20000"/>
        </a:spcBef>
        <a:spcAft>
          <a:spcPct val="0"/>
        </a:spcAft>
        <a:buChar char="»"/>
        <a:defRPr sz="1600">
          <a:solidFill>
            <a:schemeClr val="bg1"/>
          </a:solidFill>
          <a:latin typeface="+mn-lt"/>
          <a:ea typeface="+mn-ea"/>
        </a:defRPr>
      </a:lvl7pPr>
      <a:lvl8pPr marL="3429000" indent="-228600" algn="l" rtl="0" eaLnBrk="1" fontAlgn="base" hangingPunct="1">
        <a:spcBef>
          <a:spcPct val="20000"/>
        </a:spcBef>
        <a:spcAft>
          <a:spcPct val="0"/>
        </a:spcAft>
        <a:buChar char="»"/>
        <a:defRPr sz="1600">
          <a:solidFill>
            <a:schemeClr val="bg1"/>
          </a:solidFill>
          <a:latin typeface="+mn-lt"/>
          <a:ea typeface="+mn-ea"/>
        </a:defRPr>
      </a:lvl8pPr>
      <a:lvl9pPr marL="3886200" indent="-228600" algn="l" rtl="0" eaLnBrk="1" fontAlgn="base" hangingPunct="1">
        <a:spcBef>
          <a:spcPct val="20000"/>
        </a:spcBef>
        <a:spcAft>
          <a:spcPct val="0"/>
        </a:spcAft>
        <a:buChar char="»"/>
        <a:defRPr sz="1600">
          <a:solidFill>
            <a:schemeClr val="bg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image" Target="NUL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image" Target="NUL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image" Target="NULL"/></Relationships>
</file>

<file path=ppt/slides/_rels/slide34.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8"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37.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image" Target="NUL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NUL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41.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42.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43.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44.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image" Target="NUL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image" Target="NUL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51.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2.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3.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8" Type="http://schemas.openxmlformats.org/officeDocument/2006/relationships/image" Target="NULL"/><Relationship Id="rId9" Type="http://schemas.openxmlformats.org/officeDocument/2006/relationships/image" Target="NULL"/><Relationship Id="rId10" Type="http://schemas.openxmlformats.org/officeDocument/2006/relationships/image" Target="NUL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NUL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NUL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NULL"/></Relationships>
</file>

<file path=ppt/slides/_rels/slide57.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8" Type="http://schemas.openxmlformats.org/officeDocument/2006/relationships/image" Target="NULL"/><Relationship Id="rId9" Type="http://schemas.openxmlformats.org/officeDocument/2006/relationships/image" Target="NULL"/><Relationship Id="rId10" Type="http://schemas.openxmlformats.org/officeDocument/2006/relationships/image" Target="NULL"/><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58.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59.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2.bin"/><Relationship Id="rId5" Type="http://schemas.openxmlformats.org/officeDocument/2006/relationships/image" Target="../media/image50.wmf"/><Relationship Id="rId6" Type="http://schemas.openxmlformats.org/officeDocument/2006/relationships/image" Target="NULL"/><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81.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8" Type="http://schemas.openxmlformats.org/officeDocument/2006/relationships/image" Target="NULL"/><Relationship Id="rId9" Type="http://schemas.openxmlformats.org/officeDocument/2006/relationships/image" Target="NULL"/><Relationship Id="rId10" Type="http://schemas.openxmlformats.org/officeDocument/2006/relationships/image" Target="NULL"/><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NUL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NUL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NUL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89.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91.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92.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NUL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p:nvPr>
        </p:nvSpPr>
        <p:spPr>
          <a:xfrm>
            <a:off x="685800" y="2590800"/>
            <a:ext cx="7772400" cy="1143000"/>
          </a:xfrm>
        </p:spPr>
        <p:txBody>
          <a:bodyPr/>
          <a:lstStyle/>
          <a:p>
            <a:r>
              <a:rPr lang="en-US" altLang="en-US"/>
              <a:t>Vector Review</a:t>
            </a:r>
          </a:p>
        </p:txBody>
      </p:sp>
      <p:sp>
        <p:nvSpPr>
          <p:cNvPr id="5122" name="Line 8"/>
          <p:cNvSpPr>
            <a:spLocks noChangeShapeType="1"/>
          </p:cNvSpPr>
          <p:nvPr/>
        </p:nvSpPr>
        <p:spPr bwMode="auto">
          <a:xfrm>
            <a:off x="457200" y="37338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317500" y="609600"/>
            <a:ext cx="8637588" cy="701675"/>
          </a:xfrm>
        </p:spPr>
        <p:txBody>
          <a:bodyPr/>
          <a:lstStyle/>
          <a:p>
            <a:r>
              <a:rPr lang="en-US" altLang="en-US"/>
              <a:t>Example: Distance to Plane</a:t>
            </a:r>
          </a:p>
        </p:txBody>
      </p:sp>
      <p:sp>
        <p:nvSpPr>
          <p:cNvPr id="14338" name="Rectangle 3"/>
          <p:cNvSpPr>
            <a:spLocks noGrp="1" noChangeArrowheads="1"/>
          </p:cNvSpPr>
          <p:nvPr>
            <p:ph type="body" idx="1"/>
          </p:nvPr>
        </p:nvSpPr>
        <p:spPr/>
        <p:txBody>
          <a:bodyPr/>
          <a:lstStyle/>
          <a:p>
            <a:r>
              <a:rPr lang="en-US" altLang="en-US"/>
              <a:t>A plane is described by a point </a:t>
            </a:r>
            <a:r>
              <a:rPr lang="en-US" altLang="en-US" b="1"/>
              <a:t>p</a:t>
            </a:r>
            <a:r>
              <a:rPr lang="en-US" altLang="en-US"/>
              <a:t> on the plane and a unit normal </a:t>
            </a:r>
            <a:r>
              <a:rPr lang="en-US" altLang="en-US" b="1"/>
              <a:t>n</a:t>
            </a:r>
            <a:r>
              <a:rPr lang="en-US" altLang="en-US"/>
              <a:t>. Find the distance from point </a:t>
            </a:r>
            <a:r>
              <a:rPr lang="en-US" altLang="en-US" b="1"/>
              <a:t>x</a:t>
            </a:r>
            <a:r>
              <a:rPr lang="en-US" altLang="en-US"/>
              <a:t> to the plane</a:t>
            </a:r>
            <a:endParaRPr lang="en-US" altLang="en-US" b="1"/>
          </a:p>
        </p:txBody>
      </p:sp>
      <p:grpSp>
        <p:nvGrpSpPr>
          <p:cNvPr id="14339" name="Group 4"/>
          <p:cNvGrpSpPr>
            <a:grpSpLocks/>
          </p:cNvGrpSpPr>
          <p:nvPr/>
        </p:nvGrpSpPr>
        <p:grpSpPr bwMode="auto">
          <a:xfrm>
            <a:off x="2819400" y="3352800"/>
            <a:ext cx="3713163" cy="2743200"/>
            <a:chOff x="1776" y="2352"/>
            <a:chExt cx="2339" cy="1728"/>
          </a:xfrm>
        </p:grpSpPr>
        <p:sp>
          <p:nvSpPr>
            <p:cNvPr id="14341" name="Line 5"/>
            <p:cNvSpPr>
              <a:spLocks noChangeShapeType="1"/>
            </p:cNvSpPr>
            <p:nvPr/>
          </p:nvSpPr>
          <p:spPr bwMode="auto">
            <a:xfrm flipV="1">
              <a:off x="1776" y="3168"/>
              <a:ext cx="1200" cy="28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42" name="Line 6"/>
            <p:cNvSpPr>
              <a:spLocks noChangeShapeType="1"/>
            </p:cNvSpPr>
            <p:nvPr/>
          </p:nvSpPr>
          <p:spPr bwMode="auto">
            <a:xfrm>
              <a:off x="1776" y="3456"/>
              <a:ext cx="1152" cy="62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43" name="Line 7"/>
            <p:cNvSpPr>
              <a:spLocks noChangeShapeType="1"/>
            </p:cNvSpPr>
            <p:nvPr/>
          </p:nvSpPr>
          <p:spPr bwMode="auto">
            <a:xfrm>
              <a:off x="2976" y="3168"/>
              <a:ext cx="1104" cy="576"/>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44" name="Line 8"/>
            <p:cNvSpPr>
              <a:spLocks noChangeShapeType="1"/>
            </p:cNvSpPr>
            <p:nvPr/>
          </p:nvSpPr>
          <p:spPr bwMode="auto">
            <a:xfrm flipH="1">
              <a:off x="2928" y="3744"/>
              <a:ext cx="1152" cy="336"/>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45" name="Line 9"/>
            <p:cNvSpPr>
              <a:spLocks noChangeShapeType="1"/>
            </p:cNvSpPr>
            <p:nvPr/>
          </p:nvSpPr>
          <p:spPr bwMode="auto">
            <a:xfrm flipV="1">
              <a:off x="2736" y="2928"/>
              <a:ext cx="48" cy="62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46" name="Text Box 10"/>
            <p:cNvSpPr txBox="1">
              <a:spLocks noChangeArrowheads="1"/>
            </p:cNvSpPr>
            <p:nvPr/>
          </p:nvSpPr>
          <p:spPr bwMode="auto">
            <a:xfrm>
              <a:off x="2640" y="3379"/>
              <a:ext cx="20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3200">
                  <a:ea typeface="宋体" charset="-122"/>
                </a:rPr>
                <a:t>•</a:t>
              </a:r>
            </a:p>
          </p:txBody>
        </p:sp>
        <p:sp>
          <p:nvSpPr>
            <p:cNvPr id="14347" name="Text Box 11"/>
            <p:cNvSpPr txBox="1">
              <a:spLocks noChangeArrowheads="1"/>
            </p:cNvSpPr>
            <p:nvPr/>
          </p:nvSpPr>
          <p:spPr bwMode="auto">
            <a:xfrm>
              <a:off x="2400" y="3360"/>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3200" b="1">
                  <a:ea typeface="宋体" charset="-122"/>
                </a:rPr>
                <a:t>p</a:t>
              </a:r>
            </a:p>
          </p:txBody>
        </p:sp>
        <p:sp>
          <p:nvSpPr>
            <p:cNvPr id="14348" name="Text Box 12"/>
            <p:cNvSpPr txBox="1">
              <a:spLocks noChangeArrowheads="1"/>
            </p:cNvSpPr>
            <p:nvPr/>
          </p:nvSpPr>
          <p:spPr bwMode="auto">
            <a:xfrm>
              <a:off x="2448" y="2736"/>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3200" b="1">
                  <a:ea typeface="宋体" charset="-122"/>
                </a:rPr>
                <a:t>n</a:t>
              </a:r>
            </a:p>
          </p:txBody>
        </p:sp>
        <p:sp>
          <p:nvSpPr>
            <p:cNvPr id="14349" name="Text Box 13"/>
            <p:cNvSpPr txBox="1">
              <a:spLocks noChangeArrowheads="1"/>
            </p:cNvSpPr>
            <p:nvPr/>
          </p:nvSpPr>
          <p:spPr bwMode="auto">
            <a:xfrm>
              <a:off x="3696" y="2352"/>
              <a:ext cx="41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3200" b="1">
                  <a:ea typeface="宋体" charset="-122"/>
                </a:rPr>
                <a:t>• x</a:t>
              </a:r>
            </a:p>
          </p:txBody>
        </p:sp>
      </p:grpSp>
      <p:sp>
        <p:nvSpPr>
          <p:cNvPr id="1434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317500" y="609600"/>
            <a:ext cx="8637588" cy="701675"/>
          </a:xfrm>
        </p:spPr>
        <p:txBody>
          <a:bodyPr/>
          <a:lstStyle/>
          <a:p>
            <a:r>
              <a:rPr lang="en-US" altLang="en-US"/>
              <a:t>Example: Distance to Plane</a:t>
            </a:r>
          </a:p>
        </p:txBody>
      </p:sp>
      <p:sp>
        <p:nvSpPr>
          <p:cNvPr id="15362" name="Rectangle 3"/>
          <p:cNvSpPr>
            <a:spLocks noGrp="1" noChangeArrowheads="1"/>
          </p:cNvSpPr>
          <p:nvPr>
            <p:ph type="body" idx="1"/>
          </p:nvPr>
        </p:nvSpPr>
        <p:spPr/>
        <p:txBody>
          <a:bodyPr/>
          <a:lstStyle/>
          <a:p>
            <a:r>
              <a:rPr lang="en-US" altLang="en-US"/>
              <a:t>The distance is the length of the projection of </a:t>
            </a:r>
            <a:r>
              <a:rPr lang="en-US" altLang="en-US" b="1"/>
              <a:t>x</a:t>
            </a:r>
            <a:r>
              <a:rPr lang="en-US" altLang="en-US"/>
              <a:t>-</a:t>
            </a:r>
            <a:r>
              <a:rPr lang="en-US" altLang="en-US" b="1"/>
              <a:t>p</a:t>
            </a:r>
            <a:r>
              <a:rPr lang="en-US" altLang="en-US"/>
              <a:t> onto </a:t>
            </a:r>
            <a:r>
              <a:rPr lang="en-US" altLang="en-US" b="1"/>
              <a:t>n</a:t>
            </a:r>
            <a:r>
              <a:rPr lang="en-US" altLang="en-US"/>
              <a:t>:</a:t>
            </a:r>
          </a:p>
        </p:txBody>
      </p:sp>
      <p:grpSp>
        <p:nvGrpSpPr>
          <p:cNvPr id="15363" name="Group 4"/>
          <p:cNvGrpSpPr>
            <a:grpSpLocks/>
          </p:cNvGrpSpPr>
          <p:nvPr/>
        </p:nvGrpSpPr>
        <p:grpSpPr bwMode="auto">
          <a:xfrm>
            <a:off x="2819400" y="3352800"/>
            <a:ext cx="3713163" cy="2743200"/>
            <a:chOff x="1776" y="2352"/>
            <a:chExt cx="2339" cy="1728"/>
          </a:xfrm>
        </p:grpSpPr>
        <p:sp>
          <p:nvSpPr>
            <p:cNvPr id="15372" name="Line 5"/>
            <p:cNvSpPr>
              <a:spLocks noChangeShapeType="1"/>
            </p:cNvSpPr>
            <p:nvPr/>
          </p:nvSpPr>
          <p:spPr bwMode="auto">
            <a:xfrm flipV="1">
              <a:off x="1776" y="3168"/>
              <a:ext cx="1200" cy="28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373" name="Line 6"/>
            <p:cNvSpPr>
              <a:spLocks noChangeShapeType="1"/>
            </p:cNvSpPr>
            <p:nvPr/>
          </p:nvSpPr>
          <p:spPr bwMode="auto">
            <a:xfrm>
              <a:off x="1776" y="3456"/>
              <a:ext cx="1152" cy="62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374" name="Line 7"/>
            <p:cNvSpPr>
              <a:spLocks noChangeShapeType="1"/>
            </p:cNvSpPr>
            <p:nvPr/>
          </p:nvSpPr>
          <p:spPr bwMode="auto">
            <a:xfrm>
              <a:off x="2976" y="3168"/>
              <a:ext cx="1104" cy="576"/>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375" name="Line 8"/>
            <p:cNvSpPr>
              <a:spLocks noChangeShapeType="1"/>
            </p:cNvSpPr>
            <p:nvPr/>
          </p:nvSpPr>
          <p:spPr bwMode="auto">
            <a:xfrm flipH="1">
              <a:off x="2928" y="3744"/>
              <a:ext cx="1152" cy="336"/>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376" name="Line 9"/>
            <p:cNvSpPr>
              <a:spLocks noChangeShapeType="1"/>
            </p:cNvSpPr>
            <p:nvPr/>
          </p:nvSpPr>
          <p:spPr bwMode="auto">
            <a:xfrm flipV="1">
              <a:off x="2736" y="2928"/>
              <a:ext cx="48" cy="62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7" name="Text Box 10"/>
            <p:cNvSpPr txBox="1">
              <a:spLocks noChangeArrowheads="1"/>
            </p:cNvSpPr>
            <p:nvPr/>
          </p:nvSpPr>
          <p:spPr bwMode="auto">
            <a:xfrm>
              <a:off x="2640" y="3379"/>
              <a:ext cx="20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3200">
                  <a:ea typeface="宋体" charset="-122"/>
                </a:rPr>
                <a:t>•</a:t>
              </a:r>
            </a:p>
          </p:txBody>
        </p:sp>
        <p:sp>
          <p:nvSpPr>
            <p:cNvPr id="15378" name="Text Box 11"/>
            <p:cNvSpPr txBox="1">
              <a:spLocks noChangeArrowheads="1"/>
            </p:cNvSpPr>
            <p:nvPr/>
          </p:nvSpPr>
          <p:spPr bwMode="auto">
            <a:xfrm>
              <a:off x="2400" y="3360"/>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3200" b="1">
                  <a:ea typeface="宋体" charset="-122"/>
                </a:rPr>
                <a:t>p</a:t>
              </a:r>
            </a:p>
          </p:txBody>
        </p:sp>
        <p:sp>
          <p:nvSpPr>
            <p:cNvPr id="15379" name="Text Box 12"/>
            <p:cNvSpPr txBox="1">
              <a:spLocks noChangeArrowheads="1"/>
            </p:cNvSpPr>
            <p:nvPr/>
          </p:nvSpPr>
          <p:spPr bwMode="auto">
            <a:xfrm>
              <a:off x="2448" y="2736"/>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3200" b="1">
                  <a:ea typeface="宋体" charset="-122"/>
                </a:rPr>
                <a:t>n</a:t>
              </a:r>
            </a:p>
          </p:txBody>
        </p:sp>
        <p:sp>
          <p:nvSpPr>
            <p:cNvPr id="15380" name="Text Box 13"/>
            <p:cNvSpPr txBox="1">
              <a:spLocks noChangeArrowheads="1"/>
            </p:cNvSpPr>
            <p:nvPr/>
          </p:nvSpPr>
          <p:spPr bwMode="auto">
            <a:xfrm>
              <a:off x="3696" y="2352"/>
              <a:ext cx="41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3200" b="1">
                  <a:ea typeface="宋体" charset="-122"/>
                </a:rPr>
                <a:t>• x</a:t>
              </a:r>
            </a:p>
          </p:txBody>
        </p:sp>
      </p:grpSp>
      <p:sp>
        <p:nvSpPr>
          <p:cNvPr id="15364" name="Line 14"/>
          <p:cNvSpPr>
            <a:spLocks noChangeShapeType="1"/>
          </p:cNvSpPr>
          <p:nvPr/>
        </p:nvSpPr>
        <p:spPr bwMode="auto">
          <a:xfrm flipV="1">
            <a:off x="4419600" y="3733800"/>
            <a:ext cx="1524000" cy="1524000"/>
          </a:xfrm>
          <a:prstGeom prst="line">
            <a:avLst/>
          </a:prstGeom>
          <a:noFill/>
          <a:ln w="9525">
            <a:solidFill>
              <a:schemeClr val="bg1"/>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65" name="Text Box 15"/>
          <p:cNvSpPr txBox="1">
            <a:spLocks noChangeArrowheads="1"/>
          </p:cNvSpPr>
          <p:nvPr/>
        </p:nvSpPr>
        <p:spPr bwMode="auto">
          <a:xfrm>
            <a:off x="5334000" y="4114800"/>
            <a:ext cx="792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3200" b="1">
                <a:ea typeface="宋体" charset="-122"/>
              </a:rPr>
              <a:t>x-p</a:t>
            </a:r>
          </a:p>
        </p:txBody>
      </p:sp>
      <p:sp>
        <p:nvSpPr>
          <p:cNvPr id="15366" name="Line 16"/>
          <p:cNvSpPr>
            <a:spLocks noChangeShapeType="1"/>
          </p:cNvSpPr>
          <p:nvPr/>
        </p:nvSpPr>
        <p:spPr bwMode="auto">
          <a:xfrm flipH="1" flipV="1">
            <a:off x="4495800" y="3581400"/>
            <a:ext cx="1371600" cy="76200"/>
          </a:xfrm>
          <a:prstGeom prst="line">
            <a:avLst/>
          </a:prstGeom>
          <a:noFill/>
          <a:ln w="9525">
            <a:solidFill>
              <a:schemeClr val="bg1"/>
            </a:solidFill>
            <a:prstDash val="lg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367" name="Line 17"/>
          <p:cNvSpPr>
            <a:spLocks noChangeShapeType="1"/>
          </p:cNvSpPr>
          <p:nvPr/>
        </p:nvSpPr>
        <p:spPr bwMode="auto">
          <a:xfrm flipV="1">
            <a:off x="4419600" y="3581400"/>
            <a:ext cx="76200" cy="685800"/>
          </a:xfrm>
          <a:prstGeom prst="line">
            <a:avLst/>
          </a:prstGeom>
          <a:noFill/>
          <a:ln w="9525">
            <a:solidFill>
              <a:schemeClr val="bg1"/>
            </a:solidFill>
            <a:prstDash val="lg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368" name="Line 18"/>
          <p:cNvSpPr>
            <a:spLocks noChangeShapeType="1"/>
          </p:cNvSpPr>
          <p:nvPr/>
        </p:nvSpPr>
        <p:spPr bwMode="auto">
          <a:xfrm>
            <a:off x="4495800" y="3886200"/>
            <a:ext cx="228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369" name="Line 19"/>
          <p:cNvSpPr>
            <a:spLocks noChangeShapeType="1"/>
          </p:cNvSpPr>
          <p:nvPr/>
        </p:nvSpPr>
        <p:spPr bwMode="auto">
          <a:xfrm>
            <a:off x="4724400" y="3581400"/>
            <a:ext cx="0" cy="3048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37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2" name="TextBox 21"/>
              <p:cNvSpPr txBox="1"/>
              <p:nvPr/>
            </p:nvSpPr>
            <p:spPr>
              <a:xfrm>
                <a:off x="465667" y="2908757"/>
                <a:ext cx="345440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charset="0"/>
                        </a:rPr>
                        <m:t>𝑑𝑖𝑠𝑡</m:t>
                      </m:r>
                      <m:r>
                        <a:rPr lang="en-US" sz="2800" b="0" i="1" smtClean="0">
                          <a:solidFill>
                            <a:schemeClr val="bg1"/>
                          </a:solidFill>
                          <a:latin typeface="Cambria Math" charset="0"/>
                        </a:rPr>
                        <m:t>=</m:t>
                      </m:r>
                      <m:sSup>
                        <m:sSupPr>
                          <m:ctrlPr>
                            <a:rPr lang="en-US" sz="2800" b="0" i="1" smtClean="0">
                              <a:solidFill>
                                <a:schemeClr val="bg1"/>
                              </a:solidFill>
                              <a:latin typeface="Cambria Math" charset="0"/>
                            </a:rPr>
                          </m:ctrlPr>
                        </m:sSupPr>
                        <m:e>
                          <m:d>
                            <m:dPr>
                              <m:ctrlPr>
                                <a:rPr lang="is-IS" sz="2800" b="0" i="1" smtClean="0">
                                  <a:solidFill>
                                    <a:schemeClr val="bg1"/>
                                  </a:solidFill>
                                  <a:latin typeface="Cambria Math" charset="0"/>
                                </a:rPr>
                              </m:ctrlPr>
                            </m:dPr>
                            <m:e>
                              <m:r>
                                <a:rPr lang="en-US" sz="2800" b="1" i="0" smtClean="0">
                                  <a:solidFill>
                                    <a:schemeClr val="bg1"/>
                                  </a:solidFill>
                                  <a:latin typeface="Cambria Math" charset="0"/>
                                </a:rPr>
                                <m:t>𝐱</m:t>
                              </m:r>
                              <m:r>
                                <a:rPr lang="en-US" sz="2800" b="0" i="1" smtClean="0">
                                  <a:solidFill>
                                    <a:schemeClr val="bg1"/>
                                  </a:solidFill>
                                  <a:latin typeface="Cambria Math" charset="0"/>
                                </a:rPr>
                                <m:t>−</m:t>
                              </m:r>
                              <m:r>
                                <a:rPr lang="en-US" sz="2800" b="1" i="0" smtClean="0">
                                  <a:solidFill>
                                    <a:schemeClr val="bg1"/>
                                  </a:solidFill>
                                  <a:latin typeface="Cambria Math" charset="0"/>
                                </a:rPr>
                                <m:t>𝐩</m:t>
                              </m:r>
                            </m:e>
                          </m:d>
                        </m:e>
                        <m:sup>
                          <m:r>
                            <a:rPr lang="en-US" sz="2800" b="0" i="1" smtClean="0">
                              <a:solidFill>
                                <a:schemeClr val="bg1"/>
                              </a:solidFill>
                              <a:latin typeface="Cambria Math" charset="0"/>
                            </a:rPr>
                            <m:t>𝑇</m:t>
                          </m:r>
                        </m:sup>
                      </m:sSup>
                      <m:r>
                        <a:rPr lang="en-US" sz="2800" b="1" i="0" smtClean="0">
                          <a:solidFill>
                            <a:schemeClr val="bg1"/>
                          </a:solidFill>
                          <a:latin typeface="Cambria Math" charset="0"/>
                        </a:rPr>
                        <m:t>𝐧</m:t>
                      </m:r>
                    </m:oMath>
                  </m:oMathPara>
                </a14:m>
                <a:endParaRPr lang="en-US" sz="2800" dirty="0">
                  <a:solidFill>
                    <a:schemeClr val="bg1"/>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465667" y="2908757"/>
                <a:ext cx="3454400" cy="430887"/>
              </a:xfrm>
              <a:prstGeom prst="rect">
                <a:avLst/>
              </a:prstGeom>
              <a:blipFill rotWithShape="0">
                <a:blip r:embed="rId2"/>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ltLang="en-US"/>
              <a:t>Dot Products with Unit Vectors</a:t>
            </a:r>
          </a:p>
        </p:txBody>
      </p:sp>
      <p:sp>
        <p:nvSpPr>
          <p:cNvPr id="16386" name="Line 3"/>
          <p:cNvSpPr>
            <a:spLocks noChangeShapeType="1"/>
          </p:cNvSpPr>
          <p:nvPr/>
        </p:nvSpPr>
        <p:spPr bwMode="auto">
          <a:xfrm flipV="1">
            <a:off x="4038600" y="3124200"/>
            <a:ext cx="1295400" cy="12192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387" name="Line 4"/>
          <p:cNvSpPr>
            <a:spLocks noChangeShapeType="1"/>
          </p:cNvSpPr>
          <p:nvPr/>
        </p:nvSpPr>
        <p:spPr bwMode="auto">
          <a:xfrm>
            <a:off x="3733800" y="2667000"/>
            <a:ext cx="304800" cy="1676400"/>
          </a:xfrm>
          <a:prstGeom prst="line">
            <a:avLst/>
          </a:prstGeom>
          <a:noFill/>
          <a:ln w="19050">
            <a:solidFill>
              <a:schemeClr val="bg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6388" name="Text Box 5"/>
          <p:cNvSpPr txBox="1">
            <a:spLocks noChangeArrowheads="1"/>
          </p:cNvSpPr>
          <p:nvPr/>
        </p:nvSpPr>
        <p:spPr bwMode="auto">
          <a:xfrm>
            <a:off x="3429000" y="2895600"/>
            <a:ext cx="83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b</a:t>
            </a:r>
          </a:p>
        </p:txBody>
      </p:sp>
      <p:sp>
        <p:nvSpPr>
          <p:cNvPr id="16389" name="Text Box 6"/>
          <p:cNvSpPr txBox="1">
            <a:spLocks noChangeArrowheads="1"/>
          </p:cNvSpPr>
          <p:nvPr/>
        </p:nvSpPr>
        <p:spPr bwMode="auto">
          <a:xfrm>
            <a:off x="4038600" y="3200400"/>
            <a:ext cx="83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a:ea typeface="宋体" charset="-122"/>
              </a:rPr>
              <a:t>θ</a:t>
            </a:r>
          </a:p>
        </p:txBody>
      </p:sp>
      <p:sp>
        <p:nvSpPr>
          <p:cNvPr id="16390" name="Text Box 7"/>
          <p:cNvSpPr txBox="1">
            <a:spLocks noChangeArrowheads="1"/>
          </p:cNvSpPr>
          <p:nvPr/>
        </p:nvSpPr>
        <p:spPr bwMode="auto">
          <a:xfrm>
            <a:off x="5029200" y="3200400"/>
            <a:ext cx="83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a</a:t>
            </a:r>
          </a:p>
        </p:txBody>
      </p:sp>
      <p:sp>
        <p:nvSpPr>
          <p:cNvPr id="16391" name="Oval 8"/>
          <p:cNvSpPr>
            <a:spLocks noChangeArrowheads="1"/>
          </p:cNvSpPr>
          <p:nvPr/>
        </p:nvSpPr>
        <p:spPr bwMode="auto">
          <a:xfrm>
            <a:off x="2286000" y="2514600"/>
            <a:ext cx="3581400" cy="3733800"/>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endParaRPr lang="en-US" altLang="en-US" sz="1800">
              <a:solidFill>
                <a:schemeClr val="tx1"/>
              </a:solidFill>
              <a:ea typeface="宋体" charset="-122"/>
            </a:endParaRPr>
          </a:p>
        </p:txBody>
      </p:sp>
      <p:sp>
        <p:nvSpPr>
          <p:cNvPr id="16392" name="Line 9"/>
          <p:cNvSpPr>
            <a:spLocks noChangeShapeType="1"/>
          </p:cNvSpPr>
          <p:nvPr/>
        </p:nvSpPr>
        <p:spPr bwMode="auto">
          <a:xfrm flipV="1">
            <a:off x="2743200" y="4343400"/>
            <a:ext cx="1295400" cy="1219200"/>
          </a:xfrm>
          <a:prstGeom prst="line">
            <a:avLst/>
          </a:prstGeom>
          <a:noFill/>
          <a:ln w="19050">
            <a:solidFill>
              <a:schemeClr val="bg1"/>
            </a:solidFill>
            <a:prstDash val="dash"/>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6393" name="Line 10"/>
          <p:cNvSpPr>
            <a:spLocks noChangeShapeType="1"/>
          </p:cNvSpPr>
          <p:nvPr/>
        </p:nvSpPr>
        <p:spPr bwMode="auto">
          <a:xfrm>
            <a:off x="2971800" y="3048000"/>
            <a:ext cx="1066800" cy="1295400"/>
          </a:xfrm>
          <a:prstGeom prst="line">
            <a:avLst/>
          </a:prstGeom>
          <a:noFill/>
          <a:ln w="19050">
            <a:solidFill>
              <a:schemeClr val="bg1"/>
            </a:solidFill>
            <a:prstDash val="dash"/>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6394" name="Text Box 11"/>
          <p:cNvSpPr txBox="1">
            <a:spLocks noChangeArrowheads="1"/>
          </p:cNvSpPr>
          <p:nvPr/>
        </p:nvSpPr>
        <p:spPr bwMode="auto">
          <a:xfrm>
            <a:off x="1524000" y="2362200"/>
            <a:ext cx="160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a</a:t>
            </a:r>
            <a:r>
              <a:rPr lang="en-US" altLang="en-US" sz="3200" baseline="30000">
                <a:ea typeface="宋体" charset="-122"/>
              </a:rPr>
              <a:t>T</a:t>
            </a:r>
            <a:r>
              <a:rPr lang="en-US" altLang="en-US" sz="3200" b="1">
                <a:ea typeface="宋体" charset="-122"/>
              </a:rPr>
              <a:t>b = 0</a:t>
            </a:r>
          </a:p>
        </p:txBody>
      </p:sp>
      <p:sp>
        <p:nvSpPr>
          <p:cNvPr id="16395" name="Text Box 12"/>
          <p:cNvSpPr txBox="1">
            <a:spLocks noChangeArrowheads="1"/>
          </p:cNvSpPr>
          <p:nvPr/>
        </p:nvSpPr>
        <p:spPr bwMode="auto">
          <a:xfrm>
            <a:off x="3276600" y="1828800"/>
            <a:ext cx="2286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0 &lt; a</a:t>
            </a:r>
            <a:r>
              <a:rPr lang="en-US" altLang="en-US" sz="3200" baseline="30000">
                <a:ea typeface="宋体" charset="-122"/>
              </a:rPr>
              <a:t>T</a:t>
            </a:r>
            <a:r>
              <a:rPr lang="en-US" altLang="en-US" sz="3200" b="1">
                <a:ea typeface="宋体" charset="-122"/>
              </a:rPr>
              <a:t>b &lt; 1</a:t>
            </a:r>
          </a:p>
        </p:txBody>
      </p:sp>
      <p:sp>
        <p:nvSpPr>
          <p:cNvPr id="16396" name="Text Box 13"/>
          <p:cNvSpPr txBox="1">
            <a:spLocks noChangeArrowheads="1"/>
          </p:cNvSpPr>
          <p:nvPr/>
        </p:nvSpPr>
        <p:spPr bwMode="auto">
          <a:xfrm>
            <a:off x="1066800" y="5638800"/>
            <a:ext cx="2133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a</a:t>
            </a:r>
            <a:r>
              <a:rPr lang="en-US" altLang="en-US" sz="3200" baseline="30000">
                <a:ea typeface="宋体" charset="-122"/>
              </a:rPr>
              <a:t>T</a:t>
            </a:r>
            <a:r>
              <a:rPr lang="en-US" altLang="en-US" sz="3200" b="1">
                <a:ea typeface="宋体" charset="-122"/>
              </a:rPr>
              <a:t>b = -1</a:t>
            </a:r>
          </a:p>
        </p:txBody>
      </p:sp>
      <p:sp>
        <p:nvSpPr>
          <p:cNvPr id="16397" name="Text Box 14"/>
          <p:cNvSpPr txBox="1">
            <a:spLocks noChangeArrowheads="1"/>
          </p:cNvSpPr>
          <p:nvPr/>
        </p:nvSpPr>
        <p:spPr bwMode="auto">
          <a:xfrm>
            <a:off x="5257800" y="2438400"/>
            <a:ext cx="160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a</a:t>
            </a:r>
            <a:r>
              <a:rPr lang="en-US" altLang="en-US" sz="3200" baseline="30000">
                <a:ea typeface="宋体" charset="-122"/>
              </a:rPr>
              <a:t>T</a:t>
            </a:r>
            <a:r>
              <a:rPr lang="en-US" altLang="en-US" sz="3200" b="1">
                <a:ea typeface="宋体" charset="-122"/>
              </a:rPr>
              <a:t>b = 1</a:t>
            </a:r>
          </a:p>
        </p:txBody>
      </p:sp>
      <p:sp>
        <p:nvSpPr>
          <p:cNvPr id="16398" name="Text Box 15"/>
          <p:cNvSpPr txBox="1">
            <a:spLocks noChangeArrowheads="1"/>
          </p:cNvSpPr>
          <p:nvPr/>
        </p:nvSpPr>
        <p:spPr bwMode="auto">
          <a:xfrm>
            <a:off x="0" y="3886200"/>
            <a:ext cx="236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-1 &lt; a</a:t>
            </a:r>
            <a:r>
              <a:rPr lang="en-US" altLang="en-US" sz="3200" baseline="30000">
                <a:ea typeface="宋体" charset="-122"/>
              </a:rPr>
              <a:t>T</a:t>
            </a:r>
            <a:r>
              <a:rPr lang="en-US" altLang="en-US" sz="3200" b="1">
                <a:ea typeface="宋体" charset="-122"/>
              </a:rPr>
              <a:t>b &lt; 0</a:t>
            </a:r>
          </a:p>
        </p:txBody>
      </p:sp>
      <p:sp>
        <p:nvSpPr>
          <p:cNvPr id="16400" name="Line 17"/>
          <p:cNvSpPr>
            <a:spLocks noChangeShapeType="1"/>
          </p:cNvSpPr>
          <p:nvPr/>
        </p:nvSpPr>
        <p:spPr bwMode="auto">
          <a:xfrm>
            <a:off x="3733800" y="2590800"/>
            <a:ext cx="990600" cy="106680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401" name="Text Box 18"/>
          <p:cNvSpPr txBox="1">
            <a:spLocks noChangeArrowheads="1"/>
          </p:cNvSpPr>
          <p:nvPr/>
        </p:nvSpPr>
        <p:spPr bwMode="auto">
          <a:xfrm>
            <a:off x="4343400" y="3962400"/>
            <a:ext cx="83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a</a:t>
            </a:r>
            <a:r>
              <a:rPr lang="en-US" altLang="en-US" sz="3200" baseline="30000">
                <a:ea typeface="宋体" charset="-122"/>
              </a:rPr>
              <a:t>T</a:t>
            </a:r>
            <a:r>
              <a:rPr lang="en-US" altLang="en-US" sz="3200" b="1">
                <a:ea typeface="宋体" charset="-122"/>
              </a:rPr>
              <a:t>b</a:t>
            </a:r>
            <a:r>
              <a:rPr lang="en-US" altLang="en-US" sz="3200" b="1">
                <a:solidFill>
                  <a:schemeClr val="tx1"/>
                </a:solidFill>
                <a:ea typeface="宋体" charset="-122"/>
              </a:rPr>
              <a:t> </a:t>
            </a:r>
          </a:p>
        </p:txBody>
      </p:sp>
      <p:sp>
        <p:nvSpPr>
          <p:cNvPr id="16402" name="Line 19"/>
          <p:cNvSpPr>
            <a:spLocks noChangeShapeType="1"/>
          </p:cNvSpPr>
          <p:nvPr/>
        </p:nvSpPr>
        <p:spPr bwMode="auto">
          <a:xfrm flipV="1">
            <a:off x="4191000" y="3810000"/>
            <a:ext cx="609600" cy="609600"/>
          </a:xfrm>
          <a:prstGeom prst="line">
            <a:avLst/>
          </a:prstGeom>
          <a:noFill/>
          <a:ln w="9525">
            <a:solidFill>
              <a:schemeClr val="bg1"/>
            </a:solidFill>
            <a:prstDash val="lgDash"/>
            <a:round/>
            <a:headEnd type="diamond" w="med" len="med"/>
            <a:tailEnd type="diamond" w="med" len="med"/>
          </a:ln>
          <a:extLst>
            <a:ext uri="{909E8E84-426E-40DD-AFC4-6F175D3DCCD1}">
              <a14:hiddenFill xmlns:a14="http://schemas.microsoft.com/office/drawing/2010/main">
                <a:noFill/>
              </a14:hiddenFill>
            </a:ext>
          </a:extLst>
        </p:spPr>
        <p:txBody>
          <a:bodyPr wrap="none"/>
          <a:lstStyle/>
          <a:p>
            <a:endParaRPr lang="en-US"/>
          </a:p>
        </p:txBody>
      </p:sp>
      <p:sp>
        <p:nvSpPr>
          <p:cNvPr id="1640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3" name="TextBox 22"/>
              <p:cNvSpPr txBox="1"/>
              <p:nvPr/>
            </p:nvSpPr>
            <p:spPr>
              <a:xfrm>
                <a:off x="6223000" y="4576617"/>
                <a:ext cx="269240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bg1"/>
                              </a:solidFill>
                              <a:latin typeface="Cambria Math" charset="0"/>
                            </a:rPr>
                          </m:ctrlPr>
                        </m:dPr>
                        <m:e>
                          <m:r>
                            <a:rPr lang="en-US" sz="2800" b="1" i="0" smtClean="0">
                              <a:solidFill>
                                <a:schemeClr val="bg1"/>
                              </a:solidFill>
                              <a:latin typeface="Cambria Math" charset="0"/>
                            </a:rPr>
                            <m:t>𝐚</m:t>
                          </m:r>
                        </m:e>
                      </m:d>
                      <m:r>
                        <a:rPr lang="en-US" sz="2800" b="0" i="1" smtClean="0">
                          <a:solidFill>
                            <a:schemeClr val="bg1"/>
                          </a:solidFill>
                          <a:latin typeface="Cambria Math" charset="0"/>
                        </a:rPr>
                        <m:t>=</m:t>
                      </m:r>
                      <m:d>
                        <m:dPr>
                          <m:begChr m:val="‖"/>
                          <m:endChr m:val="‖"/>
                          <m:ctrlPr>
                            <a:rPr lang="en-US" sz="2800" b="0" i="1" smtClean="0">
                              <a:solidFill>
                                <a:schemeClr val="bg1"/>
                              </a:solidFill>
                              <a:latin typeface="Cambria Math" charset="0"/>
                            </a:rPr>
                          </m:ctrlPr>
                        </m:dPr>
                        <m:e>
                          <m:r>
                            <a:rPr lang="en-US" sz="2800" b="1" i="0" smtClean="0">
                              <a:solidFill>
                                <a:schemeClr val="bg1"/>
                              </a:solidFill>
                              <a:latin typeface="Cambria Math" charset="0"/>
                            </a:rPr>
                            <m:t>𝐛</m:t>
                          </m:r>
                        </m:e>
                      </m:d>
                      <m:r>
                        <a:rPr lang="en-US" sz="2800" b="0" i="1" smtClean="0">
                          <a:solidFill>
                            <a:schemeClr val="bg1"/>
                          </a:solidFill>
                          <a:latin typeface="Cambria Math" charset="0"/>
                        </a:rPr>
                        <m:t>=1</m:t>
                      </m:r>
                    </m:oMath>
                  </m:oMathPara>
                </a14:m>
                <a:endParaRPr lang="en-US" sz="2800" dirty="0">
                  <a:solidFill>
                    <a:schemeClr val="bg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223000" y="4576617"/>
                <a:ext cx="2692400" cy="43088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134100" y="5207913"/>
                <a:ext cx="259080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𝐚</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rPr>
                        <m:t>𝐛</m:t>
                      </m:r>
                      <m:r>
                        <a:rPr lang="en-US" sz="2800" b="0" i="1" smtClean="0">
                          <a:solidFill>
                            <a:schemeClr val="bg1"/>
                          </a:solidFill>
                          <a:latin typeface="Cambria Math" charset="0"/>
                        </a:rPr>
                        <m:t>=</m:t>
                      </m:r>
                      <m:func>
                        <m:funcPr>
                          <m:ctrlPr>
                            <a:rPr lang="en-US" sz="2800" b="0" i="1" smtClean="0">
                              <a:solidFill>
                                <a:schemeClr val="bg1"/>
                              </a:solidFill>
                              <a:latin typeface="Cambria Math" charset="0"/>
                            </a:rPr>
                          </m:ctrlPr>
                        </m:funcPr>
                        <m:fName>
                          <m:r>
                            <m:rPr>
                              <m:sty m:val="p"/>
                            </m:rPr>
                            <a:rPr lang="en-US" sz="2800" b="0" i="0" smtClean="0">
                              <a:solidFill>
                                <a:schemeClr val="bg1"/>
                              </a:solidFill>
                              <a:latin typeface="Cambria Math" charset="0"/>
                            </a:rPr>
                            <m:t>cos</m:t>
                          </m:r>
                        </m:fName>
                        <m:e>
                          <m:r>
                            <a:rPr lang="en-US" sz="2800" b="0" i="1" smtClean="0">
                              <a:solidFill>
                                <a:schemeClr val="bg1"/>
                              </a:solidFill>
                              <a:latin typeface="Cambria Math" charset="0"/>
                              <a:ea typeface="Cambria Math" charset="0"/>
                              <a:cs typeface="Cambria Math" charset="0"/>
                            </a:rPr>
                            <m:t>𝜃</m:t>
                          </m:r>
                        </m:e>
                      </m:func>
                    </m:oMath>
                  </m:oMathPara>
                </a14:m>
                <a:endParaRPr lang="en-US" sz="2800" dirty="0">
                  <a:solidFill>
                    <a:schemeClr val="bg1"/>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6134100" y="5207913"/>
                <a:ext cx="2590800" cy="430887"/>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317500" y="609600"/>
            <a:ext cx="8637588" cy="701675"/>
          </a:xfrm>
        </p:spPr>
        <p:txBody>
          <a:bodyPr/>
          <a:lstStyle/>
          <a:p>
            <a:r>
              <a:rPr lang="en-US" altLang="en-US"/>
              <a:t>Cross Product</a:t>
            </a:r>
          </a:p>
        </p:txBody>
      </p:sp>
      <p:sp>
        <p:nvSpPr>
          <p:cNvPr id="1741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5" name="TextBox 4"/>
              <p:cNvSpPr txBox="1"/>
              <p:nvPr/>
            </p:nvSpPr>
            <p:spPr>
              <a:xfrm>
                <a:off x="457200" y="1453613"/>
                <a:ext cx="3657600" cy="1369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𝐚</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rPr>
                        <m:t>𝐛</m:t>
                      </m:r>
                      <m:r>
                        <a:rPr lang="en-US" sz="2800" b="0" i="1" smtClean="0">
                          <a:solidFill>
                            <a:schemeClr val="bg1"/>
                          </a:solidFill>
                          <a:latin typeface="Cambria Math" charset="0"/>
                        </a:rPr>
                        <m:t>=</m:t>
                      </m:r>
                      <m:d>
                        <m:dPr>
                          <m:begChr m:val="|"/>
                          <m:endChr m:val="|"/>
                          <m:ctrlPr>
                            <a:rPr lang="hr-HR" sz="2800" b="0" i="1" smtClean="0">
                              <a:solidFill>
                                <a:schemeClr val="bg1"/>
                              </a:solidFill>
                              <a:latin typeface="Cambria Math" charset="0"/>
                            </a:rPr>
                          </m:ctrlPr>
                        </m:dPr>
                        <m:e>
                          <m:m>
                            <m:mPr>
                              <m:mcs>
                                <m:mc>
                                  <m:mcPr>
                                    <m:count m:val="3"/>
                                    <m:mcJc m:val="center"/>
                                  </m:mcPr>
                                </m:mc>
                              </m:mcs>
                              <m:ctrlPr>
                                <a:rPr lang="uk-UA" sz="2800" b="0" i="1" smtClean="0">
                                  <a:solidFill>
                                    <a:schemeClr val="bg1"/>
                                  </a:solidFill>
                                  <a:latin typeface="Cambria Math" charset="0"/>
                                </a:rPr>
                              </m:ctrlPr>
                            </m:mPr>
                            <m:mr>
                              <m:e>
                                <m:r>
                                  <m:rPr>
                                    <m:brk m:alnAt="7"/>
                                  </m:rPr>
                                  <a:rPr lang="en-US" sz="2800" b="1" i="0" smtClean="0">
                                    <a:solidFill>
                                      <a:schemeClr val="bg1"/>
                                    </a:solidFill>
                                    <a:latin typeface="Cambria Math" charset="0"/>
                                  </a:rPr>
                                  <m:t>𝐢</m:t>
                                </m:r>
                              </m:e>
                              <m:e>
                                <m:r>
                                  <a:rPr lang="en-US" sz="2800" b="1" i="0" smtClean="0">
                                    <a:solidFill>
                                      <a:schemeClr val="bg1"/>
                                    </a:solidFill>
                                    <a:latin typeface="Cambria Math" charset="0"/>
                                  </a:rPr>
                                  <m:t>𝐣</m:t>
                                </m:r>
                              </m:e>
                              <m:e>
                                <m:r>
                                  <a:rPr lang="en-US" sz="2800" b="1" i="0" smtClean="0">
                                    <a:solidFill>
                                      <a:schemeClr val="bg1"/>
                                    </a:solidFill>
                                    <a:latin typeface="Cambria Math" charset="0"/>
                                  </a:rPr>
                                  <m:t>𝐤</m:t>
                                </m:r>
                              </m:e>
                            </m:m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𝑥</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𝑦</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𝑧</m:t>
                                    </m:r>
                                  </m:sub>
                                </m:sSub>
                              </m:e>
                            </m:m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𝑥</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𝑦</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𝑧</m:t>
                                    </m:r>
                                  </m:sub>
                                </m:sSub>
                              </m:e>
                            </m:mr>
                          </m:m>
                        </m:e>
                      </m:d>
                    </m:oMath>
                  </m:oMathPara>
                </a14:m>
                <a:endParaRPr lang="en-US" sz="2800" b="0" i="1" dirty="0" smtClean="0">
                  <a:solidFill>
                    <a:schemeClr val="bg1"/>
                  </a:solidFill>
                  <a:latin typeface="Cambria Math"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57200" y="1453613"/>
                <a:ext cx="3657600" cy="136947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87855" y="4567222"/>
                <a:ext cx="4343400" cy="1369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𝐚</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rPr>
                        <m:t>𝐛</m:t>
                      </m:r>
                      <m:r>
                        <a:rPr lang="en-US" sz="2800" b="0" i="1" smtClean="0">
                          <a:solidFill>
                            <a:schemeClr val="bg1"/>
                          </a:solidFill>
                          <a:latin typeface="Cambria Math" charset="0"/>
                        </a:rPr>
                        <m:t>=</m:t>
                      </m:r>
                      <m:d>
                        <m:dPr>
                          <m:begChr m:val="["/>
                          <m:endChr m:val="]"/>
                          <m:ctrlPr>
                            <a:rPr lang="pt-BR" sz="2800" b="0" i="1" smtClean="0">
                              <a:solidFill>
                                <a:schemeClr val="bg1"/>
                              </a:solidFill>
                              <a:latin typeface="Cambria Math" charset="0"/>
                            </a:rPr>
                          </m:ctrlPr>
                        </m:dPr>
                        <m:e>
                          <m:m>
                            <m:mPr>
                              <m:mcs>
                                <m:mc>
                                  <m:mcPr>
                                    <m:count m:val="1"/>
                                    <m:mcJc m:val="center"/>
                                  </m:mcPr>
                                </m:mc>
                              </m:mcs>
                              <m:ctrlPr>
                                <a:rPr lang="cs-CZ" sz="2800" b="0" i="1" smtClean="0">
                                  <a:solidFill>
                                    <a:schemeClr val="bg1"/>
                                  </a:solidFill>
                                  <a:latin typeface="Cambria Math" charset="0"/>
                                </a:rPr>
                              </m:ctrlPr>
                            </m:mP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𝑦</m:t>
                                    </m:r>
                                  </m:sub>
                                </m:sSub>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𝑧</m:t>
                                    </m:r>
                                  </m:sub>
                                </m:sSub>
                                <m:r>
                                  <a:rPr lang="en-US" sz="2800" b="0" i="1" smtClean="0">
                                    <a:solidFill>
                                      <a:schemeClr val="bg1"/>
                                    </a:solidFill>
                                    <a:latin typeface="Cambria Math" charset="0"/>
                                  </a:rPr>
                                  <m:t>−</m:t>
                                </m:r>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𝑧</m:t>
                                    </m:r>
                                  </m:sub>
                                </m:sSub>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𝑦</m:t>
                                    </m:r>
                                  </m:sub>
                                </m:sSub>
                              </m:e>
                            </m:m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𝑧</m:t>
                                    </m:r>
                                  </m:sub>
                                </m:sSub>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𝑥</m:t>
                                    </m:r>
                                  </m:sub>
                                </m:sSub>
                                <m:r>
                                  <a:rPr lang="en-US" sz="2800" b="0" i="1" smtClean="0">
                                    <a:solidFill>
                                      <a:schemeClr val="bg1"/>
                                    </a:solidFill>
                                    <a:latin typeface="Cambria Math" charset="0"/>
                                  </a:rPr>
                                  <m:t>−</m:t>
                                </m:r>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𝑥</m:t>
                                    </m:r>
                                  </m:sub>
                                </m:sSub>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𝑧</m:t>
                                    </m:r>
                                  </m:sub>
                                </m:sSub>
                              </m:e>
                            </m:m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𝑥</m:t>
                                    </m:r>
                                  </m:sub>
                                </m:sSub>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𝑦</m:t>
                                    </m:r>
                                  </m:sub>
                                </m:sSub>
                                <m:r>
                                  <a:rPr lang="en-US" sz="2800" b="0" i="1" smtClean="0">
                                    <a:solidFill>
                                      <a:schemeClr val="bg1"/>
                                    </a:solidFill>
                                    <a:latin typeface="Cambria Math" charset="0"/>
                                  </a:rPr>
                                  <m:t>−</m:t>
                                </m:r>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𝑦</m:t>
                                    </m:r>
                                  </m:sub>
                                </m:sSub>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𝑥</m:t>
                                    </m:r>
                                  </m:sub>
                                </m:sSub>
                              </m:e>
                            </m:mr>
                          </m:m>
                        </m:e>
                      </m:d>
                    </m:oMath>
                  </m:oMathPara>
                </a14:m>
                <a:endParaRPr lang="en-US" sz="2800"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87855" y="4567222"/>
                <a:ext cx="4343400" cy="136947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1371600" y="3124200"/>
                <a:ext cx="5949091" cy="928075"/>
              </a:xfrm>
              <a:prstGeom prst="rect">
                <a:avLst/>
              </a:prstGeom>
            </p:spPr>
            <p:txBody>
              <a:bodyPr wrap="square">
                <a:spAutoFit/>
              </a:bodyPr>
              <a:lstStyle/>
              <a:p>
                <a14:m>
                  <m:oMath xmlns:m="http://schemas.openxmlformats.org/officeDocument/2006/math">
                    <m:r>
                      <a:rPr lang="en-US" sz="2800" b="0" i="1" smtClean="0">
                        <a:solidFill>
                          <a:schemeClr val="bg1"/>
                        </a:solidFill>
                        <a:latin typeface="Cambria Math" charset="0"/>
                      </a:rPr>
                      <m:t>=</m:t>
                    </m:r>
                    <m:d>
                      <m:dPr>
                        <m:begChr m:val="|"/>
                        <m:endChr m:val="|"/>
                        <m:ctrlPr>
                          <a:rPr lang="hr-HR" sz="2800" b="0" i="1" smtClean="0">
                            <a:solidFill>
                              <a:schemeClr val="bg1"/>
                            </a:solidFill>
                            <a:latin typeface="Cambria Math" charset="0"/>
                          </a:rPr>
                        </m:ctrlPr>
                      </m:dPr>
                      <m:e>
                        <m:m>
                          <m:mPr>
                            <m:mcs>
                              <m:mc>
                                <m:mcPr>
                                  <m:count m:val="2"/>
                                  <m:mcJc m:val="center"/>
                                </m:mcPr>
                              </m:mc>
                            </m:mcs>
                            <m:ctrlPr>
                              <a:rPr lang="uk-UA" sz="2800" b="0" i="1" smtClean="0">
                                <a:solidFill>
                                  <a:schemeClr val="bg1"/>
                                </a:solidFill>
                                <a:latin typeface="Cambria Math" charset="0"/>
                              </a:rPr>
                            </m:ctrlPr>
                          </m:mP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𝑦</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𝑧</m:t>
                                  </m:r>
                                </m:sub>
                              </m:sSub>
                            </m:e>
                          </m:m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𝑦</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𝑧</m:t>
                                  </m:r>
                                </m:sub>
                              </m:sSub>
                            </m:e>
                          </m:mr>
                        </m:m>
                      </m:e>
                    </m:d>
                    <m:r>
                      <m:rPr>
                        <m:brk m:alnAt="7"/>
                      </m:rPr>
                      <a:rPr lang="en-US" sz="2800" b="1" i="0" smtClean="0">
                        <a:solidFill>
                          <a:schemeClr val="bg1"/>
                        </a:solidFill>
                        <a:latin typeface="Cambria Math" charset="0"/>
                      </a:rPr>
                      <m:t>𝐢</m:t>
                    </m:r>
                    <m:r>
                      <a:rPr lang="en-US" sz="2800" b="1" i="0" smtClean="0">
                        <a:solidFill>
                          <a:schemeClr val="bg1"/>
                        </a:solidFill>
                        <a:latin typeface="Cambria Math" charset="0"/>
                      </a:rPr>
                      <m:t>−</m:t>
                    </m:r>
                    <m:d>
                      <m:dPr>
                        <m:begChr m:val="|"/>
                        <m:endChr m:val="|"/>
                        <m:ctrlPr>
                          <a:rPr lang="hr-HR" sz="2800" b="0" i="1" smtClean="0">
                            <a:solidFill>
                              <a:schemeClr val="bg1"/>
                            </a:solidFill>
                            <a:latin typeface="Cambria Math" charset="0"/>
                          </a:rPr>
                        </m:ctrlPr>
                      </m:dPr>
                      <m:e>
                        <m:m>
                          <m:mPr>
                            <m:mcs>
                              <m:mc>
                                <m:mcPr>
                                  <m:count m:val="2"/>
                                  <m:mcJc m:val="center"/>
                                </m:mcPr>
                              </m:mc>
                            </m:mcs>
                            <m:ctrlPr>
                              <a:rPr lang="uk-UA" sz="2800" b="0" i="1" smtClean="0">
                                <a:solidFill>
                                  <a:schemeClr val="bg1"/>
                                </a:solidFill>
                                <a:latin typeface="Cambria Math" charset="0"/>
                              </a:rPr>
                            </m:ctrlPr>
                          </m:mP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𝑥</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𝑧</m:t>
                                  </m:r>
                                </m:sub>
                              </m:sSub>
                            </m:e>
                          </m:m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𝑥</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𝑧</m:t>
                                  </m:r>
                                </m:sub>
                              </m:sSub>
                            </m:e>
                          </m:mr>
                        </m:m>
                      </m:e>
                    </m:d>
                    <m:r>
                      <a:rPr lang="en-US" sz="2800" b="1" i="0" smtClean="0">
                        <a:solidFill>
                          <a:schemeClr val="bg1"/>
                        </a:solidFill>
                        <a:latin typeface="Cambria Math" charset="0"/>
                      </a:rPr>
                      <m:t>𝐣</m:t>
                    </m:r>
                  </m:oMath>
                </a14:m>
                <a:r>
                  <a:rPr lang="en-US" sz="2800" dirty="0" smtClean="0">
                    <a:solidFill>
                      <a:schemeClr val="bg1"/>
                    </a:solidFill>
                  </a:rPr>
                  <a:t>+</a:t>
                </a:r>
                <a14:m>
                  <m:oMath xmlns:m="http://schemas.openxmlformats.org/officeDocument/2006/math">
                    <m:d>
                      <m:dPr>
                        <m:begChr m:val="|"/>
                        <m:endChr m:val="|"/>
                        <m:ctrlPr>
                          <a:rPr lang="hr-HR" sz="2800" b="0" i="1" smtClean="0">
                            <a:solidFill>
                              <a:schemeClr val="bg1"/>
                            </a:solidFill>
                            <a:latin typeface="Cambria Math" charset="0"/>
                          </a:rPr>
                        </m:ctrlPr>
                      </m:dPr>
                      <m:e>
                        <m:m>
                          <m:mPr>
                            <m:mcs>
                              <m:mc>
                                <m:mcPr>
                                  <m:count m:val="2"/>
                                  <m:mcJc m:val="center"/>
                                </m:mcPr>
                              </m:mc>
                            </m:mcs>
                            <m:ctrlPr>
                              <a:rPr lang="uk-UA" sz="2800" b="0" i="1" smtClean="0">
                                <a:solidFill>
                                  <a:schemeClr val="bg1"/>
                                </a:solidFill>
                                <a:latin typeface="Cambria Math" charset="0"/>
                              </a:rPr>
                            </m:ctrlPr>
                          </m:mP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𝑥</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𝑦</m:t>
                                  </m:r>
                                </m:sub>
                              </m:sSub>
                            </m:e>
                          </m:m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𝑥</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𝑦</m:t>
                                  </m:r>
                                </m:sub>
                              </m:sSub>
                            </m:e>
                          </m:mr>
                        </m:m>
                      </m:e>
                    </m:d>
                    <m:r>
                      <a:rPr lang="en-US" sz="2800" b="1" i="0" smtClean="0">
                        <a:solidFill>
                          <a:schemeClr val="bg1"/>
                        </a:solidFill>
                        <a:latin typeface="Cambria Math" charset="0"/>
                      </a:rPr>
                      <m:t>𝐤</m:t>
                    </m:r>
                  </m:oMath>
                </a14:m>
                <a:endParaRPr lang="en-US" sz="2800" dirty="0"/>
              </a:p>
            </p:txBody>
          </p:sp>
        </mc:Choice>
        <mc:Fallback xmlns="">
          <p:sp>
            <p:nvSpPr>
              <p:cNvPr id="2" name="Rectangle 1"/>
              <p:cNvSpPr>
                <a:spLocks noRot="1" noChangeAspect="1" noMove="1" noResize="1" noEditPoints="1" noAdjustHandles="1" noChangeArrowheads="1" noChangeShapeType="1" noTextEdit="1"/>
              </p:cNvSpPr>
              <p:nvPr/>
            </p:nvSpPr>
            <p:spPr>
              <a:xfrm>
                <a:off x="1371600" y="3124200"/>
                <a:ext cx="5949091" cy="928075"/>
              </a:xfrm>
              <a:prstGeom prst="rect">
                <a:avLst/>
              </a:prstGeom>
              <a:blipFill rotWithShape="0">
                <a:blip r:embed="rId4"/>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317500" y="609600"/>
            <a:ext cx="8637588" cy="701675"/>
          </a:xfrm>
        </p:spPr>
        <p:txBody>
          <a:bodyPr/>
          <a:lstStyle/>
          <a:p>
            <a:r>
              <a:rPr lang="en-US" altLang="en-US"/>
              <a:t>Cross Product Matrix</a:t>
            </a:r>
          </a:p>
        </p:txBody>
      </p:sp>
      <p:sp>
        <p:nvSpPr>
          <p:cNvPr id="1843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 name="Rectangle 3"/>
          <p:cNvSpPr txBox="1">
            <a:spLocks noChangeArrowheads="1"/>
          </p:cNvSpPr>
          <p:nvPr/>
        </p:nvSpPr>
        <p:spPr bwMode="auto">
          <a:xfrm>
            <a:off x="533400" y="1828800"/>
            <a:ext cx="8153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lnSpc>
                <a:spcPct val="90000"/>
              </a:lnSpc>
            </a:pPr>
            <a:r>
              <a:rPr lang="en-US" altLang="zh-CN" sz="2000"/>
              <a:t>If v = [</a:t>
            </a:r>
            <a:r>
              <a:rPr lang="en-US" altLang="zh-CN" sz="2000" i="1">
                <a:latin typeface="Times New Roman" charset="0"/>
              </a:rPr>
              <a:t>x, y, z</a:t>
            </a:r>
            <a:r>
              <a:rPr lang="en-US" altLang="zh-CN" sz="2000"/>
              <a:t>]</a:t>
            </a:r>
            <a:r>
              <a:rPr lang="en-US" altLang="zh-CN" sz="2000" baseline="30000"/>
              <a:t>T</a:t>
            </a:r>
            <a:r>
              <a:rPr lang="en-US" altLang="zh-CN" sz="2000"/>
              <a:t> is a vector, the skew-symmetric matrix</a:t>
            </a:r>
          </a:p>
          <a:p>
            <a:pPr eaLnBrk="1" hangingPunct="1">
              <a:lnSpc>
                <a:spcPct val="90000"/>
              </a:lnSpc>
            </a:pPr>
            <a:endParaRPr lang="en-US" altLang="zh-CN" sz="2000"/>
          </a:p>
          <a:p>
            <a:pPr eaLnBrk="1" hangingPunct="1">
              <a:lnSpc>
                <a:spcPct val="90000"/>
              </a:lnSpc>
            </a:pPr>
            <a:endParaRPr lang="en-US" altLang="zh-CN" sz="2000"/>
          </a:p>
          <a:p>
            <a:pPr eaLnBrk="1" hangingPunct="1">
              <a:lnSpc>
                <a:spcPct val="90000"/>
              </a:lnSpc>
            </a:pPr>
            <a:endParaRPr lang="en-US" altLang="zh-CN" sz="2000"/>
          </a:p>
          <a:p>
            <a:pPr eaLnBrk="1" hangingPunct="1">
              <a:lnSpc>
                <a:spcPct val="90000"/>
              </a:lnSpc>
            </a:pPr>
            <a:endParaRPr lang="en-US" altLang="zh-CN" sz="2000"/>
          </a:p>
          <a:p>
            <a:pPr eaLnBrk="1" hangingPunct="1">
              <a:lnSpc>
                <a:spcPct val="90000"/>
              </a:lnSpc>
              <a:buFont typeface="Wingdings" charset="2"/>
              <a:buNone/>
            </a:pPr>
            <a:r>
              <a:rPr lang="en-US" altLang="zh-CN" sz="2000"/>
              <a:t>	is the </a:t>
            </a:r>
            <a:r>
              <a:rPr lang="en-US" altLang="zh-CN" sz="2000" i="1"/>
              <a:t>cross product matrix</a:t>
            </a:r>
            <a:r>
              <a:rPr lang="en-US" altLang="zh-CN" sz="2000"/>
              <a:t> of v</a:t>
            </a:r>
          </a:p>
          <a:p>
            <a:pPr eaLnBrk="1" hangingPunct="1">
              <a:lnSpc>
                <a:spcPct val="90000"/>
              </a:lnSpc>
            </a:pPr>
            <a:r>
              <a:rPr lang="en-US" altLang="zh-CN" sz="2000"/>
              <a:t>Cross-product as a matrix multiply:</a:t>
            </a:r>
            <a:endParaRPr lang="en-US" altLang="zh-CN" sz="1800"/>
          </a:p>
          <a:p>
            <a:pPr eaLnBrk="1" hangingPunct="1">
              <a:lnSpc>
                <a:spcPct val="90000"/>
              </a:lnSpc>
            </a:pPr>
            <a:r>
              <a:rPr lang="en-US" altLang="zh-CN" sz="2000"/>
              <a:t>Geometric interpretation of          : (suppose v is of unit length)</a:t>
            </a:r>
          </a:p>
          <a:p>
            <a:pPr lvl="1" eaLnBrk="1" hangingPunct="1">
              <a:lnSpc>
                <a:spcPct val="90000"/>
              </a:lnSpc>
            </a:pPr>
            <a:r>
              <a:rPr lang="en-US" altLang="zh-CN" sz="1800"/>
              <a:t>Project </a:t>
            </a:r>
            <a:r>
              <a:rPr lang="en-US" altLang="zh-CN" sz="1800" b="1"/>
              <a:t>a</a:t>
            </a:r>
            <a:r>
              <a:rPr lang="en-US" altLang="zh-CN" sz="1800"/>
              <a:t> onto the plane normal to </a:t>
            </a:r>
            <a:r>
              <a:rPr lang="en-US" altLang="zh-CN" sz="1800" b="1"/>
              <a:t>v</a:t>
            </a:r>
          </a:p>
          <a:p>
            <a:pPr lvl="1" eaLnBrk="1" hangingPunct="1">
              <a:lnSpc>
                <a:spcPct val="90000"/>
              </a:lnSpc>
            </a:pPr>
            <a:r>
              <a:rPr lang="en-US" altLang="zh-CN" sz="1800"/>
              <a:t>Rotate it by 90 degree about </a:t>
            </a:r>
            <a:r>
              <a:rPr lang="en-US" altLang="zh-CN" sz="1800" b="1"/>
              <a:t>v</a:t>
            </a:r>
          </a:p>
          <a:p>
            <a:pPr lvl="1" eaLnBrk="1" hangingPunct="1">
              <a:lnSpc>
                <a:spcPct val="90000"/>
              </a:lnSpc>
            </a:pPr>
            <a:r>
              <a:rPr lang="en-US" altLang="zh-CN" sz="1800"/>
              <a:t>Resulting vector is perpendicular to both </a:t>
            </a:r>
            <a:r>
              <a:rPr lang="en-US" altLang="zh-CN" sz="1800" b="1"/>
              <a:t>v</a:t>
            </a:r>
            <a:r>
              <a:rPr lang="en-US" altLang="zh-CN" sz="1800"/>
              <a:t> and </a:t>
            </a:r>
            <a:r>
              <a:rPr lang="en-US" altLang="zh-CN" sz="1800" b="1"/>
              <a:t>a</a:t>
            </a:r>
          </a:p>
        </p:txBody>
      </p:sp>
      <mc:AlternateContent xmlns:mc="http://schemas.openxmlformats.org/markup-compatibility/2006" xmlns:a14="http://schemas.microsoft.com/office/drawing/2010/main">
        <mc:Choice Requires="a14">
          <p:sp>
            <p:nvSpPr>
              <p:cNvPr id="9" name="TextBox 8"/>
              <p:cNvSpPr txBox="1"/>
              <p:nvPr/>
            </p:nvSpPr>
            <p:spPr>
              <a:xfrm>
                <a:off x="685800" y="2244766"/>
                <a:ext cx="4343400" cy="10501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bg1"/>
                              </a:solidFill>
                              <a:latin typeface="Cambria Math" charset="0"/>
                            </a:rPr>
                          </m:ctrlPr>
                        </m:sSubPr>
                        <m:e>
                          <m:d>
                            <m:dPr>
                              <m:begChr m:val="["/>
                              <m:endChr m:val="]"/>
                              <m:ctrlPr>
                                <a:rPr lang="pt-BR" sz="2400" b="1" i="1" smtClean="0">
                                  <a:solidFill>
                                    <a:schemeClr val="bg1"/>
                                  </a:solidFill>
                                  <a:latin typeface="Cambria Math" charset="0"/>
                                </a:rPr>
                              </m:ctrlPr>
                            </m:dPr>
                            <m:e>
                              <m:r>
                                <a:rPr lang="en-US" sz="2400" b="1" i="0" smtClean="0">
                                  <a:solidFill>
                                    <a:schemeClr val="bg1"/>
                                  </a:solidFill>
                                  <a:latin typeface="Cambria Math" charset="0"/>
                                </a:rPr>
                                <m:t>𝐯</m:t>
                              </m:r>
                            </m:e>
                          </m:d>
                        </m:e>
                        <m:sub>
                          <m:r>
                            <a:rPr lang="en-US" sz="2400" b="1" i="1" smtClean="0">
                              <a:solidFill>
                                <a:schemeClr val="bg1"/>
                              </a:solidFill>
                              <a:latin typeface="Cambria Math" charset="0"/>
                              <a:ea typeface="Cambria Math" charset="0"/>
                              <a:cs typeface="Cambria Math" charset="0"/>
                            </a:rPr>
                            <m:t>×</m:t>
                          </m:r>
                        </m:sub>
                      </m:sSub>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3"/>
                                    <m:mcJc m:val="center"/>
                                  </m:mcPr>
                                </m:mc>
                              </m:mcs>
                              <m:ctrlPr>
                                <a:rPr lang="uk-UA" sz="2400" b="0" i="1" smtClean="0">
                                  <a:solidFill>
                                    <a:schemeClr val="bg1"/>
                                  </a:solidFill>
                                  <a:latin typeface="Cambria Math" charset="0"/>
                                </a:rPr>
                              </m:ctrlPr>
                            </m:mPr>
                            <m:mr>
                              <m:e>
                                <m:r>
                                  <m:rPr>
                                    <m:brk m:alnAt="7"/>
                                  </m:rPr>
                                  <a:rPr lang="en-US" sz="2400" b="0" i="1" smtClean="0">
                                    <a:solidFill>
                                      <a:schemeClr val="bg1"/>
                                    </a:solidFill>
                                    <a:latin typeface="Cambria Math" charset="0"/>
                                  </a:rPr>
                                  <m:t>0</m:t>
                                </m:r>
                              </m:e>
                              <m:e>
                                <m:r>
                                  <a:rPr lang="en-US" sz="2400" b="0" i="1" smtClean="0">
                                    <a:solidFill>
                                      <a:schemeClr val="bg1"/>
                                    </a:solidFill>
                                    <a:latin typeface="Cambria Math" charset="0"/>
                                  </a:rPr>
                                  <m:t>−</m:t>
                                </m:r>
                                <m:r>
                                  <a:rPr lang="en-US" sz="2400" b="0" i="1" smtClean="0">
                                    <a:solidFill>
                                      <a:schemeClr val="bg1"/>
                                    </a:solidFill>
                                    <a:latin typeface="Cambria Math" charset="0"/>
                                  </a:rPr>
                                  <m:t>𝑧</m:t>
                                </m:r>
                              </m:e>
                              <m:e>
                                <m:r>
                                  <a:rPr lang="en-US" sz="2400" b="0" i="1" smtClean="0">
                                    <a:solidFill>
                                      <a:schemeClr val="bg1"/>
                                    </a:solidFill>
                                    <a:latin typeface="Cambria Math" charset="0"/>
                                  </a:rPr>
                                  <m:t>𝑦</m:t>
                                </m:r>
                              </m:e>
                            </m:mr>
                            <m:mr>
                              <m:e>
                                <m:r>
                                  <a:rPr lang="en-US" sz="2400" b="0" i="1" smtClean="0">
                                    <a:solidFill>
                                      <a:schemeClr val="bg1"/>
                                    </a:solidFill>
                                    <a:latin typeface="Cambria Math" charset="0"/>
                                  </a:rPr>
                                  <m:t>𝑧</m:t>
                                </m:r>
                              </m:e>
                              <m:e>
                                <m:r>
                                  <a:rPr lang="en-US" sz="2400" b="0" i="1" smtClean="0">
                                    <a:solidFill>
                                      <a:schemeClr val="bg1"/>
                                    </a:solidFill>
                                    <a:latin typeface="Cambria Math" charset="0"/>
                                  </a:rPr>
                                  <m:t>0</m:t>
                                </m:r>
                              </m:e>
                              <m:e>
                                <m:r>
                                  <a:rPr lang="en-US" sz="2400" b="0" i="1" smtClean="0">
                                    <a:solidFill>
                                      <a:schemeClr val="bg1"/>
                                    </a:solidFill>
                                    <a:latin typeface="Cambria Math" charset="0"/>
                                  </a:rPr>
                                  <m:t>−</m:t>
                                </m:r>
                                <m:r>
                                  <a:rPr lang="en-US" sz="2400" b="0" i="1" smtClean="0">
                                    <a:solidFill>
                                      <a:schemeClr val="bg1"/>
                                    </a:solidFill>
                                    <a:latin typeface="Cambria Math" charset="0"/>
                                  </a:rPr>
                                  <m:t>𝑥</m:t>
                                </m:r>
                              </m:e>
                            </m:mr>
                            <m:mr>
                              <m:e>
                                <m:r>
                                  <a:rPr lang="en-US" sz="2400" b="0" i="1" smtClean="0">
                                    <a:solidFill>
                                      <a:schemeClr val="bg1"/>
                                    </a:solidFill>
                                    <a:latin typeface="Cambria Math" charset="0"/>
                                  </a:rPr>
                                  <m:t>−</m:t>
                                </m:r>
                                <m:r>
                                  <a:rPr lang="en-US" sz="2400" b="0" i="1" smtClean="0">
                                    <a:solidFill>
                                      <a:schemeClr val="bg1"/>
                                    </a:solidFill>
                                    <a:latin typeface="Cambria Math" charset="0"/>
                                  </a:rPr>
                                  <m:t>𝑦</m:t>
                                </m:r>
                              </m:e>
                              <m:e>
                                <m:r>
                                  <a:rPr lang="en-US" sz="2400" b="0" i="1" smtClean="0">
                                    <a:solidFill>
                                      <a:schemeClr val="bg1"/>
                                    </a:solidFill>
                                    <a:latin typeface="Cambria Math" charset="0"/>
                                  </a:rPr>
                                  <m:t>𝑥</m:t>
                                </m:r>
                              </m:e>
                              <m:e>
                                <m:r>
                                  <a:rPr lang="en-US" sz="2400" b="0" i="1" smtClean="0">
                                    <a:solidFill>
                                      <a:schemeClr val="bg1"/>
                                    </a:solidFill>
                                    <a:latin typeface="Cambria Math" charset="0"/>
                                  </a:rPr>
                                  <m:t>0</m:t>
                                </m:r>
                              </m:e>
                            </m:mr>
                          </m:m>
                        </m:e>
                      </m:d>
                    </m:oMath>
                  </m:oMathPara>
                </a14:m>
                <a:endParaRPr lang="en-US" sz="2400"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85800" y="2244766"/>
                <a:ext cx="4343400" cy="1050159"/>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648200" y="3799054"/>
                <a:ext cx="270351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𝐯</m:t>
                      </m:r>
                      <m:r>
                        <a:rPr lang="en-US" sz="2400" b="1" i="1" smtClean="0">
                          <a:solidFill>
                            <a:schemeClr val="bg1"/>
                          </a:solidFill>
                          <a:latin typeface="Cambria Math" charset="0"/>
                          <a:ea typeface="Cambria Math" charset="0"/>
                          <a:cs typeface="Cambria Math" charset="0"/>
                        </a:rPr>
                        <m:t>×</m:t>
                      </m:r>
                      <m:r>
                        <a:rPr lang="en-US" sz="2400" b="1" i="0" smtClean="0">
                          <a:solidFill>
                            <a:schemeClr val="bg1"/>
                          </a:solidFill>
                          <a:latin typeface="Cambria Math" charset="0"/>
                        </a:rPr>
                        <m:t>𝐚</m:t>
                      </m:r>
                      <m:r>
                        <a:rPr lang="en-US" sz="2400" b="0" i="1" smtClean="0">
                          <a:solidFill>
                            <a:schemeClr val="bg1"/>
                          </a:solidFill>
                          <a:latin typeface="Cambria Math" charset="0"/>
                        </a:rPr>
                        <m:t>=</m:t>
                      </m:r>
                      <m:sSub>
                        <m:sSubPr>
                          <m:ctrlPr>
                            <a:rPr lang="en-US" sz="2400" b="1" i="1" smtClean="0">
                              <a:solidFill>
                                <a:schemeClr val="bg1"/>
                              </a:solidFill>
                              <a:latin typeface="Cambria Math" charset="0"/>
                            </a:rPr>
                          </m:ctrlPr>
                        </m:sSubPr>
                        <m:e>
                          <m:d>
                            <m:dPr>
                              <m:begChr m:val="["/>
                              <m:endChr m:val="]"/>
                              <m:ctrlPr>
                                <a:rPr lang="pt-BR" sz="2400" b="1" i="1" smtClean="0">
                                  <a:solidFill>
                                    <a:schemeClr val="bg1"/>
                                  </a:solidFill>
                                  <a:latin typeface="Cambria Math" charset="0"/>
                                </a:rPr>
                              </m:ctrlPr>
                            </m:dPr>
                            <m:e>
                              <m:r>
                                <a:rPr lang="en-US" sz="2400" b="1" i="0" smtClean="0">
                                  <a:solidFill>
                                    <a:schemeClr val="bg1"/>
                                  </a:solidFill>
                                  <a:latin typeface="Cambria Math" charset="0"/>
                                </a:rPr>
                                <m:t>𝐯</m:t>
                              </m:r>
                            </m:e>
                          </m:d>
                        </m:e>
                        <m:sub>
                          <m:r>
                            <a:rPr lang="en-US" sz="2400" b="1" i="1" smtClean="0">
                              <a:solidFill>
                                <a:schemeClr val="bg1"/>
                              </a:solidFill>
                              <a:latin typeface="Cambria Math" charset="0"/>
                              <a:ea typeface="Cambria Math" charset="0"/>
                              <a:cs typeface="Cambria Math" charset="0"/>
                            </a:rPr>
                            <m:t>×</m:t>
                          </m:r>
                        </m:sub>
                      </m:sSub>
                      <m:r>
                        <a:rPr lang="en-US" sz="2400" b="1" i="0" smtClean="0">
                          <a:solidFill>
                            <a:schemeClr val="bg1"/>
                          </a:solidFill>
                          <a:latin typeface="Cambria Math" charset="0"/>
                        </a:rPr>
                        <m:t>𝐚</m:t>
                      </m:r>
                    </m:oMath>
                  </m:oMathPara>
                </a14:m>
                <a:endParaRPr lang="en-US" sz="24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648200" y="3799054"/>
                <a:ext cx="2703512" cy="369332"/>
              </a:xfrm>
              <a:prstGeom prst="rect">
                <a:avLst/>
              </a:prstGeom>
              <a:blipFill rotWithShape="0">
                <a:blip r:embed="rId3"/>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962400" y="4114800"/>
                <a:ext cx="75367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0" smtClean="0">
                          <a:solidFill>
                            <a:schemeClr val="bg1"/>
                          </a:solidFill>
                          <a:latin typeface="Cambria Math" charset="0"/>
                        </a:rPr>
                        <m:t>𝐯</m:t>
                      </m:r>
                      <m:r>
                        <a:rPr lang="en-US" sz="2000" b="1" i="1" smtClean="0">
                          <a:solidFill>
                            <a:schemeClr val="bg1"/>
                          </a:solidFill>
                          <a:latin typeface="Cambria Math" charset="0"/>
                          <a:ea typeface="Cambria Math" charset="0"/>
                          <a:cs typeface="Cambria Math" charset="0"/>
                        </a:rPr>
                        <m:t>×</m:t>
                      </m:r>
                      <m:r>
                        <a:rPr lang="en-US" sz="2000" b="1" i="0" smtClean="0">
                          <a:solidFill>
                            <a:schemeClr val="bg1"/>
                          </a:solidFill>
                          <a:latin typeface="Cambria Math" charset="0"/>
                        </a:rPr>
                        <m:t>𝐚</m:t>
                      </m:r>
                    </m:oMath>
                  </m:oMathPara>
                </a14:m>
                <a:endParaRPr lang="en-US" sz="2000" dirty="0"/>
              </a:p>
            </p:txBody>
          </p:sp>
        </mc:Choice>
        <mc:Fallback xmlns="">
          <p:sp>
            <p:nvSpPr>
              <p:cNvPr id="3" name="Rectangle 2"/>
              <p:cNvSpPr>
                <a:spLocks noRot="1" noChangeAspect="1" noMove="1" noResize="1" noEditPoints="1" noAdjustHandles="1" noChangeArrowheads="1" noChangeShapeType="1" noTextEdit="1"/>
              </p:cNvSpPr>
              <p:nvPr/>
            </p:nvSpPr>
            <p:spPr>
              <a:xfrm>
                <a:off x="3962400" y="4114800"/>
                <a:ext cx="753673" cy="400110"/>
              </a:xfrm>
              <a:prstGeom prst="rect">
                <a:avLst/>
              </a:prstGeom>
              <a:blipFill rotWithShape="0">
                <a:blip r:embed="rId4"/>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317500" y="609600"/>
            <a:ext cx="8637588" cy="701675"/>
          </a:xfrm>
        </p:spPr>
        <p:txBody>
          <a:bodyPr/>
          <a:lstStyle/>
          <a:p>
            <a:r>
              <a:rPr lang="en-US" altLang="en-US"/>
              <a:t>Properties of the Cross Product</a:t>
            </a:r>
          </a:p>
        </p:txBody>
      </p:sp>
      <p:sp>
        <p:nvSpPr>
          <p:cNvPr id="19459" name="Text Box 4"/>
          <p:cNvSpPr txBox="1">
            <a:spLocks noChangeArrowheads="1"/>
          </p:cNvSpPr>
          <p:nvPr/>
        </p:nvSpPr>
        <p:spPr bwMode="auto">
          <a:xfrm>
            <a:off x="2133600" y="4556125"/>
            <a:ext cx="541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a:ea typeface="宋体" charset="-122"/>
              </a:rPr>
              <a:t>area of parallelogram </a:t>
            </a:r>
            <a:r>
              <a:rPr lang="en-US" altLang="en-US" sz="3200" b="1">
                <a:ea typeface="宋体" charset="-122"/>
              </a:rPr>
              <a:t>ab</a:t>
            </a:r>
            <a:endParaRPr lang="en-US" altLang="en-US" sz="3200">
              <a:ea typeface="宋体" charset="-122"/>
            </a:endParaRPr>
          </a:p>
        </p:txBody>
      </p:sp>
      <p:sp>
        <p:nvSpPr>
          <p:cNvPr id="19460" name="Text Box 5"/>
          <p:cNvSpPr txBox="1">
            <a:spLocks noChangeArrowheads="1"/>
          </p:cNvSpPr>
          <p:nvPr/>
        </p:nvSpPr>
        <p:spPr bwMode="auto">
          <a:xfrm>
            <a:off x="1219200" y="1600200"/>
            <a:ext cx="67056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a:solidFill>
                  <a:schemeClr val="tx1"/>
                </a:solidFill>
                <a:ea typeface="宋体" charset="-122"/>
              </a:rPr>
              <a:t>     </a:t>
            </a:r>
            <a:r>
              <a:rPr lang="en-US" altLang="en-US" sz="3200">
                <a:ea typeface="宋体" charset="-122"/>
              </a:rPr>
              <a:t>is a </a:t>
            </a:r>
            <a:r>
              <a:rPr lang="en-US" altLang="en-US" sz="3200" i="1">
                <a:ea typeface="宋体" charset="-122"/>
              </a:rPr>
              <a:t>vector</a:t>
            </a:r>
            <a:r>
              <a:rPr lang="en-US" altLang="en-US" sz="3200">
                <a:ea typeface="宋体" charset="-122"/>
              </a:rPr>
              <a:t> perpendicular to both </a:t>
            </a:r>
            <a:r>
              <a:rPr lang="en-US" altLang="en-US" sz="3200" b="1">
                <a:ea typeface="宋体" charset="-122"/>
              </a:rPr>
              <a:t>a</a:t>
            </a:r>
            <a:r>
              <a:rPr lang="en-US" altLang="en-US" sz="3200">
                <a:ea typeface="宋体" charset="-122"/>
              </a:rPr>
              <a:t> and </a:t>
            </a:r>
            <a:r>
              <a:rPr lang="en-US" altLang="en-US" sz="3200" b="1">
                <a:ea typeface="宋体" charset="-122"/>
              </a:rPr>
              <a:t>b</a:t>
            </a:r>
            <a:r>
              <a:rPr lang="en-US" altLang="en-US" sz="3200">
                <a:ea typeface="宋体" charset="-122"/>
              </a:rPr>
              <a:t>, in the direction defined by the right hand rule</a:t>
            </a:r>
            <a:endParaRPr lang="en-US" altLang="en-US" sz="3200" b="1">
              <a:ea typeface="宋体" charset="-122"/>
            </a:endParaRPr>
          </a:p>
        </p:txBody>
      </p:sp>
      <p:sp>
        <p:nvSpPr>
          <p:cNvPr id="19461" name="Text Box 6"/>
          <p:cNvSpPr txBox="1">
            <a:spLocks noChangeArrowheads="1"/>
          </p:cNvSpPr>
          <p:nvPr/>
        </p:nvSpPr>
        <p:spPr bwMode="auto">
          <a:xfrm>
            <a:off x="2590800" y="5364163"/>
            <a:ext cx="5410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a:ea typeface="宋体" charset="-122"/>
              </a:rPr>
              <a:t>if </a:t>
            </a:r>
            <a:r>
              <a:rPr lang="en-US" altLang="en-US" sz="3200" b="1">
                <a:ea typeface="宋体" charset="-122"/>
              </a:rPr>
              <a:t>a</a:t>
            </a:r>
            <a:r>
              <a:rPr lang="en-US" altLang="en-US" sz="3200">
                <a:ea typeface="宋体" charset="-122"/>
              </a:rPr>
              <a:t> and </a:t>
            </a:r>
            <a:r>
              <a:rPr lang="en-US" altLang="en-US" sz="3200" b="1">
                <a:ea typeface="宋体" charset="-122"/>
              </a:rPr>
              <a:t>b</a:t>
            </a:r>
            <a:r>
              <a:rPr lang="en-US" altLang="en-US" sz="3200">
                <a:ea typeface="宋体" charset="-122"/>
              </a:rPr>
              <a:t> are parallel</a:t>
            </a:r>
          </a:p>
        </p:txBody>
      </p:sp>
      <p:sp>
        <p:nvSpPr>
          <p:cNvPr id="1946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Rectangle 1"/>
              <p:cNvSpPr/>
              <p:nvPr/>
            </p:nvSpPr>
            <p:spPr>
              <a:xfrm>
                <a:off x="796889" y="1645603"/>
                <a:ext cx="955711" cy="4324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𝐚</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rPr>
                        <m:t>𝐛</m:t>
                      </m:r>
                    </m:oMath>
                  </m:oMathPara>
                </a14:m>
                <a:endParaRPr lang="en-US" sz="2800" dirty="0"/>
              </a:p>
            </p:txBody>
          </p:sp>
        </mc:Choice>
        <mc:Fallback xmlns="">
          <p:sp>
            <p:nvSpPr>
              <p:cNvPr id="2" name="Rectangle 1"/>
              <p:cNvSpPr>
                <a:spLocks noRot="1" noChangeAspect="1" noMove="1" noResize="1" noEditPoints="1" noAdjustHandles="1" noChangeArrowheads="1" noChangeShapeType="1" noTextEdit="1"/>
              </p:cNvSpPr>
              <p:nvPr/>
            </p:nvSpPr>
            <p:spPr>
              <a:xfrm>
                <a:off x="796889" y="1645603"/>
                <a:ext cx="955711" cy="432414"/>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86394" y="3591580"/>
                <a:ext cx="388080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1" i="1" smtClean="0">
                              <a:solidFill>
                                <a:schemeClr val="bg1"/>
                              </a:solidFill>
                              <a:latin typeface="Cambria Math" charset="0"/>
                            </a:rPr>
                          </m:ctrlPr>
                        </m:dPr>
                        <m:e>
                          <m:r>
                            <a:rPr lang="en-US" sz="2800" b="1" i="0" smtClean="0">
                              <a:solidFill>
                                <a:schemeClr val="bg1"/>
                              </a:solidFill>
                              <a:latin typeface="Cambria Math" charset="0"/>
                            </a:rPr>
                            <m:t>𝐚</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rPr>
                            <m:t>𝐛</m:t>
                          </m:r>
                        </m:e>
                      </m:d>
                      <m:r>
                        <a:rPr lang="en-US" sz="2800" b="1" i="1" smtClean="0">
                          <a:solidFill>
                            <a:schemeClr val="bg1"/>
                          </a:solidFill>
                          <a:latin typeface="Cambria Math" charset="0"/>
                        </a:rPr>
                        <m:t>=</m:t>
                      </m:r>
                      <m:d>
                        <m:dPr>
                          <m:begChr m:val="‖"/>
                          <m:endChr m:val="‖"/>
                          <m:ctrlPr>
                            <a:rPr lang="en-US" sz="2800" b="1" i="1" smtClean="0">
                              <a:solidFill>
                                <a:schemeClr val="bg1"/>
                              </a:solidFill>
                              <a:latin typeface="Cambria Math" charset="0"/>
                            </a:rPr>
                          </m:ctrlPr>
                        </m:dPr>
                        <m:e>
                          <m:r>
                            <a:rPr lang="en-US" sz="2800" b="1" i="0" smtClean="0">
                              <a:solidFill>
                                <a:schemeClr val="bg1"/>
                              </a:solidFill>
                              <a:latin typeface="Cambria Math" charset="0"/>
                            </a:rPr>
                            <m:t>𝐚</m:t>
                          </m:r>
                        </m:e>
                      </m:d>
                      <m:d>
                        <m:dPr>
                          <m:begChr m:val="‖"/>
                          <m:endChr m:val="‖"/>
                          <m:ctrlPr>
                            <a:rPr lang="en-US" sz="2800" b="1" i="1" smtClean="0">
                              <a:solidFill>
                                <a:schemeClr val="bg1"/>
                              </a:solidFill>
                              <a:latin typeface="Cambria Math" charset="0"/>
                            </a:rPr>
                          </m:ctrlPr>
                        </m:dPr>
                        <m:e>
                          <m:r>
                            <a:rPr lang="en-US" sz="2800" b="1" i="0" smtClean="0">
                              <a:solidFill>
                                <a:schemeClr val="bg1"/>
                              </a:solidFill>
                              <a:latin typeface="Cambria Math" charset="0"/>
                            </a:rPr>
                            <m:t>𝐛</m:t>
                          </m:r>
                        </m:e>
                      </m:d>
                      <m:func>
                        <m:funcPr>
                          <m:ctrlPr>
                            <a:rPr lang="en-US" sz="2800" b="1" i="1" smtClean="0">
                              <a:solidFill>
                                <a:schemeClr val="bg1"/>
                              </a:solidFill>
                              <a:latin typeface="Cambria Math" charset="0"/>
                            </a:rPr>
                          </m:ctrlPr>
                        </m:funcPr>
                        <m:fName>
                          <m:r>
                            <m:rPr>
                              <m:sty m:val="p"/>
                            </m:rPr>
                            <a:rPr lang="en-US" sz="2800" b="0" i="0" smtClean="0">
                              <a:solidFill>
                                <a:schemeClr val="bg1"/>
                              </a:solidFill>
                              <a:latin typeface="Cambria Math" charset="0"/>
                            </a:rPr>
                            <m:t>sin</m:t>
                          </m:r>
                        </m:fName>
                        <m:e>
                          <m:r>
                            <a:rPr lang="en-US" sz="2800" b="0" i="1" smtClean="0">
                              <a:solidFill>
                                <a:schemeClr val="bg1"/>
                              </a:solidFill>
                              <a:latin typeface="Cambria Math" charset="0"/>
                              <a:ea typeface="Cambria Math" charset="0"/>
                              <a:cs typeface="Cambria Math" charset="0"/>
                            </a:rPr>
                            <m:t>𝜽</m:t>
                          </m:r>
                        </m:e>
                      </m:func>
                    </m:oMath>
                  </m:oMathPara>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a:off x="386394" y="3591580"/>
                <a:ext cx="3880806"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57200" y="4582180"/>
                <a:ext cx="17029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1" i="1" smtClean="0">
                              <a:solidFill>
                                <a:schemeClr val="bg1"/>
                              </a:solidFill>
                              <a:latin typeface="Cambria Math" charset="0"/>
                            </a:rPr>
                          </m:ctrlPr>
                        </m:dPr>
                        <m:e>
                          <m:r>
                            <a:rPr lang="en-US" sz="2800" b="1" i="0" smtClean="0">
                              <a:solidFill>
                                <a:schemeClr val="bg1"/>
                              </a:solidFill>
                              <a:latin typeface="Cambria Math" charset="0"/>
                            </a:rPr>
                            <m:t>𝐚</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rPr>
                            <m:t>𝐛</m:t>
                          </m:r>
                        </m:e>
                      </m:d>
                      <m:r>
                        <a:rPr lang="en-US" sz="2800" b="1" i="1" smtClean="0">
                          <a:solidFill>
                            <a:schemeClr val="bg1"/>
                          </a:solidFill>
                          <a:latin typeface="Cambria Math" charset="0"/>
                        </a:rPr>
                        <m:t>=</m:t>
                      </m:r>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457200" y="4582180"/>
                <a:ext cx="1702902"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57200" y="5392271"/>
                <a:ext cx="201747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1" i="1" smtClean="0">
                              <a:solidFill>
                                <a:schemeClr val="bg1"/>
                              </a:solidFill>
                              <a:latin typeface="Cambria Math" charset="0"/>
                            </a:rPr>
                          </m:ctrlPr>
                        </m:dPr>
                        <m:e>
                          <m:r>
                            <a:rPr lang="en-US" sz="2800" b="1" i="0" smtClean="0">
                              <a:solidFill>
                                <a:schemeClr val="bg1"/>
                              </a:solidFill>
                              <a:latin typeface="Cambria Math" charset="0"/>
                            </a:rPr>
                            <m:t>𝐚</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rPr>
                            <m:t>𝐛</m:t>
                          </m:r>
                        </m:e>
                      </m:d>
                      <m:r>
                        <a:rPr lang="en-US" sz="2800" b="1" i="1" smtClean="0">
                          <a:solidFill>
                            <a:schemeClr val="bg1"/>
                          </a:solidFill>
                          <a:latin typeface="Cambria Math" charset="0"/>
                        </a:rPr>
                        <m:t>=</m:t>
                      </m:r>
                      <m:r>
                        <a:rPr lang="en-US" sz="2800" b="1" i="1" smtClean="0">
                          <a:solidFill>
                            <a:schemeClr val="bg1"/>
                          </a:solidFill>
                          <a:latin typeface="Cambria Math" charset="0"/>
                        </a:rPr>
                        <m:t>𝟎</m:t>
                      </m:r>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457200" y="5392271"/>
                <a:ext cx="2017475" cy="523220"/>
              </a:xfrm>
              <a:prstGeom prst="rect">
                <a:avLst/>
              </a:prstGeom>
              <a:blipFill rotWithShape="0">
                <a:blip r:embed="rId5"/>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317500" y="609600"/>
            <a:ext cx="8637588" cy="701675"/>
          </a:xfrm>
        </p:spPr>
        <p:txBody>
          <a:bodyPr/>
          <a:lstStyle/>
          <a:p>
            <a:r>
              <a:rPr lang="en-US" altLang="en-US"/>
              <a:t>Example: Normal of a Triangle</a:t>
            </a:r>
          </a:p>
        </p:txBody>
      </p:sp>
      <p:sp>
        <p:nvSpPr>
          <p:cNvPr id="20482" name="Rectangle 3"/>
          <p:cNvSpPr>
            <a:spLocks noGrp="1" noChangeArrowheads="1"/>
          </p:cNvSpPr>
          <p:nvPr>
            <p:ph type="body" idx="1"/>
          </p:nvPr>
        </p:nvSpPr>
        <p:spPr/>
        <p:txBody>
          <a:bodyPr/>
          <a:lstStyle/>
          <a:p>
            <a:r>
              <a:rPr lang="en-US" altLang="en-US"/>
              <a:t>Find the unit length normal of the triangle defined by 3D points </a:t>
            </a:r>
            <a:r>
              <a:rPr lang="en-US" altLang="en-US" b="1"/>
              <a:t>a</a:t>
            </a:r>
            <a:r>
              <a:rPr lang="en-US" altLang="en-US"/>
              <a:t>, </a:t>
            </a:r>
            <a:r>
              <a:rPr lang="en-US" altLang="en-US" b="1"/>
              <a:t>b</a:t>
            </a:r>
            <a:r>
              <a:rPr lang="en-US" altLang="en-US"/>
              <a:t>, and </a:t>
            </a:r>
            <a:r>
              <a:rPr lang="en-US" altLang="en-US" b="1"/>
              <a:t>c</a:t>
            </a:r>
            <a:endParaRPr lang="en-US" altLang="en-US"/>
          </a:p>
        </p:txBody>
      </p:sp>
      <p:sp>
        <p:nvSpPr>
          <p:cNvPr id="20483" name="Line 4"/>
          <p:cNvSpPr>
            <a:spLocks noChangeShapeType="1"/>
          </p:cNvSpPr>
          <p:nvPr/>
        </p:nvSpPr>
        <p:spPr bwMode="auto">
          <a:xfrm flipV="1">
            <a:off x="3200400" y="5181600"/>
            <a:ext cx="2667000" cy="3810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84" name="Line 5"/>
          <p:cNvSpPr>
            <a:spLocks noChangeShapeType="1"/>
          </p:cNvSpPr>
          <p:nvPr/>
        </p:nvSpPr>
        <p:spPr bwMode="auto">
          <a:xfrm flipH="1">
            <a:off x="3200400" y="3657600"/>
            <a:ext cx="838200" cy="19050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85" name="Line 6"/>
          <p:cNvSpPr>
            <a:spLocks noChangeShapeType="1"/>
          </p:cNvSpPr>
          <p:nvPr/>
        </p:nvSpPr>
        <p:spPr bwMode="auto">
          <a:xfrm flipH="1" flipV="1">
            <a:off x="4038600" y="3657600"/>
            <a:ext cx="1828800" cy="15240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486" name="Text Box 7"/>
          <p:cNvSpPr txBox="1">
            <a:spLocks noChangeArrowheads="1"/>
          </p:cNvSpPr>
          <p:nvPr/>
        </p:nvSpPr>
        <p:spPr bwMode="auto">
          <a:xfrm>
            <a:off x="3048000" y="54864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a</a:t>
            </a:r>
          </a:p>
        </p:txBody>
      </p:sp>
      <p:sp>
        <p:nvSpPr>
          <p:cNvPr id="20487" name="Text Box 8"/>
          <p:cNvSpPr txBox="1">
            <a:spLocks noChangeArrowheads="1"/>
          </p:cNvSpPr>
          <p:nvPr/>
        </p:nvSpPr>
        <p:spPr bwMode="auto">
          <a:xfrm>
            <a:off x="5791200" y="51054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b</a:t>
            </a:r>
          </a:p>
        </p:txBody>
      </p:sp>
      <p:sp>
        <p:nvSpPr>
          <p:cNvPr id="20488" name="Text Box 9"/>
          <p:cNvSpPr txBox="1">
            <a:spLocks noChangeArrowheads="1"/>
          </p:cNvSpPr>
          <p:nvPr/>
        </p:nvSpPr>
        <p:spPr bwMode="auto">
          <a:xfrm>
            <a:off x="3810000" y="31242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c</a:t>
            </a:r>
          </a:p>
        </p:txBody>
      </p:sp>
      <p:sp>
        <p:nvSpPr>
          <p:cNvPr id="20489"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17500" y="609600"/>
            <a:ext cx="8637588" cy="701675"/>
          </a:xfrm>
        </p:spPr>
        <p:txBody>
          <a:bodyPr/>
          <a:lstStyle/>
          <a:p>
            <a:r>
              <a:rPr lang="en-US" altLang="en-US"/>
              <a:t>Example: Normal of a Triangle</a:t>
            </a:r>
          </a:p>
        </p:txBody>
      </p:sp>
      <p:sp>
        <p:nvSpPr>
          <p:cNvPr id="21506" name="Line 3"/>
          <p:cNvSpPr>
            <a:spLocks noChangeShapeType="1"/>
          </p:cNvSpPr>
          <p:nvPr/>
        </p:nvSpPr>
        <p:spPr bwMode="auto">
          <a:xfrm flipV="1">
            <a:off x="3200400" y="5181600"/>
            <a:ext cx="2667000" cy="3810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07" name="Line 4"/>
          <p:cNvSpPr>
            <a:spLocks noChangeShapeType="1"/>
          </p:cNvSpPr>
          <p:nvPr/>
        </p:nvSpPr>
        <p:spPr bwMode="auto">
          <a:xfrm flipH="1">
            <a:off x="3200400" y="3657600"/>
            <a:ext cx="838200" cy="1905000"/>
          </a:xfrm>
          <a:prstGeom prst="line">
            <a:avLst/>
          </a:prstGeom>
          <a:noFill/>
          <a:ln w="19050">
            <a:solidFill>
              <a:schemeClr val="bg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21508" name="Line 5"/>
          <p:cNvSpPr>
            <a:spLocks noChangeShapeType="1"/>
          </p:cNvSpPr>
          <p:nvPr/>
        </p:nvSpPr>
        <p:spPr bwMode="auto">
          <a:xfrm flipH="1" flipV="1">
            <a:off x="4038600" y="3657600"/>
            <a:ext cx="1828800" cy="1524000"/>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0" name="Text Box 7"/>
          <p:cNvSpPr txBox="1">
            <a:spLocks noChangeArrowheads="1"/>
          </p:cNvSpPr>
          <p:nvPr/>
        </p:nvSpPr>
        <p:spPr bwMode="auto">
          <a:xfrm>
            <a:off x="4114800" y="5486400"/>
            <a:ext cx="129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b-a</a:t>
            </a:r>
          </a:p>
        </p:txBody>
      </p:sp>
      <p:sp>
        <p:nvSpPr>
          <p:cNvPr id="21511" name="Text Box 8"/>
          <p:cNvSpPr txBox="1">
            <a:spLocks noChangeArrowheads="1"/>
          </p:cNvSpPr>
          <p:nvPr/>
        </p:nvSpPr>
        <p:spPr bwMode="auto">
          <a:xfrm>
            <a:off x="2819400" y="4114800"/>
            <a:ext cx="83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c-a</a:t>
            </a:r>
          </a:p>
        </p:txBody>
      </p:sp>
      <p:sp>
        <p:nvSpPr>
          <p:cNvPr id="21512" name="Text Box 9"/>
          <p:cNvSpPr txBox="1">
            <a:spLocks noChangeArrowheads="1"/>
          </p:cNvSpPr>
          <p:nvPr/>
        </p:nvSpPr>
        <p:spPr bwMode="auto">
          <a:xfrm>
            <a:off x="3048000" y="54864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a</a:t>
            </a:r>
          </a:p>
        </p:txBody>
      </p:sp>
      <p:sp>
        <p:nvSpPr>
          <p:cNvPr id="21513" name="Text Box 10"/>
          <p:cNvSpPr txBox="1">
            <a:spLocks noChangeArrowheads="1"/>
          </p:cNvSpPr>
          <p:nvPr/>
        </p:nvSpPr>
        <p:spPr bwMode="auto">
          <a:xfrm>
            <a:off x="5791200" y="51054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b</a:t>
            </a:r>
          </a:p>
        </p:txBody>
      </p:sp>
      <p:sp>
        <p:nvSpPr>
          <p:cNvPr id="21514" name="Text Box 11"/>
          <p:cNvSpPr txBox="1">
            <a:spLocks noChangeArrowheads="1"/>
          </p:cNvSpPr>
          <p:nvPr/>
        </p:nvSpPr>
        <p:spPr bwMode="auto">
          <a:xfrm>
            <a:off x="3810000" y="31242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c</a:t>
            </a:r>
          </a:p>
        </p:txBody>
      </p:sp>
      <p:sp>
        <p:nvSpPr>
          <p:cNvPr id="2151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13" name="Rectangle 12"/>
              <p:cNvSpPr/>
              <p:nvPr/>
            </p:nvSpPr>
            <p:spPr>
              <a:xfrm>
                <a:off x="389467" y="1675140"/>
                <a:ext cx="355796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𝐧</m:t>
                      </m:r>
                      <m:r>
                        <a:rPr lang="en-US" sz="2800" b="1" i="0" smtClean="0">
                          <a:solidFill>
                            <a:schemeClr val="bg1"/>
                          </a:solidFill>
                          <a:latin typeface="Cambria Math" charset="0"/>
                        </a:rPr>
                        <m:t>′</m:t>
                      </m:r>
                      <m:r>
                        <a:rPr lang="en-US" sz="2800" b="1" i="1" smtClean="0">
                          <a:solidFill>
                            <a:schemeClr val="bg1"/>
                          </a:solidFill>
                          <a:latin typeface="Cambria Math" charset="0"/>
                        </a:rPr>
                        <m:t>=</m:t>
                      </m:r>
                      <m:d>
                        <m:dPr>
                          <m:ctrlPr>
                            <a:rPr lang="is-IS" sz="2800" b="1" i="1" smtClean="0">
                              <a:solidFill>
                                <a:schemeClr val="bg1"/>
                              </a:solidFill>
                              <a:latin typeface="Cambria Math" charset="0"/>
                            </a:rPr>
                          </m:ctrlPr>
                        </m:dPr>
                        <m:e>
                          <m:r>
                            <a:rPr lang="en-US" sz="2800" b="1" i="0" smtClean="0">
                              <a:solidFill>
                                <a:schemeClr val="bg1"/>
                              </a:solidFill>
                              <a:latin typeface="Cambria Math" charset="0"/>
                            </a:rPr>
                            <m:t>𝐛</m:t>
                          </m:r>
                          <m:r>
                            <a:rPr lang="en-US" sz="2800" b="1" i="1" smtClean="0">
                              <a:solidFill>
                                <a:schemeClr val="bg1"/>
                              </a:solidFill>
                              <a:latin typeface="Cambria Math" charset="0"/>
                            </a:rPr>
                            <m:t>−</m:t>
                          </m:r>
                          <m:r>
                            <a:rPr lang="en-US" sz="2800" b="1" i="0" smtClean="0">
                              <a:solidFill>
                                <a:schemeClr val="bg1"/>
                              </a:solidFill>
                              <a:latin typeface="Cambria Math" charset="0"/>
                            </a:rPr>
                            <m:t>𝐚</m:t>
                          </m:r>
                        </m:e>
                      </m:d>
                      <m:r>
                        <a:rPr lang="is-IS" sz="2800" b="1" i="1" smtClean="0">
                          <a:solidFill>
                            <a:schemeClr val="bg1"/>
                          </a:solidFill>
                          <a:latin typeface="Cambria Math" charset="0"/>
                          <a:ea typeface="Cambria Math" charset="0"/>
                          <a:cs typeface="Cambria Math" charset="0"/>
                        </a:rPr>
                        <m:t>×</m:t>
                      </m:r>
                      <m:d>
                        <m:dPr>
                          <m:ctrlPr>
                            <a:rPr lang="is-IS" sz="2800" b="1" i="1" smtClean="0">
                              <a:solidFill>
                                <a:schemeClr val="bg1"/>
                              </a:solidFill>
                              <a:latin typeface="Cambria Math" charset="0"/>
                              <a:ea typeface="Cambria Math" charset="0"/>
                              <a:cs typeface="Cambria Math" charset="0"/>
                            </a:rPr>
                          </m:ctrlPr>
                        </m:dPr>
                        <m:e>
                          <m:r>
                            <a:rPr lang="en-US" sz="2800" b="1" i="0" smtClean="0">
                              <a:solidFill>
                                <a:schemeClr val="bg1"/>
                              </a:solidFill>
                              <a:latin typeface="Cambria Math" charset="0"/>
                            </a:rPr>
                            <m:t>𝐜</m:t>
                          </m:r>
                          <m:r>
                            <a:rPr lang="en-US" sz="2800" b="1" i="1" smtClean="0">
                              <a:solidFill>
                                <a:schemeClr val="bg1"/>
                              </a:solidFill>
                              <a:latin typeface="Cambria Math" charset="0"/>
                            </a:rPr>
                            <m:t>−</m:t>
                          </m:r>
                          <m:r>
                            <a:rPr lang="en-US" sz="2800" b="1" i="0" smtClean="0">
                              <a:solidFill>
                                <a:schemeClr val="bg1"/>
                              </a:solidFill>
                              <a:latin typeface="Cambria Math" charset="0"/>
                            </a:rPr>
                            <m:t>𝐚</m:t>
                          </m:r>
                        </m:e>
                      </m:d>
                    </m:oMath>
                  </m:oMathPara>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389467" y="1675140"/>
                <a:ext cx="3557961"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407193" y="2353369"/>
                <a:ext cx="1682448" cy="992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𝐧</m:t>
                      </m:r>
                      <m:r>
                        <a:rPr lang="en-US" sz="2800" b="1" i="0" smtClean="0">
                          <a:solidFill>
                            <a:schemeClr val="bg1"/>
                          </a:solidFill>
                          <a:latin typeface="Cambria Math" charset="0"/>
                        </a:rPr>
                        <m:t>=</m:t>
                      </m:r>
                      <m:f>
                        <m:fPr>
                          <m:ctrlPr>
                            <a:rPr lang="bg-BG" sz="2800" b="1" i="1" smtClean="0">
                              <a:solidFill>
                                <a:schemeClr val="bg1"/>
                              </a:solidFill>
                              <a:latin typeface="Cambria Math" charset="0"/>
                            </a:rPr>
                          </m:ctrlPr>
                        </m:fPr>
                        <m:num>
                          <m:r>
                            <a:rPr lang="en-US" sz="2800" b="1" i="0" smtClean="0">
                              <a:solidFill>
                                <a:schemeClr val="bg1"/>
                              </a:solidFill>
                              <a:latin typeface="Cambria Math" charset="0"/>
                            </a:rPr>
                            <m:t>𝐧</m:t>
                          </m:r>
                          <m:r>
                            <a:rPr lang="en-US" sz="2800" b="1" i="0" smtClean="0">
                              <a:solidFill>
                                <a:schemeClr val="bg1"/>
                              </a:solidFill>
                              <a:latin typeface="Cambria Math" charset="0"/>
                            </a:rPr>
                            <m:t>′</m:t>
                          </m:r>
                        </m:num>
                        <m:den>
                          <m:d>
                            <m:dPr>
                              <m:begChr m:val="‖"/>
                              <m:endChr m:val="‖"/>
                              <m:ctrlPr>
                                <a:rPr lang="bg-BG" sz="2800" b="1" i="1" smtClean="0">
                                  <a:solidFill>
                                    <a:schemeClr val="bg1"/>
                                  </a:solidFill>
                                  <a:latin typeface="Cambria Math" charset="0"/>
                                </a:rPr>
                              </m:ctrlPr>
                            </m:dPr>
                            <m:e>
                              <m:r>
                                <a:rPr lang="en-US" sz="2800" b="1" i="0" smtClean="0">
                                  <a:solidFill>
                                    <a:schemeClr val="bg1"/>
                                  </a:solidFill>
                                  <a:latin typeface="Cambria Math" charset="0"/>
                                </a:rPr>
                                <m:t>𝐧</m:t>
                              </m:r>
                              <m:r>
                                <a:rPr lang="en-US" sz="2800" b="1" i="0" smtClean="0">
                                  <a:solidFill>
                                    <a:schemeClr val="bg1"/>
                                  </a:solidFill>
                                  <a:latin typeface="Cambria Math" charset="0"/>
                                </a:rPr>
                                <m:t>′</m:t>
                              </m:r>
                            </m:e>
                          </m:d>
                        </m:den>
                      </m:f>
                    </m:oMath>
                  </m:oMathPara>
                </a14:m>
                <a:endParaRPr lang="en-US" sz="2800" dirty="0"/>
              </a:p>
            </p:txBody>
          </p:sp>
        </mc:Choice>
        <mc:Fallback xmlns="">
          <p:sp>
            <p:nvSpPr>
              <p:cNvPr id="2" name="Rectangle 1"/>
              <p:cNvSpPr>
                <a:spLocks noRot="1" noChangeAspect="1" noMove="1" noResize="1" noEditPoints="1" noAdjustHandles="1" noChangeArrowheads="1" noChangeShapeType="1" noTextEdit="1"/>
              </p:cNvSpPr>
              <p:nvPr/>
            </p:nvSpPr>
            <p:spPr>
              <a:xfrm>
                <a:off x="407193" y="2353369"/>
                <a:ext cx="1682448" cy="992388"/>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317500" y="609600"/>
            <a:ext cx="8637588" cy="701675"/>
          </a:xfrm>
        </p:spPr>
        <p:txBody>
          <a:bodyPr/>
          <a:lstStyle/>
          <a:p>
            <a:r>
              <a:rPr lang="en-US" altLang="en-US"/>
              <a:t>Example: Area of a Triangle</a:t>
            </a:r>
          </a:p>
        </p:txBody>
      </p:sp>
      <p:sp>
        <p:nvSpPr>
          <p:cNvPr id="22530" name="Rectangle 3"/>
          <p:cNvSpPr>
            <a:spLocks noGrp="1" noChangeArrowheads="1"/>
          </p:cNvSpPr>
          <p:nvPr>
            <p:ph type="body" idx="1"/>
          </p:nvPr>
        </p:nvSpPr>
        <p:spPr/>
        <p:txBody>
          <a:bodyPr/>
          <a:lstStyle/>
          <a:p>
            <a:r>
              <a:rPr lang="en-US" altLang="en-US"/>
              <a:t>Find the area of the triangle defined by 3D points </a:t>
            </a:r>
            <a:r>
              <a:rPr lang="en-US" altLang="en-US" b="1"/>
              <a:t>a</a:t>
            </a:r>
            <a:r>
              <a:rPr lang="en-US" altLang="en-US"/>
              <a:t>, </a:t>
            </a:r>
            <a:r>
              <a:rPr lang="en-US" altLang="en-US" b="1"/>
              <a:t>b</a:t>
            </a:r>
            <a:r>
              <a:rPr lang="en-US" altLang="en-US"/>
              <a:t>, and </a:t>
            </a:r>
            <a:r>
              <a:rPr lang="en-US" altLang="en-US" b="1"/>
              <a:t>c</a:t>
            </a:r>
            <a:endParaRPr lang="en-US" altLang="en-US"/>
          </a:p>
        </p:txBody>
      </p:sp>
      <p:sp>
        <p:nvSpPr>
          <p:cNvPr id="22531" name="Line 4"/>
          <p:cNvSpPr>
            <a:spLocks noChangeShapeType="1"/>
          </p:cNvSpPr>
          <p:nvPr/>
        </p:nvSpPr>
        <p:spPr bwMode="auto">
          <a:xfrm flipV="1">
            <a:off x="3200400" y="5181600"/>
            <a:ext cx="2667000" cy="3810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532" name="Line 5"/>
          <p:cNvSpPr>
            <a:spLocks noChangeShapeType="1"/>
          </p:cNvSpPr>
          <p:nvPr/>
        </p:nvSpPr>
        <p:spPr bwMode="auto">
          <a:xfrm flipH="1">
            <a:off x="3200400" y="3657600"/>
            <a:ext cx="838200" cy="19050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533" name="Line 6"/>
          <p:cNvSpPr>
            <a:spLocks noChangeShapeType="1"/>
          </p:cNvSpPr>
          <p:nvPr/>
        </p:nvSpPr>
        <p:spPr bwMode="auto">
          <a:xfrm flipH="1" flipV="1">
            <a:off x="4038600" y="3657600"/>
            <a:ext cx="1828800" cy="15240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534" name="Text Box 7"/>
          <p:cNvSpPr txBox="1">
            <a:spLocks noChangeArrowheads="1"/>
          </p:cNvSpPr>
          <p:nvPr/>
        </p:nvSpPr>
        <p:spPr bwMode="auto">
          <a:xfrm>
            <a:off x="3048000" y="54864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a</a:t>
            </a:r>
          </a:p>
        </p:txBody>
      </p:sp>
      <p:sp>
        <p:nvSpPr>
          <p:cNvPr id="22535" name="Text Box 8"/>
          <p:cNvSpPr txBox="1">
            <a:spLocks noChangeArrowheads="1"/>
          </p:cNvSpPr>
          <p:nvPr/>
        </p:nvSpPr>
        <p:spPr bwMode="auto">
          <a:xfrm>
            <a:off x="5791200" y="51054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b</a:t>
            </a:r>
          </a:p>
        </p:txBody>
      </p:sp>
      <p:sp>
        <p:nvSpPr>
          <p:cNvPr id="22536" name="Text Box 9"/>
          <p:cNvSpPr txBox="1">
            <a:spLocks noChangeArrowheads="1"/>
          </p:cNvSpPr>
          <p:nvPr/>
        </p:nvSpPr>
        <p:spPr bwMode="auto">
          <a:xfrm>
            <a:off x="3810000" y="31242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c</a:t>
            </a:r>
          </a:p>
        </p:txBody>
      </p:sp>
      <p:sp>
        <p:nvSpPr>
          <p:cNvPr id="22537"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317500" y="609600"/>
            <a:ext cx="8637588" cy="701675"/>
          </a:xfrm>
        </p:spPr>
        <p:txBody>
          <a:bodyPr/>
          <a:lstStyle/>
          <a:p>
            <a:r>
              <a:rPr lang="en-US" altLang="en-US"/>
              <a:t>Example: Area of a Triangle</a:t>
            </a:r>
          </a:p>
        </p:txBody>
      </p:sp>
      <p:sp>
        <p:nvSpPr>
          <p:cNvPr id="23554" name="Line 3"/>
          <p:cNvSpPr>
            <a:spLocks noChangeShapeType="1"/>
          </p:cNvSpPr>
          <p:nvPr/>
        </p:nvSpPr>
        <p:spPr bwMode="auto">
          <a:xfrm flipV="1">
            <a:off x="3200400" y="5181600"/>
            <a:ext cx="2667000" cy="3810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55" name="Line 4"/>
          <p:cNvSpPr>
            <a:spLocks noChangeShapeType="1"/>
          </p:cNvSpPr>
          <p:nvPr/>
        </p:nvSpPr>
        <p:spPr bwMode="auto">
          <a:xfrm flipH="1">
            <a:off x="3200400" y="3657600"/>
            <a:ext cx="838200" cy="1905000"/>
          </a:xfrm>
          <a:prstGeom prst="line">
            <a:avLst/>
          </a:prstGeom>
          <a:noFill/>
          <a:ln w="19050">
            <a:solidFill>
              <a:schemeClr val="bg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23556" name="Line 5"/>
          <p:cNvSpPr>
            <a:spLocks noChangeShapeType="1"/>
          </p:cNvSpPr>
          <p:nvPr/>
        </p:nvSpPr>
        <p:spPr bwMode="auto">
          <a:xfrm flipH="1" flipV="1">
            <a:off x="4038600" y="3657600"/>
            <a:ext cx="1828800" cy="15240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558" name="Line 7"/>
          <p:cNvSpPr>
            <a:spLocks noChangeShapeType="1"/>
          </p:cNvSpPr>
          <p:nvPr/>
        </p:nvSpPr>
        <p:spPr bwMode="auto">
          <a:xfrm flipV="1">
            <a:off x="4038600" y="3276600"/>
            <a:ext cx="2667000" cy="381000"/>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559" name="Line 8"/>
          <p:cNvSpPr>
            <a:spLocks noChangeShapeType="1"/>
          </p:cNvSpPr>
          <p:nvPr/>
        </p:nvSpPr>
        <p:spPr bwMode="auto">
          <a:xfrm flipH="1">
            <a:off x="5867400" y="3276600"/>
            <a:ext cx="838200" cy="1905000"/>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560" name="Text Box 9"/>
          <p:cNvSpPr txBox="1">
            <a:spLocks noChangeArrowheads="1"/>
          </p:cNvSpPr>
          <p:nvPr/>
        </p:nvSpPr>
        <p:spPr bwMode="auto">
          <a:xfrm>
            <a:off x="4114800" y="5486400"/>
            <a:ext cx="114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b-a</a:t>
            </a:r>
          </a:p>
        </p:txBody>
      </p:sp>
      <p:sp>
        <p:nvSpPr>
          <p:cNvPr id="23561" name="Text Box 10"/>
          <p:cNvSpPr txBox="1">
            <a:spLocks noChangeArrowheads="1"/>
          </p:cNvSpPr>
          <p:nvPr/>
        </p:nvSpPr>
        <p:spPr bwMode="auto">
          <a:xfrm>
            <a:off x="2819400" y="4114800"/>
            <a:ext cx="83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c-a</a:t>
            </a:r>
          </a:p>
        </p:txBody>
      </p:sp>
      <p:sp>
        <p:nvSpPr>
          <p:cNvPr id="23562" name="Text Box 11"/>
          <p:cNvSpPr txBox="1">
            <a:spLocks noChangeArrowheads="1"/>
          </p:cNvSpPr>
          <p:nvPr/>
        </p:nvSpPr>
        <p:spPr bwMode="auto">
          <a:xfrm>
            <a:off x="3048000" y="54864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a</a:t>
            </a:r>
          </a:p>
        </p:txBody>
      </p:sp>
      <p:sp>
        <p:nvSpPr>
          <p:cNvPr id="23563" name="Text Box 12"/>
          <p:cNvSpPr txBox="1">
            <a:spLocks noChangeArrowheads="1"/>
          </p:cNvSpPr>
          <p:nvPr/>
        </p:nvSpPr>
        <p:spPr bwMode="auto">
          <a:xfrm>
            <a:off x="5791200" y="51054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b</a:t>
            </a:r>
          </a:p>
        </p:txBody>
      </p:sp>
      <p:sp>
        <p:nvSpPr>
          <p:cNvPr id="23564" name="Text Box 13"/>
          <p:cNvSpPr txBox="1">
            <a:spLocks noChangeArrowheads="1"/>
          </p:cNvSpPr>
          <p:nvPr/>
        </p:nvSpPr>
        <p:spPr bwMode="auto">
          <a:xfrm>
            <a:off x="3810000" y="31242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c</a:t>
            </a:r>
          </a:p>
        </p:txBody>
      </p:sp>
      <p:sp>
        <p:nvSpPr>
          <p:cNvPr id="2356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17" name="Rectangle 16"/>
              <p:cNvSpPr/>
              <p:nvPr/>
            </p:nvSpPr>
            <p:spPr>
              <a:xfrm>
                <a:off x="600691" y="1828800"/>
                <a:ext cx="4657109" cy="898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bg1"/>
                          </a:solidFill>
                          <a:latin typeface="Cambria Math" charset="0"/>
                        </a:rPr>
                        <m:t>𝑎</m:t>
                      </m:r>
                      <m:r>
                        <a:rPr lang="en-US" sz="2800" b="0" i="1" smtClean="0">
                          <a:solidFill>
                            <a:schemeClr val="bg1"/>
                          </a:solidFill>
                          <a:latin typeface="Cambria Math" charset="0"/>
                        </a:rPr>
                        <m:t>𝑟𝑒𝑎</m:t>
                      </m:r>
                      <m:r>
                        <a:rPr lang="en-US" sz="2800" b="1" i="1" smtClean="0">
                          <a:solidFill>
                            <a:schemeClr val="bg1"/>
                          </a:solidFill>
                          <a:latin typeface="Cambria Math" charset="0"/>
                        </a:rPr>
                        <m:t>=</m:t>
                      </m:r>
                      <m:f>
                        <m:fPr>
                          <m:ctrlPr>
                            <a:rPr lang="bg-BG" sz="2800" b="1" i="1" smtClean="0">
                              <a:solidFill>
                                <a:schemeClr val="bg1"/>
                              </a:solidFill>
                              <a:latin typeface="Cambria Math" charset="0"/>
                            </a:rPr>
                          </m:ctrlPr>
                        </m:fPr>
                        <m:num>
                          <m:r>
                            <a:rPr lang="en-US" sz="2800" b="1" i="1" smtClean="0">
                              <a:solidFill>
                                <a:schemeClr val="bg1"/>
                              </a:solidFill>
                              <a:latin typeface="Cambria Math" charset="0"/>
                            </a:rPr>
                            <m:t>𝟏</m:t>
                          </m:r>
                        </m:num>
                        <m:den>
                          <m:r>
                            <a:rPr lang="en-US" sz="2800" b="1" i="1" smtClean="0">
                              <a:solidFill>
                                <a:schemeClr val="bg1"/>
                              </a:solidFill>
                              <a:latin typeface="Cambria Math" charset="0"/>
                            </a:rPr>
                            <m:t>𝟐</m:t>
                          </m:r>
                        </m:den>
                      </m:f>
                      <m:d>
                        <m:dPr>
                          <m:begChr m:val="‖"/>
                          <m:endChr m:val="‖"/>
                          <m:ctrlPr>
                            <a:rPr lang="bg-BG" sz="2800" b="1" i="1" smtClean="0">
                              <a:solidFill>
                                <a:schemeClr val="bg1"/>
                              </a:solidFill>
                              <a:latin typeface="Cambria Math" charset="0"/>
                            </a:rPr>
                          </m:ctrlPr>
                        </m:dPr>
                        <m:e>
                          <m:d>
                            <m:dPr>
                              <m:ctrlPr>
                                <a:rPr lang="is-IS" sz="2800" b="1" i="1" smtClean="0">
                                  <a:solidFill>
                                    <a:schemeClr val="bg1"/>
                                  </a:solidFill>
                                  <a:latin typeface="Cambria Math" charset="0"/>
                                </a:rPr>
                              </m:ctrlPr>
                            </m:dPr>
                            <m:e>
                              <m:r>
                                <a:rPr lang="en-US" sz="2800" b="1" i="0" smtClean="0">
                                  <a:solidFill>
                                    <a:schemeClr val="bg1"/>
                                  </a:solidFill>
                                  <a:latin typeface="Cambria Math" charset="0"/>
                                </a:rPr>
                                <m:t>𝐛</m:t>
                              </m:r>
                              <m:r>
                                <a:rPr lang="en-US" sz="2800" b="1" i="1" smtClean="0">
                                  <a:solidFill>
                                    <a:schemeClr val="bg1"/>
                                  </a:solidFill>
                                  <a:latin typeface="Cambria Math" charset="0"/>
                                </a:rPr>
                                <m:t>−</m:t>
                              </m:r>
                              <m:r>
                                <a:rPr lang="en-US" sz="2800" b="1" i="0" smtClean="0">
                                  <a:solidFill>
                                    <a:schemeClr val="bg1"/>
                                  </a:solidFill>
                                  <a:latin typeface="Cambria Math" charset="0"/>
                                </a:rPr>
                                <m:t>𝐚</m:t>
                              </m:r>
                            </m:e>
                          </m:d>
                          <m:r>
                            <a:rPr lang="is-IS" sz="2800" b="1" i="1" smtClean="0">
                              <a:solidFill>
                                <a:schemeClr val="bg1"/>
                              </a:solidFill>
                              <a:latin typeface="Cambria Math" charset="0"/>
                              <a:ea typeface="Cambria Math" charset="0"/>
                              <a:cs typeface="Cambria Math" charset="0"/>
                            </a:rPr>
                            <m:t>×</m:t>
                          </m:r>
                          <m:d>
                            <m:dPr>
                              <m:ctrlPr>
                                <a:rPr lang="is-IS" sz="2800" b="1" i="1" smtClean="0">
                                  <a:solidFill>
                                    <a:schemeClr val="bg1"/>
                                  </a:solidFill>
                                  <a:latin typeface="Cambria Math" charset="0"/>
                                  <a:ea typeface="Cambria Math" charset="0"/>
                                  <a:cs typeface="Cambria Math" charset="0"/>
                                </a:rPr>
                              </m:ctrlPr>
                            </m:dPr>
                            <m:e>
                              <m:r>
                                <a:rPr lang="en-US" sz="2800" b="1" i="0" smtClean="0">
                                  <a:solidFill>
                                    <a:schemeClr val="bg1"/>
                                  </a:solidFill>
                                  <a:latin typeface="Cambria Math" charset="0"/>
                                </a:rPr>
                                <m:t>𝐜</m:t>
                              </m:r>
                              <m:r>
                                <a:rPr lang="en-US" sz="2800" b="1" i="1" smtClean="0">
                                  <a:solidFill>
                                    <a:schemeClr val="bg1"/>
                                  </a:solidFill>
                                  <a:latin typeface="Cambria Math" charset="0"/>
                                </a:rPr>
                                <m:t>−</m:t>
                              </m:r>
                              <m:r>
                                <a:rPr lang="en-US" sz="2800" b="1" i="0" smtClean="0">
                                  <a:solidFill>
                                    <a:schemeClr val="bg1"/>
                                  </a:solidFill>
                                  <a:latin typeface="Cambria Math" charset="0"/>
                                </a:rPr>
                                <m:t>𝐚</m:t>
                              </m:r>
                            </m:e>
                          </m:d>
                        </m:e>
                      </m:d>
                    </m:oMath>
                  </m:oMathPara>
                </a14:m>
                <a:endParaRPr lang="en-US" sz="2800" dirty="0"/>
              </a:p>
            </p:txBody>
          </p:sp>
        </mc:Choice>
        <mc:Fallback xmlns="">
          <p:sp>
            <p:nvSpPr>
              <p:cNvPr id="17" name="Rectangle 16"/>
              <p:cNvSpPr>
                <a:spLocks noRot="1" noChangeAspect="1" noMove="1" noResize="1" noEditPoints="1" noAdjustHandles="1" noChangeArrowheads="1" noChangeShapeType="1" noTextEdit="1"/>
              </p:cNvSpPr>
              <p:nvPr/>
            </p:nvSpPr>
            <p:spPr>
              <a:xfrm>
                <a:off x="600691" y="1828800"/>
                <a:ext cx="4657109" cy="898964"/>
              </a:xfrm>
              <a:prstGeom prst="rect">
                <a:avLst/>
              </a:prstGeom>
              <a:blipFill rotWithShape="0">
                <a:blip r:embed="rId2"/>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lstStyle/>
          <a:p>
            <a:r>
              <a:rPr lang="en-US" altLang="en-US"/>
              <a:t>Coordinate Systems</a:t>
            </a:r>
          </a:p>
        </p:txBody>
      </p:sp>
      <p:graphicFrame>
        <p:nvGraphicFramePr>
          <p:cNvPr id="6146" name="Object 2"/>
          <p:cNvGraphicFramePr>
            <a:graphicFrameLocks noChangeAspect="1"/>
          </p:cNvGraphicFramePr>
          <p:nvPr/>
        </p:nvGraphicFramePr>
        <p:xfrm>
          <a:off x="1447800" y="2743200"/>
          <a:ext cx="3228975" cy="3490913"/>
        </p:xfrm>
        <a:graphic>
          <a:graphicData uri="http://schemas.openxmlformats.org/presentationml/2006/ole">
            <mc:AlternateContent xmlns:mc="http://schemas.openxmlformats.org/markup-compatibility/2006">
              <mc:Choice xmlns:v="urn:schemas-microsoft-com:vml" Requires="v">
                <p:oleObj spid="_x0000_s6196" name="VISIO" r:id="rId3" imgW="1524000" imgH="1651000" progId="Visio.Drawing.6">
                  <p:embed/>
                </p:oleObj>
              </mc:Choice>
              <mc:Fallback>
                <p:oleObj name="VISIO" r:id="rId3" imgW="1524000" imgH="1651000"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743200"/>
                        <a:ext cx="3228975"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7" name="Rectangle 4"/>
          <p:cNvSpPr>
            <a:spLocks noGrp="1" noChangeArrowheads="1"/>
          </p:cNvSpPr>
          <p:nvPr>
            <p:ph type="body" idx="1"/>
          </p:nvPr>
        </p:nvSpPr>
        <p:spPr/>
        <p:txBody>
          <a:bodyPr/>
          <a:lstStyle/>
          <a:p>
            <a:r>
              <a:rPr lang="en-US" altLang="en-US"/>
              <a:t>Right handed coordinate system</a:t>
            </a:r>
          </a:p>
        </p:txBody>
      </p:sp>
      <p:sp>
        <p:nvSpPr>
          <p:cNvPr id="614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noChangeArrowheads="1"/>
          </p:cNvSpPr>
          <p:nvPr>
            <p:ph type="body" idx="1"/>
          </p:nvPr>
        </p:nvSpPr>
        <p:spPr/>
        <p:txBody>
          <a:bodyPr/>
          <a:lstStyle/>
          <a:p>
            <a:r>
              <a:rPr lang="en-US" altLang="en-US"/>
              <a:t>An object is at position </a:t>
            </a:r>
            <a:r>
              <a:rPr lang="en-US" altLang="en-US" b="1"/>
              <a:t>p</a:t>
            </a:r>
            <a:r>
              <a:rPr lang="en-US" altLang="en-US"/>
              <a:t> with a unit length heading of </a:t>
            </a:r>
            <a:r>
              <a:rPr lang="en-US" altLang="en-US" b="1"/>
              <a:t>h</a:t>
            </a:r>
            <a:r>
              <a:rPr lang="en-US" altLang="en-US"/>
              <a:t>. We want to rotate it so that the heading is facing some target </a:t>
            </a:r>
            <a:r>
              <a:rPr lang="en-US" altLang="en-US" b="1"/>
              <a:t>t</a:t>
            </a:r>
            <a:r>
              <a:rPr lang="en-US" altLang="en-US"/>
              <a:t>. Find a unit axis </a:t>
            </a:r>
            <a:r>
              <a:rPr lang="en-US" altLang="en-US" b="1"/>
              <a:t>a</a:t>
            </a:r>
            <a:r>
              <a:rPr lang="en-US" altLang="en-US"/>
              <a:t> and an angle θ to rotate around.</a:t>
            </a:r>
          </a:p>
        </p:txBody>
      </p:sp>
      <p:sp>
        <p:nvSpPr>
          <p:cNvPr id="24578" name="Rectangle 2"/>
          <p:cNvSpPr>
            <a:spLocks noGrp="1" noChangeArrowheads="1"/>
          </p:cNvSpPr>
          <p:nvPr>
            <p:ph type="title"/>
          </p:nvPr>
        </p:nvSpPr>
        <p:spPr>
          <a:xfrm>
            <a:off x="317500" y="609600"/>
            <a:ext cx="8637588" cy="701675"/>
          </a:xfrm>
        </p:spPr>
        <p:txBody>
          <a:bodyPr/>
          <a:lstStyle/>
          <a:p>
            <a:r>
              <a:rPr lang="en-US" altLang="en-US"/>
              <a:t>Example: Alignment to Target</a:t>
            </a:r>
          </a:p>
        </p:txBody>
      </p:sp>
      <p:sp>
        <p:nvSpPr>
          <p:cNvPr id="24579" name="Line 4"/>
          <p:cNvSpPr>
            <a:spLocks noChangeShapeType="1"/>
          </p:cNvSpPr>
          <p:nvPr/>
        </p:nvSpPr>
        <p:spPr bwMode="auto">
          <a:xfrm>
            <a:off x="1752600" y="5181600"/>
            <a:ext cx="1066800" cy="4572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0" name="Text Box 5"/>
          <p:cNvSpPr txBox="1">
            <a:spLocks noChangeArrowheads="1"/>
          </p:cNvSpPr>
          <p:nvPr/>
        </p:nvSpPr>
        <p:spPr bwMode="auto">
          <a:xfrm>
            <a:off x="1600200" y="4978400"/>
            <a:ext cx="263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1800">
                <a:ea typeface="宋体" charset="-122"/>
              </a:rPr>
              <a:t>•</a:t>
            </a:r>
          </a:p>
        </p:txBody>
      </p:sp>
      <p:sp>
        <p:nvSpPr>
          <p:cNvPr id="24581" name="Text Box 6"/>
          <p:cNvSpPr txBox="1">
            <a:spLocks noChangeArrowheads="1"/>
          </p:cNvSpPr>
          <p:nvPr/>
        </p:nvSpPr>
        <p:spPr bwMode="auto">
          <a:xfrm>
            <a:off x="3505200" y="4343400"/>
            <a:ext cx="263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1800">
                <a:ea typeface="宋体" charset="-122"/>
              </a:rPr>
              <a:t>•</a:t>
            </a:r>
          </a:p>
        </p:txBody>
      </p:sp>
      <p:sp>
        <p:nvSpPr>
          <p:cNvPr id="24582" name="Text Box 7"/>
          <p:cNvSpPr txBox="1">
            <a:spLocks noChangeArrowheads="1"/>
          </p:cNvSpPr>
          <p:nvPr/>
        </p:nvSpPr>
        <p:spPr bwMode="auto">
          <a:xfrm>
            <a:off x="1371600" y="5059363"/>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3200" b="1">
                <a:ea typeface="宋体" charset="-122"/>
              </a:rPr>
              <a:t>p</a:t>
            </a:r>
          </a:p>
        </p:txBody>
      </p:sp>
      <p:sp>
        <p:nvSpPr>
          <p:cNvPr id="24583" name="Text Box 8"/>
          <p:cNvSpPr txBox="1">
            <a:spLocks noChangeArrowheads="1"/>
          </p:cNvSpPr>
          <p:nvPr/>
        </p:nvSpPr>
        <p:spPr bwMode="auto">
          <a:xfrm>
            <a:off x="2209800" y="5562600"/>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3200" b="1">
                <a:ea typeface="宋体" charset="-122"/>
              </a:rPr>
              <a:t>h</a:t>
            </a:r>
          </a:p>
        </p:txBody>
      </p:sp>
      <p:sp>
        <p:nvSpPr>
          <p:cNvPr id="24584" name="Text Box 9"/>
          <p:cNvSpPr txBox="1">
            <a:spLocks noChangeArrowheads="1"/>
          </p:cNvSpPr>
          <p:nvPr/>
        </p:nvSpPr>
        <p:spPr bwMode="auto">
          <a:xfrm>
            <a:off x="3733800" y="4244975"/>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3200" b="1">
                <a:ea typeface="宋体" charset="-122"/>
              </a:rPr>
              <a:t>t</a:t>
            </a:r>
          </a:p>
        </p:txBody>
      </p:sp>
      <p:sp>
        <p:nvSpPr>
          <p:cNvPr id="2458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ltLang="en-US"/>
              <a:t>Example: Alignment to Target</a:t>
            </a:r>
          </a:p>
        </p:txBody>
      </p:sp>
      <p:sp>
        <p:nvSpPr>
          <p:cNvPr id="25602" name="Line 3"/>
          <p:cNvSpPr>
            <a:spLocks noChangeShapeType="1"/>
          </p:cNvSpPr>
          <p:nvPr/>
        </p:nvSpPr>
        <p:spPr bwMode="auto">
          <a:xfrm>
            <a:off x="1752600" y="5181600"/>
            <a:ext cx="1066800" cy="4572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03" name="Text Box 5"/>
          <p:cNvSpPr txBox="1">
            <a:spLocks noChangeArrowheads="1"/>
          </p:cNvSpPr>
          <p:nvPr/>
        </p:nvSpPr>
        <p:spPr bwMode="auto">
          <a:xfrm>
            <a:off x="3546475" y="4381500"/>
            <a:ext cx="263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1800">
                <a:ea typeface="宋体" charset="-122"/>
              </a:rPr>
              <a:t>•</a:t>
            </a:r>
          </a:p>
        </p:txBody>
      </p:sp>
      <p:sp>
        <p:nvSpPr>
          <p:cNvPr id="25604" name="Text Box 6"/>
          <p:cNvSpPr txBox="1">
            <a:spLocks noChangeArrowheads="1"/>
          </p:cNvSpPr>
          <p:nvPr/>
        </p:nvSpPr>
        <p:spPr bwMode="auto">
          <a:xfrm>
            <a:off x="1397000" y="5059363"/>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3200" b="1">
                <a:ea typeface="宋体" charset="-122"/>
              </a:rPr>
              <a:t>p</a:t>
            </a:r>
          </a:p>
        </p:txBody>
      </p:sp>
      <p:sp>
        <p:nvSpPr>
          <p:cNvPr id="25605" name="Text Box 7"/>
          <p:cNvSpPr txBox="1">
            <a:spLocks noChangeArrowheads="1"/>
          </p:cNvSpPr>
          <p:nvPr/>
        </p:nvSpPr>
        <p:spPr bwMode="auto">
          <a:xfrm>
            <a:off x="2209800" y="5562600"/>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3200" b="1">
                <a:ea typeface="宋体" charset="-122"/>
              </a:rPr>
              <a:t>h</a:t>
            </a:r>
          </a:p>
        </p:txBody>
      </p:sp>
      <p:sp>
        <p:nvSpPr>
          <p:cNvPr id="25606" name="Text Box 8"/>
          <p:cNvSpPr txBox="1">
            <a:spLocks noChangeArrowheads="1"/>
          </p:cNvSpPr>
          <p:nvPr/>
        </p:nvSpPr>
        <p:spPr bwMode="auto">
          <a:xfrm>
            <a:off x="3733800" y="4244975"/>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3200" b="1">
                <a:ea typeface="宋体" charset="-122"/>
              </a:rPr>
              <a:t>t</a:t>
            </a:r>
          </a:p>
        </p:txBody>
      </p:sp>
      <p:sp>
        <p:nvSpPr>
          <p:cNvPr id="25607" name="Line 9"/>
          <p:cNvSpPr>
            <a:spLocks noChangeShapeType="1"/>
          </p:cNvSpPr>
          <p:nvPr/>
        </p:nvSpPr>
        <p:spPr bwMode="auto">
          <a:xfrm flipV="1">
            <a:off x="1752600" y="4572000"/>
            <a:ext cx="1905000" cy="6096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08" name="Text Box 10"/>
          <p:cNvSpPr txBox="1">
            <a:spLocks noChangeArrowheads="1"/>
          </p:cNvSpPr>
          <p:nvPr/>
        </p:nvSpPr>
        <p:spPr bwMode="auto">
          <a:xfrm>
            <a:off x="2133600" y="4267200"/>
            <a:ext cx="701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3200" b="1">
                <a:ea typeface="宋体" charset="-122"/>
              </a:rPr>
              <a:t>t-p</a:t>
            </a:r>
          </a:p>
        </p:txBody>
      </p:sp>
      <p:sp>
        <p:nvSpPr>
          <p:cNvPr id="25609" name="Text Box 11"/>
          <p:cNvSpPr txBox="1">
            <a:spLocks noChangeArrowheads="1"/>
          </p:cNvSpPr>
          <p:nvPr/>
        </p:nvSpPr>
        <p:spPr bwMode="auto">
          <a:xfrm>
            <a:off x="2667000" y="49228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a:ea typeface="宋体" charset="-122"/>
              </a:rPr>
              <a:t>θ</a:t>
            </a:r>
          </a:p>
        </p:txBody>
      </p:sp>
      <p:sp>
        <p:nvSpPr>
          <p:cNvPr id="25610" name="Line 12"/>
          <p:cNvSpPr>
            <a:spLocks noChangeShapeType="1"/>
          </p:cNvSpPr>
          <p:nvPr/>
        </p:nvSpPr>
        <p:spPr bwMode="auto">
          <a:xfrm flipH="1" flipV="1">
            <a:off x="1524000" y="3962400"/>
            <a:ext cx="228600" cy="12192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1" name="Text Box 13"/>
          <p:cNvSpPr txBox="1">
            <a:spLocks noChangeArrowheads="1"/>
          </p:cNvSpPr>
          <p:nvPr/>
        </p:nvSpPr>
        <p:spPr bwMode="auto">
          <a:xfrm>
            <a:off x="1219200" y="4114800"/>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r>
              <a:rPr lang="en-US" altLang="en-US" sz="3200" b="1">
                <a:ea typeface="宋体" charset="-122"/>
              </a:rPr>
              <a:t>a</a:t>
            </a:r>
          </a:p>
        </p:txBody>
      </p:sp>
      <p:sp>
        <p:nvSpPr>
          <p:cNvPr id="2561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Rectangle 1"/>
              <p:cNvSpPr/>
              <p:nvPr/>
            </p:nvSpPr>
            <p:spPr>
              <a:xfrm>
                <a:off x="661070" y="2169358"/>
                <a:ext cx="2885405" cy="10011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𝐚</m:t>
                      </m:r>
                      <m:r>
                        <a:rPr lang="en-US" sz="2800" b="1" i="1" smtClean="0">
                          <a:solidFill>
                            <a:schemeClr val="bg1"/>
                          </a:solidFill>
                          <a:latin typeface="Cambria Math" charset="0"/>
                        </a:rPr>
                        <m:t>=</m:t>
                      </m:r>
                      <m:f>
                        <m:fPr>
                          <m:ctrlPr>
                            <a:rPr lang="bg-BG" sz="2800" b="1" i="1" smtClean="0">
                              <a:solidFill>
                                <a:schemeClr val="bg1"/>
                              </a:solidFill>
                              <a:latin typeface="Cambria Math" charset="0"/>
                            </a:rPr>
                          </m:ctrlPr>
                        </m:fPr>
                        <m:num>
                          <m:r>
                            <a:rPr lang="en-US" sz="2800" b="1" i="0" smtClean="0">
                              <a:solidFill>
                                <a:schemeClr val="bg1"/>
                              </a:solidFill>
                              <a:latin typeface="Cambria Math" charset="0"/>
                            </a:rPr>
                            <m:t>𝐡</m:t>
                          </m:r>
                          <m:r>
                            <a:rPr lang="en-US" sz="2800" b="1" i="1" smtClean="0">
                              <a:solidFill>
                                <a:schemeClr val="bg1"/>
                              </a:solidFill>
                              <a:latin typeface="Cambria Math" charset="0"/>
                              <a:ea typeface="Cambria Math" charset="0"/>
                              <a:cs typeface="Cambria Math" charset="0"/>
                            </a:rPr>
                            <m:t>×</m:t>
                          </m:r>
                          <m:d>
                            <m:dPr>
                              <m:ctrlPr>
                                <a:rPr lang="is-IS" sz="2800" b="1" i="1" smtClean="0">
                                  <a:solidFill>
                                    <a:schemeClr val="bg1"/>
                                  </a:solidFill>
                                  <a:latin typeface="Cambria Math" charset="0"/>
                                  <a:ea typeface="Cambria Math" charset="0"/>
                                  <a:cs typeface="Cambria Math" charset="0"/>
                                </a:rPr>
                              </m:ctrlPr>
                            </m:dPr>
                            <m:e>
                              <m:r>
                                <a:rPr lang="en-US" sz="2800" b="1" i="0" smtClean="0">
                                  <a:solidFill>
                                    <a:schemeClr val="bg1"/>
                                  </a:solidFill>
                                  <a:latin typeface="Cambria Math" charset="0"/>
                                </a:rPr>
                                <m:t>𝐭</m:t>
                              </m:r>
                              <m:r>
                                <a:rPr lang="en-US" sz="2800" b="1" i="1" smtClean="0">
                                  <a:solidFill>
                                    <a:schemeClr val="bg1"/>
                                  </a:solidFill>
                                  <a:latin typeface="Cambria Math" charset="0"/>
                                </a:rPr>
                                <m:t>−</m:t>
                              </m:r>
                              <m:r>
                                <a:rPr lang="en-US" sz="2800" b="1" i="0" smtClean="0">
                                  <a:solidFill>
                                    <a:schemeClr val="bg1"/>
                                  </a:solidFill>
                                  <a:latin typeface="Cambria Math" charset="0"/>
                                </a:rPr>
                                <m:t>𝐩</m:t>
                              </m:r>
                            </m:e>
                          </m:d>
                        </m:num>
                        <m:den>
                          <m:d>
                            <m:dPr>
                              <m:begChr m:val="‖"/>
                              <m:endChr m:val="‖"/>
                              <m:ctrlPr>
                                <a:rPr lang="bg-BG" sz="2800" b="1" i="1" smtClean="0">
                                  <a:solidFill>
                                    <a:schemeClr val="bg1"/>
                                  </a:solidFill>
                                  <a:latin typeface="Cambria Math" charset="0"/>
                                </a:rPr>
                              </m:ctrlPr>
                            </m:dPr>
                            <m:e>
                              <m:r>
                                <a:rPr lang="en-US" sz="2800" b="1" i="0" smtClean="0">
                                  <a:solidFill>
                                    <a:schemeClr val="bg1"/>
                                  </a:solidFill>
                                  <a:latin typeface="Cambria Math" charset="0"/>
                                </a:rPr>
                                <m:t>𝐡</m:t>
                              </m:r>
                              <m:r>
                                <a:rPr lang="en-US" sz="2800" b="1" i="1" smtClean="0">
                                  <a:solidFill>
                                    <a:schemeClr val="bg1"/>
                                  </a:solidFill>
                                  <a:latin typeface="Cambria Math" charset="0"/>
                                  <a:ea typeface="Cambria Math" charset="0"/>
                                  <a:cs typeface="Cambria Math" charset="0"/>
                                </a:rPr>
                                <m:t>×</m:t>
                              </m:r>
                              <m:d>
                                <m:dPr>
                                  <m:ctrlPr>
                                    <a:rPr lang="is-IS" sz="2800" b="1" i="1" smtClean="0">
                                      <a:solidFill>
                                        <a:schemeClr val="bg1"/>
                                      </a:solidFill>
                                      <a:latin typeface="Cambria Math" charset="0"/>
                                      <a:ea typeface="Cambria Math" charset="0"/>
                                      <a:cs typeface="Cambria Math" charset="0"/>
                                    </a:rPr>
                                  </m:ctrlPr>
                                </m:dPr>
                                <m:e>
                                  <m:r>
                                    <a:rPr lang="en-US" sz="2800" b="1" i="0" smtClean="0">
                                      <a:solidFill>
                                        <a:schemeClr val="bg1"/>
                                      </a:solidFill>
                                      <a:latin typeface="Cambria Math" charset="0"/>
                                    </a:rPr>
                                    <m:t>𝐭</m:t>
                                  </m:r>
                                  <m:r>
                                    <a:rPr lang="en-US" sz="2800" b="1" i="1" smtClean="0">
                                      <a:solidFill>
                                        <a:schemeClr val="bg1"/>
                                      </a:solidFill>
                                      <a:latin typeface="Cambria Math" charset="0"/>
                                    </a:rPr>
                                    <m:t>−</m:t>
                                  </m:r>
                                  <m:r>
                                    <a:rPr lang="en-US" sz="2800" b="1" i="0" smtClean="0">
                                      <a:solidFill>
                                        <a:schemeClr val="bg1"/>
                                      </a:solidFill>
                                      <a:latin typeface="Cambria Math" charset="0"/>
                                    </a:rPr>
                                    <m:t>𝐩</m:t>
                                  </m:r>
                                </m:e>
                              </m:d>
                            </m:e>
                          </m:d>
                        </m:den>
                      </m:f>
                    </m:oMath>
                  </m:oMathPara>
                </a14:m>
                <a:endParaRPr lang="en-US" sz="2800" dirty="0"/>
              </a:p>
            </p:txBody>
          </p:sp>
        </mc:Choice>
        <mc:Fallback xmlns="">
          <p:sp>
            <p:nvSpPr>
              <p:cNvPr id="2" name="Rectangle 1"/>
              <p:cNvSpPr>
                <a:spLocks noRot="1" noChangeAspect="1" noMove="1" noResize="1" noEditPoints="1" noAdjustHandles="1" noChangeArrowheads="1" noChangeShapeType="1" noTextEdit="1"/>
              </p:cNvSpPr>
              <p:nvPr/>
            </p:nvSpPr>
            <p:spPr>
              <a:xfrm>
                <a:off x="661070" y="2169358"/>
                <a:ext cx="2885405" cy="1001108"/>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987375" y="2169358"/>
                <a:ext cx="3462358" cy="10011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bg1"/>
                          </a:solidFill>
                          <a:latin typeface="Cambria Math" charset="0"/>
                          <a:ea typeface="Cambria Math" charset="0"/>
                          <a:cs typeface="Cambria Math" charset="0"/>
                        </a:rPr>
                        <m:t>𝜃</m:t>
                      </m:r>
                      <m:r>
                        <a:rPr lang="en-US" sz="2800" b="1" i="1" smtClean="0">
                          <a:solidFill>
                            <a:schemeClr val="bg1"/>
                          </a:solidFill>
                          <a:latin typeface="Cambria Math" charset="0"/>
                        </a:rPr>
                        <m:t>=</m:t>
                      </m:r>
                      <m:func>
                        <m:funcPr>
                          <m:ctrlPr>
                            <a:rPr lang="it-IT" sz="2800" b="1" i="1" smtClean="0">
                              <a:solidFill>
                                <a:schemeClr val="bg1"/>
                              </a:solidFill>
                              <a:latin typeface="Cambria Math" charset="0"/>
                            </a:rPr>
                          </m:ctrlPr>
                        </m:funcPr>
                        <m:fName>
                          <m:sSup>
                            <m:sSupPr>
                              <m:ctrlPr>
                                <a:rPr lang="it-IT" sz="2800" b="1" i="1" smtClean="0">
                                  <a:solidFill>
                                    <a:schemeClr val="bg1"/>
                                  </a:solidFill>
                                  <a:latin typeface="Cambria Math" charset="0"/>
                                </a:rPr>
                              </m:ctrlPr>
                            </m:sSupPr>
                            <m:e>
                              <m:r>
                                <m:rPr>
                                  <m:sty m:val="p"/>
                                </m:rPr>
                                <a:rPr lang="it-IT" sz="2800" b="0" i="0" smtClean="0">
                                  <a:solidFill>
                                    <a:schemeClr val="bg1"/>
                                  </a:solidFill>
                                  <a:latin typeface="Cambria Math" charset="0"/>
                                </a:rPr>
                                <m:t>cos</m:t>
                              </m:r>
                            </m:e>
                            <m:sup>
                              <m:r>
                                <a:rPr lang="it-IT" sz="2800" b="1" i="1" smtClean="0">
                                  <a:solidFill>
                                    <a:schemeClr val="bg1"/>
                                  </a:solidFill>
                                  <a:latin typeface="Cambria Math" charset="0"/>
                                </a:rPr>
                                <m:t>−</m:t>
                              </m:r>
                              <m:r>
                                <a:rPr lang="it-IT" sz="2800" b="1" i="1" smtClean="0">
                                  <a:solidFill>
                                    <a:schemeClr val="bg1"/>
                                  </a:solidFill>
                                  <a:latin typeface="Cambria Math" charset="0"/>
                                </a:rPr>
                                <m:t>𝟏</m:t>
                              </m:r>
                            </m:sup>
                          </m:sSup>
                        </m:fName>
                        <m:e>
                          <m:f>
                            <m:fPr>
                              <m:ctrlPr>
                                <a:rPr lang="bg-BG" sz="2800" b="1" i="1" smtClean="0">
                                  <a:solidFill>
                                    <a:schemeClr val="bg1"/>
                                  </a:solidFill>
                                  <a:latin typeface="Cambria Math" charset="0"/>
                                </a:rPr>
                              </m:ctrlPr>
                            </m:fPr>
                            <m:num>
                              <m:r>
                                <a:rPr lang="en-US" sz="2800" b="1" i="0" smtClean="0">
                                  <a:solidFill>
                                    <a:schemeClr val="bg1"/>
                                  </a:solidFill>
                                  <a:latin typeface="Cambria Math" charset="0"/>
                                </a:rPr>
                                <m:t>𝐡</m:t>
                              </m:r>
                              <m:r>
                                <a:rPr lang="en-US" sz="2800" b="1" i="1" smtClean="0">
                                  <a:solidFill>
                                    <a:schemeClr val="bg1"/>
                                  </a:solidFill>
                                  <a:latin typeface="Cambria Math" charset="0"/>
                                  <a:ea typeface="Cambria Math" charset="0"/>
                                  <a:cs typeface="Cambria Math" charset="0"/>
                                </a:rPr>
                                <m:t>∙</m:t>
                              </m:r>
                              <m:d>
                                <m:dPr>
                                  <m:ctrlPr>
                                    <a:rPr lang="is-IS" sz="2800" b="1" i="1" smtClean="0">
                                      <a:solidFill>
                                        <a:schemeClr val="bg1"/>
                                      </a:solidFill>
                                      <a:latin typeface="Cambria Math" charset="0"/>
                                      <a:ea typeface="Cambria Math" charset="0"/>
                                      <a:cs typeface="Cambria Math" charset="0"/>
                                    </a:rPr>
                                  </m:ctrlPr>
                                </m:dPr>
                                <m:e>
                                  <m:r>
                                    <a:rPr lang="en-US" sz="2800" b="1" i="0" smtClean="0">
                                      <a:solidFill>
                                        <a:schemeClr val="bg1"/>
                                      </a:solidFill>
                                      <a:latin typeface="Cambria Math" charset="0"/>
                                    </a:rPr>
                                    <m:t>𝐭</m:t>
                                  </m:r>
                                  <m:r>
                                    <a:rPr lang="en-US" sz="2800" b="1" i="1" smtClean="0">
                                      <a:solidFill>
                                        <a:schemeClr val="bg1"/>
                                      </a:solidFill>
                                      <a:latin typeface="Cambria Math" charset="0"/>
                                    </a:rPr>
                                    <m:t>−</m:t>
                                  </m:r>
                                  <m:r>
                                    <a:rPr lang="en-US" sz="2800" b="1" i="0" smtClean="0">
                                      <a:solidFill>
                                        <a:schemeClr val="bg1"/>
                                      </a:solidFill>
                                      <a:latin typeface="Cambria Math" charset="0"/>
                                    </a:rPr>
                                    <m:t>𝐩</m:t>
                                  </m:r>
                                </m:e>
                              </m:d>
                            </m:num>
                            <m:den>
                              <m:d>
                                <m:dPr>
                                  <m:begChr m:val="‖"/>
                                  <m:endChr m:val="‖"/>
                                  <m:ctrlPr>
                                    <a:rPr lang="bg-BG" sz="2800" b="1" i="1" smtClean="0">
                                      <a:solidFill>
                                        <a:schemeClr val="bg1"/>
                                      </a:solidFill>
                                      <a:latin typeface="Cambria Math" charset="0"/>
                                    </a:rPr>
                                  </m:ctrlPr>
                                </m:dPr>
                                <m:e>
                                  <m:r>
                                    <a:rPr lang="en-US" sz="2800" b="1" i="0" smtClean="0">
                                      <a:solidFill>
                                        <a:schemeClr val="bg1"/>
                                      </a:solidFill>
                                      <a:latin typeface="Cambria Math" charset="0"/>
                                    </a:rPr>
                                    <m:t>𝐭</m:t>
                                  </m:r>
                                  <m:r>
                                    <a:rPr lang="en-US" sz="2800" b="1" i="1" smtClean="0">
                                      <a:solidFill>
                                        <a:schemeClr val="bg1"/>
                                      </a:solidFill>
                                      <a:latin typeface="Cambria Math" charset="0"/>
                                    </a:rPr>
                                    <m:t>−</m:t>
                                  </m:r>
                                  <m:r>
                                    <a:rPr lang="en-US" sz="2800" b="1" i="0" smtClean="0">
                                      <a:solidFill>
                                        <a:schemeClr val="bg1"/>
                                      </a:solidFill>
                                      <a:latin typeface="Cambria Math" charset="0"/>
                                    </a:rPr>
                                    <m:t>𝐩</m:t>
                                  </m:r>
                                </m:e>
                              </m:d>
                            </m:den>
                          </m:f>
                        </m:e>
                      </m:func>
                    </m:oMath>
                  </m:oMathPara>
                </a14:m>
                <a:endParaRPr lang="en-US" sz="2800" dirty="0"/>
              </a:p>
            </p:txBody>
          </p:sp>
        </mc:Choice>
        <mc:Fallback xmlns="">
          <p:sp>
            <p:nvSpPr>
              <p:cNvPr id="16" name="Rectangle 15"/>
              <p:cNvSpPr>
                <a:spLocks noRot="1" noChangeAspect="1" noMove="1" noResize="1" noEditPoints="1" noAdjustHandles="1" noChangeArrowheads="1" noChangeShapeType="1" noTextEdit="1"/>
              </p:cNvSpPr>
              <p:nvPr/>
            </p:nvSpPr>
            <p:spPr>
              <a:xfrm>
                <a:off x="4987375" y="2169358"/>
                <a:ext cx="3462358" cy="1001108"/>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ctrTitle"/>
          </p:nvPr>
        </p:nvSpPr>
        <p:spPr>
          <a:xfrm>
            <a:off x="685800" y="2590800"/>
            <a:ext cx="7772400" cy="1143000"/>
          </a:xfrm>
        </p:spPr>
        <p:txBody>
          <a:bodyPr/>
          <a:lstStyle/>
          <a:p>
            <a:r>
              <a:rPr lang="en-US" altLang="en-US"/>
              <a:t>Matrix Review</a:t>
            </a:r>
          </a:p>
        </p:txBody>
      </p:sp>
      <p:sp>
        <p:nvSpPr>
          <p:cNvPr id="26626" name="Line 8"/>
          <p:cNvSpPr>
            <a:spLocks noChangeShapeType="1"/>
          </p:cNvSpPr>
          <p:nvPr/>
        </p:nvSpPr>
        <p:spPr bwMode="auto">
          <a:xfrm>
            <a:off x="457200" y="37338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37542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17500" y="609600"/>
            <a:ext cx="8637588" cy="701675"/>
          </a:xfrm>
        </p:spPr>
        <p:txBody>
          <a:bodyPr/>
          <a:lstStyle/>
          <a:p>
            <a:r>
              <a:rPr lang="en-US" altLang="en-US"/>
              <a:t>3D Models</a:t>
            </a:r>
          </a:p>
        </p:txBody>
      </p:sp>
      <p:sp>
        <p:nvSpPr>
          <p:cNvPr id="27650" name="Rectangle 3"/>
          <p:cNvSpPr>
            <a:spLocks noGrp="1" noChangeArrowheads="1"/>
          </p:cNvSpPr>
          <p:nvPr>
            <p:ph type="body" idx="1"/>
          </p:nvPr>
        </p:nvSpPr>
        <p:spPr/>
        <p:txBody>
          <a:bodyPr/>
          <a:lstStyle/>
          <a:p>
            <a:r>
              <a:rPr lang="en-US" altLang="en-US"/>
              <a:t>Let’s say we have a 3D model that has an array of position vectors describing its shape</a:t>
            </a:r>
          </a:p>
          <a:p>
            <a:r>
              <a:rPr lang="en-US" altLang="en-US"/>
              <a:t>We will group all of the position vectors used to store the data in the model into a single array: </a:t>
            </a:r>
            <a:r>
              <a:rPr lang="en-US" altLang="en-US" b="1"/>
              <a:t>v</a:t>
            </a:r>
            <a:r>
              <a:rPr lang="en-US" altLang="en-US" i="1" baseline="-25000"/>
              <a:t>n</a:t>
            </a:r>
            <a:r>
              <a:rPr lang="en-US" altLang="en-US"/>
              <a:t> where 0 ≤ </a:t>
            </a:r>
            <a:r>
              <a:rPr lang="en-US" altLang="en-US" i="1"/>
              <a:t>n </a:t>
            </a:r>
            <a:r>
              <a:rPr lang="en-US" altLang="en-US"/>
              <a:t>≤</a:t>
            </a:r>
            <a:r>
              <a:rPr lang="en-US" altLang="en-US" i="1"/>
              <a:t> </a:t>
            </a:r>
            <a:r>
              <a:rPr lang="en-US" altLang="en-US"/>
              <a:t>NumVerts-1</a:t>
            </a:r>
          </a:p>
          <a:p>
            <a:r>
              <a:rPr lang="en-US" altLang="en-US"/>
              <a:t>Each vector </a:t>
            </a:r>
            <a:r>
              <a:rPr lang="en-US" altLang="en-US" b="1"/>
              <a:t>v</a:t>
            </a:r>
            <a:r>
              <a:rPr lang="en-US" altLang="en-US" i="1" baseline="-25000"/>
              <a:t>n</a:t>
            </a:r>
            <a:r>
              <a:rPr lang="en-US" altLang="en-US"/>
              <a:t> has components </a:t>
            </a:r>
            <a:r>
              <a:rPr lang="en-US" altLang="en-US" i="1"/>
              <a:t>v</a:t>
            </a:r>
            <a:r>
              <a:rPr lang="en-US" altLang="en-US" i="1" baseline="-25000"/>
              <a:t>nx</a:t>
            </a:r>
            <a:r>
              <a:rPr lang="en-US" altLang="en-US" i="1"/>
              <a:t> , v</a:t>
            </a:r>
            <a:r>
              <a:rPr lang="en-US" altLang="en-US" i="1" baseline="-25000"/>
              <a:t>ny</a:t>
            </a:r>
            <a:r>
              <a:rPr lang="en-US" altLang="en-US" i="1"/>
              <a:t> , v</a:t>
            </a:r>
            <a:r>
              <a:rPr lang="en-US" altLang="en-US" i="1" baseline="-25000"/>
              <a:t>nz</a:t>
            </a:r>
          </a:p>
        </p:txBody>
      </p:sp>
      <p:sp>
        <p:nvSpPr>
          <p:cNvPr id="2765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81607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317500" y="609600"/>
            <a:ext cx="8637588" cy="701675"/>
          </a:xfrm>
        </p:spPr>
        <p:txBody>
          <a:bodyPr/>
          <a:lstStyle/>
          <a:p>
            <a:r>
              <a:rPr lang="en-US" altLang="en-US"/>
              <a:t>Translation</a:t>
            </a:r>
          </a:p>
        </p:txBody>
      </p:sp>
      <p:sp>
        <p:nvSpPr>
          <p:cNvPr id="28674" name="Rectangle 3"/>
          <p:cNvSpPr>
            <a:spLocks noGrp="1" noChangeArrowheads="1"/>
          </p:cNvSpPr>
          <p:nvPr>
            <p:ph type="body" idx="1"/>
          </p:nvPr>
        </p:nvSpPr>
        <p:spPr>
          <a:xfrm>
            <a:off x="609600" y="1600200"/>
            <a:ext cx="7848600" cy="4343400"/>
          </a:xfrm>
        </p:spPr>
        <p:txBody>
          <a:bodyPr/>
          <a:lstStyle/>
          <a:p>
            <a:pPr>
              <a:lnSpc>
                <a:spcPct val="90000"/>
              </a:lnSpc>
            </a:pPr>
            <a:r>
              <a:rPr lang="en-US" altLang="en-US"/>
              <a:t>Let’s say that we want to move our 3D model from it’s current location to somewhere else…</a:t>
            </a:r>
          </a:p>
          <a:p>
            <a:pPr>
              <a:lnSpc>
                <a:spcPct val="90000"/>
              </a:lnSpc>
            </a:pPr>
            <a:r>
              <a:rPr lang="en-US" altLang="en-US"/>
              <a:t>In technical jargon, we call this a </a:t>
            </a:r>
            <a:r>
              <a:rPr lang="en-US" altLang="en-US" i="1"/>
              <a:t>translation</a:t>
            </a:r>
            <a:endParaRPr lang="en-US" altLang="en-US"/>
          </a:p>
          <a:p>
            <a:pPr>
              <a:lnSpc>
                <a:spcPct val="90000"/>
              </a:lnSpc>
            </a:pPr>
            <a:r>
              <a:rPr lang="en-US" altLang="en-US"/>
              <a:t>We want to compute a new array of positions </a:t>
            </a:r>
            <a:r>
              <a:rPr lang="en-US" altLang="en-US" b="1"/>
              <a:t>v</a:t>
            </a:r>
            <a:r>
              <a:rPr lang="en-US" altLang="en-US"/>
              <a:t>’</a:t>
            </a:r>
            <a:r>
              <a:rPr lang="en-US" altLang="ja-JP" i="1" baseline="-25000"/>
              <a:t>n</a:t>
            </a:r>
            <a:r>
              <a:rPr lang="en-US" altLang="ja-JP"/>
              <a:t> representing the new location</a:t>
            </a:r>
          </a:p>
          <a:p>
            <a:pPr>
              <a:lnSpc>
                <a:spcPct val="90000"/>
              </a:lnSpc>
            </a:pPr>
            <a:r>
              <a:rPr lang="en-US" altLang="en-US"/>
              <a:t>Let’s say that vector </a:t>
            </a:r>
            <a:r>
              <a:rPr lang="en-US" altLang="en-US" b="1"/>
              <a:t>d</a:t>
            </a:r>
            <a:r>
              <a:rPr lang="en-US" altLang="en-US"/>
              <a:t> represents the relative offset that we want to move our object by</a:t>
            </a:r>
          </a:p>
          <a:p>
            <a:pPr>
              <a:lnSpc>
                <a:spcPct val="90000"/>
              </a:lnSpc>
            </a:pPr>
            <a:r>
              <a:rPr lang="en-US" altLang="en-US"/>
              <a:t>We can simply use: </a:t>
            </a:r>
            <a:r>
              <a:rPr lang="en-US" altLang="en-US" b="1"/>
              <a:t>v</a:t>
            </a:r>
            <a:r>
              <a:rPr lang="en-US" altLang="en-US"/>
              <a:t>’</a:t>
            </a:r>
            <a:r>
              <a:rPr lang="en-US" altLang="ja-JP" i="1" baseline="-25000"/>
              <a:t>n</a:t>
            </a:r>
            <a:r>
              <a:rPr lang="en-US" altLang="ja-JP"/>
              <a:t> = </a:t>
            </a:r>
            <a:r>
              <a:rPr lang="en-US" altLang="ja-JP" b="1"/>
              <a:t>v</a:t>
            </a:r>
            <a:r>
              <a:rPr lang="en-US" altLang="ja-JP" i="1" baseline="-25000"/>
              <a:t>n</a:t>
            </a:r>
            <a:r>
              <a:rPr lang="en-US" altLang="ja-JP"/>
              <a:t> + </a:t>
            </a:r>
            <a:r>
              <a:rPr lang="en-US" altLang="ja-JP" b="1"/>
              <a:t>d</a:t>
            </a:r>
          </a:p>
          <a:p>
            <a:pPr>
              <a:lnSpc>
                <a:spcPct val="90000"/>
              </a:lnSpc>
              <a:buFont typeface="Wingdings" charset="2"/>
              <a:buNone/>
            </a:pPr>
            <a:r>
              <a:rPr lang="en-US" altLang="en-US"/>
              <a:t>	to get the new array of positions</a:t>
            </a:r>
          </a:p>
        </p:txBody>
      </p:sp>
      <p:sp>
        <p:nvSpPr>
          <p:cNvPr id="2867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088967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317500" y="609600"/>
            <a:ext cx="8637588" cy="701675"/>
          </a:xfrm>
        </p:spPr>
        <p:txBody>
          <a:bodyPr/>
          <a:lstStyle/>
          <a:p>
            <a:r>
              <a:rPr lang="en-US" altLang="en-US"/>
              <a:t>Transformations</a:t>
            </a:r>
          </a:p>
        </p:txBody>
      </p:sp>
      <p:sp>
        <p:nvSpPr>
          <p:cNvPr id="29698" name="Rectangle 3"/>
          <p:cNvSpPr>
            <a:spLocks noGrp="1" noChangeArrowheads="1"/>
          </p:cNvSpPr>
          <p:nvPr>
            <p:ph type="body" idx="1"/>
          </p:nvPr>
        </p:nvSpPr>
        <p:spPr>
          <a:xfrm>
            <a:off x="381000" y="1560512"/>
            <a:ext cx="8208963" cy="4764088"/>
          </a:xfrm>
        </p:spPr>
        <p:txBody>
          <a:bodyPr/>
          <a:lstStyle/>
          <a:p>
            <a:pPr>
              <a:lnSpc>
                <a:spcPct val="80000"/>
              </a:lnSpc>
              <a:buFont typeface="Wingdings" charset="2"/>
              <a:buNone/>
            </a:pPr>
            <a:r>
              <a:rPr lang="en-US" altLang="en-US" sz="2400" b="1" dirty="0"/>
              <a:t>		</a:t>
            </a:r>
            <a:r>
              <a:rPr lang="en-US" altLang="en-US" sz="2400" b="1" dirty="0" err="1"/>
              <a:t>v</a:t>
            </a:r>
            <a:r>
              <a:rPr lang="en-US" altLang="en-US" sz="2400" dirty="0" err="1"/>
              <a:t>’</a:t>
            </a:r>
            <a:r>
              <a:rPr lang="en-US" altLang="ja-JP" sz="2400" i="1" baseline="-25000" dirty="0" err="1"/>
              <a:t>n</a:t>
            </a:r>
            <a:r>
              <a:rPr lang="en-US" altLang="ja-JP" sz="2400" dirty="0"/>
              <a:t> = </a:t>
            </a:r>
            <a:r>
              <a:rPr lang="en-US" altLang="ja-JP" sz="2400" b="1" dirty="0" err="1"/>
              <a:t>v</a:t>
            </a:r>
            <a:r>
              <a:rPr lang="en-US" altLang="ja-JP" sz="2400" i="1" baseline="-25000" dirty="0" err="1"/>
              <a:t>n</a:t>
            </a:r>
            <a:r>
              <a:rPr lang="en-US" altLang="ja-JP" sz="2400" dirty="0"/>
              <a:t> + </a:t>
            </a:r>
            <a:r>
              <a:rPr lang="en-US" altLang="ja-JP" sz="2400" b="1" dirty="0" smtClean="0"/>
              <a:t>d</a:t>
            </a:r>
          </a:p>
          <a:p>
            <a:pPr>
              <a:lnSpc>
                <a:spcPct val="80000"/>
              </a:lnSpc>
              <a:buFont typeface="Wingdings" charset="2"/>
              <a:buNone/>
            </a:pPr>
            <a:endParaRPr lang="en-US" altLang="en-US" sz="2400" dirty="0" smtClean="0"/>
          </a:p>
          <a:p>
            <a:pPr>
              <a:lnSpc>
                <a:spcPct val="80000"/>
              </a:lnSpc>
            </a:pPr>
            <a:r>
              <a:rPr lang="en-US" altLang="en-US" sz="2400" dirty="0" smtClean="0"/>
              <a:t>This </a:t>
            </a:r>
            <a:r>
              <a:rPr lang="en-US" altLang="en-US" sz="2400" dirty="0"/>
              <a:t>translation represents a very simple example of an object </a:t>
            </a:r>
            <a:r>
              <a:rPr lang="en-US" altLang="en-US" sz="2400" i="1" dirty="0"/>
              <a:t>transformation</a:t>
            </a:r>
          </a:p>
          <a:p>
            <a:pPr>
              <a:lnSpc>
                <a:spcPct val="80000"/>
              </a:lnSpc>
            </a:pPr>
            <a:r>
              <a:rPr lang="en-US" altLang="en-US" sz="2400" dirty="0"/>
              <a:t>The result is that the entire object gets moved or </a:t>
            </a:r>
            <a:r>
              <a:rPr lang="en-US" altLang="en-US" sz="2400" i="1" dirty="0"/>
              <a:t>translated</a:t>
            </a:r>
            <a:r>
              <a:rPr lang="en-US" altLang="en-US" sz="2400" dirty="0"/>
              <a:t> by </a:t>
            </a:r>
            <a:r>
              <a:rPr lang="en-US" altLang="en-US" sz="2400" b="1" dirty="0"/>
              <a:t>d</a:t>
            </a:r>
          </a:p>
          <a:p>
            <a:pPr>
              <a:lnSpc>
                <a:spcPct val="80000"/>
              </a:lnSpc>
            </a:pPr>
            <a:r>
              <a:rPr lang="en-US" altLang="en-US" sz="2400" dirty="0"/>
              <a:t>From now on, we will drop the </a:t>
            </a:r>
            <a:r>
              <a:rPr lang="en-US" altLang="en-US" sz="2400" i="1" baseline="-25000" dirty="0"/>
              <a:t>n</a:t>
            </a:r>
            <a:r>
              <a:rPr lang="en-US" altLang="en-US" sz="2400" dirty="0"/>
              <a:t> subscript, and just write</a:t>
            </a:r>
          </a:p>
          <a:p>
            <a:pPr>
              <a:lnSpc>
                <a:spcPct val="80000"/>
              </a:lnSpc>
            </a:pPr>
            <a:endParaRPr lang="en-US" altLang="en-US" sz="2400" b="1" dirty="0"/>
          </a:p>
          <a:p>
            <a:pPr>
              <a:lnSpc>
                <a:spcPct val="80000"/>
              </a:lnSpc>
              <a:buFont typeface="Wingdings" charset="2"/>
              <a:buNone/>
            </a:pPr>
            <a:r>
              <a:rPr lang="en-US" altLang="en-US" sz="2400" b="1" dirty="0"/>
              <a:t>		v</a:t>
            </a:r>
            <a:r>
              <a:rPr lang="en-US" altLang="en-US" sz="2400" dirty="0"/>
              <a:t>′</a:t>
            </a:r>
            <a:r>
              <a:rPr lang="en-US" altLang="en-US" sz="2400" b="1" dirty="0"/>
              <a:t> </a:t>
            </a:r>
            <a:r>
              <a:rPr lang="en-US" altLang="en-US" sz="2400" dirty="0"/>
              <a:t>= </a:t>
            </a:r>
            <a:r>
              <a:rPr lang="en-US" altLang="en-US" sz="2400" b="1" dirty="0"/>
              <a:t>v </a:t>
            </a:r>
            <a:r>
              <a:rPr lang="en-US" altLang="en-US" sz="2400" dirty="0"/>
              <a:t>+ </a:t>
            </a:r>
            <a:r>
              <a:rPr lang="en-US" altLang="en-US" sz="2400" b="1" dirty="0"/>
              <a:t>d</a:t>
            </a:r>
          </a:p>
          <a:p>
            <a:pPr>
              <a:lnSpc>
                <a:spcPct val="80000"/>
              </a:lnSpc>
              <a:buFont typeface="Wingdings" charset="2"/>
              <a:buNone/>
            </a:pPr>
            <a:endParaRPr lang="en-US" altLang="en-US" sz="2400" dirty="0"/>
          </a:p>
          <a:p>
            <a:pPr>
              <a:lnSpc>
                <a:spcPct val="80000"/>
              </a:lnSpc>
              <a:buFont typeface="Wingdings" charset="2"/>
              <a:buNone/>
            </a:pPr>
            <a:r>
              <a:rPr lang="en-US" altLang="en-US" sz="2400" dirty="0"/>
              <a:t>	remembering that in practice, this is actually a loop over several </a:t>
            </a:r>
            <a:r>
              <a:rPr lang="en-US" altLang="en-US" sz="2400" i="1" dirty="0"/>
              <a:t>different</a:t>
            </a:r>
            <a:r>
              <a:rPr lang="en-US" altLang="en-US" sz="2400" dirty="0"/>
              <a:t> </a:t>
            </a:r>
            <a:r>
              <a:rPr lang="en-US" altLang="en-US" sz="2400" b="1" dirty="0" err="1"/>
              <a:t>v</a:t>
            </a:r>
            <a:r>
              <a:rPr lang="en-US" altLang="en-US" sz="2400" i="1" baseline="-25000" dirty="0" err="1"/>
              <a:t>n</a:t>
            </a:r>
            <a:r>
              <a:rPr lang="en-US" altLang="en-US" sz="2400" dirty="0"/>
              <a:t> vectors applying the </a:t>
            </a:r>
            <a:r>
              <a:rPr lang="en-US" altLang="en-US" sz="2400" i="1" dirty="0"/>
              <a:t>same</a:t>
            </a:r>
            <a:r>
              <a:rPr lang="en-US" altLang="en-US" sz="2400" dirty="0"/>
              <a:t> vector </a:t>
            </a:r>
            <a:r>
              <a:rPr lang="en-US" altLang="en-US" sz="2400" b="1" dirty="0"/>
              <a:t>d</a:t>
            </a:r>
            <a:r>
              <a:rPr lang="en-US" altLang="en-US" sz="2400" dirty="0"/>
              <a:t> every time</a:t>
            </a:r>
          </a:p>
        </p:txBody>
      </p:sp>
      <p:sp>
        <p:nvSpPr>
          <p:cNvPr id="29699"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64907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317500" y="609600"/>
            <a:ext cx="8637588" cy="701675"/>
          </a:xfrm>
        </p:spPr>
        <p:txBody>
          <a:bodyPr/>
          <a:lstStyle/>
          <a:p>
            <a:r>
              <a:rPr lang="en-US" altLang="en-US"/>
              <a:t>Transformations</a:t>
            </a:r>
          </a:p>
        </p:txBody>
      </p:sp>
      <p:sp>
        <p:nvSpPr>
          <p:cNvPr id="30722" name="Rectangle 3"/>
          <p:cNvSpPr>
            <a:spLocks noGrp="1" noChangeArrowheads="1"/>
          </p:cNvSpPr>
          <p:nvPr>
            <p:ph type="body" idx="1"/>
          </p:nvPr>
        </p:nvSpPr>
        <p:spPr>
          <a:xfrm>
            <a:off x="328613" y="1905000"/>
            <a:ext cx="8208962" cy="3124200"/>
          </a:xfrm>
        </p:spPr>
        <p:txBody>
          <a:bodyPr/>
          <a:lstStyle/>
          <a:p>
            <a:endParaRPr lang="en-US" altLang="en-US" dirty="0"/>
          </a:p>
          <a:p>
            <a:r>
              <a:rPr lang="en-US" altLang="en-US" dirty="0"/>
              <a:t>Always remember that this compact equation can be expanded out into</a:t>
            </a:r>
          </a:p>
          <a:p>
            <a:endParaRPr lang="en-US" altLang="en-US" dirty="0"/>
          </a:p>
          <a:p>
            <a:endParaRPr lang="en-US" altLang="en-US" dirty="0"/>
          </a:p>
          <a:p>
            <a:endParaRPr lang="en-US" altLang="en-US" dirty="0"/>
          </a:p>
        </p:txBody>
      </p:sp>
      <p:sp>
        <p:nvSpPr>
          <p:cNvPr id="3072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837000" y="1749882"/>
                <a:ext cx="169437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𝐯</m:t>
                      </m:r>
                      <m:r>
                        <a:rPr lang="en-US" sz="2800" b="1" i="0" smtClean="0">
                          <a:solidFill>
                            <a:schemeClr val="bg1"/>
                          </a:solidFill>
                          <a:latin typeface="Cambria Math" charset="0"/>
                        </a:rPr>
                        <m:t>′=</m:t>
                      </m:r>
                      <m:r>
                        <a:rPr lang="en-US" sz="2800" b="1" i="0" smtClean="0">
                          <a:solidFill>
                            <a:schemeClr val="bg1"/>
                          </a:solidFill>
                          <a:latin typeface="Cambria Math" charset="0"/>
                        </a:rPr>
                        <m:t>𝐯</m:t>
                      </m:r>
                      <m:r>
                        <a:rPr lang="en-US" sz="2800" b="1" i="0" smtClean="0">
                          <a:solidFill>
                            <a:schemeClr val="bg1"/>
                          </a:solidFill>
                          <a:latin typeface="Cambria Math" charset="0"/>
                        </a:rPr>
                        <m:t>+</m:t>
                      </m:r>
                      <m:r>
                        <a:rPr lang="en-US" sz="2800" b="1" i="0" smtClean="0">
                          <a:solidFill>
                            <a:schemeClr val="bg1"/>
                          </a:solidFill>
                          <a:latin typeface="Cambria Math" charset="0"/>
                        </a:rPr>
                        <m:t>𝐝</m:t>
                      </m:r>
                    </m:oMath>
                  </m:oMathPara>
                </a14:m>
                <a:endParaRPr lang="en-US"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837000" y="1749882"/>
                <a:ext cx="1694375" cy="43088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837000" y="3651256"/>
                <a:ext cx="2785506" cy="1369477"/>
              </a:xfrm>
              <a:prstGeom prst="rect">
                <a:avLst/>
              </a:prstGeom>
              <a:noFill/>
            </p:spPr>
            <p:txBody>
              <a:bodyPr wrap="none" lIns="0" tIns="0" rIns="0" bIns="0" rtlCol="0">
                <a:spAutoFit/>
              </a:bodyPr>
              <a:lstStyle/>
              <a:p>
                <a14:m>
                  <m:oMath xmlns:m="http://schemas.openxmlformats.org/officeDocument/2006/math">
                    <m:d>
                      <m:dPr>
                        <m:begChr m:val="["/>
                        <m:endChr m:val="]"/>
                        <m:ctrlPr>
                          <a:rPr lang="pt-BR" sz="2800" i="1" smtClean="0">
                            <a:solidFill>
                              <a:schemeClr val="bg1"/>
                            </a:solidFill>
                            <a:latin typeface="Cambria Math" charset="0"/>
                          </a:rPr>
                        </m:ctrlPr>
                      </m:dPr>
                      <m:e>
                        <m:m>
                          <m:mPr>
                            <m:mcs>
                              <m:mc>
                                <m:mcPr>
                                  <m:count m:val="1"/>
                                  <m:mcJc m:val="center"/>
                                </m:mcPr>
                              </m:mc>
                            </m:mcs>
                            <m:ctrlPr>
                              <a:rPr lang="cs-CZ" sz="2800" i="1" smtClean="0">
                                <a:solidFill>
                                  <a:schemeClr val="bg1"/>
                                </a:solidFill>
                                <a:latin typeface="Cambria Math" charset="0"/>
                              </a:rPr>
                            </m:ctrlPr>
                          </m:mPr>
                          <m:mr>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𝑣</m:t>
                                  </m:r>
                                  <m:r>
                                    <a:rPr lang="en-US" sz="2800" b="0" i="1" smtClean="0">
                                      <a:solidFill>
                                        <a:schemeClr val="bg1"/>
                                      </a:solidFill>
                                      <a:latin typeface="Cambria Math" charset="0"/>
                                    </a:rPr>
                                    <m:t>′</m:t>
                                  </m:r>
                                </m:e>
                                <m:sub>
                                  <m:r>
                                    <a:rPr lang="en-US" sz="2800" b="0" i="1" smtClean="0">
                                      <a:solidFill>
                                        <a:schemeClr val="bg1"/>
                                      </a:solidFill>
                                      <a:latin typeface="Cambria Math" charset="0"/>
                                    </a:rPr>
                                    <m:t>𝑥</m:t>
                                  </m:r>
                                </m:sub>
                              </m:sSub>
                            </m:e>
                          </m:mr>
                          <m:mr>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𝑣</m:t>
                                  </m:r>
                                  <m:r>
                                    <a:rPr lang="en-US" sz="2800" b="0" i="1" smtClean="0">
                                      <a:solidFill>
                                        <a:schemeClr val="bg1"/>
                                      </a:solidFill>
                                      <a:latin typeface="Cambria Math" charset="0"/>
                                    </a:rPr>
                                    <m:t>′</m:t>
                                  </m:r>
                                </m:e>
                                <m:sub>
                                  <m:r>
                                    <a:rPr lang="en-US" sz="2800" b="0" i="1" smtClean="0">
                                      <a:solidFill>
                                        <a:schemeClr val="bg1"/>
                                      </a:solidFill>
                                      <a:latin typeface="Cambria Math" charset="0"/>
                                    </a:rPr>
                                    <m:t>𝑦</m:t>
                                  </m:r>
                                </m:sub>
                              </m:sSub>
                            </m:e>
                          </m:mr>
                          <m:mr>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𝑣</m:t>
                                  </m:r>
                                  <m:r>
                                    <a:rPr lang="en-US" sz="2800" b="0" i="1" smtClean="0">
                                      <a:solidFill>
                                        <a:schemeClr val="bg1"/>
                                      </a:solidFill>
                                      <a:latin typeface="Cambria Math" charset="0"/>
                                    </a:rPr>
                                    <m:t>′</m:t>
                                  </m:r>
                                </m:e>
                                <m:sub>
                                  <m:r>
                                    <a:rPr lang="en-US" sz="2800" b="0" i="1" smtClean="0">
                                      <a:solidFill>
                                        <a:schemeClr val="bg1"/>
                                      </a:solidFill>
                                      <a:latin typeface="Cambria Math" charset="0"/>
                                    </a:rPr>
                                    <m:t>𝑧</m:t>
                                  </m:r>
                                </m:sub>
                              </m:sSub>
                            </m:e>
                          </m:mr>
                        </m:m>
                      </m:e>
                    </m:d>
                    <m:r>
                      <a:rPr lang="en-US" sz="2800" b="0" i="1" smtClean="0">
                        <a:solidFill>
                          <a:schemeClr val="bg1"/>
                        </a:solidFill>
                        <a:latin typeface="Cambria Math" charset="0"/>
                      </a:rPr>
                      <m:t>=</m:t>
                    </m:r>
                    <m:d>
                      <m:dPr>
                        <m:begChr m:val="["/>
                        <m:endChr m:val="]"/>
                        <m:ctrlPr>
                          <a:rPr lang="pt-BR" sz="2800" i="1">
                            <a:solidFill>
                              <a:schemeClr val="bg1"/>
                            </a:solidFill>
                            <a:latin typeface="Cambria Math" charset="0"/>
                          </a:rPr>
                        </m:ctrlPr>
                      </m:dPr>
                      <m:e>
                        <m:m>
                          <m:mPr>
                            <m:mcs>
                              <m:mc>
                                <m:mcPr>
                                  <m:count m:val="1"/>
                                  <m:mcJc m:val="center"/>
                                </m:mcPr>
                              </m:mc>
                            </m:mcs>
                            <m:ctrlPr>
                              <a:rPr lang="cs-CZ" sz="2800" i="1">
                                <a:solidFill>
                                  <a:schemeClr val="bg1"/>
                                </a:solidFill>
                                <a:latin typeface="Cambria Math" charset="0"/>
                              </a:rPr>
                            </m:ctrlPr>
                          </m:mPr>
                          <m:mr>
                            <m:e>
                              <m:sSub>
                                <m:sSubPr>
                                  <m:ctrlPr>
                                    <a:rPr lang="en-US" sz="2800" i="1">
                                      <a:solidFill>
                                        <a:schemeClr val="bg1"/>
                                      </a:solidFill>
                                      <a:latin typeface="Cambria Math" charset="0"/>
                                    </a:rPr>
                                  </m:ctrlPr>
                                </m:sSubPr>
                                <m:e>
                                  <m:r>
                                    <a:rPr lang="en-US" sz="2800" i="1">
                                      <a:solidFill>
                                        <a:schemeClr val="bg1"/>
                                      </a:solidFill>
                                      <a:latin typeface="Cambria Math" charset="0"/>
                                    </a:rPr>
                                    <m:t>𝑣</m:t>
                                  </m:r>
                                </m:e>
                                <m:sub>
                                  <m:r>
                                    <a:rPr lang="en-US" sz="2800" i="1">
                                      <a:solidFill>
                                        <a:schemeClr val="bg1"/>
                                      </a:solidFill>
                                      <a:latin typeface="Cambria Math" charset="0"/>
                                    </a:rPr>
                                    <m:t>𝑥</m:t>
                                  </m:r>
                                </m:sub>
                              </m:sSub>
                            </m:e>
                          </m:mr>
                          <m:mr>
                            <m:e>
                              <m:sSub>
                                <m:sSubPr>
                                  <m:ctrlPr>
                                    <a:rPr lang="en-US" sz="2800" i="1">
                                      <a:solidFill>
                                        <a:schemeClr val="bg1"/>
                                      </a:solidFill>
                                      <a:latin typeface="Cambria Math" charset="0"/>
                                    </a:rPr>
                                  </m:ctrlPr>
                                </m:sSubPr>
                                <m:e>
                                  <m:r>
                                    <a:rPr lang="en-US" sz="2800" i="1">
                                      <a:solidFill>
                                        <a:schemeClr val="bg1"/>
                                      </a:solidFill>
                                      <a:latin typeface="Cambria Math" charset="0"/>
                                    </a:rPr>
                                    <m:t>𝑣</m:t>
                                  </m:r>
                                </m:e>
                                <m:sub>
                                  <m:r>
                                    <a:rPr lang="en-US" sz="2800" i="1">
                                      <a:solidFill>
                                        <a:schemeClr val="bg1"/>
                                      </a:solidFill>
                                      <a:latin typeface="Cambria Math" charset="0"/>
                                    </a:rPr>
                                    <m:t>𝑦</m:t>
                                  </m:r>
                                </m:sub>
                              </m:sSub>
                            </m:e>
                          </m:mr>
                          <m:mr>
                            <m:e>
                              <m:sSub>
                                <m:sSubPr>
                                  <m:ctrlPr>
                                    <a:rPr lang="en-US" sz="2800" i="1">
                                      <a:solidFill>
                                        <a:schemeClr val="bg1"/>
                                      </a:solidFill>
                                      <a:latin typeface="Cambria Math" charset="0"/>
                                    </a:rPr>
                                  </m:ctrlPr>
                                </m:sSubPr>
                                <m:e>
                                  <m:r>
                                    <a:rPr lang="en-US" sz="2800" i="1">
                                      <a:solidFill>
                                        <a:schemeClr val="bg1"/>
                                      </a:solidFill>
                                      <a:latin typeface="Cambria Math" charset="0"/>
                                    </a:rPr>
                                    <m:t>𝑣</m:t>
                                  </m:r>
                                </m:e>
                                <m:sub>
                                  <m:r>
                                    <a:rPr lang="en-US" sz="2800" i="1">
                                      <a:solidFill>
                                        <a:schemeClr val="bg1"/>
                                      </a:solidFill>
                                      <a:latin typeface="Cambria Math" charset="0"/>
                                    </a:rPr>
                                    <m:t>𝑧</m:t>
                                  </m:r>
                                </m:sub>
                              </m:sSub>
                            </m:e>
                          </m:mr>
                        </m:m>
                      </m:e>
                    </m:d>
                  </m:oMath>
                </a14:m>
                <a:r>
                  <a:rPr lang="en-US" sz="2800" dirty="0" smtClean="0">
                    <a:solidFill>
                      <a:schemeClr val="bg1"/>
                    </a:solidFill>
                  </a:rPr>
                  <a:t>+</a:t>
                </a:r>
                <a14:m>
                  <m:oMath xmlns:m="http://schemas.openxmlformats.org/officeDocument/2006/math">
                    <m:d>
                      <m:dPr>
                        <m:begChr m:val="["/>
                        <m:endChr m:val="]"/>
                        <m:ctrlPr>
                          <a:rPr lang="pt-BR" sz="2800" i="1">
                            <a:solidFill>
                              <a:schemeClr val="bg1"/>
                            </a:solidFill>
                            <a:latin typeface="Cambria Math" charset="0"/>
                          </a:rPr>
                        </m:ctrlPr>
                      </m:dPr>
                      <m:e>
                        <m:m>
                          <m:mPr>
                            <m:mcs>
                              <m:mc>
                                <m:mcPr>
                                  <m:count m:val="1"/>
                                  <m:mcJc m:val="center"/>
                                </m:mcPr>
                              </m:mc>
                            </m:mcs>
                            <m:ctrlPr>
                              <a:rPr lang="cs-CZ" sz="2800" i="1">
                                <a:solidFill>
                                  <a:schemeClr val="bg1"/>
                                </a:solidFill>
                                <a:latin typeface="Cambria Math" charset="0"/>
                              </a:rPr>
                            </m:ctrlPr>
                          </m:mPr>
                          <m:mr>
                            <m:e>
                              <m:sSub>
                                <m:sSubPr>
                                  <m:ctrlPr>
                                    <a:rPr lang="en-US" sz="2800" i="1">
                                      <a:solidFill>
                                        <a:schemeClr val="bg1"/>
                                      </a:solidFill>
                                      <a:latin typeface="Cambria Math" charset="0"/>
                                    </a:rPr>
                                  </m:ctrlPr>
                                </m:sSubPr>
                                <m:e>
                                  <m:r>
                                    <a:rPr lang="en-US" sz="2800" b="0" i="1" smtClean="0">
                                      <a:solidFill>
                                        <a:schemeClr val="bg1"/>
                                      </a:solidFill>
                                      <a:latin typeface="Cambria Math" charset="0"/>
                                    </a:rPr>
                                    <m:t>𝑑</m:t>
                                  </m:r>
                                </m:e>
                                <m:sub>
                                  <m:r>
                                    <a:rPr lang="en-US" sz="2800" i="1">
                                      <a:solidFill>
                                        <a:schemeClr val="bg1"/>
                                      </a:solidFill>
                                      <a:latin typeface="Cambria Math" charset="0"/>
                                    </a:rPr>
                                    <m:t>𝑥</m:t>
                                  </m:r>
                                </m:sub>
                              </m:sSub>
                            </m:e>
                          </m:mr>
                          <m:mr>
                            <m:e>
                              <m:sSub>
                                <m:sSubPr>
                                  <m:ctrlPr>
                                    <a:rPr lang="en-US" sz="2800" i="1">
                                      <a:solidFill>
                                        <a:schemeClr val="bg1"/>
                                      </a:solidFill>
                                      <a:latin typeface="Cambria Math" charset="0"/>
                                    </a:rPr>
                                  </m:ctrlPr>
                                </m:sSubPr>
                                <m:e>
                                  <m:r>
                                    <a:rPr lang="en-US" sz="2800" b="0" i="1" smtClean="0">
                                      <a:solidFill>
                                        <a:schemeClr val="bg1"/>
                                      </a:solidFill>
                                      <a:latin typeface="Cambria Math" charset="0"/>
                                    </a:rPr>
                                    <m:t>𝑑</m:t>
                                  </m:r>
                                </m:e>
                                <m:sub>
                                  <m:r>
                                    <a:rPr lang="en-US" sz="2800" i="1">
                                      <a:solidFill>
                                        <a:schemeClr val="bg1"/>
                                      </a:solidFill>
                                      <a:latin typeface="Cambria Math" charset="0"/>
                                    </a:rPr>
                                    <m:t>𝑦</m:t>
                                  </m:r>
                                </m:sub>
                              </m:sSub>
                            </m:e>
                          </m:mr>
                          <m:mr>
                            <m:e>
                              <m:sSub>
                                <m:sSubPr>
                                  <m:ctrlPr>
                                    <a:rPr lang="en-US" sz="2800" i="1">
                                      <a:solidFill>
                                        <a:schemeClr val="bg1"/>
                                      </a:solidFill>
                                      <a:latin typeface="Cambria Math" charset="0"/>
                                    </a:rPr>
                                  </m:ctrlPr>
                                </m:sSubPr>
                                <m:e>
                                  <m:r>
                                    <a:rPr lang="en-US" sz="2800" b="0" i="1" smtClean="0">
                                      <a:solidFill>
                                        <a:schemeClr val="bg1"/>
                                      </a:solidFill>
                                      <a:latin typeface="Cambria Math" charset="0"/>
                                    </a:rPr>
                                    <m:t>𝑑</m:t>
                                  </m:r>
                                </m:e>
                                <m:sub>
                                  <m:r>
                                    <a:rPr lang="en-US" sz="2800" i="1">
                                      <a:solidFill>
                                        <a:schemeClr val="bg1"/>
                                      </a:solidFill>
                                      <a:latin typeface="Cambria Math" charset="0"/>
                                    </a:rPr>
                                    <m:t>𝑧</m:t>
                                  </m:r>
                                </m:sub>
                              </m:sSub>
                            </m:e>
                          </m:mr>
                        </m:m>
                      </m:e>
                    </m:d>
                  </m:oMath>
                </a14:m>
                <a:endParaRPr lang="en-US" sz="2800"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37000" y="3651256"/>
                <a:ext cx="2785506" cy="136947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870437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317500" y="609600"/>
            <a:ext cx="8637588" cy="701675"/>
          </a:xfrm>
        </p:spPr>
        <p:txBody>
          <a:bodyPr/>
          <a:lstStyle/>
          <a:p>
            <a:r>
              <a:rPr lang="en-US" altLang="en-US"/>
              <a:t>Rotation</a:t>
            </a:r>
          </a:p>
        </p:txBody>
      </p:sp>
      <p:sp>
        <p:nvSpPr>
          <p:cNvPr id="31746" name="Rectangle 3"/>
          <p:cNvSpPr>
            <a:spLocks noGrp="1" noChangeArrowheads="1"/>
          </p:cNvSpPr>
          <p:nvPr>
            <p:ph type="body" idx="1"/>
          </p:nvPr>
        </p:nvSpPr>
        <p:spPr>
          <a:xfrm>
            <a:off x="328613" y="1524000"/>
            <a:ext cx="8208962" cy="4648200"/>
          </a:xfrm>
        </p:spPr>
        <p:txBody>
          <a:bodyPr/>
          <a:lstStyle/>
          <a:p>
            <a:r>
              <a:rPr lang="en-US" altLang="en-US" sz="2400" dirty="0"/>
              <a:t>Now, let’s rotate the object in the </a:t>
            </a:r>
            <a:r>
              <a:rPr lang="en-US" altLang="en-US" sz="2400" i="1" dirty="0" err="1"/>
              <a:t>xy</a:t>
            </a:r>
            <a:r>
              <a:rPr lang="en-US" altLang="en-US" sz="2400" dirty="0"/>
              <a:t> plane by an angle </a:t>
            </a:r>
            <a:r>
              <a:rPr lang="el-GR" altLang="en-US" sz="2400" i="1" dirty="0"/>
              <a:t>θ</a:t>
            </a:r>
            <a:r>
              <a:rPr lang="en-US" altLang="en-US" sz="2400" dirty="0"/>
              <a:t>, as if we were spinning it around the </a:t>
            </a:r>
            <a:r>
              <a:rPr lang="en-US" altLang="en-US" sz="2400" i="1" dirty="0"/>
              <a:t>z</a:t>
            </a:r>
            <a:r>
              <a:rPr lang="en-US" altLang="en-US" sz="2400" dirty="0"/>
              <a:t> axis</a:t>
            </a:r>
          </a:p>
          <a:p>
            <a:r>
              <a:rPr lang="en-US" altLang="en-US" sz="2400" dirty="0"/>
              <a:t>Represent the object point v as:</a:t>
            </a:r>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pPr>
              <a:buFontTx/>
              <a:buNone/>
            </a:pPr>
            <a:endParaRPr lang="en-US" altLang="en-US" sz="2400" dirty="0"/>
          </a:p>
        </p:txBody>
      </p:sp>
      <p:sp>
        <p:nvSpPr>
          <p:cNvPr id="31747"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17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2514600"/>
            <a:ext cx="34480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1447800" y="3071511"/>
                <a:ext cx="1655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r>
                        <a:rPr lang="en-US" sz="2400" b="0" i="1" smtClean="0">
                          <a:solidFill>
                            <a:schemeClr val="bg1"/>
                          </a:solidFill>
                          <a:latin typeface="Cambria Math" charset="0"/>
                        </a:rPr>
                        <m:t>𝑟</m:t>
                      </m:r>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cos</m:t>
                          </m:r>
                        </m:fName>
                        <m:e>
                          <m:r>
                            <a:rPr lang="en-US" sz="2400" b="0" i="1" smtClean="0">
                              <a:solidFill>
                                <a:schemeClr val="bg1"/>
                              </a:solidFill>
                              <a:latin typeface="Cambria Math" charset="0"/>
                              <a:ea typeface="Cambria Math" charset="0"/>
                              <a:cs typeface="Cambria Math" charset="0"/>
                            </a:rPr>
                            <m:t>𝜃</m:t>
                          </m:r>
                        </m:e>
                      </m:func>
                    </m:oMath>
                  </m:oMathPara>
                </a14:m>
                <a:endParaRPr lang="en-US" sz="2400"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447800" y="3071511"/>
                <a:ext cx="1655838" cy="369332"/>
              </a:xfrm>
              <a:prstGeom prst="rect">
                <a:avLst/>
              </a:prstGeom>
              <a:blipFill rotWithShape="0">
                <a:blip r:embed="rId3"/>
                <a:stretch>
                  <a:fillRect l="-1845" r="-2952"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447800" y="3648846"/>
                <a:ext cx="1621598"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r>
                        <a:rPr lang="en-US" sz="2400" b="0" i="1" smtClean="0">
                          <a:solidFill>
                            <a:schemeClr val="bg1"/>
                          </a:solidFill>
                          <a:latin typeface="Cambria Math" charset="0"/>
                        </a:rPr>
                        <m:t>𝑟</m:t>
                      </m:r>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r>
                            <a:rPr lang="en-US" sz="2400" i="1">
                              <a:solidFill>
                                <a:schemeClr val="bg1"/>
                              </a:solidFill>
                              <a:latin typeface="Cambria Math" charset="0"/>
                              <a:ea typeface="Cambria Math" charset="0"/>
                              <a:cs typeface="Cambria Math" charset="0"/>
                            </a:rPr>
                            <m:t>𝜃</m:t>
                          </m:r>
                        </m:e>
                      </m:func>
                    </m:oMath>
                  </m:oMathPara>
                </a14:m>
                <a:endParaRPr lang="en-US" sz="2400"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447800" y="3648846"/>
                <a:ext cx="1621598" cy="398507"/>
              </a:xfrm>
              <a:prstGeom prst="rect">
                <a:avLst/>
              </a:prstGeom>
              <a:blipFill rotWithShape="0">
                <a:blip r:embed="rId4"/>
                <a:stretch>
                  <a:fillRect l="-1880" r="-2632" b="-21538"/>
                </a:stretch>
              </a:blipFill>
            </p:spPr>
            <p:txBody>
              <a:bodyPr/>
              <a:lstStyle/>
              <a:p>
                <a:r>
                  <a:rPr lang="en-US">
                    <a:noFill/>
                  </a:rPr>
                  <a:t> </a:t>
                </a:r>
              </a:p>
            </p:txBody>
          </p:sp>
        </mc:Fallback>
      </mc:AlternateContent>
    </p:spTree>
    <p:extLst>
      <p:ext uri="{BB962C8B-B14F-4D97-AF65-F5344CB8AC3E}">
        <p14:creationId xmlns:p14="http://schemas.microsoft.com/office/powerpoint/2010/main" val="9046840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317500" y="609600"/>
            <a:ext cx="8637588" cy="701675"/>
          </a:xfrm>
        </p:spPr>
        <p:txBody>
          <a:bodyPr/>
          <a:lstStyle/>
          <a:p>
            <a:r>
              <a:rPr lang="en-US" altLang="en-US"/>
              <a:t>Rotation</a:t>
            </a:r>
          </a:p>
        </p:txBody>
      </p:sp>
      <p:sp>
        <p:nvSpPr>
          <p:cNvPr id="32770" name="Rectangle 3"/>
          <p:cNvSpPr>
            <a:spLocks noGrp="1" noChangeArrowheads="1"/>
          </p:cNvSpPr>
          <p:nvPr>
            <p:ph type="body" idx="1"/>
          </p:nvPr>
        </p:nvSpPr>
        <p:spPr>
          <a:xfrm>
            <a:off x="328613" y="1524000"/>
            <a:ext cx="8208962" cy="4648200"/>
          </a:xfrm>
        </p:spPr>
        <p:txBody>
          <a:bodyPr/>
          <a:lstStyle/>
          <a:p>
            <a:r>
              <a:rPr lang="en-US" altLang="en-US" sz="2400"/>
              <a:t>Now, let’s rotate the object in the </a:t>
            </a:r>
            <a:r>
              <a:rPr lang="en-US" altLang="en-US" sz="2400" i="1"/>
              <a:t>xy</a:t>
            </a:r>
            <a:r>
              <a:rPr lang="en-US" altLang="en-US" sz="2400"/>
              <a:t> plane by an angle </a:t>
            </a:r>
            <a:r>
              <a:rPr lang="el-GR" altLang="en-US" sz="2400" i="1"/>
              <a:t>θ</a:t>
            </a:r>
            <a:r>
              <a:rPr lang="en-US" altLang="en-US" sz="2400"/>
              <a:t>, as if we were spinning it around the </a:t>
            </a:r>
            <a:r>
              <a:rPr lang="en-US" altLang="en-US" sz="2400" i="1"/>
              <a:t>z</a:t>
            </a:r>
            <a:r>
              <a:rPr lang="en-US" altLang="en-US" sz="2400"/>
              <a:t> axis</a:t>
            </a:r>
          </a:p>
          <a:p>
            <a:r>
              <a:rPr lang="en-US" altLang="en-US" sz="2400"/>
              <a:t>Represent the object point v as:</a:t>
            </a:r>
          </a:p>
          <a:p>
            <a:endParaRPr lang="en-US" altLang="en-US" sz="2400"/>
          </a:p>
          <a:p>
            <a:endParaRPr lang="en-US" altLang="en-US" sz="2400"/>
          </a:p>
          <a:p>
            <a:pPr>
              <a:buFontTx/>
              <a:buNone/>
            </a:pPr>
            <a:endParaRPr lang="en-US" altLang="en-US" sz="2400"/>
          </a:p>
          <a:p>
            <a:r>
              <a:rPr lang="en-US" altLang="en-US" sz="2400"/>
              <a:t>Represent the rotated point v’ as:</a:t>
            </a:r>
          </a:p>
          <a:p>
            <a:endParaRPr lang="en-US" altLang="en-US" sz="2400"/>
          </a:p>
          <a:p>
            <a:pPr>
              <a:buFontTx/>
              <a:buNone/>
            </a:pPr>
            <a:endParaRPr lang="en-US" altLang="en-US" sz="2400"/>
          </a:p>
        </p:txBody>
      </p:sp>
      <p:sp>
        <p:nvSpPr>
          <p:cNvPr id="3277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277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743200"/>
            <a:ext cx="325755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8" name="TextBox 7"/>
              <p:cNvSpPr txBox="1"/>
              <p:nvPr/>
            </p:nvSpPr>
            <p:spPr>
              <a:xfrm>
                <a:off x="1447800" y="2895600"/>
                <a:ext cx="1655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r>
                        <a:rPr lang="en-US" sz="2400" b="0" i="1" smtClean="0">
                          <a:solidFill>
                            <a:schemeClr val="bg1"/>
                          </a:solidFill>
                          <a:latin typeface="Cambria Math" charset="0"/>
                        </a:rPr>
                        <m:t>𝑟</m:t>
                      </m:r>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cos</m:t>
                          </m:r>
                        </m:fName>
                        <m:e>
                          <m:r>
                            <a:rPr lang="en-US" sz="2400" b="0" i="1" smtClean="0">
                              <a:solidFill>
                                <a:schemeClr val="bg1"/>
                              </a:solidFill>
                              <a:latin typeface="Cambria Math" charset="0"/>
                              <a:ea typeface="Cambria Math" charset="0"/>
                              <a:cs typeface="Cambria Math" charset="0"/>
                            </a:rPr>
                            <m:t>𝜃</m:t>
                          </m:r>
                        </m:e>
                      </m:func>
                    </m:oMath>
                  </m:oMathPara>
                </a14:m>
                <a:endParaRPr lang="en-US" sz="2400"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447800" y="2895600"/>
                <a:ext cx="1655838" cy="369332"/>
              </a:xfrm>
              <a:prstGeom prst="rect">
                <a:avLst/>
              </a:prstGeom>
              <a:blipFill rotWithShape="0">
                <a:blip r:embed="rId3"/>
                <a:stretch>
                  <a:fillRect l="-1845" r="-2952"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447800" y="3472935"/>
                <a:ext cx="1621598"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r>
                        <a:rPr lang="en-US" sz="2400" b="0" i="1" smtClean="0">
                          <a:solidFill>
                            <a:schemeClr val="bg1"/>
                          </a:solidFill>
                          <a:latin typeface="Cambria Math" charset="0"/>
                        </a:rPr>
                        <m:t>𝑟</m:t>
                      </m:r>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r>
                            <a:rPr lang="en-US" sz="2400" i="1">
                              <a:solidFill>
                                <a:schemeClr val="bg1"/>
                              </a:solidFill>
                              <a:latin typeface="Cambria Math" charset="0"/>
                              <a:ea typeface="Cambria Math" charset="0"/>
                              <a:cs typeface="Cambria Math" charset="0"/>
                            </a:rPr>
                            <m:t>𝜃</m:t>
                          </m:r>
                        </m:e>
                      </m:func>
                    </m:oMath>
                  </m:oMathPara>
                </a14:m>
                <a:endParaRPr lang="en-US" sz="2400"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447800" y="3472935"/>
                <a:ext cx="1621598" cy="398507"/>
              </a:xfrm>
              <a:prstGeom prst="rect">
                <a:avLst/>
              </a:prstGeom>
              <a:blipFill rotWithShape="0">
                <a:blip r:embed="rId4"/>
                <a:stretch>
                  <a:fillRect l="-1880" r="-2632"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447800" y="4774340"/>
                <a:ext cx="25178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r>
                        <a:rPr lang="en-US" sz="2400" b="0" i="1" smtClean="0">
                          <a:solidFill>
                            <a:schemeClr val="bg1"/>
                          </a:solidFill>
                          <a:latin typeface="Cambria Math" charset="0"/>
                        </a:rPr>
                        <m:t>𝑟</m:t>
                      </m:r>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cos</m:t>
                          </m:r>
                        </m:fName>
                        <m:e>
                          <m:d>
                            <m:dPr>
                              <m:ctrlPr>
                                <a:rPr lang="is-IS" sz="2400" b="0" i="1" smtClean="0">
                                  <a:solidFill>
                                    <a:schemeClr val="bg1"/>
                                  </a:solidFill>
                                  <a:latin typeface="Cambria Math" charset="0"/>
                                </a:rPr>
                              </m:ctrlPr>
                            </m:dPr>
                            <m:e>
                              <m:r>
                                <a:rPr lang="is-IS" sz="2400" b="0" i="1" smtClean="0">
                                  <a:solidFill>
                                    <a:schemeClr val="bg1"/>
                                  </a:solidFill>
                                  <a:latin typeface="Cambria Math" charset="0"/>
                                  <a:ea typeface="Cambria Math" charset="0"/>
                                  <a:cs typeface="Cambria Math" charset="0"/>
                                </a:rPr>
                                <m:t>𝜃</m:t>
                              </m:r>
                              <m:r>
                                <a:rPr lang="en-US" sz="2400" b="0" i="1" smtClean="0">
                                  <a:solidFill>
                                    <a:schemeClr val="bg1"/>
                                  </a:solidFill>
                                  <a:latin typeface="Cambria Math" charset="0"/>
                                  <a:ea typeface="Cambria Math" charset="0"/>
                                  <a:cs typeface="Cambria Math" charset="0"/>
                                </a:rPr>
                                <m:t>+</m:t>
                              </m:r>
                              <m:r>
                                <a:rPr lang="en-US" sz="2400" b="0" i="1" smtClean="0">
                                  <a:solidFill>
                                    <a:schemeClr val="bg1"/>
                                  </a:solidFill>
                                  <a:latin typeface="Cambria Math" charset="0"/>
                                  <a:ea typeface="Cambria Math" charset="0"/>
                                  <a:cs typeface="Cambria Math" charset="0"/>
                                </a:rPr>
                                <m:t>𝛼</m:t>
                              </m:r>
                            </m:e>
                          </m:d>
                        </m:e>
                      </m:func>
                    </m:oMath>
                  </m:oMathPara>
                </a14:m>
                <a:endParaRPr lang="en-US" sz="24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47800" y="4774340"/>
                <a:ext cx="2517869" cy="369332"/>
              </a:xfrm>
              <a:prstGeom prst="rect">
                <a:avLst/>
              </a:prstGeom>
              <a:blipFill rotWithShape="0">
                <a:blip r:embed="rId5"/>
                <a:stretch>
                  <a:fillRect l="-2663"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447800" y="5351675"/>
                <a:ext cx="2483629"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r>
                        <a:rPr lang="en-US" sz="2400" b="0" i="1" smtClean="0">
                          <a:solidFill>
                            <a:schemeClr val="bg1"/>
                          </a:solidFill>
                          <a:latin typeface="Cambria Math" charset="0"/>
                        </a:rPr>
                        <m:t>𝑟</m:t>
                      </m:r>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d>
                            <m:dPr>
                              <m:ctrlPr>
                                <a:rPr lang="is-IS" sz="2400" b="0" i="1" smtClean="0">
                                  <a:solidFill>
                                    <a:schemeClr val="bg1"/>
                                  </a:solidFill>
                                  <a:latin typeface="Cambria Math" charset="0"/>
                                </a:rPr>
                              </m:ctrlPr>
                            </m:dPr>
                            <m:e>
                              <m:r>
                                <a:rPr lang="is-IS" sz="2400" b="0" i="1" smtClean="0">
                                  <a:solidFill>
                                    <a:schemeClr val="bg1"/>
                                  </a:solidFill>
                                  <a:latin typeface="Cambria Math" charset="0"/>
                                  <a:ea typeface="Cambria Math" charset="0"/>
                                  <a:cs typeface="Cambria Math" charset="0"/>
                                </a:rPr>
                                <m:t>𝜃</m:t>
                              </m:r>
                              <m:r>
                                <a:rPr lang="en-US" sz="2400" b="0" i="1" smtClean="0">
                                  <a:solidFill>
                                    <a:schemeClr val="bg1"/>
                                  </a:solidFill>
                                  <a:latin typeface="Cambria Math" charset="0"/>
                                  <a:ea typeface="Cambria Math" charset="0"/>
                                  <a:cs typeface="Cambria Math" charset="0"/>
                                </a:rPr>
                                <m:t>+</m:t>
                              </m:r>
                              <m:r>
                                <a:rPr lang="en-US" sz="2400" b="0" i="1" smtClean="0">
                                  <a:solidFill>
                                    <a:schemeClr val="bg1"/>
                                  </a:solidFill>
                                  <a:latin typeface="Cambria Math" charset="0"/>
                                  <a:ea typeface="Cambria Math" charset="0"/>
                                  <a:cs typeface="Cambria Math" charset="0"/>
                                </a:rPr>
                                <m:t>𝛼</m:t>
                              </m:r>
                            </m:e>
                          </m:d>
                        </m:e>
                      </m:func>
                    </m:oMath>
                  </m:oMathPara>
                </a14:m>
                <a:endParaRPr lang="en-US" sz="2400" dirty="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447800" y="5351675"/>
                <a:ext cx="2483629" cy="398507"/>
              </a:xfrm>
              <a:prstGeom prst="rect">
                <a:avLst/>
              </a:prstGeom>
              <a:blipFill rotWithShape="0">
                <a:blip r:embed="rId6"/>
                <a:stretch>
                  <a:fillRect l="-2703" b="-21538"/>
                </a:stretch>
              </a:blipFill>
            </p:spPr>
            <p:txBody>
              <a:bodyPr/>
              <a:lstStyle/>
              <a:p>
                <a:r>
                  <a:rPr lang="en-US">
                    <a:noFill/>
                  </a:rPr>
                  <a:t> </a:t>
                </a:r>
              </a:p>
            </p:txBody>
          </p:sp>
        </mc:Fallback>
      </mc:AlternateContent>
    </p:spTree>
    <p:extLst>
      <p:ext uri="{BB962C8B-B14F-4D97-AF65-F5344CB8AC3E}">
        <p14:creationId xmlns:p14="http://schemas.microsoft.com/office/powerpoint/2010/main" val="8403890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317500" y="609600"/>
            <a:ext cx="8637588" cy="701675"/>
          </a:xfrm>
        </p:spPr>
        <p:txBody>
          <a:bodyPr/>
          <a:lstStyle/>
          <a:p>
            <a:r>
              <a:rPr lang="en-US" altLang="en-US" dirty="0"/>
              <a:t>Rotation</a:t>
            </a:r>
          </a:p>
        </p:txBody>
      </p:sp>
      <p:sp>
        <p:nvSpPr>
          <p:cNvPr id="3379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743200"/>
            <a:ext cx="325755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8" name="TextBox 7"/>
              <p:cNvSpPr txBox="1"/>
              <p:nvPr/>
            </p:nvSpPr>
            <p:spPr>
              <a:xfrm>
                <a:off x="778933" y="1523163"/>
                <a:ext cx="64847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r>
                        <a:rPr lang="en-US" sz="2400" b="0" i="1" smtClean="0">
                          <a:solidFill>
                            <a:schemeClr val="bg1"/>
                          </a:solidFill>
                          <a:latin typeface="Cambria Math" charset="0"/>
                        </a:rPr>
                        <m:t>𝑟</m:t>
                      </m:r>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cos</m:t>
                          </m:r>
                        </m:fName>
                        <m:e>
                          <m:d>
                            <m:dPr>
                              <m:ctrlPr>
                                <a:rPr lang="is-IS" sz="2400" b="0" i="1" smtClean="0">
                                  <a:solidFill>
                                    <a:schemeClr val="bg1"/>
                                  </a:solidFill>
                                  <a:latin typeface="Cambria Math" charset="0"/>
                                </a:rPr>
                              </m:ctrlPr>
                            </m:dPr>
                            <m:e>
                              <m:r>
                                <a:rPr lang="is-IS" sz="2400" b="0" i="1" smtClean="0">
                                  <a:solidFill>
                                    <a:schemeClr val="bg1"/>
                                  </a:solidFill>
                                  <a:latin typeface="Cambria Math" charset="0"/>
                                  <a:ea typeface="Cambria Math" charset="0"/>
                                  <a:cs typeface="Cambria Math" charset="0"/>
                                </a:rPr>
                                <m:t>𝜃</m:t>
                              </m:r>
                              <m:r>
                                <a:rPr lang="en-US" sz="2400" b="0" i="1" smtClean="0">
                                  <a:solidFill>
                                    <a:schemeClr val="bg1"/>
                                  </a:solidFill>
                                  <a:latin typeface="Cambria Math" charset="0"/>
                                  <a:ea typeface="Cambria Math" charset="0"/>
                                  <a:cs typeface="Cambria Math" charset="0"/>
                                </a:rPr>
                                <m:t>+</m:t>
                              </m:r>
                              <m:r>
                                <a:rPr lang="en-US" sz="2400" b="0" i="1" smtClean="0">
                                  <a:solidFill>
                                    <a:schemeClr val="bg1"/>
                                  </a:solidFill>
                                  <a:latin typeface="Cambria Math" charset="0"/>
                                  <a:ea typeface="Cambria Math" charset="0"/>
                                  <a:cs typeface="Cambria Math" charset="0"/>
                                </a:rPr>
                                <m:t>𝛼</m:t>
                              </m:r>
                            </m:e>
                          </m:d>
                        </m:e>
                      </m:func>
                      <m:r>
                        <a:rPr lang="en-US" sz="2400" b="0" i="1" smtClean="0">
                          <a:solidFill>
                            <a:schemeClr val="bg1"/>
                          </a:solidFill>
                          <a:latin typeface="Cambria Math" charset="0"/>
                        </a:rPr>
                        <m:t>=</m:t>
                      </m:r>
                      <m:r>
                        <a:rPr lang="en-US" sz="2400" b="0" i="1" smtClean="0">
                          <a:solidFill>
                            <a:schemeClr val="bg1"/>
                          </a:solidFill>
                          <a:latin typeface="Cambria Math" charset="0"/>
                        </a:rPr>
                        <m:t>𝑟</m:t>
                      </m:r>
                      <m:d>
                        <m:dPr>
                          <m:ctrlPr>
                            <a:rPr lang="is-IS" sz="2400" b="0" i="1" smtClean="0">
                              <a:solidFill>
                                <a:schemeClr val="bg1"/>
                              </a:solidFill>
                              <a:latin typeface="Cambria Math" charset="0"/>
                            </a:rPr>
                          </m:ctrlPr>
                        </m:dPr>
                        <m:e>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cos</m:t>
                              </m:r>
                            </m:fName>
                            <m:e>
                              <m:r>
                                <a:rPr lang="en-US" sz="2400" b="0" i="1" smtClean="0">
                                  <a:solidFill>
                                    <a:schemeClr val="bg1"/>
                                  </a:solidFill>
                                  <a:latin typeface="Cambria Math" charset="0"/>
                                  <a:ea typeface="Cambria Math" charset="0"/>
                                  <a:cs typeface="Cambria Math" charset="0"/>
                                </a:rPr>
                                <m:t>𝜃</m:t>
                              </m:r>
                            </m:e>
                          </m:func>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cos</m:t>
                              </m:r>
                            </m:fName>
                            <m:e>
                              <m:r>
                                <a:rPr lang="en-US" sz="2400" b="0" i="1" smtClean="0">
                                  <a:solidFill>
                                    <a:schemeClr val="bg1"/>
                                  </a:solidFill>
                                  <a:latin typeface="Cambria Math" charset="0"/>
                                  <a:ea typeface="Cambria Math" charset="0"/>
                                  <a:cs typeface="Cambria Math" charset="0"/>
                                </a:rPr>
                                <m:t>𝛼</m:t>
                              </m:r>
                            </m:e>
                          </m:func>
                          <m:r>
                            <a:rPr lang="en-US" sz="2400" b="0" i="1" smtClean="0">
                              <a:solidFill>
                                <a:schemeClr val="bg1"/>
                              </a:solidFill>
                              <a:latin typeface="Cambria Math" charset="0"/>
                            </a:rPr>
                            <m:t>−</m:t>
                          </m:r>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r>
                                <a:rPr lang="en-US" sz="2400" b="0" i="1" smtClean="0">
                                  <a:solidFill>
                                    <a:schemeClr val="bg1"/>
                                  </a:solidFill>
                                  <a:latin typeface="Cambria Math" charset="0"/>
                                  <a:ea typeface="Cambria Math" charset="0"/>
                                  <a:cs typeface="Cambria Math" charset="0"/>
                                </a:rPr>
                                <m:t>𝜃</m:t>
                              </m:r>
                            </m:e>
                          </m:func>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r>
                                <a:rPr lang="en-US" sz="2400" b="0" i="1" smtClean="0">
                                  <a:solidFill>
                                    <a:schemeClr val="bg1"/>
                                  </a:solidFill>
                                  <a:latin typeface="Cambria Math" charset="0"/>
                                  <a:ea typeface="Cambria Math" charset="0"/>
                                  <a:cs typeface="Cambria Math" charset="0"/>
                                </a:rPr>
                                <m:t>𝛼</m:t>
                              </m:r>
                            </m:e>
                          </m:func>
                        </m:e>
                      </m:d>
                    </m:oMath>
                  </m:oMathPara>
                </a14:m>
                <a:endParaRPr lang="en-US" sz="2400"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78933" y="1523163"/>
                <a:ext cx="6484724" cy="369332"/>
              </a:xfrm>
              <a:prstGeom prst="rect">
                <a:avLst/>
              </a:prstGeom>
              <a:blipFill rotWithShape="0">
                <a:blip r:embed="rId3"/>
                <a:stretch>
                  <a:fillRect l="-94"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78933" y="2100498"/>
                <a:ext cx="6450484"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r>
                        <a:rPr lang="en-US" sz="2400" b="0" i="1" smtClean="0">
                          <a:solidFill>
                            <a:schemeClr val="bg1"/>
                          </a:solidFill>
                          <a:latin typeface="Cambria Math" charset="0"/>
                        </a:rPr>
                        <m:t>𝑟</m:t>
                      </m:r>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d>
                            <m:dPr>
                              <m:ctrlPr>
                                <a:rPr lang="is-IS" sz="2400" b="0" i="1" smtClean="0">
                                  <a:solidFill>
                                    <a:schemeClr val="bg1"/>
                                  </a:solidFill>
                                  <a:latin typeface="Cambria Math" charset="0"/>
                                </a:rPr>
                              </m:ctrlPr>
                            </m:dPr>
                            <m:e>
                              <m:r>
                                <a:rPr lang="is-IS" sz="2400" b="0" i="1" smtClean="0">
                                  <a:solidFill>
                                    <a:schemeClr val="bg1"/>
                                  </a:solidFill>
                                  <a:latin typeface="Cambria Math" charset="0"/>
                                  <a:ea typeface="Cambria Math" charset="0"/>
                                  <a:cs typeface="Cambria Math" charset="0"/>
                                </a:rPr>
                                <m:t>𝜃</m:t>
                              </m:r>
                              <m:r>
                                <a:rPr lang="en-US" sz="2400" b="0" i="1" smtClean="0">
                                  <a:solidFill>
                                    <a:schemeClr val="bg1"/>
                                  </a:solidFill>
                                  <a:latin typeface="Cambria Math" charset="0"/>
                                  <a:ea typeface="Cambria Math" charset="0"/>
                                  <a:cs typeface="Cambria Math" charset="0"/>
                                </a:rPr>
                                <m:t>+</m:t>
                              </m:r>
                              <m:r>
                                <a:rPr lang="en-US" sz="2400" b="0" i="1" smtClean="0">
                                  <a:solidFill>
                                    <a:schemeClr val="bg1"/>
                                  </a:solidFill>
                                  <a:latin typeface="Cambria Math" charset="0"/>
                                  <a:ea typeface="Cambria Math" charset="0"/>
                                  <a:cs typeface="Cambria Math" charset="0"/>
                                </a:rPr>
                                <m:t>𝛼</m:t>
                              </m:r>
                            </m:e>
                          </m:d>
                        </m:e>
                      </m:func>
                      <m:r>
                        <a:rPr lang="en-US" sz="2400" b="0" i="1" smtClean="0">
                          <a:solidFill>
                            <a:schemeClr val="bg1"/>
                          </a:solidFill>
                          <a:latin typeface="Cambria Math" charset="0"/>
                        </a:rPr>
                        <m:t>=</m:t>
                      </m:r>
                      <m:r>
                        <a:rPr lang="en-US" sz="2400" b="0" i="1" smtClean="0">
                          <a:solidFill>
                            <a:schemeClr val="bg1"/>
                          </a:solidFill>
                          <a:latin typeface="Cambria Math" charset="0"/>
                        </a:rPr>
                        <m:t>𝑟</m:t>
                      </m:r>
                      <m:d>
                        <m:dPr>
                          <m:ctrlPr>
                            <a:rPr lang="is-IS" sz="2400" b="0" i="1" smtClean="0">
                              <a:solidFill>
                                <a:schemeClr val="bg1"/>
                              </a:solidFill>
                              <a:latin typeface="Cambria Math" charset="0"/>
                            </a:rPr>
                          </m:ctrlPr>
                        </m:dPr>
                        <m:e>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r>
                                <a:rPr lang="en-US" sz="2400" b="0" i="1" smtClean="0">
                                  <a:solidFill>
                                    <a:schemeClr val="bg1"/>
                                  </a:solidFill>
                                  <a:latin typeface="Cambria Math" charset="0"/>
                                  <a:ea typeface="Cambria Math" charset="0"/>
                                  <a:cs typeface="Cambria Math" charset="0"/>
                                </a:rPr>
                                <m:t>𝜃</m:t>
                              </m:r>
                            </m:e>
                          </m:func>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cos</m:t>
                              </m:r>
                            </m:fName>
                            <m:e>
                              <m:r>
                                <a:rPr lang="en-US" sz="2400" b="0" i="1" smtClean="0">
                                  <a:solidFill>
                                    <a:schemeClr val="bg1"/>
                                  </a:solidFill>
                                  <a:latin typeface="Cambria Math" charset="0"/>
                                  <a:ea typeface="Cambria Math" charset="0"/>
                                  <a:cs typeface="Cambria Math" charset="0"/>
                                </a:rPr>
                                <m:t>𝛼</m:t>
                              </m:r>
                            </m:e>
                          </m:func>
                          <m:r>
                            <a:rPr lang="en-US" sz="2400" b="0" i="1" smtClean="0">
                              <a:solidFill>
                                <a:schemeClr val="bg1"/>
                              </a:solidFill>
                              <a:latin typeface="Cambria Math" charset="0"/>
                            </a:rPr>
                            <m:t>+</m:t>
                          </m:r>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cos</m:t>
                              </m:r>
                            </m:fName>
                            <m:e>
                              <m:r>
                                <a:rPr lang="en-US" sz="2400" b="0" i="1" smtClean="0">
                                  <a:solidFill>
                                    <a:schemeClr val="bg1"/>
                                  </a:solidFill>
                                  <a:latin typeface="Cambria Math" charset="0"/>
                                  <a:ea typeface="Cambria Math" charset="0"/>
                                  <a:cs typeface="Cambria Math" charset="0"/>
                                </a:rPr>
                                <m:t>𝜃</m:t>
                              </m:r>
                            </m:e>
                          </m:func>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r>
                                <a:rPr lang="en-US" sz="2400" b="0" i="1" smtClean="0">
                                  <a:solidFill>
                                    <a:schemeClr val="bg1"/>
                                  </a:solidFill>
                                  <a:latin typeface="Cambria Math" charset="0"/>
                                  <a:ea typeface="Cambria Math" charset="0"/>
                                  <a:cs typeface="Cambria Math" charset="0"/>
                                </a:rPr>
                                <m:t>𝛼</m:t>
                              </m:r>
                            </m:e>
                          </m:func>
                        </m:e>
                      </m:d>
                    </m:oMath>
                  </m:oMathPara>
                </a14:m>
                <a:endParaRPr lang="en-US" sz="2400"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78933" y="2100498"/>
                <a:ext cx="6450484" cy="398507"/>
              </a:xfrm>
              <a:prstGeom prst="rect">
                <a:avLst/>
              </a:prstGeom>
              <a:blipFill rotWithShape="0">
                <a:blip r:embed="rId4"/>
                <a:stretch>
                  <a:fillRect l="-95"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96442" y="3123781"/>
                <a:ext cx="3274806"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func>
                        <m:funcPr>
                          <m:ctrlPr>
                            <a:rPr lang="en-US" sz="2400" i="1">
                              <a:solidFill>
                                <a:schemeClr val="bg1"/>
                              </a:solidFill>
                              <a:latin typeface="Cambria Math" charset="0"/>
                            </a:rPr>
                          </m:ctrlPr>
                        </m:funcPr>
                        <m:fName>
                          <m:r>
                            <m:rPr>
                              <m:sty m:val="p"/>
                            </m:rPr>
                            <a:rPr lang="en-US" sz="2400">
                              <a:solidFill>
                                <a:schemeClr val="bg1"/>
                              </a:solidFill>
                              <a:latin typeface="Cambria Math" charset="0"/>
                            </a:rPr>
                            <m:t>cos</m:t>
                          </m:r>
                        </m:fName>
                        <m:e>
                          <m:r>
                            <a:rPr lang="en-US" sz="2400" i="1">
                              <a:solidFill>
                                <a:schemeClr val="bg1"/>
                              </a:solidFill>
                              <a:latin typeface="Cambria Math" charset="0"/>
                              <a:ea typeface="Cambria Math" charset="0"/>
                              <a:cs typeface="Cambria Math" charset="0"/>
                            </a:rPr>
                            <m:t>𝛼</m:t>
                          </m:r>
                        </m:e>
                      </m:func>
                      <m:r>
                        <a:rPr lang="en-US" sz="2400" b="0" i="1" smtClean="0">
                          <a:solidFill>
                            <a:schemeClr val="bg1"/>
                          </a:solidFill>
                          <a:latin typeface="Cambria Math" charset="0"/>
                          <a:ea typeface="Cambria Math" charset="0"/>
                          <a:cs typeface="Cambria Math" charset="0"/>
                        </a:rPr>
                        <m:t>−</m:t>
                      </m:r>
                      <m:sSub>
                        <m:sSubPr>
                          <m:ctrlPr>
                            <a:rPr lang="en-US" sz="2400" b="0" i="1" smtClean="0">
                              <a:solidFill>
                                <a:schemeClr val="bg1"/>
                              </a:solidFill>
                              <a:latin typeface="Cambria Math" charset="0"/>
                              <a:ea typeface="Cambria Math" charset="0"/>
                              <a:cs typeface="Cambria Math" charset="0"/>
                            </a:rPr>
                          </m:ctrlPr>
                        </m:sSubPr>
                        <m:e>
                          <m:r>
                            <a:rPr lang="en-US" sz="2400" b="0" i="1" smtClean="0">
                              <a:solidFill>
                                <a:schemeClr val="bg1"/>
                              </a:solidFill>
                              <a:latin typeface="Cambria Math" charset="0"/>
                              <a:ea typeface="Cambria Math" charset="0"/>
                              <a:cs typeface="Cambria Math" charset="0"/>
                            </a:rPr>
                            <m:t>𝑣</m:t>
                          </m:r>
                        </m:e>
                        <m:sub>
                          <m:r>
                            <a:rPr lang="en-US" sz="2400" b="0" i="1" smtClean="0">
                              <a:solidFill>
                                <a:schemeClr val="bg1"/>
                              </a:solidFill>
                              <a:latin typeface="Cambria Math" charset="0"/>
                              <a:ea typeface="Cambria Math" charset="0"/>
                              <a:cs typeface="Cambria Math" charset="0"/>
                            </a:rPr>
                            <m:t>𝑦</m:t>
                          </m:r>
                        </m:sub>
                      </m:sSub>
                      <m:func>
                        <m:funcPr>
                          <m:ctrlPr>
                            <a:rPr lang="en-US" sz="2400" i="1">
                              <a:solidFill>
                                <a:schemeClr val="bg1"/>
                              </a:solidFill>
                              <a:latin typeface="Cambria Math" charset="0"/>
                            </a:rPr>
                          </m:ctrlPr>
                        </m:funcPr>
                        <m:fName>
                          <m:r>
                            <m:rPr>
                              <m:sty m:val="p"/>
                            </m:rPr>
                            <a:rPr lang="en-US" sz="2400">
                              <a:solidFill>
                                <a:schemeClr val="bg1"/>
                              </a:solidFill>
                              <a:latin typeface="Cambria Math" charset="0"/>
                            </a:rPr>
                            <m:t>sin</m:t>
                          </m:r>
                        </m:fName>
                        <m:e>
                          <m:r>
                            <a:rPr lang="en-US" sz="2400" i="1">
                              <a:solidFill>
                                <a:schemeClr val="bg1"/>
                              </a:solidFill>
                              <a:latin typeface="Cambria Math" charset="0"/>
                              <a:ea typeface="Cambria Math" charset="0"/>
                              <a:cs typeface="Cambria Math" charset="0"/>
                            </a:rPr>
                            <m:t>𝛼</m:t>
                          </m:r>
                        </m:e>
                      </m:func>
                    </m:oMath>
                  </m:oMathPara>
                </a14:m>
                <a:endParaRPr lang="en-US" sz="24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96442" y="3123781"/>
                <a:ext cx="3274806" cy="398507"/>
              </a:xfrm>
              <a:prstGeom prst="rect">
                <a:avLst/>
              </a:prstGeom>
              <a:blipFill rotWithShape="0">
                <a:blip r:embed="rId5"/>
                <a:stretch>
                  <a:fillRect l="-2048" r="-186" b="-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87400" y="3701116"/>
                <a:ext cx="3283848"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𝑥</m:t>
                          </m:r>
                        </m:sub>
                      </m:sSub>
                      <m:func>
                        <m:funcPr>
                          <m:ctrlPr>
                            <a:rPr lang="en-US" sz="2400" i="1">
                              <a:solidFill>
                                <a:schemeClr val="bg1"/>
                              </a:solidFill>
                              <a:latin typeface="Cambria Math" charset="0"/>
                            </a:rPr>
                          </m:ctrlPr>
                        </m:funcPr>
                        <m:fName>
                          <m:r>
                            <m:rPr>
                              <m:sty m:val="p"/>
                            </m:rPr>
                            <a:rPr lang="en-US" sz="2400">
                              <a:solidFill>
                                <a:schemeClr val="bg1"/>
                              </a:solidFill>
                              <a:latin typeface="Cambria Math" charset="0"/>
                            </a:rPr>
                            <m:t>sin</m:t>
                          </m:r>
                        </m:fName>
                        <m:e>
                          <m:r>
                            <a:rPr lang="en-US" sz="2400" i="1">
                              <a:solidFill>
                                <a:schemeClr val="bg1"/>
                              </a:solidFill>
                              <a:latin typeface="Cambria Math" charset="0"/>
                              <a:ea typeface="Cambria Math" charset="0"/>
                              <a:cs typeface="Cambria Math" charset="0"/>
                            </a:rPr>
                            <m:t>𝛼</m:t>
                          </m:r>
                        </m:e>
                      </m:func>
                      <m:r>
                        <a:rPr lang="en-US" sz="2400" b="0" i="1" smtClean="0">
                          <a:solidFill>
                            <a:schemeClr val="bg1"/>
                          </a:solidFill>
                          <a:latin typeface="Cambria Math" charset="0"/>
                          <a:ea typeface="Cambria Math" charset="0"/>
                          <a:cs typeface="Cambria Math" charset="0"/>
                        </a:rPr>
                        <m:t>+</m:t>
                      </m:r>
                      <m:sSub>
                        <m:sSubPr>
                          <m:ctrlPr>
                            <a:rPr lang="en-US" sz="2400" i="1">
                              <a:solidFill>
                                <a:schemeClr val="bg1"/>
                              </a:solidFill>
                              <a:latin typeface="Cambria Math" charset="0"/>
                              <a:ea typeface="Cambria Math" charset="0"/>
                              <a:cs typeface="Cambria Math" charset="0"/>
                            </a:rPr>
                          </m:ctrlPr>
                        </m:sSubPr>
                        <m:e>
                          <m:r>
                            <a:rPr lang="en-US" sz="2400" i="1">
                              <a:solidFill>
                                <a:schemeClr val="bg1"/>
                              </a:solidFill>
                              <a:latin typeface="Cambria Math" charset="0"/>
                              <a:ea typeface="Cambria Math" charset="0"/>
                              <a:cs typeface="Cambria Math" charset="0"/>
                            </a:rPr>
                            <m:t>𝑣</m:t>
                          </m:r>
                        </m:e>
                        <m:sub>
                          <m:r>
                            <a:rPr lang="en-US" sz="2400" i="1">
                              <a:solidFill>
                                <a:schemeClr val="bg1"/>
                              </a:solidFill>
                              <a:latin typeface="Cambria Math" charset="0"/>
                              <a:ea typeface="Cambria Math" charset="0"/>
                              <a:cs typeface="Cambria Math" charset="0"/>
                            </a:rPr>
                            <m:t>𝑦</m:t>
                          </m:r>
                        </m:sub>
                      </m:sSub>
                      <m:func>
                        <m:funcPr>
                          <m:ctrlPr>
                            <a:rPr lang="en-US" sz="2400" i="1">
                              <a:solidFill>
                                <a:schemeClr val="bg1"/>
                              </a:solidFill>
                              <a:latin typeface="Cambria Math" charset="0"/>
                            </a:rPr>
                          </m:ctrlPr>
                        </m:funcPr>
                        <m:fName>
                          <m:r>
                            <m:rPr>
                              <m:sty m:val="p"/>
                            </m:rPr>
                            <a:rPr lang="en-US" sz="2400">
                              <a:solidFill>
                                <a:schemeClr val="bg1"/>
                              </a:solidFill>
                              <a:latin typeface="Cambria Math" charset="0"/>
                            </a:rPr>
                            <m:t>cos</m:t>
                          </m:r>
                        </m:fName>
                        <m:e>
                          <m:r>
                            <a:rPr lang="en-US" sz="2400" i="1">
                              <a:solidFill>
                                <a:schemeClr val="bg1"/>
                              </a:solidFill>
                              <a:latin typeface="Cambria Math" charset="0"/>
                              <a:ea typeface="Cambria Math" charset="0"/>
                              <a:cs typeface="Cambria Math" charset="0"/>
                            </a:rPr>
                            <m:t>𝛼</m:t>
                          </m:r>
                        </m:e>
                      </m:func>
                    </m:oMath>
                  </m:oMathPara>
                </a14:m>
                <a:endParaRPr lang="en-US" sz="2400" dirty="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87400" y="3701116"/>
                <a:ext cx="3283848" cy="398507"/>
              </a:xfrm>
              <a:prstGeom prst="rect">
                <a:avLst/>
              </a:prstGeom>
              <a:blipFill rotWithShape="0">
                <a:blip r:embed="rId6"/>
                <a:stretch>
                  <a:fillRect l="-1855" r="-371" b="-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45066" y="4724399"/>
                <a:ext cx="4374339" cy="118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sz="2400" i="1" smtClean="0">
                              <a:solidFill>
                                <a:schemeClr val="bg1"/>
                              </a:solidFill>
                              <a:latin typeface="Cambria Math" charset="0"/>
                            </a:rPr>
                          </m:ctrlPr>
                        </m:dPr>
                        <m:e>
                          <m:m>
                            <m:mPr>
                              <m:mcs>
                                <m:mc>
                                  <m:mcPr>
                                    <m:count m:val="1"/>
                                    <m:mcJc m:val="center"/>
                                  </m:mcPr>
                                </m:mc>
                              </m:mcs>
                              <m:ctrlPr>
                                <a:rPr lang="cs-CZ" sz="240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i="1">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b="0" i="1" smtClean="0">
                                        <a:solidFill>
                                          <a:schemeClr val="bg1"/>
                                        </a:solidFill>
                                        <a:latin typeface="Cambria Math" charset="0"/>
                                      </a:rPr>
                                      <m:t>𝑦</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b="0" i="1" smtClean="0">
                                        <a:solidFill>
                                          <a:schemeClr val="bg1"/>
                                        </a:solidFill>
                                        <a:latin typeface="Cambria Math" charset="0"/>
                                      </a:rPr>
                                      <m:t>𝑧</m:t>
                                    </m:r>
                                  </m:sub>
                                </m:sSub>
                              </m:e>
                            </m:mr>
                          </m:m>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3"/>
                                    <m:mcJc m:val="center"/>
                                  </m:mcPr>
                                </m:mc>
                              </m:mcs>
                              <m:ctrlPr>
                                <a:rPr lang="uk-UA" sz="2400" b="0" i="1" smtClean="0">
                                  <a:solidFill>
                                    <a:schemeClr val="bg1"/>
                                  </a:solidFill>
                                  <a:latin typeface="Cambria Math" charset="0"/>
                                </a:rPr>
                              </m:ctrlPr>
                            </m:mPr>
                            <m:mr>
                              <m:e>
                                <m:func>
                                  <m:funcPr>
                                    <m:ctrlPr>
                                      <a:rPr lang="en-US" sz="2400" b="0" i="1" smtClean="0">
                                        <a:solidFill>
                                          <a:schemeClr val="bg1"/>
                                        </a:solidFill>
                                        <a:latin typeface="Cambria Math" charset="0"/>
                                      </a:rPr>
                                    </m:ctrlPr>
                                  </m:funcPr>
                                  <m:fName>
                                    <m:r>
                                      <m:rPr>
                                        <m:sty m:val="p"/>
                                        <m:brk m:alnAt="7"/>
                                      </m:rPr>
                                      <a:rPr lang="en-US" sz="2400" b="0" i="0" smtClean="0">
                                        <a:solidFill>
                                          <a:schemeClr val="bg1"/>
                                        </a:solidFill>
                                        <a:latin typeface="Cambria Math" charset="0"/>
                                      </a:rPr>
                                      <m:t>c</m:t>
                                    </m:r>
                                    <m:r>
                                      <m:rPr>
                                        <m:sty m:val="p"/>
                                      </m:rPr>
                                      <a:rPr lang="en-US" sz="2400" b="0" i="0" smtClean="0">
                                        <a:solidFill>
                                          <a:schemeClr val="bg1"/>
                                        </a:solidFill>
                                        <a:latin typeface="Cambria Math" charset="0"/>
                                      </a:rPr>
                                      <m:t>os</m:t>
                                    </m:r>
                                  </m:fName>
                                  <m:e>
                                    <m:r>
                                      <a:rPr lang="en-US" sz="2400" b="0" i="1" smtClean="0">
                                        <a:solidFill>
                                          <a:schemeClr val="bg1"/>
                                        </a:solidFill>
                                        <a:latin typeface="Cambria Math" charset="0"/>
                                        <a:ea typeface="Cambria Math" charset="0"/>
                                        <a:cs typeface="Cambria Math" charset="0"/>
                                      </a:rPr>
                                      <m:t>𝛼</m:t>
                                    </m:r>
                                  </m:e>
                                </m:func>
                              </m:e>
                              <m:e>
                                <m:r>
                                  <a:rPr lang="en-US" sz="2400" b="0" i="1" smtClean="0">
                                    <a:solidFill>
                                      <a:schemeClr val="bg1"/>
                                    </a:solidFill>
                                    <a:latin typeface="Cambria Math" charset="0"/>
                                  </a:rPr>
                                  <m:t>−</m:t>
                                </m:r>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r>
                                      <a:rPr lang="en-US" sz="2400" b="0" i="1" smtClean="0">
                                        <a:solidFill>
                                          <a:schemeClr val="bg1"/>
                                        </a:solidFill>
                                        <a:latin typeface="Cambria Math" charset="0"/>
                                        <a:ea typeface="Cambria Math" charset="0"/>
                                        <a:cs typeface="Cambria Math" charset="0"/>
                                      </a:rPr>
                                      <m:t>𝛼</m:t>
                                    </m:r>
                                  </m:e>
                                </m:func>
                              </m:e>
                              <m:e>
                                <m:r>
                                  <a:rPr lang="en-US" sz="2400" b="0" i="1" smtClean="0">
                                    <a:solidFill>
                                      <a:schemeClr val="bg1"/>
                                    </a:solidFill>
                                    <a:latin typeface="Cambria Math" charset="0"/>
                                  </a:rPr>
                                  <m:t>0</m:t>
                                </m:r>
                              </m:e>
                            </m:mr>
                            <m:mr>
                              <m:e>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r>
                                      <a:rPr lang="en-US" sz="2400" b="0" i="1" smtClean="0">
                                        <a:solidFill>
                                          <a:schemeClr val="bg1"/>
                                        </a:solidFill>
                                        <a:latin typeface="Cambria Math" charset="0"/>
                                        <a:ea typeface="Cambria Math" charset="0"/>
                                        <a:cs typeface="Cambria Math" charset="0"/>
                                      </a:rPr>
                                      <m:t>𝛼</m:t>
                                    </m:r>
                                  </m:e>
                                </m:func>
                              </m:e>
                              <m:e>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cos</m:t>
                                    </m:r>
                                  </m:fName>
                                  <m:e>
                                    <m:r>
                                      <a:rPr lang="en-US" sz="2400" b="0" i="1" smtClean="0">
                                        <a:solidFill>
                                          <a:schemeClr val="bg1"/>
                                        </a:solidFill>
                                        <a:latin typeface="Cambria Math" charset="0"/>
                                        <a:ea typeface="Cambria Math" charset="0"/>
                                        <a:cs typeface="Cambria Math" charset="0"/>
                                      </a:rPr>
                                      <m:t>𝛼</m:t>
                                    </m:r>
                                  </m:e>
                                </m:func>
                              </m:e>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e>
                                <m:r>
                                  <a:rPr lang="en-US" sz="2400" b="0" i="1" smtClean="0">
                                    <a:solidFill>
                                      <a:schemeClr val="bg1"/>
                                    </a:solidFill>
                                    <a:latin typeface="Cambria Math" charset="0"/>
                                  </a:rPr>
                                  <m:t>1</m:t>
                                </m:r>
                              </m:e>
                            </m:mr>
                          </m:m>
                        </m:e>
                      </m:d>
                      <m:d>
                        <m:dPr>
                          <m:begChr m:val="["/>
                          <m:endChr m:val="]"/>
                          <m:ctrlPr>
                            <a:rPr lang="pt-BR" sz="2400" b="0" i="1" smtClean="0">
                              <a:solidFill>
                                <a:schemeClr val="bg1"/>
                              </a:solidFill>
                              <a:latin typeface="Cambria Math" charset="0"/>
                            </a:rPr>
                          </m:ctrlPr>
                        </m:dPr>
                        <m:e>
                          <m:m>
                            <m:mPr>
                              <m:mcs>
                                <m:mc>
                                  <m:mcPr>
                                    <m:count m:val="1"/>
                                    <m:mcJc m:val="center"/>
                                  </m:mcPr>
                                </m:mc>
                              </m:mcs>
                              <m:ctrlPr>
                                <a:rPr lang="cs-CZ" sz="2400" b="0" i="1" smtClean="0">
                                  <a:solidFill>
                                    <a:schemeClr val="bg1"/>
                                  </a:solidFill>
                                  <a:latin typeface="Cambria Math" charset="0"/>
                                </a:rPr>
                              </m:ctrlPr>
                            </m:mP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e>
                            </m:m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𝑦</m:t>
                                    </m:r>
                                  </m:sub>
                                </m:sSub>
                              </m:e>
                            </m:m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𝑧</m:t>
                                    </m:r>
                                  </m:sub>
                                </m:sSub>
                              </m:e>
                            </m:mr>
                          </m:m>
                        </m:e>
                      </m:d>
                    </m:oMath>
                  </m:oMathPara>
                </a14:m>
                <a:endParaRPr lang="en-US" sz="2400" dirty="0">
                  <a:solidFill>
                    <a:schemeClr val="bg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45066" y="4724399"/>
                <a:ext cx="4374339" cy="1181927"/>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9640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r>
              <a:rPr lang="en-US" altLang="en-US"/>
              <a:t>Vector Arithmetic</a:t>
            </a:r>
          </a:p>
        </p:txBody>
      </p:sp>
      <p:sp>
        <p:nvSpPr>
          <p:cNvPr id="717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922867" y="1638412"/>
                <a:ext cx="342900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𝐚</m:t>
                      </m:r>
                      <m:r>
                        <a:rPr lang="en-US" sz="2800" b="0" i="1" smtClean="0">
                          <a:solidFill>
                            <a:schemeClr val="bg1"/>
                          </a:solidFill>
                          <a:latin typeface="Cambria Math" charset="0"/>
                        </a:rPr>
                        <m:t>=</m:t>
                      </m:r>
                      <m:sSup>
                        <m:sSupPr>
                          <m:ctrlPr>
                            <a:rPr lang="en-US" sz="2800" b="0" i="1" smtClean="0">
                              <a:solidFill>
                                <a:schemeClr val="bg1"/>
                              </a:solidFill>
                              <a:latin typeface="Cambria Math" charset="0"/>
                            </a:rPr>
                          </m:ctrlPr>
                        </m:sSupPr>
                        <m:e>
                          <m:d>
                            <m:dPr>
                              <m:begChr m:val="["/>
                              <m:endChr m:val="]"/>
                              <m:ctrlPr>
                                <a:rPr lang="pt-BR" sz="2800" b="0" i="1" smtClean="0">
                                  <a:solidFill>
                                    <a:schemeClr val="bg1"/>
                                  </a:solidFill>
                                  <a:latin typeface="Cambria Math" charset="0"/>
                                </a:rPr>
                              </m:ctrlPr>
                            </m:dPr>
                            <m:e>
                              <m:m>
                                <m:mPr>
                                  <m:mcs>
                                    <m:mc>
                                      <m:mcPr>
                                        <m:count m:val="3"/>
                                        <m:mcJc m:val="center"/>
                                      </m:mcPr>
                                    </m:mc>
                                  </m:mcs>
                                  <m:ctrlPr>
                                    <a:rPr lang="uk-UA" sz="2800" b="0" i="1" smtClean="0">
                                      <a:solidFill>
                                        <a:schemeClr val="bg1"/>
                                      </a:solidFill>
                                      <a:latin typeface="Cambria Math" charset="0"/>
                                    </a:rPr>
                                  </m:ctrlPr>
                                </m:mP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𝑥</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𝑦</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𝑧</m:t>
                                        </m:r>
                                      </m:sub>
                                    </m:sSub>
                                  </m:e>
                                </m:mr>
                              </m:m>
                            </m:e>
                          </m:d>
                        </m:e>
                        <m:sup>
                          <m:r>
                            <a:rPr lang="en-US" sz="2800" b="0" i="1" smtClean="0">
                              <a:solidFill>
                                <a:schemeClr val="bg1"/>
                              </a:solidFill>
                              <a:latin typeface="Cambria Math" charset="0"/>
                            </a:rPr>
                            <m:t>𝑇</m:t>
                          </m:r>
                        </m:sup>
                      </m:sSup>
                    </m:oMath>
                  </m:oMathPara>
                </a14:m>
                <a:endParaRPr lang="en-US" sz="2800"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922867" y="1638412"/>
                <a:ext cx="3429000" cy="43088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14400" y="2415539"/>
                <a:ext cx="342900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𝐛</m:t>
                      </m:r>
                      <m:r>
                        <a:rPr lang="en-US" sz="2800" b="0" i="1" smtClean="0">
                          <a:solidFill>
                            <a:schemeClr val="bg1"/>
                          </a:solidFill>
                          <a:latin typeface="Cambria Math" charset="0"/>
                        </a:rPr>
                        <m:t>=</m:t>
                      </m:r>
                      <m:sSup>
                        <m:sSupPr>
                          <m:ctrlPr>
                            <a:rPr lang="en-US" sz="2800" b="0" i="1" smtClean="0">
                              <a:solidFill>
                                <a:schemeClr val="bg1"/>
                              </a:solidFill>
                              <a:latin typeface="Cambria Math" charset="0"/>
                            </a:rPr>
                          </m:ctrlPr>
                        </m:sSupPr>
                        <m:e>
                          <m:d>
                            <m:dPr>
                              <m:begChr m:val="["/>
                              <m:endChr m:val="]"/>
                              <m:ctrlPr>
                                <a:rPr lang="pt-BR" sz="2800" b="0" i="1" smtClean="0">
                                  <a:solidFill>
                                    <a:schemeClr val="bg1"/>
                                  </a:solidFill>
                                  <a:latin typeface="Cambria Math" charset="0"/>
                                </a:rPr>
                              </m:ctrlPr>
                            </m:dPr>
                            <m:e>
                              <m:m>
                                <m:mPr>
                                  <m:mcs>
                                    <m:mc>
                                      <m:mcPr>
                                        <m:count m:val="3"/>
                                        <m:mcJc m:val="center"/>
                                      </m:mcPr>
                                    </m:mc>
                                  </m:mcs>
                                  <m:ctrlPr>
                                    <a:rPr lang="uk-UA" sz="2800" b="0" i="1" smtClean="0">
                                      <a:solidFill>
                                        <a:schemeClr val="bg1"/>
                                      </a:solidFill>
                                      <a:latin typeface="Cambria Math" charset="0"/>
                                    </a:rPr>
                                  </m:ctrlPr>
                                </m:mP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𝑥</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𝑦</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𝑧</m:t>
                                        </m:r>
                                      </m:sub>
                                    </m:sSub>
                                  </m:e>
                                </m:mr>
                              </m:m>
                            </m:e>
                          </m:d>
                        </m:e>
                        <m:sup>
                          <m:r>
                            <a:rPr lang="en-US" sz="2800" b="0" i="1" smtClean="0">
                              <a:solidFill>
                                <a:schemeClr val="bg1"/>
                              </a:solidFill>
                              <a:latin typeface="Cambria Math" charset="0"/>
                            </a:rPr>
                            <m:t>𝑇</m:t>
                          </m:r>
                        </m:sup>
                      </m:sSup>
                    </m:oMath>
                  </m:oMathPara>
                </a14:m>
                <a:endParaRPr lang="en-US" sz="2800"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14400" y="2415539"/>
                <a:ext cx="3429000" cy="430887"/>
              </a:xfrm>
              <a:prstGeom prst="rect">
                <a:avLst/>
              </a:prstGeom>
              <a:blipFill rotWithShape="0">
                <a:blip r:embed="rId3"/>
                <a:stretch>
                  <a:fillRect b="-1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14400" y="3512870"/>
                <a:ext cx="6324600" cy="4347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𝐚</m:t>
                      </m:r>
                      <m:r>
                        <a:rPr lang="en-US" sz="2800" b="1" i="0" smtClean="0">
                          <a:solidFill>
                            <a:schemeClr val="bg1"/>
                          </a:solidFill>
                          <a:latin typeface="Cambria Math" charset="0"/>
                        </a:rPr>
                        <m:t>+</m:t>
                      </m:r>
                      <m:r>
                        <a:rPr lang="en-US" sz="2800" b="1" i="0" smtClean="0">
                          <a:solidFill>
                            <a:schemeClr val="bg1"/>
                          </a:solidFill>
                          <a:latin typeface="Cambria Math" charset="0"/>
                        </a:rPr>
                        <m:t>𝐛</m:t>
                      </m:r>
                      <m:r>
                        <a:rPr lang="en-US" sz="2800" b="0" i="1" smtClean="0">
                          <a:solidFill>
                            <a:schemeClr val="bg1"/>
                          </a:solidFill>
                          <a:latin typeface="Cambria Math" charset="0"/>
                        </a:rPr>
                        <m:t>=</m:t>
                      </m:r>
                      <m:sSup>
                        <m:sSupPr>
                          <m:ctrlPr>
                            <a:rPr lang="en-US" sz="2800" b="0" i="1" smtClean="0">
                              <a:solidFill>
                                <a:schemeClr val="bg1"/>
                              </a:solidFill>
                              <a:latin typeface="Cambria Math" charset="0"/>
                            </a:rPr>
                          </m:ctrlPr>
                        </m:sSupPr>
                        <m:e>
                          <m:d>
                            <m:dPr>
                              <m:begChr m:val="["/>
                              <m:endChr m:val="]"/>
                              <m:ctrlPr>
                                <a:rPr lang="pt-BR" sz="2800" b="0" i="1" smtClean="0">
                                  <a:solidFill>
                                    <a:schemeClr val="bg1"/>
                                  </a:solidFill>
                                  <a:latin typeface="Cambria Math" charset="0"/>
                                </a:rPr>
                              </m:ctrlPr>
                            </m:dPr>
                            <m:e>
                              <m:m>
                                <m:mPr>
                                  <m:mcs>
                                    <m:mc>
                                      <m:mcPr>
                                        <m:count m:val="3"/>
                                        <m:mcJc m:val="center"/>
                                      </m:mcPr>
                                    </m:mc>
                                  </m:mcs>
                                  <m:ctrlPr>
                                    <a:rPr lang="uk-UA" sz="2800" b="0" i="1" smtClean="0">
                                      <a:solidFill>
                                        <a:schemeClr val="bg1"/>
                                      </a:solidFill>
                                      <a:latin typeface="Cambria Math" charset="0"/>
                                    </a:rPr>
                                  </m:ctrlPr>
                                </m:mP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𝑥</m:t>
                                        </m:r>
                                      </m:sub>
                                    </m:sSub>
                                    <m:r>
                                      <m:rPr>
                                        <m:brk m:alnAt="7"/>
                                      </m:rPr>
                                      <a:rPr lang="en-US" sz="2800" b="0" i="1" smtClean="0">
                                        <a:solidFill>
                                          <a:schemeClr val="bg1"/>
                                        </a:solidFill>
                                        <a:latin typeface="Cambria Math" charset="0"/>
                                      </a:rPr>
                                      <m:t>+</m:t>
                                    </m:r>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𝑥</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𝑦</m:t>
                                        </m:r>
                                      </m:sub>
                                    </m:sSub>
                                    <m:r>
                                      <a:rPr lang="en-US" sz="2800" b="0" i="1" smtClean="0">
                                        <a:solidFill>
                                          <a:schemeClr val="bg1"/>
                                        </a:solidFill>
                                        <a:latin typeface="Cambria Math" charset="0"/>
                                      </a:rPr>
                                      <m:t>+</m:t>
                                    </m:r>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𝑦</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𝑧</m:t>
                                        </m:r>
                                      </m:sub>
                                    </m:sSub>
                                    <m:r>
                                      <a:rPr lang="en-US" sz="2800" b="0" i="1" smtClean="0">
                                        <a:solidFill>
                                          <a:schemeClr val="bg1"/>
                                        </a:solidFill>
                                        <a:latin typeface="Cambria Math" charset="0"/>
                                      </a:rPr>
                                      <m:t>+</m:t>
                                    </m:r>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𝑧</m:t>
                                        </m:r>
                                      </m:sub>
                                    </m:sSub>
                                  </m:e>
                                </m:mr>
                              </m:m>
                            </m:e>
                          </m:d>
                        </m:e>
                        <m:sup>
                          <m:r>
                            <a:rPr lang="en-US" sz="2800" b="0" i="1" smtClean="0">
                              <a:solidFill>
                                <a:schemeClr val="bg1"/>
                              </a:solidFill>
                              <a:latin typeface="Cambria Math" charset="0"/>
                            </a:rPr>
                            <m:t>𝑇</m:t>
                          </m:r>
                        </m:sup>
                      </m:sSup>
                    </m:oMath>
                  </m:oMathPara>
                </a14:m>
                <a:endParaRPr lang="en-US" sz="2800"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14400" y="3512870"/>
                <a:ext cx="6324600" cy="43473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914400" y="4343506"/>
                <a:ext cx="6324600" cy="4347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𝐚</m:t>
                      </m:r>
                      <m:r>
                        <a:rPr lang="en-US" sz="2800" b="1" i="0" smtClean="0">
                          <a:solidFill>
                            <a:schemeClr val="bg1"/>
                          </a:solidFill>
                          <a:latin typeface="Cambria Math" charset="0"/>
                        </a:rPr>
                        <m:t>−</m:t>
                      </m:r>
                      <m:r>
                        <a:rPr lang="en-US" sz="2800" b="1" i="0" smtClean="0">
                          <a:solidFill>
                            <a:schemeClr val="bg1"/>
                          </a:solidFill>
                          <a:latin typeface="Cambria Math" charset="0"/>
                        </a:rPr>
                        <m:t>𝐛</m:t>
                      </m:r>
                      <m:r>
                        <a:rPr lang="en-US" sz="2800" b="0" i="1" smtClean="0">
                          <a:solidFill>
                            <a:schemeClr val="bg1"/>
                          </a:solidFill>
                          <a:latin typeface="Cambria Math" charset="0"/>
                        </a:rPr>
                        <m:t>=</m:t>
                      </m:r>
                      <m:sSup>
                        <m:sSupPr>
                          <m:ctrlPr>
                            <a:rPr lang="en-US" sz="2800" b="0" i="1" smtClean="0">
                              <a:solidFill>
                                <a:schemeClr val="bg1"/>
                              </a:solidFill>
                              <a:latin typeface="Cambria Math" charset="0"/>
                            </a:rPr>
                          </m:ctrlPr>
                        </m:sSupPr>
                        <m:e>
                          <m:d>
                            <m:dPr>
                              <m:begChr m:val="["/>
                              <m:endChr m:val="]"/>
                              <m:ctrlPr>
                                <a:rPr lang="pt-BR" sz="2800" b="0" i="1" smtClean="0">
                                  <a:solidFill>
                                    <a:schemeClr val="bg1"/>
                                  </a:solidFill>
                                  <a:latin typeface="Cambria Math" charset="0"/>
                                </a:rPr>
                              </m:ctrlPr>
                            </m:dPr>
                            <m:e>
                              <m:m>
                                <m:mPr>
                                  <m:mcs>
                                    <m:mc>
                                      <m:mcPr>
                                        <m:count m:val="3"/>
                                        <m:mcJc m:val="center"/>
                                      </m:mcPr>
                                    </m:mc>
                                  </m:mcs>
                                  <m:ctrlPr>
                                    <a:rPr lang="uk-UA" sz="2800" b="0" i="1" smtClean="0">
                                      <a:solidFill>
                                        <a:schemeClr val="bg1"/>
                                      </a:solidFill>
                                      <a:latin typeface="Cambria Math" charset="0"/>
                                    </a:rPr>
                                  </m:ctrlPr>
                                </m:mP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𝑥</m:t>
                                        </m:r>
                                      </m:sub>
                                    </m:sSub>
                                    <m:r>
                                      <m:rPr>
                                        <m:brk m:alnAt="7"/>
                                      </m:rPr>
                                      <a:rPr lang="en-US" sz="2800" b="0" i="1" smtClean="0">
                                        <a:solidFill>
                                          <a:schemeClr val="bg1"/>
                                        </a:solidFill>
                                        <a:latin typeface="Cambria Math" charset="0"/>
                                      </a:rPr>
                                      <m:t>−</m:t>
                                    </m:r>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𝑥</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𝑦</m:t>
                                        </m:r>
                                      </m:sub>
                                    </m:sSub>
                                    <m:r>
                                      <a:rPr lang="en-US" sz="2800" b="0" i="1" smtClean="0">
                                        <a:solidFill>
                                          <a:schemeClr val="bg1"/>
                                        </a:solidFill>
                                        <a:latin typeface="Cambria Math" charset="0"/>
                                      </a:rPr>
                                      <m:t>−</m:t>
                                    </m:r>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𝑦</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𝑧</m:t>
                                        </m:r>
                                      </m:sub>
                                    </m:sSub>
                                    <m:r>
                                      <a:rPr lang="en-US" sz="2800" b="0" i="1" smtClean="0">
                                        <a:solidFill>
                                          <a:schemeClr val="bg1"/>
                                        </a:solidFill>
                                        <a:latin typeface="Cambria Math" charset="0"/>
                                      </a:rPr>
                                      <m:t>−</m:t>
                                    </m:r>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𝑧</m:t>
                                        </m:r>
                                      </m:sub>
                                    </m:sSub>
                                  </m:e>
                                </m:mr>
                              </m:m>
                            </m:e>
                          </m:d>
                        </m:e>
                        <m:sup>
                          <m:r>
                            <a:rPr lang="en-US" sz="2800" b="0" i="1" smtClean="0">
                              <a:solidFill>
                                <a:schemeClr val="bg1"/>
                              </a:solidFill>
                              <a:latin typeface="Cambria Math" charset="0"/>
                            </a:rPr>
                            <m:t>𝑇</m:t>
                          </m:r>
                        </m:sup>
                      </m:sSup>
                    </m:oMath>
                  </m:oMathPara>
                </a14:m>
                <a:endParaRPr lang="en-US" sz="2800"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914400" y="4343506"/>
                <a:ext cx="6324600" cy="43473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143000" y="5334000"/>
                <a:ext cx="4038600" cy="430887"/>
              </a:xfrm>
              <a:prstGeom prst="rect">
                <a:avLst/>
              </a:prstGeom>
              <a:noFill/>
            </p:spPr>
            <p:txBody>
              <a:bodyPr wrap="square" lIns="0" tIns="0" rIns="0" bIns="0" rtlCol="0">
                <a:spAutoFit/>
              </a:bodyPr>
              <a:lstStyle/>
              <a:p>
                <a:r>
                  <a:rPr lang="en-US" sz="2800" i="1" dirty="0" smtClean="0">
                    <a:solidFill>
                      <a:schemeClr val="bg1"/>
                    </a:solidFill>
                    <a:latin typeface="Cambria Math" charset="0"/>
                    <a:ea typeface="Cambria Math" charset="0"/>
                    <a:cs typeface="Cambria Math" charset="0"/>
                  </a:rPr>
                  <a:t>s</a:t>
                </a:r>
                <a14:m>
                  <m:oMath xmlns:m="http://schemas.openxmlformats.org/officeDocument/2006/math">
                    <m:r>
                      <a:rPr lang="en-US" sz="2800" b="1" i="0" smtClean="0">
                        <a:solidFill>
                          <a:schemeClr val="bg1"/>
                        </a:solidFill>
                        <a:latin typeface="Cambria Math" charset="0"/>
                      </a:rPr>
                      <m:t>𝐚</m:t>
                    </m:r>
                    <m:r>
                      <a:rPr lang="en-US" sz="2800" b="0" i="1" smtClean="0">
                        <a:solidFill>
                          <a:schemeClr val="bg1"/>
                        </a:solidFill>
                        <a:latin typeface="Cambria Math" charset="0"/>
                      </a:rPr>
                      <m:t>=</m:t>
                    </m:r>
                    <m:sSup>
                      <m:sSupPr>
                        <m:ctrlPr>
                          <a:rPr lang="en-US" sz="2800" b="0" i="1" smtClean="0">
                            <a:solidFill>
                              <a:schemeClr val="bg1"/>
                            </a:solidFill>
                            <a:latin typeface="Cambria Math" charset="0"/>
                          </a:rPr>
                        </m:ctrlPr>
                      </m:sSupPr>
                      <m:e>
                        <m:d>
                          <m:dPr>
                            <m:begChr m:val="["/>
                            <m:endChr m:val="]"/>
                            <m:ctrlPr>
                              <a:rPr lang="pt-BR" sz="2800" b="0" i="1" smtClean="0">
                                <a:solidFill>
                                  <a:schemeClr val="bg1"/>
                                </a:solidFill>
                                <a:latin typeface="Cambria Math" charset="0"/>
                              </a:rPr>
                            </m:ctrlPr>
                          </m:dPr>
                          <m:e>
                            <m:m>
                              <m:mPr>
                                <m:mcs>
                                  <m:mc>
                                    <m:mcPr>
                                      <m:count m:val="3"/>
                                      <m:mcJc m:val="center"/>
                                    </m:mcPr>
                                  </m:mc>
                                </m:mcs>
                                <m:ctrlPr>
                                  <a:rPr lang="uk-UA" sz="2800" b="0" i="1" smtClean="0">
                                    <a:solidFill>
                                      <a:schemeClr val="bg1"/>
                                    </a:solidFill>
                                    <a:latin typeface="Cambria Math" charset="0"/>
                                  </a:rPr>
                                </m:ctrlPr>
                              </m:mPr>
                              <m:mr>
                                <m:e>
                                  <m:r>
                                    <m:rPr>
                                      <m:brk m:alnAt="7"/>
                                    </m:rPr>
                                    <a:rPr lang="en-US" sz="2800" b="0" i="1" smtClean="0">
                                      <a:solidFill>
                                        <a:schemeClr val="bg1"/>
                                      </a:solidFill>
                                      <a:latin typeface="Cambria Math" charset="0"/>
                                    </a:rPr>
                                    <m:t>𝑠</m:t>
                                  </m:r>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𝑥</m:t>
                                      </m:r>
                                    </m:sub>
                                  </m:sSub>
                                </m:e>
                                <m:e>
                                  <m:r>
                                    <a:rPr lang="en-US" sz="2800" b="0" i="1" smtClean="0">
                                      <a:solidFill>
                                        <a:schemeClr val="bg1"/>
                                      </a:solidFill>
                                      <a:latin typeface="Cambria Math" charset="0"/>
                                    </a:rPr>
                                    <m:t>𝑠</m:t>
                                  </m:r>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𝑦</m:t>
                                      </m:r>
                                    </m:sub>
                                  </m:sSub>
                                </m:e>
                                <m:e>
                                  <m:r>
                                    <a:rPr lang="en-US" sz="2800" b="0" i="1" smtClean="0">
                                      <a:solidFill>
                                        <a:schemeClr val="bg1"/>
                                      </a:solidFill>
                                      <a:latin typeface="Cambria Math" charset="0"/>
                                    </a:rPr>
                                    <m:t>𝑠</m:t>
                                  </m:r>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𝑧</m:t>
                                      </m:r>
                                    </m:sub>
                                  </m:sSub>
                                </m:e>
                              </m:mr>
                            </m:m>
                          </m:e>
                        </m:d>
                      </m:e>
                      <m:sup>
                        <m:r>
                          <a:rPr lang="en-US" sz="2800" b="0" i="1" smtClean="0">
                            <a:solidFill>
                              <a:schemeClr val="bg1"/>
                            </a:solidFill>
                            <a:latin typeface="Cambria Math" charset="0"/>
                          </a:rPr>
                          <m:t>𝑇</m:t>
                        </m:r>
                      </m:sup>
                    </m:sSup>
                  </m:oMath>
                </a14:m>
                <a:endParaRPr lang="en-US" sz="2800"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143000" y="5334000"/>
                <a:ext cx="4038600" cy="430887"/>
              </a:xfrm>
              <a:prstGeom prst="rect">
                <a:avLst/>
              </a:prstGeom>
              <a:blipFill rotWithShape="0">
                <a:blip r:embed="rId6"/>
                <a:stretch>
                  <a:fillRect l="-5438" t="-25352" b="-47887"/>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317500" y="609600"/>
            <a:ext cx="8637588" cy="701675"/>
          </a:xfrm>
        </p:spPr>
        <p:txBody>
          <a:bodyPr/>
          <a:lstStyle/>
          <a:p>
            <a:r>
              <a:rPr lang="en-US" altLang="en-US"/>
              <a:t>Rotation</a:t>
            </a:r>
          </a:p>
        </p:txBody>
      </p:sp>
      <p:sp>
        <p:nvSpPr>
          <p:cNvPr id="34818" name="Rectangle 3"/>
          <p:cNvSpPr>
            <a:spLocks noGrp="1" noChangeArrowheads="1"/>
          </p:cNvSpPr>
          <p:nvPr>
            <p:ph type="body" idx="1"/>
          </p:nvPr>
        </p:nvSpPr>
        <p:spPr/>
        <p:txBody>
          <a:bodyPr/>
          <a:lstStyle/>
          <a:p>
            <a:r>
              <a:rPr lang="en-US" altLang="en-US" sz="2400"/>
              <a:t>We can represent a z-axis rotation transformation in matrix form as:</a:t>
            </a:r>
          </a:p>
          <a:p>
            <a:endParaRPr lang="en-US" altLang="en-US" sz="2400"/>
          </a:p>
          <a:p>
            <a:endParaRPr lang="en-US" altLang="en-US" sz="2400"/>
          </a:p>
          <a:p>
            <a:pPr>
              <a:buFont typeface="Wingdings" charset="2"/>
              <a:buNone/>
            </a:pPr>
            <a:endParaRPr lang="en-US" altLang="en-US" sz="2400"/>
          </a:p>
          <a:p>
            <a:pPr>
              <a:buFont typeface="Wingdings" charset="2"/>
              <a:buNone/>
            </a:pPr>
            <a:r>
              <a:rPr lang="en-US" altLang="en-US" sz="2400"/>
              <a:t>	or more compactly as:</a:t>
            </a:r>
          </a:p>
          <a:p>
            <a:endParaRPr lang="en-US" altLang="en-US" sz="2400"/>
          </a:p>
          <a:p>
            <a:pPr>
              <a:buFont typeface="Wingdings" charset="2"/>
              <a:buNone/>
            </a:pPr>
            <a:r>
              <a:rPr lang="en-US" altLang="en-US" sz="2400"/>
              <a:t>	where</a:t>
            </a:r>
          </a:p>
        </p:txBody>
      </p:sp>
      <p:sp>
        <p:nvSpPr>
          <p:cNvPr id="3482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8" name="TextBox 7"/>
              <p:cNvSpPr txBox="1"/>
              <p:nvPr/>
            </p:nvSpPr>
            <p:spPr>
              <a:xfrm>
                <a:off x="1143000" y="2475673"/>
                <a:ext cx="4374339" cy="118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sz="2400" i="1" smtClean="0">
                              <a:solidFill>
                                <a:schemeClr val="bg1"/>
                              </a:solidFill>
                              <a:latin typeface="Cambria Math" charset="0"/>
                            </a:rPr>
                          </m:ctrlPr>
                        </m:dPr>
                        <m:e>
                          <m:m>
                            <m:mPr>
                              <m:mcs>
                                <m:mc>
                                  <m:mcPr>
                                    <m:count m:val="1"/>
                                    <m:mcJc m:val="center"/>
                                  </m:mcPr>
                                </m:mc>
                              </m:mcs>
                              <m:ctrlPr>
                                <a:rPr lang="cs-CZ" sz="240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i="1">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b="0" i="1" smtClean="0">
                                        <a:solidFill>
                                          <a:schemeClr val="bg1"/>
                                        </a:solidFill>
                                        <a:latin typeface="Cambria Math" charset="0"/>
                                      </a:rPr>
                                      <m:t>𝑦</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b="0" i="1" smtClean="0">
                                        <a:solidFill>
                                          <a:schemeClr val="bg1"/>
                                        </a:solidFill>
                                        <a:latin typeface="Cambria Math" charset="0"/>
                                      </a:rPr>
                                      <m:t>𝑧</m:t>
                                    </m:r>
                                  </m:sub>
                                </m:sSub>
                              </m:e>
                            </m:mr>
                          </m:m>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3"/>
                                    <m:mcJc m:val="center"/>
                                  </m:mcPr>
                                </m:mc>
                              </m:mcs>
                              <m:ctrlPr>
                                <a:rPr lang="uk-UA" sz="2400" b="0" i="1" smtClean="0">
                                  <a:solidFill>
                                    <a:schemeClr val="bg1"/>
                                  </a:solidFill>
                                  <a:latin typeface="Cambria Math" charset="0"/>
                                </a:rPr>
                              </m:ctrlPr>
                            </m:mPr>
                            <m:mr>
                              <m:e>
                                <m:func>
                                  <m:funcPr>
                                    <m:ctrlPr>
                                      <a:rPr lang="en-US" sz="2400" b="0" i="1" smtClean="0">
                                        <a:solidFill>
                                          <a:schemeClr val="bg1"/>
                                        </a:solidFill>
                                        <a:latin typeface="Cambria Math" charset="0"/>
                                      </a:rPr>
                                    </m:ctrlPr>
                                  </m:funcPr>
                                  <m:fName>
                                    <m:r>
                                      <m:rPr>
                                        <m:sty m:val="p"/>
                                        <m:brk m:alnAt="7"/>
                                      </m:rPr>
                                      <a:rPr lang="en-US" sz="2400" b="0" i="0" smtClean="0">
                                        <a:solidFill>
                                          <a:schemeClr val="bg1"/>
                                        </a:solidFill>
                                        <a:latin typeface="Cambria Math" charset="0"/>
                                      </a:rPr>
                                      <m:t>c</m:t>
                                    </m:r>
                                    <m:r>
                                      <m:rPr>
                                        <m:sty m:val="p"/>
                                      </m:rPr>
                                      <a:rPr lang="en-US" sz="2400" b="0" i="0" smtClean="0">
                                        <a:solidFill>
                                          <a:schemeClr val="bg1"/>
                                        </a:solidFill>
                                        <a:latin typeface="Cambria Math" charset="0"/>
                                      </a:rPr>
                                      <m:t>os</m:t>
                                    </m:r>
                                  </m:fName>
                                  <m:e>
                                    <m:r>
                                      <a:rPr lang="en-US" sz="2400" b="0" i="1" smtClean="0">
                                        <a:solidFill>
                                          <a:schemeClr val="bg1"/>
                                        </a:solidFill>
                                        <a:latin typeface="Cambria Math" charset="0"/>
                                        <a:ea typeface="Cambria Math" charset="0"/>
                                        <a:cs typeface="Cambria Math" charset="0"/>
                                      </a:rPr>
                                      <m:t>𝛼</m:t>
                                    </m:r>
                                  </m:e>
                                </m:func>
                              </m:e>
                              <m:e>
                                <m:r>
                                  <a:rPr lang="en-US" sz="2400" b="0" i="1" smtClean="0">
                                    <a:solidFill>
                                      <a:schemeClr val="bg1"/>
                                    </a:solidFill>
                                    <a:latin typeface="Cambria Math" charset="0"/>
                                  </a:rPr>
                                  <m:t>−</m:t>
                                </m:r>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r>
                                      <a:rPr lang="en-US" sz="2400" b="0" i="1" smtClean="0">
                                        <a:solidFill>
                                          <a:schemeClr val="bg1"/>
                                        </a:solidFill>
                                        <a:latin typeface="Cambria Math" charset="0"/>
                                        <a:ea typeface="Cambria Math" charset="0"/>
                                        <a:cs typeface="Cambria Math" charset="0"/>
                                      </a:rPr>
                                      <m:t>𝛼</m:t>
                                    </m:r>
                                  </m:e>
                                </m:func>
                              </m:e>
                              <m:e>
                                <m:r>
                                  <a:rPr lang="en-US" sz="2400" b="0" i="1" smtClean="0">
                                    <a:solidFill>
                                      <a:schemeClr val="bg1"/>
                                    </a:solidFill>
                                    <a:latin typeface="Cambria Math" charset="0"/>
                                  </a:rPr>
                                  <m:t>0</m:t>
                                </m:r>
                              </m:e>
                            </m:mr>
                            <m:mr>
                              <m:e>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r>
                                      <a:rPr lang="en-US" sz="2400" b="0" i="1" smtClean="0">
                                        <a:solidFill>
                                          <a:schemeClr val="bg1"/>
                                        </a:solidFill>
                                        <a:latin typeface="Cambria Math" charset="0"/>
                                        <a:ea typeface="Cambria Math" charset="0"/>
                                        <a:cs typeface="Cambria Math" charset="0"/>
                                      </a:rPr>
                                      <m:t>𝛼</m:t>
                                    </m:r>
                                  </m:e>
                                </m:func>
                              </m:e>
                              <m:e>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cos</m:t>
                                    </m:r>
                                  </m:fName>
                                  <m:e>
                                    <m:r>
                                      <a:rPr lang="en-US" sz="2400" b="0" i="1" smtClean="0">
                                        <a:solidFill>
                                          <a:schemeClr val="bg1"/>
                                        </a:solidFill>
                                        <a:latin typeface="Cambria Math" charset="0"/>
                                        <a:ea typeface="Cambria Math" charset="0"/>
                                        <a:cs typeface="Cambria Math" charset="0"/>
                                      </a:rPr>
                                      <m:t>𝛼</m:t>
                                    </m:r>
                                  </m:e>
                                </m:func>
                              </m:e>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e>
                                <m:r>
                                  <a:rPr lang="en-US" sz="2400" b="0" i="1" smtClean="0">
                                    <a:solidFill>
                                      <a:schemeClr val="bg1"/>
                                    </a:solidFill>
                                    <a:latin typeface="Cambria Math" charset="0"/>
                                  </a:rPr>
                                  <m:t>1</m:t>
                                </m:r>
                              </m:e>
                            </m:mr>
                          </m:m>
                        </m:e>
                      </m:d>
                      <m:d>
                        <m:dPr>
                          <m:begChr m:val="["/>
                          <m:endChr m:val="]"/>
                          <m:ctrlPr>
                            <a:rPr lang="pt-BR" sz="2400" b="0" i="1" smtClean="0">
                              <a:solidFill>
                                <a:schemeClr val="bg1"/>
                              </a:solidFill>
                              <a:latin typeface="Cambria Math" charset="0"/>
                            </a:rPr>
                          </m:ctrlPr>
                        </m:dPr>
                        <m:e>
                          <m:m>
                            <m:mPr>
                              <m:mcs>
                                <m:mc>
                                  <m:mcPr>
                                    <m:count m:val="1"/>
                                    <m:mcJc m:val="center"/>
                                  </m:mcPr>
                                </m:mc>
                              </m:mcs>
                              <m:ctrlPr>
                                <a:rPr lang="cs-CZ" sz="2400" b="0" i="1" smtClean="0">
                                  <a:solidFill>
                                    <a:schemeClr val="bg1"/>
                                  </a:solidFill>
                                  <a:latin typeface="Cambria Math" charset="0"/>
                                </a:rPr>
                              </m:ctrlPr>
                            </m:mP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e>
                            </m:m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𝑦</m:t>
                                    </m:r>
                                  </m:sub>
                                </m:sSub>
                              </m:e>
                            </m:m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𝑧</m:t>
                                    </m:r>
                                  </m:sub>
                                </m:sSub>
                              </m:e>
                            </m:mr>
                          </m:m>
                        </m:e>
                      </m:d>
                    </m:oMath>
                  </m:oMathPara>
                </a14:m>
                <a:endParaRPr lang="en-US" sz="2400"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143000" y="2475673"/>
                <a:ext cx="4374339" cy="118192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912369" y="4202668"/>
                <a:ext cx="11880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bg1"/>
                              </a:solidFill>
                              <a:latin typeface="Cambria Math" charset="0"/>
                            </a:rPr>
                          </m:ctrlPr>
                        </m:sSupPr>
                        <m:e>
                          <m:r>
                            <a:rPr lang="en-US" sz="2400" b="1" i="0" smtClean="0">
                              <a:solidFill>
                                <a:schemeClr val="bg1"/>
                              </a:solidFill>
                              <a:latin typeface="Cambria Math" charset="0"/>
                            </a:rPr>
                            <m:t>𝐯</m:t>
                          </m:r>
                        </m:e>
                        <m:sup>
                          <m:r>
                            <a:rPr lang="en-US" sz="2400" b="1" i="0" smtClean="0">
                              <a:solidFill>
                                <a:schemeClr val="bg1"/>
                              </a:solidFill>
                              <a:latin typeface="Cambria Math" charset="0"/>
                            </a:rPr>
                            <m:t>′</m:t>
                          </m:r>
                        </m:sup>
                      </m:sSup>
                      <m:r>
                        <a:rPr lang="en-US" sz="2400" b="1" i="0" smtClean="0">
                          <a:solidFill>
                            <a:schemeClr val="bg1"/>
                          </a:solidFill>
                          <a:latin typeface="Cambria Math" charset="0"/>
                        </a:rPr>
                        <m:t>=</m:t>
                      </m:r>
                      <m:r>
                        <a:rPr lang="en-US" sz="2400" b="1" i="0" smtClean="0">
                          <a:solidFill>
                            <a:schemeClr val="bg1"/>
                          </a:solidFill>
                          <a:latin typeface="Cambria Math" charset="0"/>
                        </a:rPr>
                        <m:t>𝐌𝐯</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1912369" y="4202668"/>
                <a:ext cx="1188018" cy="369332"/>
              </a:xfrm>
              <a:prstGeom prst="rect">
                <a:avLst/>
              </a:prstGeom>
              <a:blipFill rotWithShape="0">
                <a:blip r:embed="rId3"/>
                <a:stretch>
                  <a:fillRect l="-2564" r="-4615"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889361" y="5008909"/>
                <a:ext cx="4586064" cy="976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𝐌</m:t>
                      </m:r>
                      <m:r>
                        <a:rPr lang="en-US" sz="2400" b="1" i="0" smtClean="0">
                          <a:solidFill>
                            <a:schemeClr val="bg1"/>
                          </a:solidFill>
                          <a:latin typeface="Cambria Math" charset="0"/>
                        </a:rPr>
                        <m:t>=</m:t>
                      </m:r>
                      <m:sSub>
                        <m:sSubPr>
                          <m:ctrlPr>
                            <a:rPr lang="en-US" sz="2400" b="1" i="1" smtClean="0">
                              <a:solidFill>
                                <a:schemeClr val="bg1"/>
                              </a:solidFill>
                              <a:latin typeface="Cambria Math" charset="0"/>
                            </a:rPr>
                          </m:ctrlPr>
                        </m:sSubPr>
                        <m:e>
                          <m:r>
                            <a:rPr lang="en-US" sz="2400" b="1" i="0" smtClean="0">
                              <a:solidFill>
                                <a:schemeClr val="bg1"/>
                              </a:solidFill>
                              <a:latin typeface="Cambria Math" charset="0"/>
                            </a:rPr>
                            <m:t>𝐑</m:t>
                          </m:r>
                        </m:e>
                        <m:sub>
                          <m:r>
                            <a:rPr lang="en-US" sz="2400" b="1" i="1" smtClean="0">
                              <a:solidFill>
                                <a:schemeClr val="bg1"/>
                              </a:solidFill>
                              <a:latin typeface="Cambria Math" charset="0"/>
                            </a:rPr>
                            <m:t>𝒛</m:t>
                          </m:r>
                        </m:sub>
                      </m:sSub>
                      <m:d>
                        <m:dPr>
                          <m:ctrlPr>
                            <a:rPr lang="is-IS" sz="2400" b="1" i="1" smtClean="0">
                              <a:solidFill>
                                <a:schemeClr val="bg1"/>
                              </a:solidFill>
                              <a:latin typeface="Cambria Math" charset="0"/>
                            </a:rPr>
                          </m:ctrlPr>
                        </m:dPr>
                        <m:e>
                          <m:r>
                            <a:rPr lang="is-IS" sz="2400" b="1" i="1" smtClean="0">
                              <a:solidFill>
                                <a:schemeClr val="bg1"/>
                              </a:solidFill>
                              <a:latin typeface="Cambria Math" charset="0"/>
                              <a:ea typeface="Cambria Math" charset="0"/>
                              <a:cs typeface="Cambria Math" charset="0"/>
                            </a:rPr>
                            <m:t>𝜶</m:t>
                          </m:r>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3"/>
                                    <m:mcJc m:val="center"/>
                                  </m:mcPr>
                                </m:mc>
                              </m:mcs>
                              <m:ctrlPr>
                                <a:rPr lang="uk-UA" sz="2400" b="0" i="1" smtClean="0">
                                  <a:solidFill>
                                    <a:schemeClr val="bg1"/>
                                  </a:solidFill>
                                  <a:latin typeface="Cambria Math" charset="0"/>
                                </a:rPr>
                              </m:ctrlPr>
                            </m:mPr>
                            <m:mr>
                              <m:e>
                                <m:func>
                                  <m:funcPr>
                                    <m:ctrlPr>
                                      <a:rPr lang="en-US" sz="2400" b="0" i="1" smtClean="0">
                                        <a:solidFill>
                                          <a:schemeClr val="bg1"/>
                                        </a:solidFill>
                                        <a:latin typeface="Cambria Math" charset="0"/>
                                      </a:rPr>
                                    </m:ctrlPr>
                                  </m:funcPr>
                                  <m:fName>
                                    <m:r>
                                      <m:rPr>
                                        <m:sty m:val="p"/>
                                        <m:brk m:alnAt="7"/>
                                      </m:rPr>
                                      <a:rPr lang="en-US" sz="2400" b="0" i="0" smtClean="0">
                                        <a:solidFill>
                                          <a:schemeClr val="bg1"/>
                                        </a:solidFill>
                                        <a:latin typeface="Cambria Math" charset="0"/>
                                      </a:rPr>
                                      <m:t>c</m:t>
                                    </m:r>
                                    <m:r>
                                      <m:rPr>
                                        <m:sty m:val="p"/>
                                      </m:rPr>
                                      <a:rPr lang="en-US" sz="2400" b="0" i="0" smtClean="0">
                                        <a:solidFill>
                                          <a:schemeClr val="bg1"/>
                                        </a:solidFill>
                                        <a:latin typeface="Cambria Math" charset="0"/>
                                      </a:rPr>
                                      <m:t>os</m:t>
                                    </m:r>
                                  </m:fName>
                                  <m:e>
                                    <m:r>
                                      <a:rPr lang="en-US" sz="2400" b="0" i="1" smtClean="0">
                                        <a:solidFill>
                                          <a:schemeClr val="bg1"/>
                                        </a:solidFill>
                                        <a:latin typeface="Cambria Math" charset="0"/>
                                        <a:ea typeface="Cambria Math" charset="0"/>
                                        <a:cs typeface="Cambria Math" charset="0"/>
                                      </a:rPr>
                                      <m:t>𝛼</m:t>
                                    </m:r>
                                  </m:e>
                                </m:func>
                              </m:e>
                              <m:e>
                                <m:r>
                                  <a:rPr lang="en-US" sz="2400" b="0" i="1" smtClean="0">
                                    <a:solidFill>
                                      <a:schemeClr val="bg1"/>
                                    </a:solidFill>
                                    <a:latin typeface="Cambria Math" charset="0"/>
                                  </a:rPr>
                                  <m:t>−</m:t>
                                </m:r>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r>
                                      <a:rPr lang="en-US" sz="2400" b="0" i="1" smtClean="0">
                                        <a:solidFill>
                                          <a:schemeClr val="bg1"/>
                                        </a:solidFill>
                                        <a:latin typeface="Cambria Math" charset="0"/>
                                        <a:ea typeface="Cambria Math" charset="0"/>
                                        <a:cs typeface="Cambria Math" charset="0"/>
                                      </a:rPr>
                                      <m:t>𝛼</m:t>
                                    </m:r>
                                  </m:e>
                                </m:func>
                              </m:e>
                              <m:e>
                                <m:r>
                                  <a:rPr lang="en-US" sz="2400" b="0" i="1" smtClean="0">
                                    <a:solidFill>
                                      <a:schemeClr val="bg1"/>
                                    </a:solidFill>
                                    <a:latin typeface="Cambria Math" charset="0"/>
                                  </a:rPr>
                                  <m:t>0</m:t>
                                </m:r>
                              </m:e>
                            </m:mr>
                            <m:mr>
                              <m:e>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r>
                                      <a:rPr lang="en-US" sz="2400" b="0" i="1" smtClean="0">
                                        <a:solidFill>
                                          <a:schemeClr val="bg1"/>
                                        </a:solidFill>
                                        <a:latin typeface="Cambria Math" charset="0"/>
                                        <a:ea typeface="Cambria Math" charset="0"/>
                                        <a:cs typeface="Cambria Math" charset="0"/>
                                      </a:rPr>
                                      <m:t>𝛼</m:t>
                                    </m:r>
                                  </m:e>
                                </m:func>
                              </m:e>
                              <m:e>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cos</m:t>
                                    </m:r>
                                  </m:fName>
                                  <m:e>
                                    <m:r>
                                      <a:rPr lang="en-US" sz="2400" b="0" i="1" smtClean="0">
                                        <a:solidFill>
                                          <a:schemeClr val="bg1"/>
                                        </a:solidFill>
                                        <a:latin typeface="Cambria Math" charset="0"/>
                                        <a:ea typeface="Cambria Math" charset="0"/>
                                        <a:cs typeface="Cambria Math" charset="0"/>
                                      </a:rPr>
                                      <m:t>𝛼</m:t>
                                    </m:r>
                                  </m:e>
                                </m:func>
                              </m:e>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e>
                                <m:r>
                                  <a:rPr lang="en-US" sz="2400" b="0" i="1" smtClean="0">
                                    <a:solidFill>
                                      <a:schemeClr val="bg1"/>
                                    </a:solidFill>
                                    <a:latin typeface="Cambria Math" charset="0"/>
                                  </a:rPr>
                                  <m:t>1</m:t>
                                </m:r>
                              </m:e>
                            </m:mr>
                          </m:m>
                        </m:e>
                      </m:d>
                    </m:oMath>
                  </m:oMathPara>
                </a14:m>
                <a:endParaRPr lang="en-US" sz="24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889361" y="5008909"/>
                <a:ext cx="4586064" cy="976614"/>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28304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17500" y="609600"/>
            <a:ext cx="8637588" cy="701675"/>
          </a:xfrm>
        </p:spPr>
        <p:txBody>
          <a:bodyPr/>
          <a:lstStyle/>
          <a:p>
            <a:r>
              <a:rPr lang="en-US" altLang="en-US"/>
              <a:t>Rotation</a:t>
            </a:r>
          </a:p>
        </p:txBody>
      </p:sp>
      <p:sp>
        <p:nvSpPr>
          <p:cNvPr id="35842" name="Rectangle 3"/>
          <p:cNvSpPr>
            <a:spLocks noGrp="1" noChangeArrowheads="1"/>
          </p:cNvSpPr>
          <p:nvPr>
            <p:ph type="body" idx="1"/>
          </p:nvPr>
        </p:nvSpPr>
        <p:spPr/>
        <p:txBody>
          <a:bodyPr/>
          <a:lstStyle/>
          <a:p>
            <a:r>
              <a:rPr lang="en-US" altLang="en-US" sz="2000"/>
              <a:t>We can also define rotation matrices for the </a:t>
            </a:r>
            <a:r>
              <a:rPr lang="en-US" altLang="en-US" sz="2000" i="1"/>
              <a:t>x</a:t>
            </a:r>
            <a:r>
              <a:rPr lang="en-US" altLang="en-US" sz="2000"/>
              <a:t>, </a:t>
            </a:r>
            <a:r>
              <a:rPr lang="en-US" altLang="en-US" sz="2000" i="1"/>
              <a:t>y</a:t>
            </a:r>
            <a:r>
              <a:rPr lang="en-US" altLang="en-US" sz="2000"/>
              <a:t>, and </a:t>
            </a:r>
            <a:r>
              <a:rPr lang="en-US" altLang="en-US" sz="2000" i="1"/>
              <a:t>z</a:t>
            </a:r>
            <a:r>
              <a:rPr lang="en-US" altLang="en-US" sz="2000"/>
              <a:t> axes:</a:t>
            </a:r>
          </a:p>
        </p:txBody>
      </p:sp>
      <p:sp>
        <p:nvSpPr>
          <p:cNvPr id="3584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8" name="TextBox 7"/>
              <p:cNvSpPr txBox="1"/>
              <p:nvPr/>
            </p:nvSpPr>
            <p:spPr>
              <a:xfrm>
                <a:off x="1219200" y="5043186"/>
                <a:ext cx="3921395" cy="976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bg1"/>
                              </a:solidFill>
                              <a:latin typeface="Cambria Math" charset="0"/>
                            </a:rPr>
                          </m:ctrlPr>
                        </m:sSubPr>
                        <m:e>
                          <m:r>
                            <a:rPr lang="en-US" sz="2400" b="1" i="0" smtClean="0">
                              <a:solidFill>
                                <a:schemeClr val="bg1"/>
                              </a:solidFill>
                              <a:latin typeface="Cambria Math" charset="0"/>
                            </a:rPr>
                            <m:t>𝐑</m:t>
                          </m:r>
                        </m:e>
                        <m:sub>
                          <m:r>
                            <a:rPr lang="en-US" sz="2400" b="1" i="1" smtClean="0">
                              <a:solidFill>
                                <a:schemeClr val="bg1"/>
                              </a:solidFill>
                              <a:latin typeface="Cambria Math" charset="0"/>
                            </a:rPr>
                            <m:t>𝒛</m:t>
                          </m:r>
                        </m:sub>
                      </m:sSub>
                      <m:d>
                        <m:dPr>
                          <m:ctrlPr>
                            <a:rPr lang="is-IS" sz="2400" b="1" i="1" smtClean="0">
                              <a:solidFill>
                                <a:schemeClr val="bg1"/>
                              </a:solidFill>
                              <a:latin typeface="Cambria Math" charset="0"/>
                            </a:rPr>
                          </m:ctrlPr>
                        </m:dPr>
                        <m:e>
                          <m:r>
                            <a:rPr lang="is-IS" sz="2400" b="1" i="1" smtClean="0">
                              <a:solidFill>
                                <a:schemeClr val="bg1"/>
                              </a:solidFill>
                              <a:latin typeface="Cambria Math" charset="0"/>
                              <a:ea typeface="Cambria Math" charset="0"/>
                              <a:cs typeface="Cambria Math" charset="0"/>
                            </a:rPr>
                            <m:t>𝜶</m:t>
                          </m:r>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3"/>
                                    <m:mcJc m:val="center"/>
                                  </m:mcPr>
                                </m:mc>
                              </m:mcs>
                              <m:ctrlPr>
                                <a:rPr lang="uk-UA" sz="2400" b="0" i="1" smtClean="0">
                                  <a:solidFill>
                                    <a:schemeClr val="bg1"/>
                                  </a:solidFill>
                                  <a:latin typeface="Cambria Math" charset="0"/>
                                </a:rPr>
                              </m:ctrlPr>
                            </m:mPr>
                            <m:mr>
                              <m:e>
                                <m:func>
                                  <m:funcPr>
                                    <m:ctrlPr>
                                      <a:rPr lang="en-US" sz="2400" b="0" i="1" smtClean="0">
                                        <a:solidFill>
                                          <a:schemeClr val="bg1"/>
                                        </a:solidFill>
                                        <a:latin typeface="Cambria Math" charset="0"/>
                                      </a:rPr>
                                    </m:ctrlPr>
                                  </m:funcPr>
                                  <m:fName>
                                    <m:r>
                                      <m:rPr>
                                        <m:sty m:val="p"/>
                                        <m:brk m:alnAt="7"/>
                                      </m:rPr>
                                      <a:rPr lang="en-US" sz="2400" b="0" i="0" smtClean="0">
                                        <a:solidFill>
                                          <a:schemeClr val="bg1"/>
                                        </a:solidFill>
                                        <a:latin typeface="Cambria Math" charset="0"/>
                                      </a:rPr>
                                      <m:t>c</m:t>
                                    </m:r>
                                    <m:r>
                                      <m:rPr>
                                        <m:sty m:val="p"/>
                                      </m:rPr>
                                      <a:rPr lang="en-US" sz="2400" b="0" i="0" smtClean="0">
                                        <a:solidFill>
                                          <a:schemeClr val="bg1"/>
                                        </a:solidFill>
                                        <a:latin typeface="Cambria Math" charset="0"/>
                                      </a:rPr>
                                      <m:t>os</m:t>
                                    </m:r>
                                  </m:fName>
                                  <m:e>
                                    <m:r>
                                      <a:rPr lang="en-US" sz="2400" b="0" i="1" smtClean="0">
                                        <a:solidFill>
                                          <a:schemeClr val="bg1"/>
                                        </a:solidFill>
                                        <a:latin typeface="Cambria Math" charset="0"/>
                                        <a:ea typeface="Cambria Math" charset="0"/>
                                        <a:cs typeface="Cambria Math" charset="0"/>
                                      </a:rPr>
                                      <m:t>𝛼</m:t>
                                    </m:r>
                                  </m:e>
                                </m:func>
                              </m:e>
                              <m:e>
                                <m:r>
                                  <a:rPr lang="en-US" sz="2400" b="0" i="1" smtClean="0">
                                    <a:solidFill>
                                      <a:schemeClr val="bg1"/>
                                    </a:solidFill>
                                    <a:latin typeface="Cambria Math" charset="0"/>
                                  </a:rPr>
                                  <m:t>−</m:t>
                                </m:r>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r>
                                      <a:rPr lang="en-US" sz="2400" b="0" i="1" smtClean="0">
                                        <a:solidFill>
                                          <a:schemeClr val="bg1"/>
                                        </a:solidFill>
                                        <a:latin typeface="Cambria Math" charset="0"/>
                                        <a:ea typeface="Cambria Math" charset="0"/>
                                        <a:cs typeface="Cambria Math" charset="0"/>
                                      </a:rPr>
                                      <m:t>𝛼</m:t>
                                    </m:r>
                                  </m:e>
                                </m:func>
                              </m:e>
                              <m:e>
                                <m:r>
                                  <a:rPr lang="en-US" sz="2400" b="0" i="1" smtClean="0">
                                    <a:solidFill>
                                      <a:schemeClr val="bg1"/>
                                    </a:solidFill>
                                    <a:latin typeface="Cambria Math" charset="0"/>
                                  </a:rPr>
                                  <m:t>0</m:t>
                                </m:r>
                              </m:e>
                            </m:mr>
                            <m:mr>
                              <m:e>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r>
                                      <a:rPr lang="en-US" sz="2400" b="0" i="1" smtClean="0">
                                        <a:solidFill>
                                          <a:schemeClr val="bg1"/>
                                        </a:solidFill>
                                        <a:latin typeface="Cambria Math" charset="0"/>
                                        <a:ea typeface="Cambria Math" charset="0"/>
                                        <a:cs typeface="Cambria Math" charset="0"/>
                                      </a:rPr>
                                      <m:t>𝛼</m:t>
                                    </m:r>
                                  </m:e>
                                </m:func>
                              </m:e>
                              <m:e>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cos</m:t>
                                    </m:r>
                                  </m:fName>
                                  <m:e>
                                    <m:r>
                                      <a:rPr lang="en-US" sz="2400" b="0" i="1" smtClean="0">
                                        <a:solidFill>
                                          <a:schemeClr val="bg1"/>
                                        </a:solidFill>
                                        <a:latin typeface="Cambria Math" charset="0"/>
                                        <a:ea typeface="Cambria Math" charset="0"/>
                                        <a:cs typeface="Cambria Math" charset="0"/>
                                      </a:rPr>
                                      <m:t>𝛼</m:t>
                                    </m:r>
                                  </m:e>
                                </m:func>
                              </m:e>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e>
                                <m:r>
                                  <a:rPr lang="en-US" sz="2400" b="0" i="1" smtClean="0">
                                    <a:solidFill>
                                      <a:schemeClr val="bg1"/>
                                    </a:solidFill>
                                    <a:latin typeface="Cambria Math" charset="0"/>
                                  </a:rPr>
                                  <m:t>1</m:t>
                                </m:r>
                              </m:e>
                            </m:mr>
                          </m:m>
                        </m:e>
                      </m:d>
                    </m:oMath>
                  </m:oMathPara>
                </a14:m>
                <a:endParaRPr lang="en-US" sz="2400"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219200" y="5043186"/>
                <a:ext cx="3921395" cy="976614"/>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219200" y="3723673"/>
                <a:ext cx="4009559" cy="9766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bg1"/>
                              </a:solidFill>
                              <a:latin typeface="Cambria Math" charset="0"/>
                            </a:rPr>
                          </m:ctrlPr>
                        </m:sSubPr>
                        <m:e>
                          <m:r>
                            <a:rPr lang="en-US" sz="2400" b="1" i="0" smtClean="0">
                              <a:solidFill>
                                <a:schemeClr val="bg1"/>
                              </a:solidFill>
                              <a:latin typeface="Cambria Math" charset="0"/>
                            </a:rPr>
                            <m:t>𝐑</m:t>
                          </m:r>
                        </m:e>
                        <m:sub>
                          <m:r>
                            <a:rPr lang="en-US" sz="2400" b="1" i="1" smtClean="0">
                              <a:solidFill>
                                <a:schemeClr val="bg1"/>
                              </a:solidFill>
                              <a:latin typeface="Cambria Math" charset="0"/>
                            </a:rPr>
                            <m:t>𝒚</m:t>
                          </m:r>
                        </m:sub>
                      </m:sSub>
                      <m:d>
                        <m:dPr>
                          <m:ctrlPr>
                            <a:rPr lang="is-IS" sz="2400" b="1" i="1" smtClean="0">
                              <a:solidFill>
                                <a:schemeClr val="bg1"/>
                              </a:solidFill>
                              <a:latin typeface="Cambria Math" charset="0"/>
                            </a:rPr>
                          </m:ctrlPr>
                        </m:dPr>
                        <m:e>
                          <m:r>
                            <a:rPr lang="is-IS" sz="2400" b="1" i="1" smtClean="0">
                              <a:solidFill>
                                <a:schemeClr val="bg1"/>
                              </a:solidFill>
                              <a:latin typeface="Cambria Math" charset="0"/>
                              <a:ea typeface="Cambria Math" charset="0"/>
                              <a:cs typeface="Cambria Math" charset="0"/>
                            </a:rPr>
                            <m:t>𝜶</m:t>
                          </m:r>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3"/>
                                    <m:mcJc m:val="center"/>
                                  </m:mcPr>
                                </m:mc>
                              </m:mcs>
                              <m:ctrlPr>
                                <a:rPr lang="uk-UA" sz="2400" b="0" i="1" smtClean="0">
                                  <a:solidFill>
                                    <a:schemeClr val="bg1"/>
                                  </a:solidFill>
                                  <a:latin typeface="Cambria Math" charset="0"/>
                                </a:rPr>
                              </m:ctrlPr>
                            </m:mPr>
                            <m:mr>
                              <m:e>
                                <m:func>
                                  <m:funcPr>
                                    <m:ctrlPr>
                                      <a:rPr lang="en-US" sz="2400" b="0" i="1" smtClean="0">
                                        <a:solidFill>
                                          <a:schemeClr val="bg1"/>
                                        </a:solidFill>
                                        <a:latin typeface="Cambria Math" charset="0"/>
                                      </a:rPr>
                                    </m:ctrlPr>
                                  </m:funcPr>
                                  <m:fName>
                                    <m:r>
                                      <m:rPr>
                                        <m:sty m:val="p"/>
                                        <m:brk m:alnAt="7"/>
                                      </m:rPr>
                                      <a:rPr lang="en-US" sz="2400" b="0" i="0" smtClean="0">
                                        <a:solidFill>
                                          <a:schemeClr val="bg1"/>
                                        </a:solidFill>
                                        <a:latin typeface="Cambria Math" charset="0"/>
                                      </a:rPr>
                                      <m:t>c</m:t>
                                    </m:r>
                                    <m:r>
                                      <m:rPr>
                                        <m:sty m:val="p"/>
                                      </m:rPr>
                                      <a:rPr lang="en-US" sz="2400" b="0" i="0" smtClean="0">
                                        <a:solidFill>
                                          <a:schemeClr val="bg1"/>
                                        </a:solidFill>
                                        <a:latin typeface="Cambria Math" charset="0"/>
                                      </a:rPr>
                                      <m:t>os</m:t>
                                    </m:r>
                                  </m:fName>
                                  <m:e>
                                    <m:r>
                                      <a:rPr lang="en-US" sz="2400" b="0" i="1" smtClean="0">
                                        <a:solidFill>
                                          <a:schemeClr val="bg1"/>
                                        </a:solidFill>
                                        <a:latin typeface="Cambria Math" charset="0"/>
                                        <a:ea typeface="Cambria Math" charset="0"/>
                                        <a:cs typeface="Cambria Math" charset="0"/>
                                      </a:rPr>
                                      <m:t>𝛼</m:t>
                                    </m:r>
                                  </m:e>
                                </m:func>
                              </m:e>
                              <m:e>
                                <m:r>
                                  <a:rPr lang="en-US" sz="2400" b="0" i="1" smtClean="0">
                                    <a:solidFill>
                                      <a:schemeClr val="bg1"/>
                                    </a:solidFill>
                                    <a:latin typeface="Cambria Math" charset="0"/>
                                  </a:rPr>
                                  <m:t>0</m:t>
                                </m:r>
                              </m:e>
                              <m:e>
                                <m:func>
                                  <m:funcPr>
                                    <m:ctrlPr>
                                      <a:rPr lang="en-US" sz="2400" i="1">
                                        <a:solidFill>
                                          <a:schemeClr val="bg1"/>
                                        </a:solidFill>
                                        <a:latin typeface="Cambria Math" charset="0"/>
                                      </a:rPr>
                                    </m:ctrlPr>
                                  </m:funcPr>
                                  <m:fName>
                                    <m:r>
                                      <m:rPr>
                                        <m:sty m:val="p"/>
                                      </m:rPr>
                                      <a:rPr lang="en-US" sz="2400">
                                        <a:solidFill>
                                          <a:schemeClr val="bg1"/>
                                        </a:solidFill>
                                        <a:latin typeface="Cambria Math" charset="0"/>
                                      </a:rPr>
                                      <m:t>sin</m:t>
                                    </m:r>
                                  </m:fName>
                                  <m:e>
                                    <m:r>
                                      <a:rPr lang="en-US" sz="2400" i="1">
                                        <a:solidFill>
                                          <a:schemeClr val="bg1"/>
                                        </a:solidFill>
                                        <a:latin typeface="Cambria Math" charset="0"/>
                                        <a:ea typeface="Cambria Math" charset="0"/>
                                        <a:cs typeface="Cambria Math" charset="0"/>
                                      </a:rPr>
                                      <m:t>𝛼</m:t>
                                    </m:r>
                                  </m:e>
                                </m:func>
                              </m:e>
                            </m:mr>
                            <m:mr>
                              <m:e>
                                <m:r>
                                  <a:rPr lang="en-US" sz="2400" b="0" i="1" smtClean="0">
                                    <a:solidFill>
                                      <a:schemeClr val="bg1"/>
                                    </a:solidFill>
                                    <a:latin typeface="Cambria Math" charset="0"/>
                                  </a:rPr>
                                  <m:t>0</m:t>
                                </m:r>
                              </m:e>
                              <m:e>
                                <m:r>
                                  <a:rPr lang="en-US" sz="2400" b="0" i="1" smtClean="0">
                                    <a:solidFill>
                                      <a:schemeClr val="bg1"/>
                                    </a:solidFill>
                                    <a:latin typeface="Cambria Math" charset="0"/>
                                  </a:rPr>
                                  <m:t>1</m:t>
                                </m:r>
                              </m:e>
                              <m:e>
                                <m:r>
                                  <a:rPr lang="en-US" sz="2400" b="0" i="1" smtClean="0">
                                    <a:solidFill>
                                      <a:schemeClr val="bg1"/>
                                    </a:solidFill>
                                    <a:latin typeface="Cambria Math" charset="0"/>
                                  </a:rPr>
                                  <m:t>0</m:t>
                                </m:r>
                              </m:e>
                            </m:mr>
                            <m:mr>
                              <m:e>
                                <m:r>
                                  <a:rPr lang="en-US" sz="2400" i="1">
                                    <a:solidFill>
                                      <a:schemeClr val="bg1"/>
                                    </a:solidFill>
                                    <a:latin typeface="Cambria Math" charset="0"/>
                                  </a:rPr>
                                  <m:t>−</m:t>
                                </m:r>
                                <m:func>
                                  <m:funcPr>
                                    <m:ctrlPr>
                                      <a:rPr lang="en-US" sz="2400" i="1">
                                        <a:solidFill>
                                          <a:schemeClr val="bg1"/>
                                        </a:solidFill>
                                        <a:latin typeface="Cambria Math" charset="0"/>
                                      </a:rPr>
                                    </m:ctrlPr>
                                  </m:funcPr>
                                  <m:fName>
                                    <m:r>
                                      <m:rPr>
                                        <m:sty m:val="p"/>
                                      </m:rPr>
                                      <a:rPr lang="en-US" sz="2400">
                                        <a:solidFill>
                                          <a:schemeClr val="bg1"/>
                                        </a:solidFill>
                                        <a:latin typeface="Cambria Math" charset="0"/>
                                      </a:rPr>
                                      <m:t>sin</m:t>
                                    </m:r>
                                  </m:fName>
                                  <m:e>
                                    <m:r>
                                      <a:rPr lang="en-US" sz="2400" i="1">
                                        <a:solidFill>
                                          <a:schemeClr val="bg1"/>
                                        </a:solidFill>
                                        <a:latin typeface="Cambria Math" charset="0"/>
                                        <a:ea typeface="Cambria Math" charset="0"/>
                                        <a:cs typeface="Cambria Math" charset="0"/>
                                      </a:rPr>
                                      <m:t>𝛼</m:t>
                                    </m:r>
                                  </m:e>
                                </m:func>
                              </m:e>
                              <m:e>
                                <m:r>
                                  <a:rPr lang="en-US" sz="2400" b="0" i="1" smtClean="0">
                                    <a:solidFill>
                                      <a:schemeClr val="bg1"/>
                                    </a:solidFill>
                                    <a:latin typeface="Cambria Math" charset="0"/>
                                  </a:rPr>
                                  <m:t>0</m:t>
                                </m:r>
                              </m:e>
                              <m:e>
                                <m:func>
                                  <m:funcPr>
                                    <m:ctrlPr>
                                      <a:rPr lang="en-US" sz="2400" i="1">
                                        <a:solidFill>
                                          <a:schemeClr val="bg1"/>
                                        </a:solidFill>
                                        <a:latin typeface="Cambria Math" charset="0"/>
                                      </a:rPr>
                                    </m:ctrlPr>
                                  </m:funcPr>
                                  <m:fName>
                                    <m:r>
                                      <m:rPr>
                                        <m:sty m:val="p"/>
                                      </m:rPr>
                                      <a:rPr lang="en-US" sz="2400">
                                        <a:solidFill>
                                          <a:schemeClr val="bg1"/>
                                        </a:solidFill>
                                        <a:latin typeface="Cambria Math" charset="0"/>
                                      </a:rPr>
                                      <m:t>cos</m:t>
                                    </m:r>
                                  </m:fName>
                                  <m:e>
                                    <m:r>
                                      <a:rPr lang="en-US" sz="2400" i="1">
                                        <a:solidFill>
                                          <a:schemeClr val="bg1"/>
                                        </a:solidFill>
                                        <a:latin typeface="Cambria Math" charset="0"/>
                                        <a:ea typeface="Cambria Math" charset="0"/>
                                        <a:cs typeface="Cambria Math" charset="0"/>
                                      </a:rPr>
                                      <m:t>𝛼</m:t>
                                    </m:r>
                                  </m:e>
                                </m:func>
                              </m:e>
                            </m:mr>
                          </m:m>
                        </m:e>
                      </m:d>
                    </m:oMath>
                  </m:oMathPara>
                </a14:m>
                <a:endParaRPr lang="en-US" sz="2400"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219200" y="3723673"/>
                <a:ext cx="4009559" cy="97667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19200" y="2301273"/>
                <a:ext cx="4048031" cy="9766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bg1"/>
                              </a:solidFill>
                              <a:latin typeface="Cambria Math" charset="0"/>
                            </a:rPr>
                          </m:ctrlPr>
                        </m:sSubPr>
                        <m:e>
                          <m:r>
                            <a:rPr lang="en-US" sz="2400" b="1" i="0" smtClean="0">
                              <a:solidFill>
                                <a:schemeClr val="bg1"/>
                              </a:solidFill>
                              <a:latin typeface="Cambria Math" charset="0"/>
                            </a:rPr>
                            <m:t>𝐑</m:t>
                          </m:r>
                        </m:e>
                        <m:sub>
                          <m:r>
                            <a:rPr lang="en-US" sz="2400" b="1" i="1" smtClean="0">
                              <a:solidFill>
                                <a:schemeClr val="bg1"/>
                              </a:solidFill>
                              <a:latin typeface="Cambria Math" charset="0"/>
                            </a:rPr>
                            <m:t>𝒙</m:t>
                          </m:r>
                        </m:sub>
                      </m:sSub>
                      <m:d>
                        <m:dPr>
                          <m:ctrlPr>
                            <a:rPr lang="is-IS" sz="2400" b="1" i="1" smtClean="0">
                              <a:solidFill>
                                <a:schemeClr val="bg1"/>
                              </a:solidFill>
                              <a:latin typeface="Cambria Math" charset="0"/>
                            </a:rPr>
                          </m:ctrlPr>
                        </m:dPr>
                        <m:e>
                          <m:r>
                            <a:rPr lang="is-IS" sz="2400" b="1" i="1" smtClean="0">
                              <a:solidFill>
                                <a:schemeClr val="bg1"/>
                              </a:solidFill>
                              <a:latin typeface="Cambria Math" charset="0"/>
                              <a:ea typeface="Cambria Math" charset="0"/>
                              <a:cs typeface="Cambria Math" charset="0"/>
                            </a:rPr>
                            <m:t>𝜶</m:t>
                          </m:r>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3"/>
                                    <m:mcJc m:val="center"/>
                                  </m:mcPr>
                                </m:mc>
                              </m:mcs>
                              <m:ctrlPr>
                                <a:rPr lang="uk-UA" sz="2400" b="0" i="1" smtClean="0">
                                  <a:solidFill>
                                    <a:schemeClr val="bg1"/>
                                  </a:solidFill>
                                  <a:latin typeface="Cambria Math" charset="0"/>
                                </a:rPr>
                              </m:ctrlPr>
                            </m:mPr>
                            <m:mr>
                              <m:e>
                                <m:r>
                                  <m:rPr>
                                    <m:brk m:alnAt="7"/>
                                  </m:rPr>
                                  <a:rPr lang="en-US" sz="2400" b="0" i="1" smtClean="0">
                                    <a:solidFill>
                                      <a:schemeClr val="bg1"/>
                                    </a:solidFill>
                                    <a:latin typeface="Cambria Math" charset="0"/>
                                  </a:rPr>
                                  <m:t>1</m:t>
                                </m:r>
                              </m:e>
                              <m:e>
                                <m:r>
                                  <a:rPr lang="en-US" sz="2400" b="0" i="1" smtClean="0">
                                    <a:solidFill>
                                      <a:schemeClr val="bg1"/>
                                    </a:solidFill>
                                    <a:latin typeface="Cambria Math" charset="0"/>
                                  </a:rPr>
                                  <m:t>0</m:t>
                                </m:r>
                              </m:e>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e>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cos</m:t>
                                    </m:r>
                                  </m:fName>
                                  <m:e>
                                    <m:r>
                                      <a:rPr lang="en-US" sz="2400" b="0" i="1" smtClean="0">
                                        <a:solidFill>
                                          <a:schemeClr val="bg1"/>
                                        </a:solidFill>
                                        <a:latin typeface="Cambria Math" charset="0"/>
                                        <a:ea typeface="Cambria Math" charset="0"/>
                                        <a:cs typeface="Cambria Math" charset="0"/>
                                      </a:rPr>
                                      <m:t>𝛼</m:t>
                                    </m:r>
                                  </m:e>
                                </m:func>
                              </m:e>
                              <m:e>
                                <m:r>
                                  <a:rPr lang="en-US" sz="2400" i="1">
                                    <a:solidFill>
                                      <a:schemeClr val="bg1"/>
                                    </a:solidFill>
                                    <a:latin typeface="Cambria Math" charset="0"/>
                                  </a:rPr>
                                  <m:t>−</m:t>
                                </m:r>
                                <m:func>
                                  <m:funcPr>
                                    <m:ctrlPr>
                                      <a:rPr lang="en-US" sz="2400" i="1">
                                        <a:solidFill>
                                          <a:schemeClr val="bg1"/>
                                        </a:solidFill>
                                        <a:latin typeface="Cambria Math" charset="0"/>
                                      </a:rPr>
                                    </m:ctrlPr>
                                  </m:funcPr>
                                  <m:fName>
                                    <m:r>
                                      <m:rPr>
                                        <m:sty m:val="p"/>
                                      </m:rPr>
                                      <a:rPr lang="en-US" sz="2400">
                                        <a:solidFill>
                                          <a:schemeClr val="bg1"/>
                                        </a:solidFill>
                                        <a:latin typeface="Cambria Math" charset="0"/>
                                      </a:rPr>
                                      <m:t>sin</m:t>
                                    </m:r>
                                  </m:fName>
                                  <m:e>
                                    <m:r>
                                      <a:rPr lang="en-US" sz="2400" i="1">
                                        <a:solidFill>
                                          <a:schemeClr val="bg1"/>
                                        </a:solidFill>
                                        <a:latin typeface="Cambria Math" charset="0"/>
                                        <a:ea typeface="Cambria Math" charset="0"/>
                                        <a:cs typeface="Cambria Math" charset="0"/>
                                      </a:rPr>
                                      <m:t>𝛼</m:t>
                                    </m:r>
                                  </m:e>
                                </m:func>
                              </m:e>
                            </m:mr>
                            <m:mr>
                              <m:e>
                                <m:r>
                                  <a:rPr lang="en-US" sz="2400" b="0" i="1" smtClean="0">
                                    <a:solidFill>
                                      <a:schemeClr val="bg1"/>
                                    </a:solidFill>
                                    <a:latin typeface="Cambria Math" charset="0"/>
                                  </a:rPr>
                                  <m:t>0</m:t>
                                </m:r>
                              </m:e>
                              <m:e>
                                <m:func>
                                  <m:funcPr>
                                    <m:ctrlPr>
                                      <a:rPr lang="en-US" sz="2400" i="1">
                                        <a:solidFill>
                                          <a:schemeClr val="bg1"/>
                                        </a:solidFill>
                                        <a:latin typeface="Cambria Math" charset="0"/>
                                      </a:rPr>
                                    </m:ctrlPr>
                                  </m:funcPr>
                                  <m:fName>
                                    <m:r>
                                      <m:rPr>
                                        <m:sty m:val="p"/>
                                      </m:rPr>
                                      <a:rPr lang="en-US" sz="2400">
                                        <a:solidFill>
                                          <a:schemeClr val="bg1"/>
                                        </a:solidFill>
                                        <a:latin typeface="Cambria Math" charset="0"/>
                                      </a:rPr>
                                      <m:t>sin</m:t>
                                    </m:r>
                                  </m:fName>
                                  <m:e>
                                    <m:r>
                                      <a:rPr lang="en-US" sz="2400" i="1">
                                        <a:solidFill>
                                          <a:schemeClr val="bg1"/>
                                        </a:solidFill>
                                        <a:latin typeface="Cambria Math" charset="0"/>
                                        <a:ea typeface="Cambria Math" charset="0"/>
                                        <a:cs typeface="Cambria Math" charset="0"/>
                                      </a:rPr>
                                      <m:t>𝛼</m:t>
                                    </m:r>
                                  </m:e>
                                </m:func>
                              </m:e>
                              <m:e>
                                <m:func>
                                  <m:funcPr>
                                    <m:ctrlPr>
                                      <a:rPr lang="en-US" sz="2400" i="1">
                                        <a:solidFill>
                                          <a:schemeClr val="bg1"/>
                                        </a:solidFill>
                                        <a:latin typeface="Cambria Math" charset="0"/>
                                      </a:rPr>
                                    </m:ctrlPr>
                                  </m:funcPr>
                                  <m:fName>
                                    <m:r>
                                      <m:rPr>
                                        <m:sty m:val="p"/>
                                        <m:brk m:alnAt="7"/>
                                      </m:rPr>
                                      <a:rPr lang="en-US" sz="2400">
                                        <a:solidFill>
                                          <a:schemeClr val="bg1"/>
                                        </a:solidFill>
                                        <a:latin typeface="Cambria Math" charset="0"/>
                                      </a:rPr>
                                      <m:t>c</m:t>
                                    </m:r>
                                    <m:r>
                                      <m:rPr>
                                        <m:sty m:val="p"/>
                                      </m:rPr>
                                      <a:rPr lang="en-US" sz="2400">
                                        <a:solidFill>
                                          <a:schemeClr val="bg1"/>
                                        </a:solidFill>
                                        <a:latin typeface="Cambria Math" charset="0"/>
                                      </a:rPr>
                                      <m:t>os</m:t>
                                    </m:r>
                                  </m:fName>
                                  <m:e>
                                    <m:r>
                                      <a:rPr lang="en-US" sz="2400" i="1">
                                        <a:solidFill>
                                          <a:schemeClr val="bg1"/>
                                        </a:solidFill>
                                        <a:latin typeface="Cambria Math" charset="0"/>
                                        <a:ea typeface="Cambria Math" charset="0"/>
                                        <a:cs typeface="Cambria Math" charset="0"/>
                                      </a:rPr>
                                      <m:t>𝛼</m:t>
                                    </m:r>
                                  </m:e>
                                </m:func>
                              </m:e>
                            </m:mr>
                          </m:m>
                        </m:e>
                      </m:d>
                    </m:oMath>
                  </m:oMathPara>
                </a14:m>
                <a:endParaRPr lang="en-US" sz="24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219200" y="2301273"/>
                <a:ext cx="4048031" cy="976678"/>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37279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317500" y="609600"/>
            <a:ext cx="8637588" cy="701675"/>
          </a:xfrm>
        </p:spPr>
        <p:txBody>
          <a:bodyPr/>
          <a:lstStyle/>
          <a:p>
            <a:r>
              <a:rPr lang="en-US" altLang="en-US"/>
              <a:t>Affine Transformations</a:t>
            </a:r>
          </a:p>
        </p:txBody>
      </p:sp>
      <p:sp>
        <p:nvSpPr>
          <p:cNvPr id="36866" name="Rectangle 3"/>
          <p:cNvSpPr>
            <a:spLocks noGrp="1" noChangeArrowheads="1"/>
          </p:cNvSpPr>
          <p:nvPr>
            <p:ph type="body" idx="1"/>
          </p:nvPr>
        </p:nvSpPr>
        <p:spPr/>
        <p:txBody>
          <a:bodyPr/>
          <a:lstStyle/>
          <a:p>
            <a:r>
              <a:rPr lang="en-US" altLang="en-US" sz="2400"/>
              <a:t>Like translation, rotation is an example of a </a:t>
            </a:r>
            <a:r>
              <a:rPr lang="en-US" altLang="en-US" sz="2400" i="1"/>
              <a:t>affine transformation</a:t>
            </a:r>
          </a:p>
          <a:p>
            <a:r>
              <a:rPr lang="en-US" altLang="en-US" sz="2400" i="1"/>
              <a:t>Affine Transformation: Linear Transformation + Translation</a:t>
            </a:r>
            <a:endParaRPr lang="en-US" altLang="en-US" sz="2400"/>
          </a:p>
          <a:p>
            <a:r>
              <a:rPr lang="en-US" altLang="en-US" sz="2400"/>
              <a:t>True, the rotation contains sin()’s and cos()’s, but those ultimately just end up as constants in the actual linear equation</a:t>
            </a:r>
          </a:p>
          <a:p>
            <a:r>
              <a:rPr lang="en-US" altLang="en-US" sz="2400"/>
              <a:t>We can generalize our matrix in the previous example to be:</a:t>
            </a:r>
          </a:p>
        </p:txBody>
      </p:sp>
      <p:sp>
        <p:nvSpPr>
          <p:cNvPr id="36869"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7" name="TextBox 6"/>
              <p:cNvSpPr txBox="1"/>
              <p:nvPr/>
            </p:nvSpPr>
            <p:spPr>
              <a:xfrm>
                <a:off x="1219200" y="5413653"/>
                <a:ext cx="11880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bg1"/>
                              </a:solidFill>
                              <a:latin typeface="Cambria Math" charset="0"/>
                            </a:rPr>
                          </m:ctrlPr>
                        </m:sSupPr>
                        <m:e>
                          <m:r>
                            <a:rPr lang="en-US" sz="2400" b="1" i="0" smtClean="0">
                              <a:solidFill>
                                <a:schemeClr val="bg1"/>
                              </a:solidFill>
                              <a:latin typeface="Cambria Math" charset="0"/>
                            </a:rPr>
                            <m:t>𝐯</m:t>
                          </m:r>
                        </m:e>
                        <m:sup>
                          <m:r>
                            <a:rPr lang="en-US" sz="2400" b="1" i="0" smtClean="0">
                              <a:solidFill>
                                <a:schemeClr val="bg1"/>
                              </a:solidFill>
                              <a:latin typeface="Cambria Math" charset="0"/>
                            </a:rPr>
                            <m:t>′</m:t>
                          </m:r>
                        </m:sup>
                      </m:sSup>
                      <m:r>
                        <a:rPr lang="en-US" sz="2400" b="1" i="0" smtClean="0">
                          <a:solidFill>
                            <a:schemeClr val="bg1"/>
                          </a:solidFill>
                          <a:latin typeface="Cambria Math" charset="0"/>
                        </a:rPr>
                        <m:t>=</m:t>
                      </m:r>
                      <m:r>
                        <a:rPr lang="en-US" sz="2400" b="1" i="0" smtClean="0">
                          <a:solidFill>
                            <a:schemeClr val="bg1"/>
                          </a:solidFill>
                          <a:latin typeface="Cambria Math" charset="0"/>
                        </a:rPr>
                        <m:t>𝐌𝐯</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219200" y="5413653"/>
                <a:ext cx="1188018" cy="369332"/>
              </a:xfrm>
              <a:prstGeom prst="rect">
                <a:avLst/>
              </a:prstGeom>
              <a:blipFill rotWithShape="0">
                <a:blip r:embed="rId2"/>
                <a:stretch>
                  <a:fillRect l="-2051" r="-4615"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657600" y="5059774"/>
                <a:ext cx="2586797" cy="1077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smtClean="0">
                          <a:solidFill>
                            <a:schemeClr val="bg1"/>
                          </a:solidFill>
                          <a:latin typeface="Cambria Math" charset="0"/>
                        </a:rPr>
                        <m:t>𝐌</m:t>
                      </m:r>
                      <m:r>
                        <a:rPr lang="en-US" sz="2400" b="1" i="0" smtClean="0">
                          <a:solidFill>
                            <a:schemeClr val="bg1"/>
                          </a:solidFill>
                          <a:latin typeface="Cambria Math" charset="0"/>
                        </a:rPr>
                        <m:t>=</m:t>
                      </m:r>
                      <m:d>
                        <m:dPr>
                          <m:begChr m:val="["/>
                          <m:endChr m:val="]"/>
                          <m:ctrlPr>
                            <a:rPr lang="pt-BR" sz="2400" b="1" i="1" smtClean="0">
                              <a:solidFill>
                                <a:schemeClr val="bg1"/>
                              </a:solidFill>
                              <a:latin typeface="Cambria Math" charset="0"/>
                            </a:rPr>
                          </m:ctrlPr>
                        </m:dPr>
                        <m:e>
                          <m:m>
                            <m:mPr>
                              <m:mcs>
                                <m:mc>
                                  <m:mcPr>
                                    <m:count m:val="3"/>
                                    <m:mcJc m:val="center"/>
                                  </m:mcPr>
                                </m:mc>
                              </m:mcs>
                              <m:ctrlPr>
                                <a:rPr lang="uk-UA" sz="2400" b="1" i="1" smtClean="0">
                                  <a:solidFill>
                                    <a:schemeClr val="bg1"/>
                                  </a:solidFill>
                                  <a:latin typeface="Cambria Math" charset="0"/>
                                </a:rPr>
                              </m:ctrlPr>
                            </m:mPr>
                            <m:mr>
                              <m:e>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𝒂</m:t>
                                    </m:r>
                                  </m:e>
                                  <m:sub>
                                    <m:r>
                                      <a:rPr lang="en-US" sz="2400" b="1" i="1" smtClean="0">
                                        <a:solidFill>
                                          <a:schemeClr val="bg1"/>
                                        </a:solidFill>
                                        <a:latin typeface="Cambria Math" charset="0"/>
                                      </a:rPr>
                                      <m:t>𝟏</m:t>
                                    </m:r>
                                  </m:sub>
                                </m:sSub>
                              </m:e>
                              <m:e>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𝒃</m:t>
                                    </m:r>
                                  </m:e>
                                  <m:sub>
                                    <m:r>
                                      <a:rPr lang="en-US" sz="2400" b="1" i="1" smtClean="0">
                                        <a:solidFill>
                                          <a:schemeClr val="bg1"/>
                                        </a:solidFill>
                                        <a:latin typeface="Cambria Math" charset="0"/>
                                      </a:rPr>
                                      <m:t>𝟏</m:t>
                                    </m:r>
                                  </m:sub>
                                </m:sSub>
                              </m:e>
                              <m:e>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𝒄</m:t>
                                    </m:r>
                                  </m:e>
                                  <m:sub>
                                    <m:r>
                                      <a:rPr lang="en-US" sz="2400" b="1" i="1" smtClean="0">
                                        <a:solidFill>
                                          <a:schemeClr val="bg1"/>
                                        </a:solidFill>
                                        <a:latin typeface="Cambria Math" charset="0"/>
                                      </a:rPr>
                                      <m:t>𝟏</m:t>
                                    </m:r>
                                  </m:sub>
                                </m:sSub>
                              </m:e>
                            </m:mr>
                            <m:mr>
                              <m:e>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𝒂</m:t>
                                    </m:r>
                                  </m:e>
                                  <m:sub>
                                    <m:r>
                                      <a:rPr lang="en-US" sz="2400" b="1" i="1" smtClean="0">
                                        <a:solidFill>
                                          <a:schemeClr val="bg1"/>
                                        </a:solidFill>
                                        <a:latin typeface="Cambria Math" charset="0"/>
                                      </a:rPr>
                                      <m:t>𝟐</m:t>
                                    </m:r>
                                  </m:sub>
                                </m:sSub>
                              </m:e>
                              <m:e>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𝒃</m:t>
                                    </m:r>
                                  </m:e>
                                  <m:sub>
                                    <m:r>
                                      <a:rPr lang="en-US" sz="2400" b="1" i="1" smtClean="0">
                                        <a:solidFill>
                                          <a:schemeClr val="bg1"/>
                                        </a:solidFill>
                                        <a:latin typeface="Cambria Math" charset="0"/>
                                      </a:rPr>
                                      <m:t>𝟐</m:t>
                                    </m:r>
                                  </m:sub>
                                </m:sSub>
                              </m:e>
                              <m:e>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𝒄</m:t>
                                    </m:r>
                                  </m:e>
                                  <m:sub>
                                    <m:r>
                                      <a:rPr lang="en-US" sz="2400" b="1" i="1" smtClean="0">
                                        <a:solidFill>
                                          <a:schemeClr val="bg1"/>
                                        </a:solidFill>
                                        <a:latin typeface="Cambria Math" charset="0"/>
                                      </a:rPr>
                                      <m:t>𝟐</m:t>
                                    </m:r>
                                  </m:sub>
                                </m:sSub>
                              </m:e>
                            </m:mr>
                            <m:mr>
                              <m:e>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𝒂</m:t>
                                    </m:r>
                                  </m:e>
                                  <m:sub>
                                    <m:r>
                                      <a:rPr lang="en-US" sz="2400" b="1" i="1" smtClean="0">
                                        <a:solidFill>
                                          <a:schemeClr val="bg1"/>
                                        </a:solidFill>
                                        <a:latin typeface="Cambria Math" charset="0"/>
                                      </a:rPr>
                                      <m:t>𝟑</m:t>
                                    </m:r>
                                  </m:sub>
                                </m:sSub>
                              </m:e>
                              <m:e>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𝒃</m:t>
                                    </m:r>
                                  </m:e>
                                  <m:sub>
                                    <m:r>
                                      <a:rPr lang="en-US" sz="2400" b="1" i="1" smtClean="0">
                                        <a:solidFill>
                                          <a:schemeClr val="bg1"/>
                                        </a:solidFill>
                                        <a:latin typeface="Cambria Math" charset="0"/>
                                      </a:rPr>
                                      <m:t>𝟑</m:t>
                                    </m:r>
                                  </m:sub>
                                </m:sSub>
                              </m:e>
                              <m:e>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𝒄</m:t>
                                    </m:r>
                                  </m:e>
                                  <m:sub>
                                    <m:r>
                                      <a:rPr lang="en-US" sz="2400" b="1" i="1" smtClean="0">
                                        <a:solidFill>
                                          <a:schemeClr val="bg1"/>
                                        </a:solidFill>
                                        <a:latin typeface="Cambria Math" charset="0"/>
                                      </a:rPr>
                                      <m:t>𝟑</m:t>
                                    </m:r>
                                  </m:sub>
                                </m:sSub>
                              </m:e>
                            </m:mr>
                          </m:m>
                        </m:e>
                      </m:d>
                    </m:oMath>
                  </m:oMathPara>
                </a14:m>
                <a:endParaRPr lang="en-US" sz="24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3657600" y="5059774"/>
                <a:ext cx="2586797" cy="1077090"/>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49537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17500" y="609600"/>
            <a:ext cx="8637588" cy="701675"/>
          </a:xfrm>
        </p:spPr>
        <p:txBody>
          <a:bodyPr/>
          <a:lstStyle/>
          <a:p>
            <a:r>
              <a:rPr lang="en-US" altLang="en-US"/>
              <a:t>Affine Equation</a:t>
            </a:r>
          </a:p>
        </p:txBody>
      </p:sp>
      <p:sp>
        <p:nvSpPr>
          <p:cNvPr id="37890" name="Rectangle 3"/>
          <p:cNvSpPr>
            <a:spLocks noGrp="1" noChangeArrowheads="1"/>
          </p:cNvSpPr>
          <p:nvPr>
            <p:ph type="body" idx="1"/>
          </p:nvPr>
        </p:nvSpPr>
        <p:spPr/>
        <p:txBody>
          <a:bodyPr/>
          <a:lstStyle/>
          <a:p>
            <a:r>
              <a:rPr lang="en-US" altLang="en-US" dirty="0"/>
              <a:t>A general affine equation of 1 variable is:</a:t>
            </a:r>
          </a:p>
          <a:p>
            <a:endParaRPr lang="en-US" altLang="en-US" dirty="0"/>
          </a:p>
          <a:p>
            <a:pPr>
              <a:buFont typeface="Wingdings" charset="2"/>
              <a:buNone/>
            </a:pPr>
            <a:r>
              <a:rPr lang="en-US" altLang="en-US" dirty="0"/>
              <a:t>	where </a:t>
            </a:r>
            <a:r>
              <a:rPr lang="en-US" altLang="en-US" i="1" dirty="0"/>
              <a:t>a</a:t>
            </a:r>
            <a:r>
              <a:rPr lang="en-US" altLang="en-US" dirty="0"/>
              <a:t> and </a:t>
            </a:r>
            <a:r>
              <a:rPr lang="en-US" altLang="en-US" i="1" dirty="0"/>
              <a:t>d</a:t>
            </a:r>
            <a:r>
              <a:rPr lang="en-US" altLang="en-US" dirty="0"/>
              <a:t> are constants</a:t>
            </a:r>
          </a:p>
          <a:p>
            <a:r>
              <a:rPr lang="en-US" altLang="en-US" dirty="0"/>
              <a:t>A general affine equation of 3 variables is:</a:t>
            </a:r>
          </a:p>
          <a:p>
            <a:endParaRPr lang="en-US" altLang="en-US" dirty="0"/>
          </a:p>
          <a:p>
            <a:endParaRPr lang="en-US" altLang="en-US" dirty="0"/>
          </a:p>
          <a:p>
            <a:r>
              <a:rPr lang="en-US" altLang="en-US" dirty="0"/>
              <a:t>Note: there are no </a:t>
            </a:r>
            <a:r>
              <a:rPr lang="en-US" altLang="en-US" i="1" dirty="0"/>
              <a:t>nonlinear </a:t>
            </a:r>
            <a:r>
              <a:rPr lang="en-US" altLang="en-US" dirty="0"/>
              <a:t>terms like </a:t>
            </a:r>
            <a:r>
              <a:rPr lang="en-US" altLang="en-US" i="1" dirty="0" err="1"/>
              <a:t>v</a:t>
            </a:r>
            <a:r>
              <a:rPr lang="en-US" altLang="en-US" i="1" baseline="-25000" dirty="0" err="1"/>
              <a:t>x</a:t>
            </a:r>
            <a:r>
              <a:rPr lang="en-US" altLang="en-US" i="1" dirty="0" err="1"/>
              <a:t>v</a:t>
            </a:r>
            <a:r>
              <a:rPr lang="en-US" altLang="en-US" i="1" baseline="-25000" dirty="0" err="1"/>
              <a:t>y</a:t>
            </a:r>
            <a:r>
              <a:rPr lang="en-US" altLang="en-US" dirty="0"/>
              <a:t>, </a:t>
            </a:r>
            <a:r>
              <a:rPr lang="en-US" altLang="en-US" i="1" dirty="0"/>
              <a:t>v</a:t>
            </a:r>
            <a:r>
              <a:rPr lang="en-US" altLang="en-US" i="1" baseline="-25000" dirty="0"/>
              <a:t>x</a:t>
            </a:r>
            <a:r>
              <a:rPr lang="en-US" altLang="en-US" baseline="30000" dirty="0"/>
              <a:t>2</a:t>
            </a:r>
            <a:r>
              <a:rPr lang="en-US" altLang="en-US" dirty="0"/>
              <a:t>, sin(</a:t>
            </a:r>
            <a:r>
              <a:rPr lang="en-US" altLang="en-US" i="1" dirty="0" err="1"/>
              <a:t>v</a:t>
            </a:r>
            <a:r>
              <a:rPr lang="en-US" altLang="en-US" i="1" baseline="-25000" dirty="0" err="1"/>
              <a:t>x</a:t>
            </a:r>
            <a:r>
              <a:rPr lang="en-US" altLang="en-US" dirty="0"/>
              <a:t>)…</a:t>
            </a:r>
          </a:p>
        </p:txBody>
      </p:sp>
      <p:sp>
        <p:nvSpPr>
          <p:cNvPr id="3789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295400" y="2209800"/>
                <a:ext cx="19963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charset="0"/>
                        </a:rPr>
                        <m:t>𝑓</m:t>
                      </m:r>
                      <m:d>
                        <m:dPr>
                          <m:ctrlPr>
                            <a:rPr lang="en-US" sz="2400" b="0" i="1" smtClean="0">
                              <a:solidFill>
                                <a:schemeClr val="bg1"/>
                              </a:solidFill>
                              <a:latin typeface="Cambria Math" charset="0"/>
                            </a:rPr>
                          </m:ctrlPr>
                        </m:dPr>
                        <m:e>
                          <m:r>
                            <a:rPr lang="en-US" sz="2400" b="0" i="1" smtClean="0">
                              <a:solidFill>
                                <a:schemeClr val="bg1"/>
                              </a:solidFill>
                              <a:latin typeface="Cambria Math" charset="0"/>
                            </a:rPr>
                            <m:t>𝑣</m:t>
                          </m:r>
                        </m:e>
                      </m:d>
                      <m:r>
                        <a:rPr lang="en-US" sz="2400" b="0" i="1" smtClean="0">
                          <a:solidFill>
                            <a:schemeClr val="bg1"/>
                          </a:solidFill>
                          <a:latin typeface="Cambria Math" charset="0"/>
                        </a:rPr>
                        <m:t>=</m:t>
                      </m:r>
                      <m:r>
                        <a:rPr lang="en-US" sz="2400" b="0" i="1" smtClean="0">
                          <a:solidFill>
                            <a:schemeClr val="bg1"/>
                          </a:solidFill>
                          <a:latin typeface="Cambria Math" charset="0"/>
                        </a:rPr>
                        <m:t>𝑎𝑣</m:t>
                      </m:r>
                      <m:r>
                        <a:rPr lang="en-US" sz="2400" b="0" i="1" smtClean="0">
                          <a:solidFill>
                            <a:schemeClr val="bg1"/>
                          </a:solidFill>
                          <a:latin typeface="Cambria Math" charset="0"/>
                        </a:rPr>
                        <m:t>+</m:t>
                      </m:r>
                      <m:r>
                        <a:rPr lang="en-US" sz="2400" b="0" i="1" smtClean="0">
                          <a:solidFill>
                            <a:schemeClr val="bg1"/>
                          </a:solidFill>
                          <a:latin typeface="Cambria Math" charset="0"/>
                        </a:rPr>
                        <m:t>𝑑</m:t>
                      </m:r>
                    </m:oMath>
                  </m:oMathPara>
                </a14:m>
                <a:endParaRPr lang="en-US" sz="2400"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295400" y="2209800"/>
                <a:ext cx="1996316" cy="369332"/>
              </a:xfrm>
              <a:prstGeom prst="rect">
                <a:avLst/>
              </a:prstGeom>
              <a:blipFill rotWithShape="0">
                <a:blip r:embed="rId2"/>
                <a:stretch>
                  <a:fillRect l="-4893" r="-2141"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261519" y="3886200"/>
                <a:ext cx="5748881" cy="4249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charset="0"/>
                        </a:rPr>
                        <m:t>𝑓</m:t>
                      </m:r>
                      <m:d>
                        <m:dPr>
                          <m:ctrlPr>
                            <a:rPr lang="is-IS" sz="2400" b="0" i="1" smtClean="0">
                              <a:solidFill>
                                <a:schemeClr val="bg1"/>
                              </a:solidFill>
                              <a:latin typeface="Cambria Math" charset="0"/>
                            </a:rPr>
                          </m:ctrlPr>
                        </m:dP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e>
                      </m:d>
                      <m:r>
                        <a:rPr lang="en-US" sz="2400" b="0" i="1" smtClean="0">
                          <a:solidFill>
                            <a:schemeClr val="bg1"/>
                          </a:solidFill>
                          <a:latin typeface="Cambria Math" charset="0"/>
                        </a:rPr>
                        <m:t>=</m:t>
                      </m:r>
                      <m:r>
                        <a:rPr lang="en-US" sz="2400" b="0" i="1" smtClean="0">
                          <a:solidFill>
                            <a:schemeClr val="bg1"/>
                          </a:solidFill>
                          <a:latin typeface="Cambria Math" charset="0"/>
                        </a:rPr>
                        <m:t>𝑓</m:t>
                      </m:r>
                      <m:d>
                        <m:dPr>
                          <m:ctrlPr>
                            <a:rPr lang="en-US" sz="2400" b="0" i="1" smtClean="0">
                              <a:solidFill>
                                <a:schemeClr val="bg1"/>
                              </a:solidFill>
                              <a:latin typeface="Cambria Math" charset="0"/>
                            </a:rPr>
                          </m:ctrlPr>
                        </m:dPr>
                        <m:e>
                          <m:r>
                            <a:rPr lang="en-US" sz="2400" b="1" i="0" smtClean="0">
                              <a:solidFill>
                                <a:schemeClr val="bg1"/>
                              </a:solidFill>
                              <a:latin typeface="Cambria Math" charset="0"/>
                            </a:rPr>
                            <m:t>𝐯</m:t>
                          </m:r>
                        </m:e>
                      </m:d>
                      <m:r>
                        <a:rPr lang="en-US" sz="2400" b="0" i="1" smtClean="0">
                          <a:solidFill>
                            <a:schemeClr val="bg1"/>
                          </a:solidFill>
                          <a:latin typeface="Cambria Math" charset="0"/>
                        </a:rPr>
                        <m:t>=</m:t>
                      </m:r>
                      <m:r>
                        <a:rPr lang="en-US" sz="2400" b="0" i="1" smtClean="0">
                          <a:solidFill>
                            <a:schemeClr val="bg1"/>
                          </a:solidFill>
                          <a:latin typeface="Cambria Math" charset="0"/>
                        </a:rPr>
                        <m:t>𝑎</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r>
                        <a:rPr lang="en-US" sz="2400" b="0" i="1" smtClean="0">
                          <a:solidFill>
                            <a:schemeClr val="bg1"/>
                          </a:solidFill>
                          <a:latin typeface="Cambria Math" charset="0"/>
                        </a:rPr>
                        <m:t>𝑏</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r>
                        <a:rPr lang="en-US" sz="2400" b="0" i="1" smtClean="0">
                          <a:solidFill>
                            <a:schemeClr val="bg1"/>
                          </a:solidFill>
                          <a:latin typeface="Cambria Math" charset="0"/>
                        </a:rPr>
                        <m:t>𝑐</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r>
                        <a:rPr lang="en-US" sz="2400" b="0" i="1" smtClean="0">
                          <a:solidFill>
                            <a:schemeClr val="bg1"/>
                          </a:solidFill>
                          <a:latin typeface="Cambria Math" charset="0"/>
                        </a:rPr>
                        <m:t>𝑑</m:t>
                      </m:r>
                    </m:oMath>
                  </m:oMathPara>
                </a14:m>
                <a:endParaRPr lang="en-US" sz="2400"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261519" y="3886200"/>
                <a:ext cx="5748881" cy="424925"/>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433197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US" altLang="en-US"/>
              <a:t>System of Affine Equations</a:t>
            </a:r>
          </a:p>
        </p:txBody>
      </p:sp>
      <p:sp>
        <p:nvSpPr>
          <p:cNvPr id="38914" name="Rectangle 3"/>
          <p:cNvSpPr>
            <a:spLocks noGrp="1" noChangeArrowheads="1"/>
          </p:cNvSpPr>
          <p:nvPr>
            <p:ph type="body" idx="1"/>
          </p:nvPr>
        </p:nvSpPr>
        <p:spPr/>
        <p:txBody>
          <a:bodyPr/>
          <a:lstStyle/>
          <a:p>
            <a:pPr>
              <a:lnSpc>
                <a:spcPct val="90000"/>
              </a:lnSpc>
            </a:pPr>
            <a:r>
              <a:rPr lang="en-US" altLang="en-US"/>
              <a:t>Now let’s look at 3 affine equations of 3 variables </a:t>
            </a:r>
            <a:r>
              <a:rPr lang="en-US" altLang="en-US" i="1"/>
              <a:t>v</a:t>
            </a:r>
            <a:r>
              <a:rPr lang="en-US" altLang="en-US" i="1" baseline="-25000"/>
              <a:t>x</a:t>
            </a:r>
            <a:r>
              <a:rPr lang="en-US" altLang="en-US"/>
              <a:t>, </a:t>
            </a:r>
            <a:r>
              <a:rPr lang="en-US" altLang="en-US" i="1"/>
              <a:t>v</a:t>
            </a:r>
            <a:r>
              <a:rPr lang="en-US" altLang="en-US" i="1" baseline="-25000"/>
              <a:t>y</a:t>
            </a:r>
            <a:r>
              <a:rPr lang="en-US" altLang="en-US"/>
              <a:t>, and </a:t>
            </a:r>
            <a:r>
              <a:rPr lang="en-US" altLang="en-US" i="1"/>
              <a:t>v</a:t>
            </a:r>
            <a:r>
              <a:rPr lang="en-US" altLang="en-US" i="1" baseline="-25000"/>
              <a:t>z</a:t>
            </a:r>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r>
              <a:rPr lang="en-US" altLang="en-US"/>
              <a:t>Note that all of the </a:t>
            </a:r>
            <a:r>
              <a:rPr lang="en-US" altLang="en-US" i="1"/>
              <a:t>a</a:t>
            </a:r>
            <a:r>
              <a:rPr lang="en-US" altLang="en-US" i="1" baseline="-25000"/>
              <a:t>n</a:t>
            </a:r>
            <a:r>
              <a:rPr lang="en-US" altLang="en-US"/>
              <a:t>, </a:t>
            </a:r>
            <a:r>
              <a:rPr lang="en-US" altLang="en-US" i="1"/>
              <a:t>b</a:t>
            </a:r>
            <a:r>
              <a:rPr lang="en-US" altLang="en-US" i="1" baseline="-25000"/>
              <a:t>n</a:t>
            </a:r>
            <a:r>
              <a:rPr lang="en-US" altLang="en-US"/>
              <a:t>, </a:t>
            </a:r>
            <a:r>
              <a:rPr lang="en-US" altLang="en-US" i="1"/>
              <a:t>c</a:t>
            </a:r>
            <a:r>
              <a:rPr lang="en-US" altLang="en-US" i="1" baseline="-25000"/>
              <a:t>n</a:t>
            </a:r>
            <a:r>
              <a:rPr lang="en-US" altLang="en-US"/>
              <a:t>, and </a:t>
            </a:r>
            <a:r>
              <a:rPr lang="en-US" altLang="en-US" i="1"/>
              <a:t>d</a:t>
            </a:r>
            <a:r>
              <a:rPr lang="en-US" altLang="en-US" i="1" baseline="-25000"/>
              <a:t>n</a:t>
            </a:r>
            <a:r>
              <a:rPr lang="en-US" altLang="en-US"/>
              <a:t> are constants (12 in total)</a:t>
            </a:r>
          </a:p>
        </p:txBody>
      </p:sp>
      <p:sp>
        <p:nvSpPr>
          <p:cNvPr id="3891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7" name="TextBox 6"/>
              <p:cNvSpPr txBox="1"/>
              <p:nvPr/>
            </p:nvSpPr>
            <p:spPr>
              <a:xfrm>
                <a:off x="1295400" y="2763793"/>
                <a:ext cx="4059060"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1</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1</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1</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1</m:t>
                          </m:r>
                        </m:sub>
                      </m:sSub>
                    </m:oMath>
                  </m:oMathPara>
                </a14:m>
                <a:endParaRPr lang="en-US" sz="2400"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295400" y="2763793"/>
                <a:ext cx="4059060" cy="398507"/>
              </a:xfrm>
              <a:prstGeom prst="rect">
                <a:avLst/>
              </a:prstGeom>
              <a:blipFill rotWithShape="0">
                <a:blip r:embed="rId2"/>
                <a:stretch>
                  <a:fillRect l="-1504" b="-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295400" y="3429000"/>
                <a:ext cx="4059060"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2</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2</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2</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2</m:t>
                          </m:r>
                        </m:sub>
                      </m:sSub>
                    </m:oMath>
                  </m:oMathPara>
                </a14:m>
                <a:endParaRPr lang="en-US" sz="2400"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295400" y="3429000"/>
                <a:ext cx="4059060" cy="398507"/>
              </a:xfrm>
              <a:prstGeom prst="rect">
                <a:avLst/>
              </a:prstGeom>
              <a:blipFill rotWithShape="0">
                <a:blip r:embed="rId3"/>
                <a:stretch>
                  <a:fillRect l="-1955" r="-451"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95400" y="4114800"/>
                <a:ext cx="4059060"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3</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3</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3</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3</m:t>
                          </m:r>
                        </m:sub>
                      </m:sSub>
                    </m:oMath>
                  </m:oMathPara>
                </a14:m>
                <a:endParaRPr lang="en-US" sz="24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295400" y="4114800"/>
                <a:ext cx="4059060" cy="398507"/>
              </a:xfrm>
              <a:prstGeom prst="rect">
                <a:avLst/>
              </a:prstGeom>
              <a:blipFill rotWithShape="0">
                <a:blip r:embed="rId4"/>
                <a:stretch>
                  <a:fillRect l="-1654" r="-301" b="-21538"/>
                </a:stretch>
              </a:blipFill>
            </p:spPr>
            <p:txBody>
              <a:bodyPr/>
              <a:lstStyle/>
              <a:p>
                <a:r>
                  <a:rPr lang="en-US">
                    <a:noFill/>
                  </a:rPr>
                  <a:t> </a:t>
                </a:r>
              </a:p>
            </p:txBody>
          </p:sp>
        </mc:Fallback>
      </mc:AlternateContent>
    </p:spTree>
    <p:extLst>
      <p:ext uri="{BB962C8B-B14F-4D97-AF65-F5344CB8AC3E}">
        <p14:creationId xmlns:p14="http://schemas.microsoft.com/office/powerpoint/2010/main" val="678684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altLang="en-US"/>
              <a:t>Matrix Notation</a:t>
            </a:r>
          </a:p>
        </p:txBody>
      </p:sp>
      <p:sp>
        <p:nvSpPr>
          <p:cNvPr id="39939"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5" name="TextBox 4"/>
              <p:cNvSpPr txBox="1"/>
              <p:nvPr/>
            </p:nvSpPr>
            <p:spPr>
              <a:xfrm>
                <a:off x="694267" y="1544060"/>
                <a:ext cx="4059060"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1</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1</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1</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1</m:t>
                          </m:r>
                        </m:sub>
                      </m:sSub>
                    </m:oMath>
                  </m:oMathPara>
                </a14:m>
                <a:endParaRPr lang="en-US" sz="2400" dirty="0">
                  <a:solidFill>
                    <a:schemeClr val="bg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94267" y="1544060"/>
                <a:ext cx="4059060" cy="398507"/>
              </a:xfrm>
              <a:prstGeom prst="rect">
                <a:avLst/>
              </a:prstGeom>
              <a:blipFill rotWithShape="0">
                <a:blip r:embed="rId2"/>
                <a:stretch>
                  <a:fillRect l="-1502" b="-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94267" y="2209267"/>
                <a:ext cx="4059060"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2</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2</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2</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2</m:t>
                          </m:r>
                        </m:sub>
                      </m:sSub>
                    </m:oMath>
                  </m:oMathPara>
                </a14:m>
                <a:endParaRPr lang="en-US" sz="2400"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94267" y="2209267"/>
                <a:ext cx="4059060" cy="398507"/>
              </a:xfrm>
              <a:prstGeom prst="rect">
                <a:avLst/>
              </a:prstGeom>
              <a:blipFill rotWithShape="0">
                <a:blip r:embed="rId3"/>
                <a:stretch>
                  <a:fillRect l="-1952" r="-450" b="-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94267" y="2895067"/>
                <a:ext cx="4059060"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3</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3</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3</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3</m:t>
                          </m:r>
                        </m:sub>
                      </m:sSub>
                    </m:oMath>
                  </m:oMathPara>
                </a14:m>
                <a:endParaRPr lang="en-US" sz="2400"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94267" y="2895067"/>
                <a:ext cx="4059060" cy="398507"/>
              </a:xfrm>
              <a:prstGeom prst="rect">
                <a:avLst/>
              </a:prstGeom>
              <a:blipFill rotWithShape="0">
                <a:blip r:embed="rId4"/>
                <a:stretch>
                  <a:fillRect l="-1652" r="-150"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5800" y="3724689"/>
                <a:ext cx="4438972" cy="118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sz="2400" b="0" i="1" smtClean="0">
                              <a:solidFill>
                                <a:schemeClr val="bg1"/>
                              </a:solidFill>
                              <a:latin typeface="Cambria Math" charset="0"/>
                            </a:rPr>
                          </m:ctrlPr>
                        </m:dPr>
                        <m:e>
                          <m:m>
                            <m:mPr>
                              <m:mcs>
                                <m:mc>
                                  <m:mcPr>
                                    <m:count m:val="1"/>
                                    <m:mcJc m:val="center"/>
                                  </m:mcPr>
                                </m:mc>
                              </m:mcs>
                              <m:ctrlPr>
                                <a:rPr lang="cs-CZ"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b="0" i="1" smtClean="0">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b="0" i="1" smtClean="0">
                                        <a:solidFill>
                                          <a:schemeClr val="bg1"/>
                                        </a:solidFill>
                                        <a:latin typeface="Cambria Math" charset="0"/>
                                      </a:rPr>
                                      <m:t>𝑦</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i="1">
                                        <a:solidFill>
                                          <a:schemeClr val="bg1"/>
                                        </a:solidFill>
                                        <a:latin typeface="Cambria Math" charset="0"/>
                                      </a:rPr>
                                      <m:t>𝑧</m:t>
                                    </m:r>
                                  </m:sub>
                                </m:sSub>
                              </m:e>
                            </m:mr>
                          </m:m>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3"/>
                                    <m:mcJc m:val="center"/>
                                  </m:mcPr>
                                </m:mc>
                              </m:mcs>
                              <m:ctrlPr>
                                <a:rPr lang="uk-UA"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𝑎</m:t>
                                    </m:r>
                                  </m:e>
                                  <m:sub>
                                    <m:r>
                                      <a:rPr lang="en-US" sz="2400" i="1">
                                        <a:solidFill>
                                          <a:schemeClr val="bg1"/>
                                        </a:solidFill>
                                        <a:latin typeface="Cambria Math" charset="0"/>
                                      </a:rPr>
                                      <m:t>1</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i="1">
                                        <a:solidFill>
                                          <a:schemeClr val="bg1"/>
                                        </a:solidFill>
                                        <a:latin typeface="Cambria Math" charset="0"/>
                                      </a:rPr>
                                      <m:t>1</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i="1">
                                        <a:solidFill>
                                          <a:schemeClr val="bg1"/>
                                        </a:solidFill>
                                        <a:latin typeface="Cambria Math" charset="0"/>
                                      </a:rPr>
                                      <m:t>1</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𝑎</m:t>
                                    </m:r>
                                  </m:e>
                                  <m:sub>
                                    <m:r>
                                      <a:rPr lang="en-US" sz="2400" b="0" i="1" smtClean="0">
                                        <a:solidFill>
                                          <a:schemeClr val="bg1"/>
                                        </a:solidFill>
                                        <a:latin typeface="Cambria Math" charset="0"/>
                                      </a:rPr>
                                      <m:t>2</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2</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2</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𝑎</m:t>
                                    </m:r>
                                  </m:e>
                                  <m:sub>
                                    <m:r>
                                      <a:rPr lang="en-US" sz="2400" b="0" i="1" smtClean="0">
                                        <a:solidFill>
                                          <a:schemeClr val="bg1"/>
                                        </a:solidFill>
                                        <a:latin typeface="Cambria Math" charset="0"/>
                                      </a:rPr>
                                      <m:t>3</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3</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3</m:t>
                                    </m:r>
                                  </m:sub>
                                </m:sSub>
                              </m:e>
                            </m:mr>
                          </m:m>
                        </m:e>
                      </m:d>
                      <m:d>
                        <m:dPr>
                          <m:begChr m:val="["/>
                          <m:endChr m:val="]"/>
                          <m:ctrlPr>
                            <a:rPr lang="pt-BR" sz="2400" b="0" i="1" smtClean="0">
                              <a:solidFill>
                                <a:schemeClr val="bg1"/>
                              </a:solidFill>
                              <a:latin typeface="Cambria Math" charset="0"/>
                            </a:rPr>
                          </m:ctrlPr>
                        </m:dPr>
                        <m:e>
                          <m:m>
                            <m:mPr>
                              <m:mcs>
                                <m:mc>
                                  <m:mcPr>
                                    <m:count m:val="1"/>
                                    <m:mcJc m:val="center"/>
                                  </m:mcPr>
                                </m:mc>
                              </m:mcs>
                              <m:ctrlPr>
                                <a:rPr lang="cs-CZ"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e>
                            </m:mr>
                          </m:m>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1"/>
                                    <m:mcJc m:val="center"/>
                                  </m:mcPr>
                                </m:mc>
                              </m:mcs>
                              <m:ctrlPr>
                                <a:rPr lang="cs-CZ"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i="1">
                                        <a:solidFill>
                                          <a:schemeClr val="bg1"/>
                                        </a:solidFill>
                                        <a:latin typeface="Cambria Math" charset="0"/>
                                      </a:rPr>
                                      <m:t>1</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2</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3</m:t>
                                    </m:r>
                                  </m:sub>
                                </m:sSub>
                              </m:e>
                            </m:mr>
                          </m:m>
                        </m:e>
                      </m:d>
                    </m:oMath>
                  </m:oMathPara>
                </a14:m>
                <a:endParaRPr lang="en-US" sz="2400"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85800" y="3724689"/>
                <a:ext cx="4438972" cy="118192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11200" y="5461996"/>
                <a:ext cx="1741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bg1"/>
                              </a:solidFill>
                              <a:latin typeface="Cambria Math" charset="0"/>
                            </a:rPr>
                          </m:ctrlPr>
                        </m:sSupPr>
                        <m:e>
                          <m:r>
                            <a:rPr lang="en-US" sz="2400" b="1" i="0" smtClean="0">
                              <a:solidFill>
                                <a:schemeClr val="bg1"/>
                              </a:solidFill>
                              <a:latin typeface="Cambria Math" charset="0"/>
                            </a:rPr>
                            <m:t>𝐯</m:t>
                          </m:r>
                        </m:e>
                        <m:sup>
                          <m:r>
                            <a:rPr lang="en-US" sz="2400" b="1" i="0" smtClean="0">
                              <a:solidFill>
                                <a:schemeClr val="bg1"/>
                              </a:solidFill>
                              <a:latin typeface="Cambria Math" charset="0"/>
                            </a:rPr>
                            <m:t>′</m:t>
                          </m:r>
                        </m:sup>
                      </m:sSup>
                      <m:r>
                        <a:rPr lang="en-US" sz="2400" b="1" i="0" smtClean="0">
                          <a:solidFill>
                            <a:schemeClr val="bg1"/>
                          </a:solidFill>
                          <a:latin typeface="Cambria Math" charset="0"/>
                        </a:rPr>
                        <m:t>=</m:t>
                      </m:r>
                      <m:r>
                        <a:rPr lang="en-US" sz="2400" b="1" i="0" smtClean="0">
                          <a:solidFill>
                            <a:schemeClr val="bg1"/>
                          </a:solidFill>
                          <a:latin typeface="Cambria Math" charset="0"/>
                        </a:rPr>
                        <m:t>𝐌𝐯</m:t>
                      </m:r>
                      <m:r>
                        <a:rPr lang="en-US" sz="2400" b="1" i="0" smtClean="0">
                          <a:solidFill>
                            <a:schemeClr val="bg1"/>
                          </a:solidFill>
                          <a:latin typeface="Cambria Math" charset="0"/>
                        </a:rPr>
                        <m:t>+</m:t>
                      </m:r>
                      <m:r>
                        <a:rPr lang="en-US" sz="2400" b="1" i="0" smtClean="0">
                          <a:solidFill>
                            <a:schemeClr val="bg1"/>
                          </a:solidFill>
                          <a:latin typeface="Cambria Math" charset="0"/>
                        </a:rPr>
                        <m:t>𝐝</m:t>
                      </m:r>
                    </m:oMath>
                  </m:oMathPara>
                </a14:m>
                <a:endParaRPr lang="en-US" sz="24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711200" y="5461996"/>
                <a:ext cx="1741631" cy="369332"/>
              </a:xfrm>
              <a:prstGeom prst="rect">
                <a:avLst/>
              </a:prstGeom>
              <a:blipFill rotWithShape="0">
                <a:blip r:embed="rId6"/>
                <a:stretch>
                  <a:fillRect l="-1754" r="-3860" b="-9836"/>
                </a:stretch>
              </a:blipFill>
            </p:spPr>
            <p:txBody>
              <a:bodyPr/>
              <a:lstStyle/>
              <a:p>
                <a:r>
                  <a:rPr lang="en-US">
                    <a:noFill/>
                  </a:rPr>
                  <a:t> </a:t>
                </a:r>
              </a:p>
            </p:txBody>
          </p:sp>
        </mc:Fallback>
      </mc:AlternateContent>
    </p:spTree>
    <p:extLst>
      <p:ext uri="{BB962C8B-B14F-4D97-AF65-F5344CB8AC3E}">
        <p14:creationId xmlns:p14="http://schemas.microsoft.com/office/powerpoint/2010/main" val="13599859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317500" y="609600"/>
            <a:ext cx="8637588" cy="701675"/>
          </a:xfrm>
        </p:spPr>
        <p:txBody>
          <a:bodyPr/>
          <a:lstStyle/>
          <a:p>
            <a:r>
              <a:rPr lang="en-US" altLang="en-US"/>
              <a:t>Translation</a:t>
            </a:r>
          </a:p>
        </p:txBody>
      </p:sp>
      <p:sp>
        <p:nvSpPr>
          <p:cNvPr id="40962" name="Rectangle 3"/>
          <p:cNvSpPr>
            <a:spLocks noGrp="1" noChangeArrowheads="1"/>
          </p:cNvSpPr>
          <p:nvPr>
            <p:ph type="body" idx="1"/>
          </p:nvPr>
        </p:nvSpPr>
        <p:spPr>
          <a:xfrm>
            <a:off x="328613" y="1447800"/>
            <a:ext cx="8208962" cy="5105400"/>
          </a:xfrm>
        </p:spPr>
        <p:txBody>
          <a:bodyPr/>
          <a:lstStyle/>
          <a:p>
            <a:r>
              <a:rPr lang="en-US" altLang="en-US" sz="2400" dirty="0"/>
              <a:t>Let’s look at our translation transformation again:</a:t>
            </a:r>
          </a:p>
          <a:p>
            <a:endParaRPr lang="en-US" altLang="en-US" sz="2400" dirty="0"/>
          </a:p>
          <a:p>
            <a:endParaRPr lang="en-US" altLang="en-US" sz="2400" dirty="0"/>
          </a:p>
          <a:p>
            <a:endParaRPr lang="en-US" altLang="en-US" sz="2400" dirty="0"/>
          </a:p>
          <a:p>
            <a:endParaRPr lang="en-US" altLang="en-US" sz="2400" dirty="0"/>
          </a:p>
          <a:p>
            <a:r>
              <a:rPr lang="en-US" altLang="en-US" sz="2400" dirty="0"/>
              <a:t>If we really wanted to, we could rewrite our three translation equations as:</a:t>
            </a:r>
          </a:p>
        </p:txBody>
      </p:sp>
      <p:sp>
        <p:nvSpPr>
          <p:cNvPr id="4096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8" name="TextBox 7"/>
              <p:cNvSpPr txBox="1"/>
              <p:nvPr/>
            </p:nvSpPr>
            <p:spPr>
              <a:xfrm>
                <a:off x="1066800" y="2609334"/>
                <a:ext cx="14771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bg1"/>
                              </a:solidFill>
                              <a:latin typeface="Cambria Math" charset="0"/>
                            </a:rPr>
                          </m:ctrlPr>
                        </m:sSupPr>
                        <m:e>
                          <m:r>
                            <a:rPr lang="en-US" sz="2400" b="1" i="0" smtClean="0">
                              <a:solidFill>
                                <a:schemeClr val="bg1"/>
                              </a:solidFill>
                              <a:latin typeface="Cambria Math" charset="0"/>
                            </a:rPr>
                            <m:t>𝐯</m:t>
                          </m:r>
                        </m:e>
                        <m:sup>
                          <m:r>
                            <a:rPr lang="en-US" sz="2400" b="1" i="0" smtClean="0">
                              <a:solidFill>
                                <a:schemeClr val="bg1"/>
                              </a:solidFill>
                              <a:latin typeface="Cambria Math" charset="0"/>
                            </a:rPr>
                            <m:t>′</m:t>
                          </m:r>
                        </m:sup>
                      </m:sSup>
                      <m:r>
                        <a:rPr lang="en-US" sz="2400" b="1" i="0" smtClean="0">
                          <a:solidFill>
                            <a:schemeClr val="bg1"/>
                          </a:solidFill>
                          <a:latin typeface="Cambria Math" charset="0"/>
                        </a:rPr>
                        <m:t>=</m:t>
                      </m:r>
                      <m:r>
                        <a:rPr lang="en-US" sz="2400" b="1" i="0" smtClean="0">
                          <a:solidFill>
                            <a:schemeClr val="bg1"/>
                          </a:solidFill>
                          <a:latin typeface="Cambria Math" charset="0"/>
                        </a:rPr>
                        <m:t>𝐯</m:t>
                      </m:r>
                      <m:r>
                        <a:rPr lang="en-US" sz="2400" b="1" i="0" smtClean="0">
                          <a:solidFill>
                            <a:schemeClr val="bg1"/>
                          </a:solidFill>
                          <a:latin typeface="Cambria Math" charset="0"/>
                        </a:rPr>
                        <m:t>+</m:t>
                      </m:r>
                      <m:r>
                        <a:rPr lang="en-US" sz="2400" b="1" i="0" smtClean="0">
                          <a:solidFill>
                            <a:schemeClr val="bg1"/>
                          </a:solidFill>
                          <a:latin typeface="Cambria Math" charset="0"/>
                        </a:rPr>
                        <m:t>𝐝</m:t>
                      </m:r>
                    </m:oMath>
                  </m:oMathPara>
                </a14:m>
                <a:endParaRPr lang="en-US" sz="24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1066800" y="2609334"/>
                <a:ext cx="1477136" cy="369332"/>
              </a:xfrm>
              <a:prstGeom prst="rect">
                <a:avLst/>
              </a:prstGeom>
              <a:blipFill rotWithShape="0">
                <a:blip r:embed="rId2"/>
                <a:stretch>
                  <a:fillRect l="-1653" r="-4545"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502758" y="2069068"/>
                <a:ext cx="18638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𝑥</m:t>
                          </m:r>
                        </m:sub>
                      </m:sSub>
                    </m:oMath>
                  </m:oMathPara>
                </a14:m>
                <a:endParaRPr lang="en-US" sz="2400"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502758" y="2069068"/>
                <a:ext cx="1863844" cy="369332"/>
              </a:xfrm>
              <a:prstGeom prst="rect">
                <a:avLst/>
              </a:prstGeom>
              <a:blipFill rotWithShape="0">
                <a:blip r:embed="rId3"/>
                <a:stretch>
                  <a:fillRect l="-4262" r="-328"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02758" y="2578541"/>
                <a:ext cx="1889042"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𝑦</m:t>
                          </m:r>
                        </m:sub>
                      </m:sSub>
                    </m:oMath>
                  </m:oMathPara>
                </a14:m>
                <a:endParaRPr lang="en-US" sz="24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502758" y="2578541"/>
                <a:ext cx="1889042" cy="398507"/>
              </a:xfrm>
              <a:prstGeom prst="rect">
                <a:avLst/>
              </a:prstGeom>
              <a:blipFill rotWithShape="0">
                <a:blip r:embed="rId4"/>
                <a:stretch>
                  <a:fillRect l="-4207" r="-1294"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502758" y="3048000"/>
                <a:ext cx="183992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𝑧</m:t>
                          </m:r>
                        </m:sub>
                      </m:sSub>
                    </m:oMath>
                  </m:oMathPara>
                </a14:m>
                <a:endParaRPr lang="en-US" sz="2400" dirty="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502758" y="3048000"/>
                <a:ext cx="1839926" cy="369332"/>
              </a:xfrm>
              <a:prstGeom prst="rect">
                <a:avLst/>
              </a:prstGeom>
              <a:blipFill rotWithShape="0">
                <a:blip r:embed="rId5"/>
                <a:stretch>
                  <a:fillRect l="-3654"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066800" y="4646533"/>
                <a:ext cx="3799437"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=1</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+0</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+0</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𝑥</m:t>
                          </m:r>
                        </m:sub>
                      </m:sSub>
                    </m:oMath>
                  </m:oMathPara>
                </a14:m>
                <a:endParaRPr lang="en-US" sz="2400" dirty="0">
                  <a:solidFill>
                    <a:schemeClr val="bg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066800" y="4646533"/>
                <a:ext cx="3799437" cy="398507"/>
              </a:xfrm>
              <a:prstGeom prst="rect">
                <a:avLst/>
              </a:prstGeom>
              <a:blipFill rotWithShape="0">
                <a:blip r:embed="rId6"/>
                <a:stretch>
                  <a:fillRect l="-321" b="-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66800" y="5214032"/>
                <a:ext cx="3822713"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=0</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+1</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+0</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𝑦</m:t>
                          </m:r>
                        </m:sub>
                      </m:sSub>
                    </m:oMath>
                  </m:oMathPara>
                </a14:m>
                <a:endParaRPr lang="en-US" sz="2400" dirty="0">
                  <a:solidFill>
                    <a:schemeClr val="bg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066800" y="5214032"/>
                <a:ext cx="3822713" cy="398507"/>
              </a:xfrm>
              <a:prstGeom prst="rect">
                <a:avLst/>
              </a:prstGeom>
              <a:blipFill rotWithShape="0">
                <a:blip r:embed="rId7"/>
                <a:stretch>
                  <a:fillRect l="-319" b="-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066800" y="5773693"/>
                <a:ext cx="3798155"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=0</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+0</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+1</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𝑧</m:t>
                          </m:r>
                        </m:sub>
                      </m:sSub>
                    </m:oMath>
                  </m:oMathPara>
                </a14:m>
                <a:endParaRPr lang="en-US" sz="24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066800" y="5773693"/>
                <a:ext cx="3798155" cy="398507"/>
              </a:xfrm>
              <a:prstGeom prst="rect">
                <a:avLst/>
              </a:prstGeom>
              <a:blipFill rotWithShape="0">
                <a:blip r:embed="rId8"/>
                <a:stretch>
                  <a:fillRect b="-21212"/>
                </a:stretch>
              </a:blipFill>
            </p:spPr>
            <p:txBody>
              <a:bodyPr/>
              <a:lstStyle/>
              <a:p>
                <a:r>
                  <a:rPr lang="en-US">
                    <a:noFill/>
                  </a:rPr>
                  <a:t> </a:t>
                </a:r>
              </a:p>
            </p:txBody>
          </p:sp>
        </mc:Fallback>
      </mc:AlternateContent>
    </p:spTree>
    <p:extLst>
      <p:ext uri="{BB962C8B-B14F-4D97-AF65-F5344CB8AC3E}">
        <p14:creationId xmlns:p14="http://schemas.microsoft.com/office/powerpoint/2010/main" val="16145998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317500" y="609600"/>
            <a:ext cx="8637588" cy="701675"/>
          </a:xfrm>
        </p:spPr>
        <p:txBody>
          <a:bodyPr/>
          <a:lstStyle/>
          <a:p>
            <a:r>
              <a:rPr lang="en-US" altLang="en-US"/>
              <a:t>Identity</a:t>
            </a:r>
          </a:p>
        </p:txBody>
      </p:sp>
      <p:sp>
        <p:nvSpPr>
          <p:cNvPr id="41986" name="Rectangle 3"/>
          <p:cNvSpPr>
            <a:spLocks noGrp="1" noChangeArrowheads="1"/>
          </p:cNvSpPr>
          <p:nvPr>
            <p:ph type="body" idx="1"/>
          </p:nvPr>
        </p:nvSpPr>
        <p:spPr>
          <a:xfrm>
            <a:off x="328613" y="1371600"/>
            <a:ext cx="8208962" cy="4114800"/>
          </a:xfrm>
        </p:spPr>
        <p:txBody>
          <a:bodyPr/>
          <a:lstStyle/>
          <a:p>
            <a:r>
              <a:rPr lang="en-US" altLang="en-US"/>
              <a:t>We can see that this is equal to a transformation by the identity matrix</a:t>
            </a:r>
          </a:p>
        </p:txBody>
      </p:sp>
      <p:sp>
        <p:nvSpPr>
          <p:cNvPr id="4198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1905000" y="2406587"/>
                <a:ext cx="3799437"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=1</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+0</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+0</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𝑥</m:t>
                          </m:r>
                        </m:sub>
                      </m:sSub>
                    </m:oMath>
                  </m:oMathPara>
                </a14:m>
                <a:endParaRPr lang="en-US" sz="2400"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05000" y="2406587"/>
                <a:ext cx="3799437" cy="398507"/>
              </a:xfrm>
              <a:prstGeom prst="rect">
                <a:avLst/>
              </a:prstGeom>
              <a:blipFill rotWithShape="0">
                <a:blip r:embed="rId2"/>
                <a:stretch>
                  <a:fillRect l="-482"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905000" y="2974086"/>
                <a:ext cx="3822713"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=0</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+1</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+0</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𝑦</m:t>
                          </m:r>
                        </m:sub>
                      </m:sSub>
                    </m:oMath>
                  </m:oMathPara>
                </a14:m>
                <a:endParaRPr lang="en-US" sz="2400"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905000" y="2974086"/>
                <a:ext cx="3822713" cy="398507"/>
              </a:xfrm>
              <a:prstGeom prst="rect">
                <a:avLst/>
              </a:prstGeom>
              <a:blipFill rotWithShape="0">
                <a:blip r:embed="rId3"/>
                <a:stretch>
                  <a:fillRect l="-478"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905000" y="3533747"/>
                <a:ext cx="3798155"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=0</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+0</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+1</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𝑧</m:t>
                          </m:r>
                        </m:sub>
                      </m:sSub>
                    </m:oMath>
                  </m:oMathPara>
                </a14:m>
                <a:endParaRPr lang="en-US" sz="2400"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905000" y="3533747"/>
                <a:ext cx="3798155" cy="398507"/>
              </a:xfrm>
              <a:prstGeom prst="rect">
                <a:avLst/>
              </a:prstGeom>
              <a:blipFill rotWithShape="0">
                <a:blip r:embed="rId4"/>
                <a:stretch>
                  <a:fillRect l="-161"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905000" y="4514752"/>
                <a:ext cx="4130554" cy="118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sz="2400" b="0" i="1" smtClean="0">
                              <a:solidFill>
                                <a:schemeClr val="bg1"/>
                              </a:solidFill>
                              <a:latin typeface="Cambria Math" charset="0"/>
                            </a:rPr>
                          </m:ctrlPr>
                        </m:dPr>
                        <m:e>
                          <m:m>
                            <m:mPr>
                              <m:mcs>
                                <m:mc>
                                  <m:mcPr>
                                    <m:count m:val="1"/>
                                    <m:mcJc m:val="center"/>
                                  </m:mcPr>
                                </m:mc>
                              </m:mcs>
                              <m:ctrlPr>
                                <a:rPr lang="cs-CZ"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i="1">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b="0" i="1" smtClean="0">
                                        <a:solidFill>
                                          <a:schemeClr val="bg1"/>
                                        </a:solidFill>
                                        <a:latin typeface="Cambria Math" charset="0"/>
                                      </a:rPr>
                                      <m:t>𝑦</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b="0" i="1" smtClean="0">
                                        <a:solidFill>
                                          <a:schemeClr val="bg1"/>
                                        </a:solidFill>
                                        <a:latin typeface="Cambria Math" charset="0"/>
                                      </a:rPr>
                                      <m:t>𝑧</m:t>
                                    </m:r>
                                  </m:sub>
                                </m:sSub>
                              </m:e>
                            </m:mr>
                          </m:m>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3"/>
                                    <m:mcJc m:val="center"/>
                                  </m:mcPr>
                                </m:mc>
                              </m:mcs>
                              <m:ctrlPr>
                                <a:rPr lang="uk-UA" sz="2400" b="0" i="1" smtClean="0">
                                  <a:solidFill>
                                    <a:schemeClr val="bg1"/>
                                  </a:solidFill>
                                  <a:latin typeface="Cambria Math" charset="0"/>
                                </a:rPr>
                              </m:ctrlPr>
                            </m:mPr>
                            <m:mr>
                              <m:e>
                                <m:r>
                                  <m:rPr>
                                    <m:brk m:alnAt="7"/>
                                  </m:rPr>
                                  <a:rPr lang="en-US" sz="2400" b="0" i="1" smtClean="0">
                                    <a:solidFill>
                                      <a:schemeClr val="bg1"/>
                                    </a:solidFill>
                                    <a:latin typeface="Cambria Math" charset="0"/>
                                  </a:rPr>
                                  <m:t>1</m:t>
                                </m:r>
                              </m:e>
                              <m:e>
                                <m:r>
                                  <a:rPr lang="en-US" sz="2400" b="0" i="1" smtClean="0">
                                    <a:solidFill>
                                      <a:schemeClr val="bg1"/>
                                    </a:solidFill>
                                    <a:latin typeface="Cambria Math" charset="0"/>
                                  </a:rPr>
                                  <m:t>0</m:t>
                                </m:r>
                              </m:e>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e>
                                <m:r>
                                  <a:rPr lang="en-US" sz="2400" b="0" i="1" smtClean="0">
                                    <a:solidFill>
                                      <a:schemeClr val="bg1"/>
                                    </a:solidFill>
                                    <a:latin typeface="Cambria Math" charset="0"/>
                                  </a:rPr>
                                  <m:t>1</m:t>
                                </m:r>
                              </m:e>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e>
                                <m:r>
                                  <a:rPr lang="en-US" sz="2400" b="0" i="1" smtClean="0">
                                    <a:solidFill>
                                      <a:schemeClr val="bg1"/>
                                    </a:solidFill>
                                    <a:latin typeface="Cambria Math" charset="0"/>
                                  </a:rPr>
                                  <m:t>1</m:t>
                                </m:r>
                              </m:e>
                            </m:mr>
                          </m:m>
                        </m:e>
                      </m:d>
                      <m:d>
                        <m:dPr>
                          <m:begChr m:val="["/>
                          <m:endChr m:val="]"/>
                          <m:ctrlPr>
                            <a:rPr lang="pt-BR" sz="2400" b="0" i="1" smtClean="0">
                              <a:solidFill>
                                <a:schemeClr val="bg1"/>
                              </a:solidFill>
                              <a:latin typeface="Cambria Math" charset="0"/>
                            </a:rPr>
                          </m:ctrlPr>
                        </m:dPr>
                        <m:e>
                          <m:m>
                            <m:mPr>
                              <m:mcs>
                                <m:mc>
                                  <m:mcPr>
                                    <m:count m:val="1"/>
                                    <m:mcJc m:val="center"/>
                                  </m:mcPr>
                                </m:mc>
                              </m:mcs>
                              <m:ctrlPr>
                                <a:rPr lang="cs-CZ"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e>
                            </m:mr>
                          </m:m>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1"/>
                                    <m:mcJc m:val="center"/>
                                  </m:mcPr>
                                </m:mc>
                              </m:mcs>
                              <m:ctrlPr>
                                <a:rPr lang="cs-CZ"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i="1">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𝑦</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𝑧</m:t>
                                    </m:r>
                                  </m:sub>
                                </m:sSub>
                              </m:e>
                            </m:mr>
                          </m:m>
                        </m:e>
                      </m:d>
                    </m:oMath>
                  </m:oMathPara>
                </a14:m>
                <a:endParaRPr lang="en-US" sz="2400"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905000" y="4514752"/>
                <a:ext cx="4130554" cy="118192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770381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317500" y="609600"/>
            <a:ext cx="8637588" cy="701675"/>
          </a:xfrm>
        </p:spPr>
        <p:txBody>
          <a:bodyPr/>
          <a:lstStyle/>
          <a:p>
            <a:r>
              <a:rPr lang="en-US" altLang="en-US"/>
              <a:t>Identity</a:t>
            </a:r>
          </a:p>
        </p:txBody>
      </p:sp>
      <p:sp>
        <p:nvSpPr>
          <p:cNvPr id="43010" name="Rectangle 3"/>
          <p:cNvSpPr>
            <a:spLocks noGrp="1" noChangeArrowheads="1"/>
          </p:cNvSpPr>
          <p:nvPr>
            <p:ph type="body" idx="1"/>
          </p:nvPr>
        </p:nvSpPr>
        <p:spPr/>
        <p:txBody>
          <a:bodyPr/>
          <a:lstStyle/>
          <a:p>
            <a:r>
              <a:rPr lang="en-US" altLang="en-US"/>
              <a:t>Multiplication by the </a:t>
            </a:r>
            <a:r>
              <a:rPr lang="en-US" altLang="en-US" i="1"/>
              <a:t>identity matrix</a:t>
            </a:r>
            <a:r>
              <a:rPr lang="en-US" altLang="en-US"/>
              <a:t> does not affect the vector</a:t>
            </a:r>
          </a:p>
        </p:txBody>
      </p:sp>
      <p:sp>
        <p:nvSpPr>
          <p:cNvPr id="4301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1600200" y="3399330"/>
                <a:ext cx="1968231" cy="976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𝐈</m:t>
                      </m:r>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3"/>
                                    <m:mcJc m:val="center"/>
                                  </m:mcPr>
                                </m:mc>
                              </m:mcs>
                              <m:ctrlPr>
                                <a:rPr lang="uk-UA" sz="2400" b="0" i="1" smtClean="0">
                                  <a:solidFill>
                                    <a:schemeClr val="bg1"/>
                                  </a:solidFill>
                                  <a:latin typeface="Cambria Math" charset="0"/>
                                </a:rPr>
                              </m:ctrlPr>
                            </m:mPr>
                            <m:mr>
                              <m:e>
                                <m:r>
                                  <m:rPr>
                                    <m:brk m:alnAt="7"/>
                                  </m:rPr>
                                  <a:rPr lang="en-US" sz="2400" b="0" i="1" smtClean="0">
                                    <a:solidFill>
                                      <a:schemeClr val="bg1"/>
                                    </a:solidFill>
                                    <a:latin typeface="Cambria Math" charset="0"/>
                                  </a:rPr>
                                  <m:t>1</m:t>
                                </m:r>
                              </m:e>
                              <m:e>
                                <m:r>
                                  <a:rPr lang="en-US" sz="2400" b="0" i="1" smtClean="0">
                                    <a:solidFill>
                                      <a:schemeClr val="bg1"/>
                                    </a:solidFill>
                                    <a:latin typeface="Cambria Math" charset="0"/>
                                  </a:rPr>
                                  <m:t>0</m:t>
                                </m:r>
                              </m:e>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e>
                                <m:r>
                                  <a:rPr lang="en-US" sz="2400" b="0" i="1" smtClean="0">
                                    <a:solidFill>
                                      <a:schemeClr val="bg1"/>
                                    </a:solidFill>
                                    <a:latin typeface="Cambria Math" charset="0"/>
                                  </a:rPr>
                                  <m:t>1</m:t>
                                </m:r>
                              </m:e>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e>
                                <m:r>
                                  <a:rPr lang="en-US" sz="2400" b="0" i="1" smtClean="0">
                                    <a:solidFill>
                                      <a:schemeClr val="bg1"/>
                                    </a:solidFill>
                                    <a:latin typeface="Cambria Math" charset="0"/>
                                  </a:rPr>
                                  <m:t>1</m:t>
                                </m:r>
                              </m:e>
                            </m:mr>
                          </m:m>
                        </m:e>
                      </m:d>
                    </m:oMath>
                  </m:oMathPara>
                </a14:m>
                <a:endParaRPr lang="en-US" sz="2400"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600200" y="3399330"/>
                <a:ext cx="1968231" cy="976614"/>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00200" y="5181600"/>
                <a:ext cx="99809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𝐯</m:t>
                      </m:r>
                      <m:r>
                        <a:rPr lang="en-US" sz="2400" b="1" i="0" smtClean="0">
                          <a:solidFill>
                            <a:schemeClr val="bg1"/>
                          </a:solidFill>
                          <a:latin typeface="Cambria Math" charset="0"/>
                        </a:rPr>
                        <m:t>=</m:t>
                      </m:r>
                      <m:r>
                        <a:rPr lang="en-US" sz="2400" b="1" i="0" smtClean="0">
                          <a:solidFill>
                            <a:schemeClr val="bg1"/>
                          </a:solidFill>
                          <a:latin typeface="Cambria Math" charset="0"/>
                        </a:rPr>
                        <m:t>𝐈</m:t>
                      </m:r>
                      <m:r>
                        <a:rPr lang="en-US" sz="2400" b="1" i="0" smtClean="0">
                          <a:solidFill>
                            <a:schemeClr val="bg1"/>
                          </a:solidFill>
                          <a:latin typeface="Cambria Math" charset="0"/>
                        </a:rPr>
                        <m:t> </m:t>
                      </m:r>
                      <m:r>
                        <a:rPr lang="en-US" sz="2400" b="1" i="0" smtClean="0">
                          <a:solidFill>
                            <a:schemeClr val="bg1"/>
                          </a:solidFill>
                          <a:latin typeface="Cambria Math" charset="0"/>
                        </a:rPr>
                        <m:t>𝐯</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600200" y="5181600"/>
                <a:ext cx="998094" cy="369332"/>
              </a:xfrm>
              <a:prstGeom prst="rect">
                <a:avLst/>
              </a:prstGeom>
              <a:blipFill rotWithShape="0">
                <a:blip r:embed="rId3"/>
                <a:stretch>
                  <a:fillRect l="-3067" t="-137705" r="-3067" b="-177049"/>
                </a:stretch>
              </a:blipFill>
            </p:spPr>
            <p:txBody>
              <a:bodyPr/>
              <a:lstStyle/>
              <a:p>
                <a:r>
                  <a:rPr lang="en-US">
                    <a:noFill/>
                  </a:rPr>
                  <a:t> </a:t>
                </a:r>
              </a:p>
            </p:txBody>
          </p:sp>
        </mc:Fallback>
      </mc:AlternateContent>
    </p:spTree>
    <p:extLst>
      <p:ext uri="{BB962C8B-B14F-4D97-AF65-F5344CB8AC3E}">
        <p14:creationId xmlns:p14="http://schemas.microsoft.com/office/powerpoint/2010/main" val="1420373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body" idx="1"/>
          </p:nvPr>
        </p:nvSpPr>
        <p:spPr>
          <a:xfrm>
            <a:off x="328613" y="1941513"/>
            <a:ext cx="8208962" cy="4916487"/>
          </a:xfrm>
        </p:spPr>
        <p:txBody>
          <a:bodyPr/>
          <a:lstStyle/>
          <a:p>
            <a:r>
              <a:rPr lang="en-US" altLang="en-US" sz="2000"/>
              <a:t>We can apply a uniform scale to our object with the following transformation</a:t>
            </a:r>
          </a:p>
          <a:p>
            <a:endParaRPr lang="en-US" altLang="en-US" sz="2000"/>
          </a:p>
          <a:p>
            <a:endParaRPr lang="en-US" altLang="en-US" sz="2000"/>
          </a:p>
          <a:p>
            <a:endParaRPr lang="en-US" altLang="en-US" sz="2000"/>
          </a:p>
          <a:p>
            <a:endParaRPr lang="en-US" altLang="en-US" sz="2000"/>
          </a:p>
          <a:p>
            <a:pPr>
              <a:buFont typeface="Wingdings" charset="2"/>
              <a:buNone/>
            </a:pPr>
            <a:r>
              <a:rPr lang="en-US" altLang="en-US" sz="2000"/>
              <a:t>	</a:t>
            </a:r>
          </a:p>
          <a:p>
            <a:endParaRPr lang="en-US" altLang="en-US" sz="2000"/>
          </a:p>
        </p:txBody>
      </p:sp>
      <p:sp>
        <p:nvSpPr>
          <p:cNvPr id="44034" name="Rectangle 3"/>
          <p:cNvSpPr>
            <a:spLocks noGrp="1" noChangeArrowheads="1"/>
          </p:cNvSpPr>
          <p:nvPr>
            <p:ph type="title"/>
          </p:nvPr>
        </p:nvSpPr>
        <p:spPr>
          <a:xfrm>
            <a:off x="317500" y="533400"/>
            <a:ext cx="8637588" cy="762000"/>
          </a:xfrm>
        </p:spPr>
        <p:txBody>
          <a:bodyPr/>
          <a:lstStyle/>
          <a:p>
            <a:r>
              <a:rPr lang="en-US" altLang="en-US"/>
              <a:t>Uniform Scaling</a:t>
            </a:r>
          </a:p>
        </p:txBody>
      </p:sp>
      <p:sp>
        <p:nvSpPr>
          <p:cNvPr id="4403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4037" name="Picture 7" descr="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5363" y="2590800"/>
            <a:ext cx="4338637"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762000" y="3124200"/>
                <a:ext cx="3121432" cy="118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sz="2400" b="0" i="1" smtClean="0">
                              <a:solidFill>
                                <a:schemeClr val="bg1"/>
                              </a:solidFill>
                              <a:latin typeface="Cambria Math" charset="0"/>
                            </a:rPr>
                          </m:ctrlPr>
                        </m:dPr>
                        <m:e>
                          <m:m>
                            <m:mPr>
                              <m:mcs>
                                <m:mc>
                                  <m:mcPr>
                                    <m:count m:val="1"/>
                                    <m:mcJc m:val="center"/>
                                  </m:mcPr>
                                </m:mc>
                              </m:mcs>
                              <m:ctrlPr>
                                <a:rPr lang="cs-CZ"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i="1">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b="0" i="1" smtClean="0">
                                        <a:solidFill>
                                          <a:schemeClr val="bg1"/>
                                        </a:solidFill>
                                        <a:latin typeface="Cambria Math" charset="0"/>
                                      </a:rPr>
                                      <m:t>𝑦</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b="0" i="1" smtClean="0">
                                        <a:solidFill>
                                          <a:schemeClr val="bg1"/>
                                        </a:solidFill>
                                        <a:latin typeface="Cambria Math" charset="0"/>
                                      </a:rPr>
                                      <m:t>𝑧</m:t>
                                    </m:r>
                                  </m:sub>
                                </m:sSub>
                              </m:e>
                            </m:mr>
                          </m:m>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3"/>
                                    <m:mcJc m:val="center"/>
                                  </m:mcPr>
                                </m:mc>
                              </m:mcs>
                              <m:ctrlPr>
                                <a:rPr lang="uk-UA" sz="2400" b="0" i="1" smtClean="0">
                                  <a:solidFill>
                                    <a:schemeClr val="bg1"/>
                                  </a:solidFill>
                                  <a:latin typeface="Cambria Math" charset="0"/>
                                </a:rPr>
                              </m:ctrlPr>
                            </m:mPr>
                            <m:mr>
                              <m:e>
                                <m:r>
                                  <m:rPr>
                                    <m:brk m:alnAt="7"/>
                                  </m:rPr>
                                  <a:rPr lang="en-US" sz="2400" b="0" i="1" smtClean="0">
                                    <a:solidFill>
                                      <a:schemeClr val="bg1"/>
                                    </a:solidFill>
                                    <a:latin typeface="Cambria Math" charset="0"/>
                                  </a:rPr>
                                  <m:t>𝑠</m:t>
                                </m:r>
                              </m:e>
                              <m:e>
                                <m:r>
                                  <a:rPr lang="en-US" sz="2400" b="0" i="1" smtClean="0">
                                    <a:solidFill>
                                      <a:schemeClr val="bg1"/>
                                    </a:solidFill>
                                    <a:latin typeface="Cambria Math" charset="0"/>
                                  </a:rPr>
                                  <m:t>0</m:t>
                                </m:r>
                              </m:e>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e>
                                <m:r>
                                  <a:rPr lang="en-US" sz="2400" b="0" i="1" smtClean="0">
                                    <a:solidFill>
                                      <a:schemeClr val="bg1"/>
                                    </a:solidFill>
                                    <a:latin typeface="Cambria Math" charset="0"/>
                                  </a:rPr>
                                  <m:t>𝑠</m:t>
                                </m:r>
                              </m:e>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e>
                                <m:r>
                                  <a:rPr lang="en-US" sz="2400" b="0" i="1" smtClean="0">
                                    <a:solidFill>
                                      <a:schemeClr val="bg1"/>
                                    </a:solidFill>
                                    <a:latin typeface="Cambria Math" charset="0"/>
                                  </a:rPr>
                                  <m:t>𝑠</m:t>
                                </m:r>
                              </m:e>
                            </m:mr>
                          </m:m>
                        </m:e>
                      </m:d>
                      <m:d>
                        <m:dPr>
                          <m:begChr m:val="["/>
                          <m:endChr m:val="]"/>
                          <m:ctrlPr>
                            <a:rPr lang="pt-BR" sz="2400" b="0" i="1" smtClean="0">
                              <a:solidFill>
                                <a:schemeClr val="bg1"/>
                              </a:solidFill>
                              <a:latin typeface="Cambria Math" charset="0"/>
                            </a:rPr>
                          </m:ctrlPr>
                        </m:dPr>
                        <m:e>
                          <m:m>
                            <m:mPr>
                              <m:mcs>
                                <m:mc>
                                  <m:mcPr>
                                    <m:count m:val="1"/>
                                    <m:mcJc m:val="center"/>
                                  </m:mcPr>
                                </m:mc>
                              </m:mcs>
                              <m:ctrlPr>
                                <a:rPr lang="cs-CZ"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e>
                            </m:mr>
                          </m:m>
                        </m:e>
                      </m:d>
                    </m:oMath>
                  </m:oMathPara>
                </a14:m>
                <a:endParaRPr lang="en-US" sz="2400"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62000" y="3124200"/>
                <a:ext cx="3121432" cy="118192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86690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lstStyle/>
          <a:p>
            <a:r>
              <a:rPr lang="en-US" altLang="en-US"/>
              <a:t>Vector Magnitude</a:t>
            </a:r>
          </a:p>
        </p:txBody>
      </p:sp>
      <p:sp>
        <p:nvSpPr>
          <p:cNvPr id="8194" name="Rectangle 3"/>
          <p:cNvSpPr>
            <a:spLocks noGrp="1" noChangeArrowheads="1"/>
          </p:cNvSpPr>
          <p:nvPr>
            <p:ph type="body" idx="1"/>
          </p:nvPr>
        </p:nvSpPr>
        <p:spPr/>
        <p:txBody>
          <a:bodyPr/>
          <a:lstStyle/>
          <a:p>
            <a:pPr>
              <a:lnSpc>
                <a:spcPct val="90000"/>
              </a:lnSpc>
            </a:pPr>
            <a:r>
              <a:rPr lang="en-US" altLang="en-US"/>
              <a:t>The magnitude (length) of a vector is:</a:t>
            </a:r>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r>
              <a:rPr lang="en-US" altLang="en-US"/>
              <a:t>A vector with length=1.0 is called a </a:t>
            </a:r>
            <a:r>
              <a:rPr lang="en-US" altLang="en-US" i="1"/>
              <a:t>unit vector</a:t>
            </a:r>
          </a:p>
          <a:p>
            <a:pPr>
              <a:lnSpc>
                <a:spcPct val="90000"/>
              </a:lnSpc>
            </a:pPr>
            <a:r>
              <a:rPr lang="en-US" altLang="en-US"/>
              <a:t>We can also </a:t>
            </a:r>
            <a:r>
              <a:rPr lang="en-US" altLang="en-US" i="1"/>
              <a:t>normalize</a:t>
            </a:r>
            <a:r>
              <a:rPr lang="en-US" altLang="en-US"/>
              <a:t> a vector to make it a unit vector:</a:t>
            </a:r>
          </a:p>
        </p:txBody>
      </p:sp>
      <p:sp>
        <p:nvSpPr>
          <p:cNvPr id="8197"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9" name="TextBox 8"/>
              <p:cNvSpPr txBox="1"/>
              <p:nvPr/>
            </p:nvSpPr>
            <p:spPr>
              <a:xfrm>
                <a:off x="609600" y="2286000"/>
                <a:ext cx="7696200" cy="8768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1" i="1" smtClean="0">
                              <a:solidFill>
                                <a:schemeClr val="bg1"/>
                              </a:solidFill>
                              <a:latin typeface="Cambria Math" charset="0"/>
                            </a:rPr>
                          </m:ctrlPr>
                        </m:dPr>
                        <m:e>
                          <m:r>
                            <a:rPr lang="en-US" sz="2800" b="1" i="0" smtClean="0">
                              <a:solidFill>
                                <a:schemeClr val="bg1"/>
                              </a:solidFill>
                              <a:latin typeface="Cambria Math" charset="0"/>
                            </a:rPr>
                            <m:t>𝐯</m:t>
                          </m:r>
                        </m:e>
                      </m:d>
                      <m:r>
                        <a:rPr lang="en-US" sz="2800" b="0" i="1" smtClean="0">
                          <a:solidFill>
                            <a:schemeClr val="bg1"/>
                          </a:solidFill>
                          <a:latin typeface="Cambria Math" charset="0"/>
                        </a:rPr>
                        <m:t>=</m:t>
                      </m:r>
                      <m:rad>
                        <m:radPr>
                          <m:degHide m:val="on"/>
                          <m:ctrlPr>
                            <a:rPr lang="en-US" sz="2800" b="0" i="1" smtClean="0">
                              <a:solidFill>
                                <a:schemeClr val="bg1"/>
                              </a:solidFill>
                              <a:latin typeface="Cambria Math" charset="0"/>
                            </a:rPr>
                          </m:ctrlPr>
                        </m:radPr>
                        <m:deg/>
                        <m:e>
                          <m:sSup>
                            <m:sSupPr>
                              <m:ctrlPr>
                                <a:rPr lang="en-US" sz="2800" b="0" i="1" smtClean="0">
                                  <a:solidFill>
                                    <a:schemeClr val="bg1"/>
                                  </a:solidFill>
                                  <a:latin typeface="Cambria Math" charset="0"/>
                                </a:rPr>
                              </m:ctrlPr>
                            </m:sSupP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𝑣</m:t>
                                  </m:r>
                                </m:e>
                                <m:sub>
                                  <m:r>
                                    <a:rPr lang="en-US" sz="2800" b="0" i="1" smtClean="0">
                                      <a:solidFill>
                                        <a:schemeClr val="bg1"/>
                                      </a:solidFill>
                                      <a:latin typeface="Cambria Math" charset="0"/>
                                    </a:rPr>
                                    <m:t>𝑥</m:t>
                                  </m:r>
                                </m:sub>
                              </m:sSub>
                            </m:e>
                            <m:sup>
                              <m:r>
                                <a:rPr lang="en-US" sz="2800" b="0" i="1" smtClean="0">
                                  <a:solidFill>
                                    <a:schemeClr val="bg1"/>
                                  </a:solidFill>
                                  <a:latin typeface="Cambria Math" charset="0"/>
                                </a:rPr>
                                <m:t>2</m:t>
                              </m:r>
                            </m:sup>
                          </m:sSup>
                          <m:r>
                            <a:rPr lang="en-US" sz="2800" b="0" i="1" smtClean="0">
                              <a:solidFill>
                                <a:schemeClr val="bg1"/>
                              </a:solidFill>
                              <a:latin typeface="Cambria Math" charset="0"/>
                            </a:rPr>
                            <m:t>+</m:t>
                          </m:r>
                          <m:sSup>
                            <m:sSupPr>
                              <m:ctrlPr>
                                <a:rPr lang="en-US" sz="2800" b="0" i="1" smtClean="0">
                                  <a:solidFill>
                                    <a:schemeClr val="bg1"/>
                                  </a:solidFill>
                                  <a:latin typeface="Cambria Math" charset="0"/>
                                </a:rPr>
                              </m:ctrlPr>
                            </m:sSupP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𝑣</m:t>
                                  </m:r>
                                </m:e>
                                <m:sub>
                                  <m:r>
                                    <a:rPr lang="en-US" sz="2800" b="0" i="1" smtClean="0">
                                      <a:solidFill>
                                        <a:schemeClr val="bg1"/>
                                      </a:solidFill>
                                      <a:latin typeface="Cambria Math" charset="0"/>
                                    </a:rPr>
                                    <m:t>𝑦</m:t>
                                  </m:r>
                                </m:sub>
                              </m:sSub>
                            </m:e>
                            <m:sup>
                              <m:r>
                                <a:rPr lang="en-US" sz="2800" b="0" i="1" smtClean="0">
                                  <a:solidFill>
                                    <a:schemeClr val="bg1"/>
                                  </a:solidFill>
                                  <a:latin typeface="Cambria Math" charset="0"/>
                                </a:rPr>
                                <m:t>2</m:t>
                              </m:r>
                            </m:sup>
                          </m:sSup>
                          <m:r>
                            <a:rPr lang="en-US" sz="2800" b="0" i="1" smtClean="0">
                              <a:solidFill>
                                <a:schemeClr val="bg1"/>
                              </a:solidFill>
                              <a:latin typeface="Cambria Math" charset="0"/>
                            </a:rPr>
                            <m:t>+</m:t>
                          </m:r>
                          <m:sSup>
                            <m:sSupPr>
                              <m:ctrlPr>
                                <a:rPr lang="en-US" sz="2800" b="0" i="1" smtClean="0">
                                  <a:solidFill>
                                    <a:schemeClr val="bg1"/>
                                  </a:solidFill>
                                  <a:latin typeface="Cambria Math" charset="0"/>
                                </a:rPr>
                              </m:ctrlPr>
                            </m:sSupP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𝑣</m:t>
                                  </m:r>
                                </m:e>
                                <m:sub>
                                  <m:r>
                                    <a:rPr lang="en-US" sz="2800" b="0" i="1" smtClean="0">
                                      <a:solidFill>
                                        <a:schemeClr val="bg1"/>
                                      </a:solidFill>
                                      <a:latin typeface="Cambria Math" charset="0"/>
                                    </a:rPr>
                                    <m:t>𝑧</m:t>
                                  </m:r>
                                </m:sub>
                              </m:sSub>
                            </m:e>
                            <m:sup>
                              <m:r>
                                <a:rPr lang="en-US" sz="2800" b="0" i="1" smtClean="0">
                                  <a:solidFill>
                                    <a:schemeClr val="bg1"/>
                                  </a:solidFill>
                                  <a:latin typeface="Cambria Math" charset="0"/>
                                </a:rPr>
                                <m:t>2</m:t>
                              </m:r>
                            </m:sup>
                          </m:sSup>
                        </m:e>
                      </m:rad>
                    </m:oMath>
                  </m:oMathPara>
                </a14:m>
                <a:endParaRPr lang="en-US" sz="2800"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09600" y="2286000"/>
                <a:ext cx="7696200" cy="87684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209800" y="5010667"/>
                <a:ext cx="1143000" cy="7990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bg-BG" sz="2800" b="1" i="1" smtClean="0">
                              <a:solidFill>
                                <a:schemeClr val="bg1"/>
                              </a:solidFill>
                              <a:latin typeface="Cambria Math" charset="0"/>
                            </a:rPr>
                          </m:ctrlPr>
                        </m:fPr>
                        <m:num>
                          <m:r>
                            <a:rPr lang="en-US" sz="2800" b="1" i="0" smtClean="0">
                              <a:solidFill>
                                <a:schemeClr val="bg1"/>
                              </a:solidFill>
                              <a:latin typeface="Cambria Math" charset="0"/>
                            </a:rPr>
                            <m:t>𝐯</m:t>
                          </m:r>
                        </m:num>
                        <m:den>
                          <m:d>
                            <m:dPr>
                              <m:begChr m:val="‖"/>
                              <m:endChr m:val="‖"/>
                              <m:ctrlPr>
                                <a:rPr lang="en-US" sz="2800" b="1" i="1" smtClean="0">
                                  <a:solidFill>
                                    <a:schemeClr val="bg1"/>
                                  </a:solidFill>
                                  <a:latin typeface="Cambria Math" charset="0"/>
                                </a:rPr>
                              </m:ctrlPr>
                            </m:dPr>
                            <m:e>
                              <m:r>
                                <a:rPr lang="en-US" sz="2800" b="1" i="0" smtClean="0">
                                  <a:solidFill>
                                    <a:schemeClr val="bg1"/>
                                  </a:solidFill>
                                  <a:latin typeface="Cambria Math" charset="0"/>
                                </a:rPr>
                                <m:t>𝐯</m:t>
                              </m:r>
                            </m:e>
                          </m:d>
                        </m:den>
                      </m:f>
                    </m:oMath>
                  </m:oMathPara>
                </a14:m>
                <a:endParaRPr lang="en-US" sz="28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209800" y="5010667"/>
                <a:ext cx="1143000" cy="799065"/>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body" idx="1"/>
          </p:nvPr>
        </p:nvSpPr>
        <p:spPr>
          <a:xfrm>
            <a:off x="328613" y="1941513"/>
            <a:ext cx="8208962" cy="3849687"/>
          </a:xfrm>
        </p:spPr>
        <p:txBody>
          <a:bodyPr/>
          <a:lstStyle/>
          <a:p>
            <a:endParaRPr lang="en-US" altLang="en-US" sz="2000" dirty="0"/>
          </a:p>
          <a:p>
            <a:endParaRPr lang="en-US" altLang="en-US" sz="2000" dirty="0"/>
          </a:p>
          <a:p>
            <a:endParaRPr lang="en-US" altLang="en-US" sz="2000" dirty="0"/>
          </a:p>
          <a:p>
            <a:endParaRPr lang="en-US" altLang="en-US" sz="2000" dirty="0"/>
          </a:p>
          <a:p>
            <a:pPr>
              <a:buFont typeface="Wingdings" charset="2"/>
              <a:buNone/>
            </a:pPr>
            <a:endParaRPr lang="en-US" altLang="en-US" sz="2000" dirty="0"/>
          </a:p>
          <a:p>
            <a:r>
              <a:rPr lang="en-US" altLang="en-US" sz="2000" dirty="0"/>
              <a:t>If </a:t>
            </a:r>
            <a:r>
              <a:rPr lang="en-US" altLang="en-US" sz="2000" i="1" dirty="0"/>
              <a:t>s</a:t>
            </a:r>
            <a:r>
              <a:rPr lang="en-US" altLang="en-US" sz="2000" dirty="0"/>
              <a:t>&gt;1, then the object will grow by a factor of </a:t>
            </a:r>
            <a:r>
              <a:rPr lang="en-US" altLang="en-US" sz="2000" i="1" dirty="0"/>
              <a:t>s</a:t>
            </a:r>
            <a:r>
              <a:rPr lang="en-US" altLang="en-US" sz="2000" dirty="0"/>
              <a:t> in each dimension</a:t>
            </a:r>
          </a:p>
          <a:p>
            <a:r>
              <a:rPr lang="en-US" altLang="en-US" sz="2000" dirty="0"/>
              <a:t>If 0&lt;</a:t>
            </a:r>
            <a:r>
              <a:rPr lang="en-US" altLang="en-US" sz="2000" i="1" dirty="0"/>
              <a:t>s</a:t>
            </a:r>
            <a:r>
              <a:rPr lang="en-US" altLang="en-US" sz="2000" dirty="0"/>
              <a:t>&lt;1, the object will shrink</a:t>
            </a:r>
          </a:p>
          <a:p>
            <a:r>
              <a:rPr lang="en-US" altLang="en-US" sz="2000" dirty="0"/>
              <a:t>If s&lt;0, the object will be </a:t>
            </a:r>
            <a:r>
              <a:rPr lang="en-US" altLang="en-US" sz="2000" i="1" dirty="0"/>
              <a:t>reflected</a:t>
            </a:r>
            <a:r>
              <a:rPr lang="en-US" altLang="en-US" sz="2000" dirty="0"/>
              <a:t> across all three dimensions, leading to an object that is ‘inside out’</a:t>
            </a:r>
          </a:p>
        </p:txBody>
      </p:sp>
      <p:sp>
        <p:nvSpPr>
          <p:cNvPr id="45058" name="Rectangle 3"/>
          <p:cNvSpPr>
            <a:spLocks noGrp="1" noChangeArrowheads="1"/>
          </p:cNvSpPr>
          <p:nvPr>
            <p:ph type="title"/>
          </p:nvPr>
        </p:nvSpPr>
        <p:spPr>
          <a:xfrm>
            <a:off x="317500" y="533400"/>
            <a:ext cx="8637588" cy="762000"/>
          </a:xfrm>
        </p:spPr>
        <p:txBody>
          <a:bodyPr/>
          <a:lstStyle/>
          <a:p>
            <a:r>
              <a:rPr lang="en-US" altLang="en-US"/>
              <a:t>Uniform Scaling</a:t>
            </a:r>
          </a:p>
        </p:txBody>
      </p:sp>
      <p:sp>
        <p:nvSpPr>
          <p:cNvPr id="4506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7" name="TextBox 6"/>
              <p:cNvSpPr txBox="1"/>
              <p:nvPr/>
            </p:nvSpPr>
            <p:spPr>
              <a:xfrm>
                <a:off x="1489462" y="2017714"/>
                <a:ext cx="3121432" cy="118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sz="2400" b="0" i="1" smtClean="0">
                              <a:solidFill>
                                <a:schemeClr val="bg1"/>
                              </a:solidFill>
                              <a:latin typeface="Cambria Math" charset="0"/>
                            </a:rPr>
                          </m:ctrlPr>
                        </m:dPr>
                        <m:e>
                          <m:m>
                            <m:mPr>
                              <m:mcs>
                                <m:mc>
                                  <m:mcPr>
                                    <m:count m:val="1"/>
                                    <m:mcJc m:val="center"/>
                                  </m:mcPr>
                                </m:mc>
                              </m:mcs>
                              <m:ctrlPr>
                                <a:rPr lang="cs-CZ"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i="1">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b="0" i="1" smtClean="0">
                                        <a:solidFill>
                                          <a:schemeClr val="bg1"/>
                                        </a:solidFill>
                                        <a:latin typeface="Cambria Math" charset="0"/>
                                      </a:rPr>
                                      <m:t>𝑦</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b="0" i="1" smtClean="0">
                                        <a:solidFill>
                                          <a:schemeClr val="bg1"/>
                                        </a:solidFill>
                                        <a:latin typeface="Cambria Math" charset="0"/>
                                      </a:rPr>
                                      <m:t>𝑧</m:t>
                                    </m:r>
                                  </m:sub>
                                </m:sSub>
                              </m:e>
                            </m:mr>
                          </m:m>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3"/>
                                    <m:mcJc m:val="center"/>
                                  </m:mcPr>
                                </m:mc>
                              </m:mcs>
                              <m:ctrlPr>
                                <a:rPr lang="uk-UA" sz="2400" b="0" i="1" smtClean="0">
                                  <a:solidFill>
                                    <a:schemeClr val="bg1"/>
                                  </a:solidFill>
                                  <a:latin typeface="Cambria Math" charset="0"/>
                                </a:rPr>
                              </m:ctrlPr>
                            </m:mPr>
                            <m:mr>
                              <m:e>
                                <m:r>
                                  <m:rPr>
                                    <m:brk m:alnAt="7"/>
                                  </m:rPr>
                                  <a:rPr lang="en-US" sz="2400" b="0" i="1" smtClean="0">
                                    <a:solidFill>
                                      <a:schemeClr val="bg1"/>
                                    </a:solidFill>
                                    <a:latin typeface="Cambria Math" charset="0"/>
                                  </a:rPr>
                                  <m:t>𝑠</m:t>
                                </m:r>
                              </m:e>
                              <m:e>
                                <m:r>
                                  <a:rPr lang="en-US" sz="2400" b="0" i="1" smtClean="0">
                                    <a:solidFill>
                                      <a:schemeClr val="bg1"/>
                                    </a:solidFill>
                                    <a:latin typeface="Cambria Math" charset="0"/>
                                  </a:rPr>
                                  <m:t>0</m:t>
                                </m:r>
                              </m:e>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e>
                                <m:r>
                                  <a:rPr lang="en-US" sz="2400" b="0" i="1" smtClean="0">
                                    <a:solidFill>
                                      <a:schemeClr val="bg1"/>
                                    </a:solidFill>
                                    <a:latin typeface="Cambria Math" charset="0"/>
                                  </a:rPr>
                                  <m:t>𝑠</m:t>
                                </m:r>
                              </m:e>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e>
                                <m:r>
                                  <a:rPr lang="en-US" sz="2400" b="0" i="1" smtClean="0">
                                    <a:solidFill>
                                      <a:schemeClr val="bg1"/>
                                    </a:solidFill>
                                    <a:latin typeface="Cambria Math" charset="0"/>
                                  </a:rPr>
                                  <m:t>𝑠</m:t>
                                </m:r>
                              </m:e>
                            </m:mr>
                          </m:m>
                        </m:e>
                      </m:d>
                      <m:d>
                        <m:dPr>
                          <m:begChr m:val="["/>
                          <m:endChr m:val="]"/>
                          <m:ctrlPr>
                            <a:rPr lang="pt-BR" sz="2400" b="0" i="1" smtClean="0">
                              <a:solidFill>
                                <a:schemeClr val="bg1"/>
                              </a:solidFill>
                              <a:latin typeface="Cambria Math" charset="0"/>
                            </a:rPr>
                          </m:ctrlPr>
                        </m:dPr>
                        <m:e>
                          <m:m>
                            <m:mPr>
                              <m:mcs>
                                <m:mc>
                                  <m:mcPr>
                                    <m:count m:val="1"/>
                                    <m:mcJc m:val="center"/>
                                  </m:mcPr>
                                </m:mc>
                              </m:mcs>
                              <m:ctrlPr>
                                <a:rPr lang="cs-CZ"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e>
                            </m:mr>
                          </m:m>
                        </m:e>
                      </m:d>
                    </m:oMath>
                  </m:oMathPara>
                </a14:m>
                <a:endParaRPr lang="en-US" sz="2400"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489462" y="2017714"/>
                <a:ext cx="3121432" cy="1181927"/>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92944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body" idx="1"/>
          </p:nvPr>
        </p:nvSpPr>
        <p:spPr/>
        <p:txBody>
          <a:bodyPr/>
          <a:lstStyle/>
          <a:p>
            <a:r>
              <a:rPr lang="en-US" altLang="en-US" sz="2400" dirty="0"/>
              <a:t>We can also do a more general </a:t>
            </a:r>
            <a:r>
              <a:rPr lang="en-US" altLang="en-US" sz="2400" i="1" dirty="0" err="1"/>
              <a:t>nonuniform</a:t>
            </a:r>
            <a:r>
              <a:rPr lang="en-US" altLang="en-US" sz="2400" dirty="0"/>
              <a:t> </a:t>
            </a:r>
            <a:r>
              <a:rPr lang="en-US" altLang="en-US" sz="2400" i="1" dirty="0"/>
              <a:t>scale</a:t>
            </a:r>
            <a:r>
              <a:rPr lang="en-US" altLang="en-US" sz="2400" dirty="0"/>
              <a:t>, where each dimension has its own scale factor</a:t>
            </a:r>
          </a:p>
          <a:p>
            <a:endParaRPr lang="en-US" altLang="en-US" sz="2400" dirty="0"/>
          </a:p>
          <a:p>
            <a:endParaRPr lang="en-US" altLang="en-US" sz="2400" dirty="0"/>
          </a:p>
          <a:p>
            <a:endParaRPr lang="en-US" altLang="en-US" sz="2400" dirty="0"/>
          </a:p>
          <a:p>
            <a:endParaRPr lang="en-US" altLang="en-US" sz="2400" dirty="0"/>
          </a:p>
          <a:p>
            <a:pPr>
              <a:buFont typeface="Wingdings" charset="2"/>
              <a:buNone/>
            </a:pPr>
            <a:r>
              <a:rPr lang="en-US" altLang="en-US" sz="2400" dirty="0"/>
              <a:t>	which leads to the equations:</a:t>
            </a:r>
          </a:p>
        </p:txBody>
      </p:sp>
      <p:sp>
        <p:nvSpPr>
          <p:cNvPr id="46082" name="Rectangle 3"/>
          <p:cNvSpPr>
            <a:spLocks noGrp="1" noChangeArrowheads="1"/>
          </p:cNvSpPr>
          <p:nvPr>
            <p:ph type="title"/>
          </p:nvPr>
        </p:nvSpPr>
        <p:spPr/>
        <p:txBody>
          <a:bodyPr/>
          <a:lstStyle/>
          <a:p>
            <a:r>
              <a:rPr lang="en-US" altLang="en-US"/>
              <a:t>Non-Uniform Scaling</a:t>
            </a:r>
          </a:p>
        </p:txBody>
      </p:sp>
      <p:sp>
        <p:nvSpPr>
          <p:cNvPr id="4608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7" name="TextBox 6"/>
              <p:cNvSpPr txBox="1"/>
              <p:nvPr/>
            </p:nvSpPr>
            <p:spPr>
              <a:xfrm>
                <a:off x="1493431" y="2571337"/>
                <a:ext cx="3453766" cy="118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sz="2400" b="0" i="1" smtClean="0">
                              <a:solidFill>
                                <a:schemeClr val="bg1"/>
                              </a:solidFill>
                              <a:latin typeface="Cambria Math" charset="0"/>
                            </a:rPr>
                          </m:ctrlPr>
                        </m:dPr>
                        <m:e>
                          <m:m>
                            <m:mPr>
                              <m:mcs>
                                <m:mc>
                                  <m:mcPr>
                                    <m:count m:val="1"/>
                                    <m:mcJc m:val="center"/>
                                  </m:mcPr>
                                </m:mc>
                              </m:mcs>
                              <m:ctrlPr>
                                <a:rPr lang="cs-CZ"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i="1">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b="0" i="1" smtClean="0">
                                        <a:solidFill>
                                          <a:schemeClr val="bg1"/>
                                        </a:solidFill>
                                        <a:latin typeface="Cambria Math" charset="0"/>
                                      </a:rPr>
                                      <m:t>𝑦</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b="0" i="1" smtClean="0">
                                        <a:solidFill>
                                          <a:schemeClr val="bg1"/>
                                        </a:solidFill>
                                        <a:latin typeface="Cambria Math" charset="0"/>
                                      </a:rPr>
                                      <m:t>𝑧</m:t>
                                    </m:r>
                                  </m:sub>
                                </m:sSub>
                              </m:e>
                            </m:mr>
                          </m:m>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3"/>
                                    <m:mcJc m:val="center"/>
                                  </m:mcPr>
                                </m:mc>
                              </m:mcs>
                              <m:ctrlPr>
                                <a:rPr lang="uk-UA" sz="2400" b="0" i="1" smtClean="0">
                                  <a:solidFill>
                                    <a:schemeClr val="bg1"/>
                                  </a:solidFill>
                                  <a:latin typeface="Cambria Math" charset="0"/>
                                </a:rPr>
                              </m:ctrlPr>
                            </m:mP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𝑠</m:t>
                                    </m:r>
                                  </m:e>
                                  <m:sub>
                                    <m:r>
                                      <a:rPr lang="en-US" sz="2400" b="0" i="1" smtClean="0">
                                        <a:solidFill>
                                          <a:schemeClr val="bg1"/>
                                        </a:solidFill>
                                        <a:latin typeface="Cambria Math" charset="0"/>
                                      </a:rPr>
                                      <m:t>𝑥</m:t>
                                    </m:r>
                                  </m:sub>
                                </m:sSub>
                              </m:e>
                              <m:e>
                                <m:r>
                                  <a:rPr lang="en-US" sz="2400" b="0" i="1" smtClean="0">
                                    <a:solidFill>
                                      <a:schemeClr val="bg1"/>
                                    </a:solidFill>
                                    <a:latin typeface="Cambria Math" charset="0"/>
                                  </a:rPr>
                                  <m:t>0</m:t>
                                </m:r>
                              </m:e>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𝑠</m:t>
                                    </m:r>
                                  </m:e>
                                  <m:sub>
                                    <m:r>
                                      <a:rPr lang="en-US" sz="2400" b="0" i="1" smtClean="0">
                                        <a:solidFill>
                                          <a:schemeClr val="bg1"/>
                                        </a:solidFill>
                                        <a:latin typeface="Cambria Math" charset="0"/>
                                      </a:rPr>
                                      <m:t>𝑦</m:t>
                                    </m:r>
                                  </m:sub>
                                </m:sSub>
                              </m:e>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𝑠</m:t>
                                    </m:r>
                                  </m:e>
                                  <m:sub>
                                    <m:r>
                                      <a:rPr lang="en-US" sz="2400" b="0" i="1" smtClean="0">
                                        <a:solidFill>
                                          <a:schemeClr val="bg1"/>
                                        </a:solidFill>
                                        <a:latin typeface="Cambria Math" charset="0"/>
                                      </a:rPr>
                                      <m:t>𝑧</m:t>
                                    </m:r>
                                  </m:sub>
                                </m:sSub>
                              </m:e>
                            </m:mr>
                          </m:m>
                        </m:e>
                      </m:d>
                      <m:d>
                        <m:dPr>
                          <m:begChr m:val="["/>
                          <m:endChr m:val="]"/>
                          <m:ctrlPr>
                            <a:rPr lang="pt-BR" sz="2400" b="0" i="1" smtClean="0">
                              <a:solidFill>
                                <a:schemeClr val="bg1"/>
                              </a:solidFill>
                              <a:latin typeface="Cambria Math" charset="0"/>
                            </a:rPr>
                          </m:ctrlPr>
                        </m:dPr>
                        <m:e>
                          <m:m>
                            <m:mPr>
                              <m:mcs>
                                <m:mc>
                                  <m:mcPr>
                                    <m:count m:val="1"/>
                                    <m:mcJc m:val="center"/>
                                  </m:mcPr>
                                </m:mc>
                              </m:mcs>
                              <m:ctrlPr>
                                <a:rPr lang="cs-CZ"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e>
                            </m:mr>
                          </m:m>
                        </m:e>
                      </m:d>
                    </m:oMath>
                  </m:oMathPara>
                </a14:m>
                <a:endParaRPr lang="en-US" sz="2400"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493431" y="2571337"/>
                <a:ext cx="3453766" cy="118192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493431" y="4713404"/>
                <a:ext cx="14653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i="1">
                              <a:solidFill>
                                <a:schemeClr val="bg1"/>
                              </a:solidFill>
                              <a:latin typeface="Cambria Math" charset="0"/>
                            </a:rPr>
                            <m:t>𝑥</m:t>
                          </m:r>
                        </m:sub>
                      </m:sSub>
                      <m:r>
                        <a:rPr lang="en-US" sz="2400" b="0" i="1" smtClean="0">
                          <a:solidFill>
                            <a:schemeClr val="bg1"/>
                          </a:solidFill>
                          <a:latin typeface="Cambria Math" charset="0"/>
                        </a:rPr>
                        <m:t>=</m:t>
                      </m:r>
                      <m:sSub>
                        <m:sSubPr>
                          <m:ctrlPr>
                            <a:rPr lang="en-US" sz="2400" i="1">
                              <a:solidFill>
                                <a:schemeClr val="bg1"/>
                              </a:solidFill>
                              <a:latin typeface="Cambria Math" charset="0"/>
                            </a:rPr>
                          </m:ctrlPr>
                        </m:sSubPr>
                        <m:e>
                          <m:r>
                            <a:rPr lang="en-US" sz="2400" i="1">
                              <a:solidFill>
                                <a:schemeClr val="bg1"/>
                              </a:solidFill>
                              <a:latin typeface="Cambria Math" charset="0"/>
                            </a:rPr>
                            <m:t>𝑠</m:t>
                          </m:r>
                        </m:e>
                        <m:sub>
                          <m:r>
                            <a:rPr lang="en-US" sz="2400" i="1">
                              <a:solidFill>
                                <a:schemeClr val="bg1"/>
                              </a:solidFill>
                              <a:latin typeface="Cambria Math" charset="0"/>
                            </a:rPr>
                            <m:t>𝑥</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𝑥</m:t>
                          </m:r>
                        </m:sub>
                      </m:sSub>
                    </m:oMath>
                  </m:oMathPara>
                </a14:m>
                <a:endParaRPr lang="en-US" sz="2400"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493431" y="4713404"/>
                <a:ext cx="1465337" cy="369332"/>
              </a:xfrm>
              <a:prstGeom prst="rect">
                <a:avLst/>
              </a:prstGeom>
              <a:blipFill rotWithShape="0">
                <a:blip r:embed="rId3"/>
                <a:stretch>
                  <a:fillRect l="-5000"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493431" y="5227936"/>
                <a:ext cx="1483419"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i="1">
                              <a:solidFill>
                                <a:schemeClr val="bg1"/>
                              </a:solidFill>
                              <a:latin typeface="Cambria Math" charset="0"/>
                            </a:rPr>
                          </m:ctrlPr>
                        </m:sSubPr>
                        <m:e>
                          <m:r>
                            <a:rPr lang="en-US" sz="2400" i="1">
                              <a:solidFill>
                                <a:schemeClr val="bg1"/>
                              </a:solidFill>
                              <a:latin typeface="Cambria Math" charset="0"/>
                            </a:rPr>
                            <m:t>𝑠</m:t>
                          </m:r>
                        </m:e>
                        <m:sub>
                          <m:r>
                            <a:rPr lang="en-US" sz="2400" b="0" i="1" smtClean="0">
                              <a:solidFill>
                                <a:schemeClr val="bg1"/>
                              </a:solidFill>
                              <a:latin typeface="Cambria Math" charset="0"/>
                            </a:rPr>
                            <m:t>𝑦</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oMath>
                  </m:oMathPara>
                </a14:m>
                <a:endParaRPr lang="en-US" sz="2400"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493431" y="5227936"/>
                <a:ext cx="1483419" cy="398507"/>
              </a:xfrm>
              <a:prstGeom prst="rect">
                <a:avLst/>
              </a:prstGeom>
              <a:blipFill rotWithShape="0">
                <a:blip r:embed="rId4"/>
                <a:stretch>
                  <a:fillRect l="-5350" r="-1235"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493430" y="5674140"/>
                <a:ext cx="14343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charset="0"/>
                            </a:rPr>
                          </m:ctrlPr>
                        </m:sSubPr>
                        <m:e>
                          <m:r>
                            <a:rPr lang="en-US" sz="2400" i="1">
                              <a:solidFill>
                                <a:schemeClr val="bg1"/>
                              </a:solidFill>
                              <a:latin typeface="Cambria Math" charset="0"/>
                            </a:rPr>
                            <m:t>𝑣</m:t>
                          </m:r>
                          <m:r>
                            <a:rPr lang="en-US" sz="2400" i="1">
                              <a:solidFill>
                                <a:schemeClr val="bg1"/>
                              </a:solidFill>
                              <a:latin typeface="Cambria Math" charset="0"/>
                            </a:rPr>
                            <m:t>′</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i="1">
                              <a:solidFill>
                                <a:schemeClr val="bg1"/>
                              </a:solidFill>
                              <a:latin typeface="Cambria Math" charset="0"/>
                            </a:rPr>
                          </m:ctrlPr>
                        </m:sSubPr>
                        <m:e>
                          <m:r>
                            <a:rPr lang="en-US" sz="2400" i="1">
                              <a:solidFill>
                                <a:schemeClr val="bg1"/>
                              </a:solidFill>
                              <a:latin typeface="Cambria Math" charset="0"/>
                            </a:rPr>
                            <m:t>𝑠</m:t>
                          </m:r>
                        </m:e>
                        <m:sub>
                          <m:r>
                            <a:rPr lang="en-US" sz="2400" b="0" i="1" smtClean="0">
                              <a:solidFill>
                                <a:schemeClr val="bg1"/>
                              </a:solidFill>
                              <a:latin typeface="Cambria Math" charset="0"/>
                            </a:rPr>
                            <m:t>𝑧</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oMath>
                  </m:oMathPara>
                </a14:m>
                <a:endParaRPr lang="en-US" sz="24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93430" y="5674140"/>
                <a:ext cx="1434303" cy="369332"/>
              </a:xfrm>
              <a:prstGeom prst="rect">
                <a:avLst/>
              </a:prstGeom>
              <a:blipFill rotWithShape="0">
                <a:blip r:embed="rId5"/>
                <a:stretch>
                  <a:fillRect l="-4681" b="-13333"/>
                </a:stretch>
              </a:blipFill>
            </p:spPr>
            <p:txBody>
              <a:bodyPr/>
              <a:lstStyle/>
              <a:p>
                <a:r>
                  <a:rPr lang="en-US">
                    <a:noFill/>
                  </a:rPr>
                  <a:t> </a:t>
                </a:r>
              </a:p>
            </p:txBody>
          </p:sp>
        </mc:Fallback>
      </mc:AlternateContent>
    </p:spTree>
    <p:extLst>
      <p:ext uri="{BB962C8B-B14F-4D97-AF65-F5344CB8AC3E}">
        <p14:creationId xmlns:p14="http://schemas.microsoft.com/office/powerpoint/2010/main" val="11158196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r>
              <a:rPr lang="en-US" altLang="en-US"/>
              <a:t>Multiple Transformations</a:t>
            </a:r>
          </a:p>
        </p:txBody>
      </p:sp>
      <p:sp>
        <p:nvSpPr>
          <p:cNvPr id="47106" name="Rectangle 3"/>
          <p:cNvSpPr>
            <a:spLocks noGrp="1" noChangeArrowheads="1"/>
          </p:cNvSpPr>
          <p:nvPr>
            <p:ph type="body" idx="1"/>
          </p:nvPr>
        </p:nvSpPr>
        <p:spPr/>
        <p:txBody>
          <a:bodyPr/>
          <a:lstStyle/>
          <a:p>
            <a:r>
              <a:rPr lang="en-US" altLang="en-US"/>
              <a:t>If we have a vector </a:t>
            </a:r>
            <a:r>
              <a:rPr lang="en-US" altLang="en-US" b="1"/>
              <a:t>v</a:t>
            </a:r>
            <a:r>
              <a:rPr lang="en-US" altLang="en-US"/>
              <a:t>, and an x-axis rotation matrix </a:t>
            </a:r>
            <a:r>
              <a:rPr lang="en-US" altLang="en-US" b="1"/>
              <a:t>R</a:t>
            </a:r>
            <a:r>
              <a:rPr lang="en-US" altLang="en-US" i="1" baseline="-25000"/>
              <a:t>x</a:t>
            </a:r>
            <a:r>
              <a:rPr lang="en-US" altLang="en-US"/>
              <a:t>, we can generate a rotated vector </a:t>
            </a:r>
            <a:r>
              <a:rPr lang="en-US" altLang="en-US" b="1"/>
              <a:t>v</a:t>
            </a:r>
            <a:r>
              <a:rPr lang="en-US" altLang="en-US"/>
              <a:t>′:</a:t>
            </a:r>
          </a:p>
          <a:p>
            <a:endParaRPr lang="en-US" altLang="en-US"/>
          </a:p>
          <a:p>
            <a:endParaRPr lang="en-US" altLang="en-US"/>
          </a:p>
          <a:p>
            <a:r>
              <a:rPr lang="en-US" altLang="en-US"/>
              <a:t>If we wanted to then rotate that vector around the y-axis, we could simply:</a:t>
            </a:r>
          </a:p>
        </p:txBody>
      </p:sp>
      <p:sp>
        <p:nvSpPr>
          <p:cNvPr id="47109"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7" name="TextBox 6"/>
              <p:cNvSpPr txBox="1"/>
              <p:nvPr/>
            </p:nvSpPr>
            <p:spPr>
              <a:xfrm>
                <a:off x="1219200" y="3162300"/>
                <a:ext cx="20381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1" i="1" smtClean="0">
                              <a:solidFill>
                                <a:schemeClr val="bg1"/>
                              </a:solidFill>
                              <a:latin typeface="Cambria Math" charset="0"/>
                            </a:rPr>
                          </m:ctrlPr>
                        </m:sSupPr>
                        <m:e>
                          <m:r>
                            <a:rPr lang="en-US" sz="2800" b="1" i="0" smtClean="0">
                              <a:solidFill>
                                <a:schemeClr val="bg1"/>
                              </a:solidFill>
                              <a:latin typeface="Cambria Math" charset="0"/>
                            </a:rPr>
                            <m:t>𝐯</m:t>
                          </m:r>
                        </m:e>
                        <m:sup>
                          <m:r>
                            <a:rPr lang="en-US" sz="2800" b="1" i="0" smtClean="0">
                              <a:solidFill>
                                <a:schemeClr val="bg1"/>
                              </a:solidFill>
                              <a:latin typeface="Cambria Math" charset="0"/>
                            </a:rPr>
                            <m:t>′</m:t>
                          </m:r>
                        </m:sup>
                      </m:sSup>
                      <m:r>
                        <a:rPr lang="en-US" sz="2800" b="1" i="0" smtClean="0">
                          <a:solidFill>
                            <a:schemeClr val="bg1"/>
                          </a:solidFill>
                          <a:latin typeface="Cambria Math" charset="0"/>
                        </a:rPr>
                        <m:t>=</m:t>
                      </m:r>
                      <m:sSub>
                        <m:sSubPr>
                          <m:ctrlPr>
                            <a:rPr lang="en-US" sz="2800" b="1" i="1" smtClean="0">
                              <a:solidFill>
                                <a:schemeClr val="bg1"/>
                              </a:solidFill>
                              <a:latin typeface="Cambria Math" charset="0"/>
                            </a:rPr>
                          </m:ctrlPr>
                        </m:sSubPr>
                        <m:e>
                          <m:r>
                            <a:rPr lang="en-US" sz="2800" b="1" i="0" smtClean="0">
                              <a:solidFill>
                                <a:schemeClr val="bg1"/>
                              </a:solidFill>
                              <a:latin typeface="Cambria Math" charset="0"/>
                            </a:rPr>
                            <m:t>𝐑</m:t>
                          </m:r>
                        </m:e>
                        <m:sub>
                          <m:r>
                            <a:rPr lang="en-US" sz="2800" b="1" i="1" smtClean="0">
                              <a:solidFill>
                                <a:schemeClr val="bg1"/>
                              </a:solidFill>
                              <a:latin typeface="Cambria Math" charset="0"/>
                            </a:rPr>
                            <m:t>𝒙</m:t>
                          </m:r>
                        </m:sub>
                      </m:sSub>
                      <m:d>
                        <m:dPr>
                          <m:ctrlPr>
                            <a:rPr lang="is-IS" sz="2800" b="1" i="1" smtClean="0">
                              <a:solidFill>
                                <a:schemeClr val="bg1"/>
                              </a:solidFill>
                              <a:latin typeface="Cambria Math" charset="0"/>
                            </a:rPr>
                          </m:ctrlPr>
                        </m:dPr>
                        <m:e>
                          <m:r>
                            <a:rPr lang="is-IS" sz="2800" b="1" i="1" smtClean="0">
                              <a:solidFill>
                                <a:schemeClr val="bg1"/>
                              </a:solidFill>
                              <a:latin typeface="Cambria Math" charset="0"/>
                              <a:ea typeface="Cambria Math" charset="0"/>
                              <a:cs typeface="Cambria Math" charset="0"/>
                            </a:rPr>
                            <m:t>𝜶</m:t>
                          </m:r>
                        </m:e>
                      </m:d>
                      <m:r>
                        <a:rPr lang="en-US" sz="2800" b="1" i="0" smtClean="0">
                          <a:solidFill>
                            <a:schemeClr val="bg1"/>
                          </a:solidFill>
                          <a:latin typeface="Cambria Math" charset="0"/>
                        </a:rPr>
                        <m:t>𝐯</m:t>
                      </m:r>
                    </m:oMath>
                  </m:oMathPara>
                </a14:m>
                <a:endParaRPr lang="en-US" sz="28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219200" y="3162300"/>
                <a:ext cx="2038187" cy="43088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193801" y="5029200"/>
                <a:ext cx="2230547" cy="4703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1" i="1" smtClean="0">
                              <a:solidFill>
                                <a:schemeClr val="bg1"/>
                              </a:solidFill>
                              <a:latin typeface="Cambria Math" charset="0"/>
                            </a:rPr>
                          </m:ctrlPr>
                        </m:sSupPr>
                        <m:e>
                          <m:r>
                            <a:rPr lang="en-US" sz="2800" b="1" i="0" smtClean="0">
                              <a:solidFill>
                                <a:schemeClr val="bg1"/>
                              </a:solidFill>
                              <a:latin typeface="Cambria Math" charset="0"/>
                            </a:rPr>
                            <m:t>𝐯</m:t>
                          </m:r>
                        </m:e>
                        <m:sup>
                          <m:r>
                            <a:rPr lang="en-US" sz="2800" b="1" i="1" smtClean="0">
                              <a:solidFill>
                                <a:schemeClr val="bg1"/>
                              </a:solidFill>
                              <a:latin typeface="Cambria Math" charset="0"/>
                            </a:rPr>
                            <m:t>′′</m:t>
                          </m:r>
                        </m:sup>
                      </m:sSup>
                      <m:r>
                        <a:rPr lang="en-US" sz="2800" b="1" i="0" smtClean="0">
                          <a:solidFill>
                            <a:schemeClr val="bg1"/>
                          </a:solidFill>
                          <a:latin typeface="Cambria Math" charset="0"/>
                        </a:rPr>
                        <m:t>=</m:t>
                      </m:r>
                      <m:sSub>
                        <m:sSubPr>
                          <m:ctrlPr>
                            <a:rPr lang="en-US" sz="2800" b="1" i="1" smtClean="0">
                              <a:solidFill>
                                <a:schemeClr val="bg1"/>
                              </a:solidFill>
                              <a:latin typeface="Cambria Math" charset="0"/>
                            </a:rPr>
                          </m:ctrlPr>
                        </m:sSubPr>
                        <m:e>
                          <m:r>
                            <a:rPr lang="en-US" sz="2800" b="1" i="0" smtClean="0">
                              <a:solidFill>
                                <a:schemeClr val="bg1"/>
                              </a:solidFill>
                              <a:latin typeface="Cambria Math" charset="0"/>
                            </a:rPr>
                            <m:t>𝐑</m:t>
                          </m:r>
                        </m:e>
                        <m:sub>
                          <m:r>
                            <a:rPr lang="en-US" sz="2800" b="1" i="1" smtClean="0">
                              <a:solidFill>
                                <a:schemeClr val="bg1"/>
                              </a:solidFill>
                              <a:latin typeface="Cambria Math" charset="0"/>
                            </a:rPr>
                            <m:t>𝒚</m:t>
                          </m:r>
                        </m:sub>
                      </m:sSub>
                      <m:d>
                        <m:dPr>
                          <m:ctrlPr>
                            <a:rPr lang="is-IS" sz="2800" b="1" i="1" smtClean="0">
                              <a:solidFill>
                                <a:schemeClr val="bg1"/>
                              </a:solidFill>
                              <a:latin typeface="Cambria Math" charset="0"/>
                            </a:rPr>
                          </m:ctrlPr>
                        </m:dPr>
                        <m:e>
                          <m:r>
                            <a:rPr lang="is-IS" sz="2800" b="1" i="1" smtClean="0">
                              <a:solidFill>
                                <a:schemeClr val="bg1"/>
                              </a:solidFill>
                              <a:latin typeface="Cambria Math" charset="0"/>
                              <a:ea typeface="Cambria Math" charset="0"/>
                              <a:cs typeface="Cambria Math" charset="0"/>
                            </a:rPr>
                            <m:t>𝜷</m:t>
                          </m:r>
                        </m:e>
                      </m:d>
                      <m:r>
                        <a:rPr lang="en-US" sz="2800" b="1" i="0" smtClean="0">
                          <a:solidFill>
                            <a:schemeClr val="bg1"/>
                          </a:solidFill>
                          <a:latin typeface="Cambria Math" charset="0"/>
                        </a:rPr>
                        <m:t>𝐯</m:t>
                      </m:r>
                      <m:r>
                        <a:rPr lang="en-US" sz="2800" b="1" i="0" smtClean="0">
                          <a:solidFill>
                            <a:schemeClr val="bg1"/>
                          </a:solidFill>
                          <a:latin typeface="Cambria Math" charset="0"/>
                        </a:rPr>
                        <m:t>′</m:t>
                      </m:r>
                    </m:oMath>
                  </m:oMathPara>
                </a14:m>
                <a:endParaRPr lang="en-US" sz="28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1193801" y="5029200"/>
                <a:ext cx="2230547" cy="47038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193800" y="5579797"/>
                <a:ext cx="3400546" cy="4703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1" i="1" smtClean="0">
                              <a:solidFill>
                                <a:schemeClr val="bg1"/>
                              </a:solidFill>
                              <a:latin typeface="Cambria Math" charset="0"/>
                            </a:rPr>
                          </m:ctrlPr>
                        </m:sSupPr>
                        <m:e>
                          <m:r>
                            <a:rPr lang="en-US" sz="2800" b="1" i="0" smtClean="0">
                              <a:solidFill>
                                <a:schemeClr val="bg1"/>
                              </a:solidFill>
                              <a:latin typeface="Cambria Math" charset="0"/>
                            </a:rPr>
                            <m:t>𝐯</m:t>
                          </m:r>
                        </m:e>
                        <m:sup>
                          <m:r>
                            <a:rPr lang="en-US" sz="2800" b="1" i="1" smtClean="0">
                              <a:solidFill>
                                <a:schemeClr val="bg1"/>
                              </a:solidFill>
                              <a:latin typeface="Cambria Math" charset="0"/>
                            </a:rPr>
                            <m:t>′′</m:t>
                          </m:r>
                        </m:sup>
                      </m:sSup>
                      <m:r>
                        <a:rPr lang="en-US" sz="2800" b="1" i="0" smtClean="0">
                          <a:solidFill>
                            <a:schemeClr val="bg1"/>
                          </a:solidFill>
                          <a:latin typeface="Cambria Math" charset="0"/>
                        </a:rPr>
                        <m:t>=</m:t>
                      </m:r>
                      <m:sSub>
                        <m:sSubPr>
                          <m:ctrlPr>
                            <a:rPr lang="en-US" sz="2800" b="1" i="1" smtClean="0">
                              <a:solidFill>
                                <a:schemeClr val="bg1"/>
                              </a:solidFill>
                              <a:latin typeface="Cambria Math" charset="0"/>
                            </a:rPr>
                          </m:ctrlPr>
                        </m:sSubPr>
                        <m:e>
                          <m:r>
                            <a:rPr lang="en-US" sz="2800" b="1" i="0" smtClean="0">
                              <a:solidFill>
                                <a:schemeClr val="bg1"/>
                              </a:solidFill>
                              <a:latin typeface="Cambria Math" charset="0"/>
                            </a:rPr>
                            <m:t>𝐑</m:t>
                          </m:r>
                        </m:e>
                        <m:sub>
                          <m:r>
                            <a:rPr lang="en-US" sz="2800" b="1" i="1" smtClean="0">
                              <a:solidFill>
                                <a:schemeClr val="bg1"/>
                              </a:solidFill>
                              <a:latin typeface="Cambria Math" charset="0"/>
                            </a:rPr>
                            <m:t>𝒚</m:t>
                          </m:r>
                        </m:sub>
                      </m:sSub>
                      <m:d>
                        <m:dPr>
                          <m:ctrlPr>
                            <a:rPr lang="is-IS" sz="2800" b="1" i="1" smtClean="0">
                              <a:solidFill>
                                <a:schemeClr val="bg1"/>
                              </a:solidFill>
                              <a:latin typeface="Cambria Math" charset="0"/>
                            </a:rPr>
                          </m:ctrlPr>
                        </m:dPr>
                        <m:e>
                          <m:r>
                            <a:rPr lang="is-IS" sz="2800" b="1" i="1" smtClean="0">
                              <a:solidFill>
                                <a:schemeClr val="bg1"/>
                              </a:solidFill>
                              <a:latin typeface="Cambria Math" charset="0"/>
                              <a:ea typeface="Cambria Math" charset="0"/>
                              <a:cs typeface="Cambria Math" charset="0"/>
                            </a:rPr>
                            <m:t>𝜷</m:t>
                          </m:r>
                        </m:e>
                      </m:d>
                      <m:d>
                        <m:dPr>
                          <m:ctrlPr>
                            <a:rPr lang="is-IS" sz="2800" b="1" i="1" smtClean="0">
                              <a:solidFill>
                                <a:schemeClr val="bg1"/>
                              </a:solidFill>
                              <a:latin typeface="Cambria Math" charset="0"/>
                            </a:rPr>
                          </m:ctrlPr>
                        </m:dPr>
                        <m:e>
                          <m:sSub>
                            <m:sSubPr>
                              <m:ctrlPr>
                                <a:rPr lang="en-US" sz="2800" b="1" i="1">
                                  <a:solidFill>
                                    <a:schemeClr val="bg1"/>
                                  </a:solidFill>
                                  <a:latin typeface="Cambria Math" charset="0"/>
                                </a:rPr>
                              </m:ctrlPr>
                            </m:sSubPr>
                            <m:e>
                              <m:r>
                                <a:rPr lang="en-US" sz="2800" b="1">
                                  <a:solidFill>
                                    <a:schemeClr val="bg1"/>
                                  </a:solidFill>
                                  <a:latin typeface="Cambria Math" charset="0"/>
                                </a:rPr>
                                <m:t>𝐑</m:t>
                              </m:r>
                            </m:e>
                            <m:sub>
                              <m:r>
                                <a:rPr lang="en-US" sz="2800" b="1" i="1">
                                  <a:solidFill>
                                    <a:schemeClr val="bg1"/>
                                  </a:solidFill>
                                  <a:latin typeface="Cambria Math" charset="0"/>
                                </a:rPr>
                                <m:t>𝒙</m:t>
                              </m:r>
                            </m:sub>
                          </m:sSub>
                          <m:d>
                            <m:dPr>
                              <m:ctrlPr>
                                <a:rPr lang="is-IS" sz="2800" b="1" i="1">
                                  <a:solidFill>
                                    <a:schemeClr val="bg1"/>
                                  </a:solidFill>
                                  <a:latin typeface="Cambria Math" charset="0"/>
                                </a:rPr>
                              </m:ctrlPr>
                            </m:dPr>
                            <m:e>
                              <m:r>
                                <a:rPr lang="is-IS" sz="2800" b="1" i="1">
                                  <a:solidFill>
                                    <a:schemeClr val="bg1"/>
                                  </a:solidFill>
                                  <a:latin typeface="Cambria Math" charset="0"/>
                                  <a:ea typeface="Cambria Math" charset="0"/>
                                  <a:cs typeface="Cambria Math" charset="0"/>
                                </a:rPr>
                                <m:t>𝜶</m:t>
                              </m:r>
                            </m:e>
                          </m:d>
                          <m:r>
                            <a:rPr lang="en-US" sz="2800" b="1">
                              <a:solidFill>
                                <a:schemeClr val="bg1"/>
                              </a:solidFill>
                              <a:latin typeface="Cambria Math" charset="0"/>
                            </a:rPr>
                            <m:t>𝐯</m:t>
                          </m:r>
                        </m:e>
                      </m:d>
                    </m:oMath>
                  </m:oMathPara>
                </a14:m>
                <a:endParaRPr lang="en-US" sz="28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1193800" y="5579797"/>
                <a:ext cx="3400546" cy="470385"/>
              </a:xfrm>
              <a:prstGeom prst="rect">
                <a:avLst/>
              </a:prstGeom>
              <a:blipFill rotWithShape="0">
                <a:blip r:embed="rId4"/>
                <a:stretch>
                  <a:fillRect b="-1299"/>
                </a:stretch>
              </a:blipFill>
            </p:spPr>
            <p:txBody>
              <a:bodyPr/>
              <a:lstStyle/>
              <a:p>
                <a:r>
                  <a:rPr lang="en-US">
                    <a:noFill/>
                  </a:rPr>
                  <a:t> </a:t>
                </a:r>
              </a:p>
            </p:txBody>
          </p:sp>
        </mc:Fallback>
      </mc:AlternateContent>
    </p:spTree>
    <p:extLst>
      <p:ext uri="{BB962C8B-B14F-4D97-AF65-F5344CB8AC3E}">
        <p14:creationId xmlns:p14="http://schemas.microsoft.com/office/powerpoint/2010/main" val="17538536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body" idx="1"/>
          </p:nvPr>
        </p:nvSpPr>
        <p:spPr>
          <a:xfrm>
            <a:off x="328613" y="1447800"/>
            <a:ext cx="8208962" cy="4916488"/>
          </a:xfrm>
        </p:spPr>
        <p:txBody>
          <a:bodyPr/>
          <a:lstStyle/>
          <a:p>
            <a:pPr>
              <a:lnSpc>
                <a:spcPct val="80000"/>
              </a:lnSpc>
            </a:pPr>
            <a:r>
              <a:rPr lang="en-US" altLang="en-US" sz="1800" dirty="0"/>
              <a:t>We can extend this to the concept of applying any sequence of transformations:</a:t>
            </a:r>
          </a:p>
          <a:p>
            <a:pPr>
              <a:lnSpc>
                <a:spcPct val="80000"/>
              </a:lnSpc>
            </a:pPr>
            <a:endParaRPr lang="en-US" altLang="en-US" sz="1800" dirty="0"/>
          </a:p>
          <a:p>
            <a:pPr>
              <a:lnSpc>
                <a:spcPct val="80000"/>
              </a:lnSpc>
            </a:pPr>
            <a:endParaRPr lang="en-US" altLang="en-US" sz="1800" dirty="0"/>
          </a:p>
          <a:p>
            <a:pPr>
              <a:lnSpc>
                <a:spcPct val="80000"/>
              </a:lnSpc>
            </a:pPr>
            <a:endParaRPr lang="en-US" altLang="en-US" sz="1800" dirty="0"/>
          </a:p>
          <a:p>
            <a:pPr>
              <a:lnSpc>
                <a:spcPct val="80000"/>
              </a:lnSpc>
            </a:pPr>
            <a:r>
              <a:rPr lang="en-US" altLang="en-US" sz="1800" dirty="0"/>
              <a:t>Because matrix algebra obeys the </a:t>
            </a:r>
            <a:r>
              <a:rPr lang="en-US" altLang="en-US" sz="1800" i="1" dirty="0"/>
              <a:t>associative</a:t>
            </a:r>
            <a:r>
              <a:rPr lang="en-US" altLang="en-US" sz="1800" dirty="0"/>
              <a:t> law, we can regroup this as:</a:t>
            </a:r>
          </a:p>
          <a:p>
            <a:pPr>
              <a:lnSpc>
                <a:spcPct val="80000"/>
              </a:lnSpc>
            </a:pPr>
            <a:endParaRPr lang="en-US" altLang="en-US" sz="1800" dirty="0"/>
          </a:p>
          <a:p>
            <a:pPr>
              <a:lnSpc>
                <a:spcPct val="80000"/>
              </a:lnSpc>
            </a:pPr>
            <a:endParaRPr lang="en-US" altLang="en-US" sz="1800" dirty="0"/>
          </a:p>
          <a:p>
            <a:pPr>
              <a:lnSpc>
                <a:spcPct val="80000"/>
              </a:lnSpc>
            </a:pPr>
            <a:endParaRPr lang="en-US" altLang="en-US" sz="1800" dirty="0"/>
          </a:p>
          <a:p>
            <a:pPr>
              <a:lnSpc>
                <a:spcPct val="80000"/>
              </a:lnSpc>
            </a:pPr>
            <a:r>
              <a:rPr lang="en-US" altLang="en-US" sz="1800" dirty="0"/>
              <a:t>This allows us to </a:t>
            </a:r>
            <a:r>
              <a:rPr lang="en-US" altLang="en-US" sz="1800" i="1" dirty="0"/>
              <a:t>concatenate</a:t>
            </a:r>
            <a:r>
              <a:rPr lang="en-US" altLang="en-US" sz="1800" dirty="0"/>
              <a:t> them into a single matrix:</a:t>
            </a:r>
          </a:p>
          <a:p>
            <a:pPr>
              <a:lnSpc>
                <a:spcPct val="80000"/>
              </a:lnSpc>
            </a:pPr>
            <a:endParaRPr lang="en-US" altLang="en-US" sz="1800" dirty="0"/>
          </a:p>
          <a:p>
            <a:pPr>
              <a:lnSpc>
                <a:spcPct val="80000"/>
              </a:lnSpc>
            </a:pPr>
            <a:endParaRPr lang="en-US" altLang="en-US" sz="1800" dirty="0"/>
          </a:p>
          <a:p>
            <a:pPr>
              <a:lnSpc>
                <a:spcPct val="80000"/>
              </a:lnSpc>
            </a:pPr>
            <a:endParaRPr lang="en-US" altLang="en-US" sz="1800" dirty="0"/>
          </a:p>
          <a:p>
            <a:pPr>
              <a:lnSpc>
                <a:spcPct val="80000"/>
              </a:lnSpc>
            </a:pPr>
            <a:endParaRPr lang="en-US" altLang="en-US" sz="1800" dirty="0"/>
          </a:p>
          <a:p>
            <a:pPr>
              <a:lnSpc>
                <a:spcPct val="80000"/>
              </a:lnSpc>
            </a:pPr>
            <a:endParaRPr lang="en-US" altLang="en-US" sz="1800" dirty="0"/>
          </a:p>
          <a:p>
            <a:pPr>
              <a:lnSpc>
                <a:spcPct val="80000"/>
              </a:lnSpc>
            </a:pPr>
            <a:r>
              <a:rPr lang="en-US" altLang="en-US" sz="1800" dirty="0"/>
              <a:t>Note: matrices do NOT obey the </a:t>
            </a:r>
            <a:r>
              <a:rPr lang="en-US" altLang="en-US" sz="1800" i="1" dirty="0"/>
              <a:t>commutative </a:t>
            </a:r>
            <a:r>
              <a:rPr lang="en-US" altLang="en-US" sz="1800" dirty="0"/>
              <a:t>law, so the order of multiplications is important</a:t>
            </a:r>
          </a:p>
        </p:txBody>
      </p:sp>
      <p:sp>
        <p:nvSpPr>
          <p:cNvPr id="48130" name="Rectangle 3"/>
          <p:cNvSpPr>
            <a:spLocks noGrp="1" noChangeArrowheads="1"/>
          </p:cNvSpPr>
          <p:nvPr>
            <p:ph type="title"/>
          </p:nvPr>
        </p:nvSpPr>
        <p:spPr/>
        <p:txBody>
          <a:bodyPr/>
          <a:lstStyle/>
          <a:p>
            <a:r>
              <a:rPr lang="en-US" altLang="en-US"/>
              <a:t>Multiple Transformations</a:t>
            </a:r>
          </a:p>
        </p:txBody>
      </p:sp>
      <p:sp>
        <p:nvSpPr>
          <p:cNvPr id="4813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8" name="TextBox 7"/>
              <p:cNvSpPr txBox="1"/>
              <p:nvPr/>
            </p:nvSpPr>
            <p:spPr>
              <a:xfrm>
                <a:off x="1447800" y="2011031"/>
                <a:ext cx="4034374" cy="6448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1" i="1" smtClean="0">
                              <a:solidFill>
                                <a:schemeClr val="bg1"/>
                              </a:solidFill>
                              <a:latin typeface="Cambria Math" charset="0"/>
                            </a:rPr>
                          </m:ctrlPr>
                        </m:sSupPr>
                        <m:e>
                          <m:r>
                            <a:rPr lang="en-US" sz="2800" b="1" i="0" smtClean="0">
                              <a:solidFill>
                                <a:schemeClr val="bg1"/>
                              </a:solidFill>
                              <a:latin typeface="Cambria Math" charset="0"/>
                            </a:rPr>
                            <m:t>𝐯</m:t>
                          </m:r>
                        </m:e>
                        <m:sup>
                          <m:r>
                            <a:rPr lang="en-US" sz="2800" b="1" i="1" smtClean="0">
                              <a:solidFill>
                                <a:schemeClr val="bg1"/>
                              </a:solidFill>
                              <a:latin typeface="Cambria Math" charset="0"/>
                            </a:rPr>
                            <m:t>′</m:t>
                          </m:r>
                        </m:sup>
                      </m:sSup>
                      <m:r>
                        <a:rPr lang="en-US" sz="2800" b="1" i="0" smtClean="0">
                          <a:solidFill>
                            <a:schemeClr val="bg1"/>
                          </a:solidFill>
                          <a:latin typeface="Cambria Math" charset="0"/>
                        </a:rPr>
                        <m:t>=</m:t>
                      </m:r>
                      <m:sSub>
                        <m:sSubPr>
                          <m:ctrlPr>
                            <a:rPr lang="en-US" sz="2800" b="1" i="1" smtClean="0">
                              <a:solidFill>
                                <a:schemeClr val="bg1"/>
                              </a:solidFill>
                              <a:latin typeface="Cambria Math" charset="0"/>
                            </a:rPr>
                          </m:ctrlPr>
                        </m:sSubPr>
                        <m:e>
                          <m:r>
                            <a:rPr lang="en-US" sz="2800" b="1" i="0" smtClean="0">
                              <a:solidFill>
                                <a:schemeClr val="bg1"/>
                              </a:solidFill>
                              <a:latin typeface="Cambria Math" charset="0"/>
                            </a:rPr>
                            <m:t>𝐌</m:t>
                          </m:r>
                        </m:e>
                        <m:sub>
                          <m:r>
                            <a:rPr lang="en-US" sz="2800" b="1" i="1" smtClean="0">
                              <a:solidFill>
                                <a:schemeClr val="bg1"/>
                              </a:solidFill>
                              <a:latin typeface="Cambria Math" charset="0"/>
                            </a:rPr>
                            <m:t>𝟒</m:t>
                          </m:r>
                        </m:sub>
                      </m:sSub>
                      <m:d>
                        <m:dPr>
                          <m:ctrlPr>
                            <a:rPr lang="is-IS" sz="2800" b="1" i="1" smtClean="0">
                              <a:solidFill>
                                <a:schemeClr val="bg1"/>
                              </a:solidFill>
                              <a:latin typeface="Cambria Math" charset="0"/>
                            </a:rPr>
                          </m:ctrlPr>
                        </m:dPr>
                        <m:e>
                          <m:sSub>
                            <m:sSubPr>
                              <m:ctrlPr>
                                <a:rPr lang="en-US" sz="2800" b="1" i="1">
                                  <a:solidFill>
                                    <a:schemeClr val="bg1"/>
                                  </a:solidFill>
                                  <a:latin typeface="Cambria Math" charset="0"/>
                                </a:rPr>
                              </m:ctrlPr>
                            </m:sSubPr>
                            <m:e>
                              <m:r>
                                <a:rPr lang="en-US" sz="2800" b="1" i="0" smtClean="0">
                                  <a:solidFill>
                                    <a:schemeClr val="bg1"/>
                                  </a:solidFill>
                                  <a:latin typeface="Cambria Math" charset="0"/>
                                </a:rPr>
                                <m:t>𝐌</m:t>
                              </m:r>
                            </m:e>
                            <m:sub>
                              <m:r>
                                <a:rPr lang="en-US" sz="2800" b="1" i="1" smtClean="0">
                                  <a:solidFill>
                                    <a:schemeClr val="bg1"/>
                                  </a:solidFill>
                                  <a:latin typeface="Cambria Math" charset="0"/>
                                </a:rPr>
                                <m:t>𝟑</m:t>
                              </m:r>
                            </m:sub>
                          </m:sSub>
                          <m:d>
                            <m:dPr>
                              <m:ctrlPr>
                                <a:rPr lang="is-IS" sz="2800" b="1" i="1">
                                  <a:solidFill>
                                    <a:schemeClr val="bg1"/>
                                  </a:solidFill>
                                  <a:latin typeface="Cambria Math" charset="0"/>
                                </a:rPr>
                              </m:ctrlPr>
                            </m:dPr>
                            <m:e>
                              <m:sSub>
                                <m:sSubPr>
                                  <m:ctrlPr>
                                    <a:rPr lang="en-US" sz="2800" b="1" i="1">
                                      <a:solidFill>
                                        <a:schemeClr val="bg1"/>
                                      </a:solidFill>
                                      <a:latin typeface="Cambria Math" charset="0"/>
                                    </a:rPr>
                                  </m:ctrlPr>
                                </m:sSubPr>
                                <m:e>
                                  <m:r>
                                    <a:rPr lang="en-US" sz="2800" b="1">
                                      <a:solidFill>
                                        <a:schemeClr val="bg1"/>
                                      </a:solidFill>
                                      <a:latin typeface="Cambria Math" charset="0"/>
                                    </a:rPr>
                                    <m:t>𝐌</m:t>
                                  </m:r>
                                </m:e>
                                <m:sub>
                                  <m:r>
                                    <a:rPr lang="en-US" sz="2800" b="1" i="1" smtClean="0">
                                      <a:solidFill>
                                        <a:schemeClr val="bg1"/>
                                      </a:solidFill>
                                      <a:latin typeface="Cambria Math" charset="0"/>
                                    </a:rPr>
                                    <m:t>𝟐</m:t>
                                  </m:r>
                                </m:sub>
                              </m:sSub>
                              <m:d>
                                <m:dPr>
                                  <m:ctrlPr>
                                    <a:rPr lang="is-IS" sz="2800" b="1" i="1" smtClean="0">
                                      <a:solidFill>
                                        <a:schemeClr val="bg1"/>
                                      </a:solidFill>
                                      <a:latin typeface="Cambria Math" charset="0"/>
                                    </a:rPr>
                                  </m:ctrlPr>
                                </m:dPr>
                                <m:e>
                                  <m:sSub>
                                    <m:sSubPr>
                                      <m:ctrlPr>
                                        <a:rPr lang="en-US" sz="2800" b="1" i="1">
                                          <a:solidFill>
                                            <a:schemeClr val="bg1"/>
                                          </a:solidFill>
                                          <a:latin typeface="Cambria Math" charset="0"/>
                                        </a:rPr>
                                      </m:ctrlPr>
                                    </m:sSubPr>
                                    <m:e>
                                      <m:r>
                                        <a:rPr lang="en-US" sz="2800" b="1">
                                          <a:solidFill>
                                            <a:schemeClr val="bg1"/>
                                          </a:solidFill>
                                          <a:latin typeface="Cambria Math" charset="0"/>
                                        </a:rPr>
                                        <m:t>𝐌</m:t>
                                      </m:r>
                                    </m:e>
                                    <m:sub>
                                      <m:r>
                                        <a:rPr lang="en-US" sz="2800" b="1" i="1" smtClean="0">
                                          <a:solidFill>
                                            <a:schemeClr val="bg1"/>
                                          </a:solidFill>
                                          <a:latin typeface="Cambria Math" charset="0"/>
                                        </a:rPr>
                                        <m:t>𝟏</m:t>
                                      </m:r>
                                    </m:sub>
                                  </m:sSub>
                                  <m:r>
                                    <a:rPr lang="en-US" sz="2800" b="1">
                                      <a:solidFill>
                                        <a:schemeClr val="bg1"/>
                                      </a:solidFill>
                                      <a:latin typeface="Cambria Math" charset="0"/>
                                    </a:rPr>
                                    <m:t>𝐯</m:t>
                                  </m:r>
                                </m:e>
                              </m:d>
                            </m:e>
                          </m:d>
                        </m:e>
                      </m:d>
                    </m:oMath>
                  </m:oMathPara>
                </a14:m>
                <a:endParaRPr lang="en-US" sz="28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1447800" y="2011031"/>
                <a:ext cx="4034374" cy="6448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447800" y="3226713"/>
                <a:ext cx="329987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1" i="1" smtClean="0">
                              <a:solidFill>
                                <a:schemeClr val="bg1"/>
                              </a:solidFill>
                              <a:latin typeface="Cambria Math" charset="0"/>
                            </a:rPr>
                          </m:ctrlPr>
                        </m:sSupPr>
                        <m:e>
                          <m:r>
                            <a:rPr lang="en-US" sz="2800" b="1" i="0" smtClean="0">
                              <a:solidFill>
                                <a:schemeClr val="bg1"/>
                              </a:solidFill>
                              <a:latin typeface="Cambria Math" charset="0"/>
                            </a:rPr>
                            <m:t>𝐯</m:t>
                          </m:r>
                        </m:e>
                        <m:sup>
                          <m:r>
                            <a:rPr lang="en-US" sz="2800" b="1" i="1" smtClean="0">
                              <a:solidFill>
                                <a:schemeClr val="bg1"/>
                              </a:solidFill>
                              <a:latin typeface="Cambria Math" charset="0"/>
                            </a:rPr>
                            <m:t>′</m:t>
                          </m:r>
                        </m:sup>
                      </m:sSup>
                      <m:r>
                        <a:rPr lang="en-US" sz="2800" b="1" i="0" smtClean="0">
                          <a:solidFill>
                            <a:schemeClr val="bg1"/>
                          </a:solidFill>
                          <a:latin typeface="Cambria Math" charset="0"/>
                        </a:rPr>
                        <m:t>=</m:t>
                      </m:r>
                      <m:d>
                        <m:dPr>
                          <m:ctrlPr>
                            <a:rPr lang="is-IS" sz="2800" b="1" i="1" smtClean="0">
                              <a:solidFill>
                                <a:schemeClr val="bg1"/>
                              </a:solidFill>
                              <a:latin typeface="Cambria Math" charset="0"/>
                            </a:rPr>
                          </m:ctrlPr>
                        </m:dPr>
                        <m:e>
                          <m:sSub>
                            <m:sSubPr>
                              <m:ctrlPr>
                                <a:rPr lang="en-US" sz="2800" b="1" i="1">
                                  <a:solidFill>
                                    <a:schemeClr val="bg1"/>
                                  </a:solidFill>
                                  <a:latin typeface="Cambria Math" charset="0"/>
                                </a:rPr>
                              </m:ctrlPr>
                            </m:sSubPr>
                            <m:e>
                              <m:r>
                                <a:rPr lang="en-US" sz="2800" b="1">
                                  <a:solidFill>
                                    <a:schemeClr val="bg1"/>
                                  </a:solidFill>
                                  <a:latin typeface="Cambria Math" charset="0"/>
                                </a:rPr>
                                <m:t>𝐌</m:t>
                              </m:r>
                            </m:e>
                            <m:sub>
                              <m:r>
                                <a:rPr lang="en-US" sz="2800" b="1" i="1">
                                  <a:solidFill>
                                    <a:schemeClr val="bg1"/>
                                  </a:solidFill>
                                  <a:latin typeface="Cambria Math" charset="0"/>
                                </a:rPr>
                                <m:t>𝟒</m:t>
                              </m:r>
                            </m:sub>
                          </m:sSub>
                          <m:sSub>
                            <m:sSubPr>
                              <m:ctrlPr>
                                <a:rPr lang="en-US" sz="2800" b="1" i="1">
                                  <a:solidFill>
                                    <a:schemeClr val="bg1"/>
                                  </a:solidFill>
                                  <a:latin typeface="Cambria Math" charset="0"/>
                                </a:rPr>
                              </m:ctrlPr>
                            </m:sSubPr>
                            <m:e>
                              <m:r>
                                <a:rPr lang="en-US" sz="2800" b="1">
                                  <a:solidFill>
                                    <a:schemeClr val="bg1"/>
                                  </a:solidFill>
                                  <a:latin typeface="Cambria Math" charset="0"/>
                                </a:rPr>
                                <m:t>𝐌</m:t>
                              </m:r>
                            </m:e>
                            <m:sub>
                              <m:r>
                                <a:rPr lang="en-US" sz="2800" b="1" i="1">
                                  <a:solidFill>
                                    <a:schemeClr val="bg1"/>
                                  </a:solidFill>
                                  <a:latin typeface="Cambria Math" charset="0"/>
                                </a:rPr>
                                <m:t>𝟑</m:t>
                              </m:r>
                            </m:sub>
                          </m:sSub>
                          <m:sSub>
                            <m:sSubPr>
                              <m:ctrlPr>
                                <a:rPr lang="en-US" sz="2800" b="1" i="1">
                                  <a:solidFill>
                                    <a:schemeClr val="bg1"/>
                                  </a:solidFill>
                                  <a:latin typeface="Cambria Math" charset="0"/>
                                </a:rPr>
                              </m:ctrlPr>
                            </m:sSubPr>
                            <m:e>
                              <m:r>
                                <a:rPr lang="en-US" sz="2800" b="1">
                                  <a:solidFill>
                                    <a:schemeClr val="bg1"/>
                                  </a:solidFill>
                                  <a:latin typeface="Cambria Math" charset="0"/>
                                </a:rPr>
                                <m:t>𝐌</m:t>
                              </m:r>
                            </m:e>
                            <m:sub>
                              <m:r>
                                <a:rPr lang="en-US" sz="2800" b="1" i="1">
                                  <a:solidFill>
                                    <a:schemeClr val="bg1"/>
                                  </a:solidFill>
                                  <a:latin typeface="Cambria Math" charset="0"/>
                                </a:rPr>
                                <m:t>𝟐</m:t>
                              </m:r>
                            </m:sub>
                          </m:sSub>
                          <m:sSub>
                            <m:sSubPr>
                              <m:ctrlPr>
                                <a:rPr lang="en-US" sz="2800" b="1" i="1">
                                  <a:solidFill>
                                    <a:schemeClr val="bg1"/>
                                  </a:solidFill>
                                  <a:latin typeface="Cambria Math" charset="0"/>
                                </a:rPr>
                              </m:ctrlPr>
                            </m:sSubPr>
                            <m:e>
                              <m:r>
                                <a:rPr lang="en-US" sz="2800" b="1">
                                  <a:solidFill>
                                    <a:schemeClr val="bg1"/>
                                  </a:solidFill>
                                  <a:latin typeface="Cambria Math" charset="0"/>
                                </a:rPr>
                                <m:t>𝐌</m:t>
                              </m:r>
                            </m:e>
                            <m:sub>
                              <m:r>
                                <a:rPr lang="en-US" sz="2800" b="1" i="1">
                                  <a:solidFill>
                                    <a:schemeClr val="bg1"/>
                                  </a:solidFill>
                                  <a:latin typeface="Cambria Math" charset="0"/>
                                </a:rPr>
                                <m:t>𝟏</m:t>
                              </m:r>
                            </m:sub>
                          </m:sSub>
                        </m:e>
                      </m:d>
                      <m:r>
                        <a:rPr lang="en-US" sz="2800" b="1">
                          <a:solidFill>
                            <a:schemeClr val="bg1"/>
                          </a:solidFill>
                          <a:latin typeface="Cambria Math" charset="0"/>
                        </a:rPr>
                        <m:t>𝐯</m:t>
                      </m:r>
                    </m:oMath>
                  </m:oMathPara>
                </a14:m>
                <a:endParaRPr lang="en-US" sz="28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1447800" y="3226713"/>
                <a:ext cx="3299878" cy="43088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447800" y="4293681"/>
                <a:ext cx="346639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chemeClr val="bg1"/>
                              </a:solidFill>
                              <a:latin typeface="Cambria Math" charset="0"/>
                            </a:rPr>
                          </m:ctrlPr>
                        </m:sSubPr>
                        <m:e>
                          <m:r>
                            <a:rPr lang="en-US" sz="2800" b="1" i="0" smtClean="0">
                              <a:solidFill>
                                <a:schemeClr val="bg1"/>
                              </a:solidFill>
                              <a:latin typeface="Cambria Math" charset="0"/>
                            </a:rPr>
                            <m:t>𝐌</m:t>
                          </m:r>
                        </m:e>
                        <m:sub>
                          <m:r>
                            <a:rPr lang="en-US" sz="2800" b="0" i="1" smtClean="0">
                              <a:solidFill>
                                <a:schemeClr val="bg1"/>
                              </a:solidFill>
                              <a:latin typeface="Cambria Math" charset="0"/>
                            </a:rPr>
                            <m:t>𝑡𝑜𝑡𝑎𝑙</m:t>
                          </m:r>
                        </m:sub>
                      </m:sSub>
                      <m:r>
                        <a:rPr lang="en-US" sz="2800" b="1" i="0" smtClean="0">
                          <a:solidFill>
                            <a:schemeClr val="bg1"/>
                          </a:solidFill>
                          <a:latin typeface="Cambria Math" charset="0"/>
                        </a:rPr>
                        <m:t>=</m:t>
                      </m:r>
                      <m:sSub>
                        <m:sSubPr>
                          <m:ctrlPr>
                            <a:rPr lang="en-US" sz="2800" b="1" i="1">
                              <a:solidFill>
                                <a:schemeClr val="bg1"/>
                              </a:solidFill>
                              <a:latin typeface="Cambria Math" charset="0"/>
                            </a:rPr>
                          </m:ctrlPr>
                        </m:sSubPr>
                        <m:e>
                          <m:r>
                            <a:rPr lang="en-US" sz="2800" b="1">
                              <a:solidFill>
                                <a:schemeClr val="bg1"/>
                              </a:solidFill>
                              <a:latin typeface="Cambria Math" charset="0"/>
                            </a:rPr>
                            <m:t>𝐌</m:t>
                          </m:r>
                        </m:e>
                        <m:sub>
                          <m:r>
                            <a:rPr lang="en-US" sz="2800" b="1" i="1">
                              <a:solidFill>
                                <a:schemeClr val="bg1"/>
                              </a:solidFill>
                              <a:latin typeface="Cambria Math" charset="0"/>
                            </a:rPr>
                            <m:t>𝟒</m:t>
                          </m:r>
                        </m:sub>
                      </m:sSub>
                      <m:sSub>
                        <m:sSubPr>
                          <m:ctrlPr>
                            <a:rPr lang="en-US" sz="2800" b="1" i="1">
                              <a:solidFill>
                                <a:schemeClr val="bg1"/>
                              </a:solidFill>
                              <a:latin typeface="Cambria Math" charset="0"/>
                            </a:rPr>
                          </m:ctrlPr>
                        </m:sSubPr>
                        <m:e>
                          <m:r>
                            <a:rPr lang="en-US" sz="2800" b="1">
                              <a:solidFill>
                                <a:schemeClr val="bg1"/>
                              </a:solidFill>
                              <a:latin typeface="Cambria Math" charset="0"/>
                            </a:rPr>
                            <m:t>𝐌</m:t>
                          </m:r>
                        </m:e>
                        <m:sub>
                          <m:r>
                            <a:rPr lang="en-US" sz="2800" b="1" i="1">
                              <a:solidFill>
                                <a:schemeClr val="bg1"/>
                              </a:solidFill>
                              <a:latin typeface="Cambria Math" charset="0"/>
                            </a:rPr>
                            <m:t>𝟑</m:t>
                          </m:r>
                        </m:sub>
                      </m:sSub>
                      <m:sSub>
                        <m:sSubPr>
                          <m:ctrlPr>
                            <a:rPr lang="en-US" sz="2800" b="1" i="1">
                              <a:solidFill>
                                <a:schemeClr val="bg1"/>
                              </a:solidFill>
                              <a:latin typeface="Cambria Math" charset="0"/>
                            </a:rPr>
                          </m:ctrlPr>
                        </m:sSubPr>
                        <m:e>
                          <m:r>
                            <a:rPr lang="en-US" sz="2800" b="1">
                              <a:solidFill>
                                <a:schemeClr val="bg1"/>
                              </a:solidFill>
                              <a:latin typeface="Cambria Math" charset="0"/>
                            </a:rPr>
                            <m:t>𝐌</m:t>
                          </m:r>
                        </m:e>
                        <m:sub>
                          <m:r>
                            <a:rPr lang="en-US" sz="2800" b="1" i="1">
                              <a:solidFill>
                                <a:schemeClr val="bg1"/>
                              </a:solidFill>
                              <a:latin typeface="Cambria Math" charset="0"/>
                            </a:rPr>
                            <m:t>𝟐</m:t>
                          </m:r>
                        </m:sub>
                      </m:sSub>
                      <m:sSub>
                        <m:sSubPr>
                          <m:ctrlPr>
                            <a:rPr lang="en-US" sz="2800" b="1" i="1">
                              <a:solidFill>
                                <a:schemeClr val="bg1"/>
                              </a:solidFill>
                              <a:latin typeface="Cambria Math" charset="0"/>
                            </a:rPr>
                          </m:ctrlPr>
                        </m:sSubPr>
                        <m:e>
                          <m:r>
                            <a:rPr lang="en-US" sz="2800" b="1">
                              <a:solidFill>
                                <a:schemeClr val="bg1"/>
                              </a:solidFill>
                              <a:latin typeface="Cambria Math" charset="0"/>
                            </a:rPr>
                            <m:t>𝐌</m:t>
                          </m:r>
                        </m:e>
                        <m:sub>
                          <m:r>
                            <a:rPr lang="en-US" sz="2800" b="1" i="1">
                              <a:solidFill>
                                <a:schemeClr val="bg1"/>
                              </a:solidFill>
                              <a:latin typeface="Cambria Math" charset="0"/>
                            </a:rPr>
                            <m:t>𝟏</m:t>
                          </m:r>
                        </m:sub>
                      </m:sSub>
                    </m:oMath>
                  </m:oMathPara>
                </a14:m>
                <a:endParaRPr lang="en-US" sz="28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1447800" y="4293681"/>
                <a:ext cx="3466398" cy="43088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481667" y="4866431"/>
                <a:ext cx="205081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1" i="1" smtClean="0">
                              <a:solidFill>
                                <a:schemeClr val="bg1"/>
                              </a:solidFill>
                              <a:latin typeface="Cambria Math" charset="0"/>
                            </a:rPr>
                          </m:ctrlPr>
                        </m:sSupPr>
                        <m:e>
                          <m:r>
                            <a:rPr lang="en-US" sz="2800" b="1" i="0" smtClean="0">
                              <a:solidFill>
                                <a:schemeClr val="bg1"/>
                              </a:solidFill>
                              <a:latin typeface="Cambria Math" charset="0"/>
                            </a:rPr>
                            <m:t>𝐯</m:t>
                          </m:r>
                        </m:e>
                        <m:sup>
                          <m:r>
                            <a:rPr lang="en-US" sz="2800" b="1" i="1" smtClean="0">
                              <a:solidFill>
                                <a:schemeClr val="bg1"/>
                              </a:solidFill>
                              <a:latin typeface="Cambria Math" charset="0"/>
                            </a:rPr>
                            <m:t>′</m:t>
                          </m:r>
                        </m:sup>
                      </m:sSup>
                      <m:r>
                        <a:rPr lang="en-US" sz="2800" b="1" i="0" smtClean="0">
                          <a:solidFill>
                            <a:schemeClr val="bg1"/>
                          </a:solidFill>
                          <a:latin typeface="Cambria Math" charset="0"/>
                        </a:rPr>
                        <m:t>=</m:t>
                      </m:r>
                      <m:sSub>
                        <m:sSubPr>
                          <m:ctrlPr>
                            <a:rPr lang="en-US" sz="2800" b="1" i="1">
                              <a:solidFill>
                                <a:schemeClr val="bg1"/>
                              </a:solidFill>
                              <a:latin typeface="Cambria Math" charset="0"/>
                            </a:rPr>
                          </m:ctrlPr>
                        </m:sSubPr>
                        <m:e>
                          <m:r>
                            <a:rPr lang="en-US" sz="2800" b="1">
                              <a:solidFill>
                                <a:schemeClr val="bg1"/>
                              </a:solidFill>
                              <a:latin typeface="Cambria Math" charset="0"/>
                            </a:rPr>
                            <m:t>𝐌</m:t>
                          </m:r>
                        </m:e>
                        <m:sub>
                          <m:r>
                            <a:rPr lang="en-US" sz="2800" i="1">
                              <a:solidFill>
                                <a:schemeClr val="bg1"/>
                              </a:solidFill>
                              <a:latin typeface="Cambria Math" charset="0"/>
                            </a:rPr>
                            <m:t>𝑡𝑜𝑡𝑎𝑙</m:t>
                          </m:r>
                        </m:sub>
                      </m:sSub>
                      <m:r>
                        <a:rPr lang="en-US" sz="2800" b="1">
                          <a:solidFill>
                            <a:schemeClr val="bg1"/>
                          </a:solidFill>
                          <a:latin typeface="Cambria Math" charset="0"/>
                        </a:rPr>
                        <m:t>𝐯</m:t>
                      </m:r>
                    </m:oMath>
                  </m:oMathPara>
                </a14:m>
                <a:endParaRPr lang="en-US" sz="28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1481667" y="4866431"/>
                <a:ext cx="2050818" cy="43088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74206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lang="en-US" altLang="en-US" dirty="0"/>
              <a:t>Matrix </a:t>
            </a:r>
            <a:r>
              <a:rPr lang="en-US" altLang="en-US" dirty="0" smtClean="0"/>
              <a:t>times Matrix</a:t>
            </a:r>
            <a:endParaRPr lang="en-US" altLang="en-US" dirty="0"/>
          </a:p>
        </p:txBody>
      </p:sp>
      <p:sp>
        <p:nvSpPr>
          <p:cNvPr id="49157" name="Oval 6"/>
          <p:cNvSpPr>
            <a:spLocks noChangeArrowheads="1"/>
          </p:cNvSpPr>
          <p:nvPr/>
        </p:nvSpPr>
        <p:spPr bwMode="auto">
          <a:xfrm>
            <a:off x="1295400" y="2895600"/>
            <a:ext cx="609600" cy="6096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endParaRPr lang="en-US" altLang="en-US" sz="1800">
              <a:solidFill>
                <a:schemeClr val="tx1"/>
              </a:solidFill>
              <a:ea typeface="宋体" charset="-122"/>
            </a:endParaRPr>
          </a:p>
        </p:txBody>
      </p:sp>
      <p:sp>
        <p:nvSpPr>
          <p:cNvPr id="49158" name="Line 7"/>
          <p:cNvSpPr>
            <a:spLocks noChangeShapeType="1"/>
          </p:cNvSpPr>
          <p:nvPr/>
        </p:nvSpPr>
        <p:spPr bwMode="auto">
          <a:xfrm>
            <a:off x="3390900" y="3223314"/>
            <a:ext cx="2514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59" name="Line 8"/>
          <p:cNvSpPr>
            <a:spLocks noChangeShapeType="1"/>
          </p:cNvSpPr>
          <p:nvPr/>
        </p:nvSpPr>
        <p:spPr bwMode="auto">
          <a:xfrm>
            <a:off x="7239000" y="3093064"/>
            <a:ext cx="0" cy="1197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Rectangle 1"/>
              <p:cNvSpPr/>
              <p:nvPr/>
            </p:nvSpPr>
            <p:spPr>
              <a:xfrm>
                <a:off x="947738" y="1824333"/>
                <a:ext cx="154882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ea typeface="Cambria Math" charset="0"/>
                          <a:cs typeface="Cambria Math" charset="0"/>
                        </a:rPr>
                        <m:t>𝐋</m:t>
                      </m:r>
                      <m:r>
                        <a:rPr lang="en-US" sz="2400" b="1" i="0" smtClean="0">
                          <a:solidFill>
                            <a:schemeClr val="bg1"/>
                          </a:solidFill>
                          <a:latin typeface="Cambria Math" charset="0"/>
                          <a:ea typeface="Cambria Math" charset="0"/>
                          <a:cs typeface="Cambria Math" charset="0"/>
                        </a:rPr>
                        <m:t>=</m:t>
                      </m:r>
                      <m:r>
                        <a:rPr lang="en-US" sz="2400" b="1" i="0" smtClean="0">
                          <a:solidFill>
                            <a:schemeClr val="bg1"/>
                          </a:solidFill>
                          <a:latin typeface="Cambria Math" charset="0"/>
                          <a:ea typeface="Cambria Math" charset="0"/>
                          <a:cs typeface="Cambria Math" charset="0"/>
                        </a:rPr>
                        <m:t>𝐌</m:t>
                      </m:r>
                      <m:r>
                        <a:rPr lang="en-US" sz="2400" b="1" i="1" smtClean="0">
                          <a:solidFill>
                            <a:schemeClr val="bg1"/>
                          </a:solidFill>
                          <a:latin typeface="Cambria Math" charset="0"/>
                          <a:ea typeface="Cambria Math" charset="0"/>
                          <a:cs typeface="Cambria Math" charset="0"/>
                        </a:rPr>
                        <m:t>∙</m:t>
                      </m:r>
                      <m:r>
                        <a:rPr lang="en-US" sz="2400" b="1" i="0" smtClean="0">
                          <a:solidFill>
                            <a:schemeClr val="bg1"/>
                          </a:solidFill>
                          <a:latin typeface="Cambria Math" charset="0"/>
                          <a:ea typeface="Cambria Math" charset="0"/>
                          <a:cs typeface="Cambria Math" charset="0"/>
                        </a:rPr>
                        <m:t>𝐍</m:t>
                      </m:r>
                    </m:oMath>
                  </m:oMathPara>
                </a14:m>
                <a:endParaRPr lang="en-US" sz="2400" b="1" dirty="0">
                  <a:solidFill>
                    <a:schemeClr val="bg1"/>
                  </a:solidFill>
                  <a:latin typeface="Cambria Math" charset="0"/>
                  <a:ea typeface="Cambria Math" charset="0"/>
                  <a:cs typeface="Cambria Math"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947738" y="1824333"/>
                <a:ext cx="1548822" cy="461665"/>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81365" y="3050498"/>
                <a:ext cx="8381269" cy="12600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sz="2800" i="1" smtClean="0">
                              <a:solidFill>
                                <a:schemeClr val="bg1"/>
                              </a:solidFill>
                              <a:latin typeface="Cambria Math" charset="0"/>
                            </a:rPr>
                          </m:ctrlPr>
                        </m:dPr>
                        <m:e>
                          <m:m>
                            <m:mPr>
                              <m:mcs>
                                <m:mc>
                                  <m:mcPr>
                                    <m:count m:val="3"/>
                                    <m:mcJc m:val="center"/>
                                  </m:mcPr>
                                </m:mc>
                              </m:mcs>
                              <m:ctrlPr>
                                <a:rPr lang="uk-UA" sz="2800" i="1" smtClean="0">
                                  <a:solidFill>
                                    <a:schemeClr val="bg1"/>
                                  </a:solidFill>
                                  <a:latin typeface="Cambria Math" charset="0"/>
                                </a:rPr>
                              </m:ctrlPr>
                            </m:mPr>
                            <m:mr>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𝑙</m:t>
                                    </m:r>
                                  </m:e>
                                  <m:sub>
                                    <m:r>
                                      <a:rPr lang="en-US" sz="2800" b="0" i="1" smtClean="0">
                                        <a:solidFill>
                                          <a:schemeClr val="bg1"/>
                                        </a:solidFill>
                                        <a:latin typeface="Cambria Math" charset="0"/>
                                      </a:rPr>
                                      <m:t>11</m:t>
                                    </m:r>
                                  </m:sub>
                                </m:sSub>
                              </m:e>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𝑙</m:t>
                                    </m:r>
                                  </m:e>
                                  <m:sub>
                                    <m:r>
                                      <a:rPr lang="en-US" sz="2800" b="0" i="1" smtClean="0">
                                        <a:solidFill>
                                          <a:schemeClr val="bg1"/>
                                        </a:solidFill>
                                        <a:latin typeface="Cambria Math" charset="0"/>
                                      </a:rPr>
                                      <m:t>12</m:t>
                                    </m:r>
                                  </m:sub>
                                </m:sSub>
                              </m:e>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𝑙</m:t>
                                    </m:r>
                                  </m:e>
                                  <m:sub>
                                    <m:r>
                                      <a:rPr lang="en-US" sz="2800" b="0" i="1" smtClean="0">
                                        <a:solidFill>
                                          <a:schemeClr val="bg1"/>
                                        </a:solidFill>
                                        <a:latin typeface="Cambria Math" charset="0"/>
                                      </a:rPr>
                                      <m:t>13</m:t>
                                    </m:r>
                                  </m:sub>
                                </m:sSub>
                              </m:e>
                            </m:mr>
                            <m:mr>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𝑙</m:t>
                                    </m:r>
                                  </m:e>
                                  <m:sub>
                                    <m:r>
                                      <a:rPr lang="en-US" sz="2800" b="0" i="1" smtClean="0">
                                        <a:solidFill>
                                          <a:schemeClr val="bg1"/>
                                        </a:solidFill>
                                        <a:latin typeface="Cambria Math" charset="0"/>
                                      </a:rPr>
                                      <m:t>21</m:t>
                                    </m:r>
                                  </m:sub>
                                </m:sSub>
                              </m:e>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𝑙</m:t>
                                    </m:r>
                                  </m:e>
                                  <m:sub>
                                    <m:r>
                                      <a:rPr lang="en-US" sz="2800" b="0" i="1" smtClean="0">
                                        <a:solidFill>
                                          <a:schemeClr val="bg1"/>
                                        </a:solidFill>
                                        <a:latin typeface="Cambria Math" charset="0"/>
                                      </a:rPr>
                                      <m:t>22</m:t>
                                    </m:r>
                                  </m:sub>
                                </m:sSub>
                              </m:e>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𝑙</m:t>
                                    </m:r>
                                  </m:e>
                                  <m:sub>
                                    <m:r>
                                      <a:rPr lang="en-US" sz="2800" b="0" i="1" smtClean="0">
                                        <a:solidFill>
                                          <a:schemeClr val="bg1"/>
                                        </a:solidFill>
                                        <a:latin typeface="Cambria Math" charset="0"/>
                                      </a:rPr>
                                      <m:t>23</m:t>
                                    </m:r>
                                  </m:sub>
                                </m:sSub>
                              </m:e>
                            </m:mr>
                            <m:mr>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𝑙</m:t>
                                    </m:r>
                                  </m:e>
                                  <m:sub>
                                    <m:r>
                                      <a:rPr lang="en-US" sz="2800" b="0" i="1" smtClean="0">
                                        <a:solidFill>
                                          <a:schemeClr val="bg1"/>
                                        </a:solidFill>
                                        <a:latin typeface="Cambria Math" charset="0"/>
                                      </a:rPr>
                                      <m:t>31</m:t>
                                    </m:r>
                                  </m:sub>
                                </m:sSub>
                              </m:e>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𝑙</m:t>
                                    </m:r>
                                  </m:e>
                                  <m:sub>
                                    <m:r>
                                      <a:rPr lang="en-US" sz="2800" b="0" i="1" smtClean="0">
                                        <a:solidFill>
                                          <a:schemeClr val="bg1"/>
                                        </a:solidFill>
                                        <a:latin typeface="Cambria Math" charset="0"/>
                                      </a:rPr>
                                      <m:t>32</m:t>
                                    </m:r>
                                  </m:sub>
                                </m:sSub>
                              </m:e>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𝑙</m:t>
                                    </m:r>
                                  </m:e>
                                  <m:sub>
                                    <m:r>
                                      <a:rPr lang="en-US" sz="2800" b="0" i="1" smtClean="0">
                                        <a:solidFill>
                                          <a:schemeClr val="bg1"/>
                                        </a:solidFill>
                                        <a:latin typeface="Cambria Math" charset="0"/>
                                      </a:rPr>
                                      <m:t>33</m:t>
                                    </m:r>
                                  </m:sub>
                                </m:sSub>
                              </m:e>
                            </m:mr>
                          </m:m>
                        </m:e>
                      </m:d>
                      <m:r>
                        <a:rPr lang="en-US" sz="2800" b="0" i="1" smtClean="0">
                          <a:solidFill>
                            <a:schemeClr val="bg1"/>
                          </a:solidFill>
                          <a:latin typeface="Cambria Math" charset="0"/>
                        </a:rPr>
                        <m:t>=</m:t>
                      </m:r>
                      <m:d>
                        <m:dPr>
                          <m:begChr m:val="["/>
                          <m:endChr m:val="]"/>
                          <m:ctrlPr>
                            <a:rPr lang="pt-BR" sz="2800" b="0" i="1" smtClean="0">
                              <a:solidFill>
                                <a:schemeClr val="bg1"/>
                              </a:solidFill>
                              <a:latin typeface="Cambria Math" charset="0"/>
                            </a:rPr>
                          </m:ctrlPr>
                        </m:dPr>
                        <m:e>
                          <m:m>
                            <m:mPr>
                              <m:mcs>
                                <m:mc>
                                  <m:mcPr>
                                    <m:count m:val="3"/>
                                    <m:mcJc m:val="center"/>
                                  </m:mcPr>
                                </m:mc>
                              </m:mcs>
                              <m:ctrlPr>
                                <a:rPr lang="uk-UA" sz="2800" i="1">
                                  <a:solidFill>
                                    <a:schemeClr val="bg1"/>
                                  </a:solidFill>
                                  <a:latin typeface="Cambria Math" charset="0"/>
                                </a:rPr>
                              </m:ctrlPr>
                            </m:mPr>
                            <m:mr>
                              <m:e>
                                <m:sSub>
                                  <m:sSubPr>
                                    <m:ctrlPr>
                                      <a:rPr lang="en-US" sz="2800" i="1">
                                        <a:solidFill>
                                          <a:schemeClr val="bg1"/>
                                        </a:solidFill>
                                        <a:latin typeface="Cambria Math" charset="0"/>
                                      </a:rPr>
                                    </m:ctrlPr>
                                  </m:sSubPr>
                                  <m:e>
                                    <m:r>
                                      <a:rPr lang="en-US" sz="2800" b="0" i="1" smtClean="0">
                                        <a:solidFill>
                                          <a:schemeClr val="bg1"/>
                                        </a:solidFill>
                                        <a:latin typeface="Cambria Math" charset="0"/>
                                      </a:rPr>
                                      <m:t>𝑚</m:t>
                                    </m:r>
                                  </m:e>
                                  <m:sub>
                                    <m:r>
                                      <a:rPr lang="en-US" sz="2800" i="1">
                                        <a:solidFill>
                                          <a:schemeClr val="bg1"/>
                                        </a:solidFill>
                                        <a:latin typeface="Cambria Math" charset="0"/>
                                      </a:rPr>
                                      <m:t>11</m:t>
                                    </m:r>
                                  </m:sub>
                                </m:sSub>
                              </m:e>
                              <m:e>
                                <m:sSub>
                                  <m:sSubPr>
                                    <m:ctrlPr>
                                      <a:rPr lang="en-US" sz="2800" i="1">
                                        <a:solidFill>
                                          <a:schemeClr val="bg1"/>
                                        </a:solidFill>
                                        <a:latin typeface="Cambria Math" charset="0"/>
                                      </a:rPr>
                                    </m:ctrlPr>
                                  </m:sSubPr>
                                  <m:e>
                                    <m:r>
                                      <a:rPr lang="en-US" sz="2800" b="0" i="1" smtClean="0">
                                        <a:solidFill>
                                          <a:schemeClr val="bg1"/>
                                        </a:solidFill>
                                        <a:latin typeface="Cambria Math" charset="0"/>
                                      </a:rPr>
                                      <m:t>𝑚</m:t>
                                    </m:r>
                                  </m:e>
                                  <m:sub>
                                    <m:r>
                                      <a:rPr lang="en-US" sz="2800" i="1">
                                        <a:solidFill>
                                          <a:schemeClr val="bg1"/>
                                        </a:solidFill>
                                        <a:latin typeface="Cambria Math" charset="0"/>
                                      </a:rPr>
                                      <m:t>12</m:t>
                                    </m:r>
                                  </m:sub>
                                </m:sSub>
                              </m:e>
                              <m:e>
                                <m:sSub>
                                  <m:sSubPr>
                                    <m:ctrlPr>
                                      <a:rPr lang="en-US" sz="2800" i="1">
                                        <a:solidFill>
                                          <a:schemeClr val="bg1"/>
                                        </a:solidFill>
                                        <a:latin typeface="Cambria Math" charset="0"/>
                                      </a:rPr>
                                    </m:ctrlPr>
                                  </m:sSubPr>
                                  <m:e>
                                    <m:r>
                                      <a:rPr lang="en-US" sz="2800" b="0" i="1" smtClean="0">
                                        <a:solidFill>
                                          <a:schemeClr val="bg1"/>
                                        </a:solidFill>
                                        <a:latin typeface="Cambria Math" charset="0"/>
                                      </a:rPr>
                                      <m:t>𝑚</m:t>
                                    </m:r>
                                  </m:e>
                                  <m:sub>
                                    <m:r>
                                      <a:rPr lang="en-US" sz="2800" i="1">
                                        <a:solidFill>
                                          <a:schemeClr val="bg1"/>
                                        </a:solidFill>
                                        <a:latin typeface="Cambria Math" charset="0"/>
                                      </a:rPr>
                                      <m:t>13</m:t>
                                    </m:r>
                                  </m:sub>
                                </m:sSub>
                              </m:e>
                            </m:mr>
                            <m:mr>
                              <m:e>
                                <m:sSub>
                                  <m:sSubPr>
                                    <m:ctrlPr>
                                      <a:rPr lang="en-US" sz="2800" i="1">
                                        <a:solidFill>
                                          <a:schemeClr val="bg1"/>
                                        </a:solidFill>
                                        <a:latin typeface="Cambria Math" charset="0"/>
                                      </a:rPr>
                                    </m:ctrlPr>
                                  </m:sSubPr>
                                  <m:e>
                                    <m:r>
                                      <a:rPr lang="en-US" sz="2800" b="0" i="1" smtClean="0">
                                        <a:solidFill>
                                          <a:schemeClr val="bg1"/>
                                        </a:solidFill>
                                        <a:latin typeface="Cambria Math" charset="0"/>
                                      </a:rPr>
                                      <m:t>𝑚</m:t>
                                    </m:r>
                                  </m:e>
                                  <m:sub>
                                    <m:r>
                                      <a:rPr lang="en-US" sz="2800" i="1">
                                        <a:solidFill>
                                          <a:schemeClr val="bg1"/>
                                        </a:solidFill>
                                        <a:latin typeface="Cambria Math" charset="0"/>
                                      </a:rPr>
                                      <m:t>21</m:t>
                                    </m:r>
                                  </m:sub>
                                </m:sSub>
                              </m:e>
                              <m:e>
                                <m:sSub>
                                  <m:sSubPr>
                                    <m:ctrlPr>
                                      <a:rPr lang="en-US" sz="2800" i="1">
                                        <a:solidFill>
                                          <a:schemeClr val="bg1"/>
                                        </a:solidFill>
                                        <a:latin typeface="Cambria Math" charset="0"/>
                                      </a:rPr>
                                    </m:ctrlPr>
                                  </m:sSubPr>
                                  <m:e>
                                    <m:r>
                                      <a:rPr lang="en-US" sz="2800" b="0" i="1" smtClean="0">
                                        <a:solidFill>
                                          <a:schemeClr val="bg1"/>
                                        </a:solidFill>
                                        <a:latin typeface="Cambria Math" charset="0"/>
                                      </a:rPr>
                                      <m:t>𝑚</m:t>
                                    </m:r>
                                  </m:e>
                                  <m:sub>
                                    <m:r>
                                      <a:rPr lang="en-US" sz="2800" i="1">
                                        <a:solidFill>
                                          <a:schemeClr val="bg1"/>
                                        </a:solidFill>
                                        <a:latin typeface="Cambria Math" charset="0"/>
                                      </a:rPr>
                                      <m:t>22</m:t>
                                    </m:r>
                                  </m:sub>
                                </m:sSub>
                              </m:e>
                              <m:e>
                                <m:sSub>
                                  <m:sSubPr>
                                    <m:ctrlPr>
                                      <a:rPr lang="en-US" sz="2800" i="1">
                                        <a:solidFill>
                                          <a:schemeClr val="bg1"/>
                                        </a:solidFill>
                                        <a:latin typeface="Cambria Math" charset="0"/>
                                      </a:rPr>
                                    </m:ctrlPr>
                                  </m:sSubPr>
                                  <m:e>
                                    <m:r>
                                      <a:rPr lang="en-US" sz="2800" b="0" i="1" smtClean="0">
                                        <a:solidFill>
                                          <a:schemeClr val="bg1"/>
                                        </a:solidFill>
                                        <a:latin typeface="Cambria Math" charset="0"/>
                                      </a:rPr>
                                      <m:t>𝑚</m:t>
                                    </m:r>
                                  </m:e>
                                  <m:sub>
                                    <m:r>
                                      <a:rPr lang="en-US" sz="2800" i="1">
                                        <a:solidFill>
                                          <a:schemeClr val="bg1"/>
                                        </a:solidFill>
                                        <a:latin typeface="Cambria Math" charset="0"/>
                                      </a:rPr>
                                      <m:t>23</m:t>
                                    </m:r>
                                  </m:sub>
                                </m:sSub>
                              </m:e>
                            </m:mr>
                            <m:mr>
                              <m:e>
                                <m:sSub>
                                  <m:sSubPr>
                                    <m:ctrlPr>
                                      <a:rPr lang="en-US" sz="2800" i="1">
                                        <a:solidFill>
                                          <a:schemeClr val="bg1"/>
                                        </a:solidFill>
                                        <a:latin typeface="Cambria Math" charset="0"/>
                                      </a:rPr>
                                    </m:ctrlPr>
                                  </m:sSubPr>
                                  <m:e>
                                    <m:r>
                                      <a:rPr lang="en-US" sz="2800" b="0" i="1" smtClean="0">
                                        <a:solidFill>
                                          <a:schemeClr val="bg1"/>
                                        </a:solidFill>
                                        <a:latin typeface="Cambria Math" charset="0"/>
                                      </a:rPr>
                                      <m:t>𝑚</m:t>
                                    </m:r>
                                  </m:e>
                                  <m:sub>
                                    <m:r>
                                      <a:rPr lang="en-US" sz="2800" i="1">
                                        <a:solidFill>
                                          <a:schemeClr val="bg1"/>
                                        </a:solidFill>
                                        <a:latin typeface="Cambria Math" charset="0"/>
                                      </a:rPr>
                                      <m:t>31</m:t>
                                    </m:r>
                                  </m:sub>
                                </m:sSub>
                              </m:e>
                              <m:e>
                                <m:sSub>
                                  <m:sSubPr>
                                    <m:ctrlPr>
                                      <a:rPr lang="en-US" sz="2800" i="1">
                                        <a:solidFill>
                                          <a:schemeClr val="bg1"/>
                                        </a:solidFill>
                                        <a:latin typeface="Cambria Math" charset="0"/>
                                      </a:rPr>
                                    </m:ctrlPr>
                                  </m:sSubPr>
                                  <m:e>
                                    <m:r>
                                      <a:rPr lang="en-US" sz="2800" b="0" i="1" smtClean="0">
                                        <a:solidFill>
                                          <a:schemeClr val="bg1"/>
                                        </a:solidFill>
                                        <a:latin typeface="Cambria Math" charset="0"/>
                                      </a:rPr>
                                      <m:t>𝑚</m:t>
                                    </m:r>
                                  </m:e>
                                  <m:sub>
                                    <m:r>
                                      <a:rPr lang="en-US" sz="2800" i="1">
                                        <a:solidFill>
                                          <a:schemeClr val="bg1"/>
                                        </a:solidFill>
                                        <a:latin typeface="Cambria Math" charset="0"/>
                                      </a:rPr>
                                      <m:t>32</m:t>
                                    </m:r>
                                  </m:sub>
                                </m:sSub>
                              </m:e>
                              <m:e>
                                <m:sSub>
                                  <m:sSubPr>
                                    <m:ctrlPr>
                                      <a:rPr lang="en-US" sz="2800" i="1">
                                        <a:solidFill>
                                          <a:schemeClr val="bg1"/>
                                        </a:solidFill>
                                        <a:latin typeface="Cambria Math" charset="0"/>
                                      </a:rPr>
                                    </m:ctrlPr>
                                  </m:sSubPr>
                                  <m:e>
                                    <m:r>
                                      <a:rPr lang="en-US" sz="2800" b="0" i="1" smtClean="0">
                                        <a:solidFill>
                                          <a:schemeClr val="bg1"/>
                                        </a:solidFill>
                                        <a:latin typeface="Cambria Math" charset="0"/>
                                      </a:rPr>
                                      <m:t>𝑚</m:t>
                                    </m:r>
                                  </m:e>
                                  <m:sub>
                                    <m:r>
                                      <a:rPr lang="en-US" sz="2800" i="1">
                                        <a:solidFill>
                                          <a:schemeClr val="bg1"/>
                                        </a:solidFill>
                                        <a:latin typeface="Cambria Math" charset="0"/>
                                      </a:rPr>
                                      <m:t>33</m:t>
                                    </m:r>
                                  </m:sub>
                                </m:sSub>
                              </m:e>
                            </m:mr>
                          </m:m>
                        </m:e>
                      </m:d>
                      <m:d>
                        <m:dPr>
                          <m:begChr m:val="["/>
                          <m:endChr m:val="]"/>
                          <m:ctrlPr>
                            <a:rPr lang="pt-BR" sz="2800" b="0" i="1" smtClean="0">
                              <a:solidFill>
                                <a:schemeClr val="bg1"/>
                              </a:solidFill>
                              <a:latin typeface="Cambria Math" charset="0"/>
                            </a:rPr>
                          </m:ctrlPr>
                        </m:dPr>
                        <m:e>
                          <m:m>
                            <m:mPr>
                              <m:mcs>
                                <m:mc>
                                  <m:mcPr>
                                    <m:count m:val="3"/>
                                    <m:mcJc m:val="center"/>
                                  </m:mcPr>
                                </m:mc>
                              </m:mcs>
                              <m:ctrlPr>
                                <a:rPr lang="uk-UA" sz="2800" i="1">
                                  <a:solidFill>
                                    <a:schemeClr val="bg1"/>
                                  </a:solidFill>
                                  <a:latin typeface="Cambria Math" charset="0"/>
                                </a:rPr>
                              </m:ctrlPr>
                            </m:mPr>
                            <m:mr>
                              <m:e>
                                <m:sSub>
                                  <m:sSubPr>
                                    <m:ctrlPr>
                                      <a:rPr lang="en-US" sz="2800" i="1">
                                        <a:solidFill>
                                          <a:schemeClr val="bg1"/>
                                        </a:solidFill>
                                        <a:latin typeface="Cambria Math" charset="0"/>
                                      </a:rPr>
                                    </m:ctrlPr>
                                  </m:sSubPr>
                                  <m:e>
                                    <m:r>
                                      <a:rPr lang="en-US" sz="2800" b="0" i="1" smtClean="0">
                                        <a:solidFill>
                                          <a:schemeClr val="bg1"/>
                                        </a:solidFill>
                                        <a:latin typeface="Cambria Math" charset="0"/>
                                      </a:rPr>
                                      <m:t>𝑛</m:t>
                                    </m:r>
                                  </m:e>
                                  <m:sub>
                                    <m:r>
                                      <a:rPr lang="en-US" sz="2800" i="1">
                                        <a:solidFill>
                                          <a:schemeClr val="bg1"/>
                                        </a:solidFill>
                                        <a:latin typeface="Cambria Math" charset="0"/>
                                      </a:rPr>
                                      <m:t>11</m:t>
                                    </m:r>
                                  </m:sub>
                                </m:sSub>
                              </m:e>
                              <m:e>
                                <m:sSub>
                                  <m:sSubPr>
                                    <m:ctrlPr>
                                      <a:rPr lang="en-US" sz="2800" i="1">
                                        <a:solidFill>
                                          <a:schemeClr val="bg1"/>
                                        </a:solidFill>
                                        <a:latin typeface="Cambria Math" charset="0"/>
                                      </a:rPr>
                                    </m:ctrlPr>
                                  </m:sSubPr>
                                  <m:e>
                                    <m:r>
                                      <a:rPr lang="en-US" sz="2800" b="0" i="1" smtClean="0">
                                        <a:solidFill>
                                          <a:schemeClr val="bg1"/>
                                        </a:solidFill>
                                        <a:latin typeface="Cambria Math" charset="0"/>
                                      </a:rPr>
                                      <m:t>𝑛</m:t>
                                    </m:r>
                                  </m:e>
                                  <m:sub>
                                    <m:r>
                                      <a:rPr lang="en-US" sz="2800" i="1">
                                        <a:solidFill>
                                          <a:schemeClr val="bg1"/>
                                        </a:solidFill>
                                        <a:latin typeface="Cambria Math" charset="0"/>
                                      </a:rPr>
                                      <m:t>12</m:t>
                                    </m:r>
                                  </m:sub>
                                </m:sSub>
                              </m:e>
                              <m:e>
                                <m:sSub>
                                  <m:sSubPr>
                                    <m:ctrlPr>
                                      <a:rPr lang="en-US" sz="2800" i="1">
                                        <a:solidFill>
                                          <a:schemeClr val="bg1"/>
                                        </a:solidFill>
                                        <a:latin typeface="Cambria Math" charset="0"/>
                                      </a:rPr>
                                    </m:ctrlPr>
                                  </m:sSubPr>
                                  <m:e>
                                    <m:r>
                                      <a:rPr lang="en-US" sz="2800" b="0" i="1" smtClean="0">
                                        <a:solidFill>
                                          <a:schemeClr val="bg1"/>
                                        </a:solidFill>
                                        <a:latin typeface="Cambria Math" charset="0"/>
                                      </a:rPr>
                                      <m:t>𝑛</m:t>
                                    </m:r>
                                  </m:e>
                                  <m:sub>
                                    <m:r>
                                      <a:rPr lang="en-US" sz="2800" i="1">
                                        <a:solidFill>
                                          <a:schemeClr val="bg1"/>
                                        </a:solidFill>
                                        <a:latin typeface="Cambria Math" charset="0"/>
                                      </a:rPr>
                                      <m:t>13</m:t>
                                    </m:r>
                                  </m:sub>
                                </m:sSub>
                              </m:e>
                            </m:mr>
                            <m:mr>
                              <m:e>
                                <m:sSub>
                                  <m:sSubPr>
                                    <m:ctrlPr>
                                      <a:rPr lang="en-US" sz="2800" i="1">
                                        <a:solidFill>
                                          <a:schemeClr val="bg1"/>
                                        </a:solidFill>
                                        <a:latin typeface="Cambria Math" charset="0"/>
                                      </a:rPr>
                                    </m:ctrlPr>
                                  </m:sSubPr>
                                  <m:e>
                                    <m:r>
                                      <a:rPr lang="en-US" sz="2800" b="0" i="1" smtClean="0">
                                        <a:solidFill>
                                          <a:schemeClr val="bg1"/>
                                        </a:solidFill>
                                        <a:latin typeface="Cambria Math" charset="0"/>
                                      </a:rPr>
                                      <m:t>𝑛</m:t>
                                    </m:r>
                                  </m:e>
                                  <m:sub>
                                    <m:r>
                                      <a:rPr lang="en-US" sz="2800" i="1">
                                        <a:solidFill>
                                          <a:schemeClr val="bg1"/>
                                        </a:solidFill>
                                        <a:latin typeface="Cambria Math" charset="0"/>
                                      </a:rPr>
                                      <m:t>21</m:t>
                                    </m:r>
                                  </m:sub>
                                </m:sSub>
                              </m:e>
                              <m:e>
                                <m:sSub>
                                  <m:sSubPr>
                                    <m:ctrlPr>
                                      <a:rPr lang="en-US" sz="2800" i="1">
                                        <a:solidFill>
                                          <a:schemeClr val="bg1"/>
                                        </a:solidFill>
                                        <a:latin typeface="Cambria Math" charset="0"/>
                                      </a:rPr>
                                    </m:ctrlPr>
                                  </m:sSubPr>
                                  <m:e>
                                    <m:r>
                                      <a:rPr lang="en-US" sz="2800" b="0" i="1" smtClean="0">
                                        <a:solidFill>
                                          <a:schemeClr val="bg1"/>
                                        </a:solidFill>
                                        <a:latin typeface="Cambria Math" charset="0"/>
                                      </a:rPr>
                                      <m:t>𝑛</m:t>
                                    </m:r>
                                  </m:e>
                                  <m:sub>
                                    <m:r>
                                      <a:rPr lang="en-US" sz="2800" i="1">
                                        <a:solidFill>
                                          <a:schemeClr val="bg1"/>
                                        </a:solidFill>
                                        <a:latin typeface="Cambria Math" charset="0"/>
                                      </a:rPr>
                                      <m:t>22</m:t>
                                    </m:r>
                                  </m:sub>
                                </m:sSub>
                              </m:e>
                              <m:e>
                                <m:sSub>
                                  <m:sSubPr>
                                    <m:ctrlPr>
                                      <a:rPr lang="en-US" sz="2800" i="1">
                                        <a:solidFill>
                                          <a:schemeClr val="bg1"/>
                                        </a:solidFill>
                                        <a:latin typeface="Cambria Math" charset="0"/>
                                      </a:rPr>
                                    </m:ctrlPr>
                                  </m:sSubPr>
                                  <m:e>
                                    <m:r>
                                      <a:rPr lang="en-US" sz="2800" b="0" i="1" smtClean="0">
                                        <a:solidFill>
                                          <a:schemeClr val="bg1"/>
                                        </a:solidFill>
                                        <a:latin typeface="Cambria Math" charset="0"/>
                                      </a:rPr>
                                      <m:t>𝑛</m:t>
                                    </m:r>
                                  </m:e>
                                  <m:sub>
                                    <m:r>
                                      <a:rPr lang="en-US" sz="2800" i="1">
                                        <a:solidFill>
                                          <a:schemeClr val="bg1"/>
                                        </a:solidFill>
                                        <a:latin typeface="Cambria Math" charset="0"/>
                                      </a:rPr>
                                      <m:t>23</m:t>
                                    </m:r>
                                  </m:sub>
                                </m:sSub>
                              </m:e>
                            </m:mr>
                            <m:mr>
                              <m:e>
                                <m:sSub>
                                  <m:sSubPr>
                                    <m:ctrlPr>
                                      <a:rPr lang="en-US" sz="2800" i="1">
                                        <a:solidFill>
                                          <a:schemeClr val="bg1"/>
                                        </a:solidFill>
                                        <a:latin typeface="Cambria Math" charset="0"/>
                                      </a:rPr>
                                    </m:ctrlPr>
                                  </m:sSubPr>
                                  <m:e>
                                    <m:r>
                                      <a:rPr lang="en-US" sz="2800" b="0" i="1" smtClean="0">
                                        <a:solidFill>
                                          <a:schemeClr val="bg1"/>
                                        </a:solidFill>
                                        <a:latin typeface="Cambria Math" charset="0"/>
                                      </a:rPr>
                                      <m:t>𝑛</m:t>
                                    </m:r>
                                  </m:e>
                                  <m:sub>
                                    <m:r>
                                      <a:rPr lang="en-US" sz="2800" i="1">
                                        <a:solidFill>
                                          <a:schemeClr val="bg1"/>
                                        </a:solidFill>
                                        <a:latin typeface="Cambria Math" charset="0"/>
                                      </a:rPr>
                                      <m:t>31</m:t>
                                    </m:r>
                                  </m:sub>
                                </m:sSub>
                              </m:e>
                              <m:e>
                                <m:sSub>
                                  <m:sSubPr>
                                    <m:ctrlPr>
                                      <a:rPr lang="en-US" sz="2800" i="1">
                                        <a:solidFill>
                                          <a:schemeClr val="bg1"/>
                                        </a:solidFill>
                                        <a:latin typeface="Cambria Math" charset="0"/>
                                      </a:rPr>
                                    </m:ctrlPr>
                                  </m:sSubPr>
                                  <m:e>
                                    <m:r>
                                      <a:rPr lang="en-US" sz="2800" b="0" i="1" smtClean="0">
                                        <a:solidFill>
                                          <a:schemeClr val="bg1"/>
                                        </a:solidFill>
                                        <a:latin typeface="Cambria Math" charset="0"/>
                                      </a:rPr>
                                      <m:t>𝑛</m:t>
                                    </m:r>
                                  </m:e>
                                  <m:sub>
                                    <m:r>
                                      <a:rPr lang="en-US" sz="2800" i="1">
                                        <a:solidFill>
                                          <a:schemeClr val="bg1"/>
                                        </a:solidFill>
                                        <a:latin typeface="Cambria Math" charset="0"/>
                                      </a:rPr>
                                      <m:t>32</m:t>
                                    </m:r>
                                  </m:sub>
                                </m:sSub>
                              </m:e>
                              <m:e>
                                <m:sSub>
                                  <m:sSubPr>
                                    <m:ctrlPr>
                                      <a:rPr lang="en-US" sz="2800" i="1">
                                        <a:solidFill>
                                          <a:schemeClr val="bg1"/>
                                        </a:solidFill>
                                        <a:latin typeface="Cambria Math" charset="0"/>
                                      </a:rPr>
                                    </m:ctrlPr>
                                  </m:sSubPr>
                                  <m:e>
                                    <m:r>
                                      <a:rPr lang="en-US" sz="2800" b="0" i="1" smtClean="0">
                                        <a:solidFill>
                                          <a:schemeClr val="bg1"/>
                                        </a:solidFill>
                                        <a:latin typeface="Cambria Math" charset="0"/>
                                      </a:rPr>
                                      <m:t>𝑛</m:t>
                                    </m:r>
                                  </m:e>
                                  <m:sub>
                                    <m:r>
                                      <a:rPr lang="en-US" sz="2800" i="1">
                                        <a:solidFill>
                                          <a:schemeClr val="bg1"/>
                                        </a:solidFill>
                                        <a:latin typeface="Cambria Math" charset="0"/>
                                      </a:rPr>
                                      <m:t>33</m:t>
                                    </m:r>
                                  </m:sub>
                                </m:sSub>
                              </m:e>
                            </m:mr>
                          </m:m>
                        </m:e>
                      </m:d>
                    </m:oMath>
                  </m:oMathPara>
                </a14:m>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381365" y="3050498"/>
                <a:ext cx="8381269" cy="126002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918043" y="5043653"/>
                <a:ext cx="49457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bg1"/>
                              </a:solidFill>
                              <a:latin typeface="Cambria Math" charset="0"/>
                              <a:ea typeface="Cambria Math" charset="0"/>
                              <a:cs typeface="Cambria Math" charset="0"/>
                            </a:rPr>
                          </m:ctrlPr>
                        </m:sSubPr>
                        <m:e>
                          <m:r>
                            <a:rPr lang="en-US" sz="2400" b="1" i="1" smtClean="0">
                              <a:solidFill>
                                <a:schemeClr val="bg1"/>
                              </a:solidFill>
                              <a:latin typeface="Cambria Math" charset="0"/>
                              <a:ea typeface="Cambria Math" charset="0"/>
                              <a:cs typeface="Cambria Math" charset="0"/>
                            </a:rPr>
                            <m:t>𝒍</m:t>
                          </m:r>
                        </m:e>
                        <m:sub>
                          <m:r>
                            <a:rPr lang="en-US" sz="2400" b="1" i="1" smtClean="0">
                              <a:solidFill>
                                <a:schemeClr val="bg1"/>
                              </a:solidFill>
                              <a:latin typeface="Cambria Math" charset="0"/>
                              <a:ea typeface="Cambria Math" charset="0"/>
                              <a:cs typeface="Cambria Math" charset="0"/>
                            </a:rPr>
                            <m:t>𝟏𝟐</m:t>
                          </m:r>
                        </m:sub>
                      </m:sSub>
                      <m:r>
                        <a:rPr lang="en-US" sz="2400" b="1" i="0" smtClean="0">
                          <a:solidFill>
                            <a:schemeClr val="bg1"/>
                          </a:solidFill>
                          <a:latin typeface="Cambria Math" charset="0"/>
                          <a:ea typeface="Cambria Math" charset="0"/>
                          <a:cs typeface="Cambria Math" charset="0"/>
                        </a:rPr>
                        <m:t>=</m:t>
                      </m:r>
                      <m:sSub>
                        <m:sSubPr>
                          <m:ctrlPr>
                            <a:rPr lang="en-US" sz="2400" b="1" i="1" smtClean="0">
                              <a:solidFill>
                                <a:schemeClr val="bg1"/>
                              </a:solidFill>
                              <a:latin typeface="Cambria Math" charset="0"/>
                              <a:ea typeface="Cambria Math" charset="0"/>
                              <a:cs typeface="Cambria Math" charset="0"/>
                            </a:rPr>
                          </m:ctrlPr>
                        </m:sSubPr>
                        <m:e>
                          <m:r>
                            <a:rPr lang="en-US" sz="2400" b="1" i="1" smtClean="0">
                              <a:solidFill>
                                <a:schemeClr val="bg1"/>
                              </a:solidFill>
                              <a:latin typeface="Cambria Math" charset="0"/>
                              <a:ea typeface="Cambria Math" charset="0"/>
                              <a:cs typeface="Cambria Math" charset="0"/>
                            </a:rPr>
                            <m:t>𝒎</m:t>
                          </m:r>
                        </m:e>
                        <m:sub>
                          <m:r>
                            <a:rPr lang="en-US" sz="2400" b="1" i="1" smtClean="0">
                              <a:solidFill>
                                <a:schemeClr val="bg1"/>
                              </a:solidFill>
                              <a:latin typeface="Cambria Math" charset="0"/>
                              <a:ea typeface="Cambria Math" charset="0"/>
                              <a:cs typeface="Cambria Math" charset="0"/>
                            </a:rPr>
                            <m:t>𝟏𝟏</m:t>
                          </m:r>
                        </m:sub>
                      </m:sSub>
                      <m:sSub>
                        <m:sSubPr>
                          <m:ctrlPr>
                            <a:rPr lang="en-US" sz="2400" b="1" i="1" smtClean="0">
                              <a:solidFill>
                                <a:schemeClr val="bg1"/>
                              </a:solidFill>
                              <a:latin typeface="Cambria Math" charset="0"/>
                              <a:ea typeface="Cambria Math" charset="0"/>
                              <a:cs typeface="Cambria Math" charset="0"/>
                            </a:rPr>
                          </m:ctrlPr>
                        </m:sSubPr>
                        <m:e>
                          <m:r>
                            <a:rPr lang="en-US" sz="2400" b="1" i="1" smtClean="0">
                              <a:solidFill>
                                <a:schemeClr val="bg1"/>
                              </a:solidFill>
                              <a:latin typeface="Cambria Math" charset="0"/>
                              <a:ea typeface="Cambria Math" charset="0"/>
                              <a:cs typeface="Cambria Math" charset="0"/>
                            </a:rPr>
                            <m:t>𝒏</m:t>
                          </m:r>
                        </m:e>
                        <m:sub>
                          <m:r>
                            <a:rPr lang="en-US" sz="2400" b="1" i="1" smtClean="0">
                              <a:solidFill>
                                <a:schemeClr val="bg1"/>
                              </a:solidFill>
                              <a:latin typeface="Cambria Math" charset="0"/>
                              <a:ea typeface="Cambria Math" charset="0"/>
                              <a:cs typeface="Cambria Math" charset="0"/>
                            </a:rPr>
                            <m:t>𝟏𝟐</m:t>
                          </m:r>
                        </m:sub>
                      </m:sSub>
                      <m:r>
                        <a:rPr lang="en-US" sz="2400" b="1" i="1" smtClean="0">
                          <a:solidFill>
                            <a:schemeClr val="bg1"/>
                          </a:solidFill>
                          <a:latin typeface="Cambria Math" charset="0"/>
                          <a:ea typeface="Cambria Math" charset="0"/>
                          <a:cs typeface="Cambria Math" charset="0"/>
                        </a:rPr>
                        <m:t>+</m:t>
                      </m:r>
                      <m:sSub>
                        <m:sSubPr>
                          <m:ctrlPr>
                            <a:rPr lang="en-US" sz="2400" b="1" i="1" smtClean="0">
                              <a:solidFill>
                                <a:schemeClr val="bg1"/>
                              </a:solidFill>
                              <a:latin typeface="Cambria Math" charset="0"/>
                              <a:ea typeface="Cambria Math" charset="0"/>
                              <a:cs typeface="Cambria Math" charset="0"/>
                            </a:rPr>
                          </m:ctrlPr>
                        </m:sSubPr>
                        <m:e>
                          <m:r>
                            <a:rPr lang="en-US" sz="2400" b="1" i="1" smtClean="0">
                              <a:solidFill>
                                <a:schemeClr val="bg1"/>
                              </a:solidFill>
                              <a:latin typeface="Cambria Math" charset="0"/>
                              <a:ea typeface="Cambria Math" charset="0"/>
                              <a:cs typeface="Cambria Math" charset="0"/>
                            </a:rPr>
                            <m:t>𝒎</m:t>
                          </m:r>
                        </m:e>
                        <m:sub>
                          <m:r>
                            <a:rPr lang="en-US" sz="2400" b="1" i="1" smtClean="0">
                              <a:solidFill>
                                <a:schemeClr val="bg1"/>
                              </a:solidFill>
                              <a:latin typeface="Cambria Math" charset="0"/>
                              <a:ea typeface="Cambria Math" charset="0"/>
                              <a:cs typeface="Cambria Math" charset="0"/>
                            </a:rPr>
                            <m:t>𝟏𝟐</m:t>
                          </m:r>
                        </m:sub>
                      </m:sSub>
                      <m:sSub>
                        <m:sSubPr>
                          <m:ctrlPr>
                            <a:rPr lang="en-US" sz="2400" b="1" i="1" smtClean="0">
                              <a:solidFill>
                                <a:schemeClr val="bg1"/>
                              </a:solidFill>
                              <a:latin typeface="Cambria Math" charset="0"/>
                              <a:ea typeface="Cambria Math" charset="0"/>
                              <a:cs typeface="Cambria Math" charset="0"/>
                            </a:rPr>
                          </m:ctrlPr>
                        </m:sSubPr>
                        <m:e>
                          <m:r>
                            <a:rPr lang="en-US" sz="2400" b="1" i="1" smtClean="0">
                              <a:solidFill>
                                <a:schemeClr val="bg1"/>
                              </a:solidFill>
                              <a:latin typeface="Cambria Math" charset="0"/>
                              <a:ea typeface="Cambria Math" charset="0"/>
                              <a:cs typeface="Cambria Math" charset="0"/>
                            </a:rPr>
                            <m:t>𝒏</m:t>
                          </m:r>
                        </m:e>
                        <m:sub>
                          <m:r>
                            <a:rPr lang="en-US" sz="2400" b="1" i="1" smtClean="0">
                              <a:solidFill>
                                <a:schemeClr val="bg1"/>
                              </a:solidFill>
                              <a:latin typeface="Cambria Math" charset="0"/>
                              <a:ea typeface="Cambria Math" charset="0"/>
                              <a:cs typeface="Cambria Math" charset="0"/>
                            </a:rPr>
                            <m:t>𝟐𝟐</m:t>
                          </m:r>
                        </m:sub>
                      </m:sSub>
                      <m:r>
                        <a:rPr lang="en-US" sz="2400" b="1" i="1" smtClean="0">
                          <a:solidFill>
                            <a:schemeClr val="bg1"/>
                          </a:solidFill>
                          <a:latin typeface="Cambria Math" charset="0"/>
                          <a:ea typeface="Cambria Math" charset="0"/>
                          <a:cs typeface="Cambria Math" charset="0"/>
                        </a:rPr>
                        <m:t>+</m:t>
                      </m:r>
                      <m:sSub>
                        <m:sSubPr>
                          <m:ctrlPr>
                            <a:rPr lang="en-US" sz="2400" b="1" i="1" smtClean="0">
                              <a:solidFill>
                                <a:schemeClr val="bg1"/>
                              </a:solidFill>
                              <a:latin typeface="Cambria Math" charset="0"/>
                              <a:ea typeface="Cambria Math" charset="0"/>
                              <a:cs typeface="Cambria Math" charset="0"/>
                            </a:rPr>
                          </m:ctrlPr>
                        </m:sSubPr>
                        <m:e>
                          <m:r>
                            <a:rPr lang="en-US" sz="2400" b="1" i="1" smtClean="0">
                              <a:solidFill>
                                <a:schemeClr val="bg1"/>
                              </a:solidFill>
                              <a:latin typeface="Cambria Math" charset="0"/>
                              <a:ea typeface="Cambria Math" charset="0"/>
                              <a:cs typeface="Cambria Math" charset="0"/>
                            </a:rPr>
                            <m:t>𝒎</m:t>
                          </m:r>
                        </m:e>
                        <m:sub>
                          <m:r>
                            <a:rPr lang="en-US" sz="2400" b="1" i="1" smtClean="0">
                              <a:solidFill>
                                <a:schemeClr val="bg1"/>
                              </a:solidFill>
                              <a:latin typeface="Cambria Math" charset="0"/>
                              <a:ea typeface="Cambria Math" charset="0"/>
                              <a:cs typeface="Cambria Math" charset="0"/>
                            </a:rPr>
                            <m:t>𝟏𝟑</m:t>
                          </m:r>
                        </m:sub>
                      </m:sSub>
                      <m:sSub>
                        <m:sSubPr>
                          <m:ctrlPr>
                            <a:rPr lang="en-US" sz="2400" b="1" i="1" smtClean="0">
                              <a:solidFill>
                                <a:schemeClr val="bg1"/>
                              </a:solidFill>
                              <a:latin typeface="Cambria Math" charset="0"/>
                              <a:ea typeface="Cambria Math" charset="0"/>
                              <a:cs typeface="Cambria Math" charset="0"/>
                            </a:rPr>
                          </m:ctrlPr>
                        </m:sSubPr>
                        <m:e>
                          <m:r>
                            <a:rPr lang="en-US" sz="2400" b="1" i="1" smtClean="0">
                              <a:solidFill>
                                <a:schemeClr val="bg1"/>
                              </a:solidFill>
                              <a:latin typeface="Cambria Math" charset="0"/>
                              <a:ea typeface="Cambria Math" charset="0"/>
                              <a:cs typeface="Cambria Math" charset="0"/>
                            </a:rPr>
                            <m:t>𝒏</m:t>
                          </m:r>
                        </m:e>
                        <m:sub>
                          <m:r>
                            <a:rPr lang="en-US" sz="2400" b="1" i="1" smtClean="0">
                              <a:solidFill>
                                <a:schemeClr val="bg1"/>
                              </a:solidFill>
                              <a:latin typeface="Cambria Math" charset="0"/>
                              <a:ea typeface="Cambria Math" charset="0"/>
                              <a:cs typeface="Cambria Math" charset="0"/>
                            </a:rPr>
                            <m:t>𝟑𝟐</m:t>
                          </m:r>
                        </m:sub>
                      </m:sSub>
                    </m:oMath>
                  </m:oMathPara>
                </a14:m>
                <a:endParaRPr lang="en-US" sz="2400" b="1" dirty="0">
                  <a:solidFill>
                    <a:schemeClr val="bg1"/>
                  </a:solidFill>
                  <a:latin typeface="Cambria Math" charset="0"/>
                  <a:ea typeface="Cambria Math" charset="0"/>
                  <a:cs typeface="Cambria Math"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918043" y="5043653"/>
                <a:ext cx="4945713" cy="461665"/>
              </a:xfrm>
              <a:prstGeom prst="rect">
                <a:avLst/>
              </a:prstGeom>
              <a:blipFill rotWithShape="0">
                <a:blip r:embed="rId4"/>
                <a:stretch>
                  <a:fillRect b="-5263"/>
                </a:stretch>
              </a:blipFill>
            </p:spPr>
            <p:txBody>
              <a:bodyPr/>
              <a:lstStyle/>
              <a:p>
                <a:r>
                  <a:rPr lang="en-US">
                    <a:noFill/>
                  </a:rPr>
                  <a:t> </a:t>
                </a:r>
              </a:p>
            </p:txBody>
          </p:sp>
        </mc:Fallback>
      </mc:AlternateContent>
    </p:spTree>
    <p:extLst>
      <p:ext uri="{BB962C8B-B14F-4D97-AF65-F5344CB8AC3E}">
        <p14:creationId xmlns:p14="http://schemas.microsoft.com/office/powerpoint/2010/main" val="4661394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altLang="en-US"/>
              <a:t>Multiple Rotations &amp; Scales</a:t>
            </a:r>
          </a:p>
        </p:txBody>
      </p:sp>
      <p:sp>
        <p:nvSpPr>
          <p:cNvPr id="50178" name="Rectangle 3"/>
          <p:cNvSpPr>
            <a:spLocks noGrp="1" noChangeArrowheads="1"/>
          </p:cNvSpPr>
          <p:nvPr>
            <p:ph type="body" idx="1"/>
          </p:nvPr>
        </p:nvSpPr>
        <p:spPr/>
        <p:txBody>
          <a:bodyPr/>
          <a:lstStyle/>
          <a:p>
            <a:r>
              <a:rPr lang="en-US" altLang="en-US"/>
              <a:t>We can combine a sequence of rotations and scales into a single matrix</a:t>
            </a:r>
          </a:p>
          <a:p>
            <a:r>
              <a:rPr lang="en-US" altLang="en-US"/>
              <a:t>For example, we can combine a y-rotation, followed by a z-rotation, then a non-uniform scale, and finally an x-rotation:</a:t>
            </a:r>
          </a:p>
        </p:txBody>
      </p:sp>
      <p:sp>
        <p:nvSpPr>
          <p:cNvPr id="5018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7" name="TextBox 6"/>
              <p:cNvSpPr txBox="1"/>
              <p:nvPr/>
            </p:nvSpPr>
            <p:spPr>
              <a:xfrm>
                <a:off x="1447800" y="4482614"/>
                <a:ext cx="4562596" cy="4703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𝐌</m:t>
                      </m:r>
                      <m:r>
                        <a:rPr lang="en-US" sz="2800" b="1" i="0" smtClean="0">
                          <a:solidFill>
                            <a:schemeClr val="bg1"/>
                          </a:solidFill>
                          <a:latin typeface="Cambria Math" charset="0"/>
                        </a:rPr>
                        <m:t>=</m:t>
                      </m:r>
                      <m:sSub>
                        <m:sSubPr>
                          <m:ctrlPr>
                            <a:rPr lang="en-US" sz="2800" b="1" i="1" smtClean="0">
                              <a:solidFill>
                                <a:schemeClr val="bg1"/>
                              </a:solidFill>
                              <a:latin typeface="Cambria Math" charset="0"/>
                            </a:rPr>
                          </m:ctrlPr>
                        </m:sSubPr>
                        <m:e>
                          <m:r>
                            <a:rPr lang="en-US" sz="2800" b="1" i="0" smtClean="0">
                              <a:solidFill>
                                <a:schemeClr val="bg1"/>
                              </a:solidFill>
                              <a:latin typeface="Cambria Math" charset="0"/>
                            </a:rPr>
                            <m:t>𝐑</m:t>
                          </m:r>
                        </m:e>
                        <m:sub>
                          <m:r>
                            <a:rPr lang="en-US" sz="2800" b="1" i="1" smtClean="0">
                              <a:solidFill>
                                <a:schemeClr val="bg1"/>
                              </a:solidFill>
                              <a:latin typeface="Cambria Math" charset="0"/>
                            </a:rPr>
                            <m:t>𝒙</m:t>
                          </m:r>
                        </m:sub>
                      </m:sSub>
                      <m:d>
                        <m:dPr>
                          <m:ctrlPr>
                            <a:rPr lang="is-IS" sz="2800" b="1" i="1" smtClean="0">
                              <a:solidFill>
                                <a:schemeClr val="bg1"/>
                              </a:solidFill>
                              <a:latin typeface="Cambria Math" charset="0"/>
                            </a:rPr>
                          </m:ctrlPr>
                        </m:dPr>
                        <m:e>
                          <m:r>
                            <a:rPr lang="is-IS" sz="2800" b="1" i="1" smtClean="0">
                              <a:solidFill>
                                <a:schemeClr val="bg1"/>
                              </a:solidFill>
                              <a:latin typeface="Cambria Math" charset="0"/>
                              <a:ea typeface="Cambria Math" charset="0"/>
                              <a:cs typeface="Cambria Math" charset="0"/>
                            </a:rPr>
                            <m:t>𝜸</m:t>
                          </m:r>
                        </m:e>
                      </m:d>
                      <m:r>
                        <a:rPr lang="en-US" sz="2800" b="1" i="0" smtClean="0">
                          <a:solidFill>
                            <a:schemeClr val="bg1"/>
                          </a:solidFill>
                          <a:latin typeface="Cambria Math" charset="0"/>
                        </a:rPr>
                        <m:t>𝐒</m:t>
                      </m:r>
                      <m:d>
                        <m:dPr>
                          <m:ctrlPr>
                            <a:rPr lang="is-IS" sz="2800" b="1" i="1" smtClean="0">
                              <a:solidFill>
                                <a:schemeClr val="bg1"/>
                              </a:solidFill>
                              <a:latin typeface="Cambria Math" charset="0"/>
                            </a:rPr>
                          </m:ctrlPr>
                        </m:dPr>
                        <m:e>
                          <m:r>
                            <a:rPr lang="en-US" sz="2800" b="0" i="1" smtClean="0">
                              <a:solidFill>
                                <a:schemeClr val="bg1"/>
                              </a:solidFill>
                              <a:latin typeface="Cambria Math" charset="0"/>
                            </a:rPr>
                            <m:t>𝑠</m:t>
                          </m:r>
                        </m:e>
                      </m:d>
                      <m:sSub>
                        <m:sSubPr>
                          <m:ctrlPr>
                            <a:rPr lang="en-US" sz="2800" b="1" i="1">
                              <a:solidFill>
                                <a:schemeClr val="bg1"/>
                              </a:solidFill>
                              <a:latin typeface="Cambria Math" charset="0"/>
                            </a:rPr>
                          </m:ctrlPr>
                        </m:sSubPr>
                        <m:e>
                          <m:r>
                            <a:rPr lang="en-US" sz="2800" b="1">
                              <a:solidFill>
                                <a:schemeClr val="bg1"/>
                              </a:solidFill>
                              <a:latin typeface="Cambria Math" charset="0"/>
                            </a:rPr>
                            <m:t>𝐑</m:t>
                          </m:r>
                        </m:e>
                        <m:sub>
                          <m:r>
                            <a:rPr lang="en-US" sz="2800" b="1" i="1" smtClean="0">
                              <a:solidFill>
                                <a:schemeClr val="bg1"/>
                              </a:solidFill>
                              <a:latin typeface="Cambria Math" charset="0"/>
                            </a:rPr>
                            <m:t>𝒛</m:t>
                          </m:r>
                        </m:sub>
                      </m:sSub>
                      <m:d>
                        <m:dPr>
                          <m:ctrlPr>
                            <a:rPr lang="is-IS" sz="2800" b="1" i="1">
                              <a:solidFill>
                                <a:schemeClr val="bg1"/>
                              </a:solidFill>
                              <a:latin typeface="Cambria Math" charset="0"/>
                            </a:rPr>
                          </m:ctrlPr>
                        </m:dPr>
                        <m:e>
                          <m:r>
                            <a:rPr lang="is-IS" sz="2800" b="1" i="1" smtClean="0">
                              <a:solidFill>
                                <a:schemeClr val="bg1"/>
                              </a:solidFill>
                              <a:latin typeface="Cambria Math" charset="0"/>
                              <a:ea typeface="Cambria Math" charset="0"/>
                              <a:cs typeface="Cambria Math" charset="0"/>
                            </a:rPr>
                            <m:t>𝜷</m:t>
                          </m:r>
                        </m:e>
                      </m:d>
                      <m:sSub>
                        <m:sSubPr>
                          <m:ctrlPr>
                            <a:rPr lang="en-US" sz="2800" b="1" i="1">
                              <a:solidFill>
                                <a:schemeClr val="bg1"/>
                              </a:solidFill>
                              <a:latin typeface="Cambria Math" charset="0"/>
                            </a:rPr>
                          </m:ctrlPr>
                        </m:sSubPr>
                        <m:e>
                          <m:r>
                            <a:rPr lang="en-US" sz="2800" b="1">
                              <a:solidFill>
                                <a:schemeClr val="bg1"/>
                              </a:solidFill>
                              <a:latin typeface="Cambria Math" charset="0"/>
                            </a:rPr>
                            <m:t>𝐑</m:t>
                          </m:r>
                        </m:e>
                        <m:sub>
                          <m:r>
                            <a:rPr lang="en-US" sz="2800" b="1" i="1" smtClean="0">
                              <a:solidFill>
                                <a:schemeClr val="bg1"/>
                              </a:solidFill>
                              <a:latin typeface="Cambria Math" charset="0"/>
                            </a:rPr>
                            <m:t>𝒚</m:t>
                          </m:r>
                        </m:sub>
                      </m:sSub>
                      <m:d>
                        <m:dPr>
                          <m:ctrlPr>
                            <a:rPr lang="is-IS" sz="2800" b="1" i="1">
                              <a:solidFill>
                                <a:schemeClr val="bg1"/>
                              </a:solidFill>
                              <a:latin typeface="Cambria Math" charset="0"/>
                            </a:rPr>
                          </m:ctrlPr>
                        </m:dPr>
                        <m:e>
                          <m:r>
                            <a:rPr lang="is-IS" sz="2800" b="1" i="1" smtClean="0">
                              <a:solidFill>
                                <a:schemeClr val="bg1"/>
                              </a:solidFill>
                              <a:latin typeface="Cambria Math" charset="0"/>
                              <a:ea typeface="Cambria Math" charset="0"/>
                              <a:cs typeface="Cambria Math" charset="0"/>
                            </a:rPr>
                            <m:t>𝜶</m:t>
                          </m:r>
                        </m:e>
                      </m:d>
                    </m:oMath>
                  </m:oMathPara>
                </a14:m>
                <a:endParaRPr lang="en-US" sz="28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447800" y="4482614"/>
                <a:ext cx="4562596" cy="470385"/>
              </a:xfrm>
              <a:prstGeom prst="rect">
                <a:avLst/>
              </a:prstGeom>
              <a:blipFill rotWithShape="0">
                <a:blip r:embed="rId2"/>
                <a:stretch>
                  <a:fillRect b="-1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590796" y="5051807"/>
                <a:ext cx="138582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1" i="1" smtClean="0">
                              <a:solidFill>
                                <a:schemeClr val="bg1"/>
                              </a:solidFill>
                              <a:latin typeface="Cambria Math" charset="0"/>
                            </a:rPr>
                          </m:ctrlPr>
                        </m:sSupPr>
                        <m:e>
                          <m:r>
                            <a:rPr lang="en-US" sz="2800" b="1" i="0" smtClean="0">
                              <a:solidFill>
                                <a:schemeClr val="bg1"/>
                              </a:solidFill>
                              <a:latin typeface="Cambria Math" charset="0"/>
                            </a:rPr>
                            <m:t>𝐯</m:t>
                          </m:r>
                        </m:e>
                        <m:sup>
                          <m:r>
                            <a:rPr lang="en-US" sz="2800" b="1" i="0" smtClean="0">
                              <a:solidFill>
                                <a:schemeClr val="bg1"/>
                              </a:solidFill>
                              <a:latin typeface="Cambria Math" charset="0"/>
                            </a:rPr>
                            <m:t>′</m:t>
                          </m:r>
                        </m:sup>
                      </m:sSup>
                      <m:r>
                        <a:rPr lang="en-US" sz="2800" b="1" i="0" smtClean="0">
                          <a:solidFill>
                            <a:schemeClr val="bg1"/>
                          </a:solidFill>
                          <a:latin typeface="Cambria Math" charset="0"/>
                        </a:rPr>
                        <m:t>=</m:t>
                      </m:r>
                      <m:r>
                        <a:rPr lang="en-US" sz="2800" b="1" i="0" smtClean="0">
                          <a:solidFill>
                            <a:schemeClr val="bg1"/>
                          </a:solidFill>
                          <a:latin typeface="Cambria Math" charset="0"/>
                        </a:rPr>
                        <m:t>𝐌𝐯</m:t>
                      </m:r>
                    </m:oMath>
                  </m:oMathPara>
                </a14:m>
                <a:endParaRPr lang="en-US" sz="28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1590796" y="5051807"/>
                <a:ext cx="1385829" cy="43088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5683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altLang="en-US"/>
              <a:t>Multiple Translations</a:t>
            </a:r>
          </a:p>
        </p:txBody>
      </p:sp>
      <p:sp>
        <p:nvSpPr>
          <p:cNvPr id="51202" name="Rectangle 3"/>
          <p:cNvSpPr>
            <a:spLocks noGrp="1" noChangeArrowheads="1"/>
          </p:cNvSpPr>
          <p:nvPr>
            <p:ph type="body" idx="1"/>
          </p:nvPr>
        </p:nvSpPr>
        <p:spPr/>
        <p:txBody>
          <a:bodyPr/>
          <a:lstStyle/>
          <a:p>
            <a:r>
              <a:rPr lang="en-US" altLang="en-US"/>
              <a:t>We can also take advantage of the associative property of vector addition to combine a sequence of translations</a:t>
            </a:r>
          </a:p>
          <a:p>
            <a:r>
              <a:rPr lang="en-US" altLang="en-US"/>
              <a:t>For example, a translation along vector </a:t>
            </a:r>
            <a:r>
              <a:rPr lang="en-US" altLang="en-US" b="1"/>
              <a:t>t</a:t>
            </a:r>
            <a:r>
              <a:rPr lang="en-US" altLang="en-US" baseline="-25000"/>
              <a:t>1</a:t>
            </a:r>
            <a:r>
              <a:rPr lang="en-US" altLang="en-US"/>
              <a:t> followed by a translation along </a:t>
            </a:r>
            <a:r>
              <a:rPr lang="en-US" altLang="en-US" b="1"/>
              <a:t>t</a:t>
            </a:r>
            <a:r>
              <a:rPr lang="en-US" altLang="en-US" baseline="-25000"/>
              <a:t>2</a:t>
            </a:r>
            <a:r>
              <a:rPr lang="en-US" altLang="en-US"/>
              <a:t> and finally </a:t>
            </a:r>
            <a:r>
              <a:rPr lang="en-US" altLang="en-US" b="1"/>
              <a:t>t</a:t>
            </a:r>
            <a:r>
              <a:rPr lang="en-US" altLang="en-US" baseline="-25000"/>
              <a:t>3</a:t>
            </a:r>
            <a:r>
              <a:rPr lang="en-US" altLang="en-US"/>
              <a:t> can be combined:</a:t>
            </a:r>
          </a:p>
        </p:txBody>
      </p:sp>
      <p:sp>
        <p:nvSpPr>
          <p:cNvPr id="5120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1828800" y="5257800"/>
                <a:ext cx="14771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bg1"/>
                              </a:solidFill>
                              <a:latin typeface="Cambria Math" charset="0"/>
                            </a:rPr>
                          </m:ctrlPr>
                        </m:sSupPr>
                        <m:e>
                          <m:r>
                            <a:rPr lang="en-US" sz="2400" b="1" i="0" smtClean="0">
                              <a:solidFill>
                                <a:schemeClr val="bg1"/>
                              </a:solidFill>
                              <a:latin typeface="Cambria Math" charset="0"/>
                            </a:rPr>
                            <m:t>𝐯</m:t>
                          </m:r>
                        </m:e>
                        <m:sup>
                          <m:r>
                            <a:rPr lang="en-US" sz="2400" b="1" i="0" smtClean="0">
                              <a:solidFill>
                                <a:schemeClr val="bg1"/>
                              </a:solidFill>
                              <a:latin typeface="Cambria Math" charset="0"/>
                            </a:rPr>
                            <m:t>′</m:t>
                          </m:r>
                        </m:sup>
                      </m:sSup>
                      <m:r>
                        <a:rPr lang="en-US" sz="2400" b="1" i="0" smtClean="0">
                          <a:solidFill>
                            <a:schemeClr val="bg1"/>
                          </a:solidFill>
                          <a:latin typeface="Cambria Math" charset="0"/>
                        </a:rPr>
                        <m:t>=</m:t>
                      </m:r>
                      <m:r>
                        <a:rPr lang="en-US" sz="2400" b="1" i="0" smtClean="0">
                          <a:solidFill>
                            <a:schemeClr val="bg1"/>
                          </a:solidFill>
                          <a:latin typeface="Cambria Math" charset="0"/>
                        </a:rPr>
                        <m:t>𝐯</m:t>
                      </m:r>
                      <m:r>
                        <a:rPr lang="en-US" sz="2400" b="1" i="0" smtClean="0">
                          <a:solidFill>
                            <a:schemeClr val="bg1"/>
                          </a:solidFill>
                          <a:latin typeface="Cambria Math" charset="0"/>
                        </a:rPr>
                        <m:t>+</m:t>
                      </m:r>
                      <m:r>
                        <a:rPr lang="en-US" sz="2400" b="1" i="0" smtClean="0">
                          <a:solidFill>
                            <a:schemeClr val="bg1"/>
                          </a:solidFill>
                          <a:latin typeface="Cambria Math" charset="0"/>
                        </a:rPr>
                        <m:t>𝐝</m:t>
                      </m:r>
                    </m:oMath>
                  </m:oMathPara>
                </a14:m>
                <a:endParaRPr lang="en-US" sz="24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1828800" y="5257800"/>
                <a:ext cx="1477136" cy="369332"/>
              </a:xfrm>
              <a:prstGeom prst="rect">
                <a:avLst/>
              </a:prstGeom>
              <a:blipFill rotWithShape="0">
                <a:blip r:embed="rId2"/>
                <a:stretch>
                  <a:fillRect l="-1653" r="-454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795884" y="4613552"/>
                <a:ext cx="22825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𝐝</m:t>
                      </m:r>
                      <m:r>
                        <a:rPr lang="en-US" sz="2400" b="1" i="0" smtClean="0">
                          <a:solidFill>
                            <a:schemeClr val="bg1"/>
                          </a:solidFill>
                          <a:latin typeface="Cambria Math" charset="0"/>
                        </a:rPr>
                        <m:t>=</m:t>
                      </m:r>
                      <m:sSub>
                        <m:sSubPr>
                          <m:ctrlPr>
                            <a:rPr lang="en-US" sz="2400" b="1" i="1" smtClean="0">
                              <a:solidFill>
                                <a:schemeClr val="bg1"/>
                              </a:solidFill>
                              <a:latin typeface="Cambria Math" charset="0"/>
                            </a:rPr>
                          </m:ctrlPr>
                        </m:sSubPr>
                        <m:e>
                          <m:r>
                            <a:rPr lang="en-US" sz="2400" b="1" i="0" smtClean="0">
                              <a:solidFill>
                                <a:schemeClr val="bg1"/>
                              </a:solidFill>
                              <a:latin typeface="Cambria Math" charset="0"/>
                            </a:rPr>
                            <m:t>𝐭</m:t>
                          </m:r>
                        </m:e>
                        <m:sub>
                          <m:r>
                            <a:rPr lang="en-US" sz="2400" b="0" i="1" smtClean="0">
                              <a:solidFill>
                                <a:schemeClr val="bg1"/>
                              </a:solidFill>
                              <a:latin typeface="Cambria Math" charset="0"/>
                            </a:rPr>
                            <m:t>1</m:t>
                          </m:r>
                        </m:sub>
                      </m:sSub>
                      <m:r>
                        <a:rPr lang="en-US" sz="2400" b="1" i="0" smtClean="0">
                          <a:solidFill>
                            <a:schemeClr val="bg1"/>
                          </a:solidFill>
                          <a:latin typeface="Cambria Math" charset="0"/>
                        </a:rPr>
                        <m:t>+</m:t>
                      </m:r>
                      <m:sSub>
                        <m:sSubPr>
                          <m:ctrlPr>
                            <a:rPr lang="en-US" sz="2400" b="1" i="1">
                              <a:solidFill>
                                <a:schemeClr val="bg1"/>
                              </a:solidFill>
                              <a:latin typeface="Cambria Math" charset="0"/>
                            </a:rPr>
                          </m:ctrlPr>
                        </m:sSubPr>
                        <m:e>
                          <m:r>
                            <a:rPr lang="en-US" sz="2400" b="1">
                              <a:solidFill>
                                <a:schemeClr val="bg1"/>
                              </a:solidFill>
                              <a:latin typeface="Cambria Math" charset="0"/>
                            </a:rPr>
                            <m:t>𝐭</m:t>
                          </m:r>
                        </m:e>
                        <m:sub>
                          <m:r>
                            <a:rPr lang="en-US" sz="2400" b="0" i="1" smtClean="0">
                              <a:solidFill>
                                <a:schemeClr val="bg1"/>
                              </a:solidFill>
                              <a:latin typeface="Cambria Math" charset="0"/>
                            </a:rPr>
                            <m:t>2</m:t>
                          </m:r>
                        </m:sub>
                      </m:sSub>
                      <m:r>
                        <a:rPr lang="en-US" sz="2400" b="1" i="1" smtClean="0">
                          <a:solidFill>
                            <a:schemeClr val="bg1"/>
                          </a:solidFill>
                          <a:latin typeface="Cambria Math" charset="0"/>
                        </a:rPr>
                        <m:t>+</m:t>
                      </m:r>
                      <m:sSub>
                        <m:sSubPr>
                          <m:ctrlPr>
                            <a:rPr lang="en-US" sz="2400" b="1" i="1">
                              <a:solidFill>
                                <a:schemeClr val="bg1"/>
                              </a:solidFill>
                              <a:latin typeface="Cambria Math" charset="0"/>
                            </a:rPr>
                          </m:ctrlPr>
                        </m:sSubPr>
                        <m:e>
                          <m:r>
                            <a:rPr lang="en-US" sz="2400" b="1">
                              <a:solidFill>
                                <a:schemeClr val="bg1"/>
                              </a:solidFill>
                              <a:latin typeface="Cambria Math" charset="0"/>
                            </a:rPr>
                            <m:t>𝐭</m:t>
                          </m:r>
                        </m:e>
                        <m:sub>
                          <m:r>
                            <a:rPr lang="en-US" sz="2400" b="0" i="1" smtClean="0">
                              <a:solidFill>
                                <a:schemeClr val="bg1"/>
                              </a:solidFill>
                              <a:latin typeface="Cambria Math" charset="0"/>
                            </a:rPr>
                            <m:t>3</m:t>
                          </m:r>
                        </m:sub>
                      </m:sSub>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795884" y="4613552"/>
                <a:ext cx="2282548" cy="369332"/>
              </a:xfrm>
              <a:prstGeom prst="rect">
                <a:avLst/>
              </a:prstGeom>
              <a:blipFill rotWithShape="0">
                <a:blip r:embed="rId3"/>
                <a:stretch>
                  <a:fillRect l="-1070" b="-20000"/>
                </a:stretch>
              </a:blipFill>
            </p:spPr>
            <p:txBody>
              <a:bodyPr/>
              <a:lstStyle/>
              <a:p>
                <a:r>
                  <a:rPr lang="en-US">
                    <a:noFill/>
                  </a:rPr>
                  <a:t> </a:t>
                </a:r>
              </a:p>
            </p:txBody>
          </p:sp>
        </mc:Fallback>
      </mc:AlternateContent>
    </p:spTree>
    <p:extLst>
      <p:ext uri="{BB962C8B-B14F-4D97-AF65-F5344CB8AC3E}">
        <p14:creationId xmlns:p14="http://schemas.microsoft.com/office/powerpoint/2010/main" val="16619814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altLang="en-US"/>
              <a:t>Combining Transformations</a:t>
            </a:r>
          </a:p>
        </p:txBody>
      </p:sp>
      <p:sp>
        <p:nvSpPr>
          <p:cNvPr id="52226" name="Rectangle 3"/>
          <p:cNvSpPr>
            <a:spLocks noGrp="1" noChangeArrowheads="1"/>
          </p:cNvSpPr>
          <p:nvPr>
            <p:ph type="body" idx="1"/>
          </p:nvPr>
        </p:nvSpPr>
        <p:spPr/>
        <p:txBody>
          <a:bodyPr/>
          <a:lstStyle/>
          <a:p>
            <a:r>
              <a:rPr lang="en-US" altLang="en-US"/>
              <a:t>We see that we can combine a sequence of rotations and/or scales</a:t>
            </a:r>
          </a:p>
          <a:p>
            <a:r>
              <a:rPr lang="en-US" altLang="en-US"/>
              <a:t>We can also combine a sequence of translations</a:t>
            </a:r>
          </a:p>
          <a:p>
            <a:r>
              <a:rPr lang="en-US" altLang="en-US"/>
              <a:t>But what if we want to combine translations </a:t>
            </a:r>
            <a:r>
              <a:rPr lang="en-US" altLang="en-US" i="1"/>
              <a:t>with</a:t>
            </a:r>
            <a:r>
              <a:rPr lang="en-US" altLang="en-US"/>
              <a:t> rotations/scales?</a:t>
            </a:r>
          </a:p>
        </p:txBody>
      </p:sp>
      <p:sp>
        <p:nvSpPr>
          <p:cNvPr id="52227"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021647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n-US" altLang="en-US"/>
              <a:t>Homogeneous Transformations</a:t>
            </a:r>
          </a:p>
        </p:txBody>
      </p:sp>
      <p:sp>
        <p:nvSpPr>
          <p:cNvPr id="5325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828800" y="1501475"/>
                <a:ext cx="11632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𝐯</m:t>
                      </m:r>
                      <m:r>
                        <a:rPr lang="en-US" sz="2400" b="1" i="0" smtClean="0">
                          <a:solidFill>
                            <a:schemeClr val="bg1"/>
                          </a:solidFill>
                          <a:latin typeface="Cambria Math" charset="0"/>
                        </a:rPr>
                        <m:t>′=</m:t>
                      </m:r>
                      <m:r>
                        <a:rPr lang="en-US" sz="2400" b="1" i="0" smtClean="0">
                          <a:solidFill>
                            <a:schemeClr val="bg1"/>
                          </a:solidFill>
                          <a:latin typeface="Cambria Math" charset="0"/>
                        </a:rPr>
                        <m:t>𝐌𝐯</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1828800" y="1501475"/>
                <a:ext cx="1163203" cy="369332"/>
              </a:xfrm>
              <a:prstGeom prst="rect">
                <a:avLst/>
              </a:prstGeom>
              <a:blipFill rotWithShape="0">
                <a:blip r:embed="rId2"/>
                <a:stretch>
                  <a:fillRect l="-5759" r="-4712"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143000" y="2201006"/>
                <a:ext cx="4215257" cy="14875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sz="2400" i="1" smtClean="0">
                              <a:solidFill>
                                <a:schemeClr val="bg1"/>
                              </a:solidFill>
                              <a:latin typeface="Cambria Math" charset="0"/>
                            </a:rPr>
                          </m:ctrlPr>
                        </m:dPr>
                        <m:e>
                          <m:m>
                            <m:mPr>
                              <m:mcs>
                                <m:mc>
                                  <m:mcPr>
                                    <m:count m:val="1"/>
                                    <m:mcJc m:val="center"/>
                                  </m:mcPr>
                                </m:mc>
                              </m:mcs>
                              <m:ctrlPr>
                                <a:rPr lang="cs-CZ" sz="2400" i="1" smtClean="0">
                                  <a:solidFill>
                                    <a:schemeClr val="bg1"/>
                                  </a:solidFill>
                                  <a:latin typeface="Cambria Math" charset="0"/>
                                </a:rPr>
                              </m:ctrlPr>
                            </m:mPr>
                            <m:mr>
                              <m:e>
                                <m:m>
                                  <m:mPr>
                                    <m:mcs>
                                      <m:mc>
                                        <m:mcPr>
                                          <m:count m:val="1"/>
                                          <m:mcJc m:val="center"/>
                                        </m:mcPr>
                                      </m:mc>
                                    </m:mcs>
                                    <m:ctrlPr>
                                      <a:rPr lang="cs-CZ" sz="2400" i="1" smtClean="0">
                                        <a:solidFill>
                                          <a:schemeClr val="bg1"/>
                                        </a:solidFill>
                                        <a:latin typeface="Cambria Math" charset="0"/>
                                      </a:rPr>
                                    </m:ctrlPr>
                                  </m:mPr>
                                  <m:mr>
                                    <m:e>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𝑥</m:t>
                                          </m:r>
                                        </m:sub>
                                      </m:sSub>
                                    </m:e>
                                  </m:mr>
                                  <m:mr>
                                    <m:e>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𝑦</m:t>
                                          </m:r>
                                        </m:sub>
                                      </m:sSub>
                                    </m:e>
                                  </m:mr>
                                </m:m>
                              </m:e>
                            </m:mr>
                            <m:mr>
                              <m:e>
                                <m:m>
                                  <m:mPr>
                                    <m:mcs>
                                      <m:mc>
                                        <m:mcPr>
                                          <m:count m:val="1"/>
                                          <m:mcJc m:val="center"/>
                                        </m:mcPr>
                                      </m:mc>
                                    </m:mcs>
                                    <m:ctrlPr>
                                      <a:rPr lang="cs-CZ" sz="2400" i="1" smtClean="0">
                                        <a:solidFill>
                                          <a:schemeClr val="bg1"/>
                                        </a:solidFill>
                                        <a:latin typeface="Cambria Math" charset="0"/>
                                      </a:rPr>
                                    </m:ctrlPr>
                                  </m:mPr>
                                  <m:mr>
                                    <m:e>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𝑧</m:t>
                                          </m:r>
                                        </m:sub>
                                      </m:sSub>
                                    </m:e>
                                  </m:mr>
                                  <m:mr>
                                    <m:e>
                                      <m:r>
                                        <a:rPr lang="en-US" sz="2400" b="0" i="1" smtClean="0">
                                          <a:solidFill>
                                            <a:schemeClr val="bg1"/>
                                          </a:solidFill>
                                          <a:latin typeface="Cambria Math" charset="0"/>
                                        </a:rPr>
                                        <m:t>1</m:t>
                                      </m:r>
                                    </m:e>
                                  </m:mr>
                                </m:m>
                              </m:e>
                            </m:mr>
                          </m:m>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2"/>
                                    <m:mcJc m:val="center"/>
                                  </m:mcPr>
                                </m:mc>
                              </m:mcs>
                              <m:ctrlPr>
                                <a:rPr lang="uk-UA" sz="2400" b="0" i="1" smtClean="0">
                                  <a:solidFill>
                                    <a:schemeClr val="bg1"/>
                                  </a:solidFill>
                                  <a:latin typeface="Cambria Math" charset="0"/>
                                </a:rPr>
                              </m:ctrlPr>
                            </m:mPr>
                            <m:mr>
                              <m:e>
                                <m:m>
                                  <m:mPr>
                                    <m:mcs>
                                      <m:mc>
                                        <m:mcPr>
                                          <m:count m:val="2"/>
                                          <m:mcJc m:val="center"/>
                                        </m:mcPr>
                                      </m:mc>
                                    </m:mcs>
                                    <m:ctrlPr>
                                      <a:rPr lang="uk-UA" sz="2400" b="0" i="1" smtClean="0">
                                        <a:solidFill>
                                          <a:schemeClr val="bg1"/>
                                        </a:solidFill>
                                        <a:latin typeface="Cambria Math" charset="0"/>
                                      </a:rPr>
                                    </m:ctrlPr>
                                  </m:mP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1</m:t>
                                          </m:r>
                                        </m:sub>
                                      </m:sSub>
                                    </m:e>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1</m:t>
                                          </m:r>
                                        </m:sub>
                                      </m:sSub>
                                    </m:e>
                                  </m:m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2</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2</m:t>
                                          </m:r>
                                        </m:sub>
                                      </m:sSub>
                                    </m:e>
                                  </m:mr>
                                </m:m>
                              </m:e>
                              <m:e>
                                <m:m>
                                  <m:mPr>
                                    <m:mcs>
                                      <m:mc>
                                        <m:mcPr>
                                          <m:count m:val="2"/>
                                          <m:mcJc m:val="center"/>
                                        </m:mcPr>
                                      </m:mc>
                                    </m:mcs>
                                    <m:ctrlPr>
                                      <a:rPr lang="uk-UA"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b="0" i="1" smtClean="0">
                                              <a:solidFill>
                                                <a:schemeClr val="bg1"/>
                                              </a:solidFill>
                                              <a:latin typeface="Cambria Math" charset="0"/>
                                            </a:rPr>
                                            <m:t>𝑐</m:t>
                                          </m:r>
                                        </m:e>
                                        <m:sub>
                                          <m:r>
                                            <a:rPr lang="en-US" sz="2400" i="1">
                                              <a:solidFill>
                                                <a:schemeClr val="bg1"/>
                                              </a:solidFill>
                                              <a:latin typeface="Cambria Math" charset="0"/>
                                            </a:rPr>
                                            <m:t>1</m:t>
                                          </m:r>
                                        </m:sub>
                                      </m:sSub>
                                    </m:e>
                                    <m:e>
                                      <m:sSub>
                                        <m:sSubPr>
                                          <m:ctrlPr>
                                            <a:rPr lang="en-US" sz="2400" i="1">
                                              <a:solidFill>
                                                <a:schemeClr val="bg1"/>
                                              </a:solidFill>
                                              <a:latin typeface="Cambria Math" charset="0"/>
                                            </a:rPr>
                                          </m:ctrlPr>
                                        </m:sSubPr>
                                        <m:e>
                                          <m:r>
                                            <a:rPr lang="en-US" sz="2400" b="0" i="1" smtClean="0">
                                              <a:solidFill>
                                                <a:schemeClr val="bg1"/>
                                              </a:solidFill>
                                              <a:latin typeface="Cambria Math" charset="0"/>
                                            </a:rPr>
                                            <m:t>𝑑</m:t>
                                          </m:r>
                                        </m:e>
                                        <m:sub>
                                          <m:r>
                                            <a:rPr lang="en-US" sz="2400" i="1">
                                              <a:solidFill>
                                                <a:schemeClr val="bg1"/>
                                              </a:solidFill>
                                              <a:latin typeface="Cambria Math" charset="0"/>
                                            </a:rPr>
                                            <m:t>1</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2</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2</m:t>
                                          </m:r>
                                        </m:sub>
                                      </m:sSub>
                                    </m:e>
                                  </m:mr>
                                </m:m>
                              </m:e>
                            </m:mr>
                            <m:mr>
                              <m:e>
                                <m:m>
                                  <m:mPr>
                                    <m:mcs>
                                      <m:mc>
                                        <m:mcPr>
                                          <m:count m:val="2"/>
                                          <m:mcJc m:val="center"/>
                                        </m:mcPr>
                                      </m:mc>
                                    </m:mcs>
                                    <m:ctrlPr>
                                      <a:rPr lang="uk-UA" sz="2400" b="0" i="1" smtClean="0">
                                        <a:solidFill>
                                          <a:schemeClr val="bg1"/>
                                        </a:solidFill>
                                        <a:latin typeface="Cambria Math" charset="0"/>
                                      </a:rPr>
                                    </m:ctrlPr>
                                  </m:mP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3</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3</m:t>
                                          </m:r>
                                        </m:sub>
                                      </m:sSub>
                                    </m:e>
                                  </m:m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mr>
                                </m:m>
                              </m:e>
                              <m:e>
                                <m:m>
                                  <m:mPr>
                                    <m:mcs>
                                      <m:mc>
                                        <m:mcPr>
                                          <m:count m:val="2"/>
                                          <m:mcJc m:val="center"/>
                                        </m:mcPr>
                                      </m:mc>
                                    </m:mcs>
                                    <m:ctrlPr>
                                      <a:rPr lang="uk-UA"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3</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3</m:t>
                                          </m:r>
                                        </m:sub>
                                      </m:sSub>
                                    </m:e>
                                  </m:mr>
                                  <m:mr>
                                    <m:e>
                                      <m:r>
                                        <a:rPr lang="en-US" sz="2400" b="0" i="1" smtClean="0">
                                          <a:solidFill>
                                            <a:schemeClr val="bg1"/>
                                          </a:solidFill>
                                          <a:latin typeface="Cambria Math" charset="0"/>
                                        </a:rPr>
                                        <m:t>0</m:t>
                                      </m:r>
                                    </m:e>
                                    <m:e>
                                      <m:r>
                                        <a:rPr lang="en-US" sz="2400" b="0" i="1" smtClean="0">
                                          <a:solidFill>
                                            <a:schemeClr val="bg1"/>
                                          </a:solidFill>
                                          <a:latin typeface="Cambria Math" charset="0"/>
                                        </a:rPr>
                                        <m:t>1</m:t>
                                      </m:r>
                                    </m:e>
                                  </m:mr>
                                </m:m>
                              </m:e>
                            </m:mr>
                          </m:m>
                        </m:e>
                      </m:d>
                      <m:d>
                        <m:dPr>
                          <m:begChr m:val="["/>
                          <m:endChr m:val="]"/>
                          <m:ctrlPr>
                            <a:rPr lang="pt-BR" sz="2400" b="0" i="1" smtClean="0">
                              <a:solidFill>
                                <a:schemeClr val="bg1"/>
                              </a:solidFill>
                              <a:latin typeface="Cambria Math" charset="0"/>
                            </a:rPr>
                          </m:ctrlPr>
                        </m:dPr>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sSub>
                                        <m:sSubPr>
                                          <m:ctrlPr>
                                            <a:rPr lang="en-US" sz="2400" i="1">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e>
                                  </m:mr>
                                </m:m>
                              </m:e>
                            </m:mr>
                            <m:mr>
                              <m:e>
                                <m:m>
                                  <m:mPr>
                                    <m:mcs>
                                      <m:mc>
                                        <m:mcPr>
                                          <m:count m:val="1"/>
                                          <m:mcJc m:val="center"/>
                                        </m:mcPr>
                                      </m:mc>
                                    </m:mcs>
                                    <m:ctrlPr>
                                      <a:rPr lang="cs-CZ" sz="2400" i="1">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e>
                                  </m:mr>
                                  <m:mr>
                                    <m:e>
                                      <m:r>
                                        <a:rPr lang="en-US" sz="2400" b="0" i="1" smtClean="0">
                                          <a:solidFill>
                                            <a:schemeClr val="bg1"/>
                                          </a:solidFill>
                                          <a:latin typeface="Cambria Math" charset="0"/>
                                        </a:rPr>
                                        <m:t>1</m:t>
                                      </m:r>
                                    </m:e>
                                  </m:mr>
                                </m:m>
                              </m:e>
                            </m:mr>
                          </m:m>
                        </m:e>
                      </m:d>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1143000" y="2201006"/>
                <a:ext cx="4215257" cy="148758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299197" y="4018792"/>
                <a:ext cx="4059060"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1</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1</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1</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1</m:t>
                          </m:r>
                        </m:sub>
                      </m:sSub>
                    </m:oMath>
                  </m:oMathPara>
                </a14:m>
                <a:endParaRPr lang="en-US" sz="2400"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299197" y="4018792"/>
                <a:ext cx="4059060" cy="398507"/>
              </a:xfrm>
              <a:prstGeom prst="rect">
                <a:avLst/>
              </a:prstGeom>
              <a:blipFill rotWithShape="0">
                <a:blip r:embed="rId4"/>
                <a:stretch>
                  <a:fillRect l="-1351" b="-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299197" y="4569699"/>
                <a:ext cx="4059060"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2</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2</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2</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2</m:t>
                          </m:r>
                        </m:sub>
                      </m:sSub>
                    </m:oMath>
                  </m:oMathPara>
                </a14:m>
                <a:endParaRPr lang="en-US" sz="2400"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299197" y="4569699"/>
                <a:ext cx="4059060" cy="398507"/>
              </a:xfrm>
              <a:prstGeom prst="rect">
                <a:avLst/>
              </a:prstGeom>
              <a:blipFill rotWithShape="0">
                <a:blip r:embed="rId5"/>
                <a:stretch>
                  <a:fillRect l="-1802" r="-450"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299197" y="5103099"/>
                <a:ext cx="4059060"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3</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3</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3</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3</m:t>
                          </m:r>
                        </m:sub>
                      </m:sSub>
                    </m:oMath>
                  </m:oMathPara>
                </a14:m>
                <a:endParaRPr lang="en-US" sz="2400"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299197" y="5103099"/>
                <a:ext cx="4059060" cy="398507"/>
              </a:xfrm>
              <a:prstGeom prst="rect">
                <a:avLst/>
              </a:prstGeom>
              <a:blipFill rotWithShape="0">
                <a:blip r:embed="rId6"/>
                <a:stretch>
                  <a:fillRect l="-1502" r="-300"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527797" y="5638800"/>
                <a:ext cx="3328027"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charset="0"/>
                        </a:rPr>
                        <m:t>1=0</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+0</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+0</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+1</m:t>
                      </m:r>
                    </m:oMath>
                  </m:oMathPara>
                </a14:m>
                <a:endParaRPr lang="en-US" sz="24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527797" y="5638800"/>
                <a:ext cx="3328027" cy="398507"/>
              </a:xfrm>
              <a:prstGeom prst="rect">
                <a:avLst/>
              </a:prstGeom>
              <a:blipFill rotWithShape="0">
                <a:blip r:embed="rId7"/>
                <a:stretch>
                  <a:fillRect l="-1648" r="-1465" b="-21538"/>
                </a:stretch>
              </a:blipFill>
            </p:spPr>
            <p:txBody>
              <a:bodyPr/>
              <a:lstStyle/>
              <a:p>
                <a:r>
                  <a:rPr lang="en-US">
                    <a:noFill/>
                  </a:rPr>
                  <a:t> </a:t>
                </a:r>
              </a:p>
            </p:txBody>
          </p:sp>
        </mc:Fallback>
      </mc:AlternateContent>
    </p:spTree>
    <p:extLst>
      <p:ext uri="{BB962C8B-B14F-4D97-AF65-F5344CB8AC3E}">
        <p14:creationId xmlns:p14="http://schemas.microsoft.com/office/powerpoint/2010/main" val="16393194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en-US"/>
              <a:t>Homogeneous Transformations</a:t>
            </a:r>
          </a:p>
        </p:txBody>
      </p:sp>
      <p:sp>
        <p:nvSpPr>
          <p:cNvPr id="54274" name="Rectangle 3"/>
          <p:cNvSpPr>
            <a:spLocks noGrp="1" noChangeArrowheads="1"/>
          </p:cNvSpPr>
          <p:nvPr>
            <p:ph type="body" idx="1"/>
          </p:nvPr>
        </p:nvSpPr>
        <p:spPr>
          <a:xfrm>
            <a:off x="328613" y="1676400"/>
            <a:ext cx="8281987" cy="4038600"/>
          </a:xfrm>
        </p:spPr>
        <p:txBody>
          <a:bodyPr/>
          <a:lstStyle/>
          <a:p>
            <a:pPr>
              <a:lnSpc>
                <a:spcPct val="80000"/>
              </a:lnSpc>
            </a:pPr>
            <a:r>
              <a:rPr lang="en-US" altLang="en-US" sz="2200"/>
              <a:t>So we’ve basically taken the 3x3 rotation/scale matrix and the 3x1 translation vector from our original equation and combined them into a new 4x4 matrix (for today, we will always have [0 0 0 1] in the last row of the matrix)</a:t>
            </a:r>
          </a:p>
          <a:p>
            <a:pPr>
              <a:lnSpc>
                <a:spcPct val="80000"/>
              </a:lnSpc>
            </a:pPr>
            <a:r>
              <a:rPr lang="en-US" altLang="en-US" sz="2200"/>
              <a:t>We also replace our 3D position vector </a:t>
            </a:r>
            <a:r>
              <a:rPr lang="en-US" altLang="en-US" sz="2200" b="1"/>
              <a:t>v</a:t>
            </a:r>
            <a:r>
              <a:rPr lang="en-US" altLang="en-US" sz="2200"/>
              <a:t> with its 4D version [</a:t>
            </a:r>
            <a:r>
              <a:rPr lang="en-US" altLang="en-US" sz="2200" i="1"/>
              <a:t>v</a:t>
            </a:r>
            <a:r>
              <a:rPr lang="en-US" altLang="en-US" sz="2200" i="1" baseline="-25000"/>
              <a:t>x</a:t>
            </a:r>
            <a:r>
              <a:rPr lang="en-US" altLang="en-US" sz="2200" i="1"/>
              <a:t> v</a:t>
            </a:r>
            <a:r>
              <a:rPr lang="en-US" altLang="en-US" sz="2200" i="1" baseline="-25000"/>
              <a:t>y</a:t>
            </a:r>
            <a:r>
              <a:rPr lang="en-US" altLang="en-US" sz="2200" i="1"/>
              <a:t> v</a:t>
            </a:r>
            <a:r>
              <a:rPr lang="en-US" altLang="en-US" sz="2200" i="1" baseline="-25000"/>
              <a:t>z</a:t>
            </a:r>
            <a:r>
              <a:rPr lang="en-US" altLang="en-US" sz="2200"/>
              <a:t> 1]</a:t>
            </a:r>
            <a:r>
              <a:rPr lang="en-US" altLang="en-US" sz="2200" baseline="30000"/>
              <a:t>T</a:t>
            </a:r>
            <a:endParaRPr lang="en-US" altLang="en-US" sz="2200" b="1" baseline="30000"/>
          </a:p>
          <a:p>
            <a:pPr>
              <a:lnSpc>
                <a:spcPct val="80000"/>
              </a:lnSpc>
            </a:pPr>
            <a:r>
              <a:rPr lang="en-US" altLang="en-US" sz="2200"/>
              <a:t>Using 4x4 transformation matrices allows us to combine rotations, translations, scales, shears, and reflections into a single matrix</a:t>
            </a:r>
          </a:p>
          <a:p>
            <a:pPr>
              <a:lnSpc>
                <a:spcPct val="80000"/>
              </a:lnSpc>
            </a:pPr>
            <a:r>
              <a:rPr lang="en-US" altLang="en-US" sz="2200"/>
              <a:t>For rendering, we use the last row as well to perform perspective projections, but for animation, we are mainly concerned with placing objects in 3D space, not rendering them into a 2D image, so we will almost always have [0 0 0 1] on the last row.</a:t>
            </a:r>
          </a:p>
        </p:txBody>
      </p:sp>
      <p:sp>
        <p:nvSpPr>
          <p:cNvPr id="5427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75112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Dot Product</a:t>
            </a:r>
          </a:p>
        </p:txBody>
      </p:sp>
      <p:sp>
        <p:nvSpPr>
          <p:cNvPr id="922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762000" y="1407899"/>
                <a:ext cx="2650067" cy="10496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𝐚</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rPr>
                        <m:t>𝐛</m:t>
                      </m:r>
                      <m:r>
                        <a:rPr lang="en-US" sz="2800" b="0" i="1" smtClean="0">
                          <a:solidFill>
                            <a:schemeClr val="bg1"/>
                          </a:solidFill>
                          <a:latin typeface="Cambria Math" charset="0"/>
                        </a:rPr>
                        <m:t>=</m:t>
                      </m:r>
                      <m:nary>
                        <m:naryPr>
                          <m:chr m:val="∑"/>
                          <m:supHide m:val="on"/>
                          <m:ctrlPr>
                            <a:rPr lang="en-US" sz="2800" b="0" i="1" smtClean="0">
                              <a:solidFill>
                                <a:schemeClr val="bg1"/>
                              </a:solidFill>
                              <a:latin typeface="Cambria Math" charset="0"/>
                            </a:rPr>
                          </m:ctrlPr>
                        </m:naryPr>
                        <m:sub>
                          <m:r>
                            <m:rPr>
                              <m:brk m:alnAt="7"/>
                            </m:rPr>
                            <a:rPr lang="en-US" sz="2800" b="0" i="1" smtClean="0">
                              <a:solidFill>
                                <a:schemeClr val="bg1"/>
                              </a:solidFill>
                              <a:latin typeface="Cambria Math" charset="0"/>
                            </a:rPr>
                            <m:t>𝑖</m:t>
                          </m:r>
                        </m:sub>
                        <m:sup/>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𝑖</m:t>
                              </m:r>
                            </m:sub>
                          </m:sSub>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𝑖</m:t>
                              </m:r>
                            </m:sub>
                          </m:sSub>
                        </m:e>
                      </m:nary>
                    </m:oMath>
                  </m:oMathPara>
                </a14:m>
                <a:endParaRPr lang="en-US" sz="2800"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62000" y="1407899"/>
                <a:ext cx="2650067" cy="1049685"/>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89541" y="2624937"/>
                <a:ext cx="4420659" cy="464871"/>
              </a:xfrm>
              <a:prstGeom prst="rect">
                <a:avLst/>
              </a:prstGeom>
              <a:noFill/>
            </p:spPr>
            <p:txBody>
              <a:bodyPr wrap="square" lIns="0" tIns="0" rIns="0" bIns="0" rtlCol="0">
                <a:spAutoFit/>
              </a:bodyPr>
              <a:lstStyle/>
              <a:p>
                <a14:m>
                  <m:oMath xmlns:m="http://schemas.openxmlformats.org/officeDocument/2006/math">
                    <m:r>
                      <a:rPr lang="en-US" sz="2800" b="1" i="0" smtClean="0">
                        <a:solidFill>
                          <a:schemeClr val="bg1"/>
                        </a:solidFill>
                        <a:latin typeface="Cambria Math" charset="0"/>
                      </a:rPr>
                      <m:t>𝐚</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rPr>
                      <m:t>𝐛</m:t>
                    </m:r>
                    <m:r>
                      <a:rPr lang="en-US" sz="2800" b="0" i="1" smtClean="0">
                        <a:solidFill>
                          <a:schemeClr val="bg1"/>
                        </a:solidFill>
                        <a:latin typeface="Cambria Math" charset="0"/>
                      </a:rPr>
                      <m:t>=</m:t>
                    </m:r>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𝑥</m:t>
                        </m:r>
                      </m:sub>
                    </m:sSub>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𝑥</m:t>
                        </m:r>
                      </m:sub>
                    </m:sSub>
                    <m:r>
                      <a:rPr lang="en-US" sz="2800" b="0" i="1" smtClean="0">
                        <a:solidFill>
                          <a:schemeClr val="bg1"/>
                        </a:solidFill>
                        <a:latin typeface="Cambria Math" charset="0"/>
                      </a:rPr>
                      <m:t>+</m:t>
                    </m:r>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𝑦</m:t>
                        </m:r>
                      </m:sub>
                    </m:sSub>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𝑦</m:t>
                        </m:r>
                      </m:sub>
                    </m:sSub>
                  </m:oMath>
                </a14:m>
                <a:r>
                  <a:rPr lang="en-US" sz="2800" dirty="0" smtClean="0">
                    <a:solidFill>
                      <a:schemeClr val="bg1"/>
                    </a:solidFill>
                  </a:rPr>
                  <a:t>+</a:t>
                </a:r>
                <a14:m>
                  <m:oMath xmlns:m="http://schemas.openxmlformats.org/officeDocument/2006/math">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𝑧</m:t>
                        </m:r>
                      </m:sub>
                    </m:sSub>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𝑧</m:t>
                        </m:r>
                      </m:sub>
                    </m:sSub>
                  </m:oMath>
                </a14:m>
                <a:endParaRPr lang="en-US" sz="2800"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89541" y="2624937"/>
                <a:ext cx="4420659" cy="464871"/>
              </a:xfrm>
              <a:prstGeom prst="rect">
                <a:avLst/>
              </a:prstGeom>
              <a:blipFill rotWithShape="0">
                <a:blip r:embed="rId3"/>
                <a:stretch>
                  <a:fillRect t="-25000" b="-36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914400" y="3455313"/>
                <a:ext cx="327660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𝐚</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rPr>
                        <m:t>𝐛</m:t>
                      </m:r>
                      <m:r>
                        <a:rPr lang="en-US" sz="2800" b="0" i="1" smtClean="0">
                          <a:solidFill>
                            <a:schemeClr val="bg1"/>
                          </a:solidFill>
                          <a:latin typeface="Cambria Math" charset="0"/>
                        </a:rPr>
                        <m:t>=</m:t>
                      </m:r>
                      <m:d>
                        <m:dPr>
                          <m:begChr m:val="‖"/>
                          <m:endChr m:val="‖"/>
                          <m:ctrlPr>
                            <a:rPr lang="en-US" sz="2800" b="0" i="1" smtClean="0">
                              <a:solidFill>
                                <a:schemeClr val="bg1"/>
                              </a:solidFill>
                              <a:latin typeface="Cambria Math" charset="0"/>
                            </a:rPr>
                          </m:ctrlPr>
                        </m:dPr>
                        <m:e>
                          <m:r>
                            <a:rPr lang="en-US" sz="2800" b="1" i="0" smtClean="0">
                              <a:solidFill>
                                <a:schemeClr val="bg1"/>
                              </a:solidFill>
                              <a:latin typeface="Cambria Math" charset="0"/>
                            </a:rPr>
                            <m:t>𝐚</m:t>
                          </m:r>
                        </m:e>
                      </m:d>
                      <m:d>
                        <m:dPr>
                          <m:begChr m:val="‖"/>
                          <m:endChr m:val="‖"/>
                          <m:ctrlPr>
                            <a:rPr lang="en-US" sz="2800" b="0" i="1" smtClean="0">
                              <a:solidFill>
                                <a:schemeClr val="bg1"/>
                              </a:solidFill>
                              <a:latin typeface="Cambria Math" charset="0"/>
                            </a:rPr>
                          </m:ctrlPr>
                        </m:dPr>
                        <m:e>
                          <m:r>
                            <a:rPr lang="en-US" sz="2800" b="1" i="0" smtClean="0">
                              <a:solidFill>
                                <a:schemeClr val="bg1"/>
                              </a:solidFill>
                              <a:latin typeface="Cambria Math" charset="0"/>
                            </a:rPr>
                            <m:t>𝐛</m:t>
                          </m:r>
                        </m:e>
                      </m:d>
                      <m:func>
                        <m:funcPr>
                          <m:ctrlPr>
                            <a:rPr lang="en-US" sz="2800" b="0" i="1" smtClean="0">
                              <a:solidFill>
                                <a:schemeClr val="bg1"/>
                              </a:solidFill>
                              <a:latin typeface="Cambria Math" charset="0"/>
                            </a:rPr>
                          </m:ctrlPr>
                        </m:funcPr>
                        <m:fName>
                          <m:r>
                            <m:rPr>
                              <m:sty m:val="p"/>
                            </m:rPr>
                            <a:rPr lang="en-US" sz="2800" b="0" i="0" smtClean="0">
                              <a:solidFill>
                                <a:schemeClr val="bg1"/>
                              </a:solidFill>
                              <a:latin typeface="Cambria Math" charset="0"/>
                            </a:rPr>
                            <m:t>cos</m:t>
                          </m:r>
                        </m:fName>
                        <m:e>
                          <m:r>
                            <a:rPr lang="en-US" sz="2800" b="0" i="1" smtClean="0">
                              <a:solidFill>
                                <a:schemeClr val="bg1"/>
                              </a:solidFill>
                              <a:latin typeface="Cambria Math" charset="0"/>
                              <a:ea typeface="Cambria Math" charset="0"/>
                              <a:cs typeface="Cambria Math" charset="0"/>
                            </a:rPr>
                            <m:t>𝜃</m:t>
                          </m:r>
                        </m:e>
                      </m:func>
                    </m:oMath>
                  </m:oMathPara>
                </a14:m>
                <a:endParaRPr lang="en-US" sz="2800"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914400" y="3455313"/>
                <a:ext cx="3276600" cy="43088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57200" y="4309962"/>
                <a:ext cx="274320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𝐚</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rPr>
                        <m:t>𝐛</m:t>
                      </m:r>
                      <m:r>
                        <a:rPr lang="en-US" sz="2800" b="0" i="1" smtClean="0">
                          <a:solidFill>
                            <a:schemeClr val="bg1"/>
                          </a:solidFill>
                          <a:latin typeface="Cambria Math" charset="0"/>
                        </a:rPr>
                        <m:t>=</m:t>
                      </m:r>
                      <m:sSup>
                        <m:sSupPr>
                          <m:ctrlPr>
                            <a:rPr lang="en-US" sz="2800" b="0" i="1" smtClean="0">
                              <a:solidFill>
                                <a:schemeClr val="bg1"/>
                              </a:solidFill>
                              <a:latin typeface="Cambria Math" charset="0"/>
                            </a:rPr>
                          </m:ctrlPr>
                        </m:sSupPr>
                        <m:e>
                          <m:r>
                            <a:rPr lang="en-US" sz="2800" b="1" i="0" smtClean="0">
                              <a:solidFill>
                                <a:schemeClr val="bg1"/>
                              </a:solidFill>
                              <a:latin typeface="Cambria Math" charset="0"/>
                            </a:rPr>
                            <m:t>𝐚</m:t>
                          </m:r>
                        </m:e>
                        <m:sup>
                          <m:r>
                            <a:rPr lang="en-US" sz="2800" b="0" i="1" smtClean="0">
                              <a:solidFill>
                                <a:schemeClr val="bg1"/>
                              </a:solidFill>
                              <a:latin typeface="Cambria Math" charset="0"/>
                            </a:rPr>
                            <m:t>𝑇</m:t>
                          </m:r>
                        </m:sup>
                      </m:sSup>
                      <m:r>
                        <a:rPr lang="en-US" sz="2800" b="1" i="0" smtClean="0">
                          <a:solidFill>
                            <a:schemeClr val="bg1"/>
                          </a:solidFill>
                          <a:latin typeface="Cambria Math" charset="0"/>
                        </a:rPr>
                        <m:t>𝐛</m:t>
                      </m:r>
                    </m:oMath>
                  </m:oMathPara>
                </a14:m>
                <a:endParaRPr lang="en-US" sz="2800"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57200" y="4309962"/>
                <a:ext cx="2743200" cy="4308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38200" y="4759924"/>
                <a:ext cx="4267200" cy="1369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𝐚</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rPr>
                        <m:t>𝐛</m:t>
                      </m:r>
                      <m:r>
                        <a:rPr lang="en-US" sz="2800" b="0" i="1" smtClean="0">
                          <a:solidFill>
                            <a:schemeClr val="bg1"/>
                          </a:solidFill>
                          <a:latin typeface="Cambria Math" charset="0"/>
                        </a:rPr>
                        <m:t>=</m:t>
                      </m:r>
                      <m:d>
                        <m:dPr>
                          <m:begChr m:val="["/>
                          <m:endChr m:val="]"/>
                          <m:ctrlPr>
                            <a:rPr lang="pt-BR" sz="2800" b="0" i="1" smtClean="0">
                              <a:solidFill>
                                <a:schemeClr val="bg1"/>
                              </a:solidFill>
                              <a:latin typeface="Cambria Math" charset="0"/>
                            </a:rPr>
                          </m:ctrlPr>
                        </m:dPr>
                        <m:e>
                          <m:m>
                            <m:mPr>
                              <m:mcs>
                                <m:mc>
                                  <m:mcPr>
                                    <m:count m:val="3"/>
                                    <m:mcJc m:val="center"/>
                                  </m:mcPr>
                                </m:mc>
                              </m:mcs>
                              <m:ctrlPr>
                                <a:rPr lang="uk-UA" sz="2800" b="0" i="1" smtClean="0">
                                  <a:solidFill>
                                    <a:schemeClr val="bg1"/>
                                  </a:solidFill>
                                  <a:latin typeface="Cambria Math" charset="0"/>
                                </a:rPr>
                              </m:ctrlPr>
                            </m:mP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𝑥</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𝑦</m:t>
                                    </m:r>
                                  </m:sub>
                                </m:sSub>
                              </m:e>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𝑎</m:t>
                                    </m:r>
                                  </m:e>
                                  <m:sub>
                                    <m:r>
                                      <a:rPr lang="en-US" sz="2800" b="0" i="1" smtClean="0">
                                        <a:solidFill>
                                          <a:schemeClr val="bg1"/>
                                        </a:solidFill>
                                        <a:latin typeface="Cambria Math" charset="0"/>
                                      </a:rPr>
                                      <m:t>𝑧</m:t>
                                    </m:r>
                                  </m:sub>
                                </m:sSub>
                              </m:e>
                            </m:mr>
                          </m:m>
                        </m:e>
                      </m:d>
                      <m:d>
                        <m:dPr>
                          <m:begChr m:val="["/>
                          <m:endChr m:val="]"/>
                          <m:ctrlPr>
                            <a:rPr lang="pt-BR" sz="2800" b="0" i="1" smtClean="0">
                              <a:solidFill>
                                <a:schemeClr val="bg1"/>
                              </a:solidFill>
                              <a:latin typeface="Cambria Math" charset="0"/>
                            </a:rPr>
                          </m:ctrlPr>
                        </m:dPr>
                        <m:e>
                          <m:m>
                            <m:mPr>
                              <m:mcs>
                                <m:mc>
                                  <m:mcPr>
                                    <m:count m:val="1"/>
                                    <m:mcJc m:val="center"/>
                                  </m:mcPr>
                                </m:mc>
                              </m:mcs>
                              <m:ctrlPr>
                                <a:rPr lang="cs-CZ" sz="2800" b="0" i="1" smtClean="0">
                                  <a:solidFill>
                                    <a:schemeClr val="bg1"/>
                                  </a:solidFill>
                                  <a:latin typeface="Cambria Math" charset="0"/>
                                </a:rPr>
                              </m:ctrlPr>
                            </m:mP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𝑥</m:t>
                                    </m:r>
                                  </m:sub>
                                </m:sSub>
                              </m:e>
                            </m:m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𝑦</m:t>
                                    </m:r>
                                  </m:sub>
                                </m:sSub>
                              </m:e>
                            </m:mr>
                            <m:mr>
                              <m:e>
                                <m:sSub>
                                  <m:sSubPr>
                                    <m:ctrlPr>
                                      <a:rPr lang="en-US" sz="2800" b="0" i="1" smtClean="0">
                                        <a:solidFill>
                                          <a:schemeClr val="bg1"/>
                                        </a:solidFill>
                                        <a:latin typeface="Cambria Math" charset="0"/>
                                      </a:rPr>
                                    </m:ctrlPr>
                                  </m:sSubPr>
                                  <m:e>
                                    <m:r>
                                      <a:rPr lang="en-US" sz="2800" b="0" i="1" smtClean="0">
                                        <a:solidFill>
                                          <a:schemeClr val="bg1"/>
                                        </a:solidFill>
                                        <a:latin typeface="Cambria Math" charset="0"/>
                                      </a:rPr>
                                      <m:t>𝑏</m:t>
                                    </m:r>
                                  </m:e>
                                  <m:sub>
                                    <m:r>
                                      <a:rPr lang="en-US" sz="2800" b="0" i="1" smtClean="0">
                                        <a:solidFill>
                                          <a:schemeClr val="bg1"/>
                                        </a:solidFill>
                                        <a:latin typeface="Cambria Math" charset="0"/>
                                      </a:rPr>
                                      <m:t>𝑧</m:t>
                                    </m:r>
                                  </m:sub>
                                </m:sSub>
                              </m:e>
                            </m:mr>
                          </m:m>
                        </m:e>
                      </m:d>
                    </m:oMath>
                  </m:oMathPara>
                </a14:m>
                <a:endParaRPr lang="en-US" sz="28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38200" y="4759924"/>
                <a:ext cx="4267200" cy="1369477"/>
              </a:xfrm>
              <a:prstGeom prst="rect">
                <a:avLst/>
              </a:prstGeom>
              <a:blipFill rotWithShape="0">
                <a:blip r:embed="rId6"/>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en-US" altLang="en-US"/>
              <a:t>Homogeneous Transformations</a:t>
            </a:r>
          </a:p>
        </p:txBody>
      </p:sp>
      <p:sp>
        <p:nvSpPr>
          <p:cNvPr id="55298" name="Rectangle 3"/>
          <p:cNvSpPr>
            <a:spLocks noGrp="1" noChangeArrowheads="1"/>
          </p:cNvSpPr>
          <p:nvPr>
            <p:ph type="body" idx="1"/>
          </p:nvPr>
        </p:nvSpPr>
        <p:spPr/>
        <p:txBody>
          <a:bodyPr/>
          <a:lstStyle/>
          <a:p>
            <a:r>
              <a:rPr lang="en-US" altLang="en-US"/>
              <a:t>For example, a translation by vector </a:t>
            </a:r>
            <a:r>
              <a:rPr lang="en-US" altLang="en-US" b="1"/>
              <a:t>r</a:t>
            </a:r>
            <a:r>
              <a:rPr lang="en-US" altLang="en-US"/>
              <a:t> followed by a </a:t>
            </a:r>
            <a:r>
              <a:rPr lang="en-US" altLang="en-US" i="1"/>
              <a:t>z</a:t>
            </a:r>
            <a:r>
              <a:rPr lang="en-US" altLang="en-US"/>
              <a:t>-axis rotation can be represented as:</a:t>
            </a:r>
          </a:p>
        </p:txBody>
      </p:sp>
      <p:sp>
        <p:nvSpPr>
          <p:cNvPr id="5530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1024317" y="3465412"/>
                <a:ext cx="7019165" cy="14875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sz="2400" i="1" smtClean="0">
                              <a:solidFill>
                                <a:schemeClr val="bg1"/>
                              </a:solidFill>
                              <a:latin typeface="Cambria Math" charset="0"/>
                            </a:rPr>
                          </m:ctrlPr>
                        </m:dPr>
                        <m:e>
                          <m:m>
                            <m:mPr>
                              <m:mcs>
                                <m:mc>
                                  <m:mcPr>
                                    <m:count m:val="1"/>
                                    <m:mcJc m:val="center"/>
                                  </m:mcPr>
                                </m:mc>
                              </m:mcs>
                              <m:ctrlPr>
                                <a:rPr lang="cs-CZ" sz="2400" i="1" smtClean="0">
                                  <a:solidFill>
                                    <a:schemeClr val="bg1"/>
                                  </a:solidFill>
                                  <a:latin typeface="Cambria Math" charset="0"/>
                                </a:rPr>
                              </m:ctrlPr>
                            </m:mPr>
                            <m:mr>
                              <m:e>
                                <m:m>
                                  <m:mPr>
                                    <m:mcs>
                                      <m:mc>
                                        <m:mcPr>
                                          <m:count m:val="1"/>
                                          <m:mcJc m:val="center"/>
                                        </m:mcPr>
                                      </m:mc>
                                    </m:mcs>
                                    <m:ctrlPr>
                                      <a:rPr lang="cs-CZ" sz="2400" i="1" smtClean="0">
                                        <a:solidFill>
                                          <a:schemeClr val="bg1"/>
                                        </a:solidFill>
                                        <a:latin typeface="Cambria Math" charset="0"/>
                                      </a:rPr>
                                    </m:ctrlPr>
                                  </m:mPr>
                                  <m:mr>
                                    <m:e>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𝑥</m:t>
                                          </m:r>
                                        </m:sub>
                                      </m:sSub>
                                    </m:e>
                                  </m:mr>
                                  <m:mr>
                                    <m:e>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𝑦</m:t>
                                          </m:r>
                                        </m:sub>
                                      </m:sSub>
                                    </m:e>
                                  </m:mr>
                                </m:m>
                              </m:e>
                            </m:mr>
                            <m:mr>
                              <m:e>
                                <m:m>
                                  <m:mPr>
                                    <m:mcs>
                                      <m:mc>
                                        <m:mcPr>
                                          <m:count m:val="1"/>
                                          <m:mcJc m:val="center"/>
                                        </m:mcPr>
                                      </m:mc>
                                    </m:mcs>
                                    <m:ctrlPr>
                                      <a:rPr lang="cs-CZ" sz="2400" i="1" smtClean="0">
                                        <a:solidFill>
                                          <a:schemeClr val="bg1"/>
                                        </a:solidFill>
                                        <a:latin typeface="Cambria Math" charset="0"/>
                                      </a:rPr>
                                    </m:ctrlPr>
                                  </m:mPr>
                                  <m:mr>
                                    <m:e>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𝑧</m:t>
                                          </m:r>
                                        </m:sub>
                                      </m:sSub>
                                    </m:e>
                                  </m:mr>
                                  <m:mr>
                                    <m:e>
                                      <m:r>
                                        <a:rPr lang="en-US" sz="2400" b="0" i="1" smtClean="0">
                                          <a:solidFill>
                                            <a:schemeClr val="bg1"/>
                                          </a:solidFill>
                                          <a:latin typeface="Cambria Math" charset="0"/>
                                        </a:rPr>
                                        <m:t>1</m:t>
                                      </m:r>
                                    </m:e>
                                  </m:mr>
                                </m:m>
                              </m:e>
                            </m:mr>
                          </m:m>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2"/>
                                    <m:mcJc m:val="center"/>
                                  </m:mcPr>
                                </m:mc>
                              </m:mcs>
                              <m:ctrlPr>
                                <a:rPr lang="uk-UA" sz="2400" b="0" i="1" smtClean="0">
                                  <a:solidFill>
                                    <a:schemeClr val="bg1"/>
                                  </a:solidFill>
                                  <a:latin typeface="Cambria Math" charset="0"/>
                                </a:rPr>
                              </m:ctrlPr>
                            </m:mPr>
                            <m:mr>
                              <m:e>
                                <m:m>
                                  <m:mPr>
                                    <m:mcs>
                                      <m:mc>
                                        <m:mcPr>
                                          <m:count m:val="2"/>
                                          <m:mcJc m:val="center"/>
                                        </m:mcPr>
                                      </m:mc>
                                    </m:mcs>
                                    <m:ctrlPr>
                                      <a:rPr lang="uk-UA" sz="2400" b="0" i="1" smtClean="0">
                                        <a:solidFill>
                                          <a:schemeClr val="bg1"/>
                                        </a:solidFill>
                                        <a:latin typeface="Cambria Math" charset="0"/>
                                      </a:rPr>
                                    </m:ctrlPr>
                                  </m:mPr>
                                  <m:mr>
                                    <m:e>
                                      <m:func>
                                        <m:funcPr>
                                          <m:ctrlPr>
                                            <a:rPr lang="en-US" sz="2400" b="0" i="1" smtClean="0">
                                              <a:solidFill>
                                                <a:schemeClr val="bg1"/>
                                              </a:solidFill>
                                              <a:latin typeface="Cambria Math" charset="0"/>
                                            </a:rPr>
                                          </m:ctrlPr>
                                        </m:funcPr>
                                        <m:fName>
                                          <m:r>
                                            <m:rPr>
                                              <m:sty m:val="p"/>
                                              <m:brk m:alnAt="7"/>
                                            </m:rPr>
                                            <a:rPr lang="en-US" sz="2400" b="0" i="0" smtClean="0">
                                              <a:solidFill>
                                                <a:schemeClr val="bg1"/>
                                              </a:solidFill>
                                              <a:latin typeface="Cambria Math" charset="0"/>
                                            </a:rPr>
                                            <m:t>c</m:t>
                                          </m:r>
                                          <m:r>
                                            <m:rPr>
                                              <m:sty m:val="p"/>
                                            </m:rPr>
                                            <a:rPr lang="en-US" sz="2400" b="0" i="0" smtClean="0">
                                              <a:solidFill>
                                                <a:schemeClr val="bg1"/>
                                              </a:solidFill>
                                              <a:latin typeface="Cambria Math" charset="0"/>
                                            </a:rPr>
                                            <m:t>os</m:t>
                                          </m:r>
                                        </m:fName>
                                        <m:e>
                                          <m:r>
                                            <a:rPr lang="en-US" sz="2400" b="0" i="1" smtClean="0">
                                              <a:solidFill>
                                                <a:schemeClr val="bg1"/>
                                              </a:solidFill>
                                              <a:latin typeface="Cambria Math" charset="0"/>
                                              <a:ea typeface="Cambria Math" charset="0"/>
                                              <a:cs typeface="Cambria Math" charset="0"/>
                                            </a:rPr>
                                            <m:t>𝜃</m:t>
                                          </m:r>
                                        </m:e>
                                      </m:func>
                                    </m:e>
                                    <m:e>
                                      <m:r>
                                        <a:rPr lang="en-US" sz="2400" b="0" i="1" smtClean="0">
                                          <a:solidFill>
                                            <a:schemeClr val="bg1"/>
                                          </a:solidFill>
                                          <a:latin typeface="Cambria Math" charset="0"/>
                                        </a:rPr>
                                        <m:t>−</m:t>
                                      </m:r>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r>
                                            <a:rPr lang="en-US" sz="2400" b="0" i="1" smtClean="0">
                                              <a:solidFill>
                                                <a:schemeClr val="bg1"/>
                                              </a:solidFill>
                                              <a:latin typeface="Cambria Math" charset="0"/>
                                              <a:ea typeface="Cambria Math" charset="0"/>
                                              <a:cs typeface="Cambria Math" charset="0"/>
                                            </a:rPr>
                                            <m:t>𝜃</m:t>
                                          </m:r>
                                        </m:e>
                                      </m:func>
                                    </m:e>
                                  </m:mr>
                                  <m:mr>
                                    <m:e>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r>
                                            <a:rPr lang="en-US" sz="2400" b="0" i="1" smtClean="0">
                                              <a:solidFill>
                                                <a:schemeClr val="bg1"/>
                                              </a:solidFill>
                                              <a:latin typeface="Cambria Math" charset="0"/>
                                              <a:ea typeface="Cambria Math" charset="0"/>
                                              <a:cs typeface="Cambria Math" charset="0"/>
                                            </a:rPr>
                                            <m:t>𝜃</m:t>
                                          </m:r>
                                        </m:e>
                                      </m:func>
                                    </m:e>
                                    <m:e>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cos</m:t>
                                          </m:r>
                                        </m:fName>
                                        <m:e>
                                          <m:r>
                                            <a:rPr lang="en-US" sz="2400" b="0" i="1" smtClean="0">
                                              <a:solidFill>
                                                <a:schemeClr val="bg1"/>
                                              </a:solidFill>
                                              <a:latin typeface="Cambria Math" charset="0"/>
                                              <a:ea typeface="Cambria Math" charset="0"/>
                                              <a:cs typeface="Cambria Math" charset="0"/>
                                            </a:rPr>
                                            <m:t>𝜃</m:t>
                                          </m:r>
                                        </m:e>
                                      </m:func>
                                    </m:e>
                                  </m:mr>
                                </m:m>
                              </m:e>
                              <m:e>
                                <m:m>
                                  <m:mPr>
                                    <m:mcs>
                                      <m:mc>
                                        <m:mcPr>
                                          <m:count m:val="2"/>
                                          <m:mcJc m:val="center"/>
                                        </m:mcPr>
                                      </m:mc>
                                    </m:mcs>
                                    <m:ctrlPr>
                                      <a:rPr lang="uk-UA" sz="2400" b="0" i="1" smtClean="0">
                                        <a:solidFill>
                                          <a:schemeClr val="bg1"/>
                                        </a:solidFill>
                                        <a:latin typeface="Cambria Math" charset="0"/>
                                      </a:rPr>
                                    </m:ctrlPr>
                                  </m:mPr>
                                  <m:mr>
                                    <m:e>
                                      <m:r>
                                        <a:rPr lang="en-US" sz="2400" i="1" smtClean="0">
                                          <a:solidFill>
                                            <a:schemeClr val="bg1"/>
                                          </a:solidFill>
                                          <a:latin typeface="Cambria Math" charset="0"/>
                                        </a:rPr>
                                        <m:t>0</m:t>
                                      </m:r>
                                    </m:e>
                                    <m:e>
                                      <m:r>
                                        <a:rPr lang="en-US" sz="2400" i="1" smtClean="0">
                                          <a:solidFill>
                                            <a:schemeClr val="bg1"/>
                                          </a:solidFill>
                                          <a:latin typeface="Cambria Math" charset="0"/>
                                        </a:rPr>
                                        <m:t>0</m:t>
                                      </m:r>
                                    </m:e>
                                  </m:mr>
                                  <m:mr>
                                    <m:e>
                                      <m:r>
                                        <a:rPr lang="en-US" sz="2400" i="1" smtClean="0">
                                          <a:solidFill>
                                            <a:schemeClr val="bg1"/>
                                          </a:solidFill>
                                          <a:latin typeface="Cambria Math" charset="0"/>
                                        </a:rPr>
                                        <m:t>0</m:t>
                                      </m:r>
                                    </m:e>
                                    <m:e>
                                      <m:r>
                                        <a:rPr lang="en-US" sz="2400" i="1" smtClean="0">
                                          <a:solidFill>
                                            <a:schemeClr val="bg1"/>
                                          </a:solidFill>
                                          <a:latin typeface="Cambria Math" charset="0"/>
                                        </a:rPr>
                                        <m:t>0</m:t>
                                      </m:r>
                                    </m:e>
                                  </m:mr>
                                </m:m>
                              </m:e>
                            </m:mr>
                            <m:mr>
                              <m:e>
                                <m:m>
                                  <m:mPr>
                                    <m:mcs>
                                      <m:mc>
                                        <m:mcPr>
                                          <m:count m:val="2"/>
                                          <m:mcJc m:val="center"/>
                                        </m:mcPr>
                                      </m:mc>
                                    </m:mcs>
                                    <m:ctrlPr>
                                      <a:rPr lang="uk-UA" sz="2400" b="0" i="1" smtClean="0">
                                        <a:solidFill>
                                          <a:schemeClr val="bg1"/>
                                        </a:solidFill>
                                        <a:latin typeface="Cambria Math" charset="0"/>
                                      </a:rPr>
                                    </m:ctrlPr>
                                  </m:mPr>
                                  <m:mr>
                                    <m:e>
                                      <m:r>
                                        <a:rPr lang="en-US" sz="2400" b="0" i="1" smtClean="0">
                                          <a:solidFill>
                                            <a:schemeClr val="bg1"/>
                                          </a:solidFill>
                                          <a:latin typeface="Cambria Math" charset="0"/>
                                        </a:rPr>
                                        <m:t>0</m:t>
                                      </m:r>
                                    </m:e>
                                    <m:e>
                                      <m:r>
                                        <a:rPr lang="en-US" sz="2400" i="1" smtClean="0">
                                          <a:solidFill>
                                            <a:schemeClr val="bg1"/>
                                          </a:solidFill>
                                          <a:latin typeface="Cambria Math" charset="0"/>
                                        </a:rPr>
                                        <m:t>0</m:t>
                                      </m:r>
                                    </m:e>
                                  </m:m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mr>
                                </m:m>
                              </m:e>
                              <m:e>
                                <m:m>
                                  <m:mPr>
                                    <m:mcs>
                                      <m:mc>
                                        <m:mcPr>
                                          <m:count m:val="2"/>
                                          <m:mcJc m:val="center"/>
                                        </m:mcPr>
                                      </m:mc>
                                    </m:mcs>
                                    <m:ctrlPr>
                                      <a:rPr lang="uk-UA" sz="2400" b="0" i="1" smtClean="0">
                                        <a:solidFill>
                                          <a:schemeClr val="bg1"/>
                                        </a:solidFill>
                                        <a:latin typeface="Cambria Math" charset="0"/>
                                      </a:rPr>
                                    </m:ctrlPr>
                                  </m:mPr>
                                  <m:mr>
                                    <m:e>
                                      <m:r>
                                        <a:rPr lang="en-US" sz="2400" i="1" smtClean="0">
                                          <a:solidFill>
                                            <a:schemeClr val="bg1"/>
                                          </a:solidFill>
                                          <a:latin typeface="Cambria Math" charset="0"/>
                                        </a:rPr>
                                        <m:t>1</m:t>
                                      </m:r>
                                    </m:e>
                                    <m:e>
                                      <m:r>
                                        <a:rPr lang="en-US" sz="2400" i="1" smtClean="0">
                                          <a:solidFill>
                                            <a:schemeClr val="bg1"/>
                                          </a:solidFill>
                                          <a:latin typeface="Cambria Math" charset="0"/>
                                        </a:rPr>
                                        <m:t>0</m:t>
                                      </m:r>
                                    </m:e>
                                  </m:mr>
                                  <m:mr>
                                    <m:e>
                                      <m:r>
                                        <a:rPr lang="en-US" sz="2400" b="0" i="1" smtClean="0">
                                          <a:solidFill>
                                            <a:schemeClr val="bg1"/>
                                          </a:solidFill>
                                          <a:latin typeface="Cambria Math" charset="0"/>
                                        </a:rPr>
                                        <m:t>0</m:t>
                                      </m:r>
                                    </m:e>
                                    <m:e>
                                      <m:r>
                                        <a:rPr lang="en-US" sz="2400" b="0" i="1" smtClean="0">
                                          <a:solidFill>
                                            <a:schemeClr val="bg1"/>
                                          </a:solidFill>
                                          <a:latin typeface="Cambria Math" charset="0"/>
                                        </a:rPr>
                                        <m:t>1</m:t>
                                      </m:r>
                                    </m:e>
                                  </m:mr>
                                </m:m>
                              </m:e>
                            </m:mr>
                          </m:m>
                        </m:e>
                      </m:d>
                      <m:d>
                        <m:dPr>
                          <m:begChr m:val="["/>
                          <m:endChr m:val="]"/>
                          <m:ctrlPr>
                            <a:rPr lang="pt-BR" sz="2400" i="1">
                              <a:solidFill>
                                <a:schemeClr val="bg1"/>
                              </a:solidFill>
                              <a:latin typeface="Cambria Math" charset="0"/>
                            </a:rPr>
                          </m:ctrlPr>
                        </m:dPr>
                        <m:e>
                          <m:m>
                            <m:mPr>
                              <m:mcs>
                                <m:mc>
                                  <m:mcPr>
                                    <m:count m:val="2"/>
                                    <m:mcJc m:val="center"/>
                                  </m:mcPr>
                                </m:mc>
                              </m:mcs>
                              <m:ctrlPr>
                                <a:rPr lang="uk-UA" sz="2400" i="1">
                                  <a:solidFill>
                                    <a:schemeClr val="bg1"/>
                                  </a:solidFill>
                                  <a:latin typeface="Cambria Math" charset="0"/>
                                </a:rPr>
                              </m:ctrlPr>
                            </m:mPr>
                            <m:mr>
                              <m:e>
                                <m:m>
                                  <m:mPr>
                                    <m:mcs>
                                      <m:mc>
                                        <m:mcPr>
                                          <m:count m:val="2"/>
                                          <m:mcJc m:val="center"/>
                                        </m:mcPr>
                                      </m:mc>
                                    </m:mcs>
                                    <m:ctrlPr>
                                      <a:rPr lang="uk-UA" sz="2400" i="1">
                                        <a:solidFill>
                                          <a:schemeClr val="bg1"/>
                                        </a:solidFill>
                                        <a:latin typeface="Cambria Math" charset="0"/>
                                      </a:rPr>
                                    </m:ctrlPr>
                                  </m:mPr>
                                  <m:mr>
                                    <m:e>
                                      <m:r>
                                        <a:rPr lang="en-US" sz="2400" b="0" i="1" smtClean="0">
                                          <a:solidFill>
                                            <a:schemeClr val="bg1"/>
                                          </a:solidFill>
                                          <a:latin typeface="Cambria Math" charset="0"/>
                                        </a:rPr>
                                        <m:t>1</m:t>
                                      </m:r>
                                    </m:e>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e>
                                      <m:r>
                                        <a:rPr lang="en-US" sz="2400" b="0" i="1" smtClean="0">
                                          <a:solidFill>
                                            <a:schemeClr val="bg1"/>
                                          </a:solidFill>
                                          <a:latin typeface="Cambria Math" charset="0"/>
                                        </a:rPr>
                                        <m:t>1</m:t>
                                      </m:r>
                                    </m:e>
                                  </m:mr>
                                </m:m>
                              </m:e>
                              <m:e>
                                <m:m>
                                  <m:mPr>
                                    <m:mcs>
                                      <m:mc>
                                        <m:mcPr>
                                          <m:count m:val="2"/>
                                          <m:mcJc m:val="center"/>
                                        </m:mcPr>
                                      </m:mc>
                                    </m:mcs>
                                    <m:ctrlPr>
                                      <a:rPr lang="uk-UA" sz="2400" i="1">
                                        <a:solidFill>
                                          <a:schemeClr val="bg1"/>
                                        </a:solidFill>
                                        <a:latin typeface="Cambria Math" charset="0"/>
                                      </a:rPr>
                                    </m:ctrlPr>
                                  </m:mPr>
                                  <m:mr>
                                    <m:e>
                                      <m:r>
                                        <a:rPr lang="en-US" sz="2400" b="0" i="1" smtClean="0">
                                          <a:solidFill>
                                            <a:schemeClr val="bg1"/>
                                          </a:solidFill>
                                          <a:latin typeface="Cambria Math" charset="0"/>
                                        </a:rPr>
                                        <m:t>0</m:t>
                                      </m:r>
                                    </m:e>
                                    <m:e>
                                      <m:sSub>
                                        <m:sSubPr>
                                          <m:ctrlPr>
                                            <a:rPr lang="en-US" sz="2400" i="1">
                                              <a:solidFill>
                                                <a:schemeClr val="bg1"/>
                                              </a:solidFill>
                                              <a:latin typeface="Cambria Math" charset="0"/>
                                            </a:rPr>
                                          </m:ctrlPr>
                                        </m:sSubPr>
                                        <m:e>
                                          <m:r>
                                            <a:rPr lang="en-US" sz="2400" b="0" i="1" smtClean="0">
                                              <a:solidFill>
                                                <a:schemeClr val="bg1"/>
                                              </a:solidFill>
                                              <a:latin typeface="Cambria Math" charset="0"/>
                                            </a:rPr>
                                            <m:t>𝑟</m:t>
                                          </m:r>
                                        </m:e>
                                        <m:sub>
                                          <m:r>
                                            <a:rPr lang="en-US" sz="2400" b="0" i="1" smtClean="0">
                                              <a:solidFill>
                                                <a:schemeClr val="bg1"/>
                                              </a:solidFill>
                                              <a:latin typeface="Cambria Math" charset="0"/>
                                            </a:rPr>
                                            <m:t>𝑥</m:t>
                                          </m:r>
                                        </m:sub>
                                      </m:sSub>
                                    </m:e>
                                  </m:mr>
                                  <m:mr>
                                    <m:e>
                                      <m:r>
                                        <a:rPr lang="en-US" sz="2400" b="0" i="1" smtClean="0">
                                          <a:solidFill>
                                            <a:schemeClr val="bg1"/>
                                          </a:solidFill>
                                          <a:latin typeface="Cambria Math" charset="0"/>
                                        </a:rPr>
                                        <m:t>0</m:t>
                                      </m:r>
                                    </m:e>
                                    <m:e>
                                      <m:sSub>
                                        <m:sSubPr>
                                          <m:ctrlPr>
                                            <a:rPr lang="en-US" sz="2400" i="1">
                                              <a:solidFill>
                                                <a:schemeClr val="bg1"/>
                                              </a:solidFill>
                                              <a:latin typeface="Cambria Math" charset="0"/>
                                            </a:rPr>
                                          </m:ctrlPr>
                                        </m:sSubPr>
                                        <m:e>
                                          <m:r>
                                            <a:rPr lang="en-US" sz="2400" b="0" i="1" smtClean="0">
                                              <a:solidFill>
                                                <a:schemeClr val="bg1"/>
                                              </a:solidFill>
                                              <a:latin typeface="Cambria Math" charset="0"/>
                                            </a:rPr>
                                            <m:t>𝑟</m:t>
                                          </m:r>
                                        </m:e>
                                        <m:sub>
                                          <m:r>
                                            <a:rPr lang="en-US" sz="2400" b="0" i="1" smtClean="0">
                                              <a:solidFill>
                                                <a:schemeClr val="bg1"/>
                                              </a:solidFill>
                                              <a:latin typeface="Cambria Math" charset="0"/>
                                            </a:rPr>
                                            <m:t>𝑦</m:t>
                                          </m:r>
                                        </m:sub>
                                      </m:sSub>
                                    </m:e>
                                  </m:mr>
                                </m:m>
                              </m:e>
                            </m:mr>
                            <m:mr>
                              <m:e>
                                <m:m>
                                  <m:mPr>
                                    <m:mcs>
                                      <m:mc>
                                        <m:mcPr>
                                          <m:count m:val="2"/>
                                          <m:mcJc m:val="center"/>
                                        </m:mcPr>
                                      </m:mc>
                                    </m:mcs>
                                    <m:ctrlPr>
                                      <a:rPr lang="uk-UA" sz="2400" i="1">
                                        <a:solidFill>
                                          <a:schemeClr val="bg1"/>
                                        </a:solidFill>
                                        <a:latin typeface="Cambria Math" charset="0"/>
                                      </a:rPr>
                                    </m:ctrlPr>
                                  </m:mP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mr>
                                  <m:mr>
                                    <m:e>
                                      <m:r>
                                        <a:rPr lang="en-US" sz="2400" i="1">
                                          <a:solidFill>
                                            <a:schemeClr val="bg1"/>
                                          </a:solidFill>
                                          <a:latin typeface="Cambria Math" charset="0"/>
                                        </a:rPr>
                                        <m:t>0</m:t>
                                      </m:r>
                                    </m:e>
                                    <m:e>
                                      <m:r>
                                        <a:rPr lang="en-US" sz="2400" i="1">
                                          <a:solidFill>
                                            <a:schemeClr val="bg1"/>
                                          </a:solidFill>
                                          <a:latin typeface="Cambria Math" charset="0"/>
                                        </a:rPr>
                                        <m:t>0</m:t>
                                      </m:r>
                                    </m:e>
                                  </m:mr>
                                </m:m>
                              </m:e>
                              <m:e>
                                <m:m>
                                  <m:mPr>
                                    <m:mcs>
                                      <m:mc>
                                        <m:mcPr>
                                          <m:count m:val="2"/>
                                          <m:mcJc m:val="center"/>
                                        </m:mcPr>
                                      </m:mc>
                                    </m:mcs>
                                    <m:ctrlPr>
                                      <a:rPr lang="uk-UA" sz="2400" i="1">
                                        <a:solidFill>
                                          <a:schemeClr val="bg1"/>
                                        </a:solidFill>
                                        <a:latin typeface="Cambria Math" charset="0"/>
                                      </a:rPr>
                                    </m:ctrlPr>
                                  </m:mPr>
                                  <m:mr>
                                    <m:e>
                                      <m:r>
                                        <a:rPr lang="en-US" sz="2400" b="0" i="1" smtClean="0">
                                          <a:solidFill>
                                            <a:schemeClr val="bg1"/>
                                          </a:solidFill>
                                          <a:latin typeface="Cambria Math" charset="0"/>
                                        </a:rPr>
                                        <m:t>1</m:t>
                                      </m:r>
                                    </m:e>
                                    <m:e>
                                      <m:sSub>
                                        <m:sSubPr>
                                          <m:ctrlPr>
                                            <a:rPr lang="en-US" sz="2400" i="1">
                                              <a:solidFill>
                                                <a:schemeClr val="bg1"/>
                                              </a:solidFill>
                                              <a:latin typeface="Cambria Math" charset="0"/>
                                            </a:rPr>
                                          </m:ctrlPr>
                                        </m:sSubPr>
                                        <m:e>
                                          <m:r>
                                            <a:rPr lang="en-US" sz="2400" b="0" i="1" smtClean="0">
                                              <a:solidFill>
                                                <a:schemeClr val="bg1"/>
                                              </a:solidFill>
                                              <a:latin typeface="Cambria Math" charset="0"/>
                                            </a:rPr>
                                            <m:t>𝑟</m:t>
                                          </m:r>
                                        </m:e>
                                        <m:sub>
                                          <m:r>
                                            <a:rPr lang="en-US" sz="2400" b="0" i="1" smtClean="0">
                                              <a:solidFill>
                                                <a:schemeClr val="bg1"/>
                                              </a:solidFill>
                                              <a:latin typeface="Cambria Math" charset="0"/>
                                            </a:rPr>
                                            <m:t>𝑧</m:t>
                                          </m:r>
                                        </m:sub>
                                      </m:sSub>
                                    </m:e>
                                  </m:mr>
                                  <m:mr>
                                    <m:e>
                                      <m:r>
                                        <a:rPr lang="en-US" sz="2400" i="1">
                                          <a:solidFill>
                                            <a:schemeClr val="bg1"/>
                                          </a:solidFill>
                                          <a:latin typeface="Cambria Math" charset="0"/>
                                        </a:rPr>
                                        <m:t>0</m:t>
                                      </m:r>
                                    </m:e>
                                    <m:e>
                                      <m:r>
                                        <a:rPr lang="en-US" sz="2400" i="1">
                                          <a:solidFill>
                                            <a:schemeClr val="bg1"/>
                                          </a:solidFill>
                                          <a:latin typeface="Cambria Math" charset="0"/>
                                        </a:rPr>
                                        <m:t>1</m:t>
                                      </m:r>
                                    </m:e>
                                  </m:mr>
                                </m:m>
                              </m:e>
                            </m:mr>
                          </m:m>
                        </m:e>
                      </m:d>
                      <m:d>
                        <m:dPr>
                          <m:begChr m:val="["/>
                          <m:endChr m:val="]"/>
                          <m:ctrlPr>
                            <a:rPr lang="pt-BR" sz="2400" b="0" i="1" smtClean="0">
                              <a:solidFill>
                                <a:schemeClr val="bg1"/>
                              </a:solidFill>
                              <a:latin typeface="Cambria Math" charset="0"/>
                            </a:rPr>
                          </m:ctrlPr>
                        </m:dPr>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sSub>
                                        <m:sSubPr>
                                          <m:ctrlPr>
                                            <a:rPr lang="en-US" sz="2400" i="1">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e>
                                  </m:mr>
                                </m:m>
                              </m:e>
                            </m:mr>
                            <m:mr>
                              <m:e>
                                <m:m>
                                  <m:mPr>
                                    <m:mcs>
                                      <m:mc>
                                        <m:mcPr>
                                          <m:count m:val="1"/>
                                          <m:mcJc m:val="center"/>
                                        </m:mcPr>
                                      </m:mc>
                                    </m:mcs>
                                    <m:ctrlPr>
                                      <a:rPr lang="cs-CZ" sz="2400" i="1">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e>
                                  </m:mr>
                                  <m:mr>
                                    <m:e>
                                      <m:r>
                                        <a:rPr lang="en-US" sz="2400" b="0" i="1" smtClean="0">
                                          <a:solidFill>
                                            <a:schemeClr val="bg1"/>
                                          </a:solidFill>
                                          <a:latin typeface="Cambria Math" charset="0"/>
                                        </a:rPr>
                                        <m:t>1</m:t>
                                      </m:r>
                                    </m:e>
                                  </m:mr>
                                </m:m>
                              </m:e>
                            </m:mr>
                          </m:m>
                        </m:e>
                      </m:d>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024317" y="3465412"/>
                <a:ext cx="7019165" cy="1487587"/>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581986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p:txBody>
          <a:bodyPr/>
          <a:lstStyle/>
          <a:p>
            <a:pPr eaLnBrk="1" hangingPunct="1"/>
            <a:r>
              <a:rPr lang="en-US" altLang="en-US"/>
              <a:t>Homogeneous Vectors</a:t>
            </a:r>
          </a:p>
        </p:txBody>
      </p:sp>
      <p:sp>
        <p:nvSpPr>
          <p:cNvPr id="56322" name="Rectangle 3"/>
          <p:cNvSpPr>
            <a:spLocks noGrp="1" noChangeArrowheads="1"/>
          </p:cNvSpPr>
          <p:nvPr>
            <p:ph type="body" idx="4294967295"/>
          </p:nvPr>
        </p:nvSpPr>
        <p:spPr/>
        <p:txBody>
          <a:bodyPr/>
          <a:lstStyle/>
          <a:p>
            <a:pPr eaLnBrk="1" hangingPunct="1"/>
            <a:r>
              <a:rPr lang="en-US" altLang="en-US"/>
              <a:t>Technically, homogeneous vectors are 4D vectors that get projected into the 3D w=1 space</a:t>
            </a:r>
          </a:p>
        </p:txBody>
      </p:sp>
      <p:sp>
        <p:nvSpPr>
          <p:cNvPr id="5632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2756631" y="3653412"/>
                <a:ext cx="695896" cy="1360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sz="2400" i="1" smtClean="0">
                              <a:solidFill>
                                <a:schemeClr val="bg1"/>
                              </a:solidFill>
                              <a:latin typeface="Cambria Math" charset="0"/>
                            </a:rPr>
                          </m:ctrlPr>
                        </m:dPr>
                        <m:e>
                          <m:m>
                            <m:mPr>
                              <m:mcs>
                                <m:mc>
                                  <m:mcPr>
                                    <m:count m:val="1"/>
                                    <m:mcJc m:val="center"/>
                                  </m:mcPr>
                                </m:mc>
                              </m:mcs>
                              <m:ctrlPr>
                                <a:rPr lang="cs-CZ" sz="2400" i="1" smtClean="0">
                                  <a:solidFill>
                                    <a:schemeClr val="bg1"/>
                                  </a:solidFill>
                                  <a:latin typeface="Cambria Math" charset="0"/>
                                </a:rPr>
                              </m:ctrlPr>
                            </m:mPr>
                            <m:mr>
                              <m:e>
                                <m:m>
                                  <m:mPr>
                                    <m:mcs>
                                      <m:mc>
                                        <m:mcPr>
                                          <m:count m:val="1"/>
                                          <m:mcJc m:val="center"/>
                                        </m:mcPr>
                                      </m:mc>
                                    </m:mcs>
                                    <m:ctrlPr>
                                      <a:rPr lang="cs-CZ" sz="2400" i="1" smtClean="0">
                                        <a:solidFill>
                                          <a:schemeClr val="bg1"/>
                                        </a:solidFill>
                                        <a:latin typeface="Cambria Math" charset="0"/>
                                      </a:rPr>
                                    </m:ctrlPr>
                                  </m:mPr>
                                  <m:mr>
                                    <m:e>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e>
                                  </m:mr>
                                </m:m>
                              </m:e>
                            </m:mr>
                            <m:mr>
                              <m:e>
                                <m:m>
                                  <m:mPr>
                                    <m:mcs>
                                      <m:mc>
                                        <m:mcPr>
                                          <m:count m:val="1"/>
                                          <m:mcJc m:val="center"/>
                                        </m:mcPr>
                                      </m:mc>
                                    </m:mcs>
                                    <m:ctrlPr>
                                      <a:rPr lang="cs-CZ" sz="240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𝑤</m:t>
                                          </m:r>
                                        </m:sub>
                                      </m:sSub>
                                    </m:e>
                                  </m:mr>
                                </m:m>
                              </m:e>
                            </m:mr>
                          </m:m>
                        </m:e>
                      </m:d>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756631" y="3653412"/>
                <a:ext cx="695896" cy="136062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533900" y="3162300"/>
                <a:ext cx="651909" cy="22020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sz="2400" i="1" smtClean="0">
                              <a:solidFill>
                                <a:schemeClr val="bg1"/>
                              </a:solidFill>
                              <a:latin typeface="Cambria Math" charset="0"/>
                            </a:rPr>
                          </m:ctrlPr>
                        </m:dPr>
                        <m:e>
                          <m:m>
                            <m:mPr>
                              <m:mcs>
                                <m:mc>
                                  <m:mcPr>
                                    <m:count m:val="1"/>
                                    <m:mcJc m:val="center"/>
                                  </m:mcPr>
                                </m:mc>
                              </m:mcs>
                              <m:ctrlPr>
                                <a:rPr lang="cs-CZ" sz="2400" i="1" smtClean="0">
                                  <a:solidFill>
                                    <a:schemeClr val="bg1"/>
                                  </a:solidFill>
                                  <a:latin typeface="Cambria Math" charset="0"/>
                                </a:rPr>
                              </m:ctrlPr>
                            </m:mPr>
                            <m:mr>
                              <m:e>
                                <m:f>
                                  <m:fPr>
                                    <m:ctrlPr>
                                      <a:rPr lang="bg-BG" sz="2400" i="1" smtClean="0">
                                        <a:solidFill>
                                          <a:schemeClr val="bg1"/>
                                        </a:solidFill>
                                        <a:latin typeface="Cambria Math" charset="0"/>
                                      </a:rPr>
                                    </m:ctrlPr>
                                  </m:fPr>
                                  <m:num>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𝑥</m:t>
                                        </m:r>
                                      </m:sub>
                                    </m:sSub>
                                  </m:num>
                                  <m:den>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𝑤</m:t>
                                        </m:r>
                                      </m:sub>
                                    </m:sSub>
                                  </m:den>
                                </m:f>
                              </m:e>
                            </m:mr>
                            <m:mr>
                              <m:e>
                                <m:f>
                                  <m:fPr>
                                    <m:ctrlPr>
                                      <a:rPr lang="bg-BG" sz="2400" i="1" smtClean="0">
                                        <a:solidFill>
                                          <a:schemeClr val="bg1"/>
                                        </a:solidFill>
                                        <a:latin typeface="Cambria Math" charset="0"/>
                                      </a:rPr>
                                    </m:ctrlPr>
                                  </m:fPr>
                                  <m:num>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num>
                                  <m:den>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𝑤</m:t>
                                        </m:r>
                                      </m:sub>
                                    </m:sSub>
                                  </m:den>
                                </m:f>
                              </m:e>
                            </m:mr>
                            <m:mr>
                              <m:e>
                                <m:f>
                                  <m:fPr>
                                    <m:ctrlPr>
                                      <a:rPr lang="bg-BG" sz="2400" i="1" smtClean="0">
                                        <a:solidFill>
                                          <a:schemeClr val="bg1"/>
                                        </a:solidFill>
                                        <a:latin typeface="Cambria Math" charset="0"/>
                                      </a:rPr>
                                    </m:ctrlPr>
                                  </m:fPr>
                                  <m:num>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num>
                                  <m:den>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𝑤</m:t>
                                        </m:r>
                                      </m:sub>
                                    </m:sSub>
                                  </m:den>
                                </m:f>
                              </m:e>
                            </m:mr>
                          </m:m>
                        </m:e>
                      </m:d>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4533900" y="3162300"/>
                <a:ext cx="651909" cy="2202078"/>
              </a:xfrm>
              <a:prstGeom prst="rect">
                <a:avLst/>
              </a:prstGeom>
              <a:blipFill rotWithShape="0">
                <a:blip r:embed="rId4"/>
                <a:stretch>
                  <a:fillRect/>
                </a:stretch>
              </a:blipFill>
            </p:spPr>
            <p:txBody>
              <a:bodyPr/>
              <a:lstStyle/>
              <a:p>
                <a:r>
                  <a:rPr lang="en-US">
                    <a:noFill/>
                  </a:rPr>
                  <a:t> </a:t>
                </a:r>
              </a:p>
            </p:txBody>
          </p:sp>
        </mc:Fallback>
      </mc:AlternateContent>
      <p:sp>
        <p:nvSpPr>
          <p:cNvPr id="4" name="Right Arrow 3"/>
          <p:cNvSpPr/>
          <p:nvPr/>
        </p:nvSpPr>
        <p:spPr bwMode="auto">
          <a:xfrm>
            <a:off x="3670251" y="4186974"/>
            <a:ext cx="533400" cy="29350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80" charset="-128"/>
            </a:endParaRPr>
          </a:p>
        </p:txBody>
      </p:sp>
    </p:spTree>
    <p:extLst>
      <p:ext uri="{BB962C8B-B14F-4D97-AF65-F5344CB8AC3E}">
        <p14:creationId xmlns:p14="http://schemas.microsoft.com/office/powerpoint/2010/main" val="4778053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p:txBody>
          <a:bodyPr/>
          <a:lstStyle/>
          <a:p>
            <a:pPr eaLnBrk="1" hangingPunct="1"/>
            <a:r>
              <a:rPr lang="en-US" altLang="en-US"/>
              <a:t>Homogeneous Vectors</a:t>
            </a:r>
          </a:p>
        </p:txBody>
      </p:sp>
      <p:sp>
        <p:nvSpPr>
          <p:cNvPr id="58370" name="Rectangle 3"/>
          <p:cNvSpPr>
            <a:spLocks noGrp="1" noChangeArrowheads="1"/>
          </p:cNvSpPr>
          <p:nvPr>
            <p:ph type="body" idx="4294967295"/>
          </p:nvPr>
        </p:nvSpPr>
        <p:spPr/>
        <p:txBody>
          <a:bodyPr/>
          <a:lstStyle/>
          <a:p>
            <a:pPr eaLnBrk="1" hangingPunct="1">
              <a:lnSpc>
                <a:spcPct val="90000"/>
              </a:lnSpc>
            </a:pPr>
            <a:r>
              <a:rPr lang="en-US" altLang="en-US" sz="2400" dirty="0"/>
              <a:t>Vectors representing a position in 3D space can just be written as:</a:t>
            </a:r>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r>
              <a:rPr lang="en-US" altLang="en-US" sz="2400" dirty="0"/>
              <a:t>Vectors representing direction are written:</a:t>
            </a:r>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r>
              <a:rPr lang="en-US" altLang="en-US" sz="2400" dirty="0"/>
              <a:t>The only time the w coordinate will be something other than 0 or 1 is in the projection phase of rendering, which is not our problem</a:t>
            </a:r>
          </a:p>
        </p:txBody>
      </p:sp>
      <p:sp>
        <p:nvSpPr>
          <p:cNvPr id="5837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601389" y="2555102"/>
                <a:ext cx="267598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sz="2800" i="1" smtClean="0">
                              <a:solidFill>
                                <a:schemeClr val="bg1"/>
                              </a:solidFill>
                              <a:latin typeface="Cambria Math" charset="0"/>
                            </a:rPr>
                          </m:ctrlPr>
                        </m:dPr>
                        <m:e>
                          <m:m>
                            <m:mPr>
                              <m:mcs>
                                <m:mc>
                                  <m:mcPr>
                                    <m:count m:val="2"/>
                                    <m:mcJc m:val="center"/>
                                  </m:mcPr>
                                </m:mc>
                              </m:mcs>
                              <m:ctrlPr>
                                <a:rPr lang="uk-UA" sz="2800" i="1" smtClean="0">
                                  <a:solidFill>
                                    <a:schemeClr val="bg1"/>
                                  </a:solidFill>
                                  <a:latin typeface="Cambria Math" charset="0"/>
                                </a:rPr>
                              </m:ctrlPr>
                            </m:mPr>
                            <m:mr>
                              <m:e>
                                <m:m>
                                  <m:mPr>
                                    <m:mcs>
                                      <m:mc>
                                        <m:mcPr>
                                          <m:count m:val="2"/>
                                          <m:mcJc m:val="center"/>
                                        </m:mcPr>
                                      </m:mc>
                                    </m:mcs>
                                    <m:ctrlPr>
                                      <a:rPr lang="uk-UA" sz="2800" i="1" smtClean="0">
                                        <a:solidFill>
                                          <a:schemeClr val="bg1"/>
                                        </a:solidFill>
                                        <a:latin typeface="Cambria Math" charset="0"/>
                                      </a:rPr>
                                    </m:ctrlPr>
                                  </m:mPr>
                                  <m:mr>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𝑣</m:t>
                                          </m:r>
                                        </m:e>
                                        <m:sub>
                                          <m:r>
                                            <a:rPr lang="en-US" sz="2800" b="0" i="1" smtClean="0">
                                              <a:solidFill>
                                                <a:schemeClr val="bg1"/>
                                              </a:solidFill>
                                              <a:latin typeface="Cambria Math" charset="0"/>
                                            </a:rPr>
                                            <m:t>𝑥</m:t>
                                          </m:r>
                                        </m:sub>
                                      </m:sSub>
                                    </m:e>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𝑣</m:t>
                                          </m:r>
                                        </m:e>
                                        <m:sub>
                                          <m:r>
                                            <a:rPr lang="en-US" sz="2800" b="0" i="1" smtClean="0">
                                              <a:solidFill>
                                                <a:schemeClr val="bg1"/>
                                              </a:solidFill>
                                              <a:latin typeface="Cambria Math" charset="0"/>
                                            </a:rPr>
                                            <m:t>𝑦</m:t>
                                          </m:r>
                                        </m:sub>
                                      </m:sSub>
                                    </m:e>
                                  </m:mr>
                                </m:m>
                              </m:e>
                              <m:e>
                                <m:m>
                                  <m:mPr>
                                    <m:mcs>
                                      <m:mc>
                                        <m:mcPr>
                                          <m:count m:val="2"/>
                                          <m:mcJc m:val="center"/>
                                        </m:mcPr>
                                      </m:mc>
                                    </m:mcs>
                                    <m:ctrlPr>
                                      <a:rPr lang="uk-UA" sz="2800" i="1" smtClean="0">
                                        <a:solidFill>
                                          <a:schemeClr val="bg1"/>
                                        </a:solidFill>
                                        <a:latin typeface="Cambria Math" charset="0"/>
                                      </a:rPr>
                                    </m:ctrlPr>
                                  </m:mPr>
                                  <m:mr>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𝑣</m:t>
                                          </m:r>
                                        </m:e>
                                        <m:sub>
                                          <m:r>
                                            <a:rPr lang="en-US" sz="2800" b="0" i="1" smtClean="0">
                                              <a:solidFill>
                                                <a:schemeClr val="bg1"/>
                                              </a:solidFill>
                                              <a:latin typeface="Cambria Math" charset="0"/>
                                            </a:rPr>
                                            <m:t>𝑧</m:t>
                                          </m:r>
                                        </m:sub>
                                      </m:sSub>
                                    </m:e>
                                    <m:e>
                                      <m:r>
                                        <a:rPr lang="en-US" sz="2800" b="0" i="1" smtClean="0">
                                          <a:solidFill>
                                            <a:schemeClr val="bg1"/>
                                          </a:solidFill>
                                          <a:latin typeface="Cambria Math" charset="0"/>
                                        </a:rPr>
                                        <m:t>1</m:t>
                                      </m:r>
                                    </m:e>
                                  </m:mr>
                                </m:m>
                              </m:e>
                            </m:mr>
                          </m:m>
                        </m:e>
                      </m:d>
                    </m:oMath>
                  </m:oMathPara>
                </a14:m>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601389" y="2555102"/>
                <a:ext cx="2675989" cy="43088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584456" y="3725447"/>
                <a:ext cx="267598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sz="2800" i="1" smtClean="0">
                              <a:solidFill>
                                <a:schemeClr val="bg1"/>
                              </a:solidFill>
                              <a:latin typeface="Cambria Math" charset="0"/>
                            </a:rPr>
                          </m:ctrlPr>
                        </m:dPr>
                        <m:e>
                          <m:m>
                            <m:mPr>
                              <m:mcs>
                                <m:mc>
                                  <m:mcPr>
                                    <m:count m:val="2"/>
                                    <m:mcJc m:val="center"/>
                                  </m:mcPr>
                                </m:mc>
                              </m:mcs>
                              <m:ctrlPr>
                                <a:rPr lang="uk-UA" sz="2800" i="1" smtClean="0">
                                  <a:solidFill>
                                    <a:schemeClr val="bg1"/>
                                  </a:solidFill>
                                  <a:latin typeface="Cambria Math" charset="0"/>
                                </a:rPr>
                              </m:ctrlPr>
                            </m:mPr>
                            <m:mr>
                              <m:e>
                                <m:m>
                                  <m:mPr>
                                    <m:mcs>
                                      <m:mc>
                                        <m:mcPr>
                                          <m:count m:val="2"/>
                                          <m:mcJc m:val="center"/>
                                        </m:mcPr>
                                      </m:mc>
                                    </m:mcs>
                                    <m:ctrlPr>
                                      <a:rPr lang="uk-UA" sz="2800" i="1" smtClean="0">
                                        <a:solidFill>
                                          <a:schemeClr val="bg1"/>
                                        </a:solidFill>
                                        <a:latin typeface="Cambria Math" charset="0"/>
                                      </a:rPr>
                                    </m:ctrlPr>
                                  </m:mPr>
                                  <m:mr>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𝑣</m:t>
                                          </m:r>
                                        </m:e>
                                        <m:sub>
                                          <m:r>
                                            <a:rPr lang="en-US" sz="2800" b="0" i="1" smtClean="0">
                                              <a:solidFill>
                                                <a:schemeClr val="bg1"/>
                                              </a:solidFill>
                                              <a:latin typeface="Cambria Math" charset="0"/>
                                            </a:rPr>
                                            <m:t>𝑥</m:t>
                                          </m:r>
                                        </m:sub>
                                      </m:sSub>
                                    </m:e>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𝑣</m:t>
                                          </m:r>
                                        </m:e>
                                        <m:sub>
                                          <m:r>
                                            <a:rPr lang="en-US" sz="2800" b="0" i="1" smtClean="0">
                                              <a:solidFill>
                                                <a:schemeClr val="bg1"/>
                                              </a:solidFill>
                                              <a:latin typeface="Cambria Math" charset="0"/>
                                            </a:rPr>
                                            <m:t>𝑦</m:t>
                                          </m:r>
                                        </m:sub>
                                      </m:sSub>
                                    </m:e>
                                  </m:mr>
                                </m:m>
                              </m:e>
                              <m:e>
                                <m:m>
                                  <m:mPr>
                                    <m:mcs>
                                      <m:mc>
                                        <m:mcPr>
                                          <m:count m:val="2"/>
                                          <m:mcJc m:val="center"/>
                                        </m:mcPr>
                                      </m:mc>
                                    </m:mcs>
                                    <m:ctrlPr>
                                      <a:rPr lang="uk-UA" sz="2800" i="1" smtClean="0">
                                        <a:solidFill>
                                          <a:schemeClr val="bg1"/>
                                        </a:solidFill>
                                        <a:latin typeface="Cambria Math" charset="0"/>
                                      </a:rPr>
                                    </m:ctrlPr>
                                  </m:mPr>
                                  <m:mr>
                                    <m:e>
                                      <m:sSub>
                                        <m:sSubPr>
                                          <m:ctrlPr>
                                            <a:rPr lang="en-US" sz="2800" i="1" smtClean="0">
                                              <a:solidFill>
                                                <a:schemeClr val="bg1"/>
                                              </a:solidFill>
                                              <a:latin typeface="Cambria Math" charset="0"/>
                                            </a:rPr>
                                          </m:ctrlPr>
                                        </m:sSubPr>
                                        <m:e>
                                          <m:r>
                                            <a:rPr lang="en-US" sz="2800" b="0" i="1" smtClean="0">
                                              <a:solidFill>
                                                <a:schemeClr val="bg1"/>
                                              </a:solidFill>
                                              <a:latin typeface="Cambria Math" charset="0"/>
                                            </a:rPr>
                                            <m:t>𝑣</m:t>
                                          </m:r>
                                        </m:e>
                                        <m:sub>
                                          <m:r>
                                            <a:rPr lang="en-US" sz="2800" b="0" i="1" smtClean="0">
                                              <a:solidFill>
                                                <a:schemeClr val="bg1"/>
                                              </a:solidFill>
                                              <a:latin typeface="Cambria Math" charset="0"/>
                                            </a:rPr>
                                            <m:t>𝑧</m:t>
                                          </m:r>
                                        </m:sub>
                                      </m:sSub>
                                    </m:e>
                                    <m:e>
                                      <m:r>
                                        <a:rPr lang="en-US" sz="2800" b="0" i="1" smtClean="0">
                                          <a:solidFill>
                                            <a:schemeClr val="bg1"/>
                                          </a:solidFill>
                                          <a:latin typeface="Cambria Math" charset="0"/>
                                        </a:rPr>
                                        <m:t>0</m:t>
                                      </m:r>
                                    </m:e>
                                  </m:mr>
                                </m:m>
                              </m:e>
                            </m:mr>
                          </m:m>
                        </m:e>
                      </m:d>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1584456" y="3725447"/>
                <a:ext cx="2675989"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421752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p:txBody>
          <a:bodyPr/>
          <a:lstStyle/>
          <a:p>
            <a:pPr eaLnBrk="1" hangingPunct="1"/>
            <a:r>
              <a:rPr lang="en-US" altLang="en-US" dirty="0"/>
              <a:t>Matrix </a:t>
            </a:r>
            <a:r>
              <a:rPr lang="en-US" altLang="en-US" dirty="0" smtClean="0"/>
              <a:t>times Position </a:t>
            </a:r>
            <a:r>
              <a:rPr lang="en-US" altLang="en-US" dirty="0"/>
              <a:t>Vector</a:t>
            </a:r>
          </a:p>
        </p:txBody>
      </p:sp>
      <p:sp>
        <p:nvSpPr>
          <p:cNvPr id="6042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7" name="TextBox 6"/>
              <p:cNvSpPr txBox="1"/>
              <p:nvPr/>
            </p:nvSpPr>
            <p:spPr>
              <a:xfrm>
                <a:off x="838200" y="1795284"/>
                <a:ext cx="30130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𝐯</m:t>
                      </m:r>
                      <m:r>
                        <a:rPr lang="en-US" sz="2400" b="0" i="1" smtClean="0">
                          <a:solidFill>
                            <a:schemeClr val="bg1"/>
                          </a:solidFill>
                          <a:latin typeface="Cambria Math" charset="0"/>
                        </a:rPr>
                        <m:t>=</m:t>
                      </m:r>
                      <m:sSup>
                        <m:sSupPr>
                          <m:ctrlPr>
                            <a:rPr lang="pt-BR" sz="2400" i="1" smtClean="0">
                              <a:solidFill>
                                <a:schemeClr val="bg1"/>
                              </a:solidFill>
                              <a:latin typeface="Cambria Math" charset="0"/>
                            </a:rPr>
                          </m:ctrlPr>
                        </m:sSupPr>
                        <m:e>
                          <m:d>
                            <m:dPr>
                              <m:begChr m:val="["/>
                              <m:endChr m:val="]"/>
                              <m:ctrlPr>
                                <a:rPr lang="pt-BR" sz="2400" i="1">
                                  <a:solidFill>
                                    <a:schemeClr val="bg1"/>
                                  </a:solidFill>
                                  <a:latin typeface="Cambria Math" charset="0"/>
                                </a:rPr>
                              </m:ctrlPr>
                            </m:dPr>
                            <m:e>
                              <m:m>
                                <m:mPr>
                                  <m:mcs>
                                    <m:mc>
                                      <m:mcPr>
                                        <m:count m:val="2"/>
                                        <m:mcJc m:val="center"/>
                                      </m:mcPr>
                                    </m:mc>
                                  </m:mcs>
                                  <m:ctrlPr>
                                    <a:rPr lang="uk-UA" sz="2400" i="1">
                                      <a:solidFill>
                                        <a:schemeClr val="bg1"/>
                                      </a:solidFill>
                                      <a:latin typeface="Cambria Math" charset="0"/>
                                    </a:rPr>
                                  </m:ctrlPr>
                                </m:mPr>
                                <m:mr>
                                  <m:e>
                                    <m:m>
                                      <m:mPr>
                                        <m:mcs>
                                          <m:mc>
                                            <m:mcPr>
                                              <m:count m:val="2"/>
                                              <m:mcJc m:val="center"/>
                                            </m:mcPr>
                                          </m:mc>
                                        </m:mcs>
                                        <m:ctrlPr>
                                          <a:rPr lang="uk-UA" sz="2400" i="1">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𝑥</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𝑦</m:t>
                                              </m:r>
                                            </m:sub>
                                          </m:sSub>
                                        </m:e>
                                      </m:mr>
                                    </m:m>
                                  </m:e>
                                  <m:e>
                                    <m:m>
                                      <m:mPr>
                                        <m:mcs>
                                          <m:mc>
                                            <m:mcPr>
                                              <m:count m:val="2"/>
                                              <m:mcJc m:val="center"/>
                                            </m:mcPr>
                                          </m:mc>
                                        </m:mcs>
                                        <m:ctrlPr>
                                          <a:rPr lang="uk-UA" sz="2400" i="1">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𝑧</m:t>
                                              </m:r>
                                            </m:sub>
                                          </m:sSub>
                                        </m:e>
                                        <m:e>
                                          <m:r>
                                            <a:rPr lang="en-US" sz="2400" i="1">
                                              <a:solidFill>
                                                <a:schemeClr val="bg1"/>
                                              </a:solidFill>
                                              <a:latin typeface="Cambria Math" charset="0"/>
                                            </a:rPr>
                                            <m:t>1</m:t>
                                          </m:r>
                                        </m:e>
                                      </m:mr>
                                    </m:m>
                                  </m:e>
                                </m:mr>
                              </m:m>
                            </m:e>
                          </m:d>
                        </m:e>
                        <m:sup>
                          <m:r>
                            <a:rPr lang="en-US" sz="2400" b="0" i="1" smtClean="0">
                              <a:solidFill>
                                <a:schemeClr val="bg1"/>
                              </a:solidFill>
                              <a:latin typeface="Cambria Math" charset="0"/>
                            </a:rPr>
                            <m:t>𝑇</m:t>
                          </m:r>
                        </m:sup>
                      </m:sSup>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838200" y="1795284"/>
                <a:ext cx="3013069" cy="369332"/>
              </a:xfrm>
              <a:prstGeom prst="rect">
                <a:avLst/>
              </a:prstGeom>
              <a:blipFill rotWithShape="0">
                <a:blip r:embed="rId3"/>
                <a:stretch>
                  <a:fillRect l="-81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38200" y="2628953"/>
                <a:ext cx="11632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𝐯</m:t>
                      </m:r>
                      <m:r>
                        <a:rPr lang="en-US" sz="2400" b="1" i="0" smtClean="0">
                          <a:solidFill>
                            <a:schemeClr val="bg1"/>
                          </a:solidFill>
                          <a:latin typeface="Cambria Math" charset="0"/>
                        </a:rPr>
                        <m:t>′=</m:t>
                      </m:r>
                      <m:r>
                        <a:rPr lang="en-US" sz="2400" b="1" i="0" smtClean="0">
                          <a:solidFill>
                            <a:schemeClr val="bg1"/>
                          </a:solidFill>
                          <a:latin typeface="Cambria Math" charset="0"/>
                        </a:rPr>
                        <m:t>𝐌𝐯</m:t>
                      </m:r>
                    </m:oMath>
                  </m:oMathPara>
                </a14:m>
                <a:endParaRPr lang="en-US" sz="24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838200" y="2628953"/>
                <a:ext cx="1163203" cy="369332"/>
              </a:xfrm>
              <a:prstGeom prst="rect">
                <a:avLst/>
              </a:prstGeom>
              <a:blipFill rotWithShape="0">
                <a:blip r:embed="rId4"/>
                <a:stretch>
                  <a:fillRect l="-6316" r="-4737"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800600" y="1818593"/>
                <a:ext cx="3263779" cy="14296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𝐌</m:t>
                      </m:r>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2"/>
                                    <m:mcJc m:val="center"/>
                                  </m:mcPr>
                                </m:mc>
                              </m:mcs>
                              <m:ctrlPr>
                                <a:rPr lang="uk-UA" sz="2400" b="0" i="1" smtClean="0">
                                  <a:solidFill>
                                    <a:schemeClr val="bg1"/>
                                  </a:solidFill>
                                  <a:latin typeface="Cambria Math" charset="0"/>
                                </a:rPr>
                              </m:ctrlPr>
                            </m:mPr>
                            <m:mr>
                              <m:e>
                                <m:m>
                                  <m:mPr>
                                    <m:mcs>
                                      <m:mc>
                                        <m:mcPr>
                                          <m:count m:val="2"/>
                                          <m:mcJc m:val="center"/>
                                        </m:mcPr>
                                      </m:mc>
                                    </m:mcs>
                                    <m:ctrlPr>
                                      <a:rPr lang="uk-UA" sz="2400" b="0" i="1" smtClean="0">
                                        <a:solidFill>
                                          <a:schemeClr val="bg1"/>
                                        </a:solidFill>
                                        <a:latin typeface="Cambria Math" charset="0"/>
                                      </a:rPr>
                                    </m:ctrlPr>
                                  </m:mP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𝑥</m:t>
                                          </m:r>
                                        </m:sub>
                                      </m:sSub>
                                    </m:e>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𝑥</m:t>
                                          </m:r>
                                        </m:sub>
                                      </m:sSub>
                                    </m:e>
                                  </m:m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𝑦</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𝑦</m:t>
                                          </m:r>
                                        </m:sub>
                                      </m:sSub>
                                    </m:e>
                                  </m:mr>
                                </m:m>
                              </m:e>
                              <m:e>
                                <m:m>
                                  <m:mPr>
                                    <m:mcs>
                                      <m:mc>
                                        <m:mcPr>
                                          <m:count m:val="2"/>
                                          <m:mcJc m:val="center"/>
                                        </m:mcPr>
                                      </m:mc>
                                    </m:mcs>
                                    <m:ctrlPr>
                                      <a:rPr lang="uk-UA"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𝑥</m:t>
                                          </m:r>
                                        </m:sub>
                                      </m:sSub>
                                    </m:e>
                                    <m:e>
                                      <m:sSub>
                                        <m:sSubPr>
                                          <m:ctrlPr>
                                            <a:rPr lang="en-US" sz="2400" i="1">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𝑦</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𝑦</m:t>
                                          </m:r>
                                        </m:sub>
                                      </m:sSub>
                                    </m:e>
                                  </m:mr>
                                </m:m>
                              </m:e>
                            </m:mr>
                            <m:mr>
                              <m:e>
                                <m:m>
                                  <m:mPr>
                                    <m:mcs>
                                      <m:mc>
                                        <m:mcPr>
                                          <m:count m:val="2"/>
                                          <m:mcJc m:val="center"/>
                                        </m:mcPr>
                                      </m:mc>
                                    </m:mcs>
                                    <m:ctrlPr>
                                      <a:rPr lang="uk-UA" sz="2400" b="0" i="1" smtClean="0">
                                        <a:solidFill>
                                          <a:schemeClr val="bg1"/>
                                        </a:solidFill>
                                        <a:latin typeface="Cambria Math" charset="0"/>
                                      </a:rPr>
                                    </m:ctrlPr>
                                  </m:mP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𝑧</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𝑧</m:t>
                                          </m:r>
                                        </m:sub>
                                      </m:sSub>
                                    </m:e>
                                  </m:m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mr>
                                </m:m>
                              </m:e>
                              <m:e>
                                <m:m>
                                  <m:mPr>
                                    <m:mcs>
                                      <m:mc>
                                        <m:mcPr>
                                          <m:count m:val="2"/>
                                          <m:mcJc m:val="center"/>
                                        </m:mcPr>
                                      </m:mc>
                                    </m:mcs>
                                    <m:ctrlPr>
                                      <a:rPr lang="uk-UA"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𝑧</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𝑧</m:t>
                                          </m:r>
                                        </m:sub>
                                      </m:sSub>
                                    </m:e>
                                  </m:mr>
                                  <m:mr>
                                    <m:e>
                                      <m:r>
                                        <a:rPr lang="en-US" sz="2400" b="0" i="1" smtClean="0">
                                          <a:solidFill>
                                            <a:schemeClr val="bg1"/>
                                          </a:solidFill>
                                          <a:latin typeface="Cambria Math" charset="0"/>
                                        </a:rPr>
                                        <m:t>0</m:t>
                                      </m:r>
                                    </m:e>
                                    <m:e>
                                      <m:r>
                                        <a:rPr lang="en-US" sz="2400" b="0" i="1" smtClean="0">
                                          <a:solidFill>
                                            <a:schemeClr val="bg1"/>
                                          </a:solidFill>
                                          <a:latin typeface="Cambria Math" charset="0"/>
                                        </a:rPr>
                                        <m:t>1</m:t>
                                      </m:r>
                                    </m:e>
                                  </m:mr>
                                </m:m>
                              </m:e>
                            </m:mr>
                          </m:m>
                        </m:e>
                      </m:d>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4800600" y="1818593"/>
                <a:ext cx="3263779" cy="14296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775295" y="3683327"/>
                <a:ext cx="4192173"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𝑥</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𝑥</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𝑥</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𝑥</m:t>
                          </m:r>
                        </m:sub>
                      </m:sSub>
                    </m:oMath>
                  </m:oMathPara>
                </a14:m>
                <a:endParaRPr lang="en-US" sz="2400" dirty="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775295" y="3683327"/>
                <a:ext cx="4192173" cy="398507"/>
              </a:xfrm>
              <a:prstGeom prst="rect">
                <a:avLst/>
              </a:prstGeom>
              <a:blipFill rotWithShape="0">
                <a:blip r:embed="rId6"/>
                <a:stretch>
                  <a:fillRect l="-436" b="-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770003" y="4234234"/>
                <a:ext cx="4217565"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𝑦</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𝑦</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𝑦</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𝑦</m:t>
                          </m:r>
                        </m:sub>
                      </m:sSub>
                    </m:oMath>
                  </m:oMathPara>
                </a14:m>
                <a:endParaRPr lang="en-US" sz="2400" dirty="0">
                  <a:solidFill>
                    <a:schemeClr val="bg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770003" y="4234234"/>
                <a:ext cx="4217565" cy="398507"/>
              </a:xfrm>
              <a:prstGeom prst="rect">
                <a:avLst/>
              </a:prstGeom>
              <a:blipFill rotWithShape="0">
                <a:blip r:embed="rId7"/>
                <a:stretch>
                  <a:fillRect l="-723"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770003" y="4767634"/>
                <a:ext cx="4148956"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𝑧</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𝑧</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𝑧</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𝑧</m:t>
                          </m:r>
                        </m:sub>
                      </m:sSub>
                    </m:oMath>
                  </m:oMathPara>
                </a14:m>
                <a:endParaRPr lang="en-US" sz="2400" dirty="0">
                  <a:solidFill>
                    <a:schemeClr val="bg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770003" y="4767634"/>
                <a:ext cx="4148956" cy="398507"/>
              </a:xfrm>
              <a:prstGeom prst="rect">
                <a:avLst/>
              </a:prstGeom>
              <a:blipFill rotWithShape="0">
                <a:blip r:embed="rId8"/>
                <a:stretch>
                  <a:fillRect l="-147"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724400" y="5303335"/>
                <a:ext cx="3707746"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𝑤</m:t>
                          </m:r>
                        </m:sub>
                      </m:sSub>
                      <m:r>
                        <a:rPr lang="en-US" sz="2400" b="0" i="1" smtClean="0">
                          <a:solidFill>
                            <a:schemeClr val="bg1"/>
                          </a:solidFill>
                          <a:latin typeface="Cambria Math" charset="0"/>
                        </a:rPr>
                        <m:t>=0</m:t>
                      </m:r>
                      <m:sSub>
                        <m:sSubPr>
                          <m:ctrlPr>
                            <a:rPr lang="en-US" sz="2400" i="1" smtClean="0">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𝑥</m:t>
                          </m:r>
                        </m:sub>
                      </m:sSub>
                      <m:r>
                        <a:rPr lang="en-US" sz="2400" i="1">
                          <a:solidFill>
                            <a:schemeClr val="bg1"/>
                          </a:solidFill>
                          <a:latin typeface="Cambria Math" charset="0"/>
                        </a:rPr>
                        <m:t>+</m:t>
                      </m:r>
                      <m:r>
                        <a:rPr lang="en-US" sz="2400" b="0" i="1" smtClean="0">
                          <a:solidFill>
                            <a:schemeClr val="bg1"/>
                          </a:solidFill>
                          <a:latin typeface="Cambria Math" charset="0"/>
                        </a:rPr>
                        <m:t>0</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𝑦</m:t>
                          </m:r>
                        </m:sub>
                      </m:sSub>
                      <m:r>
                        <a:rPr lang="en-US" sz="2400" i="1">
                          <a:solidFill>
                            <a:schemeClr val="bg1"/>
                          </a:solidFill>
                          <a:latin typeface="Cambria Math" charset="0"/>
                        </a:rPr>
                        <m:t>+</m:t>
                      </m:r>
                      <m:r>
                        <a:rPr lang="en-US" sz="2400" b="0" i="1" smtClean="0">
                          <a:solidFill>
                            <a:schemeClr val="bg1"/>
                          </a:solidFill>
                          <a:latin typeface="Cambria Math" charset="0"/>
                        </a:rPr>
                        <m:t>0</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𝑧</m:t>
                          </m:r>
                        </m:sub>
                      </m:sSub>
                      <m:r>
                        <a:rPr lang="en-US" sz="2400" i="1">
                          <a:solidFill>
                            <a:schemeClr val="bg1"/>
                          </a:solidFill>
                          <a:latin typeface="Cambria Math" charset="0"/>
                        </a:rPr>
                        <m:t>+1</m:t>
                      </m:r>
                    </m:oMath>
                  </m:oMathPara>
                </a14:m>
                <a:endParaRPr lang="en-US" sz="24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724400" y="5303335"/>
                <a:ext cx="3707746" cy="398507"/>
              </a:xfrm>
              <a:prstGeom prst="rect">
                <a:avLst/>
              </a:prstGeom>
              <a:blipFill rotWithShape="0">
                <a:blip r:embed="rId9"/>
                <a:stretch>
                  <a:fillRect l="-164"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711200" y="4431147"/>
                <a:ext cx="3518719" cy="403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bg1"/>
                              </a:solidFill>
                              <a:latin typeface="Cambria Math" charset="0"/>
                            </a:rPr>
                          </m:ctrlPr>
                        </m:sSupPr>
                        <m:e>
                          <m:r>
                            <a:rPr lang="en-US" sz="2400" b="1" i="0" smtClean="0">
                              <a:solidFill>
                                <a:schemeClr val="bg1"/>
                              </a:solidFill>
                              <a:latin typeface="Cambria Math" charset="0"/>
                            </a:rPr>
                            <m:t>𝐯</m:t>
                          </m:r>
                        </m:e>
                        <m:sup>
                          <m:r>
                            <a:rPr lang="en-US" sz="2400" b="1" i="0" smtClean="0">
                              <a:solidFill>
                                <a:schemeClr val="bg1"/>
                              </a:solidFill>
                              <a:latin typeface="Cambria Math" charset="0"/>
                            </a:rPr>
                            <m:t>′</m:t>
                          </m:r>
                        </m:sup>
                      </m:sSup>
                      <m:r>
                        <a:rPr lang="en-US" sz="2400" b="1" i="0" smtClean="0">
                          <a:solidFill>
                            <a:schemeClr val="bg1"/>
                          </a:solidFill>
                          <a:latin typeface="Cambria Math" charset="0"/>
                        </a:rPr>
                        <m:t>=</m:t>
                      </m:r>
                      <m:r>
                        <a:rPr lang="en-US" sz="2400" b="1" i="0" smtClean="0">
                          <a:solidFill>
                            <a:schemeClr val="bg1"/>
                          </a:solidFill>
                          <a:latin typeface="Cambria Math" charset="0"/>
                        </a:rPr>
                        <m:t>𝐚</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𝒙</m:t>
                          </m:r>
                        </m:sub>
                      </m:sSub>
                      <m:r>
                        <a:rPr lang="en-US" sz="2400" b="1" i="0" smtClean="0">
                          <a:solidFill>
                            <a:schemeClr val="bg1"/>
                          </a:solidFill>
                          <a:latin typeface="Cambria Math" charset="0"/>
                        </a:rPr>
                        <m:t>+</m:t>
                      </m:r>
                      <m:r>
                        <a:rPr lang="en-US" sz="2400" b="1" i="0" smtClean="0">
                          <a:solidFill>
                            <a:schemeClr val="bg1"/>
                          </a:solidFill>
                          <a:latin typeface="Cambria Math" charset="0"/>
                        </a:rPr>
                        <m:t>𝐛</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𝒚</m:t>
                          </m:r>
                        </m:sub>
                      </m:sSub>
                      <m:r>
                        <a:rPr lang="en-US" sz="2400" b="1" i="0" smtClean="0">
                          <a:solidFill>
                            <a:schemeClr val="bg1"/>
                          </a:solidFill>
                          <a:latin typeface="Cambria Math" charset="0"/>
                        </a:rPr>
                        <m:t>+</m:t>
                      </m:r>
                      <m:r>
                        <a:rPr lang="en-US" sz="2400" b="1" i="0" smtClean="0">
                          <a:solidFill>
                            <a:schemeClr val="bg1"/>
                          </a:solidFill>
                          <a:latin typeface="Cambria Math" charset="0"/>
                        </a:rPr>
                        <m:t>𝐜</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𝒛</m:t>
                          </m:r>
                        </m:sub>
                      </m:sSub>
                      <m:r>
                        <a:rPr lang="en-US" sz="2400" b="1" i="0" smtClean="0">
                          <a:solidFill>
                            <a:schemeClr val="bg1"/>
                          </a:solidFill>
                          <a:latin typeface="Cambria Math" charset="0"/>
                        </a:rPr>
                        <m:t>+</m:t>
                      </m:r>
                      <m:r>
                        <a:rPr lang="en-US" sz="2400" b="1" i="0" smtClean="0">
                          <a:solidFill>
                            <a:schemeClr val="bg1"/>
                          </a:solidFill>
                          <a:latin typeface="Cambria Math" charset="0"/>
                        </a:rPr>
                        <m:t>𝐝</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711200" y="4431147"/>
                <a:ext cx="3518719" cy="403187"/>
              </a:xfrm>
              <a:prstGeom prst="rect">
                <a:avLst/>
              </a:prstGeom>
              <a:blipFill rotWithShape="0">
                <a:blip r:embed="rId10"/>
                <a:stretch>
                  <a:fillRect l="-520" r="-1560" b="-19697"/>
                </a:stretch>
              </a:blipFill>
            </p:spPr>
            <p:txBody>
              <a:bodyPr/>
              <a:lstStyle/>
              <a:p>
                <a:r>
                  <a:rPr lang="en-US">
                    <a:noFill/>
                  </a:rPr>
                  <a:t> </a:t>
                </a:r>
              </a:p>
            </p:txBody>
          </p:sp>
        </mc:Fallback>
      </mc:AlternateContent>
    </p:spTree>
    <p:extLst>
      <p:ext uri="{BB962C8B-B14F-4D97-AF65-F5344CB8AC3E}">
        <p14:creationId xmlns:p14="http://schemas.microsoft.com/office/powerpoint/2010/main" val="1467544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p:txBody>
          <a:bodyPr/>
          <a:lstStyle/>
          <a:p>
            <a:pPr eaLnBrk="1" hangingPunct="1"/>
            <a:r>
              <a:rPr lang="en-US" altLang="en-US" dirty="0"/>
              <a:t>Matrix </a:t>
            </a:r>
            <a:r>
              <a:rPr lang="en-US" altLang="en-US" dirty="0" smtClean="0"/>
              <a:t>times Position </a:t>
            </a:r>
            <a:r>
              <a:rPr lang="en-US" altLang="en-US" dirty="0"/>
              <a:t>Vector</a:t>
            </a:r>
          </a:p>
        </p:txBody>
      </p:sp>
      <p:sp>
        <p:nvSpPr>
          <p:cNvPr id="62467" name="Rectangle 4"/>
          <p:cNvSpPr>
            <a:spLocks noChangeArrowheads="1"/>
          </p:cNvSpPr>
          <p:nvPr/>
        </p:nvSpPr>
        <p:spPr bwMode="auto">
          <a:xfrm>
            <a:off x="1371600" y="4267200"/>
            <a:ext cx="914400" cy="9144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endParaRPr lang="en-US" altLang="en-US" sz="1800">
              <a:solidFill>
                <a:schemeClr val="tx1"/>
              </a:solidFill>
              <a:ea typeface="宋体" charset="-122"/>
            </a:endParaRPr>
          </a:p>
        </p:txBody>
      </p:sp>
      <p:sp>
        <p:nvSpPr>
          <p:cNvPr id="62468" name="Line 5"/>
          <p:cNvSpPr>
            <a:spLocks noChangeShapeType="1"/>
          </p:cNvSpPr>
          <p:nvPr/>
        </p:nvSpPr>
        <p:spPr bwMode="auto">
          <a:xfrm flipV="1">
            <a:off x="1828800" y="3810000"/>
            <a:ext cx="0" cy="91440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69" name="Line 6"/>
          <p:cNvSpPr>
            <a:spLocks noChangeShapeType="1"/>
          </p:cNvSpPr>
          <p:nvPr/>
        </p:nvSpPr>
        <p:spPr bwMode="auto">
          <a:xfrm>
            <a:off x="1828800" y="4724400"/>
            <a:ext cx="914400" cy="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70" name="Text Box 7"/>
          <p:cNvSpPr txBox="1">
            <a:spLocks noChangeArrowheads="1"/>
          </p:cNvSpPr>
          <p:nvPr/>
        </p:nvSpPr>
        <p:spPr bwMode="auto">
          <a:xfrm>
            <a:off x="2157413" y="3886200"/>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b="1">
                <a:ea typeface="宋体" charset="-122"/>
              </a:rPr>
              <a:t>v=(.5,.5,0,1)</a:t>
            </a:r>
          </a:p>
        </p:txBody>
      </p:sp>
      <p:sp>
        <p:nvSpPr>
          <p:cNvPr id="62471" name="Text Box 8"/>
          <p:cNvSpPr txBox="1">
            <a:spLocks noChangeArrowheads="1"/>
          </p:cNvSpPr>
          <p:nvPr/>
        </p:nvSpPr>
        <p:spPr bwMode="auto">
          <a:xfrm>
            <a:off x="2743200" y="45720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x</a:t>
            </a:r>
          </a:p>
        </p:txBody>
      </p:sp>
      <p:sp>
        <p:nvSpPr>
          <p:cNvPr id="62472" name="Text Box 9"/>
          <p:cNvSpPr txBox="1">
            <a:spLocks noChangeArrowheads="1"/>
          </p:cNvSpPr>
          <p:nvPr/>
        </p:nvSpPr>
        <p:spPr bwMode="auto">
          <a:xfrm>
            <a:off x="1600200" y="33528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y</a:t>
            </a:r>
          </a:p>
        </p:txBody>
      </p:sp>
      <p:sp>
        <p:nvSpPr>
          <p:cNvPr id="62473" name="Text Box 10"/>
          <p:cNvSpPr txBox="1">
            <a:spLocks noChangeArrowheads="1"/>
          </p:cNvSpPr>
          <p:nvPr/>
        </p:nvSpPr>
        <p:spPr bwMode="auto">
          <a:xfrm>
            <a:off x="806450" y="5334000"/>
            <a:ext cx="2144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a:ea typeface="宋体" charset="-122"/>
              </a:rPr>
              <a:t>Local Space</a:t>
            </a:r>
          </a:p>
        </p:txBody>
      </p:sp>
      <p:sp>
        <p:nvSpPr>
          <p:cNvPr id="62474" name="Text Box 11"/>
          <p:cNvSpPr txBox="1">
            <a:spLocks noChangeArrowheads="1"/>
          </p:cNvSpPr>
          <p:nvPr/>
        </p:nvSpPr>
        <p:spPr bwMode="auto">
          <a:xfrm>
            <a:off x="1344613" y="4724400"/>
            <a:ext cx="915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(0,0,0)</a:t>
            </a:r>
          </a:p>
        </p:txBody>
      </p:sp>
      <p:sp>
        <p:nvSpPr>
          <p:cNvPr id="6247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15" name="TextBox 14"/>
              <p:cNvSpPr txBox="1"/>
              <p:nvPr/>
            </p:nvSpPr>
            <p:spPr>
              <a:xfrm>
                <a:off x="797983" y="2273887"/>
                <a:ext cx="3518719" cy="403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bg1"/>
                              </a:solidFill>
                              <a:latin typeface="Cambria Math" charset="0"/>
                            </a:rPr>
                          </m:ctrlPr>
                        </m:sSupPr>
                        <m:e>
                          <m:r>
                            <a:rPr lang="en-US" sz="2400" b="1" i="0" smtClean="0">
                              <a:solidFill>
                                <a:schemeClr val="bg1"/>
                              </a:solidFill>
                              <a:latin typeface="Cambria Math" charset="0"/>
                            </a:rPr>
                            <m:t>𝐯</m:t>
                          </m:r>
                        </m:e>
                        <m:sup>
                          <m:r>
                            <a:rPr lang="en-US" sz="2400" b="1" i="0" smtClean="0">
                              <a:solidFill>
                                <a:schemeClr val="bg1"/>
                              </a:solidFill>
                              <a:latin typeface="Cambria Math" charset="0"/>
                            </a:rPr>
                            <m:t>′</m:t>
                          </m:r>
                        </m:sup>
                      </m:sSup>
                      <m:r>
                        <a:rPr lang="en-US" sz="2400" b="1" i="0" smtClean="0">
                          <a:solidFill>
                            <a:schemeClr val="bg1"/>
                          </a:solidFill>
                          <a:latin typeface="Cambria Math" charset="0"/>
                        </a:rPr>
                        <m:t>=</m:t>
                      </m:r>
                      <m:r>
                        <a:rPr lang="en-US" sz="2400" b="1" i="0" smtClean="0">
                          <a:solidFill>
                            <a:schemeClr val="bg1"/>
                          </a:solidFill>
                          <a:latin typeface="Cambria Math" charset="0"/>
                        </a:rPr>
                        <m:t>𝐚</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𝒙</m:t>
                          </m:r>
                        </m:sub>
                      </m:sSub>
                      <m:r>
                        <a:rPr lang="en-US" sz="2400" b="1" i="0" smtClean="0">
                          <a:solidFill>
                            <a:schemeClr val="bg1"/>
                          </a:solidFill>
                          <a:latin typeface="Cambria Math" charset="0"/>
                        </a:rPr>
                        <m:t>+</m:t>
                      </m:r>
                      <m:r>
                        <a:rPr lang="en-US" sz="2400" b="1" i="0" smtClean="0">
                          <a:solidFill>
                            <a:schemeClr val="bg1"/>
                          </a:solidFill>
                          <a:latin typeface="Cambria Math" charset="0"/>
                        </a:rPr>
                        <m:t>𝐛</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𝒚</m:t>
                          </m:r>
                        </m:sub>
                      </m:sSub>
                      <m:r>
                        <a:rPr lang="en-US" sz="2400" b="1" i="0" smtClean="0">
                          <a:solidFill>
                            <a:schemeClr val="bg1"/>
                          </a:solidFill>
                          <a:latin typeface="Cambria Math" charset="0"/>
                        </a:rPr>
                        <m:t>+</m:t>
                      </m:r>
                      <m:r>
                        <a:rPr lang="en-US" sz="2400" b="1" i="0" smtClean="0">
                          <a:solidFill>
                            <a:schemeClr val="bg1"/>
                          </a:solidFill>
                          <a:latin typeface="Cambria Math" charset="0"/>
                        </a:rPr>
                        <m:t>𝐜</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𝒛</m:t>
                          </m:r>
                        </m:sub>
                      </m:sSub>
                      <m:r>
                        <a:rPr lang="en-US" sz="2400" b="1" i="0" smtClean="0">
                          <a:solidFill>
                            <a:schemeClr val="bg1"/>
                          </a:solidFill>
                          <a:latin typeface="Cambria Math" charset="0"/>
                        </a:rPr>
                        <m:t>+</m:t>
                      </m:r>
                      <m:r>
                        <a:rPr lang="en-US" sz="2400" b="1" i="0" smtClean="0">
                          <a:solidFill>
                            <a:schemeClr val="bg1"/>
                          </a:solidFill>
                          <a:latin typeface="Cambria Math" charset="0"/>
                        </a:rPr>
                        <m:t>𝐝</m:t>
                      </m:r>
                    </m:oMath>
                  </m:oMathPara>
                </a14:m>
                <a:endParaRPr lang="en-US" sz="24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797983" y="2273887"/>
                <a:ext cx="3518719" cy="403187"/>
              </a:xfrm>
              <a:prstGeom prst="rect">
                <a:avLst/>
              </a:prstGeom>
              <a:blipFill rotWithShape="0">
                <a:blip r:embed="rId3"/>
                <a:stretch>
                  <a:fillRect l="-520" r="-1560" b="-21212"/>
                </a:stretch>
              </a:blipFill>
            </p:spPr>
            <p:txBody>
              <a:bodyPr/>
              <a:lstStyle/>
              <a:p>
                <a:r>
                  <a:rPr lang="en-US">
                    <a:noFill/>
                  </a:rPr>
                  <a:t> </a:t>
                </a:r>
              </a:p>
            </p:txBody>
          </p:sp>
        </mc:Fallback>
      </mc:AlternateContent>
    </p:spTree>
    <p:extLst>
      <p:ext uri="{BB962C8B-B14F-4D97-AF65-F5344CB8AC3E}">
        <p14:creationId xmlns:p14="http://schemas.microsoft.com/office/powerpoint/2010/main" val="14787051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p:txBody>
          <a:bodyPr/>
          <a:lstStyle/>
          <a:p>
            <a:pPr eaLnBrk="1" hangingPunct="1"/>
            <a:r>
              <a:rPr lang="en-US" altLang="en-US"/>
              <a:t>Matrix Dot Position Vector</a:t>
            </a:r>
          </a:p>
        </p:txBody>
      </p:sp>
      <p:sp>
        <p:nvSpPr>
          <p:cNvPr id="64515" name="Rectangle 4"/>
          <p:cNvSpPr>
            <a:spLocks noChangeArrowheads="1"/>
          </p:cNvSpPr>
          <p:nvPr/>
        </p:nvSpPr>
        <p:spPr bwMode="auto">
          <a:xfrm>
            <a:off x="1371600" y="4267200"/>
            <a:ext cx="914400" cy="9144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endParaRPr lang="en-US" altLang="en-US" sz="1800">
              <a:solidFill>
                <a:schemeClr val="tx1"/>
              </a:solidFill>
              <a:ea typeface="宋体" charset="-122"/>
            </a:endParaRPr>
          </a:p>
        </p:txBody>
      </p:sp>
      <p:sp>
        <p:nvSpPr>
          <p:cNvPr id="64516" name="Line 5"/>
          <p:cNvSpPr>
            <a:spLocks noChangeShapeType="1"/>
          </p:cNvSpPr>
          <p:nvPr/>
        </p:nvSpPr>
        <p:spPr bwMode="auto">
          <a:xfrm flipV="1">
            <a:off x="1828800" y="3810000"/>
            <a:ext cx="0" cy="91440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17" name="Line 6"/>
          <p:cNvSpPr>
            <a:spLocks noChangeShapeType="1"/>
          </p:cNvSpPr>
          <p:nvPr/>
        </p:nvSpPr>
        <p:spPr bwMode="auto">
          <a:xfrm>
            <a:off x="1828800" y="4724400"/>
            <a:ext cx="914400" cy="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18" name="Text Box 7"/>
          <p:cNvSpPr txBox="1">
            <a:spLocks noChangeArrowheads="1"/>
          </p:cNvSpPr>
          <p:nvPr/>
        </p:nvSpPr>
        <p:spPr bwMode="auto">
          <a:xfrm>
            <a:off x="2157413" y="3886200"/>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b="1">
                <a:ea typeface="宋体" charset="-122"/>
              </a:rPr>
              <a:t>v=(.5,.5,0,1)</a:t>
            </a:r>
          </a:p>
        </p:txBody>
      </p:sp>
      <p:sp>
        <p:nvSpPr>
          <p:cNvPr id="64519" name="Text Box 8"/>
          <p:cNvSpPr txBox="1">
            <a:spLocks noChangeArrowheads="1"/>
          </p:cNvSpPr>
          <p:nvPr/>
        </p:nvSpPr>
        <p:spPr bwMode="auto">
          <a:xfrm>
            <a:off x="2743200" y="45720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x</a:t>
            </a:r>
          </a:p>
        </p:txBody>
      </p:sp>
      <p:sp>
        <p:nvSpPr>
          <p:cNvPr id="64520" name="Text Box 9"/>
          <p:cNvSpPr txBox="1">
            <a:spLocks noChangeArrowheads="1"/>
          </p:cNvSpPr>
          <p:nvPr/>
        </p:nvSpPr>
        <p:spPr bwMode="auto">
          <a:xfrm>
            <a:off x="1600200" y="33528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y</a:t>
            </a:r>
          </a:p>
        </p:txBody>
      </p:sp>
      <p:sp>
        <p:nvSpPr>
          <p:cNvPr id="64521" name="Text Box 10"/>
          <p:cNvSpPr txBox="1">
            <a:spLocks noChangeArrowheads="1"/>
          </p:cNvSpPr>
          <p:nvPr/>
        </p:nvSpPr>
        <p:spPr bwMode="auto">
          <a:xfrm>
            <a:off x="806450" y="5334000"/>
            <a:ext cx="2144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a:ea typeface="宋体" charset="-122"/>
              </a:rPr>
              <a:t>Local Space</a:t>
            </a:r>
          </a:p>
        </p:txBody>
      </p:sp>
      <p:sp>
        <p:nvSpPr>
          <p:cNvPr id="64522" name="Text Box 11"/>
          <p:cNvSpPr txBox="1">
            <a:spLocks noChangeArrowheads="1"/>
          </p:cNvSpPr>
          <p:nvPr/>
        </p:nvSpPr>
        <p:spPr bwMode="auto">
          <a:xfrm>
            <a:off x="1344613" y="4724400"/>
            <a:ext cx="915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(0,0,0)</a:t>
            </a:r>
          </a:p>
        </p:txBody>
      </p:sp>
      <p:sp>
        <p:nvSpPr>
          <p:cNvPr id="64523" name="Line 12"/>
          <p:cNvSpPr>
            <a:spLocks noChangeShapeType="1"/>
          </p:cNvSpPr>
          <p:nvPr/>
        </p:nvSpPr>
        <p:spPr bwMode="auto">
          <a:xfrm flipV="1">
            <a:off x="5033963" y="3792538"/>
            <a:ext cx="0" cy="91440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4" name="Line 13"/>
          <p:cNvSpPr>
            <a:spLocks noChangeShapeType="1"/>
          </p:cNvSpPr>
          <p:nvPr/>
        </p:nvSpPr>
        <p:spPr bwMode="auto">
          <a:xfrm>
            <a:off x="5033963" y="4706938"/>
            <a:ext cx="914400" cy="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5" name="Text Box 14"/>
          <p:cNvSpPr txBox="1">
            <a:spLocks noChangeArrowheads="1"/>
          </p:cNvSpPr>
          <p:nvPr/>
        </p:nvSpPr>
        <p:spPr bwMode="auto">
          <a:xfrm>
            <a:off x="5948363" y="4554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x</a:t>
            </a:r>
          </a:p>
        </p:txBody>
      </p:sp>
      <p:sp>
        <p:nvSpPr>
          <p:cNvPr id="64526" name="Text Box 15"/>
          <p:cNvSpPr txBox="1">
            <a:spLocks noChangeArrowheads="1"/>
          </p:cNvSpPr>
          <p:nvPr/>
        </p:nvSpPr>
        <p:spPr bwMode="auto">
          <a:xfrm>
            <a:off x="4805363" y="33353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y</a:t>
            </a:r>
          </a:p>
        </p:txBody>
      </p:sp>
      <p:sp>
        <p:nvSpPr>
          <p:cNvPr id="64527" name="Text Box 16"/>
          <p:cNvSpPr txBox="1">
            <a:spLocks noChangeArrowheads="1"/>
          </p:cNvSpPr>
          <p:nvPr/>
        </p:nvSpPr>
        <p:spPr bwMode="auto">
          <a:xfrm>
            <a:off x="4932363" y="5334000"/>
            <a:ext cx="2222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a:ea typeface="宋体" charset="-122"/>
              </a:rPr>
              <a:t>World Space</a:t>
            </a:r>
          </a:p>
        </p:txBody>
      </p:sp>
      <p:sp>
        <p:nvSpPr>
          <p:cNvPr id="64528" name="Text Box 17"/>
          <p:cNvSpPr txBox="1">
            <a:spLocks noChangeArrowheads="1"/>
          </p:cNvSpPr>
          <p:nvPr/>
        </p:nvSpPr>
        <p:spPr bwMode="auto">
          <a:xfrm>
            <a:off x="4549775" y="4706938"/>
            <a:ext cx="915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(0,0,0)</a:t>
            </a:r>
          </a:p>
        </p:txBody>
      </p:sp>
      <p:sp>
        <p:nvSpPr>
          <p:cNvPr id="64529" name="Line 18"/>
          <p:cNvSpPr>
            <a:spLocks noChangeShapeType="1"/>
          </p:cNvSpPr>
          <p:nvPr/>
        </p:nvSpPr>
        <p:spPr bwMode="auto">
          <a:xfrm rot="783912" flipV="1">
            <a:off x="6503988" y="2603500"/>
            <a:ext cx="1587" cy="91440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30" name="Line 19"/>
          <p:cNvSpPr>
            <a:spLocks noChangeShapeType="1"/>
          </p:cNvSpPr>
          <p:nvPr/>
        </p:nvSpPr>
        <p:spPr bwMode="auto">
          <a:xfrm rot="783912">
            <a:off x="6388100" y="3608388"/>
            <a:ext cx="914400" cy="1587"/>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31" name="Text Box 20"/>
          <p:cNvSpPr txBox="1">
            <a:spLocks noChangeArrowheads="1"/>
          </p:cNvSpPr>
          <p:nvPr/>
        </p:nvSpPr>
        <p:spPr bwMode="auto">
          <a:xfrm>
            <a:off x="7270750" y="35639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a</a:t>
            </a:r>
          </a:p>
        </p:txBody>
      </p:sp>
      <p:sp>
        <p:nvSpPr>
          <p:cNvPr id="64532" name="Text Box 21"/>
          <p:cNvSpPr txBox="1">
            <a:spLocks noChangeArrowheads="1"/>
          </p:cNvSpPr>
          <p:nvPr/>
        </p:nvSpPr>
        <p:spPr bwMode="auto">
          <a:xfrm>
            <a:off x="6437313" y="21304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b</a:t>
            </a:r>
          </a:p>
        </p:txBody>
      </p:sp>
      <p:sp>
        <p:nvSpPr>
          <p:cNvPr id="64533" name="Text Box 22"/>
          <p:cNvSpPr txBox="1">
            <a:spLocks noChangeArrowheads="1"/>
          </p:cNvSpPr>
          <p:nvPr/>
        </p:nvSpPr>
        <p:spPr bwMode="auto">
          <a:xfrm>
            <a:off x="6132513" y="34258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d</a:t>
            </a:r>
          </a:p>
        </p:txBody>
      </p:sp>
      <p:sp>
        <p:nvSpPr>
          <p:cNvPr id="64534" name="Text Box 23"/>
          <p:cNvSpPr txBox="1">
            <a:spLocks noChangeArrowheads="1"/>
          </p:cNvSpPr>
          <p:nvPr/>
        </p:nvSpPr>
        <p:spPr bwMode="auto">
          <a:xfrm>
            <a:off x="7096125" y="2743200"/>
            <a:ext cx="1155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Matrix </a:t>
            </a:r>
            <a:r>
              <a:rPr lang="en-US" altLang="en-US" sz="2000" b="1">
                <a:ea typeface="宋体" charset="-122"/>
              </a:rPr>
              <a:t>M</a:t>
            </a:r>
          </a:p>
        </p:txBody>
      </p:sp>
      <p:sp>
        <p:nvSpPr>
          <p:cNvPr id="6453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5" name="TextBox 24"/>
              <p:cNvSpPr txBox="1"/>
              <p:nvPr/>
            </p:nvSpPr>
            <p:spPr>
              <a:xfrm>
                <a:off x="707496" y="2290820"/>
                <a:ext cx="3518719" cy="403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bg1"/>
                              </a:solidFill>
                              <a:latin typeface="Cambria Math" charset="0"/>
                            </a:rPr>
                          </m:ctrlPr>
                        </m:sSupPr>
                        <m:e>
                          <m:r>
                            <a:rPr lang="en-US" sz="2400" b="1" i="0" smtClean="0">
                              <a:solidFill>
                                <a:schemeClr val="bg1"/>
                              </a:solidFill>
                              <a:latin typeface="Cambria Math" charset="0"/>
                            </a:rPr>
                            <m:t>𝐯</m:t>
                          </m:r>
                        </m:e>
                        <m:sup>
                          <m:r>
                            <a:rPr lang="en-US" sz="2400" b="1" i="0" smtClean="0">
                              <a:solidFill>
                                <a:schemeClr val="bg1"/>
                              </a:solidFill>
                              <a:latin typeface="Cambria Math" charset="0"/>
                            </a:rPr>
                            <m:t>′</m:t>
                          </m:r>
                        </m:sup>
                      </m:sSup>
                      <m:r>
                        <a:rPr lang="en-US" sz="2400" b="1" i="0" smtClean="0">
                          <a:solidFill>
                            <a:schemeClr val="bg1"/>
                          </a:solidFill>
                          <a:latin typeface="Cambria Math" charset="0"/>
                        </a:rPr>
                        <m:t>=</m:t>
                      </m:r>
                      <m:r>
                        <a:rPr lang="en-US" sz="2400" b="1" i="0" smtClean="0">
                          <a:solidFill>
                            <a:schemeClr val="bg1"/>
                          </a:solidFill>
                          <a:latin typeface="Cambria Math" charset="0"/>
                        </a:rPr>
                        <m:t>𝐚</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𝒙</m:t>
                          </m:r>
                        </m:sub>
                      </m:sSub>
                      <m:r>
                        <a:rPr lang="en-US" sz="2400" b="1" i="0" smtClean="0">
                          <a:solidFill>
                            <a:schemeClr val="bg1"/>
                          </a:solidFill>
                          <a:latin typeface="Cambria Math" charset="0"/>
                        </a:rPr>
                        <m:t>+</m:t>
                      </m:r>
                      <m:r>
                        <a:rPr lang="en-US" sz="2400" b="1" i="0" smtClean="0">
                          <a:solidFill>
                            <a:schemeClr val="bg1"/>
                          </a:solidFill>
                          <a:latin typeface="Cambria Math" charset="0"/>
                        </a:rPr>
                        <m:t>𝐛</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𝒚</m:t>
                          </m:r>
                        </m:sub>
                      </m:sSub>
                      <m:r>
                        <a:rPr lang="en-US" sz="2400" b="1" i="0" smtClean="0">
                          <a:solidFill>
                            <a:schemeClr val="bg1"/>
                          </a:solidFill>
                          <a:latin typeface="Cambria Math" charset="0"/>
                        </a:rPr>
                        <m:t>+</m:t>
                      </m:r>
                      <m:r>
                        <a:rPr lang="en-US" sz="2400" b="1" i="0" smtClean="0">
                          <a:solidFill>
                            <a:schemeClr val="bg1"/>
                          </a:solidFill>
                          <a:latin typeface="Cambria Math" charset="0"/>
                        </a:rPr>
                        <m:t>𝐜</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𝒛</m:t>
                          </m:r>
                        </m:sub>
                      </m:sSub>
                      <m:r>
                        <a:rPr lang="en-US" sz="2400" b="1" i="0" smtClean="0">
                          <a:solidFill>
                            <a:schemeClr val="bg1"/>
                          </a:solidFill>
                          <a:latin typeface="Cambria Math" charset="0"/>
                        </a:rPr>
                        <m:t>+</m:t>
                      </m:r>
                      <m:r>
                        <a:rPr lang="en-US" sz="2400" b="1" i="0" smtClean="0">
                          <a:solidFill>
                            <a:schemeClr val="bg1"/>
                          </a:solidFill>
                          <a:latin typeface="Cambria Math" charset="0"/>
                        </a:rPr>
                        <m:t>𝐝</m:t>
                      </m:r>
                    </m:oMath>
                  </m:oMathPara>
                </a14:m>
                <a:endParaRPr lang="en-US" sz="2400" b="1" dirty="0"/>
              </a:p>
            </p:txBody>
          </p:sp>
        </mc:Choice>
        <mc:Fallback xmlns="">
          <p:sp>
            <p:nvSpPr>
              <p:cNvPr id="25" name="TextBox 24"/>
              <p:cNvSpPr txBox="1">
                <a:spLocks noRot="1" noChangeAspect="1" noMove="1" noResize="1" noEditPoints="1" noAdjustHandles="1" noChangeArrowheads="1" noChangeShapeType="1" noTextEdit="1"/>
              </p:cNvSpPr>
              <p:nvPr/>
            </p:nvSpPr>
            <p:spPr>
              <a:xfrm>
                <a:off x="707496" y="2290820"/>
                <a:ext cx="3518719" cy="403187"/>
              </a:xfrm>
              <a:prstGeom prst="rect">
                <a:avLst/>
              </a:prstGeom>
              <a:blipFill rotWithShape="0">
                <a:blip r:embed="rId3"/>
                <a:stretch>
                  <a:fillRect l="-347" r="-1560" b="-19697"/>
                </a:stretch>
              </a:blipFill>
            </p:spPr>
            <p:txBody>
              <a:bodyPr/>
              <a:lstStyle/>
              <a:p>
                <a:r>
                  <a:rPr lang="en-US">
                    <a:noFill/>
                  </a:rPr>
                  <a:t> </a:t>
                </a:r>
              </a:p>
            </p:txBody>
          </p:sp>
        </mc:Fallback>
      </mc:AlternateContent>
    </p:spTree>
    <p:extLst>
      <p:ext uri="{BB962C8B-B14F-4D97-AF65-F5344CB8AC3E}">
        <p14:creationId xmlns:p14="http://schemas.microsoft.com/office/powerpoint/2010/main" val="11513424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p:txBody>
          <a:bodyPr/>
          <a:lstStyle/>
          <a:p>
            <a:pPr eaLnBrk="1" hangingPunct="1"/>
            <a:r>
              <a:rPr lang="en-US" altLang="en-US"/>
              <a:t>Matrix Dot Position Vector</a:t>
            </a:r>
          </a:p>
        </p:txBody>
      </p:sp>
      <p:sp>
        <p:nvSpPr>
          <p:cNvPr id="66563" name="Rectangle 4"/>
          <p:cNvSpPr>
            <a:spLocks noChangeArrowheads="1"/>
          </p:cNvSpPr>
          <p:nvPr/>
        </p:nvSpPr>
        <p:spPr bwMode="auto">
          <a:xfrm>
            <a:off x="1371600" y="4267200"/>
            <a:ext cx="914400" cy="9144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endParaRPr lang="en-US" altLang="en-US" sz="1800">
              <a:solidFill>
                <a:schemeClr val="tx1"/>
              </a:solidFill>
              <a:ea typeface="宋体" charset="-122"/>
            </a:endParaRPr>
          </a:p>
        </p:txBody>
      </p:sp>
      <p:sp>
        <p:nvSpPr>
          <p:cNvPr id="66564" name="Line 5"/>
          <p:cNvSpPr>
            <a:spLocks noChangeShapeType="1"/>
          </p:cNvSpPr>
          <p:nvPr/>
        </p:nvSpPr>
        <p:spPr bwMode="auto">
          <a:xfrm flipV="1">
            <a:off x="1828800" y="3810000"/>
            <a:ext cx="0" cy="91440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5" name="Line 6"/>
          <p:cNvSpPr>
            <a:spLocks noChangeShapeType="1"/>
          </p:cNvSpPr>
          <p:nvPr/>
        </p:nvSpPr>
        <p:spPr bwMode="auto">
          <a:xfrm>
            <a:off x="1828800" y="4724400"/>
            <a:ext cx="914400" cy="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6" name="Text Box 7"/>
          <p:cNvSpPr txBox="1">
            <a:spLocks noChangeArrowheads="1"/>
          </p:cNvSpPr>
          <p:nvPr/>
        </p:nvSpPr>
        <p:spPr bwMode="auto">
          <a:xfrm>
            <a:off x="2157413" y="3886200"/>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b="1">
                <a:ea typeface="宋体" charset="-122"/>
              </a:rPr>
              <a:t>v=(.5,.5,0,1)</a:t>
            </a:r>
          </a:p>
        </p:txBody>
      </p:sp>
      <p:sp>
        <p:nvSpPr>
          <p:cNvPr id="66567" name="Text Box 8"/>
          <p:cNvSpPr txBox="1">
            <a:spLocks noChangeArrowheads="1"/>
          </p:cNvSpPr>
          <p:nvPr/>
        </p:nvSpPr>
        <p:spPr bwMode="auto">
          <a:xfrm>
            <a:off x="2743200" y="45720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x</a:t>
            </a:r>
          </a:p>
        </p:txBody>
      </p:sp>
      <p:sp>
        <p:nvSpPr>
          <p:cNvPr id="66568" name="Text Box 9"/>
          <p:cNvSpPr txBox="1">
            <a:spLocks noChangeArrowheads="1"/>
          </p:cNvSpPr>
          <p:nvPr/>
        </p:nvSpPr>
        <p:spPr bwMode="auto">
          <a:xfrm>
            <a:off x="1600200" y="33528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y</a:t>
            </a:r>
          </a:p>
        </p:txBody>
      </p:sp>
      <p:sp>
        <p:nvSpPr>
          <p:cNvPr id="66569" name="Text Box 10"/>
          <p:cNvSpPr txBox="1">
            <a:spLocks noChangeArrowheads="1"/>
          </p:cNvSpPr>
          <p:nvPr/>
        </p:nvSpPr>
        <p:spPr bwMode="auto">
          <a:xfrm>
            <a:off x="806450" y="5334000"/>
            <a:ext cx="2144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a:ea typeface="宋体" charset="-122"/>
              </a:rPr>
              <a:t>Local Space</a:t>
            </a:r>
          </a:p>
        </p:txBody>
      </p:sp>
      <p:sp>
        <p:nvSpPr>
          <p:cNvPr id="66570" name="Text Box 11"/>
          <p:cNvSpPr txBox="1">
            <a:spLocks noChangeArrowheads="1"/>
          </p:cNvSpPr>
          <p:nvPr/>
        </p:nvSpPr>
        <p:spPr bwMode="auto">
          <a:xfrm>
            <a:off x="1344613" y="4724400"/>
            <a:ext cx="915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(0,0,0)</a:t>
            </a:r>
          </a:p>
        </p:txBody>
      </p:sp>
      <p:sp>
        <p:nvSpPr>
          <p:cNvPr id="66571" name="Line 12"/>
          <p:cNvSpPr>
            <a:spLocks noChangeShapeType="1"/>
          </p:cNvSpPr>
          <p:nvPr/>
        </p:nvSpPr>
        <p:spPr bwMode="auto">
          <a:xfrm flipV="1">
            <a:off x="5033963" y="3792538"/>
            <a:ext cx="0" cy="91440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72" name="Line 13"/>
          <p:cNvSpPr>
            <a:spLocks noChangeShapeType="1"/>
          </p:cNvSpPr>
          <p:nvPr/>
        </p:nvSpPr>
        <p:spPr bwMode="auto">
          <a:xfrm>
            <a:off x="5033963" y="4706938"/>
            <a:ext cx="914400" cy="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73" name="Text Box 14"/>
          <p:cNvSpPr txBox="1">
            <a:spLocks noChangeArrowheads="1"/>
          </p:cNvSpPr>
          <p:nvPr/>
        </p:nvSpPr>
        <p:spPr bwMode="auto">
          <a:xfrm>
            <a:off x="5948363" y="4554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x</a:t>
            </a:r>
          </a:p>
        </p:txBody>
      </p:sp>
      <p:sp>
        <p:nvSpPr>
          <p:cNvPr id="66574" name="Text Box 15"/>
          <p:cNvSpPr txBox="1">
            <a:spLocks noChangeArrowheads="1"/>
          </p:cNvSpPr>
          <p:nvPr/>
        </p:nvSpPr>
        <p:spPr bwMode="auto">
          <a:xfrm>
            <a:off x="4805363" y="33353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y</a:t>
            </a:r>
          </a:p>
        </p:txBody>
      </p:sp>
      <p:sp>
        <p:nvSpPr>
          <p:cNvPr id="66575" name="Text Box 16"/>
          <p:cNvSpPr txBox="1">
            <a:spLocks noChangeArrowheads="1"/>
          </p:cNvSpPr>
          <p:nvPr/>
        </p:nvSpPr>
        <p:spPr bwMode="auto">
          <a:xfrm>
            <a:off x="4932363" y="5334000"/>
            <a:ext cx="2222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a:ea typeface="宋体" charset="-122"/>
              </a:rPr>
              <a:t>World Space</a:t>
            </a:r>
          </a:p>
        </p:txBody>
      </p:sp>
      <p:sp>
        <p:nvSpPr>
          <p:cNvPr id="66576" name="Text Box 17"/>
          <p:cNvSpPr txBox="1">
            <a:spLocks noChangeArrowheads="1"/>
          </p:cNvSpPr>
          <p:nvPr/>
        </p:nvSpPr>
        <p:spPr bwMode="auto">
          <a:xfrm>
            <a:off x="4549775" y="4706938"/>
            <a:ext cx="915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(0,0,0)</a:t>
            </a:r>
          </a:p>
        </p:txBody>
      </p:sp>
      <p:sp>
        <p:nvSpPr>
          <p:cNvPr id="66577" name="Rectangle 18"/>
          <p:cNvSpPr>
            <a:spLocks noChangeArrowheads="1"/>
          </p:cNvSpPr>
          <p:nvPr/>
        </p:nvSpPr>
        <p:spPr bwMode="auto">
          <a:xfrm rot="783912">
            <a:off x="5943600" y="3048000"/>
            <a:ext cx="914400" cy="9144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endParaRPr lang="en-US" altLang="en-US" sz="1800">
              <a:solidFill>
                <a:schemeClr val="tx1"/>
              </a:solidFill>
              <a:ea typeface="宋体" charset="-122"/>
            </a:endParaRPr>
          </a:p>
        </p:txBody>
      </p:sp>
      <p:sp>
        <p:nvSpPr>
          <p:cNvPr id="66578" name="Line 19"/>
          <p:cNvSpPr>
            <a:spLocks noChangeShapeType="1"/>
          </p:cNvSpPr>
          <p:nvPr/>
        </p:nvSpPr>
        <p:spPr bwMode="auto">
          <a:xfrm rot="783912" flipV="1">
            <a:off x="6503988" y="2603500"/>
            <a:ext cx="1587" cy="91440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79" name="Line 20"/>
          <p:cNvSpPr>
            <a:spLocks noChangeShapeType="1"/>
          </p:cNvSpPr>
          <p:nvPr/>
        </p:nvSpPr>
        <p:spPr bwMode="auto">
          <a:xfrm rot="783912">
            <a:off x="6388100" y="3608388"/>
            <a:ext cx="914400" cy="1587"/>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80" name="Text Box 21"/>
          <p:cNvSpPr txBox="1">
            <a:spLocks noChangeArrowheads="1"/>
          </p:cNvSpPr>
          <p:nvPr/>
        </p:nvSpPr>
        <p:spPr bwMode="auto">
          <a:xfrm>
            <a:off x="7270750" y="35639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a</a:t>
            </a:r>
          </a:p>
        </p:txBody>
      </p:sp>
      <p:sp>
        <p:nvSpPr>
          <p:cNvPr id="66581" name="Text Box 22"/>
          <p:cNvSpPr txBox="1">
            <a:spLocks noChangeArrowheads="1"/>
          </p:cNvSpPr>
          <p:nvPr/>
        </p:nvSpPr>
        <p:spPr bwMode="auto">
          <a:xfrm>
            <a:off x="6437313" y="21304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b</a:t>
            </a:r>
          </a:p>
        </p:txBody>
      </p:sp>
      <p:sp>
        <p:nvSpPr>
          <p:cNvPr id="66582" name="Text Box 23"/>
          <p:cNvSpPr txBox="1">
            <a:spLocks noChangeArrowheads="1"/>
          </p:cNvSpPr>
          <p:nvPr/>
        </p:nvSpPr>
        <p:spPr bwMode="auto">
          <a:xfrm>
            <a:off x="6132513" y="34258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d</a:t>
            </a:r>
          </a:p>
        </p:txBody>
      </p:sp>
      <p:sp>
        <p:nvSpPr>
          <p:cNvPr id="66583" name="Text Box 24"/>
          <p:cNvSpPr txBox="1">
            <a:spLocks noChangeArrowheads="1"/>
          </p:cNvSpPr>
          <p:nvPr/>
        </p:nvSpPr>
        <p:spPr bwMode="auto">
          <a:xfrm>
            <a:off x="6986588" y="2878138"/>
            <a:ext cx="382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b="1">
                <a:ea typeface="宋体" charset="-122"/>
              </a:rPr>
              <a:t>v</a:t>
            </a:r>
            <a:r>
              <a:rPr lang="en-US" altLang="en-US" sz="2000">
                <a:ea typeface="宋体" charset="-122"/>
              </a:rPr>
              <a:t>’</a:t>
            </a:r>
          </a:p>
        </p:txBody>
      </p:sp>
      <p:sp>
        <p:nvSpPr>
          <p:cNvPr id="66584" name="Line 25"/>
          <p:cNvSpPr>
            <a:spLocks noChangeShapeType="1"/>
          </p:cNvSpPr>
          <p:nvPr/>
        </p:nvSpPr>
        <p:spPr bwMode="auto">
          <a:xfrm rot="783912">
            <a:off x="6453188" y="3579813"/>
            <a:ext cx="38100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85" name="Line 26"/>
          <p:cNvSpPr>
            <a:spLocks noChangeShapeType="1"/>
          </p:cNvSpPr>
          <p:nvPr/>
        </p:nvSpPr>
        <p:spPr bwMode="auto">
          <a:xfrm rot="783912" flipV="1">
            <a:off x="6904038" y="3197225"/>
            <a:ext cx="14287" cy="436563"/>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8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8" name="TextBox 27"/>
              <p:cNvSpPr txBox="1"/>
              <p:nvPr/>
            </p:nvSpPr>
            <p:spPr>
              <a:xfrm>
                <a:off x="702733" y="2329973"/>
                <a:ext cx="3518719" cy="403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bg1"/>
                              </a:solidFill>
                              <a:latin typeface="Cambria Math" charset="0"/>
                            </a:rPr>
                          </m:ctrlPr>
                        </m:sSupPr>
                        <m:e>
                          <m:r>
                            <a:rPr lang="en-US" sz="2400" b="1" i="0" smtClean="0">
                              <a:solidFill>
                                <a:schemeClr val="bg1"/>
                              </a:solidFill>
                              <a:latin typeface="Cambria Math" charset="0"/>
                            </a:rPr>
                            <m:t>𝐯</m:t>
                          </m:r>
                        </m:e>
                        <m:sup>
                          <m:r>
                            <a:rPr lang="en-US" sz="2400" b="1" i="0" smtClean="0">
                              <a:solidFill>
                                <a:schemeClr val="bg1"/>
                              </a:solidFill>
                              <a:latin typeface="Cambria Math" charset="0"/>
                            </a:rPr>
                            <m:t>′</m:t>
                          </m:r>
                        </m:sup>
                      </m:sSup>
                      <m:r>
                        <a:rPr lang="en-US" sz="2400" b="1" i="0" smtClean="0">
                          <a:solidFill>
                            <a:schemeClr val="bg1"/>
                          </a:solidFill>
                          <a:latin typeface="Cambria Math" charset="0"/>
                        </a:rPr>
                        <m:t>=</m:t>
                      </m:r>
                      <m:r>
                        <a:rPr lang="en-US" sz="2400" b="1" i="0" smtClean="0">
                          <a:solidFill>
                            <a:schemeClr val="bg1"/>
                          </a:solidFill>
                          <a:latin typeface="Cambria Math" charset="0"/>
                        </a:rPr>
                        <m:t>𝐚</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𝒙</m:t>
                          </m:r>
                        </m:sub>
                      </m:sSub>
                      <m:r>
                        <a:rPr lang="en-US" sz="2400" b="1" i="0" smtClean="0">
                          <a:solidFill>
                            <a:schemeClr val="bg1"/>
                          </a:solidFill>
                          <a:latin typeface="Cambria Math" charset="0"/>
                        </a:rPr>
                        <m:t>+</m:t>
                      </m:r>
                      <m:r>
                        <a:rPr lang="en-US" sz="2400" b="1" i="0" smtClean="0">
                          <a:solidFill>
                            <a:schemeClr val="bg1"/>
                          </a:solidFill>
                          <a:latin typeface="Cambria Math" charset="0"/>
                        </a:rPr>
                        <m:t>𝐛</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𝒚</m:t>
                          </m:r>
                        </m:sub>
                      </m:sSub>
                      <m:r>
                        <a:rPr lang="en-US" sz="2400" b="1" i="0" smtClean="0">
                          <a:solidFill>
                            <a:schemeClr val="bg1"/>
                          </a:solidFill>
                          <a:latin typeface="Cambria Math" charset="0"/>
                        </a:rPr>
                        <m:t>+</m:t>
                      </m:r>
                      <m:r>
                        <a:rPr lang="en-US" sz="2400" b="1" i="0" smtClean="0">
                          <a:solidFill>
                            <a:schemeClr val="bg1"/>
                          </a:solidFill>
                          <a:latin typeface="Cambria Math" charset="0"/>
                        </a:rPr>
                        <m:t>𝐜</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𝒛</m:t>
                          </m:r>
                        </m:sub>
                      </m:sSub>
                      <m:r>
                        <a:rPr lang="en-US" sz="2400" b="1" i="0" smtClean="0">
                          <a:solidFill>
                            <a:schemeClr val="bg1"/>
                          </a:solidFill>
                          <a:latin typeface="Cambria Math" charset="0"/>
                        </a:rPr>
                        <m:t>+</m:t>
                      </m:r>
                      <m:r>
                        <a:rPr lang="en-US" sz="2400" b="1" i="0" smtClean="0">
                          <a:solidFill>
                            <a:schemeClr val="bg1"/>
                          </a:solidFill>
                          <a:latin typeface="Cambria Math" charset="0"/>
                        </a:rPr>
                        <m:t>𝐝</m:t>
                      </m:r>
                    </m:oMath>
                  </m:oMathPara>
                </a14:m>
                <a:endParaRPr lang="en-US" sz="2400" b="1" dirty="0"/>
              </a:p>
            </p:txBody>
          </p:sp>
        </mc:Choice>
        <mc:Fallback xmlns="">
          <p:sp>
            <p:nvSpPr>
              <p:cNvPr id="28" name="TextBox 27"/>
              <p:cNvSpPr txBox="1">
                <a:spLocks noRot="1" noChangeAspect="1" noMove="1" noResize="1" noEditPoints="1" noAdjustHandles="1" noChangeArrowheads="1" noChangeShapeType="1" noTextEdit="1"/>
              </p:cNvSpPr>
              <p:nvPr/>
            </p:nvSpPr>
            <p:spPr>
              <a:xfrm>
                <a:off x="702733" y="2329973"/>
                <a:ext cx="3518719" cy="403187"/>
              </a:xfrm>
              <a:prstGeom prst="rect">
                <a:avLst/>
              </a:prstGeom>
              <a:blipFill rotWithShape="0">
                <a:blip r:embed="rId3"/>
                <a:stretch>
                  <a:fillRect l="-347" r="-1560" b="-21212"/>
                </a:stretch>
              </a:blipFill>
            </p:spPr>
            <p:txBody>
              <a:bodyPr/>
              <a:lstStyle/>
              <a:p>
                <a:r>
                  <a:rPr lang="en-US">
                    <a:noFill/>
                  </a:rPr>
                  <a:t> </a:t>
                </a:r>
              </a:p>
            </p:txBody>
          </p:sp>
        </mc:Fallback>
      </mc:AlternateContent>
    </p:spTree>
    <p:extLst>
      <p:ext uri="{BB962C8B-B14F-4D97-AF65-F5344CB8AC3E}">
        <p14:creationId xmlns:p14="http://schemas.microsoft.com/office/powerpoint/2010/main" val="18796594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p:txBody>
          <a:bodyPr/>
          <a:lstStyle/>
          <a:p>
            <a:pPr eaLnBrk="1" hangingPunct="1"/>
            <a:r>
              <a:rPr lang="en-US" altLang="en-US" dirty="0"/>
              <a:t>Matrix </a:t>
            </a:r>
            <a:r>
              <a:rPr lang="en-US" altLang="en-US" dirty="0" smtClean="0"/>
              <a:t>times Direction </a:t>
            </a:r>
            <a:r>
              <a:rPr lang="en-US" altLang="en-US" dirty="0"/>
              <a:t>Vector</a:t>
            </a:r>
          </a:p>
        </p:txBody>
      </p:sp>
      <p:sp>
        <p:nvSpPr>
          <p:cNvPr id="6861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7" name="TextBox 6"/>
              <p:cNvSpPr txBox="1"/>
              <p:nvPr/>
            </p:nvSpPr>
            <p:spPr>
              <a:xfrm>
                <a:off x="838200" y="1795284"/>
                <a:ext cx="30130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𝐯</m:t>
                      </m:r>
                      <m:r>
                        <a:rPr lang="en-US" sz="2400" b="0" i="1" smtClean="0">
                          <a:solidFill>
                            <a:schemeClr val="bg1"/>
                          </a:solidFill>
                          <a:latin typeface="Cambria Math" charset="0"/>
                        </a:rPr>
                        <m:t>=</m:t>
                      </m:r>
                      <m:sSup>
                        <m:sSupPr>
                          <m:ctrlPr>
                            <a:rPr lang="pt-BR" sz="2400" i="1" smtClean="0">
                              <a:solidFill>
                                <a:schemeClr val="bg1"/>
                              </a:solidFill>
                              <a:latin typeface="Cambria Math" charset="0"/>
                            </a:rPr>
                          </m:ctrlPr>
                        </m:sSupPr>
                        <m:e>
                          <m:d>
                            <m:dPr>
                              <m:begChr m:val="["/>
                              <m:endChr m:val="]"/>
                              <m:ctrlPr>
                                <a:rPr lang="pt-BR" sz="2400" i="1">
                                  <a:solidFill>
                                    <a:schemeClr val="bg1"/>
                                  </a:solidFill>
                                  <a:latin typeface="Cambria Math" charset="0"/>
                                </a:rPr>
                              </m:ctrlPr>
                            </m:dPr>
                            <m:e>
                              <m:m>
                                <m:mPr>
                                  <m:mcs>
                                    <m:mc>
                                      <m:mcPr>
                                        <m:count m:val="2"/>
                                        <m:mcJc m:val="center"/>
                                      </m:mcPr>
                                    </m:mc>
                                  </m:mcs>
                                  <m:ctrlPr>
                                    <a:rPr lang="uk-UA" sz="2400" i="1">
                                      <a:solidFill>
                                        <a:schemeClr val="bg1"/>
                                      </a:solidFill>
                                      <a:latin typeface="Cambria Math" charset="0"/>
                                    </a:rPr>
                                  </m:ctrlPr>
                                </m:mPr>
                                <m:mr>
                                  <m:e>
                                    <m:m>
                                      <m:mPr>
                                        <m:mcs>
                                          <m:mc>
                                            <m:mcPr>
                                              <m:count m:val="2"/>
                                              <m:mcJc m:val="center"/>
                                            </m:mcPr>
                                          </m:mc>
                                        </m:mcs>
                                        <m:ctrlPr>
                                          <a:rPr lang="uk-UA" sz="2400" i="1">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𝑥</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𝑦</m:t>
                                              </m:r>
                                            </m:sub>
                                          </m:sSub>
                                        </m:e>
                                      </m:mr>
                                    </m:m>
                                  </m:e>
                                  <m:e>
                                    <m:m>
                                      <m:mPr>
                                        <m:mcs>
                                          <m:mc>
                                            <m:mcPr>
                                              <m:count m:val="2"/>
                                              <m:mcJc m:val="center"/>
                                            </m:mcPr>
                                          </m:mc>
                                        </m:mcs>
                                        <m:ctrlPr>
                                          <a:rPr lang="uk-UA" sz="2400" i="1">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𝑧</m:t>
                                              </m:r>
                                            </m:sub>
                                          </m:sSub>
                                        </m:e>
                                        <m:e>
                                          <m:r>
                                            <a:rPr lang="en-US" sz="2400" b="0" i="1" smtClean="0">
                                              <a:solidFill>
                                                <a:schemeClr val="bg1"/>
                                              </a:solidFill>
                                              <a:latin typeface="Cambria Math" charset="0"/>
                                            </a:rPr>
                                            <m:t>0</m:t>
                                          </m:r>
                                        </m:e>
                                      </m:mr>
                                    </m:m>
                                  </m:e>
                                </m:mr>
                              </m:m>
                            </m:e>
                          </m:d>
                        </m:e>
                        <m:sup>
                          <m:r>
                            <a:rPr lang="en-US" sz="2400" b="0" i="1" smtClean="0">
                              <a:solidFill>
                                <a:schemeClr val="bg1"/>
                              </a:solidFill>
                              <a:latin typeface="Cambria Math" charset="0"/>
                            </a:rPr>
                            <m:t>𝑇</m:t>
                          </m:r>
                        </m:sup>
                      </m:sSup>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838200" y="1795284"/>
                <a:ext cx="3013069" cy="369332"/>
              </a:xfrm>
              <a:prstGeom prst="rect">
                <a:avLst/>
              </a:prstGeom>
              <a:blipFill rotWithShape="0">
                <a:blip r:embed="rId3"/>
                <a:stretch>
                  <a:fillRect l="-81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38200" y="2628953"/>
                <a:ext cx="11632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𝐯</m:t>
                      </m:r>
                      <m:r>
                        <a:rPr lang="en-US" sz="2400" b="1" i="0" smtClean="0">
                          <a:solidFill>
                            <a:schemeClr val="bg1"/>
                          </a:solidFill>
                          <a:latin typeface="Cambria Math" charset="0"/>
                        </a:rPr>
                        <m:t>′=</m:t>
                      </m:r>
                      <m:r>
                        <a:rPr lang="en-US" sz="2400" b="1" i="0" smtClean="0">
                          <a:solidFill>
                            <a:schemeClr val="bg1"/>
                          </a:solidFill>
                          <a:latin typeface="Cambria Math" charset="0"/>
                        </a:rPr>
                        <m:t>𝐌𝐯</m:t>
                      </m:r>
                    </m:oMath>
                  </m:oMathPara>
                </a14:m>
                <a:endParaRPr lang="en-US" sz="24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838200" y="2628953"/>
                <a:ext cx="1163203" cy="369332"/>
              </a:xfrm>
              <a:prstGeom prst="rect">
                <a:avLst/>
              </a:prstGeom>
              <a:blipFill rotWithShape="0">
                <a:blip r:embed="rId4"/>
                <a:stretch>
                  <a:fillRect l="-6316" r="-4737"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800600" y="1818593"/>
                <a:ext cx="3263779" cy="14296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𝐌</m:t>
                      </m:r>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2"/>
                                    <m:mcJc m:val="center"/>
                                  </m:mcPr>
                                </m:mc>
                              </m:mcs>
                              <m:ctrlPr>
                                <a:rPr lang="uk-UA" sz="2400" b="0" i="1" smtClean="0">
                                  <a:solidFill>
                                    <a:schemeClr val="bg1"/>
                                  </a:solidFill>
                                  <a:latin typeface="Cambria Math" charset="0"/>
                                </a:rPr>
                              </m:ctrlPr>
                            </m:mPr>
                            <m:mr>
                              <m:e>
                                <m:m>
                                  <m:mPr>
                                    <m:mcs>
                                      <m:mc>
                                        <m:mcPr>
                                          <m:count m:val="2"/>
                                          <m:mcJc m:val="center"/>
                                        </m:mcPr>
                                      </m:mc>
                                    </m:mcs>
                                    <m:ctrlPr>
                                      <a:rPr lang="uk-UA" sz="2400" b="0" i="1" smtClean="0">
                                        <a:solidFill>
                                          <a:schemeClr val="bg1"/>
                                        </a:solidFill>
                                        <a:latin typeface="Cambria Math" charset="0"/>
                                      </a:rPr>
                                    </m:ctrlPr>
                                  </m:mP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𝑥</m:t>
                                          </m:r>
                                        </m:sub>
                                      </m:sSub>
                                    </m:e>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𝑥</m:t>
                                          </m:r>
                                        </m:sub>
                                      </m:sSub>
                                    </m:e>
                                  </m:m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𝑦</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𝑦</m:t>
                                          </m:r>
                                        </m:sub>
                                      </m:sSub>
                                    </m:e>
                                  </m:mr>
                                </m:m>
                              </m:e>
                              <m:e>
                                <m:m>
                                  <m:mPr>
                                    <m:mcs>
                                      <m:mc>
                                        <m:mcPr>
                                          <m:count m:val="2"/>
                                          <m:mcJc m:val="center"/>
                                        </m:mcPr>
                                      </m:mc>
                                    </m:mcs>
                                    <m:ctrlPr>
                                      <a:rPr lang="uk-UA"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𝑥</m:t>
                                          </m:r>
                                        </m:sub>
                                      </m:sSub>
                                    </m:e>
                                    <m:e>
                                      <m:sSub>
                                        <m:sSubPr>
                                          <m:ctrlPr>
                                            <a:rPr lang="en-US" sz="2400" i="1">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𝑦</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𝑦</m:t>
                                          </m:r>
                                        </m:sub>
                                      </m:sSub>
                                    </m:e>
                                  </m:mr>
                                </m:m>
                              </m:e>
                            </m:mr>
                            <m:mr>
                              <m:e>
                                <m:m>
                                  <m:mPr>
                                    <m:mcs>
                                      <m:mc>
                                        <m:mcPr>
                                          <m:count m:val="2"/>
                                          <m:mcJc m:val="center"/>
                                        </m:mcPr>
                                      </m:mc>
                                    </m:mcs>
                                    <m:ctrlPr>
                                      <a:rPr lang="uk-UA" sz="2400" b="0" i="1" smtClean="0">
                                        <a:solidFill>
                                          <a:schemeClr val="bg1"/>
                                        </a:solidFill>
                                        <a:latin typeface="Cambria Math" charset="0"/>
                                      </a:rPr>
                                    </m:ctrlPr>
                                  </m:mP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𝑧</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𝑧</m:t>
                                          </m:r>
                                        </m:sub>
                                      </m:sSub>
                                    </m:e>
                                  </m:m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mr>
                                </m:m>
                              </m:e>
                              <m:e>
                                <m:m>
                                  <m:mPr>
                                    <m:mcs>
                                      <m:mc>
                                        <m:mcPr>
                                          <m:count m:val="2"/>
                                          <m:mcJc m:val="center"/>
                                        </m:mcPr>
                                      </m:mc>
                                    </m:mcs>
                                    <m:ctrlPr>
                                      <a:rPr lang="uk-UA"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𝑧</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𝑧</m:t>
                                          </m:r>
                                        </m:sub>
                                      </m:sSub>
                                    </m:e>
                                  </m:mr>
                                  <m:mr>
                                    <m:e>
                                      <m:r>
                                        <a:rPr lang="en-US" sz="2400" b="0" i="1" smtClean="0">
                                          <a:solidFill>
                                            <a:schemeClr val="bg1"/>
                                          </a:solidFill>
                                          <a:latin typeface="Cambria Math" charset="0"/>
                                        </a:rPr>
                                        <m:t>0</m:t>
                                      </m:r>
                                    </m:e>
                                    <m:e>
                                      <m:r>
                                        <a:rPr lang="en-US" sz="2400" b="0" i="1" smtClean="0">
                                          <a:solidFill>
                                            <a:schemeClr val="bg1"/>
                                          </a:solidFill>
                                          <a:latin typeface="Cambria Math" charset="0"/>
                                        </a:rPr>
                                        <m:t>1</m:t>
                                      </m:r>
                                    </m:e>
                                  </m:mr>
                                </m:m>
                              </m:e>
                            </m:mr>
                          </m:m>
                        </m:e>
                      </m:d>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4800600" y="1818593"/>
                <a:ext cx="3263779" cy="14296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775295" y="3683327"/>
                <a:ext cx="3428631"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𝑥</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𝑥</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𝑥</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oMath>
                  </m:oMathPara>
                </a14:m>
                <a:endParaRPr lang="en-US" sz="24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775295" y="3683327"/>
                <a:ext cx="3428631" cy="398507"/>
              </a:xfrm>
              <a:prstGeom prst="rect">
                <a:avLst/>
              </a:prstGeom>
              <a:blipFill rotWithShape="0">
                <a:blip r:embed="rId6"/>
                <a:stretch>
                  <a:fillRect l="-1599" b="-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770003" y="4234234"/>
                <a:ext cx="3464795"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𝑦</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𝑦</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𝑦</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oMath>
                  </m:oMathPara>
                </a14:m>
                <a:endParaRPr lang="en-US" sz="2400" dirty="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770003" y="4234234"/>
                <a:ext cx="3464795" cy="398507"/>
              </a:xfrm>
              <a:prstGeom prst="rect">
                <a:avLst/>
              </a:prstGeom>
              <a:blipFill rotWithShape="0">
                <a:blip r:embed="rId7"/>
                <a:stretch>
                  <a:fillRect l="-1582"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770003" y="4767634"/>
                <a:ext cx="3366563"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𝑧</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𝑧</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𝑧</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oMath>
                  </m:oMathPara>
                </a14:m>
                <a:endParaRPr lang="en-US" sz="2400" dirty="0">
                  <a:solidFill>
                    <a:schemeClr val="bg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770003" y="4767634"/>
                <a:ext cx="3366563" cy="398507"/>
              </a:xfrm>
              <a:prstGeom prst="rect">
                <a:avLst/>
              </a:prstGeom>
              <a:blipFill rotWithShape="0">
                <a:blip r:embed="rId8"/>
                <a:stretch>
                  <a:fillRect l="-1808"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724400" y="5303335"/>
                <a:ext cx="3071803"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𝑤</m:t>
                          </m:r>
                        </m:sub>
                      </m:sSub>
                      <m:r>
                        <a:rPr lang="en-US" sz="2400" b="0" i="1" smtClean="0">
                          <a:solidFill>
                            <a:schemeClr val="bg1"/>
                          </a:solidFill>
                          <a:latin typeface="Cambria Math" charset="0"/>
                        </a:rPr>
                        <m:t>=0</m:t>
                      </m:r>
                      <m:sSub>
                        <m:sSubPr>
                          <m:ctrlPr>
                            <a:rPr lang="en-US" sz="2400" i="1" smtClean="0">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𝑥</m:t>
                          </m:r>
                        </m:sub>
                      </m:sSub>
                      <m:r>
                        <a:rPr lang="en-US" sz="2400" i="1">
                          <a:solidFill>
                            <a:schemeClr val="bg1"/>
                          </a:solidFill>
                          <a:latin typeface="Cambria Math" charset="0"/>
                        </a:rPr>
                        <m:t>+</m:t>
                      </m:r>
                      <m:r>
                        <a:rPr lang="en-US" sz="2400" b="0" i="1" smtClean="0">
                          <a:solidFill>
                            <a:schemeClr val="bg1"/>
                          </a:solidFill>
                          <a:latin typeface="Cambria Math" charset="0"/>
                        </a:rPr>
                        <m:t>0</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𝑦</m:t>
                          </m:r>
                        </m:sub>
                      </m:sSub>
                      <m:r>
                        <a:rPr lang="en-US" sz="2400" i="1">
                          <a:solidFill>
                            <a:schemeClr val="bg1"/>
                          </a:solidFill>
                          <a:latin typeface="Cambria Math" charset="0"/>
                        </a:rPr>
                        <m:t>+</m:t>
                      </m:r>
                      <m:r>
                        <a:rPr lang="en-US" sz="2400" b="0" i="1" smtClean="0">
                          <a:solidFill>
                            <a:schemeClr val="bg1"/>
                          </a:solidFill>
                          <a:latin typeface="Cambria Math" charset="0"/>
                        </a:rPr>
                        <m:t>0</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𝑧</m:t>
                          </m:r>
                        </m:sub>
                      </m:sSub>
                    </m:oMath>
                  </m:oMathPara>
                </a14:m>
                <a:endParaRPr lang="en-US" sz="2400" dirty="0">
                  <a:solidFill>
                    <a:schemeClr val="bg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724400" y="5303335"/>
                <a:ext cx="3071803" cy="398507"/>
              </a:xfrm>
              <a:prstGeom prst="rect">
                <a:avLst/>
              </a:prstGeom>
              <a:blipFill rotWithShape="0">
                <a:blip r:embed="rId9"/>
                <a:stretch>
                  <a:fillRect l="-1984"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11200" y="4431147"/>
                <a:ext cx="2965107" cy="403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bg1"/>
                              </a:solidFill>
                              <a:latin typeface="Cambria Math" charset="0"/>
                            </a:rPr>
                          </m:ctrlPr>
                        </m:sSupPr>
                        <m:e>
                          <m:r>
                            <a:rPr lang="en-US" sz="2400" b="1" i="0" smtClean="0">
                              <a:solidFill>
                                <a:schemeClr val="bg1"/>
                              </a:solidFill>
                              <a:latin typeface="Cambria Math" charset="0"/>
                            </a:rPr>
                            <m:t>𝐯</m:t>
                          </m:r>
                        </m:e>
                        <m:sup>
                          <m:r>
                            <a:rPr lang="en-US" sz="2400" b="1" i="0" smtClean="0">
                              <a:solidFill>
                                <a:schemeClr val="bg1"/>
                              </a:solidFill>
                              <a:latin typeface="Cambria Math" charset="0"/>
                            </a:rPr>
                            <m:t>′</m:t>
                          </m:r>
                        </m:sup>
                      </m:sSup>
                      <m:r>
                        <a:rPr lang="en-US" sz="2400" b="1" i="0" smtClean="0">
                          <a:solidFill>
                            <a:schemeClr val="bg1"/>
                          </a:solidFill>
                          <a:latin typeface="Cambria Math" charset="0"/>
                        </a:rPr>
                        <m:t>=</m:t>
                      </m:r>
                      <m:r>
                        <a:rPr lang="en-US" sz="2400" b="1" i="0" smtClean="0">
                          <a:solidFill>
                            <a:schemeClr val="bg1"/>
                          </a:solidFill>
                          <a:latin typeface="Cambria Math" charset="0"/>
                        </a:rPr>
                        <m:t>𝐚</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𝒙</m:t>
                          </m:r>
                        </m:sub>
                      </m:sSub>
                      <m:r>
                        <a:rPr lang="en-US" sz="2400" b="1" i="0" smtClean="0">
                          <a:solidFill>
                            <a:schemeClr val="bg1"/>
                          </a:solidFill>
                          <a:latin typeface="Cambria Math" charset="0"/>
                        </a:rPr>
                        <m:t>+</m:t>
                      </m:r>
                      <m:r>
                        <a:rPr lang="en-US" sz="2400" b="1" i="0" smtClean="0">
                          <a:solidFill>
                            <a:schemeClr val="bg1"/>
                          </a:solidFill>
                          <a:latin typeface="Cambria Math" charset="0"/>
                        </a:rPr>
                        <m:t>𝐛</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𝒚</m:t>
                          </m:r>
                        </m:sub>
                      </m:sSub>
                      <m:r>
                        <a:rPr lang="en-US" sz="2400" b="1" i="0" smtClean="0">
                          <a:solidFill>
                            <a:schemeClr val="bg1"/>
                          </a:solidFill>
                          <a:latin typeface="Cambria Math" charset="0"/>
                        </a:rPr>
                        <m:t>+</m:t>
                      </m:r>
                      <m:r>
                        <a:rPr lang="en-US" sz="2400" b="1" i="0" smtClean="0">
                          <a:solidFill>
                            <a:schemeClr val="bg1"/>
                          </a:solidFill>
                          <a:latin typeface="Cambria Math" charset="0"/>
                        </a:rPr>
                        <m:t>𝐜</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𝒛</m:t>
                          </m:r>
                        </m:sub>
                      </m:sSub>
                    </m:oMath>
                  </m:oMathPara>
                </a14:m>
                <a:endParaRPr lang="en-US" sz="24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711200" y="4431147"/>
                <a:ext cx="2965107" cy="403187"/>
              </a:xfrm>
              <a:prstGeom prst="rect">
                <a:avLst/>
              </a:prstGeom>
              <a:blipFill rotWithShape="0">
                <a:blip r:embed="rId10"/>
                <a:stretch>
                  <a:fillRect l="-823" b="-19697"/>
                </a:stretch>
              </a:blipFill>
            </p:spPr>
            <p:txBody>
              <a:bodyPr/>
              <a:lstStyle/>
              <a:p>
                <a:r>
                  <a:rPr lang="en-US">
                    <a:noFill/>
                  </a:rPr>
                  <a:t> </a:t>
                </a:r>
              </a:p>
            </p:txBody>
          </p:sp>
        </mc:Fallback>
      </mc:AlternateContent>
    </p:spTree>
    <p:extLst>
      <p:ext uri="{BB962C8B-B14F-4D97-AF65-F5344CB8AC3E}">
        <p14:creationId xmlns:p14="http://schemas.microsoft.com/office/powerpoint/2010/main" val="16684056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5"/>
          <p:cNvSpPr>
            <a:spLocks noGrp="1" noChangeArrowheads="1"/>
          </p:cNvSpPr>
          <p:nvPr>
            <p:ph type="body" idx="4294967295"/>
          </p:nvPr>
        </p:nvSpPr>
        <p:spPr/>
        <p:txBody>
          <a:bodyPr/>
          <a:lstStyle/>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r>
              <a:rPr lang="en-US" altLang="en-US" sz="2400" dirty="0"/>
              <a:t>The column vectors of </a:t>
            </a:r>
            <a:r>
              <a:rPr lang="en-US" altLang="en-US" sz="2400" b="1" dirty="0"/>
              <a:t>M</a:t>
            </a:r>
            <a:r>
              <a:rPr lang="en-US" altLang="en-US" sz="2400" dirty="0"/>
              <a:t>’ are the column vectors of </a:t>
            </a:r>
            <a:r>
              <a:rPr lang="en-US" altLang="en-US" sz="2400" b="1" dirty="0"/>
              <a:t>M</a:t>
            </a:r>
            <a:r>
              <a:rPr lang="en-US" altLang="en-US" sz="2400" dirty="0"/>
              <a:t> transformed by matrix </a:t>
            </a:r>
            <a:r>
              <a:rPr lang="en-US" altLang="en-US" sz="2400" b="1" dirty="0"/>
              <a:t>N</a:t>
            </a:r>
          </a:p>
          <a:p>
            <a:pPr eaLnBrk="1" hangingPunct="1">
              <a:lnSpc>
                <a:spcPct val="90000"/>
              </a:lnSpc>
            </a:pPr>
            <a:r>
              <a:rPr lang="en-US" altLang="en-US" sz="2400" dirty="0"/>
              <a:t>Notice that </a:t>
            </a:r>
            <a:r>
              <a:rPr lang="en-US" altLang="en-US" sz="2400" b="1" dirty="0"/>
              <a:t>a</a:t>
            </a:r>
            <a:r>
              <a:rPr lang="en-US" altLang="en-US" sz="2400" dirty="0"/>
              <a:t>, </a:t>
            </a:r>
            <a:r>
              <a:rPr lang="en-US" altLang="en-US" sz="2400" b="1" dirty="0"/>
              <a:t>b</a:t>
            </a:r>
            <a:r>
              <a:rPr lang="en-US" altLang="en-US" sz="2400" dirty="0"/>
              <a:t>, and </a:t>
            </a:r>
            <a:r>
              <a:rPr lang="en-US" altLang="en-US" sz="2400" b="1" dirty="0"/>
              <a:t>c</a:t>
            </a:r>
            <a:r>
              <a:rPr lang="en-US" altLang="en-US" sz="2400" dirty="0"/>
              <a:t> transform as direction vectors and </a:t>
            </a:r>
            <a:r>
              <a:rPr lang="en-US" altLang="en-US" sz="2400" b="1" dirty="0"/>
              <a:t>d</a:t>
            </a:r>
            <a:r>
              <a:rPr lang="en-US" altLang="en-US" sz="2400" dirty="0"/>
              <a:t> transforms as a position</a:t>
            </a:r>
          </a:p>
        </p:txBody>
      </p:sp>
      <p:sp>
        <p:nvSpPr>
          <p:cNvPr id="70658" name="Rectangle 2"/>
          <p:cNvSpPr>
            <a:spLocks noGrp="1" noChangeArrowheads="1"/>
          </p:cNvSpPr>
          <p:nvPr>
            <p:ph type="title" idx="4294967295"/>
          </p:nvPr>
        </p:nvSpPr>
        <p:spPr/>
        <p:txBody>
          <a:bodyPr/>
          <a:lstStyle/>
          <a:p>
            <a:pPr eaLnBrk="1" hangingPunct="1"/>
            <a:r>
              <a:rPr lang="en-US" altLang="en-US" dirty="0"/>
              <a:t>Matrix </a:t>
            </a:r>
            <a:r>
              <a:rPr lang="en-US" altLang="en-US" dirty="0" smtClean="0"/>
              <a:t>times Matrix </a:t>
            </a:r>
            <a:r>
              <a:rPr lang="en-US" altLang="en-US" dirty="0"/>
              <a:t>(4x4)</a:t>
            </a:r>
          </a:p>
        </p:txBody>
      </p:sp>
      <p:sp>
        <p:nvSpPr>
          <p:cNvPr id="7066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7" name="Rectangle 6"/>
              <p:cNvSpPr/>
              <p:nvPr/>
            </p:nvSpPr>
            <p:spPr>
              <a:xfrm>
                <a:off x="1066800" y="2700635"/>
                <a:ext cx="16979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ea typeface="Cambria Math" charset="0"/>
                          <a:cs typeface="Cambria Math" charset="0"/>
                        </a:rPr>
                        <m:t>𝐌</m:t>
                      </m:r>
                      <m:r>
                        <a:rPr lang="en-US" sz="2400" b="1" i="0" smtClean="0">
                          <a:solidFill>
                            <a:schemeClr val="bg1"/>
                          </a:solidFill>
                          <a:latin typeface="Cambria Math" charset="0"/>
                          <a:ea typeface="Cambria Math" charset="0"/>
                          <a:cs typeface="Cambria Math" charset="0"/>
                        </a:rPr>
                        <m:t>′=</m:t>
                      </m:r>
                      <m:r>
                        <a:rPr lang="en-US" sz="2400" b="1" i="0" smtClean="0">
                          <a:solidFill>
                            <a:schemeClr val="bg1"/>
                          </a:solidFill>
                          <a:latin typeface="Cambria Math" charset="0"/>
                          <a:ea typeface="Cambria Math" charset="0"/>
                          <a:cs typeface="Cambria Math" charset="0"/>
                        </a:rPr>
                        <m:t>𝐍</m:t>
                      </m:r>
                      <m:r>
                        <a:rPr lang="en-US" sz="2400" b="1" i="1" smtClean="0">
                          <a:solidFill>
                            <a:schemeClr val="bg1"/>
                          </a:solidFill>
                          <a:latin typeface="Cambria Math" charset="0"/>
                          <a:ea typeface="Cambria Math" charset="0"/>
                          <a:cs typeface="Cambria Math" charset="0"/>
                        </a:rPr>
                        <m:t>∙</m:t>
                      </m:r>
                      <m:r>
                        <a:rPr lang="en-US" sz="2400" b="1" i="0" smtClean="0">
                          <a:solidFill>
                            <a:schemeClr val="bg1"/>
                          </a:solidFill>
                          <a:latin typeface="Cambria Math" charset="0"/>
                          <a:ea typeface="Cambria Math" charset="0"/>
                          <a:cs typeface="Cambria Math" charset="0"/>
                        </a:rPr>
                        <m:t>𝐌</m:t>
                      </m:r>
                    </m:oMath>
                  </m:oMathPara>
                </a14:m>
                <a:endParaRPr lang="en-US" sz="2400" b="1" dirty="0">
                  <a:solidFill>
                    <a:schemeClr val="bg1"/>
                  </a:solidFill>
                  <a:latin typeface="Cambria Math" charset="0"/>
                  <a:ea typeface="Cambria Math" charset="0"/>
                  <a:cs typeface="Cambria Math"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066800" y="2700635"/>
                <a:ext cx="1697901" cy="4616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33900" y="2216623"/>
                <a:ext cx="3263779" cy="14296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𝐌</m:t>
                      </m:r>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2"/>
                                    <m:mcJc m:val="center"/>
                                  </m:mcPr>
                                </m:mc>
                              </m:mcs>
                              <m:ctrlPr>
                                <a:rPr lang="uk-UA" sz="2400" b="0" i="1" smtClean="0">
                                  <a:solidFill>
                                    <a:schemeClr val="bg1"/>
                                  </a:solidFill>
                                  <a:latin typeface="Cambria Math" charset="0"/>
                                </a:rPr>
                              </m:ctrlPr>
                            </m:mPr>
                            <m:mr>
                              <m:e>
                                <m:m>
                                  <m:mPr>
                                    <m:mcs>
                                      <m:mc>
                                        <m:mcPr>
                                          <m:count m:val="2"/>
                                          <m:mcJc m:val="center"/>
                                        </m:mcPr>
                                      </m:mc>
                                    </m:mcs>
                                    <m:ctrlPr>
                                      <a:rPr lang="uk-UA" sz="2400" b="0" i="1" smtClean="0">
                                        <a:solidFill>
                                          <a:schemeClr val="bg1"/>
                                        </a:solidFill>
                                        <a:latin typeface="Cambria Math" charset="0"/>
                                      </a:rPr>
                                    </m:ctrlPr>
                                  </m:mP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𝑥</m:t>
                                          </m:r>
                                        </m:sub>
                                      </m:sSub>
                                    </m:e>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𝑥</m:t>
                                          </m:r>
                                        </m:sub>
                                      </m:sSub>
                                    </m:e>
                                  </m:m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𝑦</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𝑦</m:t>
                                          </m:r>
                                        </m:sub>
                                      </m:sSub>
                                    </m:e>
                                  </m:mr>
                                </m:m>
                              </m:e>
                              <m:e>
                                <m:m>
                                  <m:mPr>
                                    <m:mcs>
                                      <m:mc>
                                        <m:mcPr>
                                          <m:count m:val="2"/>
                                          <m:mcJc m:val="center"/>
                                        </m:mcPr>
                                      </m:mc>
                                    </m:mcs>
                                    <m:ctrlPr>
                                      <a:rPr lang="uk-UA"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𝑥</m:t>
                                          </m:r>
                                        </m:sub>
                                      </m:sSub>
                                    </m:e>
                                    <m:e>
                                      <m:sSub>
                                        <m:sSubPr>
                                          <m:ctrlPr>
                                            <a:rPr lang="en-US" sz="2400" i="1">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𝑦</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𝑦</m:t>
                                          </m:r>
                                        </m:sub>
                                      </m:sSub>
                                    </m:e>
                                  </m:mr>
                                </m:m>
                              </m:e>
                            </m:mr>
                            <m:mr>
                              <m:e>
                                <m:m>
                                  <m:mPr>
                                    <m:mcs>
                                      <m:mc>
                                        <m:mcPr>
                                          <m:count m:val="2"/>
                                          <m:mcJc m:val="center"/>
                                        </m:mcPr>
                                      </m:mc>
                                    </m:mcs>
                                    <m:ctrlPr>
                                      <a:rPr lang="uk-UA" sz="2400" b="0" i="1" smtClean="0">
                                        <a:solidFill>
                                          <a:schemeClr val="bg1"/>
                                        </a:solidFill>
                                        <a:latin typeface="Cambria Math" charset="0"/>
                                      </a:rPr>
                                    </m:ctrlPr>
                                  </m:mP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𝑧</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𝑧</m:t>
                                          </m:r>
                                        </m:sub>
                                      </m:sSub>
                                    </m:e>
                                  </m:m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mr>
                                </m:m>
                              </m:e>
                              <m:e>
                                <m:m>
                                  <m:mPr>
                                    <m:mcs>
                                      <m:mc>
                                        <m:mcPr>
                                          <m:count m:val="2"/>
                                          <m:mcJc m:val="center"/>
                                        </m:mcPr>
                                      </m:mc>
                                    </m:mcs>
                                    <m:ctrlPr>
                                      <a:rPr lang="uk-UA"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𝑧</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𝑧</m:t>
                                          </m:r>
                                        </m:sub>
                                      </m:sSub>
                                    </m:e>
                                  </m:mr>
                                  <m:mr>
                                    <m:e>
                                      <m:r>
                                        <a:rPr lang="en-US" sz="2400" b="0" i="1" smtClean="0">
                                          <a:solidFill>
                                            <a:schemeClr val="bg1"/>
                                          </a:solidFill>
                                          <a:latin typeface="Cambria Math" charset="0"/>
                                        </a:rPr>
                                        <m:t>0</m:t>
                                      </m:r>
                                    </m:e>
                                    <m:e>
                                      <m:r>
                                        <a:rPr lang="en-US" sz="2400" b="0" i="1" smtClean="0">
                                          <a:solidFill>
                                            <a:schemeClr val="bg1"/>
                                          </a:solidFill>
                                          <a:latin typeface="Cambria Math" charset="0"/>
                                        </a:rPr>
                                        <m:t>1</m:t>
                                      </m:r>
                                    </m:e>
                                  </m:mr>
                                </m:m>
                              </m:e>
                            </m:mr>
                          </m:m>
                        </m:e>
                      </m:d>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4533900" y="2216623"/>
                <a:ext cx="3263779" cy="14296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81261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r>
              <a:rPr lang="en-US" altLang="en-US"/>
              <a:t>Rotation Matrices</a:t>
            </a:r>
          </a:p>
        </p:txBody>
      </p:sp>
      <p:sp>
        <p:nvSpPr>
          <p:cNvPr id="72709"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Rectangle 1"/>
              <p:cNvSpPr/>
              <p:nvPr/>
            </p:nvSpPr>
            <p:spPr>
              <a:xfrm>
                <a:off x="1141053" y="1529833"/>
                <a:ext cx="4565481" cy="13801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1" i="0">
                              <a:solidFill>
                                <a:schemeClr val="bg1"/>
                              </a:solidFill>
                              <a:latin typeface="Cambria Math" charset="0"/>
                            </a:rPr>
                            <m:t>𝐑</m:t>
                          </m:r>
                        </m:e>
                        <m:sub>
                          <m:r>
                            <a:rPr lang="en-US" sz="2400" b="0" i="1" smtClean="0">
                              <a:solidFill>
                                <a:schemeClr val="bg1"/>
                              </a:solidFill>
                              <a:latin typeface="Cambria Math" charset="0"/>
                            </a:rPr>
                            <m:t>𝑥</m:t>
                          </m:r>
                        </m:sub>
                      </m:sSub>
                      <m:d>
                        <m:dPr>
                          <m:ctrlPr>
                            <a:rPr lang="is-IS" sz="2400" b="0" i="1" smtClean="0">
                              <a:solidFill>
                                <a:schemeClr val="bg1"/>
                              </a:solidFill>
                              <a:latin typeface="Cambria Math" charset="0"/>
                            </a:rPr>
                          </m:ctrlPr>
                        </m:dPr>
                        <m:e>
                          <m:r>
                            <a:rPr lang="is-IS" sz="2400" b="0" i="1" smtClean="0">
                              <a:solidFill>
                                <a:schemeClr val="bg1"/>
                              </a:solidFill>
                              <a:latin typeface="Cambria Math" charset="0"/>
                              <a:ea typeface="Cambria Math" charset="0"/>
                              <a:cs typeface="Cambria Math" charset="0"/>
                            </a:rPr>
                            <m:t>𝜃</m:t>
                          </m:r>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2"/>
                                    <m:mcJc m:val="center"/>
                                  </m:mcPr>
                                </m:mc>
                              </m:mcs>
                              <m:ctrlPr>
                                <a:rPr lang="uk-UA" sz="2400" b="0" i="1" smtClean="0">
                                  <a:solidFill>
                                    <a:schemeClr val="bg1"/>
                                  </a:solidFill>
                                  <a:latin typeface="Cambria Math" charset="0"/>
                                </a:rPr>
                              </m:ctrlPr>
                            </m:mPr>
                            <m:mr>
                              <m:e>
                                <m:m>
                                  <m:mPr>
                                    <m:mcs>
                                      <m:mc>
                                        <m:mcPr>
                                          <m:count m:val="2"/>
                                          <m:mcJc m:val="center"/>
                                        </m:mcPr>
                                      </m:mc>
                                    </m:mcs>
                                    <m:ctrlPr>
                                      <a:rPr lang="uk-UA" sz="2400" b="0" i="1" smtClean="0">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r>
                                                    <a:rPr lang="en-US" sz="2400" b="0" i="1" smtClean="0">
                                                      <a:solidFill>
                                                        <a:schemeClr val="bg1"/>
                                                      </a:solidFill>
                                                      <a:latin typeface="Cambria Math" charset="0"/>
                                                    </a:rPr>
                                                    <m:t>1</m:t>
                                                  </m:r>
                                                </m:e>
                                              </m:mr>
                                              <m:mr>
                                                <m:e>
                                                  <m:r>
                                                    <a:rPr lang="en-US" sz="2400" b="0" i="1" smtClean="0">
                                                      <a:solidFill>
                                                        <a:schemeClr val="bg1"/>
                                                      </a:solidFill>
                                                      <a:latin typeface="Cambria Math" charset="0"/>
                                                    </a:rPr>
                                                    <m:t>0</m:t>
                                                  </m:r>
                                                </m:e>
                                              </m:mr>
                                            </m:m>
                                          </m:e>
                                        </m:mr>
                                        <m:mr>
                                          <m:e>
                                            <m:m>
                                              <m:mPr>
                                                <m:mcs>
                                                  <m:mc>
                                                    <m:mcPr>
                                                      <m:count m:val="1"/>
                                                      <m:mcJc m:val="center"/>
                                                    </m:mcPr>
                                                  </m:mc>
                                                </m:mcs>
                                                <m:ctrlPr>
                                                  <a:rPr lang="cs-CZ" sz="2400" i="1">
                                                    <a:solidFill>
                                                      <a:schemeClr val="bg1"/>
                                                    </a:solidFill>
                                                    <a:latin typeface="Cambria Math" charset="0"/>
                                                  </a:rPr>
                                                </m:ctrlPr>
                                              </m:mPr>
                                              <m:mr>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mr>
                                            </m:m>
                                          </m:e>
                                        </m:mr>
                                      </m:m>
                                    </m:e>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r>
                                                    <a:rPr lang="en-US" sz="2400" b="0" i="1" smtClean="0">
                                                      <a:solidFill>
                                                        <a:schemeClr val="bg1"/>
                                                      </a:solidFill>
                                                      <a:latin typeface="Cambria Math" charset="0"/>
                                                    </a:rPr>
                                                    <m:t>0</m:t>
                                                  </m:r>
                                                </m:e>
                                              </m:mr>
                                              <m:mr>
                                                <m:e>
                                                  <m:func>
                                                    <m:funcPr>
                                                      <m:ctrlPr>
                                                        <a:rPr lang="en-US" sz="2400" i="1" smtClean="0">
                                                          <a:solidFill>
                                                            <a:schemeClr val="bg1"/>
                                                          </a:solidFill>
                                                          <a:latin typeface="Cambria Math" charset="0"/>
                                                        </a:rPr>
                                                      </m:ctrlPr>
                                                    </m:funcPr>
                                                    <m:fName>
                                                      <m:r>
                                                        <m:rPr>
                                                          <m:sty m:val="p"/>
                                                        </m:rPr>
                                                        <a:rPr lang="en-US" sz="2400" i="0" smtClean="0">
                                                          <a:solidFill>
                                                            <a:schemeClr val="bg1"/>
                                                          </a:solidFill>
                                                          <a:latin typeface="Cambria Math" charset="0"/>
                                                        </a:rPr>
                                                        <m:t>cos</m:t>
                                                      </m:r>
                                                    </m:fName>
                                                    <m:e>
                                                      <m:r>
                                                        <a:rPr lang="en-US" sz="2400" i="1" smtClean="0">
                                                          <a:solidFill>
                                                            <a:schemeClr val="bg1"/>
                                                          </a:solidFill>
                                                          <a:latin typeface="Cambria Math" charset="0"/>
                                                          <a:ea typeface="Cambria Math" charset="0"/>
                                                          <a:cs typeface="Cambria Math" charset="0"/>
                                                        </a:rPr>
                                                        <m:t>𝜃</m:t>
                                                      </m:r>
                                                    </m:e>
                                                  </m:func>
                                                </m:e>
                                              </m:mr>
                                            </m:m>
                                          </m:e>
                                        </m:mr>
                                        <m:mr>
                                          <m:e>
                                            <m:m>
                                              <m:mPr>
                                                <m:mcs>
                                                  <m:mc>
                                                    <m:mcPr>
                                                      <m:count m:val="1"/>
                                                      <m:mcJc m:val="center"/>
                                                    </m:mcPr>
                                                  </m:mc>
                                                </m:mcs>
                                                <m:ctrlPr>
                                                  <a:rPr lang="cs-CZ" sz="2400" i="1">
                                                    <a:solidFill>
                                                      <a:schemeClr val="bg1"/>
                                                    </a:solidFill>
                                                    <a:latin typeface="Cambria Math" charset="0"/>
                                                  </a:rPr>
                                                </m:ctrlPr>
                                              </m:mPr>
                                              <m:mr>
                                                <m:e>
                                                  <m:func>
                                                    <m:funcPr>
                                                      <m:ctrlPr>
                                                        <a:rPr lang="cs-CZ" sz="2400" i="1" smtClean="0">
                                                          <a:solidFill>
                                                            <a:schemeClr val="bg1"/>
                                                          </a:solidFill>
                                                          <a:latin typeface="Cambria Math" charset="0"/>
                                                        </a:rPr>
                                                      </m:ctrlPr>
                                                    </m:funcPr>
                                                    <m:fName>
                                                      <m:r>
                                                        <m:rPr>
                                                          <m:sty m:val="p"/>
                                                          <m:brk m:alnAt="7"/>
                                                        </m:rPr>
                                                        <a:rPr lang="cs-CZ" sz="2400" i="0" smtClean="0">
                                                          <a:solidFill>
                                                            <a:schemeClr val="bg1"/>
                                                          </a:solidFill>
                                                          <a:latin typeface="Cambria Math" charset="0"/>
                                                        </a:rPr>
                                                        <m:t>s</m:t>
                                                      </m:r>
                                                      <m:r>
                                                        <m:rPr>
                                                          <m:sty m:val="p"/>
                                                        </m:rPr>
                                                        <a:rPr lang="cs-CZ" sz="2400" i="0" smtClean="0">
                                                          <a:solidFill>
                                                            <a:schemeClr val="bg1"/>
                                                          </a:solidFill>
                                                          <a:latin typeface="Cambria Math" charset="0"/>
                                                        </a:rPr>
                                                        <m:t>in</m:t>
                                                      </m:r>
                                                    </m:fName>
                                                    <m:e>
                                                      <m:r>
                                                        <a:rPr lang="cs-CZ" sz="2400" i="1" smtClean="0">
                                                          <a:solidFill>
                                                            <a:schemeClr val="bg1"/>
                                                          </a:solidFill>
                                                          <a:latin typeface="Cambria Math" charset="0"/>
                                                          <a:ea typeface="Cambria Math" charset="0"/>
                                                          <a:cs typeface="Cambria Math" charset="0"/>
                                                        </a:rPr>
                                                        <m:t>𝜃</m:t>
                                                      </m:r>
                                                    </m:e>
                                                  </m:func>
                                                </m:e>
                                              </m:mr>
                                              <m:mr>
                                                <m:e>
                                                  <m:r>
                                                    <a:rPr lang="en-US" sz="2400" b="0" i="1" smtClean="0">
                                                      <a:solidFill>
                                                        <a:schemeClr val="bg1"/>
                                                      </a:solidFill>
                                                      <a:latin typeface="Cambria Math" charset="0"/>
                                                    </a:rPr>
                                                    <m:t>0</m:t>
                                                  </m:r>
                                                </m:e>
                                              </m:mr>
                                            </m:m>
                                          </m:e>
                                        </m:mr>
                                      </m:m>
                                    </m:e>
                                  </m:mr>
                                </m:m>
                              </m:e>
                              <m:e>
                                <m:m>
                                  <m:mPr>
                                    <m:mcs>
                                      <m:mc>
                                        <m:mcPr>
                                          <m:count m:val="2"/>
                                          <m:mcJc m:val="center"/>
                                        </m:mcPr>
                                      </m:mc>
                                    </m:mcs>
                                    <m:ctrlPr>
                                      <a:rPr lang="uk-UA" sz="2400" b="0" i="1" smtClean="0">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r>
                                                    <a:rPr lang="en-US" sz="2400" b="0" i="1" smtClean="0">
                                                      <a:solidFill>
                                                        <a:schemeClr val="bg1"/>
                                                      </a:solidFill>
                                                      <a:latin typeface="Cambria Math" charset="0"/>
                                                    </a:rPr>
                                                    <m:t>0</m:t>
                                                  </m:r>
                                                </m:e>
                                              </m:mr>
                                              <m:mr>
                                                <m:e>
                                                  <m:r>
                                                    <a:rPr lang="en-US" sz="2400" b="0" i="1" smtClean="0">
                                                      <a:solidFill>
                                                        <a:schemeClr val="bg1"/>
                                                      </a:solidFill>
                                                      <a:latin typeface="Cambria Math" charset="0"/>
                                                    </a:rPr>
                                                    <m:t>−</m:t>
                                                  </m:r>
                                                  <m:func>
                                                    <m:funcPr>
                                                      <m:ctrlPr>
                                                        <a:rPr lang="en-US" sz="2400" b="0" i="1" smtClean="0">
                                                          <a:solidFill>
                                                            <a:schemeClr val="bg1"/>
                                                          </a:solidFill>
                                                          <a:latin typeface="Cambria Math" charset="0"/>
                                                        </a:rPr>
                                                      </m:ctrlPr>
                                                    </m:funcPr>
                                                    <m:fName>
                                                      <m:r>
                                                        <m:rPr>
                                                          <m:sty m:val="p"/>
                                                        </m:rPr>
                                                        <a:rPr lang="en-US" sz="2400" b="0" i="0" smtClean="0">
                                                          <a:solidFill>
                                                            <a:schemeClr val="bg1"/>
                                                          </a:solidFill>
                                                          <a:latin typeface="Cambria Math" charset="0"/>
                                                        </a:rPr>
                                                        <m:t>sin</m:t>
                                                      </m:r>
                                                    </m:fName>
                                                    <m:e>
                                                      <m:r>
                                                        <a:rPr lang="en-US" sz="2400" b="0" i="1" smtClean="0">
                                                          <a:solidFill>
                                                            <a:schemeClr val="bg1"/>
                                                          </a:solidFill>
                                                          <a:latin typeface="Cambria Math" charset="0"/>
                                                          <a:ea typeface="Cambria Math" charset="0"/>
                                                          <a:cs typeface="Cambria Math" charset="0"/>
                                                        </a:rPr>
                                                        <m:t>𝜃</m:t>
                                                      </m:r>
                                                    </m:e>
                                                  </m:func>
                                                </m:e>
                                              </m:mr>
                                            </m:m>
                                          </m:e>
                                        </m:mr>
                                        <m:mr>
                                          <m:e>
                                            <m:m>
                                              <m:mPr>
                                                <m:mcs>
                                                  <m:mc>
                                                    <m:mcPr>
                                                      <m:count m:val="1"/>
                                                      <m:mcJc m:val="center"/>
                                                    </m:mcPr>
                                                  </m:mc>
                                                </m:mcs>
                                                <m:ctrlPr>
                                                  <a:rPr lang="cs-CZ" sz="2400" i="1">
                                                    <a:solidFill>
                                                      <a:schemeClr val="bg1"/>
                                                    </a:solidFill>
                                                    <a:latin typeface="Cambria Math" charset="0"/>
                                                  </a:rPr>
                                                </m:ctrlPr>
                                              </m:mPr>
                                              <m:mr>
                                                <m:e>
                                                  <m:func>
                                                    <m:funcPr>
                                                      <m:ctrlPr>
                                                        <a:rPr lang="cs-CZ" sz="2400" i="1" smtClean="0">
                                                          <a:solidFill>
                                                            <a:schemeClr val="bg1"/>
                                                          </a:solidFill>
                                                          <a:latin typeface="Cambria Math" charset="0"/>
                                                        </a:rPr>
                                                      </m:ctrlPr>
                                                    </m:funcPr>
                                                    <m:fName>
                                                      <m:r>
                                                        <m:rPr>
                                                          <m:sty m:val="p"/>
                                                          <m:brk m:alnAt="7"/>
                                                        </m:rPr>
                                                        <a:rPr lang="cs-CZ" sz="2400" i="0" smtClean="0">
                                                          <a:solidFill>
                                                            <a:schemeClr val="bg1"/>
                                                          </a:solidFill>
                                                          <a:latin typeface="Cambria Math" charset="0"/>
                                                        </a:rPr>
                                                        <m:t>c</m:t>
                                                      </m:r>
                                                      <m:r>
                                                        <m:rPr>
                                                          <m:sty m:val="p"/>
                                                        </m:rPr>
                                                        <a:rPr lang="cs-CZ" sz="2400" i="0" smtClean="0">
                                                          <a:solidFill>
                                                            <a:schemeClr val="bg1"/>
                                                          </a:solidFill>
                                                          <a:latin typeface="Cambria Math" charset="0"/>
                                                        </a:rPr>
                                                        <m:t>os</m:t>
                                                      </m:r>
                                                    </m:fName>
                                                    <m:e>
                                                      <m:r>
                                                        <a:rPr lang="cs-CZ" sz="2400" i="1" smtClean="0">
                                                          <a:solidFill>
                                                            <a:schemeClr val="bg1"/>
                                                          </a:solidFill>
                                                          <a:latin typeface="Cambria Math" charset="0"/>
                                                          <a:ea typeface="Cambria Math" charset="0"/>
                                                          <a:cs typeface="Cambria Math" charset="0"/>
                                                        </a:rPr>
                                                        <m:t>𝜃</m:t>
                                                      </m:r>
                                                    </m:e>
                                                  </m:func>
                                                </m:e>
                                              </m:mr>
                                              <m:mr>
                                                <m:e>
                                                  <m:r>
                                                    <a:rPr lang="en-US" sz="2400" b="0" i="1" smtClean="0">
                                                      <a:solidFill>
                                                        <a:schemeClr val="bg1"/>
                                                      </a:solidFill>
                                                      <a:latin typeface="Cambria Math" charset="0"/>
                                                    </a:rPr>
                                                    <m:t>0</m:t>
                                                  </m:r>
                                                </m:e>
                                              </m:mr>
                                            </m:m>
                                          </m:e>
                                        </m:mr>
                                      </m:m>
                                    </m:e>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mr>
                                            </m:m>
                                          </m:e>
                                        </m:mr>
                                        <m:mr>
                                          <m:e>
                                            <m:m>
                                              <m:mPr>
                                                <m:mcs>
                                                  <m:mc>
                                                    <m:mcPr>
                                                      <m:count m:val="1"/>
                                                      <m:mcJc m:val="center"/>
                                                    </m:mcPr>
                                                  </m:mc>
                                                </m:mcs>
                                                <m:ctrlPr>
                                                  <a:rPr lang="cs-CZ" sz="2400" i="1">
                                                    <a:solidFill>
                                                      <a:schemeClr val="bg1"/>
                                                    </a:solidFill>
                                                    <a:latin typeface="Cambria Math" charset="0"/>
                                                  </a:rPr>
                                                </m:ctrlPr>
                                              </m:mPr>
                                              <m:mr>
                                                <m:e>
                                                  <m:r>
                                                    <a:rPr lang="en-US" sz="2400" b="0" i="1" smtClean="0">
                                                      <a:solidFill>
                                                        <a:schemeClr val="bg1"/>
                                                      </a:solidFill>
                                                      <a:latin typeface="Cambria Math" charset="0"/>
                                                    </a:rPr>
                                                    <m:t>0</m:t>
                                                  </m:r>
                                                </m:e>
                                              </m:mr>
                                              <m:mr>
                                                <m:e>
                                                  <m:r>
                                                    <a:rPr lang="en-US" sz="2400" i="1">
                                                      <a:solidFill>
                                                        <a:schemeClr val="bg1"/>
                                                      </a:solidFill>
                                                      <a:latin typeface="Cambria Math" charset="0"/>
                                                    </a:rPr>
                                                    <m:t>1</m:t>
                                                  </m:r>
                                                </m:e>
                                              </m:mr>
                                            </m:m>
                                          </m:e>
                                        </m:mr>
                                      </m:m>
                                    </m:e>
                                  </m:mr>
                                </m:m>
                              </m:e>
                            </m:mr>
                          </m:m>
                        </m:e>
                      </m:d>
                    </m:oMath>
                  </m:oMathPara>
                </a14:m>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1141053" y="1529833"/>
                <a:ext cx="4565481" cy="138018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081809" y="3048000"/>
                <a:ext cx="4633191" cy="1383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1" i="0">
                              <a:solidFill>
                                <a:schemeClr val="bg1"/>
                              </a:solidFill>
                              <a:latin typeface="Cambria Math" charset="0"/>
                            </a:rPr>
                            <m:t>𝐑</m:t>
                          </m:r>
                        </m:e>
                        <m:sub>
                          <m:r>
                            <a:rPr lang="en-US" sz="2400" b="0" i="1" smtClean="0">
                              <a:solidFill>
                                <a:schemeClr val="bg1"/>
                              </a:solidFill>
                              <a:latin typeface="Cambria Math" charset="0"/>
                            </a:rPr>
                            <m:t>𝑦</m:t>
                          </m:r>
                        </m:sub>
                      </m:sSub>
                      <m:d>
                        <m:dPr>
                          <m:ctrlPr>
                            <a:rPr lang="is-IS" sz="2400" b="0" i="1" smtClean="0">
                              <a:solidFill>
                                <a:schemeClr val="bg1"/>
                              </a:solidFill>
                              <a:latin typeface="Cambria Math" charset="0"/>
                            </a:rPr>
                          </m:ctrlPr>
                        </m:dPr>
                        <m:e>
                          <m:r>
                            <a:rPr lang="is-IS" sz="2400" b="0" i="1" smtClean="0">
                              <a:solidFill>
                                <a:schemeClr val="bg1"/>
                              </a:solidFill>
                              <a:latin typeface="Cambria Math" charset="0"/>
                              <a:ea typeface="Cambria Math" charset="0"/>
                              <a:cs typeface="Cambria Math" charset="0"/>
                            </a:rPr>
                            <m:t>𝜃</m:t>
                          </m:r>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2"/>
                                    <m:mcJc m:val="center"/>
                                  </m:mcPr>
                                </m:mc>
                              </m:mcs>
                              <m:ctrlPr>
                                <a:rPr lang="uk-UA" sz="2400" b="0" i="1" smtClean="0">
                                  <a:solidFill>
                                    <a:schemeClr val="bg1"/>
                                  </a:solidFill>
                                  <a:latin typeface="Cambria Math" charset="0"/>
                                </a:rPr>
                              </m:ctrlPr>
                            </m:mPr>
                            <m:mr>
                              <m:e>
                                <m:m>
                                  <m:mPr>
                                    <m:mcs>
                                      <m:mc>
                                        <m:mcPr>
                                          <m:count m:val="2"/>
                                          <m:mcJc m:val="center"/>
                                        </m:mcPr>
                                      </m:mc>
                                    </m:mcs>
                                    <m:ctrlPr>
                                      <a:rPr lang="uk-UA" sz="2400" b="0" i="1" smtClean="0">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func>
                                                    <m:funcPr>
                                                      <m:ctrlPr>
                                                        <a:rPr lang="cs-CZ" sz="2400" i="1" smtClean="0">
                                                          <a:solidFill>
                                                            <a:schemeClr val="bg1"/>
                                                          </a:solidFill>
                                                          <a:latin typeface="Cambria Math" charset="0"/>
                                                        </a:rPr>
                                                      </m:ctrlPr>
                                                    </m:funcPr>
                                                    <m:fName>
                                                      <m:r>
                                                        <m:rPr>
                                                          <m:sty m:val="p"/>
                                                          <m:brk m:alnAt="7"/>
                                                        </m:rPr>
                                                        <a:rPr lang="cs-CZ" sz="2400" i="0" smtClean="0">
                                                          <a:solidFill>
                                                            <a:schemeClr val="bg1"/>
                                                          </a:solidFill>
                                                          <a:latin typeface="Cambria Math" charset="0"/>
                                                        </a:rPr>
                                                        <m:t>c</m:t>
                                                      </m:r>
                                                      <m:r>
                                                        <m:rPr>
                                                          <m:sty m:val="p"/>
                                                        </m:rPr>
                                                        <a:rPr lang="cs-CZ" sz="2400" i="0" smtClean="0">
                                                          <a:solidFill>
                                                            <a:schemeClr val="bg1"/>
                                                          </a:solidFill>
                                                          <a:latin typeface="Cambria Math" charset="0"/>
                                                        </a:rPr>
                                                        <m:t>os</m:t>
                                                      </m:r>
                                                    </m:fName>
                                                    <m:e>
                                                      <m:r>
                                                        <a:rPr lang="cs-CZ" sz="2400" i="1" smtClean="0">
                                                          <a:solidFill>
                                                            <a:schemeClr val="bg1"/>
                                                          </a:solidFill>
                                                          <a:latin typeface="Cambria Math" charset="0"/>
                                                          <a:ea typeface="Cambria Math" charset="0"/>
                                                          <a:cs typeface="Cambria Math" charset="0"/>
                                                        </a:rPr>
                                                        <m:t>𝜃</m:t>
                                                      </m:r>
                                                    </m:e>
                                                  </m:func>
                                                </m:e>
                                              </m:mr>
                                              <m:mr>
                                                <m:e>
                                                  <m:r>
                                                    <a:rPr lang="en-US" sz="2400" b="0" i="1" smtClean="0">
                                                      <a:solidFill>
                                                        <a:schemeClr val="bg1"/>
                                                      </a:solidFill>
                                                      <a:latin typeface="Cambria Math" charset="0"/>
                                                    </a:rPr>
                                                    <m:t>0</m:t>
                                                  </m:r>
                                                </m:e>
                                              </m:mr>
                                            </m:m>
                                          </m:e>
                                        </m:mr>
                                        <m:mr>
                                          <m:e>
                                            <m:m>
                                              <m:mPr>
                                                <m:mcs>
                                                  <m:mc>
                                                    <m:mcPr>
                                                      <m:count m:val="1"/>
                                                      <m:mcJc m:val="center"/>
                                                    </m:mcPr>
                                                  </m:mc>
                                                </m:mcs>
                                                <m:ctrlPr>
                                                  <a:rPr lang="cs-CZ" sz="2400" i="1">
                                                    <a:solidFill>
                                                      <a:schemeClr val="bg1"/>
                                                    </a:solidFill>
                                                    <a:latin typeface="Cambria Math" charset="0"/>
                                                  </a:rPr>
                                                </m:ctrlPr>
                                              </m:mPr>
                                              <m:mr>
                                                <m:e>
                                                  <m:r>
                                                    <m:rPr>
                                                      <m:brk m:alnAt="7"/>
                                                    </m:rPr>
                                                    <a:rPr lang="en-US" sz="2400" b="0" i="1" smtClean="0">
                                                      <a:solidFill>
                                                        <a:schemeClr val="bg1"/>
                                                      </a:solidFill>
                                                      <a:latin typeface="Cambria Math" charset="0"/>
                                                    </a:rPr>
                                                    <m:t>−</m:t>
                                                  </m:r>
                                                  <m:func>
                                                    <m:funcPr>
                                                      <m:ctrlPr>
                                                        <a:rPr lang="en-US" sz="2400" b="0" i="1" smtClean="0">
                                                          <a:solidFill>
                                                            <a:schemeClr val="bg1"/>
                                                          </a:solidFill>
                                                          <a:latin typeface="Cambria Math" charset="0"/>
                                                        </a:rPr>
                                                      </m:ctrlPr>
                                                    </m:funcPr>
                                                    <m:fName>
                                                      <m:r>
                                                        <m:rPr>
                                                          <m:sty m:val="p"/>
                                                          <m:brk m:alnAt="7"/>
                                                        </m:rPr>
                                                        <a:rPr lang="en-US" sz="2400" b="0" i="0" smtClean="0">
                                                          <a:solidFill>
                                                            <a:schemeClr val="bg1"/>
                                                          </a:solidFill>
                                                          <a:latin typeface="Cambria Math" charset="0"/>
                                                        </a:rPr>
                                                        <m:t>s</m:t>
                                                      </m:r>
                                                      <m:r>
                                                        <m:rPr>
                                                          <m:sty m:val="p"/>
                                                        </m:rPr>
                                                        <a:rPr lang="en-US" sz="2400" b="0" i="0" smtClean="0">
                                                          <a:solidFill>
                                                            <a:schemeClr val="bg1"/>
                                                          </a:solidFill>
                                                          <a:latin typeface="Cambria Math" charset="0"/>
                                                        </a:rPr>
                                                        <m:t>in</m:t>
                                                      </m:r>
                                                    </m:fName>
                                                    <m:e>
                                                      <m:r>
                                                        <a:rPr lang="en-US" sz="2400" b="0" i="1" smtClean="0">
                                                          <a:solidFill>
                                                            <a:schemeClr val="bg1"/>
                                                          </a:solidFill>
                                                          <a:latin typeface="Cambria Math" charset="0"/>
                                                          <a:ea typeface="Cambria Math" charset="0"/>
                                                          <a:cs typeface="Cambria Math" charset="0"/>
                                                        </a:rPr>
                                                        <m:t>𝜃</m:t>
                                                      </m:r>
                                                    </m:e>
                                                  </m:func>
                                                </m:e>
                                              </m:mr>
                                              <m:mr>
                                                <m:e>
                                                  <m:r>
                                                    <a:rPr lang="en-US" sz="2400" b="0" i="1" smtClean="0">
                                                      <a:solidFill>
                                                        <a:schemeClr val="bg1"/>
                                                      </a:solidFill>
                                                      <a:latin typeface="Cambria Math" charset="0"/>
                                                    </a:rPr>
                                                    <m:t>0</m:t>
                                                  </m:r>
                                                </m:e>
                                              </m:mr>
                                            </m:m>
                                          </m:e>
                                        </m:mr>
                                      </m:m>
                                    </m:e>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r>
                                                    <a:rPr lang="en-US" sz="2400" b="0" i="1" smtClean="0">
                                                      <a:solidFill>
                                                        <a:schemeClr val="bg1"/>
                                                      </a:solidFill>
                                                      <a:latin typeface="Cambria Math" charset="0"/>
                                                    </a:rPr>
                                                    <m:t>0</m:t>
                                                  </m:r>
                                                </m:e>
                                              </m:mr>
                                              <m:mr>
                                                <m:e>
                                                  <m:r>
                                                    <a:rPr lang="en-US" sz="2400" b="0" i="1" smtClean="0">
                                                      <a:solidFill>
                                                        <a:schemeClr val="bg1"/>
                                                      </a:solidFill>
                                                      <a:latin typeface="Cambria Math" charset="0"/>
                                                    </a:rPr>
                                                    <m:t>1</m:t>
                                                  </m:r>
                                                </m:e>
                                              </m:mr>
                                            </m:m>
                                          </m:e>
                                        </m:mr>
                                        <m:mr>
                                          <m:e>
                                            <m:m>
                                              <m:mPr>
                                                <m:mcs>
                                                  <m:mc>
                                                    <m:mcPr>
                                                      <m:count m:val="1"/>
                                                      <m:mcJc m:val="center"/>
                                                    </m:mcPr>
                                                  </m:mc>
                                                </m:mcs>
                                                <m:ctrlPr>
                                                  <a:rPr lang="cs-CZ" sz="2400" i="1">
                                                    <a:solidFill>
                                                      <a:schemeClr val="bg1"/>
                                                    </a:solidFill>
                                                    <a:latin typeface="Cambria Math" charset="0"/>
                                                  </a:rPr>
                                                </m:ctrlPr>
                                              </m:mPr>
                                              <m:mr>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mr>
                                            </m:m>
                                          </m:e>
                                        </m:mr>
                                      </m:m>
                                    </m:e>
                                  </m:mr>
                                </m:m>
                              </m:e>
                              <m:e>
                                <m:m>
                                  <m:mPr>
                                    <m:mcs>
                                      <m:mc>
                                        <m:mcPr>
                                          <m:count m:val="2"/>
                                          <m:mcJc m:val="center"/>
                                        </m:mcPr>
                                      </m:mc>
                                    </m:mcs>
                                    <m:ctrlPr>
                                      <a:rPr lang="uk-UA" sz="2400" b="0" i="1" smtClean="0">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func>
                                                    <m:funcPr>
                                                      <m:ctrlPr>
                                                        <a:rPr lang="cs-CZ" sz="2400" i="1" smtClean="0">
                                                          <a:solidFill>
                                                            <a:schemeClr val="bg1"/>
                                                          </a:solidFill>
                                                          <a:latin typeface="Cambria Math" charset="0"/>
                                                        </a:rPr>
                                                      </m:ctrlPr>
                                                    </m:funcPr>
                                                    <m:fName>
                                                      <m:r>
                                                        <m:rPr>
                                                          <m:sty m:val="p"/>
                                                          <m:brk m:alnAt="7"/>
                                                        </m:rPr>
                                                        <a:rPr lang="cs-CZ" sz="2400" i="0" smtClean="0">
                                                          <a:solidFill>
                                                            <a:schemeClr val="bg1"/>
                                                          </a:solidFill>
                                                          <a:latin typeface="Cambria Math" charset="0"/>
                                                        </a:rPr>
                                                        <m:t>s</m:t>
                                                      </m:r>
                                                      <m:r>
                                                        <m:rPr>
                                                          <m:sty m:val="p"/>
                                                        </m:rPr>
                                                        <a:rPr lang="cs-CZ" sz="2400" i="0" smtClean="0">
                                                          <a:solidFill>
                                                            <a:schemeClr val="bg1"/>
                                                          </a:solidFill>
                                                          <a:latin typeface="Cambria Math" charset="0"/>
                                                        </a:rPr>
                                                        <m:t>in</m:t>
                                                      </m:r>
                                                    </m:fName>
                                                    <m:e>
                                                      <m:r>
                                                        <a:rPr lang="cs-CZ" sz="2400" i="1" smtClean="0">
                                                          <a:solidFill>
                                                            <a:schemeClr val="bg1"/>
                                                          </a:solidFill>
                                                          <a:latin typeface="Cambria Math" charset="0"/>
                                                          <a:ea typeface="Cambria Math" charset="0"/>
                                                          <a:cs typeface="Cambria Math" charset="0"/>
                                                        </a:rPr>
                                                        <m:t>𝜃</m:t>
                                                      </m:r>
                                                    </m:e>
                                                  </m:func>
                                                </m:e>
                                              </m:mr>
                                              <m:mr>
                                                <m:e>
                                                  <m:r>
                                                    <a:rPr lang="en-US" sz="2400" b="0" i="1" smtClean="0">
                                                      <a:solidFill>
                                                        <a:schemeClr val="bg1"/>
                                                      </a:solidFill>
                                                      <a:latin typeface="Cambria Math" charset="0"/>
                                                    </a:rPr>
                                                    <m:t>0</m:t>
                                                  </m:r>
                                                </m:e>
                                              </m:mr>
                                            </m:m>
                                          </m:e>
                                        </m:mr>
                                        <m:mr>
                                          <m:e>
                                            <m:m>
                                              <m:mPr>
                                                <m:mcs>
                                                  <m:mc>
                                                    <m:mcPr>
                                                      <m:count m:val="1"/>
                                                      <m:mcJc m:val="center"/>
                                                    </m:mcPr>
                                                  </m:mc>
                                                </m:mcs>
                                                <m:ctrlPr>
                                                  <a:rPr lang="cs-CZ" sz="2400" i="1">
                                                    <a:solidFill>
                                                      <a:schemeClr val="bg1"/>
                                                    </a:solidFill>
                                                    <a:latin typeface="Cambria Math" charset="0"/>
                                                  </a:rPr>
                                                </m:ctrlPr>
                                              </m:mPr>
                                              <m:mr>
                                                <m:e>
                                                  <m:func>
                                                    <m:funcPr>
                                                      <m:ctrlPr>
                                                        <a:rPr lang="cs-CZ" sz="2400" i="1" smtClean="0">
                                                          <a:solidFill>
                                                            <a:schemeClr val="bg1"/>
                                                          </a:solidFill>
                                                          <a:latin typeface="Cambria Math" charset="0"/>
                                                        </a:rPr>
                                                      </m:ctrlPr>
                                                    </m:funcPr>
                                                    <m:fName>
                                                      <m:r>
                                                        <m:rPr>
                                                          <m:sty m:val="p"/>
                                                          <m:brk m:alnAt="7"/>
                                                        </m:rPr>
                                                        <a:rPr lang="cs-CZ" sz="2400" i="0" smtClean="0">
                                                          <a:solidFill>
                                                            <a:schemeClr val="bg1"/>
                                                          </a:solidFill>
                                                          <a:latin typeface="Cambria Math" charset="0"/>
                                                        </a:rPr>
                                                        <m:t>c</m:t>
                                                      </m:r>
                                                      <m:r>
                                                        <m:rPr>
                                                          <m:sty m:val="p"/>
                                                        </m:rPr>
                                                        <a:rPr lang="cs-CZ" sz="2400" i="0" smtClean="0">
                                                          <a:solidFill>
                                                            <a:schemeClr val="bg1"/>
                                                          </a:solidFill>
                                                          <a:latin typeface="Cambria Math" charset="0"/>
                                                        </a:rPr>
                                                        <m:t>os</m:t>
                                                      </m:r>
                                                    </m:fName>
                                                    <m:e>
                                                      <m:r>
                                                        <a:rPr lang="cs-CZ" sz="2400" i="1" smtClean="0">
                                                          <a:solidFill>
                                                            <a:schemeClr val="bg1"/>
                                                          </a:solidFill>
                                                          <a:latin typeface="Cambria Math" charset="0"/>
                                                          <a:ea typeface="Cambria Math" charset="0"/>
                                                          <a:cs typeface="Cambria Math" charset="0"/>
                                                        </a:rPr>
                                                        <m:t>𝜃</m:t>
                                                      </m:r>
                                                    </m:e>
                                                  </m:func>
                                                </m:e>
                                              </m:mr>
                                              <m:mr>
                                                <m:e>
                                                  <m:r>
                                                    <a:rPr lang="en-US" sz="2400" b="0" i="1" smtClean="0">
                                                      <a:solidFill>
                                                        <a:schemeClr val="bg1"/>
                                                      </a:solidFill>
                                                      <a:latin typeface="Cambria Math" charset="0"/>
                                                    </a:rPr>
                                                    <m:t>0</m:t>
                                                  </m:r>
                                                </m:e>
                                              </m:mr>
                                            </m:m>
                                          </m:e>
                                        </m:mr>
                                      </m:m>
                                    </m:e>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mr>
                                            </m:m>
                                          </m:e>
                                        </m:mr>
                                        <m:mr>
                                          <m:e>
                                            <m:m>
                                              <m:mPr>
                                                <m:mcs>
                                                  <m:mc>
                                                    <m:mcPr>
                                                      <m:count m:val="1"/>
                                                      <m:mcJc m:val="center"/>
                                                    </m:mcPr>
                                                  </m:mc>
                                                </m:mcs>
                                                <m:ctrlPr>
                                                  <a:rPr lang="cs-CZ" sz="2400" i="1">
                                                    <a:solidFill>
                                                      <a:schemeClr val="bg1"/>
                                                    </a:solidFill>
                                                    <a:latin typeface="Cambria Math" charset="0"/>
                                                  </a:rPr>
                                                </m:ctrlPr>
                                              </m:mPr>
                                              <m:mr>
                                                <m:e>
                                                  <m:r>
                                                    <a:rPr lang="en-US" sz="2400" b="0" i="1" smtClean="0">
                                                      <a:solidFill>
                                                        <a:schemeClr val="bg1"/>
                                                      </a:solidFill>
                                                      <a:latin typeface="Cambria Math" charset="0"/>
                                                    </a:rPr>
                                                    <m:t>0</m:t>
                                                  </m:r>
                                                </m:e>
                                              </m:mr>
                                              <m:mr>
                                                <m:e>
                                                  <m:r>
                                                    <a:rPr lang="en-US" sz="2400" i="1">
                                                      <a:solidFill>
                                                        <a:schemeClr val="bg1"/>
                                                      </a:solidFill>
                                                      <a:latin typeface="Cambria Math" charset="0"/>
                                                    </a:rPr>
                                                    <m:t>1</m:t>
                                                  </m:r>
                                                </m:e>
                                              </m:mr>
                                            </m:m>
                                          </m:e>
                                        </m:mr>
                                      </m:m>
                                    </m:e>
                                  </m:mr>
                                </m:m>
                              </m:e>
                            </m:mr>
                          </m:m>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1081809" y="3048000"/>
                <a:ext cx="4633191" cy="138326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101536" y="4569245"/>
                <a:ext cx="4549964" cy="13801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1" i="0">
                              <a:solidFill>
                                <a:schemeClr val="bg1"/>
                              </a:solidFill>
                              <a:latin typeface="Cambria Math" charset="0"/>
                            </a:rPr>
                            <m:t>𝐑</m:t>
                          </m:r>
                        </m:e>
                        <m:sub>
                          <m:r>
                            <a:rPr lang="en-US" sz="2400" b="0" i="1" smtClean="0">
                              <a:solidFill>
                                <a:schemeClr val="bg1"/>
                              </a:solidFill>
                              <a:latin typeface="Cambria Math" charset="0"/>
                            </a:rPr>
                            <m:t>𝑧</m:t>
                          </m:r>
                        </m:sub>
                      </m:sSub>
                      <m:d>
                        <m:dPr>
                          <m:ctrlPr>
                            <a:rPr lang="is-IS" sz="2400" b="0" i="1" smtClean="0">
                              <a:solidFill>
                                <a:schemeClr val="bg1"/>
                              </a:solidFill>
                              <a:latin typeface="Cambria Math" charset="0"/>
                            </a:rPr>
                          </m:ctrlPr>
                        </m:dPr>
                        <m:e>
                          <m:r>
                            <a:rPr lang="is-IS" sz="2400" b="0" i="1" smtClean="0">
                              <a:solidFill>
                                <a:schemeClr val="bg1"/>
                              </a:solidFill>
                              <a:latin typeface="Cambria Math" charset="0"/>
                              <a:ea typeface="Cambria Math" charset="0"/>
                              <a:cs typeface="Cambria Math" charset="0"/>
                            </a:rPr>
                            <m:t>𝜃</m:t>
                          </m:r>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2"/>
                                    <m:mcJc m:val="center"/>
                                  </m:mcPr>
                                </m:mc>
                              </m:mcs>
                              <m:ctrlPr>
                                <a:rPr lang="uk-UA" sz="2400" b="0" i="1" smtClean="0">
                                  <a:solidFill>
                                    <a:schemeClr val="bg1"/>
                                  </a:solidFill>
                                  <a:latin typeface="Cambria Math" charset="0"/>
                                </a:rPr>
                              </m:ctrlPr>
                            </m:mPr>
                            <m:mr>
                              <m:e>
                                <m:m>
                                  <m:mPr>
                                    <m:mcs>
                                      <m:mc>
                                        <m:mcPr>
                                          <m:count m:val="2"/>
                                          <m:mcJc m:val="center"/>
                                        </m:mcPr>
                                      </m:mc>
                                    </m:mcs>
                                    <m:ctrlPr>
                                      <a:rPr lang="uk-UA" sz="2400" b="0" i="1" smtClean="0">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func>
                                                    <m:funcPr>
                                                      <m:ctrlPr>
                                                        <a:rPr lang="cs-CZ" sz="2400" i="1" smtClean="0">
                                                          <a:solidFill>
                                                            <a:schemeClr val="bg1"/>
                                                          </a:solidFill>
                                                          <a:latin typeface="Cambria Math" charset="0"/>
                                                        </a:rPr>
                                                      </m:ctrlPr>
                                                    </m:funcPr>
                                                    <m:fName>
                                                      <m:r>
                                                        <m:rPr>
                                                          <m:sty m:val="p"/>
                                                          <m:brk m:alnAt="7"/>
                                                        </m:rPr>
                                                        <a:rPr lang="cs-CZ" sz="2400" i="0" smtClean="0">
                                                          <a:solidFill>
                                                            <a:schemeClr val="bg1"/>
                                                          </a:solidFill>
                                                          <a:latin typeface="Cambria Math" charset="0"/>
                                                        </a:rPr>
                                                        <m:t>c</m:t>
                                                      </m:r>
                                                      <m:r>
                                                        <m:rPr>
                                                          <m:sty m:val="p"/>
                                                        </m:rPr>
                                                        <a:rPr lang="cs-CZ" sz="2400" i="0" smtClean="0">
                                                          <a:solidFill>
                                                            <a:schemeClr val="bg1"/>
                                                          </a:solidFill>
                                                          <a:latin typeface="Cambria Math" charset="0"/>
                                                        </a:rPr>
                                                        <m:t>os</m:t>
                                                      </m:r>
                                                    </m:fName>
                                                    <m:e>
                                                      <m:r>
                                                        <a:rPr lang="cs-CZ" sz="2400" i="1" smtClean="0">
                                                          <a:solidFill>
                                                            <a:schemeClr val="bg1"/>
                                                          </a:solidFill>
                                                          <a:latin typeface="Cambria Math" charset="0"/>
                                                          <a:ea typeface="Cambria Math" charset="0"/>
                                                          <a:cs typeface="Cambria Math" charset="0"/>
                                                        </a:rPr>
                                                        <m:t>𝜃</m:t>
                                                      </m:r>
                                                    </m:e>
                                                  </m:func>
                                                </m:e>
                                              </m:mr>
                                              <m:mr>
                                                <m:e>
                                                  <m:func>
                                                    <m:funcPr>
                                                      <m:ctrlPr>
                                                        <a:rPr lang="cs-CZ" sz="2400" i="1">
                                                          <a:solidFill>
                                                            <a:schemeClr val="bg1"/>
                                                          </a:solidFill>
                                                          <a:latin typeface="Cambria Math" charset="0"/>
                                                        </a:rPr>
                                                      </m:ctrlPr>
                                                    </m:funcPr>
                                                    <m:fName>
                                                      <m:r>
                                                        <m:rPr>
                                                          <m:sty m:val="p"/>
                                                          <m:brk m:alnAt="7"/>
                                                        </m:rPr>
                                                        <a:rPr lang="cs-CZ" sz="2400">
                                                          <a:solidFill>
                                                            <a:schemeClr val="bg1"/>
                                                          </a:solidFill>
                                                          <a:latin typeface="Cambria Math" charset="0"/>
                                                        </a:rPr>
                                                        <m:t>s</m:t>
                                                      </m:r>
                                                      <m:r>
                                                        <m:rPr>
                                                          <m:sty m:val="p"/>
                                                        </m:rPr>
                                                        <a:rPr lang="cs-CZ" sz="2400">
                                                          <a:solidFill>
                                                            <a:schemeClr val="bg1"/>
                                                          </a:solidFill>
                                                          <a:latin typeface="Cambria Math" charset="0"/>
                                                        </a:rPr>
                                                        <m:t>in</m:t>
                                                      </m:r>
                                                    </m:fName>
                                                    <m:e>
                                                      <m:r>
                                                        <a:rPr lang="cs-CZ" sz="2400" i="1">
                                                          <a:solidFill>
                                                            <a:schemeClr val="bg1"/>
                                                          </a:solidFill>
                                                          <a:latin typeface="Cambria Math" charset="0"/>
                                                          <a:ea typeface="Cambria Math" charset="0"/>
                                                          <a:cs typeface="Cambria Math" charset="0"/>
                                                        </a:rPr>
                                                        <m:t>𝜃</m:t>
                                                      </m:r>
                                                    </m:e>
                                                  </m:func>
                                                </m:e>
                                              </m:mr>
                                            </m:m>
                                          </m:e>
                                        </m:mr>
                                        <m:mr>
                                          <m:e>
                                            <m:m>
                                              <m:mPr>
                                                <m:mcs>
                                                  <m:mc>
                                                    <m:mcPr>
                                                      <m:count m:val="1"/>
                                                      <m:mcJc m:val="center"/>
                                                    </m:mcPr>
                                                  </m:mc>
                                                </m:mcs>
                                                <m:ctrlPr>
                                                  <a:rPr lang="cs-CZ" sz="2400" i="1">
                                                    <a:solidFill>
                                                      <a:schemeClr val="bg1"/>
                                                    </a:solidFill>
                                                    <a:latin typeface="Cambria Math" charset="0"/>
                                                  </a:rPr>
                                                </m:ctrlPr>
                                              </m:mPr>
                                              <m:mr>
                                                <m:e>
                                                  <m:r>
                                                    <m:rPr>
                                                      <m:brk m:alnAt="7"/>
                                                    </m:rPr>
                                                    <a:rPr lang="en-US" sz="2400" b="0" i="1" smtClean="0">
                                                      <a:solidFill>
                                                        <a:schemeClr val="bg1"/>
                                                      </a:solidFill>
                                                      <a:latin typeface="Cambria Math" charset="0"/>
                                                    </a:rPr>
                                                    <m:t>0</m:t>
                                                  </m:r>
                                                </m:e>
                                              </m:mr>
                                              <m:mr>
                                                <m:e>
                                                  <m:r>
                                                    <a:rPr lang="en-US" sz="2400" b="0" i="1" smtClean="0">
                                                      <a:solidFill>
                                                        <a:schemeClr val="bg1"/>
                                                      </a:solidFill>
                                                      <a:latin typeface="Cambria Math" charset="0"/>
                                                    </a:rPr>
                                                    <m:t>0</m:t>
                                                  </m:r>
                                                </m:e>
                                              </m:mr>
                                            </m:m>
                                          </m:e>
                                        </m:mr>
                                      </m:m>
                                    </m:e>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r>
                                                    <m:rPr>
                                                      <m:brk m:alnAt="7"/>
                                                    </m:rPr>
                                                    <a:rPr lang="en-US" sz="2400" i="1">
                                                      <a:solidFill>
                                                        <a:schemeClr val="bg1"/>
                                                      </a:solidFill>
                                                      <a:latin typeface="Cambria Math" charset="0"/>
                                                    </a:rPr>
                                                    <m:t>−</m:t>
                                                  </m:r>
                                                  <m:func>
                                                    <m:funcPr>
                                                      <m:ctrlPr>
                                                        <a:rPr lang="en-US" sz="2400" i="1">
                                                          <a:solidFill>
                                                            <a:schemeClr val="bg1"/>
                                                          </a:solidFill>
                                                          <a:latin typeface="Cambria Math" charset="0"/>
                                                        </a:rPr>
                                                      </m:ctrlPr>
                                                    </m:funcPr>
                                                    <m:fName>
                                                      <m:r>
                                                        <m:rPr>
                                                          <m:sty m:val="p"/>
                                                          <m:brk m:alnAt="7"/>
                                                        </m:rPr>
                                                        <a:rPr lang="en-US" sz="2400">
                                                          <a:solidFill>
                                                            <a:schemeClr val="bg1"/>
                                                          </a:solidFill>
                                                          <a:latin typeface="Cambria Math" charset="0"/>
                                                        </a:rPr>
                                                        <m:t>s</m:t>
                                                      </m:r>
                                                      <m:r>
                                                        <m:rPr>
                                                          <m:sty m:val="p"/>
                                                        </m:rPr>
                                                        <a:rPr lang="en-US" sz="2400">
                                                          <a:solidFill>
                                                            <a:schemeClr val="bg1"/>
                                                          </a:solidFill>
                                                          <a:latin typeface="Cambria Math" charset="0"/>
                                                        </a:rPr>
                                                        <m:t>in</m:t>
                                                      </m:r>
                                                    </m:fName>
                                                    <m:e>
                                                      <m:r>
                                                        <a:rPr lang="en-US" sz="2400" i="1">
                                                          <a:solidFill>
                                                            <a:schemeClr val="bg1"/>
                                                          </a:solidFill>
                                                          <a:latin typeface="Cambria Math" charset="0"/>
                                                          <a:ea typeface="Cambria Math" charset="0"/>
                                                          <a:cs typeface="Cambria Math" charset="0"/>
                                                        </a:rPr>
                                                        <m:t>𝜃</m:t>
                                                      </m:r>
                                                    </m:e>
                                                  </m:func>
                                                </m:e>
                                              </m:mr>
                                              <m:mr>
                                                <m:e>
                                                  <m:func>
                                                    <m:funcPr>
                                                      <m:ctrlPr>
                                                        <a:rPr lang="cs-CZ" sz="2400" i="1">
                                                          <a:solidFill>
                                                            <a:schemeClr val="bg1"/>
                                                          </a:solidFill>
                                                          <a:latin typeface="Cambria Math" charset="0"/>
                                                        </a:rPr>
                                                      </m:ctrlPr>
                                                    </m:funcPr>
                                                    <m:fName>
                                                      <m:r>
                                                        <m:rPr>
                                                          <m:sty m:val="p"/>
                                                          <m:brk m:alnAt="7"/>
                                                        </m:rPr>
                                                        <a:rPr lang="cs-CZ" sz="2400">
                                                          <a:solidFill>
                                                            <a:schemeClr val="bg1"/>
                                                          </a:solidFill>
                                                          <a:latin typeface="Cambria Math" charset="0"/>
                                                        </a:rPr>
                                                        <m:t>c</m:t>
                                                      </m:r>
                                                      <m:r>
                                                        <m:rPr>
                                                          <m:sty m:val="p"/>
                                                        </m:rPr>
                                                        <a:rPr lang="cs-CZ" sz="2400">
                                                          <a:solidFill>
                                                            <a:schemeClr val="bg1"/>
                                                          </a:solidFill>
                                                          <a:latin typeface="Cambria Math" charset="0"/>
                                                        </a:rPr>
                                                        <m:t>os</m:t>
                                                      </m:r>
                                                    </m:fName>
                                                    <m:e>
                                                      <m:r>
                                                        <a:rPr lang="cs-CZ" sz="2400" i="1">
                                                          <a:solidFill>
                                                            <a:schemeClr val="bg1"/>
                                                          </a:solidFill>
                                                          <a:latin typeface="Cambria Math" charset="0"/>
                                                          <a:ea typeface="Cambria Math" charset="0"/>
                                                          <a:cs typeface="Cambria Math" charset="0"/>
                                                        </a:rPr>
                                                        <m:t>𝜃</m:t>
                                                      </m:r>
                                                    </m:e>
                                                  </m:func>
                                                </m:e>
                                              </m:mr>
                                            </m:m>
                                          </m:e>
                                        </m:mr>
                                        <m:mr>
                                          <m:e>
                                            <m:m>
                                              <m:mPr>
                                                <m:mcs>
                                                  <m:mc>
                                                    <m:mcPr>
                                                      <m:count m:val="1"/>
                                                      <m:mcJc m:val="center"/>
                                                    </m:mcPr>
                                                  </m:mc>
                                                </m:mcs>
                                                <m:ctrlPr>
                                                  <a:rPr lang="cs-CZ" sz="2400" i="1">
                                                    <a:solidFill>
                                                      <a:schemeClr val="bg1"/>
                                                    </a:solidFill>
                                                    <a:latin typeface="Cambria Math" charset="0"/>
                                                  </a:rPr>
                                                </m:ctrlPr>
                                              </m:mPr>
                                              <m:mr>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mr>
                                            </m:m>
                                          </m:e>
                                        </m:mr>
                                      </m:m>
                                    </m:e>
                                  </m:mr>
                                </m:m>
                              </m:e>
                              <m:e>
                                <m:m>
                                  <m:mPr>
                                    <m:mcs>
                                      <m:mc>
                                        <m:mcPr>
                                          <m:count m:val="2"/>
                                          <m:mcJc m:val="center"/>
                                        </m:mcPr>
                                      </m:mc>
                                    </m:mcs>
                                    <m:ctrlPr>
                                      <a:rPr lang="uk-UA" sz="2400" b="0" i="1" smtClean="0">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r>
                                                    <m:rPr>
                                                      <m:brk m:alnAt="7"/>
                                                    </m:rPr>
                                                    <a:rPr lang="en-US" sz="2400" b="0" i="1" smtClean="0">
                                                      <a:solidFill>
                                                        <a:schemeClr val="bg1"/>
                                                      </a:solidFill>
                                                      <a:latin typeface="Cambria Math" charset="0"/>
                                                    </a:rPr>
                                                    <m:t>0</m:t>
                                                  </m:r>
                                                </m:e>
                                              </m:mr>
                                              <m:mr>
                                                <m:e>
                                                  <m:r>
                                                    <a:rPr lang="en-US" sz="2400" b="0" i="1" smtClean="0">
                                                      <a:solidFill>
                                                        <a:schemeClr val="bg1"/>
                                                      </a:solidFill>
                                                      <a:latin typeface="Cambria Math" charset="0"/>
                                                    </a:rPr>
                                                    <m:t>0</m:t>
                                                  </m:r>
                                                </m:e>
                                              </m:mr>
                                            </m:m>
                                          </m:e>
                                        </m:mr>
                                        <m:mr>
                                          <m:e>
                                            <m:m>
                                              <m:mPr>
                                                <m:mcs>
                                                  <m:mc>
                                                    <m:mcPr>
                                                      <m:count m:val="1"/>
                                                      <m:mcJc m:val="center"/>
                                                    </m:mcPr>
                                                  </m:mc>
                                                </m:mcs>
                                                <m:ctrlPr>
                                                  <a:rPr lang="cs-CZ" sz="2400" i="1">
                                                    <a:solidFill>
                                                      <a:schemeClr val="bg1"/>
                                                    </a:solidFill>
                                                    <a:latin typeface="Cambria Math" charset="0"/>
                                                  </a:rPr>
                                                </m:ctrlPr>
                                              </m:mPr>
                                              <m:mr>
                                                <m:e>
                                                  <m:r>
                                                    <m:rPr>
                                                      <m:brk m:alnAt="7"/>
                                                    </m:rPr>
                                                    <a:rPr lang="en-US" sz="2400" b="0" i="1" smtClean="0">
                                                      <a:solidFill>
                                                        <a:schemeClr val="bg1"/>
                                                      </a:solidFill>
                                                      <a:latin typeface="Cambria Math" charset="0"/>
                                                    </a:rPr>
                                                    <m:t>1</m:t>
                                                  </m:r>
                                                </m:e>
                                              </m:mr>
                                              <m:mr>
                                                <m:e>
                                                  <m:r>
                                                    <a:rPr lang="en-US" sz="2400" b="0" i="1" smtClean="0">
                                                      <a:solidFill>
                                                        <a:schemeClr val="bg1"/>
                                                      </a:solidFill>
                                                      <a:latin typeface="Cambria Math" charset="0"/>
                                                    </a:rPr>
                                                    <m:t>0</m:t>
                                                  </m:r>
                                                </m:e>
                                              </m:mr>
                                            </m:m>
                                          </m:e>
                                        </m:mr>
                                      </m:m>
                                    </m:e>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mr>
                                            </m:m>
                                          </m:e>
                                        </m:mr>
                                        <m:mr>
                                          <m:e>
                                            <m:m>
                                              <m:mPr>
                                                <m:mcs>
                                                  <m:mc>
                                                    <m:mcPr>
                                                      <m:count m:val="1"/>
                                                      <m:mcJc m:val="center"/>
                                                    </m:mcPr>
                                                  </m:mc>
                                                </m:mcs>
                                                <m:ctrlPr>
                                                  <a:rPr lang="cs-CZ" sz="2400" i="1">
                                                    <a:solidFill>
                                                      <a:schemeClr val="bg1"/>
                                                    </a:solidFill>
                                                    <a:latin typeface="Cambria Math" charset="0"/>
                                                  </a:rPr>
                                                </m:ctrlPr>
                                              </m:mPr>
                                              <m:mr>
                                                <m:e>
                                                  <m:r>
                                                    <a:rPr lang="en-US" sz="2400" b="0" i="1" smtClean="0">
                                                      <a:solidFill>
                                                        <a:schemeClr val="bg1"/>
                                                      </a:solidFill>
                                                      <a:latin typeface="Cambria Math" charset="0"/>
                                                    </a:rPr>
                                                    <m:t>0</m:t>
                                                  </m:r>
                                                </m:e>
                                              </m:mr>
                                              <m:mr>
                                                <m:e>
                                                  <m:r>
                                                    <a:rPr lang="en-US" sz="2400" i="1">
                                                      <a:solidFill>
                                                        <a:schemeClr val="bg1"/>
                                                      </a:solidFill>
                                                      <a:latin typeface="Cambria Math" charset="0"/>
                                                    </a:rPr>
                                                    <m:t>1</m:t>
                                                  </m:r>
                                                </m:e>
                                              </m:mr>
                                            </m:m>
                                          </m:e>
                                        </m:mr>
                                      </m:m>
                                    </m:e>
                                  </m:mr>
                                </m:m>
                              </m:e>
                            </m:mr>
                          </m:m>
                        </m:e>
                      </m:d>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1101536" y="4569245"/>
                <a:ext cx="4549964" cy="138018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82918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en-US"/>
              <a:t>Example: Angle Between Vectors</a:t>
            </a:r>
          </a:p>
        </p:txBody>
      </p:sp>
      <p:sp>
        <p:nvSpPr>
          <p:cNvPr id="10242" name="Rectangle 3"/>
          <p:cNvSpPr>
            <a:spLocks noGrp="1" noChangeArrowheads="1"/>
          </p:cNvSpPr>
          <p:nvPr>
            <p:ph type="body" idx="1"/>
          </p:nvPr>
        </p:nvSpPr>
        <p:spPr/>
        <p:txBody>
          <a:bodyPr/>
          <a:lstStyle/>
          <a:p>
            <a:r>
              <a:rPr lang="en-US" altLang="en-US"/>
              <a:t>How do you find the angle θ between vectors </a:t>
            </a:r>
            <a:r>
              <a:rPr lang="en-US" altLang="en-US" b="1"/>
              <a:t>a</a:t>
            </a:r>
            <a:r>
              <a:rPr lang="en-US" altLang="en-US"/>
              <a:t> and </a:t>
            </a:r>
            <a:r>
              <a:rPr lang="en-US" altLang="en-US" b="1"/>
              <a:t>b</a:t>
            </a:r>
            <a:r>
              <a:rPr lang="en-US" altLang="en-US"/>
              <a:t>?</a:t>
            </a:r>
          </a:p>
        </p:txBody>
      </p:sp>
      <p:sp>
        <p:nvSpPr>
          <p:cNvPr id="10243" name="Line 4"/>
          <p:cNvSpPr>
            <a:spLocks noChangeShapeType="1"/>
          </p:cNvSpPr>
          <p:nvPr/>
        </p:nvSpPr>
        <p:spPr bwMode="auto">
          <a:xfrm flipV="1">
            <a:off x="4572000" y="4419600"/>
            <a:ext cx="2667000" cy="3810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244" name="Line 5"/>
          <p:cNvSpPr>
            <a:spLocks noChangeShapeType="1"/>
          </p:cNvSpPr>
          <p:nvPr/>
        </p:nvSpPr>
        <p:spPr bwMode="auto">
          <a:xfrm flipH="1">
            <a:off x="4572000" y="2895600"/>
            <a:ext cx="838200" cy="1905000"/>
          </a:xfrm>
          <a:prstGeom prst="line">
            <a:avLst/>
          </a:prstGeom>
          <a:noFill/>
          <a:ln w="19050">
            <a:solidFill>
              <a:schemeClr val="bg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0245" name="Text Box 6"/>
          <p:cNvSpPr txBox="1">
            <a:spLocks noChangeArrowheads="1"/>
          </p:cNvSpPr>
          <p:nvPr/>
        </p:nvSpPr>
        <p:spPr bwMode="auto">
          <a:xfrm>
            <a:off x="5334000" y="46482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a</a:t>
            </a:r>
          </a:p>
        </p:txBody>
      </p:sp>
      <p:sp>
        <p:nvSpPr>
          <p:cNvPr id="10246" name="Text Box 7"/>
          <p:cNvSpPr txBox="1">
            <a:spLocks noChangeArrowheads="1"/>
          </p:cNvSpPr>
          <p:nvPr/>
        </p:nvSpPr>
        <p:spPr bwMode="auto">
          <a:xfrm>
            <a:off x="4267200" y="3810000"/>
            <a:ext cx="83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b</a:t>
            </a:r>
          </a:p>
        </p:txBody>
      </p:sp>
      <p:sp>
        <p:nvSpPr>
          <p:cNvPr id="10247" name="Text Box 8"/>
          <p:cNvSpPr txBox="1">
            <a:spLocks noChangeArrowheads="1"/>
          </p:cNvSpPr>
          <p:nvPr/>
        </p:nvSpPr>
        <p:spPr bwMode="auto">
          <a:xfrm>
            <a:off x="5105400" y="3886200"/>
            <a:ext cx="83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a:ea typeface="宋体" charset="-122"/>
              </a:rPr>
              <a:t>θ</a:t>
            </a:r>
          </a:p>
        </p:txBody>
      </p:sp>
      <p:sp>
        <p:nvSpPr>
          <p:cNvPr id="1024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r>
              <a:rPr lang="en-US" altLang="en-US"/>
              <a:t>Translations</a:t>
            </a:r>
          </a:p>
        </p:txBody>
      </p:sp>
      <p:sp>
        <p:nvSpPr>
          <p:cNvPr id="73730" name="Rectangle 3"/>
          <p:cNvSpPr>
            <a:spLocks noGrp="1" noChangeArrowheads="1"/>
          </p:cNvSpPr>
          <p:nvPr>
            <p:ph type="body" idx="1"/>
          </p:nvPr>
        </p:nvSpPr>
        <p:spPr/>
        <p:txBody>
          <a:bodyPr/>
          <a:lstStyle/>
          <a:p>
            <a:r>
              <a:rPr lang="en-US" altLang="en-US"/>
              <a:t>A 4x4 translation matrix that translates an object by the vector </a:t>
            </a:r>
            <a:r>
              <a:rPr lang="en-US" altLang="en-US" b="1"/>
              <a:t>r</a:t>
            </a:r>
            <a:r>
              <a:rPr lang="en-US" altLang="en-US"/>
              <a:t> is:</a:t>
            </a:r>
          </a:p>
        </p:txBody>
      </p:sp>
      <p:sp>
        <p:nvSpPr>
          <p:cNvPr id="7373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7" name="Rectangle 6"/>
              <p:cNvSpPr/>
              <p:nvPr/>
            </p:nvSpPr>
            <p:spPr>
              <a:xfrm>
                <a:off x="1981200" y="3347420"/>
                <a:ext cx="3213059" cy="13769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𝐓</m:t>
                      </m:r>
                      <m:d>
                        <m:dPr>
                          <m:ctrlPr>
                            <a:rPr lang="is-IS" sz="2400" b="0" i="1" smtClean="0">
                              <a:solidFill>
                                <a:schemeClr val="bg1"/>
                              </a:solidFill>
                              <a:latin typeface="Cambria Math" charset="0"/>
                            </a:rPr>
                          </m:ctrlPr>
                        </m:dPr>
                        <m:e>
                          <m:r>
                            <a:rPr lang="en-US" sz="2400" b="1" i="0" smtClean="0">
                              <a:solidFill>
                                <a:schemeClr val="bg1"/>
                              </a:solidFill>
                              <a:latin typeface="Cambria Math" charset="0"/>
                            </a:rPr>
                            <m:t>𝐫</m:t>
                          </m:r>
                        </m:e>
                      </m:d>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2"/>
                                    <m:mcJc m:val="center"/>
                                  </m:mcPr>
                                </m:mc>
                              </m:mcs>
                              <m:ctrlPr>
                                <a:rPr lang="uk-UA" sz="2400" b="0" i="1" smtClean="0">
                                  <a:solidFill>
                                    <a:schemeClr val="bg1"/>
                                  </a:solidFill>
                                  <a:latin typeface="Cambria Math" charset="0"/>
                                </a:rPr>
                              </m:ctrlPr>
                            </m:mPr>
                            <m:mr>
                              <m:e>
                                <m:m>
                                  <m:mPr>
                                    <m:mcs>
                                      <m:mc>
                                        <m:mcPr>
                                          <m:count m:val="2"/>
                                          <m:mcJc m:val="center"/>
                                        </m:mcPr>
                                      </m:mc>
                                    </m:mcs>
                                    <m:ctrlPr>
                                      <a:rPr lang="uk-UA" sz="2400" b="0" i="1" smtClean="0">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r>
                                                    <a:rPr lang="en-US" sz="2400" b="0" i="1" smtClean="0">
                                                      <a:solidFill>
                                                        <a:schemeClr val="bg1"/>
                                                      </a:solidFill>
                                                      <a:latin typeface="Cambria Math" charset="0"/>
                                                    </a:rPr>
                                                    <m:t>1</m:t>
                                                  </m:r>
                                                </m:e>
                                              </m:mr>
                                              <m:mr>
                                                <m:e>
                                                  <m:r>
                                                    <a:rPr lang="en-US" sz="2400" b="0" i="1" smtClean="0">
                                                      <a:solidFill>
                                                        <a:schemeClr val="bg1"/>
                                                      </a:solidFill>
                                                      <a:latin typeface="Cambria Math" charset="0"/>
                                                    </a:rPr>
                                                    <m:t>0</m:t>
                                                  </m:r>
                                                </m:e>
                                              </m:mr>
                                            </m:m>
                                          </m:e>
                                        </m:mr>
                                        <m:mr>
                                          <m:e>
                                            <m:m>
                                              <m:mPr>
                                                <m:mcs>
                                                  <m:mc>
                                                    <m:mcPr>
                                                      <m:count m:val="1"/>
                                                      <m:mcJc m:val="center"/>
                                                    </m:mcPr>
                                                  </m:mc>
                                                </m:mcs>
                                                <m:ctrlPr>
                                                  <a:rPr lang="cs-CZ" sz="2400" i="1">
                                                    <a:solidFill>
                                                      <a:schemeClr val="bg1"/>
                                                    </a:solidFill>
                                                    <a:latin typeface="Cambria Math" charset="0"/>
                                                  </a:rPr>
                                                </m:ctrlPr>
                                              </m:mPr>
                                              <m:mr>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mr>
                                            </m:m>
                                          </m:e>
                                        </m:mr>
                                      </m:m>
                                    </m:e>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r>
                                                    <a:rPr lang="en-US" sz="2400" b="0" i="1" smtClean="0">
                                                      <a:solidFill>
                                                        <a:schemeClr val="bg1"/>
                                                      </a:solidFill>
                                                      <a:latin typeface="Cambria Math" charset="0"/>
                                                    </a:rPr>
                                                    <m:t>0</m:t>
                                                  </m:r>
                                                </m:e>
                                              </m:mr>
                                              <m:mr>
                                                <m:e>
                                                  <m:r>
                                                    <a:rPr lang="en-US" sz="2400" b="0" i="1" smtClean="0">
                                                      <a:solidFill>
                                                        <a:schemeClr val="bg1"/>
                                                      </a:solidFill>
                                                      <a:latin typeface="Cambria Math" charset="0"/>
                                                    </a:rPr>
                                                    <m:t>1</m:t>
                                                  </m:r>
                                                </m:e>
                                              </m:mr>
                                            </m:m>
                                          </m:e>
                                        </m:mr>
                                        <m:mr>
                                          <m:e>
                                            <m:m>
                                              <m:mPr>
                                                <m:mcs>
                                                  <m:mc>
                                                    <m:mcPr>
                                                      <m:count m:val="1"/>
                                                      <m:mcJc m:val="center"/>
                                                    </m:mcPr>
                                                  </m:mc>
                                                </m:mcs>
                                                <m:ctrlPr>
                                                  <a:rPr lang="cs-CZ" sz="2400" i="1">
                                                    <a:solidFill>
                                                      <a:schemeClr val="bg1"/>
                                                    </a:solidFill>
                                                    <a:latin typeface="Cambria Math" charset="0"/>
                                                  </a:rPr>
                                                </m:ctrlPr>
                                              </m:mPr>
                                              <m:mr>
                                                <m:e>
                                                  <m:r>
                                                    <m:rPr>
                                                      <m:brk m:alnAt="7"/>
                                                    </m:rPr>
                                                    <a:rPr lang="en-US" sz="2400" b="0" i="1" smtClean="0">
                                                      <a:solidFill>
                                                        <a:schemeClr val="bg1"/>
                                                      </a:solidFill>
                                                      <a:latin typeface="Cambria Math" charset="0"/>
                                                    </a:rPr>
                                                    <m:t>0</m:t>
                                                  </m:r>
                                                </m:e>
                                              </m:mr>
                                              <m:mr>
                                                <m:e>
                                                  <m:r>
                                                    <a:rPr lang="en-US" sz="2400" b="0" i="1" smtClean="0">
                                                      <a:solidFill>
                                                        <a:schemeClr val="bg1"/>
                                                      </a:solidFill>
                                                      <a:latin typeface="Cambria Math" charset="0"/>
                                                    </a:rPr>
                                                    <m:t>0</m:t>
                                                  </m:r>
                                                </m:e>
                                              </m:mr>
                                            </m:m>
                                          </m:e>
                                        </m:mr>
                                      </m:m>
                                    </m:e>
                                  </m:mr>
                                </m:m>
                              </m:e>
                              <m:e>
                                <m:m>
                                  <m:mPr>
                                    <m:mcs>
                                      <m:mc>
                                        <m:mcPr>
                                          <m:count m:val="2"/>
                                          <m:mcJc m:val="center"/>
                                        </m:mcPr>
                                      </m:mc>
                                    </m:mcs>
                                    <m:ctrlPr>
                                      <a:rPr lang="uk-UA" sz="2400" b="0" i="1" smtClean="0">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r>
                                                    <a:rPr lang="en-US" sz="2400" b="0" i="1" smtClean="0">
                                                      <a:solidFill>
                                                        <a:schemeClr val="bg1"/>
                                                      </a:solidFill>
                                                      <a:latin typeface="Cambria Math" charset="0"/>
                                                    </a:rPr>
                                                    <m:t>0</m:t>
                                                  </m:r>
                                                </m:e>
                                              </m:mr>
                                              <m:mr>
                                                <m:e>
                                                  <m:r>
                                                    <a:rPr lang="en-US" sz="2400" b="0" i="1" smtClean="0">
                                                      <a:solidFill>
                                                        <a:schemeClr val="bg1"/>
                                                      </a:solidFill>
                                                      <a:latin typeface="Cambria Math" charset="0"/>
                                                    </a:rPr>
                                                    <m:t>0</m:t>
                                                  </m:r>
                                                </m:e>
                                              </m:mr>
                                            </m:m>
                                          </m:e>
                                        </m:mr>
                                        <m:mr>
                                          <m:e>
                                            <m:m>
                                              <m:mPr>
                                                <m:mcs>
                                                  <m:mc>
                                                    <m:mcPr>
                                                      <m:count m:val="1"/>
                                                      <m:mcJc m:val="center"/>
                                                    </m:mcPr>
                                                  </m:mc>
                                                </m:mcs>
                                                <m:ctrlPr>
                                                  <a:rPr lang="cs-CZ" sz="2400" i="1">
                                                    <a:solidFill>
                                                      <a:schemeClr val="bg1"/>
                                                    </a:solidFill>
                                                    <a:latin typeface="Cambria Math" charset="0"/>
                                                  </a:rPr>
                                                </m:ctrlPr>
                                              </m:mPr>
                                              <m:mr>
                                                <m:e>
                                                  <m:r>
                                                    <m:rPr>
                                                      <m:brk m:alnAt="7"/>
                                                    </m:rPr>
                                                    <a:rPr lang="en-US" sz="2400" b="0" i="1" smtClean="0">
                                                      <a:solidFill>
                                                        <a:schemeClr val="bg1"/>
                                                      </a:solidFill>
                                                      <a:latin typeface="Cambria Math" charset="0"/>
                                                    </a:rPr>
                                                    <m:t>1</m:t>
                                                  </m:r>
                                                </m:e>
                                              </m:mr>
                                              <m:mr>
                                                <m:e>
                                                  <m:r>
                                                    <a:rPr lang="en-US" sz="2400" b="0" i="1" smtClean="0">
                                                      <a:solidFill>
                                                        <a:schemeClr val="bg1"/>
                                                      </a:solidFill>
                                                      <a:latin typeface="Cambria Math" charset="0"/>
                                                    </a:rPr>
                                                    <m:t>0</m:t>
                                                  </m:r>
                                                </m:e>
                                              </m:mr>
                                            </m:m>
                                          </m:e>
                                        </m:mr>
                                      </m:m>
                                    </m:e>
                                    <m:e>
                                      <m:m>
                                        <m:mPr>
                                          <m:mcs>
                                            <m:mc>
                                              <m:mcPr>
                                                <m:count m:val="1"/>
                                                <m:mcJc m:val="center"/>
                                              </m:mcPr>
                                            </m:mc>
                                          </m:mcs>
                                          <m:ctrlPr>
                                            <a:rPr lang="cs-CZ" sz="2400" i="1">
                                              <a:solidFill>
                                                <a:schemeClr val="bg1"/>
                                              </a:solidFill>
                                              <a:latin typeface="Cambria Math" charset="0"/>
                                            </a:rPr>
                                          </m:ctrlPr>
                                        </m:mPr>
                                        <m:mr>
                                          <m:e>
                                            <m:m>
                                              <m:mPr>
                                                <m:mcs>
                                                  <m:mc>
                                                    <m:mcPr>
                                                      <m:count m:val="1"/>
                                                      <m:mcJc m:val="center"/>
                                                    </m:mcPr>
                                                  </m:mc>
                                                </m:mcs>
                                                <m:ctrlPr>
                                                  <a:rPr lang="cs-CZ" sz="2400" i="1">
                                                    <a:solidFill>
                                                      <a:schemeClr val="bg1"/>
                                                    </a:solidFill>
                                                    <a:latin typeface="Cambria Math" charset="0"/>
                                                  </a:rPr>
                                                </m:ctrlPr>
                                              </m:mPr>
                                              <m:mr>
                                                <m:e>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𝑟</m:t>
                                                      </m:r>
                                                    </m:e>
                                                    <m:sub>
                                                      <m:r>
                                                        <a:rPr lang="en-US" sz="2400" b="0" i="1" smtClean="0">
                                                          <a:solidFill>
                                                            <a:schemeClr val="bg1"/>
                                                          </a:solidFill>
                                                          <a:latin typeface="Cambria Math" charset="0"/>
                                                        </a:rPr>
                                                        <m:t>𝑥</m:t>
                                                      </m:r>
                                                    </m:sub>
                                                  </m:sSub>
                                                </m:e>
                                              </m:mr>
                                              <m:mr>
                                                <m:e>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𝑟</m:t>
                                                      </m:r>
                                                    </m:e>
                                                    <m:sub>
                                                      <m:r>
                                                        <a:rPr lang="en-US" sz="2400" b="0" i="1" smtClean="0">
                                                          <a:solidFill>
                                                            <a:schemeClr val="bg1"/>
                                                          </a:solidFill>
                                                          <a:latin typeface="Cambria Math" charset="0"/>
                                                        </a:rPr>
                                                        <m:t>𝑦</m:t>
                                                      </m:r>
                                                    </m:sub>
                                                  </m:sSub>
                                                </m:e>
                                              </m:mr>
                                            </m:m>
                                          </m:e>
                                        </m:mr>
                                        <m:mr>
                                          <m:e>
                                            <m:m>
                                              <m:mPr>
                                                <m:mcs>
                                                  <m:mc>
                                                    <m:mcPr>
                                                      <m:count m:val="1"/>
                                                      <m:mcJc m:val="center"/>
                                                    </m:mcPr>
                                                  </m:mc>
                                                </m:mcs>
                                                <m:ctrlPr>
                                                  <a:rPr lang="cs-CZ" sz="2400" i="1">
                                                    <a:solidFill>
                                                      <a:schemeClr val="bg1"/>
                                                    </a:solidFill>
                                                    <a:latin typeface="Cambria Math" charset="0"/>
                                                  </a:rPr>
                                                </m:ctrlPr>
                                              </m:mPr>
                                              <m:mr>
                                                <m:e>
                                                  <m:sSub>
                                                    <m:sSubPr>
                                                      <m:ctrlPr>
                                                        <a:rPr lang="en-US" sz="2400" i="1" smtClean="0">
                                                          <a:solidFill>
                                                            <a:schemeClr val="bg1"/>
                                                          </a:solidFill>
                                                          <a:latin typeface="Cambria Math" charset="0"/>
                                                        </a:rPr>
                                                      </m:ctrlPr>
                                                    </m:sSubPr>
                                                    <m:e>
                                                      <m:r>
                                                        <a:rPr lang="en-US" sz="2400" b="0" i="1" smtClean="0">
                                                          <a:solidFill>
                                                            <a:schemeClr val="bg1"/>
                                                          </a:solidFill>
                                                          <a:latin typeface="Cambria Math" charset="0"/>
                                                        </a:rPr>
                                                        <m:t>𝑟</m:t>
                                                      </m:r>
                                                    </m:e>
                                                    <m:sub>
                                                      <m:r>
                                                        <a:rPr lang="en-US" sz="2400" b="0" i="1" smtClean="0">
                                                          <a:solidFill>
                                                            <a:schemeClr val="bg1"/>
                                                          </a:solidFill>
                                                          <a:latin typeface="Cambria Math" charset="0"/>
                                                        </a:rPr>
                                                        <m:t>𝑧</m:t>
                                                      </m:r>
                                                    </m:sub>
                                                  </m:sSub>
                                                </m:e>
                                              </m:mr>
                                              <m:mr>
                                                <m:e>
                                                  <m:r>
                                                    <a:rPr lang="en-US" sz="2400" i="1">
                                                      <a:solidFill>
                                                        <a:schemeClr val="bg1"/>
                                                      </a:solidFill>
                                                      <a:latin typeface="Cambria Math" charset="0"/>
                                                    </a:rPr>
                                                    <m:t>1</m:t>
                                                  </m:r>
                                                </m:e>
                                              </m:mr>
                                            </m:m>
                                          </m:e>
                                        </m:mr>
                                      </m:m>
                                    </m:e>
                                  </m:mr>
                                </m:m>
                              </m:e>
                            </m:mr>
                          </m:m>
                        </m:e>
                      </m:d>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1981200" y="3347420"/>
                <a:ext cx="3213059" cy="1376980"/>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892707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altLang="en-US"/>
              <a:t>Pivot Points</a:t>
            </a:r>
          </a:p>
        </p:txBody>
      </p:sp>
      <p:sp>
        <p:nvSpPr>
          <p:cNvPr id="74754" name="Rectangle 3"/>
          <p:cNvSpPr>
            <a:spLocks noGrp="1" noChangeArrowheads="1"/>
          </p:cNvSpPr>
          <p:nvPr>
            <p:ph type="body" idx="1"/>
          </p:nvPr>
        </p:nvSpPr>
        <p:spPr/>
        <p:txBody>
          <a:bodyPr/>
          <a:lstStyle/>
          <a:p>
            <a:r>
              <a:rPr lang="en-US" altLang="en-US"/>
              <a:t>The standard rotation matrices pivot the object about an axis through the origin</a:t>
            </a:r>
          </a:p>
          <a:p>
            <a:r>
              <a:rPr lang="en-US" altLang="en-US"/>
              <a:t>What if we want the pivot point to be somewhere else?</a:t>
            </a:r>
          </a:p>
          <a:p>
            <a:r>
              <a:rPr lang="en-US" altLang="en-US"/>
              <a:t>The following transformation performs a z-axis rotation pivoted around the point </a:t>
            </a:r>
            <a:r>
              <a:rPr lang="en-US" altLang="en-US" b="1"/>
              <a:t>r</a:t>
            </a:r>
          </a:p>
        </p:txBody>
      </p:sp>
      <p:sp>
        <p:nvSpPr>
          <p:cNvPr id="7475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1447800" y="4961466"/>
                <a:ext cx="3488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𝐌</m:t>
                      </m:r>
                      <m:r>
                        <a:rPr lang="en-US" sz="2800" b="1" i="0" smtClean="0">
                          <a:solidFill>
                            <a:schemeClr val="bg1"/>
                          </a:solidFill>
                          <a:latin typeface="Cambria Math" charset="0"/>
                        </a:rPr>
                        <m:t>=</m:t>
                      </m:r>
                      <m:r>
                        <a:rPr lang="en-US" sz="2800" b="1" i="0" smtClean="0">
                          <a:solidFill>
                            <a:schemeClr val="bg1"/>
                          </a:solidFill>
                          <a:latin typeface="Cambria Math" charset="0"/>
                        </a:rPr>
                        <m:t>𝐓</m:t>
                      </m:r>
                      <m:d>
                        <m:dPr>
                          <m:ctrlPr>
                            <a:rPr lang="is-IS" sz="2800" b="1" i="1" smtClean="0">
                              <a:solidFill>
                                <a:schemeClr val="bg1"/>
                              </a:solidFill>
                              <a:latin typeface="Cambria Math" charset="0"/>
                            </a:rPr>
                          </m:ctrlPr>
                        </m:dPr>
                        <m:e>
                          <m:r>
                            <a:rPr lang="en-US" sz="2800" b="1" i="0" smtClean="0">
                              <a:solidFill>
                                <a:schemeClr val="bg1"/>
                              </a:solidFill>
                              <a:latin typeface="Cambria Math" charset="0"/>
                              <a:ea typeface="Cambria Math" charset="0"/>
                              <a:cs typeface="Cambria Math" charset="0"/>
                            </a:rPr>
                            <m:t>𝐫</m:t>
                          </m:r>
                        </m:e>
                      </m:d>
                      <m:sSub>
                        <m:sSubPr>
                          <m:ctrlPr>
                            <a:rPr lang="en-US" sz="2800" b="1" i="1">
                              <a:solidFill>
                                <a:schemeClr val="bg1"/>
                              </a:solidFill>
                              <a:latin typeface="Cambria Math" charset="0"/>
                            </a:rPr>
                          </m:ctrlPr>
                        </m:sSubPr>
                        <m:e>
                          <m:r>
                            <a:rPr lang="en-US" sz="2800" b="1">
                              <a:solidFill>
                                <a:schemeClr val="bg1"/>
                              </a:solidFill>
                              <a:latin typeface="Cambria Math" charset="0"/>
                            </a:rPr>
                            <m:t>𝐑</m:t>
                          </m:r>
                        </m:e>
                        <m:sub>
                          <m:r>
                            <a:rPr lang="en-US" sz="2800" b="1" i="1">
                              <a:solidFill>
                                <a:schemeClr val="bg1"/>
                              </a:solidFill>
                              <a:latin typeface="Cambria Math" charset="0"/>
                            </a:rPr>
                            <m:t>𝒛</m:t>
                          </m:r>
                        </m:sub>
                      </m:sSub>
                      <m:d>
                        <m:dPr>
                          <m:ctrlPr>
                            <a:rPr lang="is-IS" sz="2800" b="1" i="1">
                              <a:solidFill>
                                <a:schemeClr val="bg1"/>
                              </a:solidFill>
                              <a:latin typeface="Cambria Math" charset="0"/>
                            </a:rPr>
                          </m:ctrlPr>
                        </m:dPr>
                        <m:e>
                          <m:r>
                            <a:rPr lang="is-IS" sz="2800" b="1" i="1" smtClean="0">
                              <a:solidFill>
                                <a:schemeClr val="bg1"/>
                              </a:solidFill>
                              <a:latin typeface="Cambria Math" charset="0"/>
                              <a:ea typeface="Cambria Math" charset="0"/>
                              <a:cs typeface="Cambria Math" charset="0"/>
                            </a:rPr>
                            <m:t>𝜽</m:t>
                          </m:r>
                        </m:e>
                      </m:d>
                      <m:r>
                        <a:rPr lang="en-US" sz="2800" b="1" i="0" smtClean="0">
                          <a:solidFill>
                            <a:schemeClr val="bg1"/>
                          </a:solidFill>
                          <a:latin typeface="Cambria Math" charset="0"/>
                        </a:rPr>
                        <m:t>𝐓</m:t>
                      </m:r>
                      <m:d>
                        <m:dPr>
                          <m:ctrlPr>
                            <a:rPr lang="is-IS" sz="2800" b="1" i="1" smtClean="0">
                              <a:solidFill>
                                <a:schemeClr val="bg1"/>
                              </a:solidFill>
                              <a:latin typeface="Cambria Math" charset="0"/>
                            </a:rPr>
                          </m:ctrlPr>
                        </m:dPr>
                        <m:e>
                          <m:r>
                            <a:rPr lang="en-US" sz="2800" b="0" i="1" smtClean="0">
                              <a:solidFill>
                                <a:schemeClr val="bg1"/>
                              </a:solidFill>
                              <a:latin typeface="Cambria Math" charset="0"/>
                            </a:rPr>
                            <m:t>−</m:t>
                          </m:r>
                          <m:r>
                            <a:rPr lang="en-US" sz="2800" b="1" i="0" smtClean="0">
                              <a:solidFill>
                                <a:schemeClr val="bg1"/>
                              </a:solidFill>
                              <a:latin typeface="Cambria Math" charset="0"/>
                            </a:rPr>
                            <m:t>𝐫</m:t>
                          </m:r>
                        </m:e>
                      </m:d>
                    </m:oMath>
                  </m:oMathPara>
                </a14:m>
                <a:endParaRPr lang="en-US" sz="28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1447800" y="4961466"/>
                <a:ext cx="3488455" cy="430887"/>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73251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r>
              <a:rPr lang="en-US" altLang="zh-CN">
                <a:ea typeface="宋体" charset="-122"/>
              </a:rPr>
              <a:t>Composite Transformation</a:t>
            </a:r>
          </a:p>
        </p:txBody>
      </p:sp>
      <p:sp>
        <p:nvSpPr>
          <p:cNvPr id="75778" name="Rectangle 3"/>
          <p:cNvSpPr>
            <a:spLocks noGrp="1" noChangeArrowheads="1"/>
          </p:cNvSpPr>
          <p:nvPr>
            <p:ph type="body" idx="1"/>
          </p:nvPr>
        </p:nvSpPr>
        <p:spPr/>
        <p:txBody>
          <a:bodyPr/>
          <a:lstStyle/>
          <a:p>
            <a:r>
              <a:rPr lang="en-US" altLang="zh-CN" sz="1800">
                <a:ea typeface="宋体" charset="-122"/>
              </a:rPr>
              <a:t>Example: rotate the square by 45 degrees around its center and scale by 1.5</a:t>
            </a:r>
          </a:p>
        </p:txBody>
      </p:sp>
      <p:pic>
        <p:nvPicPr>
          <p:cNvPr id="75779" name="Picture 4" descr="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557463"/>
            <a:ext cx="3657600"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6185143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r>
              <a:rPr lang="en-US" altLang="zh-CN">
                <a:ea typeface="宋体" charset="-122"/>
              </a:rPr>
              <a:t>Composite Transformation</a:t>
            </a:r>
          </a:p>
        </p:txBody>
      </p:sp>
      <p:sp>
        <p:nvSpPr>
          <p:cNvPr id="76802" name="Rectangle 3"/>
          <p:cNvSpPr>
            <a:spLocks noGrp="1" noChangeArrowheads="1"/>
          </p:cNvSpPr>
          <p:nvPr>
            <p:ph type="body" idx="1"/>
          </p:nvPr>
        </p:nvSpPr>
        <p:spPr/>
        <p:txBody>
          <a:bodyPr/>
          <a:lstStyle/>
          <a:p>
            <a:r>
              <a:rPr lang="en-US" altLang="zh-CN" sz="1800">
                <a:ea typeface="宋体" charset="-122"/>
              </a:rPr>
              <a:t>Step 1: Translate the center of the square to the origin (T)</a:t>
            </a:r>
          </a:p>
        </p:txBody>
      </p:sp>
      <p:pic>
        <p:nvPicPr>
          <p:cNvPr id="76803" name="Picture 4" descr="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501900"/>
            <a:ext cx="373380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49037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r>
              <a:rPr lang="en-US" altLang="zh-CN">
                <a:ea typeface="宋体" charset="-122"/>
              </a:rPr>
              <a:t>Composite Transformation</a:t>
            </a:r>
          </a:p>
        </p:txBody>
      </p:sp>
      <p:sp>
        <p:nvSpPr>
          <p:cNvPr id="77826" name="Rectangle 3"/>
          <p:cNvSpPr>
            <a:spLocks noGrp="1" noChangeArrowheads="1"/>
          </p:cNvSpPr>
          <p:nvPr>
            <p:ph type="body" idx="1"/>
          </p:nvPr>
        </p:nvSpPr>
        <p:spPr/>
        <p:txBody>
          <a:bodyPr/>
          <a:lstStyle/>
          <a:p>
            <a:r>
              <a:rPr lang="en-US" altLang="zh-CN" sz="1800">
                <a:ea typeface="宋体" charset="-122"/>
              </a:rPr>
              <a:t>Step 2: rotate (R) (or scale (S))</a:t>
            </a:r>
          </a:p>
        </p:txBody>
      </p:sp>
      <p:pic>
        <p:nvPicPr>
          <p:cNvPr id="77827" name="Picture 4" descr="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463800"/>
            <a:ext cx="3657600" cy="35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343612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r>
              <a:rPr lang="en-US" altLang="zh-CN">
                <a:ea typeface="宋体" charset="-122"/>
              </a:rPr>
              <a:t>Composite Transformation</a:t>
            </a:r>
          </a:p>
        </p:txBody>
      </p:sp>
      <p:sp>
        <p:nvSpPr>
          <p:cNvPr id="78850" name="Rectangle 3"/>
          <p:cNvSpPr>
            <a:spLocks noGrp="1" noChangeArrowheads="1"/>
          </p:cNvSpPr>
          <p:nvPr>
            <p:ph type="body" idx="1"/>
          </p:nvPr>
        </p:nvSpPr>
        <p:spPr/>
        <p:txBody>
          <a:bodyPr/>
          <a:lstStyle/>
          <a:p>
            <a:r>
              <a:rPr lang="en-US" altLang="zh-CN" sz="1800">
                <a:ea typeface="宋体" charset="-122"/>
              </a:rPr>
              <a:t>Step 3: scale (S) (or rotate (R))</a:t>
            </a:r>
          </a:p>
        </p:txBody>
      </p:sp>
      <p:pic>
        <p:nvPicPr>
          <p:cNvPr id="78851" name="Picture 4" descr="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89175"/>
            <a:ext cx="388620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5911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zh-CN">
                <a:ea typeface="宋体" charset="-122"/>
              </a:rPr>
              <a:t>Composite Transformation</a:t>
            </a:r>
          </a:p>
        </p:txBody>
      </p:sp>
      <p:sp>
        <p:nvSpPr>
          <p:cNvPr id="79874" name="Rectangle 3"/>
          <p:cNvSpPr>
            <a:spLocks noGrp="1" noChangeArrowheads="1"/>
          </p:cNvSpPr>
          <p:nvPr>
            <p:ph type="body" idx="1"/>
          </p:nvPr>
        </p:nvSpPr>
        <p:spPr/>
        <p:txBody>
          <a:bodyPr/>
          <a:lstStyle/>
          <a:p>
            <a:r>
              <a:rPr lang="en-US" altLang="zh-CN" sz="1800">
                <a:ea typeface="宋体" charset="-122"/>
              </a:rPr>
              <a:t>Step 4: translate back (T</a:t>
            </a:r>
            <a:r>
              <a:rPr lang="en-US" altLang="zh-CN" sz="1800" baseline="30000">
                <a:ea typeface="宋体" charset="-122"/>
              </a:rPr>
              <a:t>-1</a:t>
            </a:r>
            <a:r>
              <a:rPr lang="en-US" altLang="zh-CN" sz="1800">
                <a:ea typeface="宋体" charset="-122"/>
              </a:rPr>
              <a:t>)</a:t>
            </a:r>
          </a:p>
        </p:txBody>
      </p:sp>
      <p:pic>
        <p:nvPicPr>
          <p:cNvPr id="79875" name="Picture 4" descr="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2306638"/>
            <a:ext cx="3810000" cy="371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4629570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altLang="zh-CN">
                <a:ea typeface="宋体" charset="-122"/>
              </a:rPr>
              <a:t>Composite Transformation</a:t>
            </a:r>
          </a:p>
        </p:txBody>
      </p:sp>
      <p:sp>
        <p:nvSpPr>
          <p:cNvPr id="80898" name="Rectangle 3"/>
          <p:cNvSpPr>
            <a:spLocks noGrp="1" noChangeArrowheads="1"/>
          </p:cNvSpPr>
          <p:nvPr>
            <p:ph type="body" idx="1"/>
          </p:nvPr>
        </p:nvSpPr>
        <p:spPr/>
        <p:txBody>
          <a:bodyPr/>
          <a:lstStyle/>
          <a:p>
            <a:r>
              <a:rPr lang="en-US" altLang="zh-CN" sz="1800">
                <a:ea typeface="宋体" charset="-122"/>
              </a:rPr>
              <a:t>Composite: T</a:t>
            </a:r>
            <a:r>
              <a:rPr lang="en-US" altLang="zh-CN" sz="1800" baseline="30000">
                <a:ea typeface="宋体" charset="-122"/>
              </a:rPr>
              <a:t>-1</a:t>
            </a:r>
            <a:r>
              <a:rPr lang="en-US" altLang="zh-CN" sz="1800">
                <a:ea typeface="宋体" charset="-122"/>
              </a:rPr>
              <a:t>SRT  or  T</a:t>
            </a:r>
            <a:r>
              <a:rPr lang="en-US" altLang="zh-CN" sz="1800" baseline="30000">
                <a:ea typeface="宋体" charset="-122"/>
              </a:rPr>
              <a:t>-1</a:t>
            </a:r>
            <a:r>
              <a:rPr lang="en-US" altLang="zh-CN" sz="1800">
                <a:ea typeface="宋体" charset="-122"/>
              </a:rPr>
              <a:t>RST</a:t>
            </a:r>
            <a:endParaRPr lang="en-US" altLang="zh-CN" sz="1800" baseline="30000">
              <a:ea typeface="宋体" charset="-122"/>
            </a:endParaRPr>
          </a:p>
        </p:txBody>
      </p:sp>
      <p:pic>
        <p:nvPicPr>
          <p:cNvPr id="80899" name="Picture 4" descr="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2200"/>
            <a:ext cx="3733800"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792682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en-US" altLang="zh-CN">
                <a:ea typeface="宋体" charset="-122"/>
              </a:rPr>
              <a:t>Composite Transformation</a:t>
            </a:r>
          </a:p>
        </p:txBody>
      </p:sp>
      <p:sp>
        <p:nvSpPr>
          <p:cNvPr id="81922" name="Rectangle 3"/>
          <p:cNvSpPr>
            <a:spLocks noGrp="1" noChangeArrowheads="1"/>
          </p:cNvSpPr>
          <p:nvPr>
            <p:ph type="body" idx="1"/>
          </p:nvPr>
        </p:nvSpPr>
        <p:spPr/>
        <p:txBody>
          <a:bodyPr/>
          <a:lstStyle/>
          <a:p>
            <a:r>
              <a:rPr lang="en-US" altLang="zh-CN" sz="1800">
                <a:ea typeface="宋体" charset="-122"/>
              </a:rPr>
              <a:t>Without translating to the origin: SR</a:t>
            </a:r>
          </a:p>
        </p:txBody>
      </p:sp>
      <p:pic>
        <p:nvPicPr>
          <p:cNvPr id="81923" name="Picture 4" descr="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38375"/>
            <a:ext cx="41148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4224037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tLang="zh-CN">
                <a:ea typeface="宋体" charset="-122"/>
              </a:rPr>
              <a:t>Composite Transformation</a:t>
            </a:r>
          </a:p>
        </p:txBody>
      </p:sp>
      <p:sp>
        <p:nvSpPr>
          <p:cNvPr id="82946" name="Rectangle 3"/>
          <p:cNvSpPr>
            <a:spLocks noGrp="1" noChangeArrowheads="1"/>
          </p:cNvSpPr>
          <p:nvPr>
            <p:ph type="body" idx="1"/>
          </p:nvPr>
        </p:nvSpPr>
        <p:spPr/>
        <p:txBody>
          <a:bodyPr/>
          <a:lstStyle/>
          <a:p>
            <a:r>
              <a:rPr lang="en-US" altLang="zh-CN" sz="1800">
                <a:ea typeface="宋体" charset="-122"/>
              </a:rPr>
              <a:t>Without translating to the origin: SR (</a:t>
            </a:r>
            <a:r>
              <a:rPr lang="en-US" altLang="zh-CN" sz="1800">
                <a:solidFill>
                  <a:srgbClr val="FFFF00"/>
                </a:solidFill>
                <a:ea typeface="宋体" charset="-122"/>
              </a:rPr>
              <a:t>after the rotation</a:t>
            </a:r>
            <a:r>
              <a:rPr lang="en-US" altLang="zh-CN" sz="1800">
                <a:ea typeface="宋体" charset="-122"/>
              </a:rPr>
              <a:t>)</a:t>
            </a:r>
          </a:p>
        </p:txBody>
      </p:sp>
      <p:pic>
        <p:nvPicPr>
          <p:cNvPr id="82947" name="Picture 4" descr="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92350"/>
            <a:ext cx="396240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52489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en-US"/>
              <a:t>Example: Angle Between Vectors</a:t>
            </a:r>
          </a:p>
        </p:txBody>
      </p:sp>
      <p:sp>
        <p:nvSpPr>
          <p:cNvPr id="11267" name="Line 4"/>
          <p:cNvSpPr>
            <a:spLocks noChangeShapeType="1"/>
          </p:cNvSpPr>
          <p:nvPr/>
        </p:nvSpPr>
        <p:spPr bwMode="auto">
          <a:xfrm flipV="1">
            <a:off x="4572000" y="4419600"/>
            <a:ext cx="2667000" cy="3810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68" name="Line 5"/>
          <p:cNvSpPr>
            <a:spLocks noChangeShapeType="1"/>
          </p:cNvSpPr>
          <p:nvPr/>
        </p:nvSpPr>
        <p:spPr bwMode="auto">
          <a:xfrm flipH="1">
            <a:off x="4572000" y="2895600"/>
            <a:ext cx="838200" cy="1905000"/>
          </a:xfrm>
          <a:prstGeom prst="line">
            <a:avLst/>
          </a:prstGeom>
          <a:noFill/>
          <a:ln w="19050">
            <a:solidFill>
              <a:schemeClr val="bg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1269" name="Text Box 6"/>
          <p:cNvSpPr txBox="1">
            <a:spLocks noChangeArrowheads="1"/>
          </p:cNvSpPr>
          <p:nvPr/>
        </p:nvSpPr>
        <p:spPr bwMode="auto">
          <a:xfrm>
            <a:off x="5334000" y="46482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a</a:t>
            </a:r>
          </a:p>
        </p:txBody>
      </p:sp>
      <p:sp>
        <p:nvSpPr>
          <p:cNvPr id="11270" name="Text Box 7"/>
          <p:cNvSpPr txBox="1">
            <a:spLocks noChangeArrowheads="1"/>
          </p:cNvSpPr>
          <p:nvPr/>
        </p:nvSpPr>
        <p:spPr bwMode="auto">
          <a:xfrm>
            <a:off x="4267200" y="3810000"/>
            <a:ext cx="83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b</a:t>
            </a:r>
          </a:p>
        </p:txBody>
      </p:sp>
      <p:sp>
        <p:nvSpPr>
          <p:cNvPr id="11271" name="Text Box 8"/>
          <p:cNvSpPr txBox="1">
            <a:spLocks noChangeArrowheads="1"/>
          </p:cNvSpPr>
          <p:nvPr/>
        </p:nvSpPr>
        <p:spPr bwMode="auto">
          <a:xfrm>
            <a:off x="5105400" y="3886200"/>
            <a:ext cx="83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a:ea typeface="宋体" charset="-122"/>
              </a:rPr>
              <a:t>θ</a:t>
            </a:r>
          </a:p>
        </p:txBody>
      </p:sp>
      <p:sp>
        <p:nvSpPr>
          <p:cNvPr id="1127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10" name="TextBox 9"/>
              <p:cNvSpPr txBox="1"/>
              <p:nvPr/>
            </p:nvSpPr>
            <p:spPr>
              <a:xfrm>
                <a:off x="635000" y="1729750"/>
                <a:ext cx="327660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𝐚</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rPr>
                        <m:t>𝐛</m:t>
                      </m:r>
                      <m:r>
                        <a:rPr lang="en-US" sz="2800" b="0" i="1" smtClean="0">
                          <a:solidFill>
                            <a:schemeClr val="bg1"/>
                          </a:solidFill>
                          <a:latin typeface="Cambria Math" charset="0"/>
                        </a:rPr>
                        <m:t>=</m:t>
                      </m:r>
                      <m:d>
                        <m:dPr>
                          <m:begChr m:val="‖"/>
                          <m:endChr m:val="‖"/>
                          <m:ctrlPr>
                            <a:rPr lang="en-US" sz="2800" b="0" i="1" smtClean="0">
                              <a:solidFill>
                                <a:schemeClr val="bg1"/>
                              </a:solidFill>
                              <a:latin typeface="Cambria Math" charset="0"/>
                            </a:rPr>
                          </m:ctrlPr>
                        </m:dPr>
                        <m:e>
                          <m:r>
                            <a:rPr lang="en-US" sz="2800" b="1" i="0" smtClean="0">
                              <a:solidFill>
                                <a:schemeClr val="bg1"/>
                              </a:solidFill>
                              <a:latin typeface="Cambria Math" charset="0"/>
                            </a:rPr>
                            <m:t>𝐚</m:t>
                          </m:r>
                        </m:e>
                      </m:d>
                      <m:d>
                        <m:dPr>
                          <m:begChr m:val="‖"/>
                          <m:endChr m:val="‖"/>
                          <m:ctrlPr>
                            <a:rPr lang="en-US" sz="2800" b="0" i="1" smtClean="0">
                              <a:solidFill>
                                <a:schemeClr val="bg1"/>
                              </a:solidFill>
                              <a:latin typeface="Cambria Math" charset="0"/>
                            </a:rPr>
                          </m:ctrlPr>
                        </m:dPr>
                        <m:e>
                          <m:r>
                            <a:rPr lang="en-US" sz="2800" b="1" i="0" smtClean="0">
                              <a:solidFill>
                                <a:schemeClr val="bg1"/>
                              </a:solidFill>
                              <a:latin typeface="Cambria Math" charset="0"/>
                            </a:rPr>
                            <m:t>𝐛</m:t>
                          </m:r>
                        </m:e>
                      </m:d>
                      <m:func>
                        <m:funcPr>
                          <m:ctrlPr>
                            <a:rPr lang="en-US" sz="2800" b="0" i="1" smtClean="0">
                              <a:solidFill>
                                <a:schemeClr val="bg1"/>
                              </a:solidFill>
                              <a:latin typeface="Cambria Math" charset="0"/>
                            </a:rPr>
                          </m:ctrlPr>
                        </m:funcPr>
                        <m:fName>
                          <m:r>
                            <m:rPr>
                              <m:sty m:val="p"/>
                            </m:rPr>
                            <a:rPr lang="en-US" sz="2800" b="0" i="0" smtClean="0">
                              <a:solidFill>
                                <a:schemeClr val="bg1"/>
                              </a:solidFill>
                              <a:latin typeface="Cambria Math" charset="0"/>
                            </a:rPr>
                            <m:t>cos</m:t>
                          </m:r>
                        </m:fName>
                        <m:e>
                          <m:r>
                            <a:rPr lang="en-US" sz="2800" b="0" i="1" smtClean="0">
                              <a:solidFill>
                                <a:schemeClr val="bg1"/>
                              </a:solidFill>
                              <a:latin typeface="Cambria Math" charset="0"/>
                              <a:ea typeface="Cambria Math" charset="0"/>
                              <a:cs typeface="Cambria Math" charset="0"/>
                            </a:rPr>
                            <m:t>𝜃</m:t>
                          </m:r>
                        </m:e>
                      </m:func>
                    </m:oMath>
                  </m:oMathPara>
                </a14:m>
                <a:endParaRPr lang="en-US" sz="28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35000" y="1729750"/>
                <a:ext cx="3276600" cy="43088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28600" y="2552798"/>
                <a:ext cx="3276600" cy="8762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800" b="0" i="1" smtClean="0">
                              <a:solidFill>
                                <a:schemeClr val="bg1"/>
                              </a:solidFill>
                              <a:latin typeface="Cambria Math" charset="0"/>
                            </a:rPr>
                          </m:ctrlPr>
                        </m:funcPr>
                        <m:fName>
                          <m:r>
                            <m:rPr>
                              <m:sty m:val="p"/>
                            </m:rPr>
                            <a:rPr lang="en-US" sz="2800" b="0" i="0" smtClean="0">
                              <a:solidFill>
                                <a:schemeClr val="bg1"/>
                              </a:solidFill>
                              <a:latin typeface="Cambria Math" charset="0"/>
                            </a:rPr>
                            <m:t>cos</m:t>
                          </m:r>
                        </m:fName>
                        <m:e>
                          <m:r>
                            <a:rPr lang="en-US" sz="2800" b="0" i="1" smtClean="0">
                              <a:solidFill>
                                <a:schemeClr val="bg1"/>
                              </a:solidFill>
                              <a:latin typeface="Cambria Math" charset="0"/>
                              <a:ea typeface="Cambria Math" charset="0"/>
                              <a:cs typeface="Cambria Math" charset="0"/>
                            </a:rPr>
                            <m:t>𝜃</m:t>
                          </m:r>
                        </m:e>
                      </m:func>
                      <m:r>
                        <a:rPr lang="en-US" sz="2800" b="0" i="1" smtClean="0">
                          <a:solidFill>
                            <a:schemeClr val="bg1"/>
                          </a:solidFill>
                          <a:latin typeface="Cambria Math" charset="0"/>
                        </a:rPr>
                        <m:t>=</m:t>
                      </m:r>
                      <m:f>
                        <m:fPr>
                          <m:ctrlPr>
                            <a:rPr lang="bg-BG" sz="2800" b="0" i="1" smtClean="0">
                              <a:solidFill>
                                <a:schemeClr val="bg1"/>
                              </a:solidFill>
                              <a:latin typeface="Cambria Math" charset="0"/>
                            </a:rPr>
                          </m:ctrlPr>
                        </m:fPr>
                        <m:num>
                          <m:r>
                            <a:rPr lang="en-US" sz="2800" b="1" i="0" smtClean="0">
                              <a:solidFill>
                                <a:schemeClr val="bg1"/>
                              </a:solidFill>
                              <a:latin typeface="Cambria Math" charset="0"/>
                            </a:rPr>
                            <m:t>𝐚</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rPr>
                            <m:t>𝐛</m:t>
                          </m:r>
                        </m:num>
                        <m:den>
                          <m:d>
                            <m:dPr>
                              <m:begChr m:val="‖"/>
                              <m:endChr m:val="‖"/>
                              <m:ctrlPr>
                                <a:rPr lang="en-US" sz="2800" b="0" i="1" smtClean="0">
                                  <a:solidFill>
                                    <a:schemeClr val="bg1"/>
                                  </a:solidFill>
                                  <a:latin typeface="Cambria Math" charset="0"/>
                                </a:rPr>
                              </m:ctrlPr>
                            </m:dPr>
                            <m:e>
                              <m:r>
                                <a:rPr lang="en-US" sz="2800" b="1" i="0" smtClean="0">
                                  <a:solidFill>
                                    <a:schemeClr val="bg1"/>
                                  </a:solidFill>
                                  <a:latin typeface="Cambria Math" charset="0"/>
                                </a:rPr>
                                <m:t>𝐚</m:t>
                              </m:r>
                            </m:e>
                          </m:d>
                          <m:d>
                            <m:dPr>
                              <m:begChr m:val="‖"/>
                              <m:endChr m:val="‖"/>
                              <m:ctrlPr>
                                <a:rPr lang="en-US" sz="2800" b="0" i="1" smtClean="0">
                                  <a:solidFill>
                                    <a:schemeClr val="bg1"/>
                                  </a:solidFill>
                                  <a:latin typeface="Cambria Math" charset="0"/>
                                </a:rPr>
                              </m:ctrlPr>
                            </m:dPr>
                            <m:e>
                              <m:r>
                                <a:rPr lang="en-US" sz="2800" b="1" i="0" smtClean="0">
                                  <a:solidFill>
                                    <a:schemeClr val="bg1"/>
                                  </a:solidFill>
                                  <a:latin typeface="Cambria Math" charset="0"/>
                                </a:rPr>
                                <m:t>𝐛</m:t>
                              </m:r>
                            </m:e>
                          </m:d>
                        </m:den>
                      </m:f>
                    </m:oMath>
                  </m:oMathPara>
                </a14:m>
                <a:endParaRPr lang="en-US" sz="2800" dirty="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28600" y="2552798"/>
                <a:ext cx="3276600" cy="87620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57200" y="3661618"/>
                <a:ext cx="3276600" cy="8762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charset="0"/>
                          <a:ea typeface="Cambria Math" charset="0"/>
                          <a:cs typeface="Cambria Math" charset="0"/>
                        </a:rPr>
                        <m:t>𝜃</m:t>
                      </m:r>
                      <m:r>
                        <a:rPr lang="en-US" sz="2800" b="0" i="1" smtClean="0">
                          <a:solidFill>
                            <a:schemeClr val="bg1"/>
                          </a:solidFill>
                          <a:latin typeface="Cambria Math" charset="0"/>
                        </a:rPr>
                        <m:t>=</m:t>
                      </m:r>
                      <m:func>
                        <m:funcPr>
                          <m:ctrlPr>
                            <a:rPr lang="it-IT" sz="2800" b="0" i="1" smtClean="0">
                              <a:solidFill>
                                <a:schemeClr val="bg1"/>
                              </a:solidFill>
                              <a:latin typeface="Cambria Math" charset="0"/>
                            </a:rPr>
                          </m:ctrlPr>
                        </m:funcPr>
                        <m:fName>
                          <m:sSup>
                            <m:sSupPr>
                              <m:ctrlPr>
                                <a:rPr lang="it-IT" sz="2800" b="0" i="1" smtClean="0">
                                  <a:solidFill>
                                    <a:schemeClr val="bg1"/>
                                  </a:solidFill>
                                  <a:latin typeface="Cambria Math" charset="0"/>
                                </a:rPr>
                              </m:ctrlPr>
                            </m:sSupPr>
                            <m:e>
                              <m:r>
                                <m:rPr>
                                  <m:sty m:val="p"/>
                                </m:rPr>
                                <a:rPr lang="it-IT" sz="2800" b="0" i="0" smtClean="0">
                                  <a:solidFill>
                                    <a:schemeClr val="bg1"/>
                                  </a:solidFill>
                                  <a:latin typeface="Cambria Math" charset="0"/>
                                </a:rPr>
                                <m:t>cos</m:t>
                              </m:r>
                            </m:e>
                            <m:sup>
                              <m:r>
                                <a:rPr lang="it-IT" sz="2800" b="0" i="1" smtClean="0">
                                  <a:solidFill>
                                    <a:schemeClr val="bg1"/>
                                  </a:solidFill>
                                  <a:latin typeface="Cambria Math" charset="0"/>
                                </a:rPr>
                                <m:t>−1</m:t>
                              </m:r>
                            </m:sup>
                          </m:sSup>
                        </m:fName>
                        <m:e>
                          <m:f>
                            <m:fPr>
                              <m:ctrlPr>
                                <a:rPr lang="bg-BG" sz="2800" b="0" i="1" smtClean="0">
                                  <a:solidFill>
                                    <a:schemeClr val="bg1"/>
                                  </a:solidFill>
                                  <a:latin typeface="Cambria Math" charset="0"/>
                                </a:rPr>
                              </m:ctrlPr>
                            </m:fPr>
                            <m:num>
                              <m:r>
                                <a:rPr lang="en-US" sz="2800" b="1" i="0" smtClean="0">
                                  <a:solidFill>
                                    <a:schemeClr val="bg1"/>
                                  </a:solidFill>
                                  <a:latin typeface="Cambria Math" charset="0"/>
                                </a:rPr>
                                <m:t>𝐚</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rPr>
                                <m:t>𝐛</m:t>
                              </m:r>
                            </m:num>
                            <m:den>
                              <m:d>
                                <m:dPr>
                                  <m:begChr m:val="‖"/>
                                  <m:endChr m:val="‖"/>
                                  <m:ctrlPr>
                                    <a:rPr lang="en-US" sz="2800" b="0" i="1" smtClean="0">
                                      <a:solidFill>
                                        <a:schemeClr val="bg1"/>
                                      </a:solidFill>
                                      <a:latin typeface="Cambria Math" charset="0"/>
                                    </a:rPr>
                                  </m:ctrlPr>
                                </m:dPr>
                                <m:e>
                                  <m:r>
                                    <a:rPr lang="en-US" sz="2800" b="1" i="0" smtClean="0">
                                      <a:solidFill>
                                        <a:schemeClr val="bg1"/>
                                      </a:solidFill>
                                      <a:latin typeface="Cambria Math" charset="0"/>
                                    </a:rPr>
                                    <m:t>𝐚</m:t>
                                  </m:r>
                                </m:e>
                              </m:d>
                              <m:d>
                                <m:dPr>
                                  <m:begChr m:val="‖"/>
                                  <m:endChr m:val="‖"/>
                                  <m:ctrlPr>
                                    <a:rPr lang="en-US" sz="2800" b="0" i="1" smtClean="0">
                                      <a:solidFill>
                                        <a:schemeClr val="bg1"/>
                                      </a:solidFill>
                                      <a:latin typeface="Cambria Math" charset="0"/>
                                    </a:rPr>
                                  </m:ctrlPr>
                                </m:dPr>
                                <m:e>
                                  <m:r>
                                    <a:rPr lang="en-US" sz="2800" b="1" i="0" smtClean="0">
                                      <a:solidFill>
                                        <a:schemeClr val="bg1"/>
                                      </a:solidFill>
                                      <a:latin typeface="Cambria Math" charset="0"/>
                                    </a:rPr>
                                    <m:t>𝐛</m:t>
                                  </m:r>
                                </m:e>
                              </m:d>
                            </m:den>
                          </m:f>
                        </m:e>
                      </m:func>
                    </m:oMath>
                  </m:oMathPara>
                </a14:m>
                <a:endParaRPr lang="en-US" sz="2800" dirty="0">
                  <a:solidFill>
                    <a:schemeClr val="bg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57200" y="3661618"/>
                <a:ext cx="3276600" cy="876202"/>
              </a:xfrm>
              <a:prstGeom prst="rect">
                <a:avLst/>
              </a:prstGeom>
              <a:blipFill rotWithShape="0">
                <a:blip r:embed="rId4"/>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r>
              <a:rPr lang="en-US" altLang="zh-CN">
                <a:ea typeface="宋体" charset="-122"/>
              </a:rPr>
              <a:t>Composite Transformation</a:t>
            </a:r>
          </a:p>
        </p:txBody>
      </p:sp>
      <p:sp>
        <p:nvSpPr>
          <p:cNvPr id="83970" name="Rectangle 3"/>
          <p:cNvSpPr>
            <a:spLocks noGrp="1" noChangeArrowheads="1"/>
          </p:cNvSpPr>
          <p:nvPr>
            <p:ph type="body" idx="1"/>
          </p:nvPr>
        </p:nvSpPr>
        <p:spPr/>
        <p:txBody>
          <a:bodyPr/>
          <a:lstStyle/>
          <a:p>
            <a:r>
              <a:rPr lang="en-US" altLang="zh-CN" sz="1800">
                <a:ea typeface="宋体" charset="-122"/>
              </a:rPr>
              <a:t>Without translating to the origin: SR (</a:t>
            </a:r>
            <a:r>
              <a:rPr lang="en-US" altLang="zh-CN" sz="1800">
                <a:solidFill>
                  <a:srgbClr val="FFFF00"/>
                </a:solidFill>
                <a:ea typeface="宋体" charset="-122"/>
              </a:rPr>
              <a:t>after the scaling</a:t>
            </a:r>
            <a:r>
              <a:rPr lang="en-US" altLang="zh-CN" sz="1800">
                <a:ea typeface="宋体" charset="-122"/>
              </a:rPr>
              <a:t>)</a:t>
            </a:r>
            <a:endParaRPr lang="en-US" altLang="zh-CN">
              <a:ea typeface="宋体" charset="-122"/>
            </a:endParaRPr>
          </a:p>
        </p:txBody>
      </p:sp>
      <p:pic>
        <p:nvPicPr>
          <p:cNvPr id="83971" name="Picture 4" descr="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209800"/>
            <a:ext cx="3760788"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Text Box 5"/>
          <p:cNvSpPr txBox="1">
            <a:spLocks noChangeArrowheads="1"/>
          </p:cNvSpPr>
          <p:nvPr/>
        </p:nvSpPr>
        <p:spPr bwMode="auto">
          <a:xfrm>
            <a:off x="6172200" y="2667000"/>
            <a:ext cx="174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a:spcBef>
                <a:spcPct val="0"/>
              </a:spcBef>
              <a:buFontTx/>
              <a:buNone/>
            </a:pPr>
            <a:r>
              <a:rPr lang="en-US" altLang="zh-CN" sz="1800" b="1">
                <a:solidFill>
                  <a:srgbClr val="FFFF00"/>
                </a:solidFill>
                <a:ea typeface="宋体" charset="-122"/>
              </a:rPr>
              <a:t>Wrong Result!</a:t>
            </a:r>
          </a:p>
        </p:txBody>
      </p:sp>
      <p:sp>
        <p:nvSpPr>
          <p:cNvPr id="8397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1226659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altLang="en-US"/>
              <a:t>Affine Transformations</a:t>
            </a:r>
          </a:p>
        </p:txBody>
      </p:sp>
      <p:sp>
        <p:nvSpPr>
          <p:cNvPr id="88066" name="Rectangle 3"/>
          <p:cNvSpPr>
            <a:spLocks noGrp="1" noChangeArrowheads="1"/>
          </p:cNvSpPr>
          <p:nvPr>
            <p:ph type="body" idx="1"/>
          </p:nvPr>
        </p:nvSpPr>
        <p:spPr/>
        <p:txBody>
          <a:bodyPr/>
          <a:lstStyle/>
          <a:p>
            <a:pPr>
              <a:lnSpc>
                <a:spcPct val="90000"/>
              </a:lnSpc>
            </a:pPr>
            <a:r>
              <a:rPr lang="en-US" altLang="en-US"/>
              <a:t>All of the transformations we’ve seen so far are examples of </a:t>
            </a:r>
            <a:r>
              <a:rPr lang="en-US" altLang="en-US" i="1"/>
              <a:t>affine</a:t>
            </a:r>
            <a:r>
              <a:rPr lang="en-US" altLang="en-US"/>
              <a:t> transformations</a:t>
            </a:r>
          </a:p>
          <a:p>
            <a:pPr>
              <a:lnSpc>
                <a:spcPct val="90000"/>
              </a:lnSpc>
            </a:pPr>
            <a:r>
              <a:rPr lang="en-US" altLang="en-US"/>
              <a:t>If we have a pair of parallel lines and transform them with an affine transformation, they will remain parallel</a:t>
            </a:r>
          </a:p>
          <a:p>
            <a:pPr>
              <a:lnSpc>
                <a:spcPct val="90000"/>
              </a:lnSpc>
            </a:pPr>
            <a:r>
              <a:rPr lang="en-US" altLang="en-US"/>
              <a:t>Affine transformations are fast to compute and very useful throughout computer graphics</a:t>
            </a:r>
          </a:p>
        </p:txBody>
      </p:sp>
      <p:sp>
        <p:nvSpPr>
          <p:cNvPr id="88067"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856634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r>
              <a:rPr lang="en-US" altLang="en-US"/>
              <a:t>General 4x4 Matrix</a:t>
            </a:r>
          </a:p>
        </p:txBody>
      </p:sp>
      <p:sp>
        <p:nvSpPr>
          <p:cNvPr id="86018" name="Rectangle 3"/>
          <p:cNvSpPr>
            <a:spLocks noGrp="1" noChangeArrowheads="1"/>
          </p:cNvSpPr>
          <p:nvPr>
            <p:ph type="body" idx="1"/>
          </p:nvPr>
        </p:nvSpPr>
        <p:spPr/>
        <p:txBody>
          <a:bodyPr/>
          <a:lstStyle/>
          <a:p>
            <a:pPr>
              <a:lnSpc>
                <a:spcPct val="80000"/>
              </a:lnSpc>
            </a:pPr>
            <a:r>
              <a:rPr lang="en-US" altLang="en-US" sz="2400" dirty="0"/>
              <a:t>All of the matrices we’ve seen so far have [0 0 0 1]</a:t>
            </a:r>
            <a:r>
              <a:rPr lang="en-US" altLang="en-US" sz="2400" baseline="30000" dirty="0"/>
              <a:t> </a:t>
            </a:r>
            <a:r>
              <a:rPr lang="en-US" altLang="en-US" sz="2400" dirty="0"/>
              <a:t>in the last row</a:t>
            </a:r>
          </a:p>
          <a:p>
            <a:pPr>
              <a:lnSpc>
                <a:spcPct val="80000"/>
              </a:lnSpc>
            </a:pPr>
            <a:r>
              <a:rPr lang="en-US" altLang="en-US" sz="2400" dirty="0"/>
              <a:t>The product formed by multiplying any two matrices of this form will also have [0 0 0 1] in the last row</a:t>
            </a:r>
          </a:p>
          <a:p>
            <a:pPr>
              <a:lnSpc>
                <a:spcPct val="80000"/>
              </a:lnSpc>
            </a:pPr>
            <a:r>
              <a:rPr lang="en-US" altLang="en-US" sz="2400" dirty="0"/>
              <a:t>We can say that this set of matrices forms a multiplicative group of 3D affine transformations</a:t>
            </a:r>
          </a:p>
          <a:p>
            <a:pPr>
              <a:lnSpc>
                <a:spcPct val="80000"/>
              </a:lnSpc>
            </a:pPr>
            <a:r>
              <a:rPr lang="en-US" altLang="en-US" sz="2400" dirty="0"/>
              <a:t>We can construct any matrix in this group by multiplying a sequence of basic rotations, translations, scales, and shears</a:t>
            </a:r>
          </a:p>
        </p:txBody>
      </p:sp>
      <p:sp>
        <p:nvSpPr>
          <p:cNvPr id="8602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6400800" y="4690533"/>
                <a:ext cx="2551211" cy="14278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sz="2400" b="0" i="1" smtClean="0">
                              <a:solidFill>
                                <a:schemeClr val="bg1"/>
                              </a:solidFill>
                              <a:latin typeface="Cambria Math" charset="0"/>
                            </a:rPr>
                          </m:ctrlPr>
                        </m:dPr>
                        <m:e>
                          <m:m>
                            <m:mPr>
                              <m:mcs>
                                <m:mc>
                                  <m:mcPr>
                                    <m:count m:val="2"/>
                                    <m:mcJc m:val="center"/>
                                  </m:mcPr>
                                </m:mc>
                              </m:mcs>
                              <m:ctrlPr>
                                <a:rPr lang="uk-UA" sz="2400" b="0" i="1" smtClean="0">
                                  <a:solidFill>
                                    <a:schemeClr val="bg1"/>
                                  </a:solidFill>
                                  <a:latin typeface="Cambria Math" charset="0"/>
                                </a:rPr>
                              </m:ctrlPr>
                            </m:mPr>
                            <m:mr>
                              <m:e>
                                <m:m>
                                  <m:mPr>
                                    <m:mcs>
                                      <m:mc>
                                        <m:mcPr>
                                          <m:count m:val="2"/>
                                          <m:mcJc m:val="center"/>
                                        </m:mcPr>
                                      </m:mc>
                                    </m:mcs>
                                    <m:ctrlPr>
                                      <a:rPr lang="uk-UA" sz="2400" b="0" i="1" smtClean="0">
                                        <a:solidFill>
                                          <a:schemeClr val="bg1"/>
                                        </a:solidFill>
                                        <a:latin typeface="Cambria Math" charset="0"/>
                                      </a:rPr>
                                    </m:ctrlPr>
                                  </m:mP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𝑥</m:t>
                                          </m:r>
                                        </m:sub>
                                      </m:sSub>
                                    </m:e>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𝑥</m:t>
                                          </m:r>
                                        </m:sub>
                                      </m:sSub>
                                    </m:e>
                                  </m:m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𝑦</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𝑦</m:t>
                                          </m:r>
                                        </m:sub>
                                      </m:sSub>
                                    </m:e>
                                  </m:mr>
                                </m:m>
                              </m:e>
                              <m:e>
                                <m:m>
                                  <m:mPr>
                                    <m:mcs>
                                      <m:mc>
                                        <m:mcPr>
                                          <m:count m:val="2"/>
                                          <m:mcJc m:val="center"/>
                                        </m:mcPr>
                                      </m:mc>
                                    </m:mcs>
                                    <m:ctrlPr>
                                      <a:rPr lang="uk-UA"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𝑥</m:t>
                                          </m:r>
                                        </m:sub>
                                      </m:sSub>
                                    </m:e>
                                    <m:e>
                                      <m:sSub>
                                        <m:sSubPr>
                                          <m:ctrlPr>
                                            <a:rPr lang="en-US" sz="2400" i="1">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𝑦</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𝑦</m:t>
                                          </m:r>
                                        </m:sub>
                                      </m:sSub>
                                    </m:e>
                                  </m:mr>
                                </m:m>
                              </m:e>
                            </m:mr>
                            <m:mr>
                              <m:e>
                                <m:m>
                                  <m:mPr>
                                    <m:mcs>
                                      <m:mc>
                                        <m:mcPr>
                                          <m:count m:val="2"/>
                                          <m:mcJc m:val="center"/>
                                        </m:mcPr>
                                      </m:mc>
                                    </m:mcs>
                                    <m:ctrlPr>
                                      <a:rPr lang="uk-UA" sz="2400" b="0" i="1" smtClean="0">
                                        <a:solidFill>
                                          <a:schemeClr val="bg1"/>
                                        </a:solidFill>
                                        <a:latin typeface="Cambria Math" charset="0"/>
                                      </a:rPr>
                                    </m:ctrlPr>
                                  </m:mP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𝑧</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𝑧</m:t>
                                          </m:r>
                                        </m:sub>
                                      </m:sSub>
                                    </m:e>
                                  </m:m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mr>
                                </m:m>
                              </m:e>
                              <m:e>
                                <m:m>
                                  <m:mPr>
                                    <m:mcs>
                                      <m:mc>
                                        <m:mcPr>
                                          <m:count m:val="2"/>
                                          <m:mcJc m:val="center"/>
                                        </m:mcPr>
                                      </m:mc>
                                    </m:mcs>
                                    <m:ctrlPr>
                                      <a:rPr lang="uk-UA"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𝑧</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𝑧</m:t>
                                          </m:r>
                                        </m:sub>
                                      </m:sSub>
                                    </m:e>
                                  </m:mr>
                                  <m:mr>
                                    <m:e>
                                      <m:r>
                                        <a:rPr lang="en-US" sz="2400" b="0" i="1" smtClean="0">
                                          <a:solidFill>
                                            <a:schemeClr val="bg1"/>
                                          </a:solidFill>
                                          <a:latin typeface="Cambria Math" charset="0"/>
                                        </a:rPr>
                                        <m:t>0</m:t>
                                      </m:r>
                                    </m:e>
                                    <m:e>
                                      <m:r>
                                        <a:rPr lang="en-US" sz="2400" b="0" i="1" smtClean="0">
                                          <a:solidFill>
                                            <a:schemeClr val="bg1"/>
                                          </a:solidFill>
                                          <a:latin typeface="Cambria Math" charset="0"/>
                                        </a:rPr>
                                        <m:t>1</m:t>
                                      </m:r>
                                    </m:e>
                                  </m:mr>
                                </m:m>
                              </m:e>
                            </m:mr>
                          </m:m>
                        </m:e>
                      </m:d>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6400800" y="4690533"/>
                <a:ext cx="2551211" cy="1427827"/>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939232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lang="en-US" altLang="en-US"/>
              <a:t>General 4x4 Matrix</a:t>
            </a:r>
          </a:p>
        </p:txBody>
      </p:sp>
      <p:sp>
        <p:nvSpPr>
          <p:cNvPr id="87042" name="Rectangle 3"/>
          <p:cNvSpPr>
            <a:spLocks noGrp="1" noChangeArrowheads="1"/>
          </p:cNvSpPr>
          <p:nvPr>
            <p:ph type="body" idx="1"/>
          </p:nvPr>
        </p:nvSpPr>
        <p:spPr>
          <a:xfrm>
            <a:off x="328613" y="1941513"/>
            <a:ext cx="8208962" cy="4916487"/>
          </a:xfrm>
        </p:spPr>
        <p:txBody>
          <a:bodyPr/>
          <a:lstStyle/>
          <a:p>
            <a:pPr>
              <a:lnSpc>
                <a:spcPct val="80000"/>
              </a:lnSpc>
            </a:pPr>
            <a:r>
              <a:rPr lang="en-US" altLang="en-US" sz="2000"/>
              <a:t>Assuming we have [0 0 0 1] in the last row, we see that there are 12 different numbers in the upper 3x4 portion of the 4x4 matrix</a:t>
            </a:r>
          </a:p>
          <a:p>
            <a:pPr>
              <a:lnSpc>
                <a:spcPct val="80000"/>
              </a:lnSpc>
            </a:pPr>
            <a:r>
              <a:rPr lang="en-US" altLang="en-US" sz="2000"/>
              <a:t>There are also 12 degrees of freedom for an object undergoing a affine transformation in 3D space</a:t>
            </a:r>
          </a:p>
          <a:p>
            <a:pPr>
              <a:lnSpc>
                <a:spcPct val="80000"/>
              </a:lnSpc>
            </a:pPr>
            <a:r>
              <a:rPr lang="en-US" altLang="en-US" sz="2000"/>
              <a:t>3 of those are represented by the three translational axes</a:t>
            </a:r>
          </a:p>
          <a:p>
            <a:pPr>
              <a:lnSpc>
                <a:spcPct val="80000"/>
              </a:lnSpc>
            </a:pPr>
            <a:r>
              <a:rPr lang="en-US" altLang="en-US" sz="2000"/>
              <a:t>3 of them are for rotation in the 3 planes (xy, yz, xz)</a:t>
            </a:r>
          </a:p>
          <a:p>
            <a:pPr>
              <a:lnSpc>
                <a:spcPct val="80000"/>
              </a:lnSpc>
            </a:pPr>
            <a:r>
              <a:rPr lang="en-US" altLang="en-US" sz="2000"/>
              <a:t>3 of them are scales along the 3 main axes</a:t>
            </a:r>
          </a:p>
          <a:p>
            <a:pPr>
              <a:lnSpc>
                <a:spcPct val="80000"/>
              </a:lnSpc>
            </a:pPr>
            <a:r>
              <a:rPr lang="en-US" altLang="en-US" sz="2000"/>
              <a:t>and the last 3 are shears in the 3 main planes (xy, yz, xz)</a:t>
            </a:r>
          </a:p>
          <a:p>
            <a:pPr>
              <a:lnSpc>
                <a:spcPct val="80000"/>
              </a:lnSpc>
            </a:pPr>
            <a:endParaRPr lang="en-US" altLang="en-US" sz="2000"/>
          </a:p>
          <a:p>
            <a:pPr>
              <a:lnSpc>
                <a:spcPct val="80000"/>
              </a:lnSpc>
            </a:pPr>
            <a:r>
              <a:rPr lang="en-US" altLang="en-US" sz="2000"/>
              <a:t>The 3 numbers for translation are easily decoded (</a:t>
            </a:r>
            <a:r>
              <a:rPr lang="en-US" altLang="en-US" sz="2000" i="1"/>
              <a:t>d</a:t>
            </a:r>
            <a:r>
              <a:rPr lang="en-US" altLang="en-US" sz="2000" i="1" baseline="-25000"/>
              <a:t>x</a:t>
            </a:r>
            <a:r>
              <a:rPr lang="en-US" altLang="en-US" sz="2000" i="1"/>
              <a:t>, d</a:t>
            </a:r>
            <a:r>
              <a:rPr lang="en-US" altLang="en-US" sz="2000" i="1" baseline="-25000"/>
              <a:t>y</a:t>
            </a:r>
            <a:r>
              <a:rPr lang="en-US" altLang="en-US" sz="2000" i="1"/>
              <a:t>, d</a:t>
            </a:r>
            <a:r>
              <a:rPr lang="en-US" altLang="en-US" sz="2000" i="1" baseline="-25000"/>
              <a:t>z</a:t>
            </a:r>
            <a:r>
              <a:rPr lang="en-US" altLang="en-US" sz="2000"/>
              <a:t>)</a:t>
            </a:r>
          </a:p>
          <a:p>
            <a:pPr>
              <a:lnSpc>
                <a:spcPct val="80000"/>
              </a:lnSpc>
            </a:pPr>
            <a:r>
              <a:rPr lang="en-US" altLang="en-US" sz="2000"/>
              <a:t>The other 9 numbers, however, are encoded into the 9 numbers in the upper 3x3 portion of the matrix</a:t>
            </a:r>
          </a:p>
        </p:txBody>
      </p:sp>
      <p:sp>
        <p:nvSpPr>
          <p:cNvPr id="8704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16719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en-US" altLang="zh-CN">
                <a:ea typeface="宋体" charset="-122"/>
              </a:rPr>
              <a:t>Sequences of Transformations</a:t>
            </a:r>
          </a:p>
        </p:txBody>
      </p:sp>
      <p:sp>
        <p:nvSpPr>
          <p:cNvPr id="84994" name="Rectangle 3"/>
          <p:cNvSpPr>
            <a:spLocks noGrp="1" noChangeArrowheads="1"/>
          </p:cNvSpPr>
          <p:nvPr>
            <p:ph type="body" idx="1"/>
          </p:nvPr>
        </p:nvSpPr>
        <p:spPr>
          <a:xfrm>
            <a:off x="685800" y="1600200"/>
            <a:ext cx="4867275" cy="2416175"/>
          </a:xfrm>
        </p:spPr>
        <p:txBody>
          <a:bodyPr/>
          <a:lstStyle/>
          <a:p>
            <a:pPr>
              <a:lnSpc>
                <a:spcPct val="90000"/>
              </a:lnSpc>
            </a:pPr>
            <a:r>
              <a:rPr lang="en-US" altLang="zh-CN" sz="2000">
                <a:ea typeface="宋体" charset="-122"/>
              </a:rPr>
              <a:t>Often the same transformations are applied to many points</a:t>
            </a:r>
          </a:p>
          <a:p>
            <a:pPr>
              <a:lnSpc>
                <a:spcPct val="90000"/>
              </a:lnSpc>
            </a:pPr>
            <a:r>
              <a:rPr lang="en-US" altLang="zh-CN" sz="2000">
                <a:ea typeface="宋体" charset="-122"/>
              </a:rPr>
              <a:t>Calculation time for the matrices and combination is negligible compared to that of transforming the points</a:t>
            </a:r>
          </a:p>
          <a:p>
            <a:pPr>
              <a:lnSpc>
                <a:spcPct val="90000"/>
              </a:lnSpc>
            </a:pPr>
            <a:r>
              <a:rPr lang="en-US" altLang="zh-CN" sz="2000">
                <a:ea typeface="宋体" charset="-122"/>
              </a:rPr>
              <a:t>Reduce the sequence to a single matrix, then transform</a:t>
            </a:r>
          </a:p>
        </p:txBody>
      </p:sp>
      <p:pic>
        <p:nvPicPr>
          <p:cNvPr id="84995" name="Picture 4" descr="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981200"/>
            <a:ext cx="4033838"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6483449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r>
              <a:rPr lang="en-US" altLang="en-US"/>
              <a:t>Object Space</a:t>
            </a:r>
          </a:p>
        </p:txBody>
      </p:sp>
      <p:sp>
        <p:nvSpPr>
          <p:cNvPr id="89090" name="Rectangle 3"/>
          <p:cNvSpPr>
            <a:spLocks noGrp="1" noChangeArrowheads="1"/>
          </p:cNvSpPr>
          <p:nvPr>
            <p:ph type="body" idx="1"/>
          </p:nvPr>
        </p:nvSpPr>
        <p:spPr/>
        <p:txBody>
          <a:bodyPr/>
          <a:lstStyle/>
          <a:p>
            <a:pPr>
              <a:lnSpc>
                <a:spcPct val="90000"/>
              </a:lnSpc>
            </a:pPr>
            <a:r>
              <a:rPr lang="en-US" altLang="en-US" sz="2400"/>
              <a:t>The space that an object is defined in is called </a:t>
            </a:r>
            <a:r>
              <a:rPr lang="en-US" altLang="en-US" sz="2400" i="1"/>
              <a:t>object space</a:t>
            </a:r>
            <a:r>
              <a:rPr lang="en-US" altLang="en-US" sz="2400"/>
              <a:t> or </a:t>
            </a:r>
            <a:r>
              <a:rPr lang="en-US" altLang="en-US" sz="2400" i="1"/>
              <a:t>local space</a:t>
            </a:r>
            <a:endParaRPr lang="en-US" altLang="en-US" sz="2400"/>
          </a:p>
          <a:p>
            <a:pPr>
              <a:lnSpc>
                <a:spcPct val="90000"/>
              </a:lnSpc>
            </a:pPr>
            <a:r>
              <a:rPr lang="en-US" altLang="en-US" sz="2400"/>
              <a:t>Usually, the object is located at or near the origin and is aligned with the xyz axes in some reasonable way</a:t>
            </a:r>
          </a:p>
          <a:p>
            <a:pPr>
              <a:lnSpc>
                <a:spcPct val="90000"/>
              </a:lnSpc>
            </a:pPr>
            <a:r>
              <a:rPr lang="en-US" altLang="en-US" sz="2400"/>
              <a:t>The units in this space can be whatever we choose (i.e., meters, etc.)</a:t>
            </a:r>
          </a:p>
          <a:p>
            <a:pPr>
              <a:lnSpc>
                <a:spcPct val="90000"/>
              </a:lnSpc>
            </a:pPr>
            <a:r>
              <a:rPr lang="en-US" altLang="en-US" sz="2400"/>
              <a:t>A 3D object would be stored on disk and in memory in this coordinate system</a:t>
            </a:r>
          </a:p>
          <a:p>
            <a:pPr>
              <a:lnSpc>
                <a:spcPct val="90000"/>
              </a:lnSpc>
            </a:pPr>
            <a:r>
              <a:rPr lang="en-US" altLang="en-US" sz="2400"/>
              <a:t>When we go to draw the object, we will want to transform it into a different space</a:t>
            </a:r>
          </a:p>
        </p:txBody>
      </p:sp>
      <p:sp>
        <p:nvSpPr>
          <p:cNvPr id="8909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614524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p:txBody>
          <a:bodyPr/>
          <a:lstStyle/>
          <a:p>
            <a:r>
              <a:rPr lang="en-US" altLang="en-US"/>
              <a:t>World Space</a:t>
            </a:r>
          </a:p>
        </p:txBody>
      </p:sp>
      <p:sp>
        <p:nvSpPr>
          <p:cNvPr id="90114" name="Rectangle 3"/>
          <p:cNvSpPr>
            <a:spLocks noGrp="1" noChangeArrowheads="1"/>
          </p:cNvSpPr>
          <p:nvPr>
            <p:ph type="body" idx="1"/>
          </p:nvPr>
        </p:nvSpPr>
        <p:spPr/>
        <p:txBody>
          <a:bodyPr/>
          <a:lstStyle/>
          <a:p>
            <a:pPr>
              <a:lnSpc>
                <a:spcPct val="80000"/>
              </a:lnSpc>
            </a:pPr>
            <a:r>
              <a:rPr lang="en-US" altLang="en-US" sz="2400"/>
              <a:t>We will define a new space called </a:t>
            </a:r>
            <a:r>
              <a:rPr lang="en-US" altLang="en-US" sz="2400" i="1"/>
              <a:t>world space</a:t>
            </a:r>
            <a:r>
              <a:rPr lang="en-US" altLang="en-US" sz="2400"/>
              <a:t> </a:t>
            </a:r>
          </a:p>
          <a:p>
            <a:pPr>
              <a:lnSpc>
                <a:spcPct val="80000"/>
              </a:lnSpc>
            </a:pPr>
            <a:r>
              <a:rPr lang="en-US" altLang="en-US" sz="2400"/>
              <a:t>This space represents a 3D world or scene and may contain several objects placed in various locations</a:t>
            </a:r>
          </a:p>
          <a:p>
            <a:pPr>
              <a:lnSpc>
                <a:spcPct val="80000"/>
              </a:lnSpc>
            </a:pPr>
            <a:r>
              <a:rPr lang="en-US" altLang="en-US" sz="2400"/>
              <a:t>Every object in the world needs a matrix that transforms its vertices from its own object space into this world space</a:t>
            </a:r>
          </a:p>
          <a:p>
            <a:pPr>
              <a:lnSpc>
                <a:spcPct val="80000"/>
              </a:lnSpc>
            </a:pPr>
            <a:r>
              <a:rPr lang="en-US" altLang="en-US" sz="2400"/>
              <a:t>We will call this the object’s </a:t>
            </a:r>
            <a:r>
              <a:rPr lang="en-US" altLang="en-US" sz="2400" i="1"/>
              <a:t>world matrix</a:t>
            </a:r>
            <a:r>
              <a:rPr lang="en-US" altLang="en-US" sz="2400"/>
              <a:t>, or often, we will just call it the object’s matrix</a:t>
            </a:r>
          </a:p>
          <a:p>
            <a:pPr>
              <a:lnSpc>
                <a:spcPct val="80000"/>
              </a:lnSpc>
            </a:pPr>
            <a:r>
              <a:rPr lang="en-US" altLang="en-US" sz="2400"/>
              <a:t>For example, if we have 100 chairs in the room, we only need to store the object space data for the chair once, and we can use 100 different matrices to transform the chair model into 100 locations in the world</a:t>
            </a:r>
          </a:p>
        </p:txBody>
      </p:sp>
      <p:sp>
        <p:nvSpPr>
          <p:cNvPr id="9011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81486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idx="4294967295"/>
          </p:nvPr>
        </p:nvSpPr>
        <p:spPr/>
        <p:txBody>
          <a:bodyPr/>
          <a:lstStyle/>
          <a:p>
            <a:pPr eaLnBrk="1" hangingPunct="1"/>
            <a:r>
              <a:rPr lang="en-US" altLang="en-US"/>
              <a:t>Rigid Matrices</a:t>
            </a:r>
          </a:p>
        </p:txBody>
      </p:sp>
      <p:sp>
        <p:nvSpPr>
          <p:cNvPr id="110594" name="Rectangle 3"/>
          <p:cNvSpPr>
            <a:spLocks noGrp="1" noChangeArrowheads="1"/>
          </p:cNvSpPr>
          <p:nvPr>
            <p:ph type="body" idx="4294967295"/>
          </p:nvPr>
        </p:nvSpPr>
        <p:spPr/>
        <p:txBody>
          <a:bodyPr/>
          <a:lstStyle/>
          <a:p>
            <a:pPr eaLnBrk="1" hangingPunct="1">
              <a:lnSpc>
                <a:spcPct val="90000"/>
              </a:lnSpc>
            </a:pPr>
            <a:r>
              <a:rPr lang="en-US" altLang="en-US" sz="2400"/>
              <a:t>Computer graphics apps commonly use 4x4 homogeneous matrices</a:t>
            </a:r>
          </a:p>
          <a:p>
            <a:pPr eaLnBrk="1" hangingPunct="1">
              <a:lnSpc>
                <a:spcPct val="90000"/>
              </a:lnSpc>
            </a:pPr>
            <a:r>
              <a:rPr lang="en-US" altLang="en-US" sz="2400"/>
              <a:t>A </a:t>
            </a:r>
            <a:r>
              <a:rPr lang="en-US" altLang="en-US" sz="2400" i="1"/>
              <a:t>rigid</a:t>
            </a:r>
            <a:r>
              <a:rPr lang="en-US" altLang="en-US" sz="2400"/>
              <a:t> 4x4 matrix transformation looks like this:</a:t>
            </a:r>
          </a:p>
          <a:p>
            <a:pPr eaLnBrk="1" hangingPunct="1">
              <a:lnSpc>
                <a:spcPct val="90000"/>
              </a:lnSpc>
            </a:pPr>
            <a:endParaRPr lang="en-US" altLang="en-US" sz="2400"/>
          </a:p>
          <a:p>
            <a:pPr eaLnBrk="1" hangingPunct="1">
              <a:lnSpc>
                <a:spcPct val="90000"/>
              </a:lnSpc>
            </a:pPr>
            <a:endParaRPr lang="en-US" altLang="en-US" sz="2400"/>
          </a:p>
          <a:p>
            <a:pPr eaLnBrk="1" hangingPunct="1">
              <a:lnSpc>
                <a:spcPct val="90000"/>
              </a:lnSpc>
            </a:pPr>
            <a:endParaRPr lang="en-US" altLang="en-US" sz="2400"/>
          </a:p>
          <a:p>
            <a:pPr eaLnBrk="1" hangingPunct="1">
              <a:lnSpc>
                <a:spcPct val="90000"/>
              </a:lnSpc>
            </a:pPr>
            <a:endParaRPr lang="en-US" altLang="en-US" sz="2400"/>
          </a:p>
          <a:p>
            <a:pPr eaLnBrk="1" hangingPunct="1">
              <a:lnSpc>
                <a:spcPct val="90000"/>
              </a:lnSpc>
            </a:pPr>
            <a:endParaRPr lang="en-US" altLang="en-US" sz="2400"/>
          </a:p>
          <a:p>
            <a:pPr eaLnBrk="1" hangingPunct="1">
              <a:lnSpc>
                <a:spcPct val="90000"/>
              </a:lnSpc>
              <a:buFontTx/>
              <a:buNone/>
            </a:pPr>
            <a:endParaRPr lang="en-US" altLang="en-US" sz="2400"/>
          </a:p>
          <a:p>
            <a:pPr eaLnBrk="1" hangingPunct="1">
              <a:lnSpc>
                <a:spcPct val="90000"/>
              </a:lnSpc>
            </a:pPr>
            <a:r>
              <a:rPr lang="en-US" altLang="en-US" sz="2400"/>
              <a:t>Where </a:t>
            </a:r>
            <a:r>
              <a:rPr lang="en-US" altLang="en-US" sz="2400" b="1"/>
              <a:t>a</a:t>
            </a:r>
            <a:r>
              <a:rPr lang="en-US" altLang="en-US" sz="2400"/>
              <a:t>, </a:t>
            </a:r>
            <a:r>
              <a:rPr lang="en-US" altLang="en-US" sz="2400" b="1"/>
              <a:t>b</a:t>
            </a:r>
            <a:r>
              <a:rPr lang="en-US" altLang="en-US" sz="2400"/>
              <a:t>, &amp; </a:t>
            </a:r>
            <a:r>
              <a:rPr lang="en-US" altLang="en-US" sz="2400" b="1"/>
              <a:t>c</a:t>
            </a:r>
            <a:r>
              <a:rPr lang="en-US" altLang="en-US" sz="2400"/>
              <a:t> are orthogonal unit length vectors representing orientation, and </a:t>
            </a:r>
            <a:r>
              <a:rPr lang="en-US" altLang="en-US" sz="2400" b="1"/>
              <a:t>d</a:t>
            </a:r>
            <a:r>
              <a:rPr lang="en-US" altLang="en-US" sz="2400"/>
              <a:t> is a vector representing position</a:t>
            </a:r>
          </a:p>
        </p:txBody>
      </p:sp>
      <p:graphicFrame>
        <p:nvGraphicFramePr>
          <p:cNvPr id="110596" name="Object 6"/>
          <p:cNvGraphicFramePr>
            <a:graphicFrameLocks noChangeAspect="1"/>
          </p:cNvGraphicFramePr>
          <p:nvPr/>
        </p:nvGraphicFramePr>
        <p:xfrm>
          <a:off x="5562600" y="2438400"/>
          <a:ext cx="2879725" cy="2962275"/>
        </p:xfrm>
        <a:graphic>
          <a:graphicData uri="http://schemas.openxmlformats.org/presentationml/2006/ole">
            <mc:AlternateContent xmlns:mc="http://schemas.openxmlformats.org/markup-compatibility/2006">
              <mc:Choice xmlns:v="urn:schemas-microsoft-com:vml" Requires="v">
                <p:oleObj spid="_x0000_s1036" r:id="rId4" imgW="1988288" imgH="2050565" progId="Visio.Drawing.6">
                  <p:embed/>
                </p:oleObj>
              </mc:Choice>
              <mc:Fallback>
                <p:oleObj r:id="rId4" imgW="1988288" imgH="2050565"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2438400"/>
                        <a:ext cx="2879725"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597"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7" name="TextBox 6"/>
              <p:cNvSpPr txBox="1"/>
              <p:nvPr/>
            </p:nvSpPr>
            <p:spPr>
              <a:xfrm>
                <a:off x="1303988" y="3162300"/>
                <a:ext cx="3263779" cy="14296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𝐌</m:t>
                      </m:r>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2"/>
                                    <m:mcJc m:val="center"/>
                                  </m:mcPr>
                                </m:mc>
                              </m:mcs>
                              <m:ctrlPr>
                                <a:rPr lang="uk-UA" sz="2400" b="0" i="1" smtClean="0">
                                  <a:solidFill>
                                    <a:schemeClr val="bg1"/>
                                  </a:solidFill>
                                  <a:latin typeface="Cambria Math" charset="0"/>
                                </a:rPr>
                              </m:ctrlPr>
                            </m:mPr>
                            <m:mr>
                              <m:e>
                                <m:m>
                                  <m:mPr>
                                    <m:mcs>
                                      <m:mc>
                                        <m:mcPr>
                                          <m:count m:val="2"/>
                                          <m:mcJc m:val="center"/>
                                        </m:mcPr>
                                      </m:mc>
                                    </m:mcs>
                                    <m:ctrlPr>
                                      <a:rPr lang="uk-UA" sz="2400" b="0" i="1" smtClean="0">
                                        <a:solidFill>
                                          <a:schemeClr val="bg1"/>
                                        </a:solidFill>
                                        <a:latin typeface="Cambria Math" charset="0"/>
                                      </a:rPr>
                                    </m:ctrlPr>
                                  </m:mP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𝑥</m:t>
                                          </m:r>
                                        </m:sub>
                                      </m:sSub>
                                    </m:e>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𝑥</m:t>
                                          </m:r>
                                        </m:sub>
                                      </m:sSub>
                                    </m:e>
                                  </m:m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𝑦</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𝑦</m:t>
                                          </m:r>
                                        </m:sub>
                                      </m:sSub>
                                    </m:e>
                                  </m:mr>
                                </m:m>
                              </m:e>
                              <m:e>
                                <m:m>
                                  <m:mPr>
                                    <m:mcs>
                                      <m:mc>
                                        <m:mcPr>
                                          <m:count m:val="2"/>
                                          <m:mcJc m:val="center"/>
                                        </m:mcPr>
                                      </m:mc>
                                    </m:mcs>
                                    <m:ctrlPr>
                                      <a:rPr lang="uk-UA"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𝑥</m:t>
                                          </m:r>
                                        </m:sub>
                                      </m:sSub>
                                    </m:e>
                                    <m:e>
                                      <m:sSub>
                                        <m:sSubPr>
                                          <m:ctrlPr>
                                            <a:rPr lang="en-US" sz="2400" i="1">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𝑦</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𝑦</m:t>
                                          </m:r>
                                        </m:sub>
                                      </m:sSub>
                                    </m:e>
                                  </m:mr>
                                </m:m>
                              </m:e>
                            </m:mr>
                            <m:mr>
                              <m:e>
                                <m:m>
                                  <m:mPr>
                                    <m:mcs>
                                      <m:mc>
                                        <m:mcPr>
                                          <m:count m:val="2"/>
                                          <m:mcJc m:val="center"/>
                                        </m:mcPr>
                                      </m:mc>
                                    </m:mcs>
                                    <m:ctrlPr>
                                      <a:rPr lang="uk-UA" sz="2400" b="0" i="1" smtClean="0">
                                        <a:solidFill>
                                          <a:schemeClr val="bg1"/>
                                        </a:solidFill>
                                        <a:latin typeface="Cambria Math" charset="0"/>
                                      </a:rPr>
                                    </m:ctrlPr>
                                  </m:mP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𝑧</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𝑧</m:t>
                                          </m:r>
                                        </m:sub>
                                      </m:sSub>
                                    </m:e>
                                  </m:m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mr>
                                </m:m>
                              </m:e>
                              <m:e>
                                <m:m>
                                  <m:mPr>
                                    <m:mcs>
                                      <m:mc>
                                        <m:mcPr>
                                          <m:count m:val="2"/>
                                          <m:mcJc m:val="center"/>
                                        </m:mcPr>
                                      </m:mc>
                                    </m:mcs>
                                    <m:ctrlPr>
                                      <a:rPr lang="uk-UA"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𝑧</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𝑧</m:t>
                                          </m:r>
                                        </m:sub>
                                      </m:sSub>
                                    </m:e>
                                  </m:mr>
                                  <m:mr>
                                    <m:e>
                                      <m:r>
                                        <a:rPr lang="en-US" sz="2400" b="0" i="1" smtClean="0">
                                          <a:solidFill>
                                            <a:schemeClr val="bg1"/>
                                          </a:solidFill>
                                          <a:latin typeface="Cambria Math" charset="0"/>
                                        </a:rPr>
                                        <m:t>0</m:t>
                                      </m:r>
                                    </m:e>
                                    <m:e>
                                      <m:r>
                                        <a:rPr lang="en-US" sz="2400" b="0" i="1" smtClean="0">
                                          <a:solidFill>
                                            <a:schemeClr val="bg1"/>
                                          </a:solidFill>
                                          <a:latin typeface="Cambria Math" charset="0"/>
                                        </a:rPr>
                                        <m:t>1</m:t>
                                      </m:r>
                                    </m:e>
                                  </m:mr>
                                </m:m>
                              </m:e>
                            </m:mr>
                          </m:m>
                        </m:e>
                      </m:d>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303988" y="3162300"/>
                <a:ext cx="3263779" cy="1429687"/>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6451002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p:txBody>
          <a:bodyPr/>
          <a:lstStyle/>
          <a:p>
            <a:r>
              <a:rPr lang="en-US" altLang="en-US"/>
              <a:t>abcd Vectors</a:t>
            </a:r>
          </a:p>
        </p:txBody>
      </p:sp>
      <p:sp>
        <p:nvSpPr>
          <p:cNvPr id="112642" name="Rectangle 3"/>
          <p:cNvSpPr>
            <a:spLocks noGrp="1" noChangeArrowheads="1"/>
          </p:cNvSpPr>
          <p:nvPr>
            <p:ph type="body" idx="1"/>
          </p:nvPr>
        </p:nvSpPr>
        <p:spPr/>
        <p:txBody>
          <a:bodyPr/>
          <a:lstStyle/>
          <a:p>
            <a:pPr>
              <a:lnSpc>
                <a:spcPct val="80000"/>
              </a:lnSpc>
            </a:pPr>
            <a:r>
              <a:rPr lang="en-US" altLang="en-US" sz="2400"/>
              <a:t>We mentioned that the translation information is easily extracted directly from the matrix, while the rotation information is encoded into the upper 3x3 portion of the matrix</a:t>
            </a:r>
          </a:p>
          <a:p>
            <a:pPr>
              <a:lnSpc>
                <a:spcPct val="80000"/>
              </a:lnSpc>
            </a:pPr>
            <a:r>
              <a:rPr lang="en-US" altLang="en-US" sz="2400"/>
              <a:t>Is there a geometric way to understand these 9 numbers?</a:t>
            </a:r>
          </a:p>
          <a:p>
            <a:pPr>
              <a:lnSpc>
                <a:spcPct val="80000"/>
              </a:lnSpc>
            </a:pPr>
            <a:r>
              <a:rPr lang="en-US" altLang="en-US" sz="2400"/>
              <a:t>In fact there is! The 9 constants make up 3 vectors called </a:t>
            </a:r>
            <a:r>
              <a:rPr lang="en-US" altLang="en-US" sz="2400" b="1"/>
              <a:t>a</a:t>
            </a:r>
            <a:r>
              <a:rPr lang="en-US" altLang="en-US" sz="2400"/>
              <a:t>, </a:t>
            </a:r>
            <a:r>
              <a:rPr lang="en-US" altLang="en-US" sz="2400" b="1"/>
              <a:t>b</a:t>
            </a:r>
            <a:r>
              <a:rPr lang="en-US" altLang="en-US" sz="2400"/>
              <a:t>, and </a:t>
            </a:r>
            <a:r>
              <a:rPr lang="en-US" altLang="en-US" sz="2400" b="1"/>
              <a:t>c</a:t>
            </a:r>
            <a:r>
              <a:rPr lang="en-US" altLang="en-US" sz="2400"/>
              <a:t>. If we think of the matrix as a transformation from object space to world space, then the </a:t>
            </a:r>
            <a:r>
              <a:rPr lang="en-US" altLang="en-US" sz="2400" b="1"/>
              <a:t>a</a:t>
            </a:r>
            <a:r>
              <a:rPr lang="en-US" altLang="en-US" sz="2400"/>
              <a:t> vector is essentially the object’s x-axis rotated into world space, </a:t>
            </a:r>
            <a:r>
              <a:rPr lang="en-US" altLang="en-US" sz="2400" b="1"/>
              <a:t>b</a:t>
            </a:r>
            <a:r>
              <a:rPr lang="en-US" altLang="en-US" sz="2400"/>
              <a:t> is its y-axis in world space, and </a:t>
            </a:r>
            <a:r>
              <a:rPr lang="en-US" altLang="en-US" sz="2400" b="1"/>
              <a:t>c</a:t>
            </a:r>
            <a:r>
              <a:rPr lang="en-US" altLang="en-US" sz="2400"/>
              <a:t> is its z-axis in world space. </a:t>
            </a:r>
            <a:r>
              <a:rPr lang="en-US" altLang="en-US" sz="2400" b="1"/>
              <a:t>d</a:t>
            </a:r>
            <a:r>
              <a:rPr lang="en-US" altLang="en-US" sz="2400"/>
              <a:t> is of course the origin position in world space.</a:t>
            </a:r>
            <a:endParaRPr lang="en-US" altLang="en-US" sz="2400" b="1"/>
          </a:p>
        </p:txBody>
      </p:sp>
      <p:sp>
        <p:nvSpPr>
          <p:cNvPr id="11264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4157491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p:txBody>
          <a:bodyPr/>
          <a:lstStyle/>
          <a:p>
            <a:r>
              <a:rPr lang="en-US" altLang="en-US"/>
              <a:t>Rigid Matrices</a:t>
            </a:r>
          </a:p>
        </p:txBody>
      </p:sp>
      <p:sp>
        <p:nvSpPr>
          <p:cNvPr id="113666" name="Rectangle 3"/>
          <p:cNvSpPr>
            <a:spLocks noGrp="1" noChangeArrowheads="1"/>
          </p:cNvSpPr>
          <p:nvPr>
            <p:ph type="body" idx="1"/>
          </p:nvPr>
        </p:nvSpPr>
        <p:spPr/>
        <p:txBody>
          <a:bodyPr/>
          <a:lstStyle/>
          <a:p>
            <a:r>
              <a:rPr lang="en-US" altLang="en-US"/>
              <a:t>If the a, b, and c vectors are all unit length and perpendicular to each other, we say that the upper 3x3 matrix is </a:t>
            </a:r>
            <a:r>
              <a:rPr lang="en-US" altLang="en-US" i="1"/>
              <a:t>orthonormal</a:t>
            </a:r>
          </a:p>
          <a:p>
            <a:r>
              <a:rPr lang="en-US" altLang="en-US"/>
              <a:t>If the upper 3x3 portion is orthonormal, we say that the 4x4 matrix is </a:t>
            </a:r>
            <a:r>
              <a:rPr lang="en-US" altLang="en-US" i="1"/>
              <a:t>rigid</a:t>
            </a:r>
            <a:r>
              <a:rPr lang="en-US" altLang="en-US"/>
              <a:t>, meaning that it describes an object that is only translated and rotated (in other words, it will not have any scale or shears which distort the object)</a:t>
            </a:r>
          </a:p>
        </p:txBody>
      </p:sp>
      <p:sp>
        <p:nvSpPr>
          <p:cNvPr id="113667"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7945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a:xfrm>
            <a:off x="317500" y="533400"/>
            <a:ext cx="8637588" cy="701675"/>
          </a:xfrm>
        </p:spPr>
        <p:txBody>
          <a:bodyPr/>
          <a:lstStyle/>
          <a:p>
            <a:r>
              <a:rPr lang="en-US" altLang="en-US"/>
              <a:t>Dot Products with General Vectors</a:t>
            </a:r>
          </a:p>
        </p:txBody>
      </p:sp>
      <p:sp>
        <p:nvSpPr>
          <p:cNvPr id="12290" name="Rectangle 3"/>
          <p:cNvSpPr>
            <a:spLocks noGrp="1" noChangeArrowheads="1"/>
          </p:cNvSpPr>
          <p:nvPr>
            <p:ph type="body" idx="1"/>
          </p:nvPr>
        </p:nvSpPr>
        <p:spPr/>
        <p:txBody>
          <a:bodyPr/>
          <a:lstStyle/>
          <a:p>
            <a:r>
              <a:rPr lang="en-US" altLang="en-US"/>
              <a:t>The dot product is a scalar value that tells us something about the relationship between two vectors</a:t>
            </a:r>
          </a:p>
          <a:p>
            <a:endParaRPr lang="en-US" altLang="en-US"/>
          </a:p>
          <a:p>
            <a:pPr lvl="1"/>
            <a:r>
              <a:rPr lang="en-US" altLang="en-US"/>
              <a:t>If  </a:t>
            </a:r>
            <a:r>
              <a:rPr lang="en-US" altLang="en-US" b="1">
                <a:ea typeface="ＭＳ Ｐゴシック" charset="-128"/>
              </a:rPr>
              <a:t>a</a:t>
            </a:r>
            <a:r>
              <a:rPr lang="en-US" altLang="en-US" baseline="30000">
                <a:latin typeface="Times New Roman" charset="0"/>
                <a:ea typeface="ＭＳ Ｐゴシック" charset="-128"/>
              </a:rPr>
              <a:t>T</a:t>
            </a:r>
            <a:r>
              <a:rPr lang="en-US" altLang="en-US" b="1">
                <a:ea typeface="ＭＳ Ｐゴシック" charset="-128"/>
              </a:rPr>
              <a:t>b</a:t>
            </a:r>
            <a:r>
              <a:rPr lang="en-US" altLang="en-US">
                <a:ea typeface="ＭＳ Ｐゴシック" charset="-128"/>
              </a:rPr>
              <a:t> &gt; 0</a:t>
            </a:r>
            <a:r>
              <a:rPr lang="en-US" altLang="en-US"/>
              <a:t>  then  </a:t>
            </a:r>
            <a:r>
              <a:rPr lang="en-US" altLang="en-US">
                <a:ea typeface="ＭＳ Ｐゴシック" charset="-128"/>
              </a:rPr>
              <a:t>θ &lt; 90º</a:t>
            </a:r>
            <a:endParaRPr lang="en-US" altLang="en-US" b="1">
              <a:ea typeface="ＭＳ Ｐゴシック" charset="-128"/>
            </a:endParaRPr>
          </a:p>
          <a:p>
            <a:pPr lvl="1"/>
            <a:r>
              <a:rPr lang="en-US" altLang="en-US"/>
              <a:t>If  </a:t>
            </a:r>
            <a:r>
              <a:rPr lang="en-US" altLang="en-US" b="1">
                <a:ea typeface="ＭＳ Ｐゴシック" charset="-128"/>
              </a:rPr>
              <a:t>a</a:t>
            </a:r>
            <a:r>
              <a:rPr lang="en-US" altLang="en-US" baseline="30000">
                <a:latin typeface="Times New Roman" charset="0"/>
                <a:ea typeface="ＭＳ Ｐゴシック" charset="-128"/>
              </a:rPr>
              <a:t>T</a:t>
            </a:r>
            <a:r>
              <a:rPr lang="en-US" altLang="en-US" b="1">
                <a:ea typeface="ＭＳ Ｐゴシック" charset="-128"/>
              </a:rPr>
              <a:t>b</a:t>
            </a:r>
            <a:r>
              <a:rPr lang="en-US" altLang="en-US">
                <a:ea typeface="ＭＳ Ｐゴシック" charset="-128"/>
              </a:rPr>
              <a:t> &lt; 0  then  θ &gt; 90º</a:t>
            </a:r>
          </a:p>
          <a:p>
            <a:pPr lvl="1"/>
            <a:r>
              <a:rPr lang="en-US" altLang="en-US"/>
              <a:t>If  </a:t>
            </a:r>
            <a:r>
              <a:rPr lang="en-US" altLang="en-US" b="1">
                <a:ea typeface="ＭＳ Ｐゴシック" charset="-128"/>
              </a:rPr>
              <a:t>a</a:t>
            </a:r>
            <a:r>
              <a:rPr lang="en-US" altLang="en-US" baseline="30000">
                <a:latin typeface="Times New Roman" charset="0"/>
                <a:ea typeface="ＭＳ Ｐゴシック" charset="-128"/>
              </a:rPr>
              <a:t>T</a:t>
            </a:r>
            <a:r>
              <a:rPr lang="en-US" altLang="en-US" b="1">
                <a:ea typeface="ＭＳ Ｐゴシック" charset="-128"/>
              </a:rPr>
              <a:t>b</a:t>
            </a:r>
            <a:r>
              <a:rPr lang="en-US" altLang="en-US">
                <a:ea typeface="ＭＳ Ｐゴシック" charset="-128"/>
              </a:rPr>
              <a:t> = 0</a:t>
            </a:r>
            <a:r>
              <a:rPr lang="en-US" altLang="en-US"/>
              <a:t>  then  </a:t>
            </a:r>
            <a:r>
              <a:rPr lang="en-US" altLang="en-US">
                <a:ea typeface="ＭＳ Ｐゴシック" charset="-128"/>
              </a:rPr>
              <a:t>θ = 90º (or one or more of the vectors is degenerate (0,0,0))</a:t>
            </a:r>
            <a:endParaRPr lang="en-US" altLang="en-US"/>
          </a:p>
        </p:txBody>
      </p:sp>
      <p:sp>
        <p:nvSpPr>
          <p:cNvPr id="1229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r>
              <a:rPr lang="en-US" altLang="en-US"/>
              <a:t>Rigid Matrices</a:t>
            </a:r>
          </a:p>
        </p:txBody>
      </p:sp>
      <p:sp>
        <p:nvSpPr>
          <p:cNvPr id="114690" name="Rectangle 3"/>
          <p:cNvSpPr>
            <a:spLocks noGrp="1" noChangeArrowheads="1"/>
          </p:cNvSpPr>
          <p:nvPr>
            <p:ph type="body" idx="1"/>
          </p:nvPr>
        </p:nvSpPr>
        <p:spPr/>
        <p:txBody>
          <a:bodyPr/>
          <a:lstStyle/>
          <a:p>
            <a:r>
              <a:rPr lang="en-US" altLang="en-US"/>
              <a:t>If a 4x4 matrix represents a rigid transformation, then the upper 3x3 portion will be orthonormal</a:t>
            </a:r>
          </a:p>
        </p:txBody>
      </p:sp>
      <p:sp>
        <p:nvSpPr>
          <p:cNvPr id="114692"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676400" y="3285067"/>
                <a:ext cx="344337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1" i="1" smtClean="0">
                              <a:solidFill>
                                <a:schemeClr val="bg1"/>
                              </a:solidFill>
                              <a:latin typeface="Cambria Math" charset="0"/>
                            </a:rPr>
                          </m:ctrlPr>
                        </m:dPr>
                        <m:e>
                          <m:r>
                            <a:rPr lang="en-US" altLang="zh-CN" sz="2800" b="1" i="0">
                              <a:solidFill>
                                <a:schemeClr val="bg1"/>
                              </a:solidFill>
                              <a:latin typeface="Cambria Math" charset="0"/>
                            </a:rPr>
                            <m:t>𝐚</m:t>
                          </m:r>
                        </m:e>
                      </m:d>
                      <m:r>
                        <a:rPr lang="en-US" sz="2800" b="1" i="1" smtClean="0">
                          <a:solidFill>
                            <a:schemeClr val="bg1"/>
                          </a:solidFill>
                          <a:latin typeface="Cambria Math" charset="0"/>
                        </a:rPr>
                        <m:t>=</m:t>
                      </m:r>
                      <m:d>
                        <m:dPr>
                          <m:begChr m:val="‖"/>
                          <m:endChr m:val="‖"/>
                          <m:ctrlPr>
                            <a:rPr lang="en-US" sz="2800" b="1" i="1">
                              <a:solidFill>
                                <a:schemeClr val="bg1"/>
                              </a:solidFill>
                              <a:latin typeface="Cambria Math" charset="0"/>
                            </a:rPr>
                          </m:ctrlPr>
                        </m:dPr>
                        <m:e>
                          <m:r>
                            <a:rPr lang="en-US" altLang="zh-CN" sz="2800" b="1" i="0" smtClean="0">
                              <a:solidFill>
                                <a:schemeClr val="bg1"/>
                              </a:solidFill>
                              <a:latin typeface="Cambria Math" charset="0"/>
                            </a:rPr>
                            <m:t>𝐛</m:t>
                          </m:r>
                        </m:e>
                      </m:d>
                      <m:r>
                        <a:rPr lang="en-US" altLang="zh-CN" sz="2800" b="1" i="1" smtClean="0">
                          <a:solidFill>
                            <a:schemeClr val="bg1"/>
                          </a:solidFill>
                          <a:latin typeface="Cambria Math" charset="0"/>
                        </a:rPr>
                        <m:t>=</m:t>
                      </m:r>
                      <m:d>
                        <m:dPr>
                          <m:begChr m:val="‖"/>
                          <m:endChr m:val="‖"/>
                          <m:ctrlPr>
                            <a:rPr lang="en-US" sz="2800" b="1" i="1">
                              <a:solidFill>
                                <a:schemeClr val="bg1"/>
                              </a:solidFill>
                              <a:latin typeface="Cambria Math" charset="0"/>
                            </a:rPr>
                          </m:ctrlPr>
                        </m:dPr>
                        <m:e>
                          <m:r>
                            <a:rPr lang="en-US" altLang="zh-CN" sz="2800" b="1" i="0" smtClean="0">
                              <a:solidFill>
                                <a:schemeClr val="bg1"/>
                              </a:solidFill>
                              <a:latin typeface="Cambria Math" charset="0"/>
                            </a:rPr>
                            <m:t>𝐜</m:t>
                          </m:r>
                        </m:e>
                      </m:d>
                      <m:r>
                        <a:rPr lang="en-US" altLang="zh-CN" sz="2800" b="1" i="1" smtClean="0">
                          <a:solidFill>
                            <a:schemeClr val="bg1"/>
                          </a:solidFill>
                          <a:latin typeface="Cambria Math" charset="0"/>
                        </a:rPr>
                        <m:t>=</m:t>
                      </m:r>
                      <m:r>
                        <a:rPr lang="en-US" altLang="zh-CN" sz="2800" b="1" i="1" smtClean="0">
                          <a:solidFill>
                            <a:schemeClr val="bg1"/>
                          </a:solidFill>
                          <a:latin typeface="Cambria Math" charset="0"/>
                        </a:rPr>
                        <m:t>𝟏</m:t>
                      </m:r>
                    </m:oMath>
                  </m:oMathPara>
                </a14:m>
                <a:endParaRPr lang="en-US"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1676400" y="3285067"/>
                <a:ext cx="3443379" cy="43088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828800" y="4004733"/>
                <a:ext cx="141141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1">
                          <a:solidFill>
                            <a:schemeClr val="bg1"/>
                          </a:solidFill>
                          <a:latin typeface="Cambria Math" charset="0"/>
                        </a:rPr>
                        <m:t>𝐚</m:t>
                      </m:r>
                      <m:r>
                        <a:rPr lang="en-US" sz="2800" b="1" i="1" smtClean="0">
                          <a:solidFill>
                            <a:schemeClr val="bg1"/>
                          </a:solidFill>
                          <a:latin typeface="Cambria Math" charset="0"/>
                        </a:rPr>
                        <m:t>=</m:t>
                      </m:r>
                      <m:r>
                        <a:rPr lang="en-US" altLang="zh-CN" sz="2800" b="1">
                          <a:solidFill>
                            <a:schemeClr val="bg1"/>
                          </a:solidFill>
                          <a:latin typeface="Cambria Math" charset="0"/>
                        </a:rPr>
                        <m:t>𝐛</m:t>
                      </m:r>
                      <m:r>
                        <a:rPr lang="en-US" altLang="zh-CN" sz="2800" b="1" i="1" smtClean="0">
                          <a:solidFill>
                            <a:schemeClr val="bg1"/>
                          </a:solidFill>
                          <a:latin typeface="Cambria Math" charset="0"/>
                          <a:ea typeface="Cambria Math" charset="0"/>
                          <a:cs typeface="Cambria Math" charset="0"/>
                        </a:rPr>
                        <m:t>×</m:t>
                      </m:r>
                      <m:r>
                        <a:rPr lang="en-US" altLang="zh-CN" sz="2800" b="1">
                          <a:solidFill>
                            <a:schemeClr val="bg1"/>
                          </a:solidFill>
                          <a:latin typeface="Cambria Math" charset="0"/>
                        </a:rPr>
                        <m:t>𝐜</m:t>
                      </m:r>
                    </m:oMath>
                  </m:oMathPara>
                </a14:m>
                <a:endParaRPr lang="en-US" sz="28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828800" y="4004733"/>
                <a:ext cx="1411412" cy="43088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828800" y="4598313"/>
                <a:ext cx="14370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1" smtClean="0">
                          <a:solidFill>
                            <a:schemeClr val="bg1"/>
                          </a:solidFill>
                          <a:latin typeface="Cambria Math" charset="0"/>
                        </a:rPr>
                        <m:t>𝐛</m:t>
                      </m:r>
                      <m:r>
                        <a:rPr lang="en-US" sz="2800" b="1" i="1" smtClean="0">
                          <a:solidFill>
                            <a:schemeClr val="bg1"/>
                          </a:solidFill>
                          <a:latin typeface="Cambria Math" charset="0"/>
                        </a:rPr>
                        <m:t>=</m:t>
                      </m:r>
                      <m:r>
                        <a:rPr lang="en-US" altLang="zh-CN" sz="2800" b="1">
                          <a:solidFill>
                            <a:schemeClr val="bg1"/>
                          </a:solidFill>
                          <a:latin typeface="Cambria Math" charset="0"/>
                        </a:rPr>
                        <m:t>𝐜</m:t>
                      </m:r>
                      <m:r>
                        <a:rPr lang="en-US" altLang="zh-CN" sz="2800" b="1" i="1" smtClean="0">
                          <a:solidFill>
                            <a:schemeClr val="bg1"/>
                          </a:solidFill>
                          <a:latin typeface="Cambria Math" charset="0"/>
                          <a:ea typeface="Cambria Math" charset="0"/>
                          <a:cs typeface="Cambria Math" charset="0"/>
                        </a:rPr>
                        <m:t>×</m:t>
                      </m:r>
                      <m:r>
                        <a:rPr lang="en-US" altLang="zh-CN" sz="2800" b="1" i="0" smtClean="0">
                          <a:solidFill>
                            <a:schemeClr val="bg1"/>
                          </a:solidFill>
                          <a:latin typeface="Cambria Math" charset="0"/>
                          <a:ea typeface="Cambria Math" charset="0"/>
                          <a:cs typeface="Cambria Math" charset="0"/>
                        </a:rPr>
                        <m:t>𝐚</m:t>
                      </m:r>
                    </m:oMath>
                  </m:oMathPara>
                </a14:m>
                <a:endParaRPr lang="en-US" sz="28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1828800" y="4598313"/>
                <a:ext cx="1437060" cy="43088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841624" y="5181600"/>
                <a:ext cx="141141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1" i="0" smtClean="0">
                          <a:solidFill>
                            <a:schemeClr val="bg1"/>
                          </a:solidFill>
                          <a:latin typeface="Cambria Math" charset="0"/>
                        </a:rPr>
                        <m:t>𝐜</m:t>
                      </m:r>
                      <m:r>
                        <a:rPr lang="en-US" sz="2800" b="1" i="1" smtClean="0">
                          <a:solidFill>
                            <a:schemeClr val="bg1"/>
                          </a:solidFill>
                          <a:latin typeface="Cambria Math" charset="0"/>
                        </a:rPr>
                        <m:t>=</m:t>
                      </m:r>
                      <m:r>
                        <a:rPr lang="en-US" altLang="zh-CN" sz="2800" b="1" i="0" smtClean="0">
                          <a:solidFill>
                            <a:schemeClr val="bg1"/>
                          </a:solidFill>
                          <a:latin typeface="Cambria Math" charset="0"/>
                        </a:rPr>
                        <m:t>𝐚</m:t>
                      </m:r>
                      <m:r>
                        <a:rPr lang="en-US" altLang="zh-CN" sz="2800" b="1" i="1" smtClean="0">
                          <a:solidFill>
                            <a:schemeClr val="bg1"/>
                          </a:solidFill>
                          <a:latin typeface="Cambria Math" charset="0"/>
                          <a:ea typeface="Cambria Math" charset="0"/>
                          <a:cs typeface="Cambria Math" charset="0"/>
                        </a:rPr>
                        <m:t>×</m:t>
                      </m:r>
                      <m:r>
                        <a:rPr lang="en-US" altLang="zh-CN" sz="2800" b="1" i="0" smtClean="0">
                          <a:solidFill>
                            <a:schemeClr val="bg1"/>
                          </a:solidFill>
                          <a:latin typeface="Cambria Math" charset="0"/>
                        </a:rPr>
                        <m:t>𝐛</m:t>
                      </m:r>
                    </m:oMath>
                  </m:oMathPara>
                </a14:m>
                <a:endParaRPr lang="en-US" sz="28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1841624" y="5181600"/>
                <a:ext cx="1411412" cy="43088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61515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p:txBody>
          <a:bodyPr/>
          <a:lstStyle/>
          <a:p>
            <a:pPr eaLnBrk="1" hangingPunct="1"/>
            <a:r>
              <a:rPr lang="en-US" altLang="en-US" dirty="0"/>
              <a:t>Matrix </a:t>
            </a:r>
            <a:r>
              <a:rPr lang="en-US" altLang="en-US" dirty="0" smtClean="0"/>
              <a:t>times Position </a:t>
            </a:r>
            <a:r>
              <a:rPr lang="en-US" altLang="en-US" dirty="0"/>
              <a:t>Vector</a:t>
            </a:r>
          </a:p>
        </p:txBody>
      </p:sp>
      <p:sp>
        <p:nvSpPr>
          <p:cNvPr id="6042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7" name="TextBox 6"/>
              <p:cNvSpPr txBox="1"/>
              <p:nvPr/>
            </p:nvSpPr>
            <p:spPr>
              <a:xfrm>
                <a:off x="838200" y="1795284"/>
                <a:ext cx="30130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𝐯</m:t>
                      </m:r>
                      <m:r>
                        <a:rPr lang="en-US" sz="2400" b="0" i="1" smtClean="0">
                          <a:solidFill>
                            <a:schemeClr val="bg1"/>
                          </a:solidFill>
                          <a:latin typeface="Cambria Math" charset="0"/>
                        </a:rPr>
                        <m:t>=</m:t>
                      </m:r>
                      <m:sSup>
                        <m:sSupPr>
                          <m:ctrlPr>
                            <a:rPr lang="pt-BR" sz="2400" i="1" smtClean="0">
                              <a:solidFill>
                                <a:schemeClr val="bg1"/>
                              </a:solidFill>
                              <a:latin typeface="Cambria Math" charset="0"/>
                            </a:rPr>
                          </m:ctrlPr>
                        </m:sSupPr>
                        <m:e>
                          <m:d>
                            <m:dPr>
                              <m:begChr m:val="["/>
                              <m:endChr m:val="]"/>
                              <m:ctrlPr>
                                <a:rPr lang="pt-BR" sz="2400" i="1">
                                  <a:solidFill>
                                    <a:schemeClr val="bg1"/>
                                  </a:solidFill>
                                  <a:latin typeface="Cambria Math" charset="0"/>
                                </a:rPr>
                              </m:ctrlPr>
                            </m:dPr>
                            <m:e>
                              <m:m>
                                <m:mPr>
                                  <m:mcs>
                                    <m:mc>
                                      <m:mcPr>
                                        <m:count m:val="2"/>
                                        <m:mcJc m:val="center"/>
                                      </m:mcPr>
                                    </m:mc>
                                  </m:mcs>
                                  <m:ctrlPr>
                                    <a:rPr lang="uk-UA" sz="2400" i="1">
                                      <a:solidFill>
                                        <a:schemeClr val="bg1"/>
                                      </a:solidFill>
                                      <a:latin typeface="Cambria Math" charset="0"/>
                                    </a:rPr>
                                  </m:ctrlPr>
                                </m:mPr>
                                <m:mr>
                                  <m:e>
                                    <m:m>
                                      <m:mPr>
                                        <m:mcs>
                                          <m:mc>
                                            <m:mcPr>
                                              <m:count m:val="2"/>
                                              <m:mcJc m:val="center"/>
                                            </m:mcPr>
                                          </m:mc>
                                        </m:mcs>
                                        <m:ctrlPr>
                                          <a:rPr lang="uk-UA" sz="2400" i="1">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𝑥</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𝑦</m:t>
                                              </m:r>
                                            </m:sub>
                                          </m:sSub>
                                        </m:e>
                                      </m:mr>
                                    </m:m>
                                  </m:e>
                                  <m:e>
                                    <m:m>
                                      <m:mPr>
                                        <m:mcs>
                                          <m:mc>
                                            <m:mcPr>
                                              <m:count m:val="2"/>
                                              <m:mcJc m:val="center"/>
                                            </m:mcPr>
                                          </m:mc>
                                        </m:mcs>
                                        <m:ctrlPr>
                                          <a:rPr lang="uk-UA" sz="2400" i="1">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𝑧</m:t>
                                              </m:r>
                                            </m:sub>
                                          </m:sSub>
                                        </m:e>
                                        <m:e>
                                          <m:r>
                                            <a:rPr lang="en-US" sz="2400" i="1">
                                              <a:solidFill>
                                                <a:schemeClr val="bg1"/>
                                              </a:solidFill>
                                              <a:latin typeface="Cambria Math" charset="0"/>
                                            </a:rPr>
                                            <m:t>1</m:t>
                                          </m:r>
                                        </m:e>
                                      </m:mr>
                                    </m:m>
                                  </m:e>
                                </m:mr>
                              </m:m>
                            </m:e>
                          </m:d>
                        </m:e>
                        <m:sup>
                          <m:r>
                            <a:rPr lang="en-US" sz="2400" b="0" i="1" smtClean="0">
                              <a:solidFill>
                                <a:schemeClr val="bg1"/>
                              </a:solidFill>
                              <a:latin typeface="Cambria Math" charset="0"/>
                            </a:rPr>
                            <m:t>𝑇</m:t>
                          </m:r>
                        </m:sup>
                      </m:sSup>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838200" y="1795284"/>
                <a:ext cx="3013069" cy="369332"/>
              </a:xfrm>
              <a:prstGeom prst="rect">
                <a:avLst/>
              </a:prstGeom>
              <a:blipFill rotWithShape="0">
                <a:blip r:embed="rId3"/>
                <a:stretch>
                  <a:fillRect l="-81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38200" y="2628953"/>
                <a:ext cx="11632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𝐯</m:t>
                      </m:r>
                      <m:r>
                        <a:rPr lang="en-US" sz="2400" b="1" i="0" smtClean="0">
                          <a:solidFill>
                            <a:schemeClr val="bg1"/>
                          </a:solidFill>
                          <a:latin typeface="Cambria Math" charset="0"/>
                        </a:rPr>
                        <m:t>′=</m:t>
                      </m:r>
                      <m:r>
                        <a:rPr lang="en-US" sz="2400" b="1" i="0" smtClean="0">
                          <a:solidFill>
                            <a:schemeClr val="bg1"/>
                          </a:solidFill>
                          <a:latin typeface="Cambria Math" charset="0"/>
                        </a:rPr>
                        <m:t>𝐌𝐯</m:t>
                      </m:r>
                    </m:oMath>
                  </m:oMathPara>
                </a14:m>
                <a:endParaRPr lang="en-US" sz="24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838200" y="2628953"/>
                <a:ext cx="1163203" cy="369332"/>
              </a:xfrm>
              <a:prstGeom prst="rect">
                <a:avLst/>
              </a:prstGeom>
              <a:blipFill rotWithShape="0">
                <a:blip r:embed="rId4"/>
                <a:stretch>
                  <a:fillRect l="-6316" r="-4737"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800600" y="1818593"/>
                <a:ext cx="3263779" cy="14296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solidFill>
                            <a:schemeClr val="bg1"/>
                          </a:solidFill>
                          <a:latin typeface="Cambria Math" charset="0"/>
                        </a:rPr>
                        <m:t>𝐌</m:t>
                      </m:r>
                      <m:r>
                        <a:rPr lang="en-US" sz="2400" b="0" i="1" smtClean="0">
                          <a:solidFill>
                            <a:schemeClr val="bg1"/>
                          </a:solidFill>
                          <a:latin typeface="Cambria Math" charset="0"/>
                        </a:rPr>
                        <m:t>=</m:t>
                      </m:r>
                      <m:d>
                        <m:dPr>
                          <m:begChr m:val="["/>
                          <m:endChr m:val="]"/>
                          <m:ctrlPr>
                            <a:rPr lang="pt-BR" sz="2400" b="0" i="1" smtClean="0">
                              <a:solidFill>
                                <a:schemeClr val="bg1"/>
                              </a:solidFill>
                              <a:latin typeface="Cambria Math" charset="0"/>
                            </a:rPr>
                          </m:ctrlPr>
                        </m:dPr>
                        <m:e>
                          <m:m>
                            <m:mPr>
                              <m:mcs>
                                <m:mc>
                                  <m:mcPr>
                                    <m:count m:val="2"/>
                                    <m:mcJc m:val="center"/>
                                  </m:mcPr>
                                </m:mc>
                              </m:mcs>
                              <m:ctrlPr>
                                <a:rPr lang="uk-UA" sz="2400" b="0" i="1" smtClean="0">
                                  <a:solidFill>
                                    <a:schemeClr val="bg1"/>
                                  </a:solidFill>
                                  <a:latin typeface="Cambria Math" charset="0"/>
                                </a:rPr>
                              </m:ctrlPr>
                            </m:mPr>
                            <m:mr>
                              <m:e>
                                <m:m>
                                  <m:mPr>
                                    <m:mcs>
                                      <m:mc>
                                        <m:mcPr>
                                          <m:count m:val="2"/>
                                          <m:mcJc m:val="center"/>
                                        </m:mcPr>
                                      </m:mc>
                                    </m:mcs>
                                    <m:ctrlPr>
                                      <a:rPr lang="uk-UA" sz="2400" b="0" i="1" smtClean="0">
                                        <a:solidFill>
                                          <a:schemeClr val="bg1"/>
                                        </a:solidFill>
                                        <a:latin typeface="Cambria Math" charset="0"/>
                                      </a:rPr>
                                    </m:ctrlPr>
                                  </m:mP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𝑥</m:t>
                                          </m:r>
                                        </m:sub>
                                      </m:sSub>
                                    </m:e>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𝑥</m:t>
                                          </m:r>
                                        </m:sub>
                                      </m:sSub>
                                    </m:e>
                                  </m:m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𝑦</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𝑦</m:t>
                                          </m:r>
                                        </m:sub>
                                      </m:sSub>
                                    </m:e>
                                  </m:mr>
                                </m:m>
                              </m:e>
                              <m:e>
                                <m:m>
                                  <m:mPr>
                                    <m:mcs>
                                      <m:mc>
                                        <m:mcPr>
                                          <m:count m:val="2"/>
                                          <m:mcJc m:val="center"/>
                                        </m:mcPr>
                                      </m:mc>
                                    </m:mcs>
                                    <m:ctrlPr>
                                      <a:rPr lang="uk-UA"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𝑥</m:t>
                                          </m:r>
                                        </m:sub>
                                      </m:sSub>
                                    </m:e>
                                    <m:e>
                                      <m:sSub>
                                        <m:sSubPr>
                                          <m:ctrlPr>
                                            <a:rPr lang="en-US" sz="2400" i="1">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𝑦</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𝑦</m:t>
                                          </m:r>
                                        </m:sub>
                                      </m:sSub>
                                    </m:e>
                                  </m:mr>
                                </m:m>
                              </m:e>
                            </m:mr>
                            <m:mr>
                              <m:e>
                                <m:m>
                                  <m:mPr>
                                    <m:mcs>
                                      <m:mc>
                                        <m:mcPr>
                                          <m:count m:val="2"/>
                                          <m:mcJc m:val="center"/>
                                        </m:mcPr>
                                      </m:mc>
                                    </m:mcs>
                                    <m:ctrlPr>
                                      <a:rPr lang="uk-UA" sz="2400" b="0" i="1" smtClean="0">
                                        <a:solidFill>
                                          <a:schemeClr val="bg1"/>
                                        </a:solidFill>
                                        <a:latin typeface="Cambria Math" charset="0"/>
                                      </a:rPr>
                                    </m:ctrlPr>
                                  </m:mPr>
                                  <m:mr>
                                    <m:e>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𝑧</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𝑧</m:t>
                                          </m:r>
                                        </m:sub>
                                      </m:sSub>
                                    </m:e>
                                  </m:mr>
                                  <m:mr>
                                    <m:e>
                                      <m:r>
                                        <a:rPr lang="en-US" sz="2400" b="0" i="1" smtClean="0">
                                          <a:solidFill>
                                            <a:schemeClr val="bg1"/>
                                          </a:solidFill>
                                          <a:latin typeface="Cambria Math" charset="0"/>
                                        </a:rPr>
                                        <m:t>0</m:t>
                                      </m:r>
                                    </m:e>
                                    <m:e>
                                      <m:r>
                                        <a:rPr lang="en-US" sz="2400" b="0" i="1" smtClean="0">
                                          <a:solidFill>
                                            <a:schemeClr val="bg1"/>
                                          </a:solidFill>
                                          <a:latin typeface="Cambria Math" charset="0"/>
                                        </a:rPr>
                                        <m:t>0</m:t>
                                      </m:r>
                                    </m:e>
                                  </m:mr>
                                </m:m>
                              </m:e>
                              <m:e>
                                <m:m>
                                  <m:mPr>
                                    <m:mcs>
                                      <m:mc>
                                        <m:mcPr>
                                          <m:count m:val="2"/>
                                          <m:mcJc m:val="center"/>
                                        </m:mcPr>
                                      </m:mc>
                                    </m:mcs>
                                    <m:ctrlPr>
                                      <a:rPr lang="uk-UA"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𝑧</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b="0" i="1" smtClean="0">
                                              <a:solidFill>
                                                <a:schemeClr val="bg1"/>
                                              </a:solidFill>
                                              <a:latin typeface="Cambria Math" charset="0"/>
                                            </a:rPr>
                                            <m:t>𝑧</m:t>
                                          </m:r>
                                        </m:sub>
                                      </m:sSub>
                                    </m:e>
                                  </m:mr>
                                  <m:mr>
                                    <m:e>
                                      <m:r>
                                        <a:rPr lang="en-US" sz="2400" b="0" i="1" smtClean="0">
                                          <a:solidFill>
                                            <a:schemeClr val="bg1"/>
                                          </a:solidFill>
                                          <a:latin typeface="Cambria Math" charset="0"/>
                                        </a:rPr>
                                        <m:t>0</m:t>
                                      </m:r>
                                    </m:e>
                                    <m:e>
                                      <m:r>
                                        <a:rPr lang="en-US" sz="2400" b="0" i="1" smtClean="0">
                                          <a:solidFill>
                                            <a:schemeClr val="bg1"/>
                                          </a:solidFill>
                                          <a:latin typeface="Cambria Math" charset="0"/>
                                        </a:rPr>
                                        <m:t>1</m:t>
                                      </m:r>
                                    </m:e>
                                  </m:mr>
                                </m:m>
                              </m:e>
                            </m:mr>
                          </m:m>
                        </m:e>
                      </m:d>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4800600" y="1818593"/>
                <a:ext cx="3263779" cy="14296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775295" y="3683327"/>
                <a:ext cx="4192173"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𝑥</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𝑥</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𝑥</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𝑥</m:t>
                          </m:r>
                        </m:sub>
                      </m:sSub>
                    </m:oMath>
                  </m:oMathPara>
                </a14:m>
                <a:endParaRPr lang="en-US" sz="2400" dirty="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775295" y="3683327"/>
                <a:ext cx="4192173" cy="398507"/>
              </a:xfrm>
              <a:prstGeom prst="rect">
                <a:avLst/>
              </a:prstGeom>
              <a:blipFill rotWithShape="0">
                <a:blip r:embed="rId6"/>
                <a:stretch>
                  <a:fillRect l="-436" b="-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770003" y="4234234"/>
                <a:ext cx="4217565"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𝑦</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𝑦</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𝑦</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𝑦</m:t>
                          </m:r>
                        </m:sub>
                      </m:sSub>
                    </m:oMath>
                  </m:oMathPara>
                </a14:m>
                <a:endParaRPr lang="en-US" sz="2400" dirty="0">
                  <a:solidFill>
                    <a:schemeClr val="bg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770003" y="4234234"/>
                <a:ext cx="4217565" cy="398507"/>
              </a:xfrm>
              <a:prstGeom prst="rect">
                <a:avLst/>
              </a:prstGeom>
              <a:blipFill rotWithShape="0">
                <a:blip r:embed="rId7"/>
                <a:stretch>
                  <a:fillRect l="-723"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770003" y="4767634"/>
                <a:ext cx="4148956"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𝑎</m:t>
                          </m:r>
                        </m:e>
                        <m:sub>
                          <m:r>
                            <a:rPr lang="en-US" sz="2400" b="0" i="1" smtClean="0">
                              <a:solidFill>
                                <a:schemeClr val="bg1"/>
                              </a:solidFill>
                              <a:latin typeface="Cambria Math" charset="0"/>
                            </a:rPr>
                            <m:t>𝑧</m:t>
                          </m:r>
                        </m:sub>
                      </m:sSub>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e>
                        <m:sub>
                          <m:r>
                            <a:rPr lang="en-US" sz="2400" b="0" i="1" smtClean="0">
                              <a:solidFill>
                                <a:schemeClr val="bg1"/>
                              </a:solidFill>
                              <a:latin typeface="Cambria Math" charset="0"/>
                            </a:rPr>
                            <m:t>𝑥</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𝑏</m:t>
                          </m:r>
                        </m:e>
                        <m:sub>
                          <m:r>
                            <a:rPr lang="en-US" sz="2400" b="0" i="1" smtClean="0">
                              <a:solidFill>
                                <a:schemeClr val="bg1"/>
                              </a:solidFill>
                              <a:latin typeface="Cambria Math" charset="0"/>
                            </a:rPr>
                            <m:t>𝑧</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𝑦</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𝑐</m:t>
                          </m:r>
                        </m:e>
                        <m:sub>
                          <m:r>
                            <a:rPr lang="en-US" sz="2400" b="0" i="1" smtClean="0">
                              <a:solidFill>
                                <a:schemeClr val="bg1"/>
                              </a:solidFill>
                              <a:latin typeface="Cambria Math" charset="0"/>
                            </a:rPr>
                            <m:t>𝑧</m:t>
                          </m:r>
                        </m:sub>
                      </m:sSub>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b="0" i="1" smtClean="0">
                              <a:solidFill>
                                <a:schemeClr val="bg1"/>
                              </a:solidFill>
                              <a:latin typeface="Cambria Math" charset="0"/>
                            </a:rPr>
                            <m:t>𝑧</m:t>
                          </m:r>
                        </m:sub>
                      </m:sSub>
                      <m:r>
                        <a:rPr lang="en-US" sz="2400" b="0" i="1" smtClean="0">
                          <a:solidFill>
                            <a:schemeClr val="bg1"/>
                          </a:solidFill>
                          <a:latin typeface="Cambria Math" charset="0"/>
                        </a:rPr>
                        <m:t>+</m:t>
                      </m:r>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𝑑</m:t>
                          </m:r>
                        </m:e>
                        <m:sub>
                          <m:r>
                            <a:rPr lang="en-US" sz="2400" b="0" i="1" smtClean="0">
                              <a:solidFill>
                                <a:schemeClr val="bg1"/>
                              </a:solidFill>
                              <a:latin typeface="Cambria Math" charset="0"/>
                            </a:rPr>
                            <m:t>𝑧</m:t>
                          </m:r>
                        </m:sub>
                      </m:sSub>
                    </m:oMath>
                  </m:oMathPara>
                </a14:m>
                <a:endParaRPr lang="en-US" sz="2400" dirty="0">
                  <a:solidFill>
                    <a:schemeClr val="bg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770003" y="4767634"/>
                <a:ext cx="4148956" cy="398507"/>
              </a:xfrm>
              <a:prstGeom prst="rect">
                <a:avLst/>
              </a:prstGeom>
              <a:blipFill rotWithShape="0">
                <a:blip r:embed="rId8"/>
                <a:stretch>
                  <a:fillRect l="-147"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724400" y="5303335"/>
                <a:ext cx="3707746"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charset="0"/>
                            </a:rPr>
                          </m:ctrlPr>
                        </m:sSubPr>
                        <m:e>
                          <m:r>
                            <a:rPr lang="en-US" sz="2400" b="0" i="1" smtClean="0">
                              <a:solidFill>
                                <a:schemeClr val="bg1"/>
                              </a:solidFill>
                              <a:latin typeface="Cambria Math" charset="0"/>
                            </a:rPr>
                            <m:t>𝑣</m:t>
                          </m:r>
                          <m:r>
                            <a:rPr lang="en-US" sz="2400" b="0" i="1" smtClean="0">
                              <a:solidFill>
                                <a:schemeClr val="bg1"/>
                              </a:solidFill>
                              <a:latin typeface="Cambria Math" charset="0"/>
                            </a:rPr>
                            <m:t>′</m:t>
                          </m:r>
                        </m:e>
                        <m:sub>
                          <m:r>
                            <a:rPr lang="en-US" sz="2400" b="0" i="1" smtClean="0">
                              <a:solidFill>
                                <a:schemeClr val="bg1"/>
                              </a:solidFill>
                              <a:latin typeface="Cambria Math" charset="0"/>
                            </a:rPr>
                            <m:t>𝑤</m:t>
                          </m:r>
                        </m:sub>
                      </m:sSub>
                      <m:r>
                        <a:rPr lang="en-US" sz="2400" b="0" i="1" smtClean="0">
                          <a:solidFill>
                            <a:schemeClr val="bg1"/>
                          </a:solidFill>
                          <a:latin typeface="Cambria Math" charset="0"/>
                        </a:rPr>
                        <m:t>=0</m:t>
                      </m:r>
                      <m:sSub>
                        <m:sSubPr>
                          <m:ctrlPr>
                            <a:rPr lang="en-US" sz="2400" i="1" smtClean="0">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𝑥</m:t>
                          </m:r>
                        </m:sub>
                      </m:sSub>
                      <m:r>
                        <a:rPr lang="en-US" sz="2400" i="1">
                          <a:solidFill>
                            <a:schemeClr val="bg1"/>
                          </a:solidFill>
                          <a:latin typeface="Cambria Math" charset="0"/>
                        </a:rPr>
                        <m:t>+</m:t>
                      </m:r>
                      <m:r>
                        <a:rPr lang="en-US" sz="2400" b="0" i="1" smtClean="0">
                          <a:solidFill>
                            <a:schemeClr val="bg1"/>
                          </a:solidFill>
                          <a:latin typeface="Cambria Math" charset="0"/>
                        </a:rPr>
                        <m:t>0</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𝑦</m:t>
                          </m:r>
                        </m:sub>
                      </m:sSub>
                      <m:r>
                        <a:rPr lang="en-US" sz="2400" i="1">
                          <a:solidFill>
                            <a:schemeClr val="bg1"/>
                          </a:solidFill>
                          <a:latin typeface="Cambria Math" charset="0"/>
                        </a:rPr>
                        <m:t>+</m:t>
                      </m:r>
                      <m:r>
                        <a:rPr lang="en-US" sz="2400" b="0" i="1" smtClean="0">
                          <a:solidFill>
                            <a:schemeClr val="bg1"/>
                          </a:solidFill>
                          <a:latin typeface="Cambria Math" charset="0"/>
                        </a:rPr>
                        <m:t>0</m:t>
                      </m:r>
                      <m:sSub>
                        <m:sSubPr>
                          <m:ctrlPr>
                            <a:rPr lang="en-US" sz="2400" i="1">
                              <a:solidFill>
                                <a:schemeClr val="bg1"/>
                              </a:solidFill>
                              <a:latin typeface="Cambria Math" charset="0"/>
                            </a:rPr>
                          </m:ctrlPr>
                        </m:sSubPr>
                        <m:e>
                          <m:r>
                            <a:rPr lang="en-US" sz="2400" i="1">
                              <a:solidFill>
                                <a:schemeClr val="bg1"/>
                              </a:solidFill>
                              <a:latin typeface="Cambria Math" charset="0"/>
                            </a:rPr>
                            <m:t>𝑣</m:t>
                          </m:r>
                        </m:e>
                        <m:sub>
                          <m:r>
                            <a:rPr lang="en-US" sz="2400" i="1">
                              <a:solidFill>
                                <a:schemeClr val="bg1"/>
                              </a:solidFill>
                              <a:latin typeface="Cambria Math" charset="0"/>
                            </a:rPr>
                            <m:t>𝑧</m:t>
                          </m:r>
                        </m:sub>
                      </m:sSub>
                      <m:r>
                        <a:rPr lang="en-US" sz="2400" i="1">
                          <a:solidFill>
                            <a:schemeClr val="bg1"/>
                          </a:solidFill>
                          <a:latin typeface="Cambria Math" charset="0"/>
                        </a:rPr>
                        <m:t>+1</m:t>
                      </m:r>
                    </m:oMath>
                  </m:oMathPara>
                </a14:m>
                <a:endParaRPr lang="en-US" sz="24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724400" y="5303335"/>
                <a:ext cx="3707746" cy="398507"/>
              </a:xfrm>
              <a:prstGeom prst="rect">
                <a:avLst/>
              </a:prstGeom>
              <a:blipFill rotWithShape="0">
                <a:blip r:embed="rId9"/>
                <a:stretch>
                  <a:fillRect l="-164"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711200" y="4431147"/>
                <a:ext cx="3518719" cy="403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bg1"/>
                              </a:solidFill>
                              <a:latin typeface="Cambria Math" charset="0"/>
                            </a:rPr>
                          </m:ctrlPr>
                        </m:sSupPr>
                        <m:e>
                          <m:r>
                            <a:rPr lang="en-US" sz="2400" b="1" i="0" smtClean="0">
                              <a:solidFill>
                                <a:schemeClr val="bg1"/>
                              </a:solidFill>
                              <a:latin typeface="Cambria Math" charset="0"/>
                            </a:rPr>
                            <m:t>𝐯</m:t>
                          </m:r>
                        </m:e>
                        <m:sup>
                          <m:r>
                            <a:rPr lang="en-US" sz="2400" b="1" i="0" smtClean="0">
                              <a:solidFill>
                                <a:schemeClr val="bg1"/>
                              </a:solidFill>
                              <a:latin typeface="Cambria Math" charset="0"/>
                            </a:rPr>
                            <m:t>′</m:t>
                          </m:r>
                        </m:sup>
                      </m:sSup>
                      <m:r>
                        <a:rPr lang="en-US" sz="2400" b="1" i="0" smtClean="0">
                          <a:solidFill>
                            <a:schemeClr val="bg1"/>
                          </a:solidFill>
                          <a:latin typeface="Cambria Math" charset="0"/>
                        </a:rPr>
                        <m:t>=</m:t>
                      </m:r>
                      <m:r>
                        <a:rPr lang="en-US" sz="2400" b="1" i="0" smtClean="0">
                          <a:solidFill>
                            <a:schemeClr val="bg1"/>
                          </a:solidFill>
                          <a:latin typeface="Cambria Math" charset="0"/>
                        </a:rPr>
                        <m:t>𝐚</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𝒙</m:t>
                          </m:r>
                        </m:sub>
                      </m:sSub>
                      <m:r>
                        <a:rPr lang="en-US" sz="2400" b="1" i="0" smtClean="0">
                          <a:solidFill>
                            <a:schemeClr val="bg1"/>
                          </a:solidFill>
                          <a:latin typeface="Cambria Math" charset="0"/>
                        </a:rPr>
                        <m:t>+</m:t>
                      </m:r>
                      <m:r>
                        <a:rPr lang="en-US" sz="2400" b="1" i="0" smtClean="0">
                          <a:solidFill>
                            <a:schemeClr val="bg1"/>
                          </a:solidFill>
                          <a:latin typeface="Cambria Math" charset="0"/>
                        </a:rPr>
                        <m:t>𝐛</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𝒚</m:t>
                          </m:r>
                        </m:sub>
                      </m:sSub>
                      <m:r>
                        <a:rPr lang="en-US" sz="2400" b="1" i="0" smtClean="0">
                          <a:solidFill>
                            <a:schemeClr val="bg1"/>
                          </a:solidFill>
                          <a:latin typeface="Cambria Math" charset="0"/>
                        </a:rPr>
                        <m:t>+</m:t>
                      </m:r>
                      <m:r>
                        <a:rPr lang="en-US" sz="2400" b="1" i="0" smtClean="0">
                          <a:solidFill>
                            <a:schemeClr val="bg1"/>
                          </a:solidFill>
                          <a:latin typeface="Cambria Math" charset="0"/>
                        </a:rPr>
                        <m:t>𝐜</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𝒛</m:t>
                          </m:r>
                        </m:sub>
                      </m:sSub>
                      <m:r>
                        <a:rPr lang="en-US" sz="2400" b="1" i="0" smtClean="0">
                          <a:solidFill>
                            <a:schemeClr val="bg1"/>
                          </a:solidFill>
                          <a:latin typeface="Cambria Math" charset="0"/>
                        </a:rPr>
                        <m:t>+</m:t>
                      </m:r>
                      <m:r>
                        <a:rPr lang="en-US" sz="2400" b="1" i="0" smtClean="0">
                          <a:solidFill>
                            <a:schemeClr val="bg1"/>
                          </a:solidFill>
                          <a:latin typeface="Cambria Math" charset="0"/>
                        </a:rPr>
                        <m:t>𝐝</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711200" y="4431147"/>
                <a:ext cx="3518719" cy="403187"/>
              </a:xfrm>
              <a:prstGeom prst="rect">
                <a:avLst/>
              </a:prstGeom>
              <a:blipFill rotWithShape="0">
                <a:blip r:embed="rId10"/>
                <a:stretch>
                  <a:fillRect l="-520" r="-1560" b="-19697"/>
                </a:stretch>
              </a:blipFill>
            </p:spPr>
            <p:txBody>
              <a:bodyPr/>
              <a:lstStyle/>
              <a:p>
                <a:r>
                  <a:rPr lang="en-US">
                    <a:noFill/>
                  </a:rPr>
                  <a:t> </a:t>
                </a:r>
              </a:p>
            </p:txBody>
          </p:sp>
        </mc:Fallback>
      </mc:AlternateContent>
    </p:spTree>
    <p:extLst>
      <p:ext uri="{BB962C8B-B14F-4D97-AF65-F5344CB8AC3E}">
        <p14:creationId xmlns:p14="http://schemas.microsoft.com/office/powerpoint/2010/main" val="1376992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p:txBody>
          <a:bodyPr/>
          <a:lstStyle/>
          <a:p>
            <a:pPr eaLnBrk="1" hangingPunct="1"/>
            <a:r>
              <a:rPr lang="en-US" altLang="en-US" dirty="0"/>
              <a:t>Matrix </a:t>
            </a:r>
            <a:r>
              <a:rPr lang="en-US" altLang="en-US" dirty="0" smtClean="0"/>
              <a:t>times Position </a:t>
            </a:r>
            <a:r>
              <a:rPr lang="en-US" altLang="en-US" dirty="0"/>
              <a:t>Vector</a:t>
            </a:r>
          </a:p>
        </p:txBody>
      </p:sp>
      <p:sp>
        <p:nvSpPr>
          <p:cNvPr id="62467" name="Rectangle 4"/>
          <p:cNvSpPr>
            <a:spLocks noChangeArrowheads="1"/>
          </p:cNvSpPr>
          <p:nvPr/>
        </p:nvSpPr>
        <p:spPr bwMode="auto">
          <a:xfrm>
            <a:off x="1371600" y="4267200"/>
            <a:ext cx="914400" cy="9144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endParaRPr lang="en-US" altLang="en-US" sz="1800">
              <a:solidFill>
                <a:schemeClr val="tx1"/>
              </a:solidFill>
              <a:ea typeface="宋体" charset="-122"/>
            </a:endParaRPr>
          </a:p>
        </p:txBody>
      </p:sp>
      <p:sp>
        <p:nvSpPr>
          <p:cNvPr id="62468" name="Line 5"/>
          <p:cNvSpPr>
            <a:spLocks noChangeShapeType="1"/>
          </p:cNvSpPr>
          <p:nvPr/>
        </p:nvSpPr>
        <p:spPr bwMode="auto">
          <a:xfrm flipV="1">
            <a:off x="1828800" y="3810000"/>
            <a:ext cx="0" cy="91440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69" name="Line 6"/>
          <p:cNvSpPr>
            <a:spLocks noChangeShapeType="1"/>
          </p:cNvSpPr>
          <p:nvPr/>
        </p:nvSpPr>
        <p:spPr bwMode="auto">
          <a:xfrm>
            <a:off x="1828800" y="4724400"/>
            <a:ext cx="914400" cy="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70" name="Text Box 7"/>
          <p:cNvSpPr txBox="1">
            <a:spLocks noChangeArrowheads="1"/>
          </p:cNvSpPr>
          <p:nvPr/>
        </p:nvSpPr>
        <p:spPr bwMode="auto">
          <a:xfrm>
            <a:off x="2157413" y="3886200"/>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b="1">
                <a:ea typeface="宋体" charset="-122"/>
              </a:rPr>
              <a:t>v=(.5,.5,0,1)</a:t>
            </a:r>
          </a:p>
        </p:txBody>
      </p:sp>
      <p:sp>
        <p:nvSpPr>
          <p:cNvPr id="62471" name="Text Box 8"/>
          <p:cNvSpPr txBox="1">
            <a:spLocks noChangeArrowheads="1"/>
          </p:cNvSpPr>
          <p:nvPr/>
        </p:nvSpPr>
        <p:spPr bwMode="auto">
          <a:xfrm>
            <a:off x="2743200" y="45720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x</a:t>
            </a:r>
          </a:p>
        </p:txBody>
      </p:sp>
      <p:sp>
        <p:nvSpPr>
          <p:cNvPr id="62472" name="Text Box 9"/>
          <p:cNvSpPr txBox="1">
            <a:spLocks noChangeArrowheads="1"/>
          </p:cNvSpPr>
          <p:nvPr/>
        </p:nvSpPr>
        <p:spPr bwMode="auto">
          <a:xfrm>
            <a:off x="1600200" y="33528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y</a:t>
            </a:r>
          </a:p>
        </p:txBody>
      </p:sp>
      <p:sp>
        <p:nvSpPr>
          <p:cNvPr id="62473" name="Text Box 10"/>
          <p:cNvSpPr txBox="1">
            <a:spLocks noChangeArrowheads="1"/>
          </p:cNvSpPr>
          <p:nvPr/>
        </p:nvSpPr>
        <p:spPr bwMode="auto">
          <a:xfrm>
            <a:off x="806450" y="5334000"/>
            <a:ext cx="2144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a:ea typeface="宋体" charset="-122"/>
              </a:rPr>
              <a:t>Local Space</a:t>
            </a:r>
          </a:p>
        </p:txBody>
      </p:sp>
      <p:sp>
        <p:nvSpPr>
          <p:cNvPr id="62474" name="Text Box 11"/>
          <p:cNvSpPr txBox="1">
            <a:spLocks noChangeArrowheads="1"/>
          </p:cNvSpPr>
          <p:nvPr/>
        </p:nvSpPr>
        <p:spPr bwMode="auto">
          <a:xfrm>
            <a:off x="1344613" y="4724400"/>
            <a:ext cx="915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(0,0,0)</a:t>
            </a:r>
          </a:p>
        </p:txBody>
      </p:sp>
      <p:sp>
        <p:nvSpPr>
          <p:cNvPr id="6247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15" name="TextBox 14"/>
              <p:cNvSpPr txBox="1"/>
              <p:nvPr/>
            </p:nvSpPr>
            <p:spPr>
              <a:xfrm>
                <a:off x="797983" y="2273887"/>
                <a:ext cx="3518719" cy="403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bg1"/>
                              </a:solidFill>
                              <a:latin typeface="Cambria Math" charset="0"/>
                            </a:rPr>
                          </m:ctrlPr>
                        </m:sSupPr>
                        <m:e>
                          <m:r>
                            <a:rPr lang="en-US" sz="2400" b="1" i="0" smtClean="0">
                              <a:solidFill>
                                <a:schemeClr val="bg1"/>
                              </a:solidFill>
                              <a:latin typeface="Cambria Math" charset="0"/>
                            </a:rPr>
                            <m:t>𝐯</m:t>
                          </m:r>
                        </m:e>
                        <m:sup>
                          <m:r>
                            <a:rPr lang="en-US" sz="2400" b="1" i="0" smtClean="0">
                              <a:solidFill>
                                <a:schemeClr val="bg1"/>
                              </a:solidFill>
                              <a:latin typeface="Cambria Math" charset="0"/>
                            </a:rPr>
                            <m:t>′</m:t>
                          </m:r>
                        </m:sup>
                      </m:sSup>
                      <m:r>
                        <a:rPr lang="en-US" sz="2400" b="1" i="0" smtClean="0">
                          <a:solidFill>
                            <a:schemeClr val="bg1"/>
                          </a:solidFill>
                          <a:latin typeface="Cambria Math" charset="0"/>
                        </a:rPr>
                        <m:t>=</m:t>
                      </m:r>
                      <m:r>
                        <a:rPr lang="en-US" sz="2400" b="1" i="0" smtClean="0">
                          <a:solidFill>
                            <a:schemeClr val="bg1"/>
                          </a:solidFill>
                          <a:latin typeface="Cambria Math" charset="0"/>
                        </a:rPr>
                        <m:t>𝐚</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𝒙</m:t>
                          </m:r>
                        </m:sub>
                      </m:sSub>
                      <m:r>
                        <a:rPr lang="en-US" sz="2400" b="1" i="0" smtClean="0">
                          <a:solidFill>
                            <a:schemeClr val="bg1"/>
                          </a:solidFill>
                          <a:latin typeface="Cambria Math" charset="0"/>
                        </a:rPr>
                        <m:t>+</m:t>
                      </m:r>
                      <m:r>
                        <a:rPr lang="en-US" sz="2400" b="1" i="0" smtClean="0">
                          <a:solidFill>
                            <a:schemeClr val="bg1"/>
                          </a:solidFill>
                          <a:latin typeface="Cambria Math" charset="0"/>
                        </a:rPr>
                        <m:t>𝐛</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𝒚</m:t>
                          </m:r>
                        </m:sub>
                      </m:sSub>
                      <m:r>
                        <a:rPr lang="en-US" sz="2400" b="1" i="0" smtClean="0">
                          <a:solidFill>
                            <a:schemeClr val="bg1"/>
                          </a:solidFill>
                          <a:latin typeface="Cambria Math" charset="0"/>
                        </a:rPr>
                        <m:t>+</m:t>
                      </m:r>
                      <m:r>
                        <a:rPr lang="en-US" sz="2400" b="1" i="0" smtClean="0">
                          <a:solidFill>
                            <a:schemeClr val="bg1"/>
                          </a:solidFill>
                          <a:latin typeface="Cambria Math" charset="0"/>
                        </a:rPr>
                        <m:t>𝐜</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𝒛</m:t>
                          </m:r>
                        </m:sub>
                      </m:sSub>
                      <m:r>
                        <a:rPr lang="en-US" sz="2400" b="1" i="0" smtClean="0">
                          <a:solidFill>
                            <a:schemeClr val="bg1"/>
                          </a:solidFill>
                          <a:latin typeface="Cambria Math" charset="0"/>
                        </a:rPr>
                        <m:t>+</m:t>
                      </m:r>
                      <m:r>
                        <a:rPr lang="en-US" sz="2400" b="1" i="0" smtClean="0">
                          <a:solidFill>
                            <a:schemeClr val="bg1"/>
                          </a:solidFill>
                          <a:latin typeface="Cambria Math" charset="0"/>
                        </a:rPr>
                        <m:t>𝐝</m:t>
                      </m:r>
                    </m:oMath>
                  </m:oMathPara>
                </a14:m>
                <a:endParaRPr lang="en-US" sz="24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797983" y="2273887"/>
                <a:ext cx="3518719" cy="403187"/>
              </a:xfrm>
              <a:prstGeom prst="rect">
                <a:avLst/>
              </a:prstGeom>
              <a:blipFill rotWithShape="0">
                <a:blip r:embed="rId3"/>
                <a:stretch>
                  <a:fillRect l="-520" r="-1560" b="-21212"/>
                </a:stretch>
              </a:blipFill>
            </p:spPr>
            <p:txBody>
              <a:bodyPr/>
              <a:lstStyle/>
              <a:p>
                <a:r>
                  <a:rPr lang="en-US">
                    <a:noFill/>
                  </a:rPr>
                  <a:t> </a:t>
                </a:r>
              </a:p>
            </p:txBody>
          </p:sp>
        </mc:Fallback>
      </mc:AlternateContent>
    </p:spTree>
    <p:extLst>
      <p:ext uri="{BB962C8B-B14F-4D97-AF65-F5344CB8AC3E}">
        <p14:creationId xmlns:p14="http://schemas.microsoft.com/office/powerpoint/2010/main" val="3041976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p:txBody>
          <a:bodyPr/>
          <a:lstStyle/>
          <a:p>
            <a:pPr eaLnBrk="1" hangingPunct="1"/>
            <a:r>
              <a:rPr lang="en-US" altLang="en-US"/>
              <a:t>Matrix Dot Position Vector</a:t>
            </a:r>
          </a:p>
        </p:txBody>
      </p:sp>
      <p:sp>
        <p:nvSpPr>
          <p:cNvPr id="64515" name="Rectangle 4"/>
          <p:cNvSpPr>
            <a:spLocks noChangeArrowheads="1"/>
          </p:cNvSpPr>
          <p:nvPr/>
        </p:nvSpPr>
        <p:spPr bwMode="auto">
          <a:xfrm>
            <a:off x="1371600" y="4267200"/>
            <a:ext cx="914400" cy="9144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endParaRPr lang="en-US" altLang="en-US" sz="1800">
              <a:solidFill>
                <a:schemeClr val="tx1"/>
              </a:solidFill>
              <a:ea typeface="宋体" charset="-122"/>
            </a:endParaRPr>
          </a:p>
        </p:txBody>
      </p:sp>
      <p:sp>
        <p:nvSpPr>
          <p:cNvPr id="64516" name="Line 5"/>
          <p:cNvSpPr>
            <a:spLocks noChangeShapeType="1"/>
          </p:cNvSpPr>
          <p:nvPr/>
        </p:nvSpPr>
        <p:spPr bwMode="auto">
          <a:xfrm flipV="1">
            <a:off x="1828800" y="3810000"/>
            <a:ext cx="0" cy="91440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17" name="Line 6"/>
          <p:cNvSpPr>
            <a:spLocks noChangeShapeType="1"/>
          </p:cNvSpPr>
          <p:nvPr/>
        </p:nvSpPr>
        <p:spPr bwMode="auto">
          <a:xfrm>
            <a:off x="1828800" y="4724400"/>
            <a:ext cx="914400" cy="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18" name="Text Box 7"/>
          <p:cNvSpPr txBox="1">
            <a:spLocks noChangeArrowheads="1"/>
          </p:cNvSpPr>
          <p:nvPr/>
        </p:nvSpPr>
        <p:spPr bwMode="auto">
          <a:xfrm>
            <a:off x="2157413" y="3886200"/>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b="1">
                <a:ea typeface="宋体" charset="-122"/>
              </a:rPr>
              <a:t>v=(.5,.5,0,1)</a:t>
            </a:r>
          </a:p>
        </p:txBody>
      </p:sp>
      <p:sp>
        <p:nvSpPr>
          <p:cNvPr id="64519" name="Text Box 8"/>
          <p:cNvSpPr txBox="1">
            <a:spLocks noChangeArrowheads="1"/>
          </p:cNvSpPr>
          <p:nvPr/>
        </p:nvSpPr>
        <p:spPr bwMode="auto">
          <a:xfrm>
            <a:off x="2743200" y="45720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x</a:t>
            </a:r>
          </a:p>
        </p:txBody>
      </p:sp>
      <p:sp>
        <p:nvSpPr>
          <p:cNvPr id="64520" name="Text Box 9"/>
          <p:cNvSpPr txBox="1">
            <a:spLocks noChangeArrowheads="1"/>
          </p:cNvSpPr>
          <p:nvPr/>
        </p:nvSpPr>
        <p:spPr bwMode="auto">
          <a:xfrm>
            <a:off x="1600200" y="33528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y</a:t>
            </a:r>
          </a:p>
        </p:txBody>
      </p:sp>
      <p:sp>
        <p:nvSpPr>
          <p:cNvPr id="64521" name="Text Box 10"/>
          <p:cNvSpPr txBox="1">
            <a:spLocks noChangeArrowheads="1"/>
          </p:cNvSpPr>
          <p:nvPr/>
        </p:nvSpPr>
        <p:spPr bwMode="auto">
          <a:xfrm>
            <a:off x="806450" y="5334000"/>
            <a:ext cx="2144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a:ea typeface="宋体" charset="-122"/>
              </a:rPr>
              <a:t>Local Space</a:t>
            </a:r>
          </a:p>
        </p:txBody>
      </p:sp>
      <p:sp>
        <p:nvSpPr>
          <p:cNvPr id="64522" name="Text Box 11"/>
          <p:cNvSpPr txBox="1">
            <a:spLocks noChangeArrowheads="1"/>
          </p:cNvSpPr>
          <p:nvPr/>
        </p:nvSpPr>
        <p:spPr bwMode="auto">
          <a:xfrm>
            <a:off x="1344613" y="4724400"/>
            <a:ext cx="915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(0,0,0)</a:t>
            </a:r>
          </a:p>
        </p:txBody>
      </p:sp>
      <p:sp>
        <p:nvSpPr>
          <p:cNvPr id="64523" name="Line 12"/>
          <p:cNvSpPr>
            <a:spLocks noChangeShapeType="1"/>
          </p:cNvSpPr>
          <p:nvPr/>
        </p:nvSpPr>
        <p:spPr bwMode="auto">
          <a:xfrm flipV="1">
            <a:off x="5033963" y="3792538"/>
            <a:ext cx="0" cy="91440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4" name="Line 13"/>
          <p:cNvSpPr>
            <a:spLocks noChangeShapeType="1"/>
          </p:cNvSpPr>
          <p:nvPr/>
        </p:nvSpPr>
        <p:spPr bwMode="auto">
          <a:xfrm>
            <a:off x="5033963" y="4706938"/>
            <a:ext cx="914400" cy="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5" name="Text Box 14"/>
          <p:cNvSpPr txBox="1">
            <a:spLocks noChangeArrowheads="1"/>
          </p:cNvSpPr>
          <p:nvPr/>
        </p:nvSpPr>
        <p:spPr bwMode="auto">
          <a:xfrm>
            <a:off x="5948363" y="4554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x</a:t>
            </a:r>
          </a:p>
        </p:txBody>
      </p:sp>
      <p:sp>
        <p:nvSpPr>
          <p:cNvPr id="64526" name="Text Box 15"/>
          <p:cNvSpPr txBox="1">
            <a:spLocks noChangeArrowheads="1"/>
          </p:cNvSpPr>
          <p:nvPr/>
        </p:nvSpPr>
        <p:spPr bwMode="auto">
          <a:xfrm>
            <a:off x="4805363" y="33353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y</a:t>
            </a:r>
          </a:p>
        </p:txBody>
      </p:sp>
      <p:sp>
        <p:nvSpPr>
          <p:cNvPr id="64527" name="Text Box 16"/>
          <p:cNvSpPr txBox="1">
            <a:spLocks noChangeArrowheads="1"/>
          </p:cNvSpPr>
          <p:nvPr/>
        </p:nvSpPr>
        <p:spPr bwMode="auto">
          <a:xfrm>
            <a:off x="4932363" y="5334000"/>
            <a:ext cx="2222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a:ea typeface="宋体" charset="-122"/>
              </a:rPr>
              <a:t>World Space</a:t>
            </a:r>
          </a:p>
        </p:txBody>
      </p:sp>
      <p:sp>
        <p:nvSpPr>
          <p:cNvPr id="64528" name="Text Box 17"/>
          <p:cNvSpPr txBox="1">
            <a:spLocks noChangeArrowheads="1"/>
          </p:cNvSpPr>
          <p:nvPr/>
        </p:nvSpPr>
        <p:spPr bwMode="auto">
          <a:xfrm>
            <a:off x="4549775" y="4706938"/>
            <a:ext cx="915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(0,0,0)</a:t>
            </a:r>
          </a:p>
        </p:txBody>
      </p:sp>
      <p:sp>
        <p:nvSpPr>
          <p:cNvPr id="64529" name="Line 18"/>
          <p:cNvSpPr>
            <a:spLocks noChangeShapeType="1"/>
          </p:cNvSpPr>
          <p:nvPr/>
        </p:nvSpPr>
        <p:spPr bwMode="auto">
          <a:xfrm rot="783912" flipV="1">
            <a:off x="6503988" y="2603500"/>
            <a:ext cx="1587" cy="91440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30" name="Line 19"/>
          <p:cNvSpPr>
            <a:spLocks noChangeShapeType="1"/>
          </p:cNvSpPr>
          <p:nvPr/>
        </p:nvSpPr>
        <p:spPr bwMode="auto">
          <a:xfrm rot="783912">
            <a:off x="6388100" y="3608388"/>
            <a:ext cx="914400" cy="1587"/>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31" name="Text Box 20"/>
          <p:cNvSpPr txBox="1">
            <a:spLocks noChangeArrowheads="1"/>
          </p:cNvSpPr>
          <p:nvPr/>
        </p:nvSpPr>
        <p:spPr bwMode="auto">
          <a:xfrm>
            <a:off x="7270750" y="35639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a</a:t>
            </a:r>
          </a:p>
        </p:txBody>
      </p:sp>
      <p:sp>
        <p:nvSpPr>
          <p:cNvPr id="64532" name="Text Box 21"/>
          <p:cNvSpPr txBox="1">
            <a:spLocks noChangeArrowheads="1"/>
          </p:cNvSpPr>
          <p:nvPr/>
        </p:nvSpPr>
        <p:spPr bwMode="auto">
          <a:xfrm>
            <a:off x="6437313" y="21304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b</a:t>
            </a:r>
          </a:p>
        </p:txBody>
      </p:sp>
      <p:sp>
        <p:nvSpPr>
          <p:cNvPr id="64533" name="Text Box 22"/>
          <p:cNvSpPr txBox="1">
            <a:spLocks noChangeArrowheads="1"/>
          </p:cNvSpPr>
          <p:nvPr/>
        </p:nvSpPr>
        <p:spPr bwMode="auto">
          <a:xfrm>
            <a:off x="6132513" y="34258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d</a:t>
            </a:r>
          </a:p>
        </p:txBody>
      </p:sp>
      <p:sp>
        <p:nvSpPr>
          <p:cNvPr id="64534" name="Text Box 23"/>
          <p:cNvSpPr txBox="1">
            <a:spLocks noChangeArrowheads="1"/>
          </p:cNvSpPr>
          <p:nvPr/>
        </p:nvSpPr>
        <p:spPr bwMode="auto">
          <a:xfrm>
            <a:off x="7096125" y="2743200"/>
            <a:ext cx="1155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Matrix </a:t>
            </a:r>
            <a:r>
              <a:rPr lang="en-US" altLang="en-US" sz="2000" b="1">
                <a:ea typeface="宋体" charset="-122"/>
              </a:rPr>
              <a:t>M</a:t>
            </a:r>
          </a:p>
        </p:txBody>
      </p:sp>
      <p:sp>
        <p:nvSpPr>
          <p:cNvPr id="6453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5" name="TextBox 24"/>
              <p:cNvSpPr txBox="1"/>
              <p:nvPr/>
            </p:nvSpPr>
            <p:spPr>
              <a:xfrm>
                <a:off x="707496" y="2290820"/>
                <a:ext cx="3518719" cy="403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bg1"/>
                              </a:solidFill>
                              <a:latin typeface="Cambria Math" charset="0"/>
                            </a:rPr>
                          </m:ctrlPr>
                        </m:sSupPr>
                        <m:e>
                          <m:r>
                            <a:rPr lang="en-US" sz="2400" b="1" i="0" smtClean="0">
                              <a:solidFill>
                                <a:schemeClr val="bg1"/>
                              </a:solidFill>
                              <a:latin typeface="Cambria Math" charset="0"/>
                            </a:rPr>
                            <m:t>𝐯</m:t>
                          </m:r>
                        </m:e>
                        <m:sup>
                          <m:r>
                            <a:rPr lang="en-US" sz="2400" b="1" i="0" smtClean="0">
                              <a:solidFill>
                                <a:schemeClr val="bg1"/>
                              </a:solidFill>
                              <a:latin typeface="Cambria Math" charset="0"/>
                            </a:rPr>
                            <m:t>′</m:t>
                          </m:r>
                        </m:sup>
                      </m:sSup>
                      <m:r>
                        <a:rPr lang="en-US" sz="2400" b="1" i="0" smtClean="0">
                          <a:solidFill>
                            <a:schemeClr val="bg1"/>
                          </a:solidFill>
                          <a:latin typeface="Cambria Math" charset="0"/>
                        </a:rPr>
                        <m:t>=</m:t>
                      </m:r>
                      <m:r>
                        <a:rPr lang="en-US" sz="2400" b="1" i="0" smtClean="0">
                          <a:solidFill>
                            <a:schemeClr val="bg1"/>
                          </a:solidFill>
                          <a:latin typeface="Cambria Math" charset="0"/>
                        </a:rPr>
                        <m:t>𝐚</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𝒙</m:t>
                          </m:r>
                        </m:sub>
                      </m:sSub>
                      <m:r>
                        <a:rPr lang="en-US" sz="2400" b="1" i="0" smtClean="0">
                          <a:solidFill>
                            <a:schemeClr val="bg1"/>
                          </a:solidFill>
                          <a:latin typeface="Cambria Math" charset="0"/>
                        </a:rPr>
                        <m:t>+</m:t>
                      </m:r>
                      <m:r>
                        <a:rPr lang="en-US" sz="2400" b="1" i="0" smtClean="0">
                          <a:solidFill>
                            <a:schemeClr val="bg1"/>
                          </a:solidFill>
                          <a:latin typeface="Cambria Math" charset="0"/>
                        </a:rPr>
                        <m:t>𝐛</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𝒚</m:t>
                          </m:r>
                        </m:sub>
                      </m:sSub>
                      <m:r>
                        <a:rPr lang="en-US" sz="2400" b="1" i="0" smtClean="0">
                          <a:solidFill>
                            <a:schemeClr val="bg1"/>
                          </a:solidFill>
                          <a:latin typeface="Cambria Math" charset="0"/>
                        </a:rPr>
                        <m:t>+</m:t>
                      </m:r>
                      <m:r>
                        <a:rPr lang="en-US" sz="2400" b="1" i="0" smtClean="0">
                          <a:solidFill>
                            <a:schemeClr val="bg1"/>
                          </a:solidFill>
                          <a:latin typeface="Cambria Math" charset="0"/>
                        </a:rPr>
                        <m:t>𝐜</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𝒛</m:t>
                          </m:r>
                        </m:sub>
                      </m:sSub>
                      <m:r>
                        <a:rPr lang="en-US" sz="2400" b="1" i="0" smtClean="0">
                          <a:solidFill>
                            <a:schemeClr val="bg1"/>
                          </a:solidFill>
                          <a:latin typeface="Cambria Math" charset="0"/>
                        </a:rPr>
                        <m:t>+</m:t>
                      </m:r>
                      <m:r>
                        <a:rPr lang="en-US" sz="2400" b="1" i="0" smtClean="0">
                          <a:solidFill>
                            <a:schemeClr val="bg1"/>
                          </a:solidFill>
                          <a:latin typeface="Cambria Math" charset="0"/>
                        </a:rPr>
                        <m:t>𝐝</m:t>
                      </m:r>
                    </m:oMath>
                  </m:oMathPara>
                </a14:m>
                <a:endParaRPr lang="en-US" sz="2400" b="1" dirty="0"/>
              </a:p>
            </p:txBody>
          </p:sp>
        </mc:Choice>
        <mc:Fallback xmlns="">
          <p:sp>
            <p:nvSpPr>
              <p:cNvPr id="25" name="TextBox 24"/>
              <p:cNvSpPr txBox="1">
                <a:spLocks noRot="1" noChangeAspect="1" noMove="1" noResize="1" noEditPoints="1" noAdjustHandles="1" noChangeArrowheads="1" noChangeShapeType="1" noTextEdit="1"/>
              </p:cNvSpPr>
              <p:nvPr/>
            </p:nvSpPr>
            <p:spPr>
              <a:xfrm>
                <a:off x="707496" y="2290820"/>
                <a:ext cx="3518719" cy="403187"/>
              </a:xfrm>
              <a:prstGeom prst="rect">
                <a:avLst/>
              </a:prstGeom>
              <a:blipFill rotWithShape="0">
                <a:blip r:embed="rId3"/>
                <a:stretch>
                  <a:fillRect l="-347" r="-1560" b="-19697"/>
                </a:stretch>
              </a:blipFill>
            </p:spPr>
            <p:txBody>
              <a:bodyPr/>
              <a:lstStyle/>
              <a:p>
                <a:r>
                  <a:rPr lang="en-US">
                    <a:noFill/>
                  </a:rPr>
                  <a:t> </a:t>
                </a:r>
              </a:p>
            </p:txBody>
          </p:sp>
        </mc:Fallback>
      </mc:AlternateContent>
    </p:spTree>
    <p:extLst>
      <p:ext uri="{BB962C8B-B14F-4D97-AF65-F5344CB8AC3E}">
        <p14:creationId xmlns:p14="http://schemas.microsoft.com/office/powerpoint/2010/main" val="9319271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p:txBody>
          <a:bodyPr/>
          <a:lstStyle/>
          <a:p>
            <a:pPr eaLnBrk="1" hangingPunct="1"/>
            <a:r>
              <a:rPr lang="en-US" altLang="en-US"/>
              <a:t>Matrix Dot Position Vector</a:t>
            </a:r>
          </a:p>
        </p:txBody>
      </p:sp>
      <p:sp>
        <p:nvSpPr>
          <p:cNvPr id="66563" name="Rectangle 4"/>
          <p:cNvSpPr>
            <a:spLocks noChangeArrowheads="1"/>
          </p:cNvSpPr>
          <p:nvPr/>
        </p:nvSpPr>
        <p:spPr bwMode="auto">
          <a:xfrm>
            <a:off x="1371600" y="4267200"/>
            <a:ext cx="914400" cy="9144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endParaRPr lang="en-US" altLang="en-US" sz="1800">
              <a:solidFill>
                <a:schemeClr val="tx1"/>
              </a:solidFill>
              <a:ea typeface="宋体" charset="-122"/>
            </a:endParaRPr>
          </a:p>
        </p:txBody>
      </p:sp>
      <p:sp>
        <p:nvSpPr>
          <p:cNvPr id="66564" name="Line 5"/>
          <p:cNvSpPr>
            <a:spLocks noChangeShapeType="1"/>
          </p:cNvSpPr>
          <p:nvPr/>
        </p:nvSpPr>
        <p:spPr bwMode="auto">
          <a:xfrm flipV="1">
            <a:off x="1828800" y="3810000"/>
            <a:ext cx="0" cy="91440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5" name="Line 6"/>
          <p:cNvSpPr>
            <a:spLocks noChangeShapeType="1"/>
          </p:cNvSpPr>
          <p:nvPr/>
        </p:nvSpPr>
        <p:spPr bwMode="auto">
          <a:xfrm>
            <a:off x="1828800" y="4724400"/>
            <a:ext cx="914400" cy="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6" name="Text Box 7"/>
          <p:cNvSpPr txBox="1">
            <a:spLocks noChangeArrowheads="1"/>
          </p:cNvSpPr>
          <p:nvPr/>
        </p:nvSpPr>
        <p:spPr bwMode="auto">
          <a:xfrm>
            <a:off x="2157413" y="3886200"/>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b="1">
                <a:ea typeface="宋体" charset="-122"/>
              </a:rPr>
              <a:t>v=(.5,.5,0,1)</a:t>
            </a:r>
          </a:p>
        </p:txBody>
      </p:sp>
      <p:sp>
        <p:nvSpPr>
          <p:cNvPr id="66567" name="Text Box 8"/>
          <p:cNvSpPr txBox="1">
            <a:spLocks noChangeArrowheads="1"/>
          </p:cNvSpPr>
          <p:nvPr/>
        </p:nvSpPr>
        <p:spPr bwMode="auto">
          <a:xfrm>
            <a:off x="2743200" y="45720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x</a:t>
            </a:r>
          </a:p>
        </p:txBody>
      </p:sp>
      <p:sp>
        <p:nvSpPr>
          <p:cNvPr id="66568" name="Text Box 9"/>
          <p:cNvSpPr txBox="1">
            <a:spLocks noChangeArrowheads="1"/>
          </p:cNvSpPr>
          <p:nvPr/>
        </p:nvSpPr>
        <p:spPr bwMode="auto">
          <a:xfrm>
            <a:off x="1600200" y="33528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y</a:t>
            </a:r>
          </a:p>
        </p:txBody>
      </p:sp>
      <p:sp>
        <p:nvSpPr>
          <p:cNvPr id="66569" name="Text Box 10"/>
          <p:cNvSpPr txBox="1">
            <a:spLocks noChangeArrowheads="1"/>
          </p:cNvSpPr>
          <p:nvPr/>
        </p:nvSpPr>
        <p:spPr bwMode="auto">
          <a:xfrm>
            <a:off x="806450" y="5334000"/>
            <a:ext cx="2144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a:ea typeface="宋体" charset="-122"/>
              </a:rPr>
              <a:t>Local Space</a:t>
            </a:r>
          </a:p>
        </p:txBody>
      </p:sp>
      <p:sp>
        <p:nvSpPr>
          <p:cNvPr id="66570" name="Text Box 11"/>
          <p:cNvSpPr txBox="1">
            <a:spLocks noChangeArrowheads="1"/>
          </p:cNvSpPr>
          <p:nvPr/>
        </p:nvSpPr>
        <p:spPr bwMode="auto">
          <a:xfrm>
            <a:off x="1344613" y="4724400"/>
            <a:ext cx="915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(0,0,0)</a:t>
            </a:r>
          </a:p>
        </p:txBody>
      </p:sp>
      <p:sp>
        <p:nvSpPr>
          <p:cNvPr id="66571" name="Line 12"/>
          <p:cNvSpPr>
            <a:spLocks noChangeShapeType="1"/>
          </p:cNvSpPr>
          <p:nvPr/>
        </p:nvSpPr>
        <p:spPr bwMode="auto">
          <a:xfrm flipV="1">
            <a:off x="5033963" y="3792538"/>
            <a:ext cx="0" cy="91440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72" name="Line 13"/>
          <p:cNvSpPr>
            <a:spLocks noChangeShapeType="1"/>
          </p:cNvSpPr>
          <p:nvPr/>
        </p:nvSpPr>
        <p:spPr bwMode="auto">
          <a:xfrm>
            <a:off x="5033963" y="4706938"/>
            <a:ext cx="914400" cy="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73" name="Text Box 14"/>
          <p:cNvSpPr txBox="1">
            <a:spLocks noChangeArrowheads="1"/>
          </p:cNvSpPr>
          <p:nvPr/>
        </p:nvSpPr>
        <p:spPr bwMode="auto">
          <a:xfrm>
            <a:off x="5948363" y="4554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x</a:t>
            </a:r>
          </a:p>
        </p:txBody>
      </p:sp>
      <p:sp>
        <p:nvSpPr>
          <p:cNvPr id="66574" name="Text Box 15"/>
          <p:cNvSpPr txBox="1">
            <a:spLocks noChangeArrowheads="1"/>
          </p:cNvSpPr>
          <p:nvPr/>
        </p:nvSpPr>
        <p:spPr bwMode="auto">
          <a:xfrm>
            <a:off x="4805363" y="33353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y</a:t>
            </a:r>
          </a:p>
        </p:txBody>
      </p:sp>
      <p:sp>
        <p:nvSpPr>
          <p:cNvPr id="66575" name="Text Box 16"/>
          <p:cNvSpPr txBox="1">
            <a:spLocks noChangeArrowheads="1"/>
          </p:cNvSpPr>
          <p:nvPr/>
        </p:nvSpPr>
        <p:spPr bwMode="auto">
          <a:xfrm>
            <a:off x="4932363" y="5334000"/>
            <a:ext cx="2222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a:ea typeface="宋体" charset="-122"/>
              </a:rPr>
              <a:t>World Space</a:t>
            </a:r>
          </a:p>
        </p:txBody>
      </p:sp>
      <p:sp>
        <p:nvSpPr>
          <p:cNvPr id="66576" name="Text Box 17"/>
          <p:cNvSpPr txBox="1">
            <a:spLocks noChangeArrowheads="1"/>
          </p:cNvSpPr>
          <p:nvPr/>
        </p:nvSpPr>
        <p:spPr bwMode="auto">
          <a:xfrm>
            <a:off x="4549775" y="4706938"/>
            <a:ext cx="915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(0,0,0)</a:t>
            </a:r>
          </a:p>
        </p:txBody>
      </p:sp>
      <p:sp>
        <p:nvSpPr>
          <p:cNvPr id="66577" name="Rectangle 18"/>
          <p:cNvSpPr>
            <a:spLocks noChangeArrowheads="1"/>
          </p:cNvSpPr>
          <p:nvPr/>
        </p:nvSpPr>
        <p:spPr bwMode="auto">
          <a:xfrm rot="783912">
            <a:off x="5943600" y="3048000"/>
            <a:ext cx="914400" cy="9144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0"/>
              </a:spcBef>
              <a:buFontTx/>
              <a:buNone/>
            </a:pPr>
            <a:endParaRPr lang="en-US" altLang="en-US" sz="1800">
              <a:solidFill>
                <a:schemeClr val="tx1"/>
              </a:solidFill>
              <a:ea typeface="宋体" charset="-122"/>
            </a:endParaRPr>
          </a:p>
        </p:txBody>
      </p:sp>
      <p:sp>
        <p:nvSpPr>
          <p:cNvPr id="66578" name="Line 19"/>
          <p:cNvSpPr>
            <a:spLocks noChangeShapeType="1"/>
          </p:cNvSpPr>
          <p:nvPr/>
        </p:nvSpPr>
        <p:spPr bwMode="auto">
          <a:xfrm rot="783912" flipV="1">
            <a:off x="6503988" y="2603500"/>
            <a:ext cx="1587" cy="91440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79" name="Line 20"/>
          <p:cNvSpPr>
            <a:spLocks noChangeShapeType="1"/>
          </p:cNvSpPr>
          <p:nvPr/>
        </p:nvSpPr>
        <p:spPr bwMode="auto">
          <a:xfrm rot="783912">
            <a:off x="6388100" y="3608388"/>
            <a:ext cx="914400" cy="1587"/>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80" name="Text Box 21"/>
          <p:cNvSpPr txBox="1">
            <a:spLocks noChangeArrowheads="1"/>
          </p:cNvSpPr>
          <p:nvPr/>
        </p:nvSpPr>
        <p:spPr bwMode="auto">
          <a:xfrm>
            <a:off x="7270750" y="35639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a</a:t>
            </a:r>
          </a:p>
        </p:txBody>
      </p:sp>
      <p:sp>
        <p:nvSpPr>
          <p:cNvPr id="66581" name="Text Box 22"/>
          <p:cNvSpPr txBox="1">
            <a:spLocks noChangeArrowheads="1"/>
          </p:cNvSpPr>
          <p:nvPr/>
        </p:nvSpPr>
        <p:spPr bwMode="auto">
          <a:xfrm>
            <a:off x="6437313" y="21304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b</a:t>
            </a:r>
          </a:p>
        </p:txBody>
      </p:sp>
      <p:sp>
        <p:nvSpPr>
          <p:cNvPr id="66582" name="Text Box 23"/>
          <p:cNvSpPr txBox="1">
            <a:spLocks noChangeArrowheads="1"/>
          </p:cNvSpPr>
          <p:nvPr/>
        </p:nvSpPr>
        <p:spPr bwMode="auto">
          <a:xfrm>
            <a:off x="6132513" y="34258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a:ea typeface="宋体" charset="-122"/>
              </a:rPr>
              <a:t>d</a:t>
            </a:r>
          </a:p>
        </p:txBody>
      </p:sp>
      <p:sp>
        <p:nvSpPr>
          <p:cNvPr id="66583" name="Text Box 24"/>
          <p:cNvSpPr txBox="1">
            <a:spLocks noChangeArrowheads="1"/>
          </p:cNvSpPr>
          <p:nvPr/>
        </p:nvSpPr>
        <p:spPr bwMode="auto">
          <a:xfrm>
            <a:off x="6986588" y="2878138"/>
            <a:ext cx="382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algn="ctr" eaLnBrk="1" hangingPunct="1">
              <a:spcBef>
                <a:spcPct val="0"/>
              </a:spcBef>
              <a:buFontTx/>
              <a:buNone/>
            </a:pPr>
            <a:r>
              <a:rPr lang="en-US" altLang="en-US" sz="2000" b="1">
                <a:ea typeface="宋体" charset="-122"/>
              </a:rPr>
              <a:t>v</a:t>
            </a:r>
            <a:r>
              <a:rPr lang="en-US" altLang="en-US" sz="2000">
                <a:ea typeface="宋体" charset="-122"/>
              </a:rPr>
              <a:t>’</a:t>
            </a:r>
          </a:p>
        </p:txBody>
      </p:sp>
      <p:sp>
        <p:nvSpPr>
          <p:cNvPr id="66584" name="Line 25"/>
          <p:cNvSpPr>
            <a:spLocks noChangeShapeType="1"/>
          </p:cNvSpPr>
          <p:nvPr/>
        </p:nvSpPr>
        <p:spPr bwMode="auto">
          <a:xfrm rot="783912">
            <a:off x="6453188" y="3579813"/>
            <a:ext cx="38100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85" name="Line 26"/>
          <p:cNvSpPr>
            <a:spLocks noChangeShapeType="1"/>
          </p:cNvSpPr>
          <p:nvPr/>
        </p:nvSpPr>
        <p:spPr bwMode="auto">
          <a:xfrm rot="783912" flipV="1">
            <a:off x="6904038" y="3197225"/>
            <a:ext cx="14287" cy="436563"/>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86"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8" name="TextBox 27"/>
              <p:cNvSpPr txBox="1"/>
              <p:nvPr/>
            </p:nvSpPr>
            <p:spPr>
              <a:xfrm>
                <a:off x="702733" y="2329973"/>
                <a:ext cx="3518719" cy="403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bg1"/>
                              </a:solidFill>
                              <a:latin typeface="Cambria Math" charset="0"/>
                            </a:rPr>
                          </m:ctrlPr>
                        </m:sSupPr>
                        <m:e>
                          <m:r>
                            <a:rPr lang="en-US" sz="2400" b="1" i="0" smtClean="0">
                              <a:solidFill>
                                <a:schemeClr val="bg1"/>
                              </a:solidFill>
                              <a:latin typeface="Cambria Math" charset="0"/>
                            </a:rPr>
                            <m:t>𝐯</m:t>
                          </m:r>
                        </m:e>
                        <m:sup>
                          <m:r>
                            <a:rPr lang="en-US" sz="2400" b="1" i="0" smtClean="0">
                              <a:solidFill>
                                <a:schemeClr val="bg1"/>
                              </a:solidFill>
                              <a:latin typeface="Cambria Math" charset="0"/>
                            </a:rPr>
                            <m:t>′</m:t>
                          </m:r>
                        </m:sup>
                      </m:sSup>
                      <m:r>
                        <a:rPr lang="en-US" sz="2400" b="1" i="0" smtClean="0">
                          <a:solidFill>
                            <a:schemeClr val="bg1"/>
                          </a:solidFill>
                          <a:latin typeface="Cambria Math" charset="0"/>
                        </a:rPr>
                        <m:t>=</m:t>
                      </m:r>
                      <m:r>
                        <a:rPr lang="en-US" sz="2400" b="1" i="0" smtClean="0">
                          <a:solidFill>
                            <a:schemeClr val="bg1"/>
                          </a:solidFill>
                          <a:latin typeface="Cambria Math" charset="0"/>
                        </a:rPr>
                        <m:t>𝐚</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𝒙</m:t>
                          </m:r>
                        </m:sub>
                      </m:sSub>
                      <m:r>
                        <a:rPr lang="en-US" sz="2400" b="1" i="0" smtClean="0">
                          <a:solidFill>
                            <a:schemeClr val="bg1"/>
                          </a:solidFill>
                          <a:latin typeface="Cambria Math" charset="0"/>
                        </a:rPr>
                        <m:t>+</m:t>
                      </m:r>
                      <m:r>
                        <a:rPr lang="en-US" sz="2400" b="1" i="0" smtClean="0">
                          <a:solidFill>
                            <a:schemeClr val="bg1"/>
                          </a:solidFill>
                          <a:latin typeface="Cambria Math" charset="0"/>
                        </a:rPr>
                        <m:t>𝐛</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𝒚</m:t>
                          </m:r>
                        </m:sub>
                      </m:sSub>
                      <m:r>
                        <a:rPr lang="en-US" sz="2400" b="1" i="0" smtClean="0">
                          <a:solidFill>
                            <a:schemeClr val="bg1"/>
                          </a:solidFill>
                          <a:latin typeface="Cambria Math" charset="0"/>
                        </a:rPr>
                        <m:t>+</m:t>
                      </m:r>
                      <m:r>
                        <a:rPr lang="en-US" sz="2400" b="1" i="0" smtClean="0">
                          <a:solidFill>
                            <a:schemeClr val="bg1"/>
                          </a:solidFill>
                          <a:latin typeface="Cambria Math" charset="0"/>
                        </a:rPr>
                        <m:t>𝐜</m:t>
                      </m:r>
                      <m:sSub>
                        <m:sSubPr>
                          <m:ctrlPr>
                            <a:rPr lang="en-US" sz="2400" b="1" i="1" smtClean="0">
                              <a:solidFill>
                                <a:schemeClr val="bg1"/>
                              </a:solidFill>
                              <a:latin typeface="Cambria Math" charset="0"/>
                            </a:rPr>
                          </m:ctrlPr>
                        </m:sSubPr>
                        <m:e>
                          <m:r>
                            <a:rPr lang="en-US" sz="2400" b="1" i="1" smtClean="0">
                              <a:solidFill>
                                <a:schemeClr val="bg1"/>
                              </a:solidFill>
                              <a:latin typeface="Cambria Math" charset="0"/>
                            </a:rPr>
                            <m:t>𝒗</m:t>
                          </m:r>
                        </m:e>
                        <m:sub>
                          <m:r>
                            <a:rPr lang="en-US" sz="2400" b="1" i="1" smtClean="0">
                              <a:solidFill>
                                <a:schemeClr val="bg1"/>
                              </a:solidFill>
                              <a:latin typeface="Cambria Math" charset="0"/>
                            </a:rPr>
                            <m:t>𝒛</m:t>
                          </m:r>
                        </m:sub>
                      </m:sSub>
                      <m:r>
                        <a:rPr lang="en-US" sz="2400" b="1" i="0" smtClean="0">
                          <a:solidFill>
                            <a:schemeClr val="bg1"/>
                          </a:solidFill>
                          <a:latin typeface="Cambria Math" charset="0"/>
                        </a:rPr>
                        <m:t>+</m:t>
                      </m:r>
                      <m:r>
                        <a:rPr lang="en-US" sz="2400" b="1" i="0" smtClean="0">
                          <a:solidFill>
                            <a:schemeClr val="bg1"/>
                          </a:solidFill>
                          <a:latin typeface="Cambria Math" charset="0"/>
                        </a:rPr>
                        <m:t>𝐝</m:t>
                      </m:r>
                    </m:oMath>
                  </m:oMathPara>
                </a14:m>
                <a:endParaRPr lang="en-US" sz="2400" b="1" dirty="0"/>
              </a:p>
            </p:txBody>
          </p:sp>
        </mc:Choice>
        <mc:Fallback xmlns="">
          <p:sp>
            <p:nvSpPr>
              <p:cNvPr id="28" name="TextBox 27"/>
              <p:cNvSpPr txBox="1">
                <a:spLocks noRot="1" noChangeAspect="1" noMove="1" noResize="1" noEditPoints="1" noAdjustHandles="1" noChangeArrowheads="1" noChangeShapeType="1" noTextEdit="1"/>
              </p:cNvSpPr>
              <p:nvPr/>
            </p:nvSpPr>
            <p:spPr>
              <a:xfrm>
                <a:off x="702733" y="2329973"/>
                <a:ext cx="3518719" cy="403187"/>
              </a:xfrm>
              <a:prstGeom prst="rect">
                <a:avLst/>
              </a:prstGeom>
              <a:blipFill rotWithShape="0">
                <a:blip r:embed="rId3"/>
                <a:stretch>
                  <a:fillRect l="-347" r="-1560" b="-21212"/>
                </a:stretch>
              </a:blipFill>
            </p:spPr>
            <p:txBody>
              <a:bodyPr/>
              <a:lstStyle/>
              <a:p>
                <a:r>
                  <a:rPr lang="en-US">
                    <a:noFill/>
                  </a:rPr>
                  <a:t> </a:t>
                </a:r>
              </a:p>
            </p:txBody>
          </p:sp>
        </mc:Fallback>
      </mc:AlternateContent>
    </p:spTree>
    <p:extLst>
      <p:ext uri="{BB962C8B-B14F-4D97-AF65-F5344CB8AC3E}">
        <p14:creationId xmlns:p14="http://schemas.microsoft.com/office/powerpoint/2010/main" val="145868610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idx="4294967295"/>
          </p:nvPr>
        </p:nvSpPr>
        <p:spPr/>
        <p:txBody>
          <a:bodyPr/>
          <a:lstStyle/>
          <a:p>
            <a:pPr eaLnBrk="1" hangingPunct="1"/>
            <a:r>
              <a:rPr lang="en-US" altLang="en-US"/>
              <a:t>Camera Matrix</a:t>
            </a:r>
          </a:p>
        </p:txBody>
      </p:sp>
      <p:sp>
        <p:nvSpPr>
          <p:cNvPr id="115714" name="Rectangle 3"/>
          <p:cNvSpPr>
            <a:spLocks noGrp="1" noChangeArrowheads="1"/>
          </p:cNvSpPr>
          <p:nvPr>
            <p:ph type="body" idx="4294967295"/>
          </p:nvPr>
        </p:nvSpPr>
        <p:spPr/>
        <p:txBody>
          <a:bodyPr/>
          <a:lstStyle/>
          <a:p>
            <a:pPr eaLnBrk="1" hangingPunct="1"/>
            <a:r>
              <a:rPr lang="en-US" altLang="en-US"/>
              <a:t>Think of the camera just like any other object. Just as a chair model has a matrix </a:t>
            </a:r>
            <a:r>
              <a:rPr lang="en-US" altLang="en-US" b="1"/>
              <a:t>W </a:t>
            </a:r>
            <a:r>
              <a:rPr lang="en-US" altLang="en-US"/>
              <a:t>that transforms it into world space, the camera matrix </a:t>
            </a:r>
            <a:r>
              <a:rPr lang="en-US" altLang="en-US" b="1"/>
              <a:t>C</a:t>
            </a:r>
            <a:r>
              <a:rPr lang="en-US" altLang="en-US"/>
              <a:t> would transform a camera model into world space.</a:t>
            </a:r>
          </a:p>
          <a:p>
            <a:pPr eaLnBrk="1" hangingPunct="1"/>
            <a:r>
              <a:rPr lang="en-US" altLang="en-US"/>
              <a:t>We don’t want to transform the camera into world space. Instead, we want to transform the world into the camera’s space, so we use the inverse of </a:t>
            </a:r>
            <a:r>
              <a:rPr lang="en-US" altLang="en-US" b="1"/>
              <a:t>C.</a:t>
            </a:r>
          </a:p>
        </p:txBody>
      </p:sp>
      <p:sp>
        <p:nvSpPr>
          <p:cNvPr id="11571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470206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idx="4294967295"/>
          </p:nvPr>
        </p:nvSpPr>
        <p:spPr/>
        <p:txBody>
          <a:bodyPr/>
          <a:lstStyle/>
          <a:p>
            <a:pPr eaLnBrk="1" hangingPunct="1"/>
            <a:r>
              <a:rPr lang="en-US" altLang="en-US"/>
              <a:t>Example: Camera ‘Look At’</a:t>
            </a:r>
          </a:p>
        </p:txBody>
      </p:sp>
      <p:sp>
        <p:nvSpPr>
          <p:cNvPr id="117762" name="Rectangle 3"/>
          <p:cNvSpPr>
            <a:spLocks noGrp="1" noChangeArrowheads="1"/>
          </p:cNvSpPr>
          <p:nvPr>
            <p:ph type="body" idx="4294967295"/>
          </p:nvPr>
        </p:nvSpPr>
        <p:spPr/>
        <p:txBody>
          <a:bodyPr/>
          <a:lstStyle/>
          <a:p>
            <a:pPr eaLnBrk="1" hangingPunct="1"/>
            <a:r>
              <a:rPr lang="en-US" altLang="en-US"/>
              <a:t>Our eye is located at position </a:t>
            </a:r>
            <a:r>
              <a:rPr lang="en-US" altLang="en-US" b="1"/>
              <a:t>e</a:t>
            </a:r>
            <a:r>
              <a:rPr lang="en-US" altLang="en-US"/>
              <a:t> and we want to look at a target at position </a:t>
            </a:r>
            <a:r>
              <a:rPr lang="en-US" altLang="en-US" b="1"/>
              <a:t>t</a:t>
            </a:r>
            <a:r>
              <a:rPr lang="en-US" altLang="en-US"/>
              <a:t>. Generate an appropriate camera matrix </a:t>
            </a:r>
            <a:r>
              <a:rPr lang="en-US" altLang="en-US" b="1"/>
              <a:t>M</a:t>
            </a:r>
            <a:r>
              <a:rPr lang="en-US" altLang="en-US"/>
              <a:t>.</a:t>
            </a:r>
          </a:p>
        </p:txBody>
      </p:sp>
      <p:sp>
        <p:nvSpPr>
          <p:cNvPr id="11776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9010737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idx="4294967295"/>
          </p:nvPr>
        </p:nvSpPr>
        <p:spPr/>
        <p:txBody>
          <a:bodyPr/>
          <a:lstStyle/>
          <a:p>
            <a:pPr eaLnBrk="1" hangingPunct="1"/>
            <a:r>
              <a:rPr lang="en-US" altLang="en-US"/>
              <a:t>Example: Camera ‘Look At’</a:t>
            </a:r>
          </a:p>
        </p:txBody>
      </p:sp>
      <p:sp>
        <p:nvSpPr>
          <p:cNvPr id="119810" name="Rectangle 3"/>
          <p:cNvSpPr>
            <a:spLocks noGrp="1" noChangeArrowheads="1"/>
          </p:cNvSpPr>
          <p:nvPr>
            <p:ph type="body" idx="4294967295"/>
          </p:nvPr>
        </p:nvSpPr>
        <p:spPr/>
        <p:txBody>
          <a:bodyPr/>
          <a:lstStyle/>
          <a:p>
            <a:pPr eaLnBrk="1" hangingPunct="1"/>
            <a:r>
              <a:rPr lang="en-US" altLang="en-US"/>
              <a:t>Our eye is located at position </a:t>
            </a:r>
            <a:r>
              <a:rPr lang="en-US" altLang="en-US" b="1"/>
              <a:t>e</a:t>
            </a:r>
            <a:r>
              <a:rPr lang="en-US" altLang="en-US"/>
              <a:t> and we want to look at a target at position </a:t>
            </a:r>
            <a:r>
              <a:rPr lang="en-US" altLang="en-US" b="1"/>
              <a:t>t</a:t>
            </a:r>
            <a:r>
              <a:rPr lang="en-US" altLang="en-US"/>
              <a:t>. Generate an appropriate camera matrix </a:t>
            </a:r>
            <a:r>
              <a:rPr lang="en-US" altLang="en-US" b="1"/>
              <a:t>M</a:t>
            </a:r>
            <a:r>
              <a:rPr lang="en-US" altLang="en-US"/>
              <a:t>.</a:t>
            </a:r>
          </a:p>
          <a:p>
            <a:pPr eaLnBrk="1" hangingPunct="1"/>
            <a:endParaRPr lang="en-US" altLang="en-US"/>
          </a:p>
          <a:p>
            <a:pPr eaLnBrk="1" hangingPunct="1"/>
            <a:r>
              <a:rPr lang="en-US" altLang="en-US"/>
              <a:t>Two possible approaches include:</a:t>
            </a:r>
          </a:p>
          <a:p>
            <a:pPr lvl="1" eaLnBrk="1" hangingPunct="1"/>
            <a:r>
              <a:rPr lang="en-US" altLang="en-US"/>
              <a:t>Measure angles and rotate matrix into place</a:t>
            </a:r>
          </a:p>
          <a:p>
            <a:pPr lvl="1" eaLnBrk="1" hangingPunct="1"/>
            <a:r>
              <a:rPr lang="en-US" altLang="en-US"/>
              <a:t>Construct </a:t>
            </a:r>
            <a:r>
              <a:rPr lang="en-US" altLang="en-US" b="1"/>
              <a:t>a</a:t>
            </a:r>
            <a:r>
              <a:rPr lang="en-US" altLang="en-US"/>
              <a:t>,</a:t>
            </a:r>
            <a:r>
              <a:rPr lang="en-US" altLang="en-US" b="1"/>
              <a:t>b</a:t>
            </a:r>
            <a:r>
              <a:rPr lang="en-US" altLang="en-US"/>
              <a:t>,</a:t>
            </a:r>
            <a:r>
              <a:rPr lang="en-US" altLang="en-US" b="1"/>
              <a:t>c</a:t>
            </a:r>
            <a:r>
              <a:rPr lang="en-US" altLang="en-US"/>
              <a:t>, &amp; </a:t>
            </a:r>
            <a:r>
              <a:rPr lang="en-US" altLang="en-US" b="1"/>
              <a:t>d</a:t>
            </a:r>
            <a:r>
              <a:rPr lang="en-US" altLang="en-US"/>
              <a:t> vectors of </a:t>
            </a:r>
            <a:r>
              <a:rPr lang="en-US" altLang="en-US" b="1"/>
              <a:t>M</a:t>
            </a:r>
            <a:r>
              <a:rPr lang="en-US" altLang="en-US"/>
              <a:t> directly</a:t>
            </a:r>
          </a:p>
        </p:txBody>
      </p:sp>
      <p:sp>
        <p:nvSpPr>
          <p:cNvPr id="11981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5040624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idx="4294967295"/>
          </p:nvPr>
        </p:nvSpPr>
        <p:spPr>
          <a:xfrm>
            <a:off x="317500" y="293688"/>
            <a:ext cx="8637588" cy="1190625"/>
          </a:xfrm>
        </p:spPr>
        <p:txBody>
          <a:bodyPr/>
          <a:lstStyle/>
          <a:p>
            <a:pPr eaLnBrk="1" hangingPunct="1"/>
            <a:r>
              <a:rPr lang="en-US" altLang="en-US"/>
              <a:t>Example: Camera ‘Look At’</a:t>
            </a:r>
            <a:br>
              <a:rPr lang="en-US" altLang="en-US"/>
            </a:br>
            <a:r>
              <a:rPr lang="en-US" altLang="en-US"/>
              <a:t>Method 1: Measure Angles &amp; Rotate</a:t>
            </a:r>
          </a:p>
        </p:txBody>
      </p:sp>
      <p:sp>
        <p:nvSpPr>
          <p:cNvPr id="121858" name="Rectangle 3"/>
          <p:cNvSpPr>
            <a:spLocks noGrp="1" noChangeArrowheads="1"/>
          </p:cNvSpPr>
          <p:nvPr>
            <p:ph type="body" idx="4294967295"/>
          </p:nvPr>
        </p:nvSpPr>
        <p:spPr/>
        <p:txBody>
          <a:bodyPr/>
          <a:lstStyle/>
          <a:p>
            <a:pPr eaLnBrk="1" hangingPunct="1"/>
            <a:r>
              <a:rPr lang="en-US" altLang="en-US"/>
              <a:t>Measure Angles:</a:t>
            </a:r>
          </a:p>
          <a:p>
            <a:pPr lvl="1" eaLnBrk="1" hangingPunct="1"/>
            <a:r>
              <a:rPr lang="en-US" altLang="en-US"/>
              <a:t>Tilt angle</a:t>
            </a:r>
          </a:p>
          <a:p>
            <a:pPr lvl="1" eaLnBrk="1" hangingPunct="1"/>
            <a:r>
              <a:rPr lang="en-US" altLang="en-US"/>
              <a:t>Heading angle</a:t>
            </a:r>
          </a:p>
          <a:p>
            <a:pPr lvl="1" eaLnBrk="1" hangingPunct="1"/>
            <a:r>
              <a:rPr lang="en-US" altLang="en-US"/>
              <a:t>Position</a:t>
            </a:r>
          </a:p>
          <a:p>
            <a:pPr eaLnBrk="1" hangingPunct="1"/>
            <a:r>
              <a:rPr lang="en-US" altLang="en-US"/>
              <a:t>Construct matrix by starting with the identity, then apply tilt and heading rotations</a:t>
            </a:r>
          </a:p>
        </p:txBody>
      </p:sp>
      <p:sp>
        <p:nvSpPr>
          <p:cNvPr id="121859"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934320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idx="4294967295"/>
          </p:nvPr>
        </p:nvSpPr>
        <p:spPr>
          <a:xfrm>
            <a:off x="317500" y="293688"/>
            <a:ext cx="8637588" cy="1190625"/>
          </a:xfrm>
        </p:spPr>
        <p:txBody>
          <a:bodyPr/>
          <a:lstStyle/>
          <a:p>
            <a:pPr eaLnBrk="1" hangingPunct="1"/>
            <a:r>
              <a:rPr lang="en-US" altLang="en-US"/>
              <a:t>Example: Camera ‘Look At’</a:t>
            </a:r>
            <a:br>
              <a:rPr lang="en-US" altLang="en-US"/>
            </a:br>
            <a:r>
              <a:rPr lang="en-US" altLang="en-US"/>
              <a:t>Method 2: Build Matrix Directly</a:t>
            </a:r>
          </a:p>
        </p:txBody>
      </p:sp>
      <p:sp>
        <p:nvSpPr>
          <p:cNvPr id="123906" name="Rectangle 3"/>
          <p:cNvSpPr>
            <a:spLocks noGrp="1" noChangeArrowheads="1"/>
          </p:cNvSpPr>
          <p:nvPr>
            <p:ph type="body" idx="4294967295"/>
          </p:nvPr>
        </p:nvSpPr>
        <p:spPr/>
        <p:txBody>
          <a:bodyPr/>
          <a:lstStyle/>
          <a:p>
            <a:pPr eaLnBrk="1" hangingPunct="1"/>
            <a:r>
              <a:rPr lang="en-US" altLang="en-US"/>
              <a:t>The </a:t>
            </a:r>
            <a:r>
              <a:rPr lang="en-US" altLang="en-US" b="1"/>
              <a:t>d</a:t>
            </a:r>
            <a:r>
              <a:rPr lang="en-US" altLang="en-US"/>
              <a:t> vector is just the position of the camera, which is </a:t>
            </a:r>
            <a:r>
              <a:rPr lang="en-US" altLang="en-US" b="1"/>
              <a:t>e</a:t>
            </a:r>
            <a:r>
              <a:rPr lang="en-US" altLang="en-US"/>
              <a:t>:</a:t>
            </a:r>
          </a:p>
          <a:p>
            <a:pPr eaLnBrk="1" hangingPunct="1">
              <a:buFont typeface="Wingdings" charset="2"/>
              <a:buNone/>
            </a:pPr>
            <a:endParaRPr lang="en-US" altLang="en-US"/>
          </a:p>
          <a:p>
            <a:pPr eaLnBrk="1" hangingPunct="1">
              <a:buFont typeface="Wingdings" charset="2"/>
              <a:buNone/>
            </a:pPr>
            <a:endParaRPr lang="en-US" altLang="en-US"/>
          </a:p>
          <a:p>
            <a:pPr eaLnBrk="1" hangingPunct="1"/>
            <a:r>
              <a:rPr lang="en-US" altLang="en-US"/>
              <a:t>The </a:t>
            </a:r>
            <a:r>
              <a:rPr lang="en-US" altLang="en-US" b="1"/>
              <a:t>c</a:t>
            </a:r>
            <a:r>
              <a:rPr lang="en-US" altLang="en-US"/>
              <a:t> vector is a unit length vector that points directly behind the viewer:</a:t>
            </a:r>
          </a:p>
        </p:txBody>
      </p:sp>
      <p:sp>
        <p:nvSpPr>
          <p:cNvPr id="123909"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1981526" y="2731413"/>
                <a:ext cx="98180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𝐝</m:t>
                      </m:r>
                      <m:r>
                        <a:rPr lang="en-US" sz="2800" b="1" i="0" smtClean="0">
                          <a:solidFill>
                            <a:schemeClr val="bg1"/>
                          </a:solidFill>
                          <a:latin typeface="Cambria Math" charset="0"/>
                        </a:rPr>
                        <m:t>=</m:t>
                      </m:r>
                      <m:r>
                        <a:rPr lang="en-US" sz="2800" b="1" i="0" smtClean="0">
                          <a:solidFill>
                            <a:schemeClr val="bg1"/>
                          </a:solidFill>
                          <a:latin typeface="Cambria Math" charset="0"/>
                        </a:rPr>
                        <m:t>𝐞</m:t>
                      </m:r>
                    </m:oMath>
                  </m:oMathPara>
                </a14:m>
                <a:endParaRPr lang="en-US"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1981526" y="2731413"/>
                <a:ext cx="981807" cy="43088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981526" y="4840287"/>
                <a:ext cx="1878528" cy="84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𝐜</m:t>
                      </m:r>
                      <m:r>
                        <a:rPr lang="en-US" sz="2800" b="1" i="0" smtClean="0">
                          <a:solidFill>
                            <a:schemeClr val="bg1"/>
                          </a:solidFill>
                          <a:latin typeface="Cambria Math" charset="0"/>
                        </a:rPr>
                        <m:t>=</m:t>
                      </m:r>
                      <m:f>
                        <m:fPr>
                          <m:ctrlPr>
                            <a:rPr lang="bg-BG" sz="2800" b="1" i="1" smtClean="0">
                              <a:solidFill>
                                <a:schemeClr val="bg1"/>
                              </a:solidFill>
                              <a:latin typeface="Cambria Math" charset="0"/>
                            </a:rPr>
                          </m:ctrlPr>
                        </m:fPr>
                        <m:num>
                          <m:r>
                            <a:rPr lang="en-US" sz="2800" b="1" i="0" smtClean="0">
                              <a:solidFill>
                                <a:schemeClr val="bg1"/>
                              </a:solidFill>
                              <a:latin typeface="Cambria Math" charset="0"/>
                            </a:rPr>
                            <m:t>𝐞</m:t>
                          </m:r>
                          <m:r>
                            <a:rPr lang="en-US" sz="2800" b="1" i="0" smtClean="0">
                              <a:solidFill>
                                <a:schemeClr val="bg1"/>
                              </a:solidFill>
                              <a:latin typeface="Cambria Math" charset="0"/>
                            </a:rPr>
                            <m:t>−</m:t>
                          </m:r>
                          <m:r>
                            <a:rPr lang="en-US" sz="2800" b="1" i="0" smtClean="0">
                              <a:solidFill>
                                <a:schemeClr val="bg1"/>
                              </a:solidFill>
                              <a:latin typeface="Cambria Math" charset="0"/>
                            </a:rPr>
                            <m:t>𝐭</m:t>
                          </m:r>
                        </m:num>
                        <m:den>
                          <m:d>
                            <m:dPr>
                              <m:begChr m:val="‖"/>
                              <m:endChr m:val="‖"/>
                              <m:ctrlPr>
                                <a:rPr lang="bg-BG" sz="2800" b="1" i="1" smtClean="0">
                                  <a:solidFill>
                                    <a:schemeClr val="bg1"/>
                                  </a:solidFill>
                                  <a:latin typeface="Cambria Math" charset="0"/>
                                </a:rPr>
                              </m:ctrlPr>
                            </m:dPr>
                            <m:e>
                              <m:r>
                                <a:rPr lang="en-US" sz="2800" b="1">
                                  <a:solidFill>
                                    <a:schemeClr val="bg1"/>
                                  </a:solidFill>
                                  <a:latin typeface="Cambria Math" charset="0"/>
                                </a:rPr>
                                <m:t>𝐞</m:t>
                              </m:r>
                              <m:r>
                                <a:rPr lang="en-US" sz="2800" b="1">
                                  <a:solidFill>
                                    <a:schemeClr val="bg1"/>
                                  </a:solidFill>
                                  <a:latin typeface="Cambria Math" charset="0"/>
                                </a:rPr>
                                <m:t>−</m:t>
                              </m:r>
                              <m:r>
                                <a:rPr lang="en-US" sz="2800" b="1">
                                  <a:solidFill>
                                    <a:schemeClr val="bg1"/>
                                  </a:solidFill>
                                  <a:latin typeface="Cambria Math" charset="0"/>
                                </a:rPr>
                                <m:t>𝐭</m:t>
                              </m:r>
                            </m:e>
                          </m:d>
                        </m:den>
                      </m:f>
                    </m:oMath>
                  </m:oMathPara>
                </a14:m>
                <a:endParaRPr lang="en-US" sz="28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1981526" y="4840287"/>
                <a:ext cx="1878528" cy="84285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45676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2"/>
          <p:cNvSpPr>
            <a:spLocks noGrp="1" noChangeArrowheads="1"/>
          </p:cNvSpPr>
          <p:nvPr>
            <p:ph type="body" idx="1"/>
          </p:nvPr>
        </p:nvSpPr>
        <p:spPr/>
        <p:txBody>
          <a:bodyPr/>
          <a:lstStyle/>
          <a:p>
            <a:r>
              <a:rPr lang="en-US" altLang="en-US"/>
              <a:t>If  ||</a:t>
            </a:r>
            <a:r>
              <a:rPr lang="en-US" altLang="en-US" b="1"/>
              <a:t>u||</a:t>
            </a:r>
            <a:r>
              <a:rPr lang="en-US" altLang="en-US"/>
              <a:t>=1.0  then </a:t>
            </a:r>
            <a:r>
              <a:rPr lang="en-US" altLang="en-US" b="1"/>
              <a:t>a</a:t>
            </a:r>
            <a:r>
              <a:rPr lang="en-US" altLang="en-US" baseline="30000"/>
              <a:t>T</a:t>
            </a:r>
            <a:r>
              <a:rPr lang="en-US" altLang="en-US" b="1"/>
              <a:t>u</a:t>
            </a:r>
            <a:r>
              <a:rPr lang="en-US" altLang="en-US"/>
              <a:t> is the length of the </a:t>
            </a:r>
            <a:r>
              <a:rPr lang="en-US" altLang="en-US" i="1"/>
              <a:t>projection</a:t>
            </a:r>
            <a:r>
              <a:rPr lang="en-US" altLang="en-US"/>
              <a:t> of </a:t>
            </a:r>
            <a:r>
              <a:rPr lang="en-US" altLang="en-US" b="1"/>
              <a:t>a</a:t>
            </a:r>
            <a:r>
              <a:rPr lang="en-US" altLang="en-US"/>
              <a:t> onto </a:t>
            </a:r>
            <a:r>
              <a:rPr lang="en-US" altLang="en-US" b="1"/>
              <a:t>u</a:t>
            </a:r>
          </a:p>
        </p:txBody>
      </p:sp>
      <p:sp>
        <p:nvSpPr>
          <p:cNvPr id="13314" name="Rectangle 2"/>
          <p:cNvSpPr>
            <a:spLocks noGrp="1" noChangeArrowheads="1"/>
          </p:cNvSpPr>
          <p:nvPr>
            <p:ph type="title"/>
          </p:nvPr>
        </p:nvSpPr>
        <p:spPr>
          <a:xfrm>
            <a:off x="317500" y="609600"/>
            <a:ext cx="8637588" cy="701675"/>
          </a:xfrm>
        </p:spPr>
        <p:txBody>
          <a:bodyPr/>
          <a:lstStyle/>
          <a:p>
            <a:r>
              <a:rPr lang="en-US" altLang="en-US"/>
              <a:t>Dot Products with One Unit Vector</a:t>
            </a:r>
          </a:p>
        </p:txBody>
      </p:sp>
      <p:sp>
        <p:nvSpPr>
          <p:cNvPr id="13315" name="Line 3"/>
          <p:cNvSpPr>
            <a:spLocks noChangeShapeType="1"/>
          </p:cNvSpPr>
          <p:nvPr/>
        </p:nvSpPr>
        <p:spPr bwMode="auto">
          <a:xfrm flipV="1">
            <a:off x="990600" y="2819400"/>
            <a:ext cx="2819400" cy="25908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16" name="Line 4"/>
          <p:cNvSpPr>
            <a:spLocks noChangeShapeType="1"/>
          </p:cNvSpPr>
          <p:nvPr/>
        </p:nvSpPr>
        <p:spPr bwMode="auto">
          <a:xfrm flipV="1">
            <a:off x="990600" y="5181600"/>
            <a:ext cx="1524000" cy="2286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17" name="Line 5"/>
          <p:cNvSpPr>
            <a:spLocks noChangeShapeType="1"/>
          </p:cNvSpPr>
          <p:nvPr/>
        </p:nvSpPr>
        <p:spPr bwMode="auto">
          <a:xfrm flipV="1">
            <a:off x="2590800" y="4648200"/>
            <a:ext cx="3581400" cy="533400"/>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18" name="Line 6"/>
          <p:cNvSpPr>
            <a:spLocks noChangeShapeType="1"/>
          </p:cNvSpPr>
          <p:nvPr/>
        </p:nvSpPr>
        <p:spPr bwMode="auto">
          <a:xfrm flipH="1" flipV="1">
            <a:off x="3810000" y="2819400"/>
            <a:ext cx="228600" cy="2133600"/>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19" name="Line 7"/>
          <p:cNvSpPr>
            <a:spLocks noChangeShapeType="1"/>
          </p:cNvSpPr>
          <p:nvPr/>
        </p:nvSpPr>
        <p:spPr bwMode="auto">
          <a:xfrm flipH="1" flipV="1">
            <a:off x="3657600" y="4648200"/>
            <a:ext cx="76200" cy="3810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0" name="Line 8"/>
          <p:cNvSpPr>
            <a:spLocks noChangeShapeType="1"/>
          </p:cNvSpPr>
          <p:nvPr/>
        </p:nvSpPr>
        <p:spPr bwMode="auto">
          <a:xfrm flipV="1">
            <a:off x="3657600" y="4572000"/>
            <a:ext cx="304800" cy="762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1" name="Text Box 9"/>
          <p:cNvSpPr txBox="1">
            <a:spLocks noChangeArrowheads="1"/>
          </p:cNvSpPr>
          <p:nvPr/>
        </p:nvSpPr>
        <p:spPr bwMode="auto">
          <a:xfrm>
            <a:off x="2819400" y="28956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a</a:t>
            </a:r>
          </a:p>
        </p:txBody>
      </p:sp>
      <p:sp>
        <p:nvSpPr>
          <p:cNvPr id="13322" name="Text Box 10"/>
          <p:cNvSpPr txBox="1">
            <a:spLocks noChangeArrowheads="1"/>
          </p:cNvSpPr>
          <p:nvPr/>
        </p:nvSpPr>
        <p:spPr bwMode="auto">
          <a:xfrm>
            <a:off x="1905000" y="47244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u</a:t>
            </a:r>
          </a:p>
        </p:txBody>
      </p:sp>
      <p:sp>
        <p:nvSpPr>
          <p:cNvPr id="13323" name="Text Box 11"/>
          <p:cNvSpPr txBox="1">
            <a:spLocks noChangeArrowheads="1"/>
          </p:cNvSpPr>
          <p:nvPr/>
        </p:nvSpPr>
        <p:spPr bwMode="auto">
          <a:xfrm>
            <a:off x="2362200" y="5410200"/>
            <a:ext cx="106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bg1"/>
                </a:solidFill>
                <a:latin typeface="Arial" charset="0"/>
                <a:ea typeface="Osaka" charset="-128"/>
              </a:defRPr>
            </a:lvl1pPr>
            <a:lvl2pPr marL="742950" indent="-285750">
              <a:spcBef>
                <a:spcPct val="20000"/>
              </a:spcBef>
              <a:buChar char="–"/>
              <a:defRPr sz="2400">
                <a:solidFill>
                  <a:schemeClr val="bg1"/>
                </a:solidFill>
                <a:latin typeface="Arial" charset="0"/>
                <a:ea typeface="Osaka" charset="-128"/>
              </a:defRPr>
            </a:lvl2pPr>
            <a:lvl3pPr marL="1143000" indent="-228600">
              <a:spcBef>
                <a:spcPct val="20000"/>
              </a:spcBef>
              <a:buChar char="•"/>
              <a:defRPr sz="2000">
                <a:solidFill>
                  <a:schemeClr val="bg1"/>
                </a:solidFill>
                <a:latin typeface="Arial" charset="0"/>
                <a:ea typeface="Osaka" charset="-128"/>
              </a:defRPr>
            </a:lvl3pPr>
            <a:lvl4pPr marL="1600200" indent="-228600">
              <a:spcBef>
                <a:spcPct val="20000"/>
              </a:spcBef>
              <a:buChar char="–"/>
              <a:defRPr>
                <a:solidFill>
                  <a:schemeClr val="bg1"/>
                </a:solidFill>
                <a:latin typeface="Arial" charset="0"/>
                <a:ea typeface="Osaka" charset="-128"/>
              </a:defRPr>
            </a:lvl4pPr>
            <a:lvl5pPr marL="2057400" indent="-228600">
              <a:spcBef>
                <a:spcPct val="20000"/>
              </a:spcBef>
              <a:buChar char="»"/>
              <a:defRPr sz="1600">
                <a:solidFill>
                  <a:schemeClr val="bg1"/>
                </a:solidFill>
                <a:latin typeface="Arial" charset="0"/>
                <a:ea typeface="Osaka" charset="-128"/>
              </a:defRPr>
            </a:lvl5pPr>
            <a:lvl6pPr marL="2514600" indent="-228600" eaLnBrk="0" fontAlgn="base" hangingPunct="0">
              <a:spcBef>
                <a:spcPct val="20000"/>
              </a:spcBef>
              <a:spcAft>
                <a:spcPct val="0"/>
              </a:spcAft>
              <a:buChar char="»"/>
              <a:defRPr sz="1600">
                <a:solidFill>
                  <a:schemeClr val="bg1"/>
                </a:solidFill>
                <a:latin typeface="Arial" charset="0"/>
                <a:ea typeface="Osaka" charset="-128"/>
              </a:defRPr>
            </a:lvl6pPr>
            <a:lvl7pPr marL="2971800" indent="-228600" eaLnBrk="0" fontAlgn="base" hangingPunct="0">
              <a:spcBef>
                <a:spcPct val="20000"/>
              </a:spcBef>
              <a:spcAft>
                <a:spcPct val="0"/>
              </a:spcAft>
              <a:buChar char="»"/>
              <a:defRPr sz="1600">
                <a:solidFill>
                  <a:schemeClr val="bg1"/>
                </a:solidFill>
                <a:latin typeface="Arial" charset="0"/>
                <a:ea typeface="Osaka" charset="-128"/>
              </a:defRPr>
            </a:lvl7pPr>
            <a:lvl8pPr marL="3429000" indent="-228600" eaLnBrk="0" fontAlgn="base" hangingPunct="0">
              <a:spcBef>
                <a:spcPct val="20000"/>
              </a:spcBef>
              <a:spcAft>
                <a:spcPct val="0"/>
              </a:spcAft>
              <a:buChar char="»"/>
              <a:defRPr sz="1600">
                <a:solidFill>
                  <a:schemeClr val="bg1"/>
                </a:solidFill>
                <a:latin typeface="Arial" charset="0"/>
                <a:ea typeface="Osaka" charset="-128"/>
              </a:defRPr>
            </a:lvl8pPr>
            <a:lvl9pPr marL="3886200" indent="-228600" eaLnBrk="0" fontAlgn="base" hangingPunct="0">
              <a:spcBef>
                <a:spcPct val="20000"/>
              </a:spcBef>
              <a:spcAft>
                <a:spcPct val="0"/>
              </a:spcAft>
              <a:buChar char="»"/>
              <a:defRPr sz="1600">
                <a:solidFill>
                  <a:schemeClr val="bg1"/>
                </a:solidFill>
                <a:latin typeface="Arial" charset="0"/>
                <a:ea typeface="Osaka" charset="-128"/>
              </a:defRPr>
            </a:lvl9pPr>
          </a:lstStyle>
          <a:p>
            <a:pPr eaLnBrk="1" hangingPunct="1">
              <a:spcBef>
                <a:spcPct val="50000"/>
              </a:spcBef>
              <a:buFontTx/>
              <a:buNone/>
            </a:pPr>
            <a:r>
              <a:rPr lang="en-US" altLang="en-US" sz="3200" b="1">
                <a:ea typeface="宋体" charset="-122"/>
              </a:rPr>
              <a:t>a</a:t>
            </a:r>
            <a:r>
              <a:rPr lang="en-US" altLang="en-US" sz="3200" baseline="30000">
                <a:ea typeface="宋体" charset="-122"/>
              </a:rPr>
              <a:t>T</a:t>
            </a:r>
            <a:r>
              <a:rPr lang="en-US" altLang="en-US" sz="3200" b="1">
                <a:ea typeface="宋体" charset="-122"/>
              </a:rPr>
              <a:t>u</a:t>
            </a:r>
          </a:p>
        </p:txBody>
      </p:sp>
      <p:sp>
        <p:nvSpPr>
          <p:cNvPr id="13324" name="Line 13"/>
          <p:cNvSpPr>
            <a:spLocks noChangeShapeType="1"/>
          </p:cNvSpPr>
          <p:nvPr/>
        </p:nvSpPr>
        <p:spPr bwMode="auto">
          <a:xfrm flipV="1">
            <a:off x="3124200" y="5562600"/>
            <a:ext cx="914400" cy="1524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5" name="Line 14"/>
          <p:cNvSpPr>
            <a:spLocks noChangeShapeType="1"/>
          </p:cNvSpPr>
          <p:nvPr/>
        </p:nvSpPr>
        <p:spPr bwMode="auto">
          <a:xfrm flipH="1">
            <a:off x="1143000" y="5791200"/>
            <a:ext cx="1219200" cy="1524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6" name="Line 15"/>
          <p:cNvSpPr>
            <a:spLocks noChangeShapeType="1"/>
          </p:cNvSpPr>
          <p:nvPr/>
        </p:nvSpPr>
        <p:spPr bwMode="auto">
          <a:xfrm>
            <a:off x="1143000" y="5791200"/>
            <a:ext cx="0" cy="2286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7" name="Line 16"/>
          <p:cNvSpPr>
            <a:spLocks noChangeShapeType="1"/>
          </p:cNvSpPr>
          <p:nvPr/>
        </p:nvSpPr>
        <p:spPr bwMode="auto">
          <a:xfrm>
            <a:off x="4038600" y="5410200"/>
            <a:ext cx="0" cy="2286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8"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idx="4294967295"/>
          </p:nvPr>
        </p:nvSpPr>
        <p:spPr>
          <a:xfrm>
            <a:off x="317500" y="293688"/>
            <a:ext cx="8637588" cy="1190625"/>
          </a:xfrm>
        </p:spPr>
        <p:txBody>
          <a:bodyPr/>
          <a:lstStyle/>
          <a:p>
            <a:pPr eaLnBrk="1" hangingPunct="1"/>
            <a:r>
              <a:rPr lang="en-US" altLang="en-US"/>
              <a:t>Example: Camera ‘Look At’</a:t>
            </a:r>
            <a:br>
              <a:rPr lang="en-US" altLang="en-US"/>
            </a:br>
            <a:r>
              <a:rPr lang="en-US" altLang="en-US"/>
              <a:t>Method 2: Build Matrix Directly</a:t>
            </a:r>
          </a:p>
        </p:txBody>
      </p:sp>
      <p:sp>
        <p:nvSpPr>
          <p:cNvPr id="125954" name="Rectangle 3"/>
          <p:cNvSpPr>
            <a:spLocks noGrp="1" noChangeArrowheads="1"/>
          </p:cNvSpPr>
          <p:nvPr>
            <p:ph type="body" idx="4294967295"/>
          </p:nvPr>
        </p:nvSpPr>
        <p:spPr/>
        <p:txBody>
          <a:bodyPr/>
          <a:lstStyle/>
          <a:p>
            <a:pPr eaLnBrk="1" hangingPunct="1"/>
            <a:r>
              <a:rPr lang="en-US" altLang="en-US" sz="2400"/>
              <a:t>The </a:t>
            </a:r>
            <a:r>
              <a:rPr lang="en-US" altLang="en-US" sz="2400" b="1"/>
              <a:t>a</a:t>
            </a:r>
            <a:r>
              <a:rPr lang="en-US" altLang="en-US" sz="2400"/>
              <a:t> vector is a unit length vector that points to the right of the viewer. It is perpendicular to the </a:t>
            </a:r>
            <a:r>
              <a:rPr lang="en-US" altLang="en-US" sz="2400" b="1"/>
              <a:t>c</a:t>
            </a:r>
            <a:r>
              <a:rPr lang="en-US" altLang="en-US" sz="2400"/>
              <a:t> axis. To keep the camera from rolling, we also want the </a:t>
            </a:r>
            <a:r>
              <a:rPr lang="en-US" altLang="en-US" sz="2400" b="1"/>
              <a:t>a</a:t>
            </a:r>
            <a:r>
              <a:rPr lang="en-US" altLang="en-US" sz="2400"/>
              <a:t> vector to lay flat in the xz-plane, perpendicular to the y-axis.</a:t>
            </a:r>
          </a:p>
          <a:p>
            <a:pPr eaLnBrk="1" hangingPunct="1">
              <a:buFont typeface="Wingdings" charset="2"/>
              <a:buNone/>
            </a:pPr>
            <a:endParaRPr lang="en-US" altLang="en-US" sz="2400"/>
          </a:p>
          <a:p>
            <a:pPr eaLnBrk="1" hangingPunct="1">
              <a:buFont typeface="Wingdings" charset="2"/>
              <a:buNone/>
            </a:pPr>
            <a:endParaRPr lang="en-US" altLang="en-US" sz="2400"/>
          </a:p>
          <a:p>
            <a:pPr eaLnBrk="1" hangingPunct="1">
              <a:buFont typeface="Wingdings" charset="2"/>
              <a:buNone/>
            </a:pPr>
            <a:endParaRPr lang="en-US" altLang="en-US" sz="2400"/>
          </a:p>
          <a:p>
            <a:pPr eaLnBrk="1" hangingPunct="1"/>
            <a:r>
              <a:rPr lang="en-US" altLang="en-US" sz="2400"/>
              <a:t>Note that a cross product with the y-axis can be optimized as follows:</a:t>
            </a:r>
          </a:p>
        </p:txBody>
      </p:sp>
      <p:sp>
        <p:nvSpPr>
          <p:cNvPr id="125957"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7" name="TextBox 6"/>
              <p:cNvSpPr txBox="1"/>
              <p:nvPr/>
            </p:nvSpPr>
            <p:spPr>
              <a:xfrm>
                <a:off x="1828800" y="3657600"/>
                <a:ext cx="1767087" cy="8397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𝐚</m:t>
                      </m:r>
                      <m:r>
                        <a:rPr lang="en-US" sz="2800" b="1" i="0" smtClean="0">
                          <a:solidFill>
                            <a:schemeClr val="bg1"/>
                          </a:solidFill>
                          <a:latin typeface="Cambria Math" charset="0"/>
                        </a:rPr>
                        <m:t>=</m:t>
                      </m:r>
                      <m:f>
                        <m:fPr>
                          <m:ctrlPr>
                            <a:rPr lang="bg-BG" sz="2800" b="1" i="1" smtClean="0">
                              <a:solidFill>
                                <a:schemeClr val="bg1"/>
                              </a:solidFill>
                              <a:latin typeface="Cambria Math" charset="0"/>
                            </a:rPr>
                          </m:ctrlPr>
                        </m:fPr>
                        <m:num>
                          <m:r>
                            <a:rPr lang="en-US" sz="2800" b="1" i="0" smtClean="0">
                              <a:solidFill>
                                <a:schemeClr val="bg1"/>
                              </a:solidFill>
                              <a:latin typeface="Cambria Math" charset="0"/>
                            </a:rPr>
                            <m:t>𝐲</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𝐜</m:t>
                          </m:r>
                        </m:num>
                        <m:den>
                          <m:d>
                            <m:dPr>
                              <m:begChr m:val="‖"/>
                              <m:endChr m:val="‖"/>
                              <m:ctrlPr>
                                <a:rPr lang="bg-BG" sz="2800" b="1" i="1" smtClean="0">
                                  <a:solidFill>
                                    <a:schemeClr val="bg1"/>
                                  </a:solidFill>
                                  <a:latin typeface="Cambria Math" charset="0"/>
                                </a:rPr>
                              </m:ctrlPr>
                            </m:dPr>
                            <m:e>
                              <m:r>
                                <a:rPr lang="en-US" sz="2800" b="1">
                                  <a:solidFill>
                                    <a:schemeClr val="bg1"/>
                                  </a:solidFill>
                                  <a:latin typeface="Cambria Math" charset="0"/>
                                </a:rPr>
                                <m:t>𝐲</m:t>
                              </m:r>
                              <m:r>
                                <a:rPr lang="en-US" sz="2800" b="1" i="1">
                                  <a:solidFill>
                                    <a:schemeClr val="bg1"/>
                                  </a:solidFill>
                                  <a:latin typeface="Cambria Math" charset="0"/>
                                  <a:ea typeface="Cambria Math" charset="0"/>
                                  <a:cs typeface="Cambria Math" charset="0"/>
                                </a:rPr>
                                <m:t>×</m:t>
                              </m:r>
                              <m:r>
                                <a:rPr lang="en-US" sz="2800" b="1">
                                  <a:solidFill>
                                    <a:schemeClr val="bg1"/>
                                  </a:solidFill>
                                  <a:latin typeface="Cambria Math" charset="0"/>
                                  <a:ea typeface="Cambria Math" charset="0"/>
                                  <a:cs typeface="Cambria Math" charset="0"/>
                                </a:rPr>
                                <m:t>𝐜</m:t>
                              </m:r>
                            </m:e>
                          </m:d>
                        </m:den>
                      </m:f>
                    </m:oMath>
                  </m:oMathPara>
                </a14:m>
                <a:endParaRPr lang="en-US" sz="28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828800" y="3657600"/>
                <a:ext cx="1767087" cy="83971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794933" y="5715000"/>
                <a:ext cx="447205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sz="2800" b="1" i="1" smtClean="0">
                              <a:solidFill>
                                <a:schemeClr val="bg1"/>
                              </a:solidFill>
                              <a:latin typeface="Cambria Math" charset="0"/>
                            </a:rPr>
                          </m:ctrlPr>
                        </m:dPr>
                        <m:e>
                          <m:m>
                            <m:mPr>
                              <m:mcs>
                                <m:mc>
                                  <m:mcPr>
                                    <m:count m:val="3"/>
                                    <m:mcJc m:val="center"/>
                                  </m:mcPr>
                                </m:mc>
                              </m:mcs>
                              <m:ctrlPr>
                                <a:rPr lang="uk-UA" sz="2800" b="1" i="1" smtClean="0">
                                  <a:solidFill>
                                    <a:schemeClr val="bg1"/>
                                  </a:solidFill>
                                  <a:latin typeface="Cambria Math" charset="0"/>
                                </a:rPr>
                              </m:ctrlPr>
                            </m:mPr>
                            <m:mr>
                              <m:e>
                                <m:r>
                                  <m:rPr>
                                    <m:brk m:alnAt="7"/>
                                  </m:rPr>
                                  <a:rPr lang="en-US" sz="2800" b="0" i="1" smtClean="0">
                                    <a:solidFill>
                                      <a:schemeClr val="bg1"/>
                                    </a:solidFill>
                                    <a:latin typeface="Cambria Math" charset="0"/>
                                  </a:rPr>
                                  <m:t>0</m:t>
                                </m:r>
                              </m:e>
                              <m:e>
                                <m:r>
                                  <a:rPr lang="en-US" sz="2800" b="0" i="1" smtClean="0">
                                    <a:solidFill>
                                      <a:schemeClr val="bg1"/>
                                    </a:solidFill>
                                    <a:latin typeface="Cambria Math" charset="0"/>
                                  </a:rPr>
                                  <m:t>1</m:t>
                                </m:r>
                              </m:e>
                              <m:e>
                                <m:r>
                                  <a:rPr lang="en-US" sz="2800" b="0" i="1" smtClean="0">
                                    <a:solidFill>
                                      <a:schemeClr val="bg1"/>
                                    </a:solidFill>
                                    <a:latin typeface="Cambria Math" charset="0"/>
                                  </a:rPr>
                                  <m:t>0</m:t>
                                </m:r>
                              </m:e>
                            </m:mr>
                          </m:m>
                        </m:e>
                      </m:d>
                      <m:r>
                        <a:rPr lang="pt-BR"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𝐜</m:t>
                      </m:r>
                      <m:r>
                        <a:rPr lang="en-US" sz="2800" b="1" i="0" smtClean="0">
                          <a:solidFill>
                            <a:schemeClr val="bg1"/>
                          </a:solidFill>
                          <a:latin typeface="Cambria Math" charset="0"/>
                          <a:ea typeface="Cambria Math" charset="0"/>
                          <a:cs typeface="Cambria Math" charset="0"/>
                        </a:rPr>
                        <m:t>=</m:t>
                      </m:r>
                      <m:d>
                        <m:dPr>
                          <m:begChr m:val="["/>
                          <m:endChr m:val="]"/>
                          <m:ctrlPr>
                            <a:rPr lang="pt-BR" sz="2800" b="1" i="1" smtClean="0">
                              <a:solidFill>
                                <a:schemeClr val="bg1"/>
                              </a:solidFill>
                              <a:latin typeface="Cambria Math" charset="0"/>
                              <a:ea typeface="Cambria Math" charset="0"/>
                              <a:cs typeface="Cambria Math" charset="0"/>
                            </a:rPr>
                          </m:ctrlPr>
                        </m:dPr>
                        <m:e>
                          <m:m>
                            <m:mPr>
                              <m:mcs>
                                <m:mc>
                                  <m:mcPr>
                                    <m:count m:val="3"/>
                                    <m:mcJc m:val="center"/>
                                  </m:mcPr>
                                </m:mc>
                              </m:mcs>
                              <m:ctrlPr>
                                <a:rPr lang="uk-UA" sz="2800" b="1" i="1" smtClean="0">
                                  <a:solidFill>
                                    <a:schemeClr val="bg1"/>
                                  </a:solidFill>
                                  <a:latin typeface="Cambria Math" charset="0"/>
                                  <a:ea typeface="Cambria Math" charset="0"/>
                                  <a:cs typeface="Cambria Math" charset="0"/>
                                </a:rPr>
                              </m:ctrlPr>
                            </m:mPr>
                            <m:mr>
                              <m:e>
                                <m:sSub>
                                  <m:sSubPr>
                                    <m:ctrlPr>
                                      <a:rPr lang="en-US" sz="280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𝑐</m:t>
                                    </m:r>
                                  </m:e>
                                  <m:sub>
                                    <m:r>
                                      <a:rPr lang="en-US" sz="2800" b="0" i="1" smtClean="0">
                                        <a:solidFill>
                                          <a:schemeClr val="bg1"/>
                                        </a:solidFill>
                                        <a:latin typeface="Cambria Math" charset="0"/>
                                        <a:ea typeface="Cambria Math" charset="0"/>
                                        <a:cs typeface="Cambria Math" charset="0"/>
                                      </a:rPr>
                                      <m:t>𝑧</m:t>
                                    </m:r>
                                  </m:sub>
                                </m:sSub>
                              </m:e>
                              <m:e>
                                <m:r>
                                  <a:rPr lang="en-US" sz="2800" b="0" i="1" smtClean="0">
                                    <a:solidFill>
                                      <a:schemeClr val="bg1"/>
                                    </a:solidFill>
                                    <a:latin typeface="Cambria Math" charset="0"/>
                                    <a:ea typeface="Cambria Math" charset="0"/>
                                    <a:cs typeface="Cambria Math" charset="0"/>
                                  </a:rPr>
                                  <m:t>0</m:t>
                                </m:r>
                              </m:e>
                              <m:e>
                                <m:sSub>
                                  <m:sSubPr>
                                    <m:ctrlPr>
                                      <a:rPr lang="en-US" sz="2800" i="1" smtClean="0">
                                        <a:solidFill>
                                          <a:schemeClr val="bg1"/>
                                        </a:solidFill>
                                        <a:latin typeface="Cambria Math" charset="0"/>
                                        <a:ea typeface="Cambria Math" charset="0"/>
                                        <a:cs typeface="Cambria Math" charset="0"/>
                                      </a:rPr>
                                    </m:ctrlPr>
                                  </m:sSubPr>
                                  <m:e>
                                    <m:r>
                                      <a:rPr lang="en-US" sz="2800" b="0" i="1" smtClean="0">
                                        <a:solidFill>
                                          <a:schemeClr val="bg1"/>
                                        </a:solidFill>
                                        <a:latin typeface="Cambria Math" charset="0"/>
                                        <a:ea typeface="Cambria Math" charset="0"/>
                                        <a:cs typeface="Cambria Math" charset="0"/>
                                      </a:rPr>
                                      <m:t>𝑐</m:t>
                                    </m:r>
                                  </m:e>
                                  <m:sub>
                                    <m:r>
                                      <a:rPr lang="en-US" sz="2800" b="0" i="1" smtClean="0">
                                        <a:solidFill>
                                          <a:schemeClr val="bg1"/>
                                        </a:solidFill>
                                        <a:latin typeface="Cambria Math" charset="0"/>
                                        <a:ea typeface="Cambria Math" charset="0"/>
                                        <a:cs typeface="Cambria Math" charset="0"/>
                                      </a:rPr>
                                      <m:t>𝑥</m:t>
                                    </m:r>
                                  </m:sub>
                                </m:sSub>
                              </m:e>
                            </m:mr>
                          </m:m>
                        </m:e>
                      </m:d>
                    </m:oMath>
                  </m:oMathPara>
                </a14:m>
                <a:endParaRPr lang="en-US"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1794933" y="5715000"/>
                <a:ext cx="4472058"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95868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idx="4294967295"/>
          </p:nvPr>
        </p:nvSpPr>
        <p:spPr>
          <a:xfrm>
            <a:off x="317500" y="293688"/>
            <a:ext cx="8637588" cy="1190625"/>
          </a:xfrm>
        </p:spPr>
        <p:txBody>
          <a:bodyPr/>
          <a:lstStyle/>
          <a:p>
            <a:pPr eaLnBrk="1" hangingPunct="1"/>
            <a:r>
              <a:rPr lang="en-US" altLang="en-US"/>
              <a:t>Example: Camera ‘Look At’</a:t>
            </a:r>
            <a:br>
              <a:rPr lang="en-US" altLang="en-US"/>
            </a:br>
            <a:r>
              <a:rPr lang="en-US" altLang="en-US"/>
              <a:t>Method 2: Build Matrix Directly</a:t>
            </a:r>
          </a:p>
        </p:txBody>
      </p:sp>
      <p:sp>
        <p:nvSpPr>
          <p:cNvPr id="128002" name="Rectangle 3"/>
          <p:cNvSpPr>
            <a:spLocks noGrp="1" noChangeArrowheads="1"/>
          </p:cNvSpPr>
          <p:nvPr>
            <p:ph type="body" idx="4294967295"/>
          </p:nvPr>
        </p:nvSpPr>
        <p:spPr/>
        <p:txBody>
          <a:bodyPr/>
          <a:lstStyle/>
          <a:p>
            <a:pPr eaLnBrk="1" hangingPunct="1"/>
            <a:r>
              <a:rPr lang="en-US" altLang="en-US" dirty="0"/>
              <a:t>The </a:t>
            </a:r>
            <a:r>
              <a:rPr lang="en-US" altLang="en-US" b="1" dirty="0"/>
              <a:t>b</a:t>
            </a:r>
            <a:r>
              <a:rPr lang="en-US" altLang="en-US" dirty="0"/>
              <a:t> vector is a unit length vector that points up relative to the viewer. It is perpendicular to the both the </a:t>
            </a:r>
            <a:r>
              <a:rPr lang="en-US" altLang="en-US" b="1" dirty="0"/>
              <a:t>c</a:t>
            </a:r>
            <a:r>
              <a:rPr lang="en-US" altLang="en-US" dirty="0"/>
              <a:t> and </a:t>
            </a:r>
            <a:r>
              <a:rPr lang="en-US" altLang="en-US" b="1" dirty="0"/>
              <a:t>a</a:t>
            </a:r>
            <a:r>
              <a:rPr lang="en-US" altLang="en-US" dirty="0"/>
              <a:t> axes</a:t>
            </a:r>
          </a:p>
          <a:p>
            <a:pPr eaLnBrk="1" hangingPunct="1">
              <a:buFont typeface="Wingdings" charset="2"/>
              <a:buNone/>
            </a:pPr>
            <a:endParaRPr lang="en-US" altLang="en-US" dirty="0"/>
          </a:p>
          <a:p>
            <a:pPr eaLnBrk="1" hangingPunct="1"/>
            <a:r>
              <a:rPr lang="en-US" altLang="en-US" dirty="0"/>
              <a:t>Note that </a:t>
            </a:r>
            <a:r>
              <a:rPr lang="en-US" altLang="en-US" b="1" dirty="0"/>
              <a:t>b</a:t>
            </a:r>
            <a:r>
              <a:rPr lang="en-US" altLang="en-US" dirty="0"/>
              <a:t> does not need to be normalized because it is already unit length. This is because a and c are unit length vectors 90 degrees apart.</a:t>
            </a:r>
          </a:p>
        </p:txBody>
      </p:sp>
      <p:sp>
        <p:nvSpPr>
          <p:cNvPr id="128005"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7" name="TextBox 6"/>
              <p:cNvSpPr txBox="1"/>
              <p:nvPr/>
            </p:nvSpPr>
            <p:spPr>
              <a:xfrm>
                <a:off x="2133600" y="2998113"/>
                <a:ext cx="141141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𝐛</m:t>
                      </m:r>
                      <m:r>
                        <a:rPr lang="en-US" sz="2800" b="1" i="0" smtClean="0">
                          <a:solidFill>
                            <a:schemeClr val="bg1"/>
                          </a:solidFill>
                          <a:latin typeface="Cambria Math" charset="0"/>
                        </a:rPr>
                        <m:t>=</m:t>
                      </m:r>
                      <m:r>
                        <a:rPr lang="en-US" sz="2800" b="1">
                          <a:solidFill>
                            <a:schemeClr val="bg1"/>
                          </a:solidFill>
                          <a:latin typeface="Cambria Math" charset="0"/>
                          <a:ea typeface="Cambria Math" charset="0"/>
                          <a:cs typeface="Cambria Math" charset="0"/>
                        </a:rPr>
                        <m:t>𝐜</m:t>
                      </m:r>
                      <m:r>
                        <a:rPr lang="en-US" sz="2800" b="1" i="1">
                          <a:solidFill>
                            <a:schemeClr val="bg1"/>
                          </a:solidFill>
                          <a:latin typeface="Cambria Math" charset="0"/>
                          <a:ea typeface="Cambria Math" charset="0"/>
                          <a:cs typeface="Cambria Math" charset="0"/>
                        </a:rPr>
                        <m:t>×</m:t>
                      </m:r>
                      <m:r>
                        <a:rPr lang="en-US" sz="2800" b="1">
                          <a:solidFill>
                            <a:schemeClr val="bg1"/>
                          </a:solidFill>
                          <a:latin typeface="Cambria Math" charset="0"/>
                          <a:ea typeface="Cambria Math" charset="0"/>
                          <a:cs typeface="Cambria Math" charset="0"/>
                        </a:rPr>
                        <m:t>𝐚</m:t>
                      </m:r>
                    </m:oMath>
                  </m:oMathPara>
                </a14:m>
                <a:endParaRPr lang="en-US" sz="28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2133600" y="2998113"/>
                <a:ext cx="1411412" cy="43088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447800" y="5486400"/>
                <a:ext cx="5154553" cy="440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1" i="1" smtClean="0">
                              <a:solidFill>
                                <a:schemeClr val="bg1"/>
                              </a:solidFill>
                              <a:latin typeface="Cambria Math" charset="0"/>
                            </a:rPr>
                          </m:ctrlPr>
                        </m:dPr>
                        <m:e>
                          <m:r>
                            <a:rPr lang="en-US" sz="2800" b="1">
                              <a:solidFill>
                                <a:schemeClr val="bg1"/>
                              </a:solidFill>
                              <a:latin typeface="Cambria Math" charset="0"/>
                            </a:rPr>
                            <m:t>𝐛</m:t>
                          </m:r>
                        </m:e>
                      </m:d>
                      <m:r>
                        <a:rPr lang="en-US" sz="2800" b="1" i="1" smtClean="0">
                          <a:solidFill>
                            <a:schemeClr val="bg1"/>
                          </a:solidFill>
                          <a:latin typeface="Cambria Math" charset="0"/>
                        </a:rPr>
                        <m:t>=</m:t>
                      </m:r>
                      <m:d>
                        <m:dPr>
                          <m:begChr m:val="‖"/>
                          <m:endChr m:val="‖"/>
                          <m:ctrlPr>
                            <a:rPr lang="en-US" sz="2800" b="1" i="1" smtClean="0">
                              <a:solidFill>
                                <a:schemeClr val="bg1"/>
                              </a:solidFill>
                              <a:latin typeface="Cambria Math" charset="0"/>
                            </a:rPr>
                          </m:ctrlPr>
                        </m:dPr>
                        <m:e>
                          <m:r>
                            <a:rPr lang="en-US" sz="2800" b="1" i="0" smtClean="0">
                              <a:solidFill>
                                <a:schemeClr val="bg1"/>
                              </a:solidFill>
                              <a:latin typeface="Cambria Math" charset="0"/>
                            </a:rPr>
                            <m:t>𝐜</m:t>
                          </m:r>
                        </m:e>
                      </m:d>
                      <m:d>
                        <m:dPr>
                          <m:begChr m:val="‖"/>
                          <m:endChr m:val="‖"/>
                          <m:ctrlPr>
                            <a:rPr lang="en-US" sz="2800" b="1" i="1" smtClean="0">
                              <a:solidFill>
                                <a:schemeClr val="bg1"/>
                              </a:solidFill>
                              <a:latin typeface="Cambria Math" charset="0"/>
                            </a:rPr>
                          </m:ctrlPr>
                        </m:dPr>
                        <m:e>
                          <m:r>
                            <a:rPr lang="en-US" sz="2800" b="1" i="0" smtClean="0">
                              <a:solidFill>
                                <a:schemeClr val="bg1"/>
                              </a:solidFill>
                              <a:latin typeface="Cambria Math" charset="0"/>
                            </a:rPr>
                            <m:t>𝐚</m:t>
                          </m:r>
                        </m:e>
                      </m:d>
                      <m:func>
                        <m:funcPr>
                          <m:ctrlPr>
                            <a:rPr lang="en-US" sz="2800" b="1" i="1" smtClean="0">
                              <a:solidFill>
                                <a:schemeClr val="bg1"/>
                              </a:solidFill>
                              <a:latin typeface="Cambria Math" charset="0"/>
                            </a:rPr>
                          </m:ctrlPr>
                        </m:funcPr>
                        <m:fName>
                          <m:r>
                            <m:rPr>
                              <m:sty m:val="p"/>
                            </m:rPr>
                            <a:rPr lang="en-US" sz="2800" b="0" i="0" smtClean="0">
                              <a:solidFill>
                                <a:schemeClr val="bg1"/>
                              </a:solidFill>
                              <a:latin typeface="Cambria Math" charset="0"/>
                            </a:rPr>
                            <m:t>sin</m:t>
                          </m:r>
                        </m:fName>
                        <m:e>
                          <m:sSup>
                            <m:sSupPr>
                              <m:ctrlPr>
                                <a:rPr lang="en-US" sz="2800" b="0" i="1" smtClean="0">
                                  <a:solidFill>
                                    <a:schemeClr val="bg1"/>
                                  </a:solidFill>
                                  <a:latin typeface="Cambria Math" charset="0"/>
                                </a:rPr>
                              </m:ctrlPr>
                            </m:sSupPr>
                            <m:e>
                              <m:r>
                                <a:rPr lang="en-US" sz="2800" b="0" i="1" smtClean="0">
                                  <a:solidFill>
                                    <a:schemeClr val="bg1"/>
                                  </a:solidFill>
                                  <a:latin typeface="Cambria Math" charset="0"/>
                                </a:rPr>
                                <m:t>90</m:t>
                              </m:r>
                            </m:e>
                            <m:sup>
                              <m:r>
                                <a:rPr lang="it-IT" sz="2800" b="0" i="1" smtClean="0">
                                  <a:solidFill>
                                    <a:schemeClr val="bg1"/>
                                  </a:solidFill>
                                  <a:latin typeface="Cambria Math" charset="0"/>
                                  <a:ea typeface="Cambria Math" charset="0"/>
                                  <a:cs typeface="Cambria Math" charset="0"/>
                                </a:rPr>
                                <m:t>°</m:t>
                              </m:r>
                            </m:sup>
                          </m:sSup>
                        </m:e>
                      </m:func>
                      <m:r>
                        <a:rPr lang="en-US" sz="2800" b="1" i="0" smtClean="0">
                          <a:solidFill>
                            <a:schemeClr val="bg1"/>
                          </a:solidFill>
                          <a:latin typeface="Cambria Math" charset="0"/>
                        </a:rPr>
                        <m:t>=</m:t>
                      </m:r>
                      <m:r>
                        <a:rPr lang="en-US" sz="2800" b="0" i="1" smtClean="0">
                          <a:solidFill>
                            <a:schemeClr val="bg1"/>
                          </a:solidFill>
                          <a:latin typeface="Cambria Math" charset="0"/>
                          <a:ea typeface="Cambria Math" charset="0"/>
                          <a:cs typeface="Cambria Math" charset="0"/>
                        </a:rPr>
                        <m:t>1∗1∗1</m:t>
                      </m:r>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1447800" y="5486400"/>
                <a:ext cx="5154553" cy="440633"/>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9965033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idx="4294967295"/>
          </p:nvPr>
        </p:nvSpPr>
        <p:spPr>
          <a:xfrm>
            <a:off x="317500" y="293688"/>
            <a:ext cx="8637588" cy="1190625"/>
          </a:xfrm>
        </p:spPr>
        <p:txBody>
          <a:bodyPr/>
          <a:lstStyle/>
          <a:p>
            <a:pPr eaLnBrk="1" hangingPunct="1"/>
            <a:r>
              <a:rPr lang="en-US" altLang="en-US"/>
              <a:t>Example: Camera ‘Look At’</a:t>
            </a:r>
            <a:br>
              <a:rPr lang="en-US" altLang="en-US"/>
            </a:br>
            <a:r>
              <a:rPr lang="en-US" altLang="en-US"/>
              <a:t>Method 2: Build Matrix Directly</a:t>
            </a:r>
          </a:p>
        </p:txBody>
      </p:sp>
      <p:sp>
        <p:nvSpPr>
          <p:cNvPr id="130050" name="Rectangle 3"/>
          <p:cNvSpPr>
            <a:spLocks noGrp="1" noChangeArrowheads="1"/>
          </p:cNvSpPr>
          <p:nvPr>
            <p:ph type="body" idx="4294967295"/>
          </p:nvPr>
        </p:nvSpPr>
        <p:spPr/>
        <p:txBody>
          <a:bodyPr/>
          <a:lstStyle/>
          <a:p>
            <a:pPr eaLnBrk="1" hangingPunct="1"/>
            <a:r>
              <a:rPr lang="en-US" altLang="en-US"/>
              <a:t>Summary:</a:t>
            </a:r>
          </a:p>
        </p:txBody>
      </p:sp>
      <p:sp>
        <p:nvSpPr>
          <p:cNvPr id="130053"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9" name="TextBox 8"/>
              <p:cNvSpPr txBox="1"/>
              <p:nvPr/>
            </p:nvSpPr>
            <p:spPr>
              <a:xfrm>
                <a:off x="1828800" y="2253368"/>
                <a:ext cx="98180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𝐝</m:t>
                      </m:r>
                      <m:r>
                        <a:rPr lang="en-US" sz="2800" b="1" i="0" smtClean="0">
                          <a:solidFill>
                            <a:schemeClr val="bg1"/>
                          </a:solidFill>
                          <a:latin typeface="Cambria Math" charset="0"/>
                        </a:rPr>
                        <m:t>=</m:t>
                      </m:r>
                      <m:r>
                        <a:rPr lang="en-US" sz="2800" b="1" i="0" smtClean="0">
                          <a:solidFill>
                            <a:schemeClr val="bg1"/>
                          </a:solidFill>
                          <a:latin typeface="Cambria Math" charset="0"/>
                        </a:rPr>
                        <m:t>𝐞</m:t>
                      </m:r>
                    </m:oMath>
                  </m:oMathPara>
                </a14:m>
                <a:endParaRPr lang="en-US" sz="28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1828800" y="2253368"/>
                <a:ext cx="981807" cy="43088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828800" y="3142757"/>
                <a:ext cx="1878528" cy="84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𝐜</m:t>
                      </m:r>
                      <m:r>
                        <a:rPr lang="en-US" sz="2800" b="1" i="0" smtClean="0">
                          <a:solidFill>
                            <a:schemeClr val="bg1"/>
                          </a:solidFill>
                          <a:latin typeface="Cambria Math" charset="0"/>
                        </a:rPr>
                        <m:t>=</m:t>
                      </m:r>
                      <m:f>
                        <m:fPr>
                          <m:ctrlPr>
                            <a:rPr lang="bg-BG" sz="2800" b="1" i="1" smtClean="0">
                              <a:solidFill>
                                <a:schemeClr val="bg1"/>
                              </a:solidFill>
                              <a:latin typeface="Cambria Math" charset="0"/>
                            </a:rPr>
                          </m:ctrlPr>
                        </m:fPr>
                        <m:num>
                          <m:r>
                            <a:rPr lang="en-US" sz="2800" b="1" i="0" smtClean="0">
                              <a:solidFill>
                                <a:schemeClr val="bg1"/>
                              </a:solidFill>
                              <a:latin typeface="Cambria Math" charset="0"/>
                            </a:rPr>
                            <m:t>𝐞</m:t>
                          </m:r>
                          <m:r>
                            <a:rPr lang="en-US" sz="2800" b="1" i="0" smtClean="0">
                              <a:solidFill>
                                <a:schemeClr val="bg1"/>
                              </a:solidFill>
                              <a:latin typeface="Cambria Math" charset="0"/>
                            </a:rPr>
                            <m:t>−</m:t>
                          </m:r>
                          <m:r>
                            <a:rPr lang="en-US" sz="2800" b="1" i="0" smtClean="0">
                              <a:solidFill>
                                <a:schemeClr val="bg1"/>
                              </a:solidFill>
                              <a:latin typeface="Cambria Math" charset="0"/>
                            </a:rPr>
                            <m:t>𝐭</m:t>
                          </m:r>
                        </m:num>
                        <m:den>
                          <m:d>
                            <m:dPr>
                              <m:begChr m:val="‖"/>
                              <m:endChr m:val="‖"/>
                              <m:ctrlPr>
                                <a:rPr lang="bg-BG" sz="2800" b="1" i="1" smtClean="0">
                                  <a:solidFill>
                                    <a:schemeClr val="bg1"/>
                                  </a:solidFill>
                                  <a:latin typeface="Cambria Math" charset="0"/>
                                </a:rPr>
                              </m:ctrlPr>
                            </m:dPr>
                            <m:e>
                              <m:r>
                                <a:rPr lang="en-US" sz="2800" b="1">
                                  <a:solidFill>
                                    <a:schemeClr val="bg1"/>
                                  </a:solidFill>
                                  <a:latin typeface="Cambria Math" charset="0"/>
                                </a:rPr>
                                <m:t>𝐞</m:t>
                              </m:r>
                              <m:r>
                                <a:rPr lang="en-US" sz="2800" b="1">
                                  <a:solidFill>
                                    <a:schemeClr val="bg1"/>
                                  </a:solidFill>
                                  <a:latin typeface="Cambria Math" charset="0"/>
                                </a:rPr>
                                <m:t>−</m:t>
                              </m:r>
                              <m:r>
                                <a:rPr lang="en-US" sz="2800" b="1">
                                  <a:solidFill>
                                    <a:schemeClr val="bg1"/>
                                  </a:solidFill>
                                  <a:latin typeface="Cambria Math" charset="0"/>
                                </a:rPr>
                                <m:t>𝐭</m:t>
                              </m:r>
                            </m:e>
                          </m:d>
                        </m:den>
                      </m:f>
                    </m:oMath>
                  </m:oMathPara>
                </a14:m>
                <a:endParaRPr lang="en-US" sz="28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1828800" y="3142757"/>
                <a:ext cx="1878528" cy="84285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828800" y="4304541"/>
                <a:ext cx="1767087" cy="8397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𝐚</m:t>
                      </m:r>
                      <m:r>
                        <a:rPr lang="en-US" sz="2800" b="1" i="0" smtClean="0">
                          <a:solidFill>
                            <a:schemeClr val="bg1"/>
                          </a:solidFill>
                          <a:latin typeface="Cambria Math" charset="0"/>
                        </a:rPr>
                        <m:t>=</m:t>
                      </m:r>
                      <m:f>
                        <m:fPr>
                          <m:ctrlPr>
                            <a:rPr lang="bg-BG" sz="2800" b="1" i="1" smtClean="0">
                              <a:solidFill>
                                <a:schemeClr val="bg1"/>
                              </a:solidFill>
                              <a:latin typeface="Cambria Math" charset="0"/>
                            </a:rPr>
                          </m:ctrlPr>
                        </m:fPr>
                        <m:num>
                          <m:r>
                            <a:rPr lang="en-US" sz="2800" b="1" i="0" smtClean="0">
                              <a:solidFill>
                                <a:schemeClr val="bg1"/>
                              </a:solidFill>
                              <a:latin typeface="Cambria Math" charset="0"/>
                            </a:rPr>
                            <m:t>𝐲</m:t>
                          </m:r>
                          <m:r>
                            <a:rPr lang="en-US" sz="2800" b="1" i="1" smtClean="0">
                              <a:solidFill>
                                <a:schemeClr val="bg1"/>
                              </a:solidFill>
                              <a:latin typeface="Cambria Math" charset="0"/>
                              <a:ea typeface="Cambria Math" charset="0"/>
                              <a:cs typeface="Cambria Math" charset="0"/>
                            </a:rPr>
                            <m:t>×</m:t>
                          </m:r>
                          <m:r>
                            <a:rPr lang="en-US" sz="2800" b="1" i="0" smtClean="0">
                              <a:solidFill>
                                <a:schemeClr val="bg1"/>
                              </a:solidFill>
                              <a:latin typeface="Cambria Math" charset="0"/>
                              <a:ea typeface="Cambria Math" charset="0"/>
                              <a:cs typeface="Cambria Math" charset="0"/>
                            </a:rPr>
                            <m:t>𝐜</m:t>
                          </m:r>
                        </m:num>
                        <m:den>
                          <m:d>
                            <m:dPr>
                              <m:begChr m:val="‖"/>
                              <m:endChr m:val="‖"/>
                              <m:ctrlPr>
                                <a:rPr lang="bg-BG" sz="2800" b="1" i="1" smtClean="0">
                                  <a:solidFill>
                                    <a:schemeClr val="bg1"/>
                                  </a:solidFill>
                                  <a:latin typeface="Cambria Math" charset="0"/>
                                </a:rPr>
                              </m:ctrlPr>
                            </m:dPr>
                            <m:e>
                              <m:r>
                                <a:rPr lang="en-US" sz="2800" b="1">
                                  <a:solidFill>
                                    <a:schemeClr val="bg1"/>
                                  </a:solidFill>
                                  <a:latin typeface="Cambria Math" charset="0"/>
                                </a:rPr>
                                <m:t>𝐲</m:t>
                              </m:r>
                              <m:r>
                                <a:rPr lang="en-US" sz="2800" b="1" i="1">
                                  <a:solidFill>
                                    <a:schemeClr val="bg1"/>
                                  </a:solidFill>
                                  <a:latin typeface="Cambria Math" charset="0"/>
                                  <a:ea typeface="Cambria Math" charset="0"/>
                                  <a:cs typeface="Cambria Math" charset="0"/>
                                </a:rPr>
                                <m:t>×</m:t>
                              </m:r>
                              <m:r>
                                <a:rPr lang="en-US" sz="2800" b="1">
                                  <a:solidFill>
                                    <a:schemeClr val="bg1"/>
                                  </a:solidFill>
                                  <a:latin typeface="Cambria Math" charset="0"/>
                                  <a:ea typeface="Cambria Math" charset="0"/>
                                  <a:cs typeface="Cambria Math" charset="0"/>
                                </a:rPr>
                                <m:t>𝐜</m:t>
                              </m:r>
                            </m:e>
                          </m:d>
                        </m:den>
                      </m:f>
                    </m:oMath>
                  </m:oMathPara>
                </a14:m>
                <a:endParaRPr lang="en-US" sz="28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1828800" y="4304541"/>
                <a:ext cx="1767087" cy="83971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828800" y="5544449"/>
                <a:ext cx="141141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charset="0"/>
                        </a:rPr>
                        <m:t>𝐛</m:t>
                      </m:r>
                      <m:r>
                        <a:rPr lang="en-US" sz="2800" b="1" i="0" smtClean="0">
                          <a:solidFill>
                            <a:schemeClr val="bg1"/>
                          </a:solidFill>
                          <a:latin typeface="Cambria Math" charset="0"/>
                        </a:rPr>
                        <m:t>=</m:t>
                      </m:r>
                      <m:r>
                        <a:rPr lang="en-US" sz="2800" b="1">
                          <a:solidFill>
                            <a:schemeClr val="bg1"/>
                          </a:solidFill>
                          <a:latin typeface="Cambria Math" charset="0"/>
                          <a:ea typeface="Cambria Math" charset="0"/>
                          <a:cs typeface="Cambria Math" charset="0"/>
                        </a:rPr>
                        <m:t>𝐜</m:t>
                      </m:r>
                      <m:r>
                        <a:rPr lang="en-US" sz="2800" b="1" i="1">
                          <a:solidFill>
                            <a:schemeClr val="bg1"/>
                          </a:solidFill>
                          <a:latin typeface="Cambria Math" charset="0"/>
                          <a:ea typeface="Cambria Math" charset="0"/>
                          <a:cs typeface="Cambria Math" charset="0"/>
                        </a:rPr>
                        <m:t>×</m:t>
                      </m:r>
                      <m:r>
                        <a:rPr lang="en-US" sz="2800" b="1">
                          <a:solidFill>
                            <a:schemeClr val="bg1"/>
                          </a:solidFill>
                          <a:latin typeface="Cambria Math" charset="0"/>
                          <a:ea typeface="Cambria Math" charset="0"/>
                          <a:cs typeface="Cambria Math" charset="0"/>
                        </a:rPr>
                        <m:t>𝐚</m:t>
                      </m:r>
                    </m:oMath>
                  </m:oMathPara>
                </a14:m>
                <a:endParaRPr lang="en-US" sz="28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1828800" y="5544449"/>
                <a:ext cx="1411412" cy="430887"/>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335153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idx="4294967295"/>
          </p:nvPr>
        </p:nvSpPr>
        <p:spPr/>
        <p:txBody>
          <a:bodyPr/>
          <a:lstStyle/>
          <a:p>
            <a:pPr eaLnBrk="1" hangingPunct="1"/>
            <a:r>
              <a:rPr lang="en-US" altLang="en-US"/>
              <a:t>Determinants</a:t>
            </a:r>
          </a:p>
        </p:txBody>
      </p:sp>
      <p:sp>
        <p:nvSpPr>
          <p:cNvPr id="132098" name="Rectangle 3"/>
          <p:cNvSpPr>
            <a:spLocks noGrp="1" noChangeArrowheads="1"/>
          </p:cNvSpPr>
          <p:nvPr>
            <p:ph type="body" idx="4294967295"/>
          </p:nvPr>
        </p:nvSpPr>
        <p:spPr/>
        <p:txBody>
          <a:bodyPr/>
          <a:lstStyle/>
          <a:p>
            <a:pPr eaLnBrk="1" hangingPunct="1"/>
            <a:r>
              <a:rPr lang="en-US" altLang="en-US"/>
              <a:t>The determinant of a 4x4 matrix with no projection is equal to the determinant of the upper 3x3 portion</a:t>
            </a:r>
          </a:p>
        </p:txBody>
      </p:sp>
      <p:sp>
        <p:nvSpPr>
          <p:cNvPr id="132100"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1600200" y="3733800"/>
                <a:ext cx="6286465" cy="14278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hr-HR" sz="2400" b="0" i="1" smtClean="0">
                              <a:solidFill>
                                <a:schemeClr val="bg1"/>
                              </a:solidFill>
                              <a:latin typeface="Cambria Math" charset="0"/>
                            </a:rPr>
                          </m:ctrlPr>
                        </m:dPr>
                        <m:e>
                          <m:m>
                            <m:mPr>
                              <m:mcs>
                                <m:mc>
                                  <m:mcPr>
                                    <m:count m:val="2"/>
                                    <m:mcJc m:val="center"/>
                                  </m:mcPr>
                                </m:mc>
                              </m:mcs>
                              <m:ctrlPr>
                                <a:rPr lang="uk-UA" sz="2400" i="1">
                                  <a:solidFill>
                                    <a:schemeClr val="bg1"/>
                                  </a:solidFill>
                                  <a:latin typeface="Cambria Math" charset="0"/>
                                </a:rPr>
                              </m:ctrlPr>
                            </m:mPr>
                            <m:mr>
                              <m:e>
                                <m:m>
                                  <m:mPr>
                                    <m:mcs>
                                      <m:mc>
                                        <m:mcPr>
                                          <m:count m:val="2"/>
                                          <m:mcJc m:val="center"/>
                                        </m:mcPr>
                                      </m:mc>
                                    </m:mcs>
                                    <m:ctrlPr>
                                      <a:rPr lang="uk-UA" sz="2400" i="1">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𝑎</m:t>
                                          </m:r>
                                        </m:e>
                                        <m:sub>
                                          <m:r>
                                            <a:rPr lang="en-US" sz="2400" i="1">
                                              <a:solidFill>
                                                <a:schemeClr val="bg1"/>
                                              </a:solidFill>
                                              <a:latin typeface="Cambria Math" charset="0"/>
                                            </a:rPr>
                                            <m:t>𝑥</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i="1">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𝑎</m:t>
                                          </m:r>
                                        </m:e>
                                        <m:sub>
                                          <m:r>
                                            <a:rPr lang="en-US" sz="2400" i="1">
                                              <a:solidFill>
                                                <a:schemeClr val="bg1"/>
                                              </a:solidFill>
                                              <a:latin typeface="Cambria Math" charset="0"/>
                                            </a:rPr>
                                            <m:t>𝑦</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i="1">
                                              <a:solidFill>
                                                <a:schemeClr val="bg1"/>
                                              </a:solidFill>
                                              <a:latin typeface="Cambria Math" charset="0"/>
                                            </a:rPr>
                                            <m:t>𝑦</m:t>
                                          </m:r>
                                        </m:sub>
                                      </m:sSub>
                                    </m:e>
                                  </m:mr>
                                </m:m>
                              </m:e>
                              <m:e>
                                <m:m>
                                  <m:mPr>
                                    <m:mcs>
                                      <m:mc>
                                        <m:mcPr>
                                          <m:count m:val="2"/>
                                          <m:mcJc m:val="center"/>
                                        </m:mcPr>
                                      </m:mc>
                                    </m:mcs>
                                    <m:ctrlPr>
                                      <a:rPr lang="uk-UA" sz="2400" i="1">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i="1">
                                              <a:solidFill>
                                                <a:schemeClr val="bg1"/>
                                              </a:solidFill>
                                              <a:latin typeface="Cambria Math" charset="0"/>
                                            </a:rPr>
                                            <m:t>𝑥</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i="1">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i="1">
                                              <a:solidFill>
                                                <a:schemeClr val="bg1"/>
                                              </a:solidFill>
                                              <a:latin typeface="Cambria Math" charset="0"/>
                                            </a:rPr>
                                            <m:t>𝑦</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i="1">
                                              <a:solidFill>
                                                <a:schemeClr val="bg1"/>
                                              </a:solidFill>
                                              <a:latin typeface="Cambria Math" charset="0"/>
                                            </a:rPr>
                                            <m:t>𝑦</m:t>
                                          </m:r>
                                        </m:sub>
                                      </m:sSub>
                                    </m:e>
                                  </m:mr>
                                </m:m>
                              </m:e>
                            </m:mr>
                            <m:mr>
                              <m:e>
                                <m:m>
                                  <m:mPr>
                                    <m:mcs>
                                      <m:mc>
                                        <m:mcPr>
                                          <m:count m:val="2"/>
                                          <m:mcJc m:val="center"/>
                                        </m:mcPr>
                                      </m:mc>
                                    </m:mcs>
                                    <m:ctrlPr>
                                      <a:rPr lang="uk-UA" sz="2400" i="1">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𝑎</m:t>
                                          </m:r>
                                        </m:e>
                                        <m:sub>
                                          <m:r>
                                            <a:rPr lang="en-US" sz="2400" i="1">
                                              <a:solidFill>
                                                <a:schemeClr val="bg1"/>
                                              </a:solidFill>
                                              <a:latin typeface="Cambria Math" charset="0"/>
                                            </a:rPr>
                                            <m:t>𝑧</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i="1">
                                              <a:solidFill>
                                                <a:schemeClr val="bg1"/>
                                              </a:solidFill>
                                              <a:latin typeface="Cambria Math" charset="0"/>
                                            </a:rPr>
                                            <m:t>𝑧</m:t>
                                          </m:r>
                                        </m:sub>
                                      </m:sSub>
                                    </m:e>
                                  </m:mr>
                                  <m:mr>
                                    <m:e>
                                      <m:r>
                                        <a:rPr lang="en-US" sz="2400" i="1">
                                          <a:solidFill>
                                            <a:schemeClr val="bg1"/>
                                          </a:solidFill>
                                          <a:latin typeface="Cambria Math" charset="0"/>
                                        </a:rPr>
                                        <m:t>0</m:t>
                                      </m:r>
                                    </m:e>
                                    <m:e>
                                      <m:r>
                                        <a:rPr lang="en-US" sz="2400" i="1">
                                          <a:solidFill>
                                            <a:schemeClr val="bg1"/>
                                          </a:solidFill>
                                          <a:latin typeface="Cambria Math" charset="0"/>
                                        </a:rPr>
                                        <m:t>0</m:t>
                                      </m:r>
                                    </m:e>
                                  </m:mr>
                                </m:m>
                              </m:e>
                              <m:e>
                                <m:m>
                                  <m:mPr>
                                    <m:mcs>
                                      <m:mc>
                                        <m:mcPr>
                                          <m:count m:val="2"/>
                                          <m:mcJc m:val="center"/>
                                        </m:mcPr>
                                      </m:mc>
                                    </m:mcs>
                                    <m:ctrlPr>
                                      <a:rPr lang="uk-UA" sz="2400" i="1">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i="1">
                                              <a:solidFill>
                                                <a:schemeClr val="bg1"/>
                                              </a:solidFill>
                                              <a:latin typeface="Cambria Math" charset="0"/>
                                            </a:rPr>
                                            <m:t>𝑧</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𝑑</m:t>
                                          </m:r>
                                        </m:e>
                                        <m:sub>
                                          <m:r>
                                            <a:rPr lang="en-US" sz="2400" i="1">
                                              <a:solidFill>
                                                <a:schemeClr val="bg1"/>
                                              </a:solidFill>
                                              <a:latin typeface="Cambria Math" charset="0"/>
                                            </a:rPr>
                                            <m:t>𝑧</m:t>
                                          </m:r>
                                        </m:sub>
                                      </m:sSub>
                                    </m:e>
                                  </m:mr>
                                  <m:mr>
                                    <m:e>
                                      <m:r>
                                        <a:rPr lang="en-US" sz="2400" i="1">
                                          <a:solidFill>
                                            <a:schemeClr val="bg1"/>
                                          </a:solidFill>
                                          <a:latin typeface="Cambria Math" charset="0"/>
                                        </a:rPr>
                                        <m:t>0</m:t>
                                      </m:r>
                                    </m:e>
                                    <m:e>
                                      <m:r>
                                        <a:rPr lang="en-US" sz="2400" i="1">
                                          <a:solidFill>
                                            <a:schemeClr val="bg1"/>
                                          </a:solidFill>
                                          <a:latin typeface="Cambria Math" charset="0"/>
                                        </a:rPr>
                                        <m:t>1</m:t>
                                      </m:r>
                                    </m:e>
                                  </m:mr>
                                </m:m>
                              </m:e>
                            </m:mr>
                          </m:m>
                        </m:e>
                      </m:d>
                      <m:r>
                        <a:rPr lang="en-US" sz="2400" b="0" i="1" smtClean="0">
                          <a:solidFill>
                            <a:schemeClr val="bg1"/>
                          </a:solidFill>
                          <a:latin typeface="Cambria Math" charset="0"/>
                        </a:rPr>
                        <m:t>=</m:t>
                      </m:r>
                      <m:d>
                        <m:dPr>
                          <m:begChr m:val="|"/>
                          <m:endChr m:val="|"/>
                          <m:ctrlPr>
                            <a:rPr lang="hr-HR" sz="2400" b="0" i="1" smtClean="0">
                              <a:solidFill>
                                <a:schemeClr val="bg1"/>
                              </a:solidFill>
                              <a:latin typeface="Cambria Math" charset="0"/>
                            </a:rPr>
                          </m:ctrlPr>
                        </m:dPr>
                        <m:e>
                          <m:m>
                            <m:mPr>
                              <m:mcs>
                                <m:mc>
                                  <m:mcPr>
                                    <m:count m:val="3"/>
                                    <m:mcJc m:val="center"/>
                                  </m:mcPr>
                                </m:mc>
                              </m:mcs>
                              <m:ctrlPr>
                                <a:rPr lang="uk-UA" sz="2400" b="0" i="1" smtClean="0">
                                  <a:solidFill>
                                    <a:schemeClr val="bg1"/>
                                  </a:solidFill>
                                  <a:latin typeface="Cambria Math" charset="0"/>
                                </a:rPr>
                              </m:ctrlPr>
                            </m:mPr>
                            <m:mr>
                              <m:e>
                                <m:sSub>
                                  <m:sSubPr>
                                    <m:ctrlPr>
                                      <a:rPr lang="en-US" sz="2400" i="1">
                                        <a:solidFill>
                                          <a:schemeClr val="bg1"/>
                                        </a:solidFill>
                                        <a:latin typeface="Cambria Math" charset="0"/>
                                      </a:rPr>
                                    </m:ctrlPr>
                                  </m:sSubPr>
                                  <m:e>
                                    <m:r>
                                      <a:rPr lang="en-US" sz="2400" i="1">
                                        <a:solidFill>
                                          <a:schemeClr val="bg1"/>
                                        </a:solidFill>
                                        <a:latin typeface="Cambria Math" charset="0"/>
                                      </a:rPr>
                                      <m:t>𝑎</m:t>
                                    </m:r>
                                  </m:e>
                                  <m:sub>
                                    <m:r>
                                      <a:rPr lang="en-US" sz="2400" i="1">
                                        <a:solidFill>
                                          <a:schemeClr val="bg1"/>
                                        </a:solidFill>
                                        <a:latin typeface="Cambria Math" charset="0"/>
                                      </a:rPr>
                                      <m:t>𝑥</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i="1">
                                        <a:solidFill>
                                          <a:schemeClr val="bg1"/>
                                        </a:solidFill>
                                        <a:latin typeface="Cambria Math" charset="0"/>
                                      </a:rPr>
                                      <m:t>𝑥</m:t>
                                    </m:r>
                                  </m:sub>
                                </m:sSub>
                              </m:e>
                              <m:e>
                                <m:sSub>
                                  <m:sSubPr>
                                    <m:ctrlPr>
                                      <a:rPr lang="en-US" sz="2400" i="1">
                                        <a:solidFill>
                                          <a:schemeClr val="bg1"/>
                                        </a:solidFill>
                                        <a:latin typeface="Cambria Math" charset="0"/>
                                      </a:rPr>
                                    </m:ctrlPr>
                                  </m:sSubPr>
                                  <m:e>
                                    <m:r>
                                      <a:rPr lang="en-US" sz="2400" b="0" i="1" smtClean="0">
                                        <a:solidFill>
                                          <a:schemeClr val="bg1"/>
                                        </a:solidFill>
                                        <a:latin typeface="Cambria Math" charset="0"/>
                                      </a:rPr>
                                      <m:t>𝑐</m:t>
                                    </m:r>
                                  </m:e>
                                  <m:sub>
                                    <m:r>
                                      <a:rPr lang="en-US" sz="2400" i="1">
                                        <a:solidFill>
                                          <a:schemeClr val="bg1"/>
                                        </a:solidFill>
                                        <a:latin typeface="Cambria Math" charset="0"/>
                                      </a:rPr>
                                      <m:t>𝑥</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𝑎</m:t>
                                    </m:r>
                                  </m:e>
                                  <m:sub>
                                    <m:r>
                                      <a:rPr lang="en-US" sz="2400" b="0" i="1" smtClean="0">
                                        <a:solidFill>
                                          <a:schemeClr val="bg1"/>
                                        </a:solidFill>
                                        <a:latin typeface="Cambria Math" charset="0"/>
                                      </a:rPr>
                                      <m:t>𝑦</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𝑦</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𝑦</m:t>
                                    </m:r>
                                  </m:sub>
                                </m:sSub>
                              </m:e>
                            </m:mr>
                            <m:mr>
                              <m:e>
                                <m:sSub>
                                  <m:sSubPr>
                                    <m:ctrlPr>
                                      <a:rPr lang="en-US" sz="2400" i="1">
                                        <a:solidFill>
                                          <a:schemeClr val="bg1"/>
                                        </a:solidFill>
                                        <a:latin typeface="Cambria Math" charset="0"/>
                                      </a:rPr>
                                    </m:ctrlPr>
                                  </m:sSubPr>
                                  <m:e>
                                    <m:r>
                                      <a:rPr lang="en-US" sz="2400" i="1">
                                        <a:solidFill>
                                          <a:schemeClr val="bg1"/>
                                        </a:solidFill>
                                        <a:latin typeface="Cambria Math" charset="0"/>
                                      </a:rPr>
                                      <m:t>𝑎</m:t>
                                    </m:r>
                                  </m:e>
                                  <m:sub>
                                    <m:r>
                                      <a:rPr lang="en-US" sz="2400" b="0" i="1" smtClean="0">
                                        <a:solidFill>
                                          <a:schemeClr val="bg1"/>
                                        </a:solidFill>
                                        <a:latin typeface="Cambria Math" charset="0"/>
                                      </a:rPr>
                                      <m:t>𝑧</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𝑏</m:t>
                                    </m:r>
                                  </m:e>
                                  <m:sub>
                                    <m:r>
                                      <a:rPr lang="en-US" sz="2400" b="0" i="1" smtClean="0">
                                        <a:solidFill>
                                          <a:schemeClr val="bg1"/>
                                        </a:solidFill>
                                        <a:latin typeface="Cambria Math" charset="0"/>
                                      </a:rPr>
                                      <m:t>𝑧</m:t>
                                    </m:r>
                                  </m:sub>
                                </m:sSub>
                              </m:e>
                              <m:e>
                                <m:sSub>
                                  <m:sSubPr>
                                    <m:ctrlPr>
                                      <a:rPr lang="en-US" sz="2400" i="1">
                                        <a:solidFill>
                                          <a:schemeClr val="bg1"/>
                                        </a:solidFill>
                                        <a:latin typeface="Cambria Math" charset="0"/>
                                      </a:rPr>
                                    </m:ctrlPr>
                                  </m:sSubPr>
                                  <m:e>
                                    <m:r>
                                      <a:rPr lang="en-US" sz="2400" i="1">
                                        <a:solidFill>
                                          <a:schemeClr val="bg1"/>
                                        </a:solidFill>
                                        <a:latin typeface="Cambria Math" charset="0"/>
                                      </a:rPr>
                                      <m:t>𝑐</m:t>
                                    </m:r>
                                  </m:e>
                                  <m:sub>
                                    <m:r>
                                      <a:rPr lang="en-US" sz="2400" b="0" i="1" smtClean="0">
                                        <a:solidFill>
                                          <a:schemeClr val="bg1"/>
                                        </a:solidFill>
                                        <a:latin typeface="Cambria Math" charset="0"/>
                                      </a:rPr>
                                      <m:t>𝑧</m:t>
                                    </m:r>
                                  </m:sub>
                                </m:sSub>
                              </m:e>
                            </m:mr>
                          </m:m>
                        </m:e>
                      </m:d>
                      <m:r>
                        <a:rPr lang="en-US" sz="2400" b="0" i="1" smtClean="0">
                          <a:solidFill>
                            <a:schemeClr val="bg1"/>
                          </a:solidFill>
                          <a:latin typeface="Cambria Math" charset="0"/>
                        </a:rPr>
                        <m:t>=</m:t>
                      </m:r>
                      <m:r>
                        <a:rPr lang="en-US" sz="2400" b="1" i="0" smtClean="0">
                          <a:solidFill>
                            <a:schemeClr val="bg1"/>
                          </a:solidFill>
                          <a:latin typeface="Cambria Math" charset="0"/>
                        </a:rPr>
                        <m:t>𝐚</m:t>
                      </m:r>
                      <m:r>
                        <a:rPr lang="en-US" sz="2400" b="1" i="1" smtClean="0">
                          <a:solidFill>
                            <a:schemeClr val="bg1"/>
                          </a:solidFill>
                          <a:latin typeface="Cambria Math" charset="0"/>
                          <a:ea typeface="Cambria Math" charset="0"/>
                          <a:cs typeface="Cambria Math" charset="0"/>
                        </a:rPr>
                        <m:t>∙</m:t>
                      </m:r>
                      <m:d>
                        <m:dPr>
                          <m:ctrlPr>
                            <a:rPr lang="is-IS" sz="2400" b="1" i="1" smtClean="0">
                              <a:solidFill>
                                <a:schemeClr val="bg1"/>
                              </a:solidFill>
                              <a:latin typeface="Cambria Math" charset="0"/>
                              <a:ea typeface="Cambria Math" charset="0"/>
                              <a:cs typeface="Cambria Math" charset="0"/>
                            </a:rPr>
                          </m:ctrlPr>
                        </m:dPr>
                        <m:e>
                          <m:r>
                            <a:rPr lang="en-US" sz="2400" b="1" i="0" smtClean="0">
                              <a:solidFill>
                                <a:schemeClr val="bg1"/>
                              </a:solidFill>
                              <a:latin typeface="Cambria Math" charset="0"/>
                              <a:ea typeface="Cambria Math" charset="0"/>
                              <a:cs typeface="Cambria Math" charset="0"/>
                            </a:rPr>
                            <m:t>𝐛</m:t>
                          </m:r>
                          <m:r>
                            <a:rPr lang="en-US" sz="2400" b="1" i="1" smtClean="0">
                              <a:solidFill>
                                <a:schemeClr val="bg1"/>
                              </a:solidFill>
                              <a:latin typeface="Cambria Math" charset="0"/>
                              <a:ea typeface="Cambria Math" charset="0"/>
                              <a:cs typeface="Cambria Math" charset="0"/>
                            </a:rPr>
                            <m:t>×</m:t>
                          </m:r>
                          <m:r>
                            <a:rPr lang="en-US" sz="2400" b="1" i="0" smtClean="0">
                              <a:solidFill>
                                <a:schemeClr val="bg1"/>
                              </a:solidFill>
                              <a:latin typeface="Cambria Math" charset="0"/>
                              <a:ea typeface="Cambria Math" charset="0"/>
                              <a:cs typeface="Cambria Math" charset="0"/>
                            </a:rPr>
                            <m:t>𝐜</m:t>
                          </m:r>
                        </m:e>
                      </m:d>
                    </m:oMath>
                  </m:oMathPara>
                </a14:m>
                <a:endParaRPr lang="en-US" sz="24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1600200" y="3733800"/>
                <a:ext cx="6286465" cy="142782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62763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title" idx="4294967295"/>
          </p:nvPr>
        </p:nvSpPr>
        <p:spPr/>
        <p:txBody>
          <a:bodyPr/>
          <a:lstStyle/>
          <a:p>
            <a:pPr eaLnBrk="1" hangingPunct="1"/>
            <a:r>
              <a:rPr lang="en-US" altLang="en-US"/>
              <a:t>Determinants</a:t>
            </a:r>
          </a:p>
        </p:txBody>
      </p:sp>
      <p:sp>
        <p:nvSpPr>
          <p:cNvPr id="134146" name="Rectangle 3"/>
          <p:cNvSpPr>
            <a:spLocks noGrp="1" noChangeArrowheads="1"/>
          </p:cNvSpPr>
          <p:nvPr>
            <p:ph type="body" idx="4294967295"/>
          </p:nvPr>
        </p:nvSpPr>
        <p:spPr/>
        <p:txBody>
          <a:bodyPr/>
          <a:lstStyle/>
          <a:p>
            <a:pPr eaLnBrk="1" hangingPunct="1">
              <a:lnSpc>
                <a:spcPct val="90000"/>
              </a:lnSpc>
            </a:pPr>
            <a:r>
              <a:rPr lang="en-US" altLang="en-US" dirty="0"/>
              <a:t>The determinant is a scalar value that represents the </a:t>
            </a:r>
            <a:r>
              <a:rPr lang="en-US" altLang="en-US" smtClean="0"/>
              <a:t>ratio of volume </a:t>
            </a:r>
            <a:r>
              <a:rPr lang="en-US" altLang="en-US" dirty="0"/>
              <a:t>change that the transformation will cause</a:t>
            </a:r>
          </a:p>
          <a:p>
            <a:pPr eaLnBrk="1" hangingPunct="1">
              <a:lnSpc>
                <a:spcPct val="90000"/>
              </a:lnSpc>
            </a:pPr>
            <a:r>
              <a:rPr lang="en-US" altLang="en-US" dirty="0"/>
              <a:t>An orthonormal matrix will have a determinant of 1, but non-orthonormal volume preserving matrices will have a determinant of 1 also</a:t>
            </a:r>
          </a:p>
          <a:p>
            <a:pPr eaLnBrk="1" hangingPunct="1">
              <a:lnSpc>
                <a:spcPct val="90000"/>
              </a:lnSpc>
            </a:pPr>
            <a:r>
              <a:rPr lang="en-US" altLang="en-US" dirty="0"/>
              <a:t>A flattened or degenerate matrix has a determinant of 0</a:t>
            </a:r>
          </a:p>
          <a:p>
            <a:pPr eaLnBrk="1" hangingPunct="1">
              <a:lnSpc>
                <a:spcPct val="90000"/>
              </a:lnSpc>
            </a:pPr>
            <a:r>
              <a:rPr lang="en-US" altLang="en-US" dirty="0"/>
              <a:t>A matrix that has been mirrored will have a negative determinant</a:t>
            </a:r>
          </a:p>
        </p:txBody>
      </p:sp>
      <p:sp>
        <p:nvSpPr>
          <p:cNvPr id="134147"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917054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n-US" altLang="en-US" dirty="0"/>
              <a:t>Reading </a:t>
            </a:r>
            <a:r>
              <a:rPr lang="en-US" altLang="en-US" dirty="0" smtClean="0"/>
              <a:t>List</a:t>
            </a:r>
            <a:endParaRPr lang="en-US" altLang="en-US" dirty="0"/>
          </a:p>
        </p:txBody>
      </p:sp>
      <p:sp>
        <p:nvSpPr>
          <p:cNvPr id="53250" name="Rectangle 3"/>
          <p:cNvSpPr>
            <a:spLocks noGrp="1" noChangeArrowheads="1"/>
          </p:cNvSpPr>
          <p:nvPr>
            <p:ph type="body" idx="1"/>
          </p:nvPr>
        </p:nvSpPr>
        <p:spPr/>
        <p:txBody>
          <a:bodyPr/>
          <a:lstStyle/>
          <a:p>
            <a:r>
              <a:rPr lang="en-US" altLang="en-US" dirty="0" smtClean="0"/>
              <a:t>Computer </a:t>
            </a:r>
            <a:r>
              <a:rPr lang="en-US" altLang="en-US" dirty="0" smtClean="0"/>
              <a:t>Animation: </a:t>
            </a:r>
            <a:r>
              <a:rPr lang="en-US" altLang="en-US" dirty="0" smtClean="0"/>
              <a:t>Appendix </a:t>
            </a:r>
            <a:r>
              <a:rPr lang="en-US" altLang="en-US" dirty="0"/>
              <a:t>B</a:t>
            </a:r>
          </a:p>
          <a:p>
            <a:pPr lvl="1"/>
            <a:r>
              <a:rPr lang="en-US" altLang="en-US" dirty="0" smtClean="0"/>
              <a:t>B.5 Interpolating and approximating curves</a:t>
            </a:r>
            <a:endParaRPr lang="en-US" altLang="en-US" dirty="0"/>
          </a:p>
          <a:p>
            <a:r>
              <a:rPr lang="en-US" altLang="en-US"/>
              <a:t>Computer Animation: </a:t>
            </a:r>
            <a:r>
              <a:rPr lang="en-US" altLang="en-US"/>
              <a:t>Chapter </a:t>
            </a:r>
            <a:r>
              <a:rPr lang="en-US" altLang="en-US" smtClean="0"/>
              <a:t>3 </a:t>
            </a:r>
            <a:r>
              <a:rPr lang="en-US" altLang="en-US" dirty="0" smtClean="0"/>
              <a:t>Interpolating Values</a:t>
            </a:r>
            <a:endParaRPr lang="en-US" altLang="en-US" dirty="0"/>
          </a:p>
        </p:txBody>
      </p:sp>
      <p:sp>
        <p:nvSpPr>
          <p:cNvPr id="53251" name="Line 3"/>
          <p:cNvSpPr>
            <a:spLocks noChangeShapeType="1"/>
          </p:cNvSpPr>
          <p:nvPr/>
        </p:nvSpPr>
        <p:spPr bwMode="auto">
          <a:xfrm>
            <a:off x="457200" y="1371600"/>
            <a:ext cx="8153400" cy="0"/>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50161537"/>
      </p:ext>
    </p:extLst>
  </p:cSld>
  <p:clrMapOvr>
    <a:masterClrMapping/>
  </p:clrMapOvr>
</p:sld>
</file>

<file path=ppt/theme/theme1.xml><?xml version="1.0" encoding="utf-8"?>
<a:theme xmlns:a="http://schemas.openxmlformats.org/drawingml/2006/main" name="UTD-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UTD-Theme</Template>
  <TotalTime>4955</TotalTime>
  <Words>7343</Words>
  <Application>Microsoft Macintosh PowerPoint</Application>
  <PresentationFormat>On-screen Show (4:3)</PresentationFormat>
  <Paragraphs>658</Paragraphs>
  <Slides>95</Slides>
  <Notes>23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95</vt:i4>
      </vt:variant>
    </vt:vector>
  </HeadingPairs>
  <TitlesOfParts>
    <vt:vector size="105" baseType="lpstr">
      <vt:lpstr>Cambria Math</vt:lpstr>
      <vt:lpstr>ＭＳ Ｐゴシック</vt:lpstr>
      <vt:lpstr>Osaka</vt:lpstr>
      <vt:lpstr>Times New Roman</vt:lpstr>
      <vt:lpstr>Wingdings</vt:lpstr>
      <vt:lpstr>宋体</vt:lpstr>
      <vt:lpstr>Arial</vt:lpstr>
      <vt:lpstr>UTD-Theme</vt:lpstr>
      <vt:lpstr>VISIO</vt:lpstr>
      <vt:lpstr>Visio.Drawing.6</vt:lpstr>
      <vt:lpstr>Vector Review</vt:lpstr>
      <vt:lpstr>Coordinate Systems</vt:lpstr>
      <vt:lpstr>Vector Arithmetic</vt:lpstr>
      <vt:lpstr>Vector Magnitude</vt:lpstr>
      <vt:lpstr>Dot Product</vt:lpstr>
      <vt:lpstr>Example: Angle Between Vectors</vt:lpstr>
      <vt:lpstr>Example: Angle Between Vectors</vt:lpstr>
      <vt:lpstr>Dot Products with General Vectors</vt:lpstr>
      <vt:lpstr>Dot Products with One Unit Vector</vt:lpstr>
      <vt:lpstr>Example: Distance to Plane</vt:lpstr>
      <vt:lpstr>Example: Distance to Plane</vt:lpstr>
      <vt:lpstr>Dot Products with Unit Vectors</vt:lpstr>
      <vt:lpstr>Cross Product</vt:lpstr>
      <vt:lpstr>Cross Product Matrix</vt:lpstr>
      <vt:lpstr>Properties of the Cross Product</vt:lpstr>
      <vt:lpstr>Example: Normal of a Triangle</vt:lpstr>
      <vt:lpstr>Example: Normal of a Triangle</vt:lpstr>
      <vt:lpstr>Example: Area of a Triangle</vt:lpstr>
      <vt:lpstr>Example: Area of a Triangle</vt:lpstr>
      <vt:lpstr>Example: Alignment to Target</vt:lpstr>
      <vt:lpstr>Example: Alignment to Target</vt:lpstr>
      <vt:lpstr>Matrix Review</vt:lpstr>
      <vt:lpstr>3D Models</vt:lpstr>
      <vt:lpstr>Translation</vt:lpstr>
      <vt:lpstr>Transformations</vt:lpstr>
      <vt:lpstr>Transformations</vt:lpstr>
      <vt:lpstr>Rotation</vt:lpstr>
      <vt:lpstr>Rotation</vt:lpstr>
      <vt:lpstr>Rotation</vt:lpstr>
      <vt:lpstr>Rotation</vt:lpstr>
      <vt:lpstr>Rotation</vt:lpstr>
      <vt:lpstr>Affine Transformations</vt:lpstr>
      <vt:lpstr>Affine Equation</vt:lpstr>
      <vt:lpstr>System of Affine Equations</vt:lpstr>
      <vt:lpstr>Matrix Notation</vt:lpstr>
      <vt:lpstr>Translation</vt:lpstr>
      <vt:lpstr>Identity</vt:lpstr>
      <vt:lpstr>Identity</vt:lpstr>
      <vt:lpstr>Uniform Scaling</vt:lpstr>
      <vt:lpstr>Uniform Scaling</vt:lpstr>
      <vt:lpstr>Non-Uniform Scaling</vt:lpstr>
      <vt:lpstr>Multiple Transformations</vt:lpstr>
      <vt:lpstr>Multiple Transformations</vt:lpstr>
      <vt:lpstr>Matrix times Matrix</vt:lpstr>
      <vt:lpstr>Multiple Rotations &amp; Scales</vt:lpstr>
      <vt:lpstr>Multiple Translations</vt:lpstr>
      <vt:lpstr>Combining Transformations</vt:lpstr>
      <vt:lpstr>Homogeneous Transformations</vt:lpstr>
      <vt:lpstr>Homogeneous Transformations</vt:lpstr>
      <vt:lpstr>Homogeneous Transformations</vt:lpstr>
      <vt:lpstr>Homogeneous Vectors</vt:lpstr>
      <vt:lpstr>Homogeneous Vectors</vt:lpstr>
      <vt:lpstr>Matrix times Position Vector</vt:lpstr>
      <vt:lpstr>Matrix times Position Vector</vt:lpstr>
      <vt:lpstr>Matrix Dot Position Vector</vt:lpstr>
      <vt:lpstr>Matrix Dot Position Vector</vt:lpstr>
      <vt:lpstr>Matrix times Direction Vector</vt:lpstr>
      <vt:lpstr>Matrix times Matrix (4x4)</vt:lpstr>
      <vt:lpstr>Rotation Matrices</vt:lpstr>
      <vt:lpstr>Translations</vt:lpstr>
      <vt:lpstr>Pivot Points</vt:lpstr>
      <vt:lpstr>Composite Transformation</vt:lpstr>
      <vt:lpstr>Composite Transformation</vt:lpstr>
      <vt:lpstr>Composite Transformation</vt:lpstr>
      <vt:lpstr>Composite Transformation</vt:lpstr>
      <vt:lpstr>Composite Transformation</vt:lpstr>
      <vt:lpstr>Composite Transformation</vt:lpstr>
      <vt:lpstr>Composite Transformation</vt:lpstr>
      <vt:lpstr>Composite Transformation</vt:lpstr>
      <vt:lpstr>Composite Transformation</vt:lpstr>
      <vt:lpstr>Affine Transformations</vt:lpstr>
      <vt:lpstr>General 4x4 Matrix</vt:lpstr>
      <vt:lpstr>General 4x4 Matrix</vt:lpstr>
      <vt:lpstr>Sequences of Transformations</vt:lpstr>
      <vt:lpstr>Object Space</vt:lpstr>
      <vt:lpstr>World Space</vt:lpstr>
      <vt:lpstr>Rigid Matrices</vt:lpstr>
      <vt:lpstr>abcd Vectors</vt:lpstr>
      <vt:lpstr>Rigid Matrices</vt:lpstr>
      <vt:lpstr>Rigid Matrices</vt:lpstr>
      <vt:lpstr>Matrix times Position Vector</vt:lpstr>
      <vt:lpstr>Matrix times Position Vector</vt:lpstr>
      <vt:lpstr>Matrix Dot Position Vector</vt:lpstr>
      <vt:lpstr>Matrix Dot Position Vector</vt:lpstr>
      <vt:lpstr>Camera Matrix</vt:lpstr>
      <vt:lpstr>Example: Camera ‘Look At’</vt:lpstr>
      <vt:lpstr>Example: Camera ‘Look At’</vt:lpstr>
      <vt:lpstr>Example: Camera ‘Look At’ Method 1: Measure Angles &amp; Rotate</vt:lpstr>
      <vt:lpstr>Example: Camera ‘Look At’ Method 2: Build Matrix Directly</vt:lpstr>
      <vt:lpstr>Example: Camera ‘Look At’ Method 2: Build Matrix Directly</vt:lpstr>
      <vt:lpstr>Example: Camera ‘Look At’ Method 2: Build Matrix Directly</vt:lpstr>
      <vt:lpstr>Example: Camera ‘Look At’ Method 2: Build Matrix Directly</vt:lpstr>
      <vt:lpstr>Determinants</vt:lpstr>
      <vt:lpstr>Determinants</vt:lpstr>
      <vt:lpstr>Reading List</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1315</cp:revision>
  <cp:lastPrinted>1601-01-01T00:00:00Z</cp:lastPrinted>
  <dcterms:created xsi:type="dcterms:W3CDTF">1601-01-01T00:00:00Z</dcterms:created>
  <dcterms:modified xsi:type="dcterms:W3CDTF">2018-08-27T15:50:14Z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