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61" r:id="rId1"/>
  </p:sldMasterIdLst>
  <p:notesMasterIdLst>
    <p:notesMasterId r:id="rId37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512"/>
  </p:normalViewPr>
  <p:slideViewPr>
    <p:cSldViewPr>
      <p:cViewPr>
        <p:scale>
          <a:sx n="75" d="100"/>
          <a:sy n="75" d="100"/>
        </p:scale>
        <p:origin x="5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3E4D1C-2AFA-CA4C-8E5F-8978032555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069E84-2252-F845-ABFB-6064B3BCD717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F0E7F91-7AAA-B442-BE28-E117479FAB0B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EEE00E-EF75-9E46-A794-9D3D86664BC9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7C18B5F-5E6C-7443-A05C-610DC82D4A48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AF3046-68E1-034E-BAE3-24C6B61F58D2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01D100B-4EC1-324E-BD72-7B5BD30EB14D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1133FB-641D-E34D-835A-DCDF8B019508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0DF2B73-D92C-3242-A1B8-902871336BE4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1129EB-C43C-BA49-A859-B7974C0DFADE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CDC8E3-BE09-944E-9E0F-CA0141469E8F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8074FA-C0C5-E644-92F7-9B4FF28F4CE8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F294A45-07F4-5749-9F2D-3BE4006BEB35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4563BDF-8598-DC45-9EC0-4776F15007B9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1C77028-1403-2B4C-A3CA-9FF4738C5899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B9709F-46B5-BD4E-B34C-9733E61EDAD9}" type="slidenum">
              <a:rPr lang="en-US" altLang="x-none" sz="1200"/>
              <a:pPr eaLnBrk="1" hangingPunct="1"/>
              <a:t>22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FA4A443-9EB5-0E4F-9937-C0BBE30AD095}" type="slidenum">
              <a:rPr lang="en-US" altLang="x-none" sz="1200"/>
              <a:pPr eaLnBrk="1" hangingPunct="1"/>
              <a:t>23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7B4745-C837-1B4A-B706-0E3A249772CA}" type="slidenum">
              <a:rPr lang="en-US" altLang="x-none" sz="1200"/>
              <a:pPr eaLnBrk="1" hangingPunct="1"/>
              <a:t>24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8F57C0-252A-BD46-BAAF-A2B56C3C70BE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A6E5DD-280B-DE42-89F0-1447BA4255FC}" type="slidenum">
              <a:rPr lang="en-US" altLang="x-none" sz="1200"/>
              <a:pPr eaLnBrk="1" hangingPunct="1"/>
              <a:t>26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087292-5056-134F-BAC9-A339E47C3656}" type="slidenum">
              <a:rPr lang="en-US" altLang="x-none" sz="1200"/>
              <a:pPr eaLnBrk="1" hangingPunct="1"/>
              <a:t>27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1D21D0-978A-BC4D-94EA-546771C536C7}" type="slidenum">
              <a:rPr lang="en-US" altLang="x-none" sz="1200"/>
              <a:pPr eaLnBrk="1" hangingPunct="1"/>
              <a:t>28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6121DD-41CE-914B-B8D1-035FB48474F1}" type="slidenum">
              <a:rPr lang="en-US" altLang="x-none" sz="1200"/>
              <a:pPr eaLnBrk="1" hangingPunct="1"/>
              <a:t>29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AFC8EB-800E-614E-84FA-BCB2224B35C4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F09DF2-965E-764D-914D-14CCFBC47FE8}" type="slidenum">
              <a:rPr lang="en-US" altLang="x-none" sz="1200"/>
              <a:pPr eaLnBrk="1" hangingPunct="1"/>
              <a:t>30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5D7153-EE78-814E-9E57-0F80E51AC7F2}" type="slidenum">
              <a:rPr lang="en-US" altLang="x-none" sz="1200"/>
              <a:pPr eaLnBrk="1" hangingPunct="1"/>
              <a:t>31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0E4B9B-0C6D-9E4C-98A1-721FAA0A0138}" type="slidenum">
              <a:rPr lang="en-US" altLang="x-none" sz="1200"/>
              <a:pPr eaLnBrk="1" hangingPunct="1"/>
              <a:t>32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8CD586-D8A9-2F47-B15B-8A18CE491AE2}" type="slidenum">
              <a:rPr lang="en-US" altLang="x-none" sz="1200"/>
              <a:pPr eaLnBrk="1" hangingPunct="1"/>
              <a:t>33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4801D6-4884-FC4F-9F2A-58F083BA8890}" type="slidenum">
              <a:rPr lang="en-US" altLang="x-none" sz="1200"/>
              <a:pPr eaLnBrk="1" hangingPunct="1"/>
              <a:t>34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29CEDA-8A17-804D-A06D-D04D198B1734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398992-5565-4447-B93F-A18C341B597E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098467E-649D-B34B-A3C5-F788D58F58A0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FA6409-B8E7-714A-B4C5-C5584D8157E2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698B955-AFF5-A747-BBFA-1AEE2CBC4846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1D8134-F07C-154B-96FE-888DEB1EF9DC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  <a:latin typeface="Times New Roman" charset="0"/>
                <a:ea typeface="Osaka" charset="-128"/>
              </a:rPr>
              <a:t>UT DALLAS</a:t>
            </a:r>
            <a:endParaRPr lang="en-US" altLang="x-none" sz="1800">
              <a:solidFill>
                <a:schemeClr val="bg1"/>
              </a:solidFill>
              <a:ea typeface="Osaka" charset="-128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7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4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8.wmf"/><Relationship Id="rId10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Cubic Curves</a:t>
            </a:r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 Casteljau Algorithm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7262813" y="26828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r</a:t>
            </a:r>
            <a:r>
              <a:rPr lang="en-US" altLang="x-none" sz="1800" baseline="-25000"/>
              <a:t>1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616575" y="268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x</a:t>
            </a:r>
            <a:endParaRPr lang="en-US" altLang="x-none" sz="1800" b="1" baseline="-25000"/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273675" y="2133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r</a:t>
            </a:r>
            <a:r>
              <a:rPr lang="en-US" altLang="x-none" sz="1800" baseline="-25000"/>
              <a:t>0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graphicFrame>
        <p:nvGraphicFramePr>
          <p:cNvPr id="22540" name="Object 13"/>
          <p:cNvGraphicFramePr>
            <a:graphicFrameLocks noChangeAspect="1"/>
          </p:cNvGraphicFramePr>
          <p:nvPr/>
        </p:nvGraphicFramePr>
        <p:xfrm>
          <a:off x="647700" y="3238500"/>
          <a:ext cx="2601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1040948" imgH="228501" progId="Equation.3">
                  <p:embed/>
                </p:oleObj>
              </mc:Choice>
              <mc:Fallback>
                <p:oleObj name="Equation" r:id="rId4" imgW="1040948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38500"/>
                        <a:ext cx="2601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Bezier Curve</a:t>
            </a:r>
          </a:p>
        </p:txBody>
      </p:sp>
      <p:sp>
        <p:nvSpPr>
          <p:cNvPr id="24578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4381500" y="2592388"/>
            <a:ext cx="3454400" cy="3041650"/>
          </a:xfrm>
          <a:custGeom>
            <a:avLst/>
            <a:gdLst>
              <a:gd name="T0" fmla="*/ 0 w 2416"/>
              <a:gd name="T1" fmla="*/ 2147483647 h 2128"/>
              <a:gd name="T2" fmla="*/ 2147483647 w 2416"/>
              <a:gd name="T3" fmla="*/ 2147483647 h 2128"/>
              <a:gd name="T4" fmla="*/ 2147483647 w 2416"/>
              <a:gd name="T5" fmla="*/ 2147483647 h 2128"/>
              <a:gd name="T6" fmla="*/ 2147483647 w 2416"/>
              <a:gd name="T7" fmla="*/ 2147483647 h 2128"/>
              <a:gd name="T8" fmla="*/ 0 60000 65536"/>
              <a:gd name="T9" fmla="*/ 0 60000 65536"/>
              <a:gd name="T10" fmla="*/ 0 60000 65536"/>
              <a:gd name="T11" fmla="*/ 0 60000 65536"/>
              <a:gd name="T12" fmla="*/ 0 w 2416"/>
              <a:gd name="T13" fmla="*/ 0 h 2128"/>
              <a:gd name="T14" fmla="*/ 2416 w 2416"/>
              <a:gd name="T15" fmla="*/ 2128 h 2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6" h="2128">
                <a:moveTo>
                  <a:pt x="0" y="256"/>
                </a:moveTo>
                <a:cubicBezTo>
                  <a:pt x="364" y="128"/>
                  <a:pt x="728" y="0"/>
                  <a:pt x="1104" y="64"/>
                </a:cubicBezTo>
                <a:cubicBezTo>
                  <a:pt x="1480" y="128"/>
                  <a:pt x="2096" y="296"/>
                  <a:pt x="2256" y="640"/>
                </a:cubicBezTo>
                <a:cubicBezTo>
                  <a:pt x="2416" y="984"/>
                  <a:pt x="2240" y="1556"/>
                  <a:pt x="2064" y="21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5616575" y="268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x</a:t>
            </a:r>
            <a:endParaRPr lang="en-US" altLang="x-none" sz="1800" b="1" baseline="-25000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5684838" y="14478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2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3</a:t>
            </a:r>
          </a:p>
        </p:txBody>
      </p:sp>
      <p:sp>
        <p:nvSpPr>
          <p:cNvPr id="245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Recursive Linear Interpolation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562600" y="2667000"/>
          <a:ext cx="29829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1193800" imgH="685800" progId="Equation.3">
                  <p:embed/>
                </p:oleObj>
              </mc:Choice>
              <mc:Fallback>
                <p:oleObj name="Equation" r:id="rId4" imgW="11938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0"/>
                        <a:ext cx="298291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743200" y="2971800"/>
          <a:ext cx="2855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6" imgW="1143000" imgH="457200" progId="Equation.3">
                  <p:embed/>
                </p:oleObj>
              </mc:Choice>
              <mc:Fallback>
                <p:oleObj name="Equation" r:id="rId6" imgW="1143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2855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152400" y="3276600"/>
          <a:ext cx="2601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8" imgW="1040948" imgH="228501" progId="Equation.3">
                  <p:embed/>
                </p:oleObj>
              </mc:Choice>
              <mc:Fallback>
                <p:oleObj name="Equation" r:id="rId8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76600"/>
                        <a:ext cx="2601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8534400" y="2362200"/>
          <a:ext cx="508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0" imgW="203200" imgH="914400" progId="Equation.3">
                  <p:embed/>
                </p:oleObj>
              </mc:Choice>
              <mc:Fallback>
                <p:oleObj name="Equation" r:id="rId10" imgW="203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362200"/>
                        <a:ext cx="508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1219200" y="5257800"/>
          <a:ext cx="3902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12" imgW="1562100" imgH="215900" progId="Equation.3">
                  <p:embed/>
                </p:oleObj>
              </mc:Choice>
              <mc:Fallback>
                <p:oleObj name="Equation" r:id="rId12" imgW="1562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3902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Expanding the Lerps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42888" y="1600200"/>
          <a:ext cx="8702675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4" imgW="3848100" imgH="2057400" progId="Equation.3">
                  <p:embed/>
                </p:oleObj>
              </mc:Choice>
              <mc:Fallback>
                <p:oleObj name="Equation" r:id="rId4" imgW="38481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600200"/>
                        <a:ext cx="8702675" cy="465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Bernstein Polynomial Form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623888" y="2057400"/>
          <a:ext cx="6635750" cy="379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4" imgW="2933700" imgH="1676400" progId="Equation.3">
                  <p:embed/>
                </p:oleObj>
              </mc:Choice>
              <mc:Fallback>
                <p:oleObj name="Equation" r:id="rId4" imgW="2933700" imgH="167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057400"/>
                        <a:ext cx="6635750" cy="379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Bernstein Polynomials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471488" y="1482725"/>
          <a:ext cx="5472112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4" imgW="2565400" imgH="2197100" progId="Equation.3">
                  <p:embed/>
                </p:oleObj>
              </mc:Choice>
              <mc:Fallback>
                <p:oleObj name="Equation" r:id="rId4" imgW="2565400" imgH="219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482725"/>
                        <a:ext cx="5472112" cy="46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Bernstein Polynomials</a:t>
            </a:r>
          </a:p>
        </p:txBody>
      </p:sp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4008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4267200" y="2971800"/>
            <a:ext cx="600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>
                <a:solidFill>
                  <a:schemeClr val="bg2"/>
                </a:solidFill>
              </a:rPr>
              <a:t>B</a:t>
            </a:r>
            <a:r>
              <a:rPr lang="en-US" altLang="x-none" sz="1800" baseline="-25000">
                <a:solidFill>
                  <a:schemeClr val="bg2"/>
                </a:solidFill>
              </a:rPr>
              <a:t>3</a:t>
            </a:r>
            <a:r>
              <a:rPr lang="en-US" altLang="x-none" sz="1800" baseline="3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286000" y="2971800"/>
            <a:ext cx="600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>
                <a:solidFill>
                  <a:schemeClr val="bg2"/>
                </a:solidFill>
              </a:rPr>
              <a:t>B</a:t>
            </a:r>
            <a:r>
              <a:rPr lang="en-US" altLang="x-none" sz="1800" baseline="-25000">
                <a:solidFill>
                  <a:schemeClr val="bg2"/>
                </a:solidFill>
              </a:rPr>
              <a:t>0</a:t>
            </a:r>
            <a:r>
              <a:rPr lang="en-US" altLang="x-none" sz="1800" baseline="3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895600" y="4267200"/>
            <a:ext cx="600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>
                <a:solidFill>
                  <a:schemeClr val="bg2"/>
                </a:solidFill>
              </a:rPr>
              <a:t>B</a:t>
            </a:r>
            <a:r>
              <a:rPr lang="en-US" altLang="x-none" sz="1800" baseline="-25000">
                <a:solidFill>
                  <a:schemeClr val="bg2"/>
                </a:solidFill>
              </a:rPr>
              <a:t>1</a:t>
            </a:r>
            <a:r>
              <a:rPr lang="en-US" altLang="x-none" sz="1800" baseline="3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3733800" y="4267200"/>
            <a:ext cx="600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>
                <a:solidFill>
                  <a:schemeClr val="bg2"/>
                </a:solidFill>
              </a:rPr>
              <a:t>B</a:t>
            </a:r>
            <a:r>
              <a:rPr lang="en-US" altLang="x-none" sz="1800" baseline="-25000">
                <a:solidFill>
                  <a:schemeClr val="bg2"/>
                </a:solidFill>
              </a:rPr>
              <a:t>2</a:t>
            </a:r>
            <a:r>
              <a:rPr lang="en-US" altLang="x-none" sz="1800" baseline="3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482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Bernstein Polynomials</a:t>
            </a: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381000" y="1600200"/>
          <a:ext cx="7983538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4" imgW="3530600" imgH="1981200" progId="Equation.3">
                  <p:embed/>
                </p:oleObj>
              </mc:Choice>
              <mc:Fallback>
                <p:oleObj name="Equation" r:id="rId4" imgW="3530600" imgH="198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7983538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Bernstein Polynomials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979488" y="3048000"/>
          <a:ext cx="4703762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4" imgW="1371600" imgH="914400" progId="Equation.3">
                  <p:embed/>
                </p:oleObj>
              </mc:Choice>
              <mc:Fallback>
                <p:oleObj name="Equation" r:id="rId4" imgW="1371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048000"/>
                        <a:ext cx="4703762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x-none"/>
              <a:t>Bernstein polynomial form of a Bezier curve:</a:t>
            </a: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Bernstein Polynomials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We start with the de Casteljau algorithm, expand out the math, and group it into polynomial functions of t multiplied by points in the control mesh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The generalization of this gives us the Bernstein form of the Bezier curve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This gives us further understanding of what is happening in the curve: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We can see the influence of each point in the control mesh as a function of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We see that the basis functions add up to 1, indicating that the Bezier curve is a convex average of the control points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Polynomial Functions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Linear: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Quadratic: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Cubic: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971800" y="1676400"/>
          <a:ext cx="3617913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447800" imgH="1168400" progId="Equation.3">
                  <p:embed/>
                </p:oleObj>
              </mc:Choice>
              <mc:Fallback>
                <p:oleObj name="Equation" r:id="rId4" imgW="14478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3617913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Freeform 5"/>
          <p:cNvSpPr>
            <a:spLocks/>
          </p:cNvSpPr>
          <p:nvPr/>
        </p:nvSpPr>
        <p:spPr bwMode="auto">
          <a:xfrm>
            <a:off x="7086600" y="2971800"/>
            <a:ext cx="914400" cy="838200"/>
          </a:xfrm>
          <a:custGeom>
            <a:avLst/>
            <a:gdLst>
              <a:gd name="T0" fmla="*/ 0 w 576"/>
              <a:gd name="T1" fmla="*/ 0 h 528"/>
              <a:gd name="T2" fmla="*/ 2147483647 w 576"/>
              <a:gd name="T3" fmla="*/ 2147483647 h 528"/>
              <a:gd name="T4" fmla="*/ 2147483647 w 576"/>
              <a:gd name="T5" fmla="*/ 0 h 528"/>
              <a:gd name="T6" fmla="*/ 0 60000 65536"/>
              <a:gd name="T7" fmla="*/ 0 60000 65536"/>
              <a:gd name="T8" fmla="*/ 0 60000 65536"/>
              <a:gd name="T9" fmla="*/ 0 w 576"/>
              <a:gd name="T10" fmla="*/ 0 h 528"/>
              <a:gd name="T11" fmla="*/ 576 w 57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28">
                <a:moveTo>
                  <a:pt x="0" y="0"/>
                </a:moveTo>
                <a:cubicBezTo>
                  <a:pt x="96" y="264"/>
                  <a:pt x="192" y="528"/>
                  <a:pt x="288" y="528"/>
                </a:cubicBezTo>
                <a:cubicBezTo>
                  <a:pt x="384" y="528"/>
                  <a:pt x="480" y="26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" name="Freeform 6"/>
          <p:cNvSpPr>
            <a:spLocks/>
          </p:cNvSpPr>
          <p:nvPr/>
        </p:nvSpPr>
        <p:spPr bwMode="auto">
          <a:xfrm>
            <a:off x="6858000" y="3886200"/>
            <a:ext cx="1524000" cy="1295400"/>
          </a:xfrm>
          <a:custGeom>
            <a:avLst/>
            <a:gdLst>
              <a:gd name="T0" fmla="*/ 0 w 960"/>
              <a:gd name="T1" fmla="*/ 2147483647 h 816"/>
              <a:gd name="T2" fmla="*/ 2147483647 w 960"/>
              <a:gd name="T3" fmla="*/ 2147483647 h 816"/>
              <a:gd name="T4" fmla="*/ 2147483647 w 960"/>
              <a:gd name="T5" fmla="*/ 2147483647 h 816"/>
              <a:gd name="T6" fmla="*/ 2147483647 w 960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816"/>
              <a:gd name="T14" fmla="*/ 960 w 96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816">
                <a:moveTo>
                  <a:pt x="0" y="816"/>
                </a:moveTo>
                <a:cubicBezTo>
                  <a:pt x="116" y="548"/>
                  <a:pt x="232" y="280"/>
                  <a:pt x="336" y="240"/>
                </a:cubicBezTo>
                <a:cubicBezTo>
                  <a:pt x="440" y="200"/>
                  <a:pt x="520" y="616"/>
                  <a:pt x="624" y="576"/>
                </a:cubicBezTo>
                <a:cubicBezTo>
                  <a:pt x="728" y="536"/>
                  <a:pt x="844" y="268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V="1">
            <a:off x="6781800" y="1752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Equation Form</a:t>
            </a: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625475" y="2286000"/>
          <a:ext cx="7427913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4" imgW="2971800" imgH="1193800" progId="Equation.3">
                  <p:embed/>
                </p:oleObj>
              </mc:Choice>
              <mc:Fallback>
                <p:oleObj name="Equation" r:id="rId4" imgW="2971800" imgH="119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286000"/>
                        <a:ext cx="7427913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Equation Form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381000" y="1905000"/>
          <a:ext cx="8172450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4" imgW="3263900" imgH="1625600" progId="Equation.3">
                  <p:embed/>
                </p:oleObj>
              </mc:Choice>
              <mc:Fallback>
                <p:oleObj name="Equation" r:id="rId4" imgW="32639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172450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228600" y="3505200"/>
            <a:ext cx="8458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Equation Form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If we regroup the equation by terms of exponents of t, we get it in the standard cubic 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This form is very good for fast evaluation, as all of the constant terms (a,b,c,d) can been precomputed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The cubic equation form obscures the input geometry, but there is a one-to-one mapping between the two and so the geometry can always be extracted out of the cubic coefficients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Matrix Form</a:t>
            </a: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304800" y="1828800"/>
          <a:ext cx="7383463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4" imgW="3263900" imgH="914400" progId="Equation.3">
                  <p:embed/>
                </p:oleObj>
              </mc:Choice>
              <mc:Fallback>
                <p:oleObj name="Equation" r:id="rId4" imgW="32639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7383463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0" y="4400550"/>
          <a:ext cx="91440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6" imgW="4864100" imgH="939800" progId="Equation.3">
                  <p:embed/>
                </p:oleObj>
              </mc:Choice>
              <mc:Fallback>
                <p:oleObj name="Equation" r:id="rId6" imgW="48641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00550"/>
                        <a:ext cx="9144000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Cubic Matrix Form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873125" y="1509713"/>
          <a:ext cx="7011988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4" imgW="3098800" imgH="2133600" progId="Equation.3">
                  <p:embed/>
                </p:oleObj>
              </mc:Choice>
              <mc:Fallback>
                <p:oleObj name="Equation" r:id="rId4" imgW="3098800" imgH="213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509713"/>
                        <a:ext cx="7011988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Matrix Form</a:t>
            </a: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688975" y="1768475"/>
          <a:ext cx="7754938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4" imgW="3098800" imgH="1625600" progId="Equation.3">
                  <p:embed/>
                </p:oleObj>
              </mc:Choice>
              <mc:Fallback>
                <p:oleObj name="Equation" r:id="rId4" imgW="30988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768475"/>
                        <a:ext cx="7754938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295400" y="4648200"/>
            <a:ext cx="2819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/>
          </a:p>
        </p:txBody>
      </p:sp>
      <p:sp>
        <p:nvSpPr>
          <p:cNvPr id="5325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Matrix Form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We can rewrite the equations in matrix 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This gives us a compact notation and shows how different forms of cubic curves can be 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It also is a very efficient form as it can take advantage of existing 4x4 matrix hardware support…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Derivatives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Finding the derivative (tangent) of a curve is easy:</a:t>
            </a: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381000" y="2590800"/>
          <a:ext cx="68119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4" imgW="2730500" imgH="393700" progId="Equation.3">
                  <p:embed/>
                </p:oleObj>
              </mc:Choice>
              <mc:Fallback>
                <p:oleObj name="Equation" r:id="rId4" imgW="2730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68119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304800" y="3775075"/>
          <a:ext cx="813593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6" imgW="3251200" imgH="939800" progId="Equation.3">
                  <p:embed/>
                </p:oleObj>
              </mc:Choice>
              <mc:Fallback>
                <p:oleObj name="Equation" r:id="rId6" imgW="32512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75075"/>
                        <a:ext cx="8135938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Form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look at an alternative way to describe a cubic curve</a:t>
            </a:r>
          </a:p>
          <a:p>
            <a:pPr eaLnBrk="1" hangingPunct="1"/>
            <a:r>
              <a:rPr lang="en-US" altLang="x-none"/>
              <a:t>Instead of defining it with the 4 control points as a Bezier curve, we will define it with a position and a tangent (velocity) at both the start and end of the curve (</a:t>
            </a:r>
            <a:r>
              <a:rPr lang="en-US" altLang="x-none" b="1"/>
              <a:t>p</a:t>
            </a:r>
            <a:r>
              <a:rPr lang="en-US" altLang="x-none" baseline="-25000"/>
              <a:t>0</a:t>
            </a:r>
            <a:r>
              <a:rPr lang="en-US" altLang="x-none"/>
              <a:t>, </a:t>
            </a:r>
            <a:r>
              <a:rPr lang="en-US" altLang="x-none" b="1"/>
              <a:t>p</a:t>
            </a:r>
            <a:r>
              <a:rPr lang="en-US" altLang="x-none" baseline="-25000"/>
              <a:t>1</a:t>
            </a:r>
            <a:r>
              <a:rPr lang="en-US" altLang="x-none"/>
              <a:t>, </a:t>
            </a:r>
            <a:r>
              <a:rPr lang="en-US" altLang="x-none" b="1"/>
              <a:t>v</a:t>
            </a:r>
            <a:r>
              <a:rPr lang="en-US" altLang="x-none" b="1" baseline="-25000"/>
              <a:t>0</a:t>
            </a:r>
            <a:r>
              <a:rPr lang="en-US" altLang="x-none"/>
              <a:t>, </a:t>
            </a:r>
            <a:r>
              <a:rPr lang="en-US" altLang="x-none" b="1"/>
              <a:t>v</a:t>
            </a:r>
            <a:r>
              <a:rPr lang="en-US" altLang="x-none" baseline="-25000"/>
              <a:t>1</a:t>
            </a:r>
            <a:r>
              <a:rPr lang="en-US" altLang="x-none"/>
              <a:t>)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Curve</a:t>
            </a:r>
          </a:p>
        </p:txBody>
      </p:sp>
      <p:sp>
        <p:nvSpPr>
          <p:cNvPr id="61442" name="Freeform 3"/>
          <p:cNvSpPr>
            <a:spLocks/>
          </p:cNvSpPr>
          <p:nvPr/>
        </p:nvSpPr>
        <p:spPr bwMode="auto">
          <a:xfrm>
            <a:off x="1981200" y="2832100"/>
            <a:ext cx="4800600" cy="2349500"/>
          </a:xfrm>
          <a:custGeom>
            <a:avLst/>
            <a:gdLst>
              <a:gd name="T0" fmla="*/ 0 w 3024"/>
              <a:gd name="T1" fmla="*/ 2147483647 h 1480"/>
              <a:gd name="T2" fmla="*/ 2147483647 w 3024"/>
              <a:gd name="T3" fmla="*/ 2147483647 h 1480"/>
              <a:gd name="T4" fmla="*/ 2147483647 w 3024"/>
              <a:gd name="T5" fmla="*/ 2147483647 h 1480"/>
              <a:gd name="T6" fmla="*/ 2147483647 w 302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1480"/>
              <a:gd name="T14" fmla="*/ 3024 w 302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1480">
                <a:moveTo>
                  <a:pt x="0" y="1480"/>
                </a:moveTo>
                <a:cubicBezTo>
                  <a:pt x="100" y="828"/>
                  <a:pt x="200" y="176"/>
                  <a:pt x="576" y="88"/>
                </a:cubicBezTo>
                <a:cubicBezTo>
                  <a:pt x="952" y="0"/>
                  <a:pt x="1848" y="912"/>
                  <a:pt x="2256" y="952"/>
                </a:cubicBezTo>
                <a:cubicBezTo>
                  <a:pt x="2664" y="992"/>
                  <a:pt x="2844" y="660"/>
                  <a:pt x="3024" y="32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3" name="Line 4"/>
          <p:cNvSpPr>
            <a:spLocks noChangeShapeType="1"/>
          </p:cNvSpPr>
          <p:nvPr/>
        </p:nvSpPr>
        <p:spPr bwMode="auto">
          <a:xfrm flipV="1">
            <a:off x="1981200" y="1905000"/>
            <a:ext cx="3048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4" name="Line 5"/>
          <p:cNvSpPr>
            <a:spLocks noChangeShapeType="1"/>
          </p:cNvSpPr>
          <p:nvPr/>
        </p:nvSpPr>
        <p:spPr bwMode="auto">
          <a:xfrm flipV="1">
            <a:off x="6781800" y="1676400"/>
            <a:ext cx="762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1828800" y="4876800"/>
            <a:ext cx="38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/>
              <a:t>•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6629400" y="2971800"/>
            <a:ext cx="38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/>
              <a:t>•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7391400" y="22860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 b="1"/>
              <a:t>v</a:t>
            </a:r>
            <a:r>
              <a:rPr lang="en-US" altLang="x-none" sz="3600" baseline="-25000"/>
              <a:t>1</a:t>
            </a:r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6858000" y="32004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 b="1"/>
              <a:t>p</a:t>
            </a:r>
            <a:r>
              <a:rPr lang="en-US" altLang="x-none" sz="3600" baseline="-25000"/>
              <a:t>1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2057400" y="51054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 b="1"/>
              <a:t>p</a:t>
            </a:r>
            <a:r>
              <a:rPr lang="en-US" altLang="x-none" sz="3600" baseline="-25000"/>
              <a:t>0</a:t>
            </a: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1447800" y="24384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3600" b="1"/>
              <a:t>v</a:t>
            </a:r>
            <a:r>
              <a:rPr lang="en-US" altLang="x-none" sz="3600" baseline="-25000"/>
              <a:t>0</a:t>
            </a:r>
          </a:p>
        </p:txBody>
      </p:sp>
      <p:sp>
        <p:nvSpPr>
          <p:cNvPr id="614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Vector Polynomials (Curves)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Linear: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Quadratic: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Cubic:</a:t>
            </a:r>
          </a:p>
          <a:p>
            <a:pPr eaLnBrk="1" hangingPunct="1"/>
            <a:endParaRPr lang="en-US" altLang="x-none"/>
          </a:p>
          <a:p>
            <a:pPr eaLnBrk="1" hangingPunct="1"/>
            <a:endParaRPr lang="en-US" altLang="x-none"/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We usually define the curve for 0 ≤ </a:t>
            </a:r>
            <a:r>
              <a:rPr lang="en-US" altLang="x-none" i="1"/>
              <a:t>t</a:t>
            </a:r>
            <a:r>
              <a:rPr lang="en-US" altLang="x-none"/>
              <a:t> ≤ 1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111500" y="1828800"/>
          <a:ext cx="3490913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397000" imgH="1168400" progId="Equation.3">
                  <p:embed/>
                </p:oleObj>
              </mc:Choice>
              <mc:Fallback>
                <p:oleObj name="Equation" r:id="rId4" imgW="13970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828800"/>
                        <a:ext cx="3490913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Freeform 5"/>
          <p:cNvSpPr>
            <a:spLocks/>
          </p:cNvSpPr>
          <p:nvPr/>
        </p:nvSpPr>
        <p:spPr bwMode="auto">
          <a:xfrm>
            <a:off x="6927850" y="2894013"/>
            <a:ext cx="979488" cy="579437"/>
          </a:xfrm>
          <a:custGeom>
            <a:avLst/>
            <a:gdLst>
              <a:gd name="T0" fmla="*/ 0 w 617"/>
              <a:gd name="T1" fmla="*/ 2147483647 h 365"/>
              <a:gd name="T2" fmla="*/ 2147483647 w 617"/>
              <a:gd name="T3" fmla="*/ 2147483647 h 365"/>
              <a:gd name="T4" fmla="*/ 2147483647 w 617"/>
              <a:gd name="T5" fmla="*/ 0 h 365"/>
              <a:gd name="T6" fmla="*/ 0 60000 65536"/>
              <a:gd name="T7" fmla="*/ 0 60000 65536"/>
              <a:gd name="T8" fmla="*/ 0 60000 65536"/>
              <a:gd name="T9" fmla="*/ 0 w 617"/>
              <a:gd name="T10" fmla="*/ 0 h 365"/>
              <a:gd name="T11" fmla="*/ 617 w 617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7" h="365">
                <a:moveTo>
                  <a:pt x="0" y="365"/>
                </a:moveTo>
                <a:cubicBezTo>
                  <a:pt x="94" y="355"/>
                  <a:pt x="509" y="363"/>
                  <a:pt x="563" y="302"/>
                </a:cubicBezTo>
                <a:cubicBezTo>
                  <a:pt x="617" y="241"/>
                  <a:pt x="372" y="63"/>
                  <a:pt x="3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6880225" y="4268788"/>
            <a:ext cx="1146175" cy="781050"/>
          </a:xfrm>
          <a:custGeom>
            <a:avLst/>
            <a:gdLst>
              <a:gd name="T0" fmla="*/ 0 w 722"/>
              <a:gd name="T1" fmla="*/ 2147483647 h 492"/>
              <a:gd name="T2" fmla="*/ 2147483647 w 722"/>
              <a:gd name="T3" fmla="*/ 2147483647 h 492"/>
              <a:gd name="T4" fmla="*/ 2147483647 w 722"/>
              <a:gd name="T5" fmla="*/ 2147483647 h 492"/>
              <a:gd name="T6" fmla="*/ 2147483647 w 722"/>
              <a:gd name="T7" fmla="*/ 2147483647 h 492"/>
              <a:gd name="T8" fmla="*/ 0 60000 65536"/>
              <a:gd name="T9" fmla="*/ 0 60000 65536"/>
              <a:gd name="T10" fmla="*/ 0 60000 65536"/>
              <a:gd name="T11" fmla="*/ 0 60000 65536"/>
              <a:gd name="T12" fmla="*/ 0 w 722"/>
              <a:gd name="T13" fmla="*/ 0 h 492"/>
              <a:gd name="T14" fmla="*/ 722 w 722"/>
              <a:gd name="T15" fmla="*/ 492 h 4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2" h="492">
                <a:moveTo>
                  <a:pt x="0" y="443"/>
                </a:moveTo>
                <a:cubicBezTo>
                  <a:pt x="105" y="371"/>
                  <a:pt x="542" y="0"/>
                  <a:pt x="632" y="6"/>
                </a:cubicBezTo>
                <a:cubicBezTo>
                  <a:pt x="722" y="12"/>
                  <a:pt x="626" y="472"/>
                  <a:pt x="542" y="482"/>
                </a:cubicBezTo>
                <a:cubicBezTo>
                  <a:pt x="458" y="492"/>
                  <a:pt x="215" y="154"/>
                  <a:pt x="129" y="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V="1">
            <a:off x="6781800" y="1752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Curves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/>
              <a:t>We want the value of the curve at t=0 to be </a:t>
            </a:r>
            <a:r>
              <a:rPr lang="en-US" altLang="x-none" sz="2400" b="1"/>
              <a:t>x</a:t>
            </a:r>
            <a:r>
              <a:rPr lang="en-US" altLang="x-none" sz="2400"/>
              <a:t>(0)=p</a:t>
            </a:r>
            <a:r>
              <a:rPr lang="en-US" altLang="x-none" sz="2400" baseline="-25000"/>
              <a:t>0</a:t>
            </a:r>
            <a:r>
              <a:rPr lang="en-US" altLang="x-none" sz="2400"/>
              <a:t>, and at t=1, we want </a:t>
            </a:r>
            <a:r>
              <a:rPr lang="en-US" altLang="x-none" sz="2400" b="1"/>
              <a:t>x</a:t>
            </a:r>
            <a:r>
              <a:rPr lang="en-US" altLang="x-none" sz="2400"/>
              <a:t>(1)=p</a:t>
            </a:r>
            <a:r>
              <a:rPr lang="en-US" altLang="x-none" sz="2400" baseline="-25000"/>
              <a:t>1</a:t>
            </a:r>
          </a:p>
          <a:p>
            <a:pPr eaLnBrk="1" hangingPunct="1"/>
            <a:r>
              <a:rPr lang="en-US" altLang="x-none" sz="2400"/>
              <a:t>We want the derivative of the curve at t=0 to be </a:t>
            </a:r>
            <a:r>
              <a:rPr lang="en-US" altLang="x-none" sz="2400" b="1"/>
              <a:t>v</a:t>
            </a:r>
            <a:r>
              <a:rPr lang="en-US" altLang="x-none" sz="2400" baseline="-25000"/>
              <a:t>0</a:t>
            </a:r>
            <a:r>
              <a:rPr lang="en-US" altLang="x-none" sz="2400"/>
              <a:t>, and </a:t>
            </a:r>
            <a:r>
              <a:rPr lang="en-US" altLang="x-none" sz="2400" b="1"/>
              <a:t>v</a:t>
            </a:r>
            <a:r>
              <a:rPr lang="en-US" altLang="x-none" sz="2400" baseline="-25000"/>
              <a:t>1</a:t>
            </a:r>
            <a:r>
              <a:rPr lang="en-US" altLang="x-none" sz="2400"/>
              <a:t> at t=1</a:t>
            </a:r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695325" y="3733800"/>
          <a:ext cx="690562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4" imgW="2768600" imgH="990600" progId="Equation.3">
                  <p:embed/>
                </p:oleObj>
              </mc:Choice>
              <mc:Fallback>
                <p:oleObj name="Equation" r:id="rId4" imgW="27686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733800"/>
                        <a:ext cx="6905625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Line 5"/>
          <p:cNvSpPr>
            <a:spLocks noChangeShapeType="1"/>
          </p:cNvSpPr>
          <p:nvPr/>
        </p:nvSpPr>
        <p:spPr bwMode="auto">
          <a:xfrm>
            <a:off x="533400" y="35814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Curves</a:t>
            </a: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1270000" y="1739900"/>
          <a:ext cx="250666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4" imgW="1041400" imgH="914400" progId="Equation.3">
                  <p:embed/>
                </p:oleObj>
              </mc:Choice>
              <mc:Fallback>
                <p:oleObj name="Equation" r:id="rId4" imgW="1041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39900"/>
                        <a:ext cx="2506663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Curves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838200" y="1524000"/>
          <a:ext cx="7000875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4" imgW="2908300" imgH="1854200" progId="Equation.3">
                  <p:embed/>
                </p:oleObj>
              </mc:Choice>
              <mc:Fallback>
                <p:oleObj name="Equation" r:id="rId4" imgW="2908300" imgH="185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000875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Matrix Form of Hermite Curve</a:t>
            </a:r>
          </a:p>
        </p:txBody>
      </p:sp>
      <p:graphicFrame>
        <p:nvGraphicFramePr>
          <p:cNvPr id="69634" name="Object 3"/>
          <p:cNvGraphicFramePr>
            <a:graphicFrameLocks noChangeAspect="1"/>
          </p:cNvGraphicFramePr>
          <p:nvPr/>
        </p:nvGraphicFramePr>
        <p:xfrm>
          <a:off x="685800" y="1676400"/>
          <a:ext cx="726757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4" imgW="3162300" imgH="1905000" progId="Equation.3">
                  <p:embed/>
                </p:oleObj>
              </mc:Choice>
              <mc:Fallback>
                <p:oleObj name="Equation" r:id="rId4" imgW="3162300" imgH="190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267575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Matrix Form of Hermite Curve</a:t>
            </a:r>
          </a:p>
        </p:txBody>
      </p:sp>
      <p:graphicFrame>
        <p:nvGraphicFramePr>
          <p:cNvPr id="71682" name="Object 3"/>
          <p:cNvGraphicFramePr>
            <a:graphicFrameLocks noChangeAspect="1"/>
          </p:cNvGraphicFramePr>
          <p:nvPr/>
        </p:nvGraphicFramePr>
        <p:xfrm>
          <a:off x="777875" y="1920875"/>
          <a:ext cx="73406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4" imgW="2933700" imgH="1625600" progId="Equation.3">
                  <p:embed/>
                </p:oleObj>
              </mc:Choice>
              <mc:Fallback>
                <p:oleObj name="Equation" r:id="rId4" imgW="29337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920875"/>
                        <a:ext cx="73406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Hermite Curves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Hermite curve is another geometric way of defining a cubic curve</a:t>
            </a:r>
          </a:p>
          <a:p>
            <a:pPr eaLnBrk="1" hangingPunct="1"/>
            <a:r>
              <a:rPr lang="en-US" altLang="x-none"/>
              <a:t>We see that ultimately, it is another way of generating cubic coefficients</a:t>
            </a:r>
          </a:p>
          <a:p>
            <a:pPr eaLnBrk="1" hangingPunct="1"/>
            <a:r>
              <a:rPr lang="en-US" altLang="x-none"/>
              <a:t>We can also see that we can convert a Bezier form to a Hermite form with the following relationship:</a:t>
            </a:r>
          </a:p>
        </p:txBody>
      </p:sp>
      <p:graphicFrame>
        <p:nvGraphicFramePr>
          <p:cNvPr id="73731" name="Object 4"/>
          <p:cNvGraphicFramePr>
            <a:graphicFrameLocks noChangeAspect="1"/>
          </p:cNvGraphicFramePr>
          <p:nvPr/>
        </p:nvGraphicFramePr>
        <p:xfrm>
          <a:off x="936625" y="4953000"/>
          <a:ext cx="50831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4" imgW="1727200" imgH="228600" progId="Equation.3">
                  <p:embed/>
                </p:oleObj>
              </mc:Choice>
              <mc:Fallback>
                <p:oleObj name="Equation" r:id="rId4" imgW="1727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953000"/>
                        <a:ext cx="50831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Bezier Curves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Bezier curves can be thought of as a higher order extension of linear interpolation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 flipV="1">
            <a:off x="1219200" y="42672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" name="Freeform 5"/>
          <p:cNvSpPr>
            <a:spLocks/>
          </p:cNvSpPr>
          <p:nvPr/>
        </p:nvSpPr>
        <p:spPr bwMode="auto">
          <a:xfrm>
            <a:off x="3505200" y="3886200"/>
            <a:ext cx="1371600" cy="1371600"/>
          </a:xfrm>
          <a:custGeom>
            <a:avLst/>
            <a:gdLst>
              <a:gd name="T0" fmla="*/ 0 w 864"/>
              <a:gd name="T1" fmla="*/ 2147483647 h 864"/>
              <a:gd name="T2" fmla="*/ 2147483647 w 864"/>
              <a:gd name="T3" fmla="*/ 2147483647 h 864"/>
              <a:gd name="T4" fmla="*/ 2147483647 w 864"/>
              <a:gd name="T5" fmla="*/ 0 h 864"/>
              <a:gd name="T6" fmla="*/ 0 60000 65536"/>
              <a:gd name="T7" fmla="*/ 0 60000 65536"/>
              <a:gd name="T8" fmla="*/ 0 60000 65536"/>
              <a:gd name="T9" fmla="*/ 0 w 864"/>
              <a:gd name="T10" fmla="*/ 0 h 864"/>
              <a:gd name="T11" fmla="*/ 864 w 86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864">
                <a:moveTo>
                  <a:pt x="0" y="864"/>
                </a:moveTo>
                <a:cubicBezTo>
                  <a:pt x="96" y="576"/>
                  <a:pt x="192" y="288"/>
                  <a:pt x="336" y="144"/>
                </a:cubicBezTo>
                <a:cubicBezTo>
                  <a:pt x="480" y="0"/>
                  <a:pt x="672" y="0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Freeform 6"/>
          <p:cNvSpPr>
            <a:spLocks/>
          </p:cNvSpPr>
          <p:nvPr/>
        </p:nvSpPr>
        <p:spPr bwMode="auto">
          <a:xfrm>
            <a:off x="5943600" y="3937000"/>
            <a:ext cx="2286000" cy="1168400"/>
          </a:xfrm>
          <a:custGeom>
            <a:avLst/>
            <a:gdLst>
              <a:gd name="T0" fmla="*/ 0 w 1440"/>
              <a:gd name="T1" fmla="*/ 2147483647 h 736"/>
              <a:gd name="T2" fmla="*/ 2147483647 w 1440"/>
              <a:gd name="T3" fmla="*/ 2147483647 h 736"/>
              <a:gd name="T4" fmla="*/ 2147483647 w 1440"/>
              <a:gd name="T5" fmla="*/ 2147483647 h 736"/>
              <a:gd name="T6" fmla="*/ 2147483647 w 1440"/>
              <a:gd name="T7" fmla="*/ 2147483647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736"/>
              <a:gd name="T14" fmla="*/ 1440 w 1440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736">
                <a:moveTo>
                  <a:pt x="0" y="736"/>
                </a:moveTo>
                <a:cubicBezTo>
                  <a:pt x="128" y="384"/>
                  <a:pt x="256" y="32"/>
                  <a:pt x="432" y="16"/>
                </a:cubicBezTo>
                <a:cubicBezTo>
                  <a:pt x="608" y="0"/>
                  <a:pt x="888" y="616"/>
                  <a:pt x="1056" y="640"/>
                </a:cubicBezTo>
                <a:cubicBezTo>
                  <a:pt x="1224" y="664"/>
                  <a:pt x="1332" y="412"/>
                  <a:pt x="1440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3505200" y="38100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3886200" y="3810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V="1">
            <a:off x="5943600" y="3200400"/>
            <a:ext cx="5334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6477000" y="3200400"/>
            <a:ext cx="121920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V="1">
            <a:off x="7696200" y="41910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898525" y="52990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23622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124200" y="5257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3505200" y="3276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953000" y="3581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2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5486400" y="5105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6477000" y="2819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7696200" y="5410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2</a:t>
            </a: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8153400" y="3657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/>
              <a:t>p</a:t>
            </a:r>
            <a:r>
              <a:rPr lang="en-US" altLang="x-none" sz="1800" baseline="-25000"/>
              <a:t>3</a:t>
            </a:r>
          </a:p>
        </p:txBody>
      </p:sp>
      <p:sp>
        <p:nvSpPr>
          <p:cNvPr id="1026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Bezier Curve Formulation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There are lots of ways to formulate Bezier curves mathematically. Some of these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de Castlejau (recursive linear interpolations)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Bernstein polynomials (functions that define the influence of each control point as a function of 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Cubic equations (general cubic equation of 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Matrix 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We will briefly examine ALL of these!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In practice, matrix form is the most useful in computer animation, but the others are important for understanding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Bezier Curve</a:t>
            </a: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562600" y="1371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2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3</a:t>
            </a:r>
          </a:p>
        </p:txBody>
      </p:sp>
      <p:sp>
        <p:nvSpPr>
          <p:cNvPr id="1434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3938587" cy="4114800"/>
          </a:xfrm>
        </p:spPr>
        <p:txBody>
          <a:bodyPr/>
          <a:lstStyle/>
          <a:p>
            <a:pPr eaLnBrk="1" hangingPunct="1"/>
            <a:r>
              <a:rPr lang="en-US" altLang="x-none" sz="2400"/>
              <a:t>Find the point </a:t>
            </a:r>
            <a:r>
              <a:rPr lang="en-US" altLang="x-none" sz="2400" b="1"/>
              <a:t>x</a:t>
            </a:r>
            <a:r>
              <a:rPr lang="en-US" altLang="x-none" sz="2400"/>
              <a:t> on the curve as a function of parameter t:</a:t>
            </a:r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4381500" y="2592388"/>
            <a:ext cx="3454400" cy="3041650"/>
          </a:xfrm>
          <a:custGeom>
            <a:avLst/>
            <a:gdLst>
              <a:gd name="T0" fmla="*/ 0 w 2416"/>
              <a:gd name="T1" fmla="*/ 2147483647 h 2128"/>
              <a:gd name="T2" fmla="*/ 2147483647 w 2416"/>
              <a:gd name="T3" fmla="*/ 2147483647 h 2128"/>
              <a:gd name="T4" fmla="*/ 2147483647 w 2416"/>
              <a:gd name="T5" fmla="*/ 2147483647 h 2128"/>
              <a:gd name="T6" fmla="*/ 2147483647 w 2416"/>
              <a:gd name="T7" fmla="*/ 2147483647 h 2128"/>
              <a:gd name="T8" fmla="*/ 0 60000 65536"/>
              <a:gd name="T9" fmla="*/ 0 60000 65536"/>
              <a:gd name="T10" fmla="*/ 0 60000 65536"/>
              <a:gd name="T11" fmla="*/ 0 60000 65536"/>
              <a:gd name="T12" fmla="*/ 0 w 2416"/>
              <a:gd name="T13" fmla="*/ 0 h 2128"/>
              <a:gd name="T14" fmla="*/ 2416 w 2416"/>
              <a:gd name="T15" fmla="*/ 2128 h 2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6" h="2128">
                <a:moveTo>
                  <a:pt x="0" y="256"/>
                </a:moveTo>
                <a:cubicBezTo>
                  <a:pt x="364" y="128"/>
                  <a:pt x="728" y="0"/>
                  <a:pt x="1104" y="64"/>
                </a:cubicBezTo>
                <a:cubicBezTo>
                  <a:pt x="1480" y="128"/>
                  <a:pt x="2096" y="296"/>
                  <a:pt x="2256" y="640"/>
                </a:cubicBezTo>
                <a:cubicBezTo>
                  <a:pt x="2416" y="984"/>
                  <a:pt x="2240" y="1556"/>
                  <a:pt x="2064" y="2128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5486400" y="2682875"/>
            <a:ext cx="754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 b="1"/>
              <a:t>x</a:t>
            </a:r>
            <a:r>
              <a:rPr lang="en-US" altLang="x-none" sz="2800"/>
              <a:t>(t)</a:t>
            </a:r>
            <a:endParaRPr lang="en-US" altLang="x-none" sz="2800" baseline="-25000"/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1434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 Casteljau Algorithm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de Casteljau algorithm describes the curve as a recursive series of linear interpolations</a:t>
            </a:r>
          </a:p>
          <a:p>
            <a:pPr eaLnBrk="1" hangingPunct="1"/>
            <a:r>
              <a:rPr lang="en-US" altLang="x-none"/>
              <a:t>This form is useful for providing an intuitive understanding of the geometry involved, but it is not the most efficient form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 Casteljau Algorithm</a:t>
            </a:r>
          </a:p>
        </p:txBody>
      </p:sp>
      <p:sp>
        <p:nvSpPr>
          <p:cNvPr id="18434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0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381500" y="22717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0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5684838" y="14478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1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2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p</a:t>
            </a:r>
            <a:r>
              <a:rPr lang="en-US" altLang="x-none" sz="1800" baseline="-25000"/>
              <a:t>3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8154988" y="391795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2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715125" y="18589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1</a:t>
            </a:r>
          </a:p>
        </p:txBody>
      </p:sp>
      <p:graphicFrame>
        <p:nvGraphicFramePr>
          <p:cNvPr id="18446" name="Object 15"/>
          <p:cNvGraphicFramePr>
            <a:graphicFrameLocks noChangeAspect="1"/>
          </p:cNvGraphicFramePr>
          <p:nvPr/>
        </p:nvGraphicFramePr>
        <p:xfrm>
          <a:off x="457200" y="2667000"/>
          <a:ext cx="29829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4" imgW="1193800" imgH="685800" progId="Equation.3">
                  <p:embed/>
                </p:oleObj>
              </mc:Choice>
              <mc:Fallback>
                <p:oleObj name="Equation" r:id="rId4" imgW="1193800" imgH="685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298291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 Casteljau Algorithm</a:t>
            </a: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4381500" y="22717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0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8154988" y="391795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2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6715125" y="18589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q</a:t>
            </a:r>
            <a:r>
              <a:rPr lang="en-US" altLang="x-none" sz="1800" baseline="-25000"/>
              <a:t>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7262813" y="26828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r</a:t>
            </a:r>
            <a:r>
              <a:rPr lang="en-US" altLang="x-none" sz="1800" baseline="-25000"/>
              <a:t>1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5273675" y="2133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/>
              <a:t>r</a:t>
            </a:r>
            <a:r>
              <a:rPr lang="en-US" altLang="x-none" sz="1800" baseline="-25000"/>
              <a:t>0</a:t>
            </a:r>
          </a:p>
        </p:txBody>
      </p:sp>
      <p:graphicFrame>
        <p:nvGraphicFramePr>
          <p:cNvPr id="20493" name="Object 14"/>
          <p:cNvGraphicFramePr>
            <a:graphicFrameLocks noChangeAspect="1"/>
          </p:cNvGraphicFramePr>
          <p:nvPr/>
        </p:nvGraphicFramePr>
        <p:xfrm>
          <a:off x="520700" y="2952750"/>
          <a:ext cx="2855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1143000" imgH="457200" progId="Equation.3">
                  <p:embed/>
                </p:oleObj>
              </mc:Choice>
              <mc:Fallback>
                <p:oleObj name="Equation" r:id="rId4" imgW="1143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952750"/>
                        <a:ext cx="2855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2840</TotalTime>
  <Words>704</Words>
  <Application>Microsoft Macintosh PowerPoint</Application>
  <PresentationFormat>On-screen Show (4:3)</PresentationFormat>
  <Paragraphs>161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宋体</vt:lpstr>
      <vt:lpstr>Osaka</vt:lpstr>
      <vt:lpstr>ＭＳ Ｐゴシック</vt:lpstr>
      <vt:lpstr>Times New Roman</vt:lpstr>
      <vt:lpstr>Wingdings</vt:lpstr>
      <vt:lpstr>UTD-Theme</vt:lpstr>
      <vt:lpstr>Microsoft Equation 3.0</vt:lpstr>
      <vt:lpstr>Cubic Curves</vt:lpstr>
      <vt:lpstr>Polynomial Functions</vt:lpstr>
      <vt:lpstr>Vector Polynomials (Curves)</vt:lpstr>
      <vt:lpstr>Bezier Curves</vt:lpstr>
      <vt:lpstr>Bezier Curve Formulation</vt:lpstr>
      <vt:lpstr>Bezier Curve</vt:lpstr>
      <vt:lpstr>de Casteljau Algorithm</vt:lpstr>
      <vt:lpstr>de Casteljau Algorithm</vt:lpstr>
      <vt:lpstr>de Casteljau Algorithm</vt:lpstr>
      <vt:lpstr>de Casteljau Algorithm</vt:lpstr>
      <vt:lpstr>Bezier Curve</vt:lpstr>
      <vt:lpstr>Recursive Linear Interpolation</vt:lpstr>
      <vt:lpstr>Expanding the Lerps</vt:lpstr>
      <vt:lpstr>Bernstein Polynomial Form</vt:lpstr>
      <vt:lpstr>Cubic Bernstein Polynomials</vt:lpstr>
      <vt:lpstr>Bernstein Polynomials</vt:lpstr>
      <vt:lpstr>Bernstein Polynomials</vt:lpstr>
      <vt:lpstr>Bernstein Polynomials</vt:lpstr>
      <vt:lpstr>Bernstein Polynomials</vt:lpstr>
      <vt:lpstr>Cubic Equation Form</vt:lpstr>
      <vt:lpstr>Cubic Equation Form</vt:lpstr>
      <vt:lpstr>Cubic Equation Form</vt:lpstr>
      <vt:lpstr>Cubic Matrix Form</vt:lpstr>
      <vt:lpstr>Cubic Matrix Form</vt:lpstr>
      <vt:lpstr>Matrix Form</vt:lpstr>
      <vt:lpstr>Matrix Form</vt:lpstr>
      <vt:lpstr>Derivatives</vt:lpstr>
      <vt:lpstr>Hermite Form</vt:lpstr>
      <vt:lpstr>Hermite Curve</vt:lpstr>
      <vt:lpstr>Hermite Curves</vt:lpstr>
      <vt:lpstr>Hermite Curves</vt:lpstr>
      <vt:lpstr>Hermite Curves</vt:lpstr>
      <vt:lpstr>Matrix Form of Hermite Curve</vt:lpstr>
      <vt:lpstr>Matrix Form of Hermite Curve</vt:lpstr>
      <vt:lpstr>Hermite Curves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1119</cp:revision>
  <cp:lastPrinted>1601-01-01T00:00:00Z</cp:lastPrinted>
  <dcterms:created xsi:type="dcterms:W3CDTF">1601-01-01T00:00:00Z</dcterms:created>
  <dcterms:modified xsi:type="dcterms:W3CDTF">2017-09-12T17:23:54Z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