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3"/>
  </p:notesMasterIdLst>
  <p:sldIdLst>
    <p:sldId id="321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365" r:id="rId45"/>
    <p:sldId id="366" r:id="rId46"/>
    <p:sldId id="367" r:id="rId47"/>
    <p:sldId id="368" r:id="rId48"/>
    <p:sldId id="369" r:id="rId49"/>
    <p:sldId id="370" r:id="rId50"/>
    <p:sldId id="371" r:id="rId51"/>
    <p:sldId id="372" r:id="rId5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19"/>
    <p:restoredTop sz="94640"/>
  </p:normalViewPr>
  <p:slideViewPr>
    <p:cSldViewPr>
      <p:cViewPr>
        <p:scale>
          <a:sx n="90" d="100"/>
          <a:sy n="90" d="100"/>
        </p:scale>
        <p:origin x="3456" y="1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Relationship Id="rId2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Relationship Id="rId2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4" Type="http://schemas.openxmlformats.org/officeDocument/2006/relationships/image" Target="../media/image19.wmf"/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4" Type="http://schemas.openxmlformats.org/officeDocument/2006/relationships/image" Target="../media/image26.wmf"/><Relationship Id="rId5" Type="http://schemas.openxmlformats.org/officeDocument/2006/relationships/image" Target="../media/image27.wmf"/><Relationship Id="rId6" Type="http://schemas.openxmlformats.org/officeDocument/2006/relationships/image" Target="../media/image28.wmf"/><Relationship Id="rId7" Type="http://schemas.openxmlformats.org/officeDocument/2006/relationships/image" Target="../media/image29.wmf"/><Relationship Id="rId8" Type="http://schemas.openxmlformats.org/officeDocument/2006/relationships/image" Target="../media/image30.wmf"/><Relationship Id="rId1" Type="http://schemas.openxmlformats.org/officeDocument/2006/relationships/image" Target="../media/image23.wmf"/><Relationship Id="rId2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4" Type="http://schemas.openxmlformats.org/officeDocument/2006/relationships/image" Target="../media/image40.wmf"/><Relationship Id="rId5" Type="http://schemas.openxmlformats.org/officeDocument/2006/relationships/image" Target="../media/image41.wmf"/><Relationship Id="rId6" Type="http://schemas.openxmlformats.org/officeDocument/2006/relationships/image" Target="../media/image42.wmf"/><Relationship Id="rId1" Type="http://schemas.openxmlformats.org/officeDocument/2006/relationships/image" Target="../media/image37.wmf"/><Relationship Id="rId2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F3E4D1C-2AFA-CA4C-8E5F-8978032555E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8069E84-2252-F845-ABFB-6064B3BCD717}" type="slidenum">
              <a:rPr lang="en-US" altLang="x-none" sz="1200"/>
              <a:pPr eaLnBrk="1" hangingPunct="1"/>
              <a:t>1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F0E7F91-7AAA-B442-BE28-E117479FAB0B}" type="slidenum">
              <a:rPr lang="en-US" altLang="x-none" sz="1200"/>
              <a:pPr eaLnBrk="1" hangingPunct="1"/>
              <a:t>10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5EEE00E-EF75-9E46-A794-9D3D86664BC9}" type="slidenum">
              <a:rPr lang="en-US" altLang="x-none" sz="1200"/>
              <a:pPr eaLnBrk="1" hangingPunct="1"/>
              <a:t>11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7C18B5F-5E6C-7443-A05C-610DC82D4A48}" type="slidenum">
              <a:rPr lang="en-US" altLang="x-none" sz="1200"/>
              <a:pPr eaLnBrk="1" hangingPunct="1"/>
              <a:t>12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EAF3046-68E1-034E-BAE3-24C6B61F58D2}" type="slidenum">
              <a:rPr lang="en-US" altLang="x-none" sz="1200"/>
              <a:pPr eaLnBrk="1" hangingPunct="1"/>
              <a:t>13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01D100B-4EC1-324E-BD72-7B5BD30EB14D}" type="slidenum">
              <a:rPr lang="en-US" altLang="x-none" sz="1200"/>
              <a:pPr eaLnBrk="1" hangingPunct="1"/>
              <a:t>14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81133FB-641D-E34D-835A-DCDF8B019508}" type="slidenum">
              <a:rPr lang="en-US" altLang="x-none" sz="1200"/>
              <a:pPr eaLnBrk="1" hangingPunct="1"/>
              <a:t>15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0DF2B73-D92C-3242-A1B8-902871336BE4}" type="slidenum">
              <a:rPr lang="en-US" altLang="x-none" sz="1200"/>
              <a:pPr eaLnBrk="1" hangingPunct="1"/>
              <a:t>16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A1129EB-C43C-BA49-A859-B7974C0DFADE}" type="slidenum">
              <a:rPr lang="en-US" altLang="x-none" sz="1200"/>
              <a:pPr eaLnBrk="1" hangingPunct="1"/>
              <a:t>17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2CDC8E3-BE09-944E-9E0F-CA0141469E8F}" type="slidenum">
              <a:rPr lang="en-US" altLang="x-none" sz="1200"/>
              <a:pPr eaLnBrk="1" hangingPunct="1"/>
              <a:t>18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58074FA-C0C5-E644-92F7-9B4FF28F4CE8}" type="slidenum">
              <a:rPr lang="en-US" altLang="x-none" sz="1200"/>
              <a:pPr eaLnBrk="1" hangingPunct="1"/>
              <a:t>19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F294A45-07F4-5749-9F2D-3BE4006BEB35}" type="slidenum">
              <a:rPr lang="en-US" altLang="x-none" sz="1200"/>
              <a:pPr eaLnBrk="1" hangingPunct="1"/>
              <a:t>2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4563BDF-8598-DC45-9EC0-4776F15007B9}" type="slidenum">
              <a:rPr lang="en-US" altLang="x-none" sz="1200"/>
              <a:pPr eaLnBrk="1" hangingPunct="1"/>
              <a:t>20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1C77028-1403-2B4C-A3CA-9FF4738C5899}" type="slidenum">
              <a:rPr lang="en-US" altLang="x-none" sz="1200"/>
              <a:pPr eaLnBrk="1" hangingPunct="1"/>
              <a:t>21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9B9709F-46B5-BD4E-B34C-9733E61EDAD9}" type="slidenum">
              <a:rPr lang="en-US" altLang="x-none" sz="1200"/>
              <a:pPr eaLnBrk="1" hangingPunct="1"/>
              <a:t>22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FA4A443-9EB5-0E4F-9937-C0BBE30AD095}" type="slidenum">
              <a:rPr lang="en-US" altLang="x-none" sz="1200"/>
              <a:pPr eaLnBrk="1" hangingPunct="1"/>
              <a:t>23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08F57C0-252A-BD46-BAAF-A2B56C3C70BE}" type="slidenum">
              <a:rPr lang="en-US" altLang="x-none" sz="1200"/>
              <a:pPr eaLnBrk="1" hangingPunct="1"/>
              <a:t>24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3A6E5DD-280B-DE42-89F0-1447BA4255FC}" type="slidenum">
              <a:rPr lang="en-US" altLang="x-none" sz="1200"/>
              <a:pPr eaLnBrk="1" hangingPunct="1"/>
              <a:t>25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C087292-5056-134F-BAC9-A339E47C3656}" type="slidenum">
              <a:rPr lang="en-US" altLang="x-none" sz="1200"/>
              <a:pPr eaLnBrk="1" hangingPunct="1"/>
              <a:t>26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61D21D0-978A-BC4D-94EA-546771C536C7}" type="slidenum">
              <a:rPr lang="en-US" altLang="x-none" sz="1200"/>
              <a:pPr eaLnBrk="1" hangingPunct="1"/>
              <a:t>27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76121DD-41CE-914B-B8D1-035FB48474F1}" type="slidenum">
              <a:rPr lang="en-US" altLang="x-none" sz="1200"/>
              <a:pPr eaLnBrk="1" hangingPunct="1"/>
              <a:t>28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0F09DF2-965E-764D-914D-14CCFBC47FE8}" type="slidenum">
              <a:rPr lang="en-US" altLang="x-none" sz="1200"/>
              <a:pPr eaLnBrk="1" hangingPunct="1"/>
              <a:t>29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AFC8EB-800E-614E-84FA-BCB2224B35C4}" type="slidenum">
              <a:rPr lang="en-US" altLang="x-none" sz="1200"/>
              <a:pPr eaLnBrk="1" hangingPunct="1"/>
              <a:t>3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C5D7153-EE78-814E-9E57-0F80E51AC7F2}" type="slidenum">
              <a:rPr lang="en-US" altLang="x-none" sz="1200"/>
              <a:pPr eaLnBrk="1" hangingPunct="1"/>
              <a:t>30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B0E4B9B-0C6D-9E4C-98A1-721FAA0A0138}" type="slidenum">
              <a:rPr lang="en-US" altLang="x-none" sz="1200"/>
              <a:pPr eaLnBrk="1" hangingPunct="1"/>
              <a:t>31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88CD586-D8A9-2F47-B15B-8A18CE491AE2}" type="slidenum">
              <a:rPr lang="en-US" altLang="x-none" sz="1200"/>
              <a:pPr eaLnBrk="1" hangingPunct="1"/>
              <a:t>32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A4801D6-4884-FC4F-9F2A-58F083BA8890}" type="slidenum">
              <a:rPr lang="en-US" altLang="x-none" sz="1200"/>
              <a:pPr eaLnBrk="1" hangingPunct="1"/>
              <a:t>33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C84818-8CDE-D846-B86A-B080BE2162DB}" type="slidenum">
              <a:rPr lang="en-US" altLang="x-none" sz="1200"/>
              <a:pPr eaLnBrk="1" hangingPunct="1"/>
              <a:t>34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C84818-8CDE-D846-B86A-B080BE2162DB}" type="slidenum">
              <a:rPr lang="en-US" altLang="x-none" sz="1200"/>
              <a:pPr eaLnBrk="1" hangingPunct="1"/>
              <a:t>35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4132395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C84818-8CDE-D846-B86A-B080BE2162DB}" type="slidenum">
              <a:rPr lang="en-US" altLang="x-none" sz="1200"/>
              <a:pPr eaLnBrk="1" hangingPunct="1"/>
              <a:t>36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6607063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C84818-8CDE-D846-B86A-B080BE2162DB}" type="slidenum">
              <a:rPr lang="en-US" altLang="x-none" sz="1200"/>
              <a:pPr eaLnBrk="1" hangingPunct="1"/>
              <a:t>37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8764615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C84818-8CDE-D846-B86A-B080BE2162DB}" type="slidenum">
              <a:rPr lang="en-US" altLang="x-none" sz="1200"/>
              <a:pPr eaLnBrk="1" hangingPunct="1"/>
              <a:t>38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5965721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C84818-8CDE-D846-B86A-B080BE2162DB}" type="slidenum">
              <a:rPr lang="en-US" altLang="x-none" sz="1200"/>
              <a:pPr eaLnBrk="1" hangingPunct="1"/>
              <a:t>39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433082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129CEDA-8A17-804D-A06D-D04D198B1734}" type="slidenum">
              <a:rPr lang="en-US" altLang="x-none" sz="1200"/>
              <a:pPr eaLnBrk="1" hangingPunct="1"/>
              <a:t>4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C84818-8CDE-D846-B86A-B080BE2162DB}" type="slidenum">
              <a:rPr lang="en-US" altLang="x-none" sz="1200"/>
              <a:pPr eaLnBrk="1" hangingPunct="1"/>
              <a:t>40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4960692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C84818-8CDE-D846-B86A-B080BE2162DB}" type="slidenum">
              <a:rPr lang="en-US" altLang="x-none" sz="1200"/>
              <a:pPr eaLnBrk="1" hangingPunct="1"/>
              <a:t>41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3037157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C84818-8CDE-D846-B86A-B080BE2162DB}" type="slidenum">
              <a:rPr lang="en-US" altLang="x-none" sz="1200"/>
              <a:pPr eaLnBrk="1" hangingPunct="1"/>
              <a:t>42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7909248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C84818-8CDE-D846-B86A-B080BE2162DB}" type="slidenum">
              <a:rPr lang="en-US" altLang="x-none" sz="1200"/>
              <a:pPr eaLnBrk="1" hangingPunct="1"/>
              <a:t>43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5624803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C84818-8CDE-D846-B86A-B080BE2162DB}" type="slidenum">
              <a:rPr lang="en-US" altLang="x-none" sz="1200"/>
              <a:pPr eaLnBrk="1" hangingPunct="1"/>
              <a:t>44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749764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C84818-8CDE-D846-B86A-B080BE2162DB}" type="slidenum">
              <a:rPr lang="en-US" altLang="x-none" sz="1200"/>
              <a:pPr eaLnBrk="1" hangingPunct="1"/>
              <a:t>45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1358044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C84818-8CDE-D846-B86A-B080BE2162DB}" type="slidenum">
              <a:rPr lang="en-US" altLang="x-none" sz="1200"/>
              <a:pPr eaLnBrk="1" hangingPunct="1"/>
              <a:t>46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0390506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C84818-8CDE-D846-B86A-B080BE2162DB}" type="slidenum">
              <a:rPr lang="en-US" altLang="x-none" sz="1200"/>
              <a:pPr eaLnBrk="1" hangingPunct="1"/>
              <a:t>47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877827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C84818-8CDE-D846-B86A-B080BE2162DB}" type="slidenum">
              <a:rPr lang="en-US" altLang="x-none" sz="1200"/>
              <a:pPr eaLnBrk="1" hangingPunct="1"/>
              <a:t>48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3029874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C84818-8CDE-D846-B86A-B080BE2162DB}" type="slidenum">
              <a:rPr lang="en-US" altLang="x-none" sz="1200"/>
              <a:pPr eaLnBrk="1" hangingPunct="1"/>
              <a:t>49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259695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8398992-5565-4447-B93F-A18C341B597E}" type="slidenum">
              <a:rPr lang="en-US" altLang="x-none" sz="1200"/>
              <a:pPr eaLnBrk="1" hangingPunct="1"/>
              <a:t>5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C84818-8CDE-D846-B86A-B080BE2162DB}" type="slidenum">
              <a:rPr lang="en-US" altLang="x-none" sz="1200"/>
              <a:pPr eaLnBrk="1" hangingPunct="1"/>
              <a:t>50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896469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098467E-649D-B34B-A3C5-F788D58F58A0}" type="slidenum">
              <a:rPr lang="en-US" altLang="x-none" sz="1200"/>
              <a:pPr eaLnBrk="1" hangingPunct="1"/>
              <a:t>6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AFA6409-B8E7-714A-B4C5-C5584D8157E2}" type="slidenum">
              <a:rPr lang="en-US" altLang="x-none" sz="1200"/>
              <a:pPr eaLnBrk="1" hangingPunct="1"/>
              <a:t>7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698B955-AFF5-A747-BBFA-1AEE2CBC4846}" type="slidenum">
              <a:rPr lang="en-US" altLang="x-none" sz="1200"/>
              <a:pPr eaLnBrk="1" hangingPunct="1"/>
              <a:t>8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A1D8134-F07C-154B-96FE-888DEB1EF9DC}" type="slidenum">
              <a:rPr lang="en-US" altLang="x-none" sz="1200"/>
              <a:pPr eaLnBrk="1" hangingPunct="1"/>
              <a:t>9</a:t>
            </a:fld>
            <a:endParaRPr lang="en-US" altLang="x-none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allpap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2286000" y="0"/>
            <a:ext cx="0" cy="533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42900" y="90488"/>
            <a:ext cx="1485900" cy="366712"/>
          </a:xfrm>
          <a:prstGeom prst="rect">
            <a:avLst/>
          </a:prstGeom>
          <a:noFill/>
          <a:ln>
            <a:noFill/>
          </a:ln>
          <a:effectLst>
            <a:outerShdw dist="25399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x-none" sz="1800" b="1">
                <a:solidFill>
                  <a:schemeClr val="bg1"/>
                </a:solidFill>
                <a:latin typeface="Times New Roman" charset="0"/>
                <a:ea typeface="Osaka" charset="-128"/>
              </a:rPr>
              <a:t>UT DALLAS</a:t>
            </a:r>
            <a:endParaRPr lang="en-US" altLang="x-none" sz="1800">
              <a:solidFill>
                <a:schemeClr val="bg1"/>
              </a:solidFill>
              <a:ea typeface="Osaka" charset="-128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438400" y="12065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400" smtClean="0">
                <a:solidFill>
                  <a:schemeClr val="bg1"/>
                </a:solidFill>
                <a:ea typeface="Osaka" charset="0"/>
                <a:cs typeface="Osaka" charset="0"/>
              </a:rPr>
              <a:t>Erik Jonsson School of Engineering &amp; Computer Science</a:t>
            </a:r>
            <a:endParaRPr lang="en-US" smtClean="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x-none" sz="1800">
              <a:ea typeface="Osaka" charset="-128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152400" y="6430963"/>
            <a:ext cx="3962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b="1" smtClean="0">
                <a:solidFill>
                  <a:schemeClr val="bg1"/>
                </a:solidFill>
                <a:ea typeface="Osaka" charset="0"/>
                <a:cs typeface="Osaka" charset="0"/>
              </a:rPr>
              <a:t>FEARLESS</a:t>
            </a:r>
            <a:r>
              <a:rPr lang="en-US" sz="1200" smtClean="0">
                <a:solidFill>
                  <a:schemeClr val="bg1"/>
                </a:solidFill>
                <a:ea typeface="Osaka" charset="0"/>
                <a:cs typeface="Osaka" charset="0"/>
              </a:rPr>
              <a:t> engineering</a:t>
            </a:r>
            <a:endParaRPr lang="en-US" smtClean="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  <p:pic>
        <p:nvPicPr>
          <p:cNvPr id="10" name="Picture 16" descr="utd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400800"/>
            <a:ext cx="56356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17"/>
          <p:cNvSpPr>
            <a:spLocks noChangeShapeType="1"/>
          </p:cNvSpPr>
          <p:nvPr/>
        </p:nvSpPr>
        <p:spPr bwMode="auto">
          <a:xfrm>
            <a:off x="0" y="6248400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1430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3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4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173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5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6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8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38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002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947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wallpap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9" name="Rectangle 21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x-none" sz="1800">
              <a:ea typeface="Osaka" charset="-128"/>
            </a:endParaRPr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152400" y="6430963"/>
            <a:ext cx="3962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b="1" smtClean="0">
                <a:solidFill>
                  <a:schemeClr val="bg1"/>
                </a:solidFill>
                <a:ea typeface="Osaka" charset="0"/>
                <a:cs typeface="Osaka" charset="0"/>
              </a:rPr>
              <a:t>FEARLESS</a:t>
            </a:r>
            <a:r>
              <a:rPr lang="en-US" sz="1200" smtClean="0">
                <a:solidFill>
                  <a:schemeClr val="bg1"/>
                </a:solidFill>
                <a:ea typeface="Osaka" charset="0"/>
                <a:cs typeface="Osaka" charset="0"/>
              </a:rPr>
              <a:t> engineering</a:t>
            </a:r>
            <a:endParaRPr lang="en-US" smtClean="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  <p:pic>
        <p:nvPicPr>
          <p:cNvPr id="1031" name="Picture 24" descr="utd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400800"/>
            <a:ext cx="56356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Osak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  <a:cs typeface="Osak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  <a:cs typeface="Osak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  <a:cs typeface="Osak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  <a:cs typeface="Osaka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Osaka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  <a:ea typeface="+mn-ea"/>
          <a:cs typeface="Osak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Osak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  <a:ea typeface="+mn-ea"/>
          <a:cs typeface="Osak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ea typeface="+mn-ea"/>
          <a:cs typeface="Osak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17.w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18.wmf"/><Relationship Id="rId10" Type="http://schemas.openxmlformats.org/officeDocument/2006/relationships/oleObject" Target="../embeddings/oleObject9.bin"/><Relationship Id="rId11" Type="http://schemas.openxmlformats.org/officeDocument/2006/relationships/image" Target="../media/image1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image" Target="../media/image21.jpeg"/><Relationship Id="rId5" Type="http://schemas.openxmlformats.org/officeDocument/2006/relationships/oleObject" Target="../embeddings/oleObject10.bin"/><Relationship Id="rId6" Type="http://schemas.openxmlformats.org/officeDocument/2006/relationships/image" Target="../media/image20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wmf"/><Relationship Id="rId12" Type="http://schemas.openxmlformats.org/officeDocument/2006/relationships/oleObject" Target="../embeddings/oleObject15.bin"/><Relationship Id="rId13" Type="http://schemas.openxmlformats.org/officeDocument/2006/relationships/image" Target="../media/image27.wmf"/><Relationship Id="rId14" Type="http://schemas.openxmlformats.org/officeDocument/2006/relationships/oleObject" Target="../embeddings/oleObject16.bin"/><Relationship Id="rId15" Type="http://schemas.openxmlformats.org/officeDocument/2006/relationships/image" Target="../media/image28.wmf"/><Relationship Id="rId16" Type="http://schemas.openxmlformats.org/officeDocument/2006/relationships/oleObject" Target="../embeddings/oleObject17.bin"/><Relationship Id="rId17" Type="http://schemas.openxmlformats.org/officeDocument/2006/relationships/image" Target="../media/image29.wmf"/><Relationship Id="rId18" Type="http://schemas.openxmlformats.org/officeDocument/2006/relationships/oleObject" Target="../embeddings/oleObject18.bin"/><Relationship Id="rId19" Type="http://schemas.openxmlformats.org/officeDocument/2006/relationships/image" Target="../media/image30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24.w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25.wmf"/><Relationship Id="rId10" Type="http://schemas.openxmlformats.org/officeDocument/2006/relationships/oleObject" Target="../embeddings/oleObject1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31.wmf"/><Relationship Id="rId6" Type="http://schemas.openxmlformats.org/officeDocument/2006/relationships/image" Target="../media/image32.jpe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4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5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6.jpeg"/></Relationships>
</file>

<file path=ppt/slides/_rels/slide3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0.wmf"/><Relationship Id="rId12" Type="http://schemas.openxmlformats.org/officeDocument/2006/relationships/oleObject" Target="../embeddings/oleObject24.bin"/><Relationship Id="rId13" Type="http://schemas.openxmlformats.org/officeDocument/2006/relationships/image" Target="../media/image41.wmf"/><Relationship Id="rId14" Type="http://schemas.openxmlformats.org/officeDocument/2006/relationships/oleObject" Target="../embeddings/oleObject25.bin"/><Relationship Id="rId15" Type="http://schemas.openxmlformats.org/officeDocument/2006/relationships/image" Target="../media/image42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37.w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38.w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39.wmf"/><Relationship Id="rId10" Type="http://schemas.openxmlformats.org/officeDocument/2006/relationships/oleObject" Target="../embeddings/oleObject23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4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5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6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7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4" Type="http://schemas.openxmlformats.org/officeDocument/2006/relationships/image" Target="../media/image50.jpeg"/><Relationship Id="rId5" Type="http://schemas.openxmlformats.org/officeDocument/2006/relationships/oleObject" Target="../embeddings/oleObject26.bin"/><Relationship Id="rId6" Type="http://schemas.openxmlformats.org/officeDocument/2006/relationships/image" Target="../media/image48.wmf"/><Relationship Id="rId7" Type="http://schemas.openxmlformats.org/officeDocument/2006/relationships/oleObject" Target="../embeddings/oleObject27.bin"/><Relationship Id="rId8" Type="http://schemas.openxmlformats.org/officeDocument/2006/relationships/image" Target="../media/image49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4" Type="http://schemas.openxmlformats.org/officeDocument/2006/relationships/image" Target="../media/image50.jpeg"/><Relationship Id="rId5" Type="http://schemas.openxmlformats.org/officeDocument/2006/relationships/oleObject" Target="../embeddings/oleObject28.bin"/><Relationship Id="rId6" Type="http://schemas.openxmlformats.org/officeDocument/2006/relationships/image" Target="../media/image51.wmf"/><Relationship Id="rId7" Type="http://schemas.openxmlformats.org/officeDocument/2006/relationships/oleObject" Target="../embeddings/oleObject29.bin"/><Relationship Id="rId8" Type="http://schemas.openxmlformats.org/officeDocument/2006/relationships/image" Target="../media/image52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3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4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5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90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 smtClean="0"/>
              <a:t>Interpolating Values</a:t>
            </a:r>
            <a:endParaRPr lang="en-US" altLang="x-none" dirty="0"/>
          </a:p>
        </p:txBody>
      </p:sp>
      <p:sp>
        <p:nvSpPr>
          <p:cNvPr id="4098" name="Line 8"/>
          <p:cNvSpPr>
            <a:spLocks noChangeShapeType="1"/>
          </p:cNvSpPr>
          <p:nvPr/>
        </p:nvSpPr>
        <p:spPr bwMode="auto">
          <a:xfrm>
            <a:off x="457200" y="37338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Information Requirements</a:t>
            </a:r>
            <a:endParaRPr lang="en-US" altLang="x-none" dirty="0"/>
          </a:p>
        </p:txBody>
      </p:sp>
      <p:sp>
        <p:nvSpPr>
          <p:cNvPr id="22541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57200" y="1782763"/>
            <a:ext cx="18637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>
                <a:solidFill>
                  <a:schemeClr val="tx1"/>
                </a:solidFill>
              </a:rPr>
              <a:t>just the points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482600" y="2963863"/>
            <a:ext cx="11699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>
                <a:solidFill>
                  <a:schemeClr val="tx1"/>
                </a:solidFill>
              </a:rPr>
              <a:t>tangents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69900" y="4144963"/>
            <a:ext cx="281146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>
                <a:solidFill>
                  <a:schemeClr val="tx1"/>
                </a:solidFill>
              </a:rPr>
              <a:t>interior control points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57200" y="5110163"/>
            <a:ext cx="2946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>
                <a:solidFill>
                  <a:schemeClr val="tx1"/>
                </a:solidFill>
              </a:rPr>
              <a:t>just beginning and ending tangents</a:t>
            </a:r>
          </a:p>
        </p:txBody>
      </p:sp>
      <p:sp>
        <p:nvSpPr>
          <p:cNvPr id="19" name="Oval 6"/>
          <p:cNvSpPr>
            <a:spLocks noChangeArrowheads="1"/>
          </p:cNvSpPr>
          <p:nvPr/>
        </p:nvSpPr>
        <p:spPr bwMode="auto">
          <a:xfrm>
            <a:off x="3657600" y="2189163"/>
            <a:ext cx="1651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0" name="Oval 7"/>
          <p:cNvSpPr>
            <a:spLocks noChangeArrowheads="1"/>
          </p:cNvSpPr>
          <p:nvPr/>
        </p:nvSpPr>
        <p:spPr bwMode="auto">
          <a:xfrm>
            <a:off x="5130800" y="1922463"/>
            <a:ext cx="1651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6311900" y="2189163"/>
            <a:ext cx="1651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2" name="Oval 9"/>
          <p:cNvSpPr>
            <a:spLocks noChangeArrowheads="1"/>
          </p:cNvSpPr>
          <p:nvPr/>
        </p:nvSpPr>
        <p:spPr bwMode="auto">
          <a:xfrm>
            <a:off x="8293100" y="2189163"/>
            <a:ext cx="1651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3" name="Oval 10"/>
          <p:cNvSpPr>
            <a:spLocks noChangeArrowheads="1"/>
          </p:cNvSpPr>
          <p:nvPr/>
        </p:nvSpPr>
        <p:spPr bwMode="auto">
          <a:xfrm>
            <a:off x="7353300" y="1681163"/>
            <a:ext cx="1651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4" name="Oval 11"/>
          <p:cNvSpPr>
            <a:spLocks noChangeArrowheads="1"/>
          </p:cNvSpPr>
          <p:nvPr/>
        </p:nvSpPr>
        <p:spPr bwMode="auto">
          <a:xfrm>
            <a:off x="3657600" y="3255963"/>
            <a:ext cx="1651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5" name="Oval 12"/>
          <p:cNvSpPr>
            <a:spLocks noChangeArrowheads="1"/>
          </p:cNvSpPr>
          <p:nvPr/>
        </p:nvSpPr>
        <p:spPr bwMode="auto">
          <a:xfrm>
            <a:off x="5130800" y="2989263"/>
            <a:ext cx="1651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" name="Oval 13"/>
          <p:cNvSpPr>
            <a:spLocks noChangeArrowheads="1"/>
          </p:cNvSpPr>
          <p:nvPr/>
        </p:nvSpPr>
        <p:spPr bwMode="auto">
          <a:xfrm>
            <a:off x="6311900" y="3255963"/>
            <a:ext cx="1651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7" name="Oval 14"/>
          <p:cNvSpPr>
            <a:spLocks noChangeArrowheads="1"/>
          </p:cNvSpPr>
          <p:nvPr/>
        </p:nvSpPr>
        <p:spPr bwMode="auto">
          <a:xfrm>
            <a:off x="8293100" y="3255963"/>
            <a:ext cx="1651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8" name="Oval 15"/>
          <p:cNvSpPr>
            <a:spLocks noChangeArrowheads="1"/>
          </p:cNvSpPr>
          <p:nvPr/>
        </p:nvSpPr>
        <p:spPr bwMode="auto">
          <a:xfrm>
            <a:off x="7353300" y="2747963"/>
            <a:ext cx="1651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" name="Line 16"/>
          <p:cNvSpPr>
            <a:spLocks noChangeShapeType="1"/>
          </p:cNvSpPr>
          <p:nvPr/>
        </p:nvSpPr>
        <p:spPr bwMode="auto">
          <a:xfrm flipH="1">
            <a:off x="3741738" y="2832101"/>
            <a:ext cx="647700" cy="495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17"/>
          <p:cNvSpPr>
            <a:spLocks noChangeShapeType="1"/>
          </p:cNvSpPr>
          <p:nvPr/>
        </p:nvSpPr>
        <p:spPr bwMode="auto">
          <a:xfrm flipH="1">
            <a:off x="5226050" y="2870201"/>
            <a:ext cx="773113" cy="190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18"/>
          <p:cNvSpPr>
            <a:spLocks noChangeShapeType="1"/>
          </p:cNvSpPr>
          <p:nvPr/>
        </p:nvSpPr>
        <p:spPr bwMode="auto">
          <a:xfrm flipH="1">
            <a:off x="6392863" y="2971801"/>
            <a:ext cx="457200" cy="368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19"/>
          <p:cNvSpPr>
            <a:spLocks noChangeShapeType="1"/>
          </p:cNvSpPr>
          <p:nvPr/>
        </p:nvSpPr>
        <p:spPr bwMode="auto">
          <a:xfrm flipH="1">
            <a:off x="7470775" y="2806701"/>
            <a:ext cx="774700" cy="2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20"/>
          <p:cNvSpPr>
            <a:spLocks noChangeShapeType="1"/>
          </p:cNvSpPr>
          <p:nvPr/>
        </p:nvSpPr>
        <p:spPr bwMode="auto">
          <a:xfrm rot="10800000">
            <a:off x="8372475" y="3352801"/>
            <a:ext cx="455613" cy="266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Oval 21"/>
          <p:cNvSpPr>
            <a:spLocks noChangeArrowheads="1"/>
          </p:cNvSpPr>
          <p:nvPr/>
        </p:nvSpPr>
        <p:spPr bwMode="auto">
          <a:xfrm>
            <a:off x="3657600" y="4424363"/>
            <a:ext cx="1651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5" name="Oval 22"/>
          <p:cNvSpPr>
            <a:spLocks noChangeArrowheads="1"/>
          </p:cNvSpPr>
          <p:nvPr/>
        </p:nvSpPr>
        <p:spPr bwMode="auto">
          <a:xfrm>
            <a:off x="5130800" y="4157663"/>
            <a:ext cx="1651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6" name="Oval 23"/>
          <p:cNvSpPr>
            <a:spLocks noChangeArrowheads="1"/>
          </p:cNvSpPr>
          <p:nvPr/>
        </p:nvSpPr>
        <p:spPr bwMode="auto">
          <a:xfrm>
            <a:off x="6311900" y="4424363"/>
            <a:ext cx="1651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7" name="Oval 24"/>
          <p:cNvSpPr>
            <a:spLocks noChangeArrowheads="1"/>
          </p:cNvSpPr>
          <p:nvPr/>
        </p:nvSpPr>
        <p:spPr bwMode="auto">
          <a:xfrm>
            <a:off x="8293100" y="4424363"/>
            <a:ext cx="1651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8" name="Oval 25"/>
          <p:cNvSpPr>
            <a:spLocks noChangeArrowheads="1"/>
          </p:cNvSpPr>
          <p:nvPr/>
        </p:nvSpPr>
        <p:spPr bwMode="auto">
          <a:xfrm>
            <a:off x="7353300" y="3916363"/>
            <a:ext cx="1651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9" name="Oval 26"/>
          <p:cNvSpPr>
            <a:spLocks noChangeArrowheads="1"/>
          </p:cNvSpPr>
          <p:nvPr/>
        </p:nvSpPr>
        <p:spPr bwMode="auto">
          <a:xfrm>
            <a:off x="4051300" y="4043363"/>
            <a:ext cx="139700" cy="139700"/>
          </a:xfrm>
          <a:prstGeom prst="ellipse">
            <a:avLst/>
          </a:prstGeom>
          <a:solidFill>
            <a:srgbClr val="2300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0" name="Oval 27"/>
          <p:cNvSpPr>
            <a:spLocks noChangeArrowheads="1"/>
          </p:cNvSpPr>
          <p:nvPr/>
        </p:nvSpPr>
        <p:spPr bwMode="auto">
          <a:xfrm>
            <a:off x="4572000" y="3929063"/>
            <a:ext cx="139700" cy="139700"/>
          </a:xfrm>
          <a:prstGeom prst="ellipse">
            <a:avLst/>
          </a:prstGeom>
          <a:solidFill>
            <a:srgbClr val="2300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5588000" y="4373563"/>
            <a:ext cx="139700" cy="139700"/>
          </a:xfrm>
          <a:prstGeom prst="ellipse">
            <a:avLst/>
          </a:prstGeom>
          <a:solidFill>
            <a:srgbClr val="2300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2" name="Oval 29"/>
          <p:cNvSpPr>
            <a:spLocks noChangeArrowheads="1"/>
          </p:cNvSpPr>
          <p:nvPr/>
        </p:nvSpPr>
        <p:spPr bwMode="auto">
          <a:xfrm>
            <a:off x="5969000" y="4729163"/>
            <a:ext cx="139700" cy="139700"/>
          </a:xfrm>
          <a:prstGeom prst="ellipse">
            <a:avLst/>
          </a:prstGeom>
          <a:solidFill>
            <a:srgbClr val="2300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6604000" y="4183063"/>
            <a:ext cx="139700" cy="139700"/>
          </a:xfrm>
          <a:prstGeom prst="ellipse">
            <a:avLst/>
          </a:prstGeom>
          <a:solidFill>
            <a:srgbClr val="2300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4" name="Oval 31"/>
          <p:cNvSpPr>
            <a:spLocks noChangeArrowheads="1"/>
          </p:cNvSpPr>
          <p:nvPr/>
        </p:nvSpPr>
        <p:spPr bwMode="auto">
          <a:xfrm>
            <a:off x="7023100" y="3941763"/>
            <a:ext cx="139700" cy="139700"/>
          </a:xfrm>
          <a:prstGeom prst="ellipse">
            <a:avLst/>
          </a:prstGeom>
          <a:solidFill>
            <a:srgbClr val="2300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5" name="Oval 32"/>
          <p:cNvSpPr>
            <a:spLocks noChangeArrowheads="1"/>
          </p:cNvSpPr>
          <p:nvPr/>
        </p:nvSpPr>
        <p:spPr bwMode="auto">
          <a:xfrm>
            <a:off x="7747000" y="3916363"/>
            <a:ext cx="139700" cy="139700"/>
          </a:xfrm>
          <a:prstGeom prst="ellipse">
            <a:avLst/>
          </a:prstGeom>
          <a:solidFill>
            <a:srgbClr val="2300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7962900" y="4297363"/>
            <a:ext cx="139700" cy="139700"/>
          </a:xfrm>
          <a:prstGeom prst="ellipse">
            <a:avLst/>
          </a:prstGeom>
          <a:solidFill>
            <a:srgbClr val="2300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7" name="Oval 34"/>
          <p:cNvSpPr>
            <a:spLocks noChangeArrowheads="1"/>
          </p:cNvSpPr>
          <p:nvPr/>
        </p:nvSpPr>
        <p:spPr bwMode="auto">
          <a:xfrm>
            <a:off x="3619500" y="5630863"/>
            <a:ext cx="1651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8" name="Oval 35"/>
          <p:cNvSpPr>
            <a:spLocks noChangeArrowheads="1"/>
          </p:cNvSpPr>
          <p:nvPr/>
        </p:nvSpPr>
        <p:spPr bwMode="auto">
          <a:xfrm>
            <a:off x="5092700" y="5364163"/>
            <a:ext cx="1651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9" name="Oval 36"/>
          <p:cNvSpPr>
            <a:spLocks noChangeArrowheads="1"/>
          </p:cNvSpPr>
          <p:nvPr/>
        </p:nvSpPr>
        <p:spPr bwMode="auto">
          <a:xfrm>
            <a:off x="6273800" y="5630863"/>
            <a:ext cx="1651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0" name="Oval 37"/>
          <p:cNvSpPr>
            <a:spLocks noChangeArrowheads="1"/>
          </p:cNvSpPr>
          <p:nvPr/>
        </p:nvSpPr>
        <p:spPr bwMode="auto">
          <a:xfrm>
            <a:off x="8255000" y="5630863"/>
            <a:ext cx="1651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1" name="Oval 38"/>
          <p:cNvSpPr>
            <a:spLocks noChangeArrowheads="1"/>
          </p:cNvSpPr>
          <p:nvPr/>
        </p:nvSpPr>
        <p:spPr bwMode="auto">
          <a:xfrm>
            <a:off x="7315200" y="5122863"/>
            <a:ext cx="1651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" name="Line 39"/>
          <p:cNvSpPr>
            <a:spLocks noChangeShapeType="1"/>
          </p:cNvSpPr>
          <p:nvPr/>
        </p:nvSpPr>
        <p:spPr bwMode="auto">
          <a:xfrm flipH="1">
            <a:off x="3703638" y="5207001"/>
            <a:ext cx="647700" cy="495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40"/>
          <p:cNvSpPr>
            <a:spLocks noChangeShapeType="1"/>
          </p:cNvSpPr>
          <p:nvPr/>
        </p:nvSpPr>
        <p:spPr bwMode="auto">
          <a:xfrm rot="10800000">
            <a:off x="8334375" y="5727701"/>
            <a:ext cx="455613" cy="266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41"/>
          <p:cNvSpPr>
            <a:spLocks noChangeShapeType="1"/>
          </p:cNvSpPr>
          <p:nvPr/>
        </p:nvSpPr>
        <p:spPr bwMode="auto">
          <a:xfrm rot="10800000" flipH="1">
            <a:off x="457200" y="2590801"/>
            <a:ext cx="8142288" cy="3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42"/>
          <p:cNvSpPr>
            <a:spLocks noChangeShapeType="1"/>
          </p:cNvSpPr>
          <p:nvPr/>
        </p:nvSpPr>
        <p:spPr bwMode="auto">
          <a:xfrm rot="10800000" flipH="1">
            <a:off x="457200" y="3759201"/>
            <a:ext cx="8142288" cy="3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43"/>
          <p:cNvSpPr>
            <a:spLocks noChangeShapeType="1"/>
          </p:cNvSpPr>
          <p:nvPr/>
        </p:nvSpPr>
        <p:spPr bwMode="auto">
          <a:xfrm rot="10800000" flipH="1">
            <a:off x="457200" y="4953001"/>
            <a:ext cx="8142288" cy="3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44"/>
          <p:cNvSpPr>
            <a:spLocks noChangeShapeType="1"/>
          </p:cNvSpPr>
          <p:nvPr/>
        </p:nvSpPr>
        <p:spPr bwMode="auto">
          <a:xfrm rot="10800000" flipH="1">
            <a:off x="457200" y="1371601"/>
            <a:ext cx="8142288" cy="3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Curve Formulations</a:t>
            </a:r>
            <a:endParaRPr lang="en-US" altLang="x-none" dirty="0"/>
          </a:p>
        </p:txBody>
      </p:sp>
      <p:sp>
        <p:nvSpPr>
          <p:cNvPr id="24591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85800" y="1600200"/>
            <a:ext cx="77724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bg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bg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bg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x-none" sz="2400" kern="0" dirty="0" smtClean="0"/>
              <a:t>Lagrange polynomial</a:t>
            </a:r>
          </a:p>
          <a:p>
            <a:pPr eaLnBrk="1" hangingPunct="1">
              <a:lnSpc>
                <a:spcPct val="90000"/>
              </a:lnSpc>
            </a:pPr>
            <a:endParaRPr lang="en-US" altLang="x-none" sz="2400" kern="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x-none" sz="2400" kern="0" dirty="0" smtClean="0"/>
              <a:t>Piecewise cubic polynomials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 kern="0" dirty="0" err="1" smtClean="0"/>
              <a:t>Hermite</a:t>
            </a:r>
            <a:endParaRPr lang="en-US" altLang="x-none" sz="2000" kern="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 kern="0" dirty="0" err="1" smtClean="0"/>
              <a:t>Catmull</a:t>
            </a:r>
            <a:r>
              <a:rPr lang="en-US" altLang="x-none" sz="2000" kern="0" dirty="0" smtClean="0"/>
              <a:t>-Rom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 kern="0" dirty="0" smtClean="0"/>
              <a:t>Blended Parabolas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 kern="0" dirty="0" smtClean="0"/>
              <a:t>Bezier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 kern="0" dirty="0" smtClean="0"/>
              <a:t>B-spline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 kern="0" dirty="0" smtClean="0"/>
              <a:t>Tension-Continuity-Bias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 kern="0" dirty="0" smtClean="0"/>
              <a:t>4-Point Form</a:t>
            </a:r>
            <a:endParaRPr lang="en-US" altLang="x-none" sz="20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Lagrange Polynomial</a:t>
            </a:r>
            <a:endParaRPr lang="en-US" altLang="x-none" dirty="0"/>
          </a:p>
        </p:txBody>
      </p:sp>
      <p:sp>
        <p:nvSpPr>
          <p:cNvPr id="26631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2895600"/>
            <a:ext cx="54102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295400" y="1505080"/>
                <a:ext cx="2439129" cy="10877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505080"/>
                <a:ext cx="2439129" cy="10877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648200" y="1586985"/>
                <a:ext cx="2942537" cy="11503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e>
                          </m:eqArr>
                        </m:sub>
                        <m:sup/>
                        <m:e>
                          <m:f>
                            <m:fPr>
                              <m:ctrlPr>
                                <a:rPr lang="mr-IN" sz="24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586985"/>
                <a:ext cx="2942537" cy="115038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Lagrange Polynomial</a:t>
            </a:r>
            <a:endParaRPr lang="en-US" altLang="x-none" dirty="0"/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657600"/>
            <a:ext cx="42862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295400" y="1505080"/>
                <a:ext cx="2439129" cy="10877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505080"/>
                <a:ext cx="2439129" cy="10877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648200" y="1586985"/>
                <a:ext cx="2942537" cy="11503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e>
                          </m:eqArr>
                        </m:sub>
                        <m:sup/>
                        <m:e>
                          <m:f>
                            <m:fPr>
                              <m:ctrlPr>
                                <a:rPr lang="mr-IN" sz="24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586985"/>
                <a:ext cx="2942537" cy="115038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606592" y="2843539"/>
            <a:ext cx="5965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Polynomial of order </a:t>
            </a:r>
            <a:r>
              <a:rPr lang="en-US" sz="2000" i="1" dirty="0" smtClean="0"/>
              <a:t>k-1</a:t>
            </a:r>
            <a:r>
              <a:rPr lang="en-US" sz="2000" dirty="0" smtClean="0"/>
              <a:t> for </a:t>
            </a:r>
            <a:r>
              <a:rPr lang="en-US" sz="2000" i="1" dirty="0" smtClean="0"/>
              <a:t>k</a:t>
            </a:r>
            <a:r>
              <a:rPr lang="en-US" sz="2000" dirty="0" smtClean="0"/>
              <a:t> points of interpolation </a:t>
            </a:r>
          </a:p>
          <a:p>
            <a:r>
              <a:rPr lang="en-US" sz="2000" dirty="0" smtClean="0"/>
              <a:t>Too flexible </a:t>
            </a:r>
            <a:r>
              <a:rPr lang="mr-IN" sz="2000" dirty="0" smtClean="0"/>
              <a:t>–</a:t>
            </a:r>
            <a:r>
              <a:rPr lang="en-US" sz="2000" dirty="0" smtClean="0"/>
              <a:t> Over Fitting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Polynomial Curve Formulations</a:t>
            </a:r>
            <a:endParaRPr lang="en-US" altLang="x-none" dirty="0"/>
          </a:p>
        </p:txBody>
      </p:sp>
      <p:sp>
        <p:nvSpPr>
          <p:cNvPr id="30723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" name="Object 47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713520364"/>
              </p:ext>
            </p:extLst>
          </p:nvPr>
        </p:nvGraphicFramePr>
        <p:xfrm>
          <a:off x="2587625" y="3352800"/>
          <a:ext cx="46482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0" name="Equation" r:id="rId4" imgW="1498320" imgH="203040" progId="Equation.3">
                  <p:embed/>
                </p:oleObj>
              </mc:Choice>
              <mc:Fallback>
                <p:oleObj name="Equation" r:id="rId4" imgW="1498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5" y="3352800"/>
                        <a:ext cx="46482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072900"/>
              </p:ext>
            </p:extLst>
          </p:nvPr>
        </p:nvGraphicFramePr>
        <p:xfrm>
          <a:off x="635000" y="4648200"/>
          <a:ext cx="20574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1" name="Equation" r:id="rId6" imgW="952200" imgH="228600" progId="Equation.3">
                  <p:embed/>
                </p:oleObj>
              </mc:Choice>
              <mc:Fallback>
                <p:oleObj name="Equation" r:id="rId6" imgW="952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4648200"/>
                        <a:ext cx="20574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3"/>
          <p:cNvSpPr>
            <a:spLocks noChangeArrowheads="1"/>
          </p:cNvSpPr>
          <p:nvPr/>
        </p:nvSpPr>
        <p:spPr bwMode="auto">
          <a:xfrm>
            <a:off x="4876800" y="4724400"/>
            <a:ext cx="18288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>
            <a:spAutoFit/>
          </a:bodyPr>
          <a:lstStyle>
            <a:lvl1pPr marL="39688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chemeClr val="tx1"/>
                </a:solidFill>
              </a:rPr>
              <a:t>Geometric information</a:t>
            </a:r>
          </a:p>
        </p:txBody>
      </p:sp>
      <p:sp>
        <p:nvSpPr>
          <p:cNvPr id="8" name="Rectangle 54"/>
          <p:cNvSpPr>
            <a:spLocks noChangeArrowheads="1"/>
          </p:cNvSpPr>
          <p:nvPr/>
        </p:nvSpPr>
        <p:spPr bwMode="auto">
          <a:xfrm>
            <a:off x="2971800" y="5181600"/>
            <a:ext cx="16764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>
            <a:spAutoFit/>
          </a:bodyPr>
          <a:lstStyle>
            <a:lvl1pPr marL="39688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chemeClr val="tx1"/>
                </a:solidFill>
              </a:rPr>
              <a:t>Coefficient matrix</a:t>
            </a:r>
          </a:p>
        </p:txBody>
      </p:sp>
      <p:sp>
        <p:nvSpPr>
          <p:cNvPr id="9" name="Line 55"/>
          <p:cNvSpPr>
            <a:spLocks noChangeShapeType="1"/>
          </p:cNvSpPr>
          <p:nvPr/>
        </p:nvSpPr>
        <p:spPr bwMode="auto">
          <a:xfrm flipV="1">
            <a:off x="3733800" y="3962400"/>
            <a:ext cx="381000" cy="1066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56"/>
          <p:cNvSpPr>
            <a:spLocks noChangeShapeType="1"/>
          </p:cNvSpPr>
          <p:nvPr/>
        </p:nvSpPr>
        <p:spPr bwMode="auto">
          <a:xfrm flipH="1" flipV="1">
            <a:off x="4572000" y="3962400"/>
            <a:ext cx="533400" cy="685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57"/>
          <p:cNvSpPr>
            <a:spLocks noChangeShapeType="1"/>
          </p:cNvSpPr>
          <p:nvPr/>
        </p:nvSpPr>
        <p:spPr bwMode="auto">
          <a:xfrm flipV="1">
            <a:off x="2819400" y="3962400"/>
            <a:ext cx="6858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58"/>
          <p:cNvSpPr>
            <a:spLocks noChangeShapeType="1"/>
          </p:cNvSpPr>
          <p:nvPr/>
        </p:nvSpPr>
        <p:spPr bwMode="auto">
          <a:xfrm flipV="1">
            <a:off x="5257800" y="4038600"/>
            <a:ext cx="30480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59"/>
          <p:cNvSpPr>
            <a:spLocks noChangeArrowheads="1"/>
          </p:cNvSpPr>
          <p:nvPr/>
        </p:nvSpPr>
        <p:spPr bwMode="auto">
          <a:xfrm>
            <a:off x="6096000" y="2590800"/>
            <a:ext cx="18288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>
            <a:spAutoFit/>
          </a:bodyPr>
          <a:lstStyle>
            <a:lvl1pPr marL="39688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chemeClr val="tx1"/>
                </a:solidFill>
              </a:rPr>
              <a:t>Blending</a:t>
            </a:r>
          </a:p>
          <a:p>
            <a:pPr eaLnBrk="1" hangingPunct="1"/>
            <a:r>
              <a:rPr lang="en-US" altLang="x-none" b="1">
                <a:solidFill>
                  <a:schemeClr val="tx1"/>
                </a:solidFill>
              </a:rPr>
              <a:t>Functions</a:t>
            </a:r>
          </a:p>
        </p:txBody>
      </p:sp>
      <p:sp>
        <p:nvSpPr>
          <p:cNvPr id="14" name="Line 60"/>
          <p:cNvSpPr>
            <a:spLocks noChangeShapeType="1"/>
          </p:cNvSpPr>
          <p:nvPr/>
        </p:nvSpPr>
        <p:spPr bwMode="auto">
          <a:xfrm flipH="1">
            <a:off x="5562600" y="2895600"/>
            <a:ext cx="4572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61"/>
          <p:cNvSpPr>
            <a:spLocks noChangeArrowheads="1"/>
          </p:cNvSpPr>
          <p:nvPr/>
        </p:nvSpPr>
        <p:spPr bwMode="auto">
          <a:xfrm>
            <a:off x="7010400" y="4495800"/>
            <a:ext cx="16764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>
            <a:spAutoFit/>
          </a:bodyPr>
          <a:lstStyle>
            <a:lvl1pPr marL="39688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chemeClr val="tx1"/>
                </a:solidFill>
              </a:rPr>
              <a:t>Algebraic coefficient matrix</a:t>
            </a:r>
          </a:p>
        </p:txBody>
      </p:sp>
      <p:sp>
        <p:nvSpPr>
          <p:cNvPr id="16" name="Line 62"/>
          <p:cNvSpPr>
            <a:spLocks noChangeShapeType="1"/>
          </p:cNvSpPr>
          <p:nvPr/>
        </p:nvSpPr>
        <p:spPr bwMode="auto">
          <a:xfrm flipH="1" flipV="1">
            <a:off x="7162800" y="3962400"/>
            <a:ext cx="30480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err="1" smtClean="0"/>
              <a:t>Hermite</a:t>
            </a:r>
            <a:endParaRPr lang="en-US" altLang="x-none" dirty="0"/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29"/>
          <p:cNvSpPr>
            <a:spLocks/>
          </p:cNvSpPr>
          <p:nvPr/>
        </p:nvSpPr>
        <p:spPr bwMode="auto">
          <a:xfrm>
            <a:off x="1752600" y="4648200"/>
            <a:ext cx="4140200" cy="1003300"/>
          </a:xfrm>
          <a:custGeom>
            <a:avLst/>
            <a:gdLst>
              <a:gd name="T0" fmla="*/ 2147483647 w 2608"/>
              <a:gd name="T1" fmla="*/ 2147483647 h 632"/>
              <a:gd name="T2" fmla="*/ 2147483647 w 2608"/>
              <a:gd name="T3" fmla="*/ 2147483647 h 632"/>
              <a:gd name="T4" fmla="*/ 2147483647 w 2608"/>
              <a:gd name="T5" fmla="*/ 2147483647 h 632"/>
              <a:gd name="T6" fmla="*/ 2147483647 w 2608"/>
              <a:gd name="T7" fmla="*/ 2147483647 h 632"/>
              <a:gd name="T8" fmla="*/ 2147483647 w 2608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08"/>
              <a:gd name="T16" fmla="*/ 0 h 632"/>
              <a:gd name="T17" fmla="*/ 2608 w 2608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08" h="632">
                <a:moveTo>
                  <a:pt x="112" y="584"/>
                </a:moveTo>
                <a:cubicBezTo>
                  <a:pt x="56" y="608"/>
                  <a:pt x="0" y="632"/>
                  <a:pt x="160" y="536"/>
                </a:cubicBezTo>
                <a:cubicBezTo>
                  <a:pt x="320" y="440"/>
                  <a:pt x="800" y="0"/>
                  <a:pt x="1072" y="8"/>
                </a:cubicBezTo>
                <a:cubicBezTo>
                  <a:pt x="1344" y="16"/>
                  <a:pt x="1536" y="552"/>
                  <a:pt x="1792" y="584"/>
                </a:cubicBezTo>
                <a:cubicBezTo>
                  <a:pt x="2048" y="616"/>
                  <a:pt x="2328" y="408"/>
                  <a:pt x="2608" y="200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" name="Object 4"/>
          <p:cNvGraphicFramePr>
            <a:graphicFrameLocks noGrp="1" noChangeAspect="1"/>
          </p:cNvGraphicFramePr>
          <p:nvPr>
            <p:ph/>
          </p:nvPr>
        </p:nvGraphicFramePr>
        <p:xfrm>
          <a:off x="838200" y="1863725"/>
          <a:ext cx="7772400" cy="219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7" name="Equation" r:id="rId4" imgW="3327120" imgH="939600" progId="Equation.3">
                  <p:embed/>
                </p:oleObj>
              </mc:Choice>
              <mc:Fallback>
                <p:oleObj name="Equation" r:id="rId4" imgW="332712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63725"/>
                        <a:ext cx="7772400" cy="219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17"/>
          <p:cNvSpPr>
            <a:spLocks/>
          </p:cNvSpPr>
          <p:nvPr/>
        </p:nvSpPr>
        <p:spPr bwMode="auto">
          <a:xfrm>
            <a:off x="3352800" y="4572000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" name="Oval 18"/>
          <p:cNvSpPr>
            <a:spLocks/>
          </p:cNvSpPr>
          <p:nvPr/>
        </p:nvSpPr>
        <p:spPr bwMode="auto">
          <a:xfrm>
            <a:off x="4495800" y="5486400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9" name="Freeform 23"/>
          <p:cNvSpPr>
            <a:spLocks/>
          </p:cNvSpPr>
          <p:nvPr/>
        </p:nvSpPr>
        <p:spPr bwMode="auto">
          <a:xfrm>
            <a:off x="3505200" y="4648200"/>
            <a:ext cx="990600" cy="914400"/>
          </a:xfrm>
          <a:custGeom>
            <a:avLst/>
            <a:gdLst>
              <a:gd name="T0" fmla="*/ 0 w 624"/>
              <a:gd name="T1" fmla="*/ 0 h 576"/>
              <a:gd name="T2" fmla="*/ 2147483647 w 624"/>
              <a:gd name="T3" fmla="*/ 2147483647 h 576"/>
              <a:gd name="T4" fmla="*/ 2147483647 w 624"/>
              <a:gd name="T5" fmla="*/ 2147483647 h 576"/>
              <a:gd name="T6" fmla="*/ 2147483647 w 624"/>
              <a:gd name="T7" fmla="*/ 2147483647 h 576"/>
              <a:gd name="T8" fmla="*/ 2147483647 w 624"/>
              <a:gd name="T9" fmla="*/ 2147483647 h 576"/>
              <a:gd name="T10" fmla="*/ 2147483647 w 624"/>
              <a:gd name="T11" fmla="*/ 2147483647 h 5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24"/>
              <a:gd name="T19" fmla="*/ 0 h 576"/>
              <a:gd name="T20" fmla="*/ 624 w 624"/>
              <a:gd name="T21" fmla="*/ 576 h 57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24" h="576">
                <a:moveTo>
                  <a:pt x="0" y="0"/>
                </a:moveTo>
                <a:cubicBezTo>
                  <a:pt x="32" y="12"/>
                  <a:pt x="64" y="24"/>
                  <a:pt x="96" y="48"/>
                </a:cubicBezTo>
                <a:cubicBezTo>
                  <a:pt x="128" y="72"/>
                  <a:pt x="144" y="96"/>
                  <a:pt x="192" y="144"/>
                </a:cubicBezTo>
                <a:cubicBezTo>
                  <a:pt x="240" y="192"/>
                  <a:pt x="328" y="272"/>
                  <a:pt x="384" y="336"/>
                </a:cubicBezTo>
                <a:cubicBezTo>
                  <a:pt x="440" y="400"/>
                  <a:pt x="488" y="488"/>
                  <a:pt x="528" y="528"/>
                </a:cubicBezTo>
                <a:cubicBezTo>
                  <a:pt x="568" y="568"/>
                  <a:pt x="596" y="572"/>
                  <a:pt x="624" y="576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27"/>
          <p:cNvSpPr>
            <a:spLocks noChangeShapeType="1"/>
          </p:cNvSpPr>
          <p:nvPr/>
        </p:nvSpPr>
        <p:spPr bwMode="auto">
          <a:xfrm>
            <a:off x="3435350" y="4638675"/>
            <a:ext cx="984250" cy="1730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28"/>
          <p:cNvSpPr>
            <a:spLocks noChangeShapeType="1"/>
          </p:cNvSpPr>
          <p:nvPr/>
        </p:nvSpPr>
        <p:spPr bwMode="auto">
          <a:xfrm flipV="1">
            <a:off x="4572000" y="5573713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Cubic Bezier</a:t>
            </a:r>
            <a:endParaRPr lang="en-US" altLang="x-none" dirty="0"/>
          </a:p>
        </p:txBody>
      </p:sp>
      <p:sp>
        <p:nvSpPr>
          <p:cNvPr id="34823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>
            <a:off x="4343400" y="4572000"/>
            <a:ext cx="4140200" cy="1003300"/>
          </a:xfrm>
          <a:custGeom>
            <a:avLst/>
            <a:gdLst>
              <a:gd name="T0" fmla="*/ 2147483647 w 2608"/>
              <a:gd name="T1" fmla="*/ 2147483647 h 632"/>
              <a:gd name="T2" fmla="*/ 2147483647 w 2608"/>
              <a:gd name="T3" fmla="*/ 2147483647 h 632"/>
              <a:gd name="T4" fmla="*/ 2147483647 w 2608"/>
              <a:gd name="T5" fmla="*/ 2147483647 h 632"/>
              <a:gd name="T6" fmla="*/ 2147483647 w 2608"/>
              <a:gd name="T7" fmla="*/ 2147483647 h 632"/>
              <a:gd name="T8" fmla="*/ 2147483647 w 2608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08"/>
              <a:gd name="T16" fmla="*/ 0 h 632"/>
              <a:gd name="T17" fmla="*/ 2608 w 2608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08" h="632">
                <a:moveTo>
                  <a:pt x="112" y="584"/>
                </a:moveTo>
                <a:cubicBezTo>
                  <a:pt x="56" y="608"/>
                  <a:pt x="0" y="632"/>
                  <a:pt x="160" y="536"/>
                </a:cubicBezTo>
                <a:cubicBezTo>
                  <a:pt x="320" y="440"/>
                  <a:pt x="800" y="0"/>
                  <a:pt x="1072" y="8"/>
                </a:cubicBezTo>
                <a:cubicBezTo>
                  <a:pt x="1344" y="16"/>
                  <a:pt x="1536" y="552"/>
                  <a:pt x="1792" y="584"/>
                </a:cubicBezTo>
                <a:cubicBezTo>
                  <a:pt x="2048" y="616"/>
                  <a:pt x="2328" y="408"/>
                  <a:pt x="2608" y="200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3"/>
          <p:cNvGraphicFramePr>
            <a:graphicFrameLocks noGrp="1" noChangeAspect="1"/>
          </p:cNvGraphicFramePr>
          <p:nvPr>
            <p:ph/>
          </p:nvPr>
        </p:nvGraphicFramePr>
        <p:xfrm>
          <a:off x="955675" y="1863725"/>
          <a:ext cx="7535863" cy="219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3" name="Equation" r:id="rId4" imgW="3225600" imgH="939600" progId="Equation.3">
                  <p:embed/>
                </p:oleObj>
              </mc:Choice>
              <mc:Fallback>
                <p:oleObj name="Equation" r:id="rId4" imgW="322560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1863725"/>
                        <a:ext cx="7535863" cy="219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val 4"/>
          <p:cNvSpPr>
            <a:spLocks/>
          </p:cNvSpPr>
          <p:nvPr/>
        </p:nvSpPr>
        <p:spPr bwMode="auto">
          <a:xfrm>
            <a:off x="5943600" y="4495800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2" name="Oval 5"/>
          <p:cNvSpPr>
            <a:spLocks/>
          </p:cNvSpPr>
          <p:nvPr/>
        </p:nvSpPr>
        <p:spPr bwMode="auto">
          <a:xfrm>
            <a:off x="7086600" y="5410200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6096000" y="4572000"/>
            <a:ext cx="990600" cy="914400"/>
          </a:xfrm>
          <a:custGeom>
            <a:avLst/>
            <a:gdLst>
              <a:gd name="T0" fmla="*/ 0 w 624"/>
              <a:gd name="T1" fmla="*/ 0 h 576"/>
              <a:gd name="T2" fmla="*/ 2147483647 w 624"/>
              <a:gd name="T3" fmla="*/ 2147483647 h 576"/>
              <a:gd name="T4" fmla="*/ 2147483647 w 624"/>
              <a:gd name="T5" fmla="*/ 2147483647 h 576"/>
              <a:gd name="T6" fmla="*/ 2147483647 w 624"/>
              <a:gd name="T7" fmla="*/ 2147483647 h 576"/>
              <a:gd name="T8" fmla="*/ 2147483647 w 624"/>
              <a:gd name="T9" fmla="*/ 2147483647 h 576"/>
              <a:gd name="T10" fmla="*/ 2147483647 w 624"/>
              <a:gd name="T11" fmla="*/ 2147483647 h 5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24"/>
              <a:gd name="T19" fmla="*/ 0 h 576"/>
              <a:gd name="T20" fmla="*/ 624 w 624"/>
              <a:gd name="T21" fmla="*/ 576 h 57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24" h="576">
                <a:moveTo>
                  <a:pt x="0" y="0"/>
                </a:moveTo>
                <a:cubicBezTo>
                  <a:pt x="32" y="12"/>
                  <a:pt x="64" y="24"/>
                  <a:pt x="96" y="48"/>
                </a:cubicBezTo>
                <a:cubicBezTo>
                  <a:pt x="128" y="72"/>
                  <a:pt x="144" y="96"/>
                  <a:pt x="192" y="144"/>
                </a:cubicBezTo>
                <a:cubicBezTo>
                  <a:pt x="240" y="192"/>
                  <a:pt x="328" y="272"/>
                  <a:pt x="384" y="336"/>
                </a:cubicBezTo>
                <a:cubicBezTo>
                  <a:pt x="440" y="400"/>
                  <a:pt x="488" y="488"/>
                  <a:pt x="528" y="528"/>
                </a:cubicBezTo>
                <a:cubicBezTo>
                  <a:pt x="568" y="568"/>
                  <a:pt x="596" y="572"/>
                  <a:pt x="624" y="576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Oval 9"/>
          <p:cNvSpPr>
            <a:spLocks/>
          </p:cNvSpPr>
          <p:nvPr/>
        </p:nvSpPr>
        <p:spPr bwMode="auto">
          <a:xfrm>
            <a:off x="6553200" y="4724400"/>
            <a:ext cx="152400" cy="152400"/>
          </a:xfrm>
          <a:prstGeom prst="ellipse">
            <a:avLst/>
          </a:prstGeom>
          <a:solidFill>
            <a:srgbClr val="FF0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5" name="Oval 10"/>
          <p:cNvSpPr>
            <a:spLocks/>
          </p:cNvSpPr>
          <p:nvPr/>
        </p:nvSpPr>
        <p:spPr bwMode="auto">
          <a:xfrm>
            <a:off x="6553200" y="5334000"/>
            <a:ext cx="152400" cy="152400"/>
          </a:xfrm>
          <a:prstGeom prst="ellipse">
            <a:avLst/>
          </a:prstGeom>
          <a:solidFill>
            <a:srgbClr val="FF00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6" name="Text Box 11"/>
          <p:cNvSpPr txBox="1">
            <a:spLocks/>
          </p:cNvSpPr>
          <p:nvPr/>
        </p:nvSpPr>
        <p:spPr bwMode="auto">
          <a:xfrm>
            <a:off x="381000" y="4419600"/>
            <a:ext cx="4038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/>
              <a:t>Interior control points play the same role as the tangents of the Hermite formulation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err="1" smtClean="0"/>
              <a:t>Catmull</a:t>
            </a:r>
            <a:r>
              <a:rPr lang="en-US" altLang="x-none" dirty="0" smtClean="0"/>
              <a:t>-Rom</a:t>
            </a:r>
            <a:endParaRPr lang="en-US" altLang="x-none" dirty="0"/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" name="Object 3"/>
          <p:cNvGraphicFramePr>
            <a:graphicFrameLocks noGrp="1" noChangeAspect="1"/>
          </p:cNvGraphicFramePr>
          <p:nvPr>
            <p:ph/>
          </p:nvPr>
        </p:nvGraphicFramePr>
        <p:xfrm>
          <a:off x="838200" y="1858963"/>
          <a:ext cx="777240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3" name="Equation" r:id="rId4" imgW="3314520" imgH="939600" progId="Equation.3">
                  <p:embed/>
                </p:oleObj>
              </mc:Choice>
              <mc:Fallback>
                <p:oleObj name="Equation" r:id="rId4" imgW="331452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58963"/>
                        <a:ext cx="7772400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reeform 4"/>
          <p:cNvSpPr>
            <a:spLocks/>
          </p:cNvSpPr>
          <p:nvPr/>
        </p:nvSpPr>
        <p:spPr bwMode="auto">
          <a:xfrm>
            <a:off x="2133600" y="4419600"/>
            <a:ext cx="4140200" cy="1003300"/>
          </a:xfrm>
          <a:custGeom>
            <a:avLst/>
            <a:gdLst>
              <a:gd name="T0" fmla="*/ 2147483647 w 2608"/>
              <a:gd name="T1" fmla="*/ 2147483647 h 632"/>
              <a:gd name="T2" fmla="*/ 2147483647 w 2608"/>
              <a:gd name="T3" fmla="*/ 2147483647 h 632"/>
              <a:gd name="T4" fmla="*/ 2147483647 w 2608"/>
              <a:gd name="T5" fmla="*/ 2147483647 h 632"/>
              <a:gd name="T6" fmla="*/ 2147483647 w 2608"/>
              <a:gd name="T7" fmla="*/ 2147483647 h 632"/>
              <a:gd name="T8" fmla="*/ 2147483647 w 2608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08"/>
              <a:gd name="T16" fmla="*/ 0 h 632"/>
              <a:gd name="T17" fmla="*/ 2608 w 2608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08" h="632">
                <a:moveTo>
                  <a:pt x="112" y="584"/>
                </a:moveTo>
                <a:cubicBezTo>
                  <a:pt x="56" y="608"/>
                  <a:pt x="0" y="632"/>
                  <a:pt x="160" y="536"/>
                </a:cubicBezTo>
                <a:cubicBezTo>
                  <a:pt x="320" y="440"/>
                  <a:pt x="800" y="0"/>
                  <a:pt x="1072" y="8"/>
                </a:cubicBezTo>
                <a:cubicBezTo>
                  <a:pt x="1344" y="16"/>
                  <a:pt x="1536" y="552"/>
                  <a:pt x="1792" y="584"/>
                </a:cubicBezTo>
                <a:cubicBezTo>
                  <a:pt x="2048" y="616"/>
                  <a:pt x="2328" y="408"/>
                  <a:pt x="2608" y="200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5"/>
          <p:cNvSpPr>
            <a:spLocks/>
          </p:cNvSpPr>
          <p:nvPr/>
        </p:nvSpPr>
        <p:spPr bwMode="auto">
          <a:xfrm>
            <a:off x="2159000" y="5270500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" name="Oval 6"/>
          <p:cNvSpPr>
            <a:spLocks/>
          </p:cNvSpPr>
          <p:nvPr/>
        </p:nvSpPr>
        <p:spPr bwMode="auto">
          <a:xfrm>
            <a:off x="3759200" y="4356100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9" name="Oval 7"/>
          <p:cNvSpPr>
            <a:spLocks/>
          </p:cNvSpPr>
          <p:nvPr/>
        </p:nvSpPr>
        <p:spPr bwMode="auto">
          <a:xfrm>
            <a:off x="4902200" y="5270500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Oval 8"/>
          <p:cNvSpPr>
            <a:spLocks/>
          </p:cNvSpPr>
          <p:nvPr/>
        </p:nvSpPr>
        <p:spPr bwMode="auto">
          <a:xfrm>
            <a:off x="6197600" y="4660900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3911600" y="4432300"/>
            <a:ext cx="990600" cy="914400"/>
          </a:xfrm>
          <a:custGeom>
            <a:avLst/>
            <a:gdLst>
              <a:gd name="T0" fmla="*/ 0 w 624"/>
              <a:gd name="T1" fmla="*/ 0 h 576"/>
              <a:gd name="T2" fmla="*/ 2147483647 w 624"/>
              <a:gd name="T3" fmla="*/ 2147483647 h 576"/>
              <a:gd name="T4" fmla="*/ 2147483647 w 624"/>
              <a:gd name="T5" fmla="*/ 2147483647 h 576"/>
              <a:gd name="T6" fmla="*/ 2147483647 w 624"/>
              <a:gd name="T7" fmla="*/ 2147483647 h 576"/>
              <a:gd name="T8" fmla="*/ 2147483647 w 624"/>
              <a:gd name="T9" fmla="*/ 2147483647 h 576"/>
              <a:gd name="T10" fmla="*/ 2147483647 w 624"/>
              <a:gd name="T11" fmla="*/ 2147483647 h 5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24"/>
              <a:gd name="T19" fmla="*/ 0 h 576"/>
              <a:gd name="T20" fmla="*/ 624 w 624"/>
              <a:gd name="T21" fmla="*/ 576 h 57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24" h="576">
                <a:moveTo>
                  <a:pt x="0" y="0"/>
                </a:moveTo>
                <a:cubicBezTo>
                  <a:pt x="32" y="12"/>
                  <a:pt x="64" y="24"/>
                  <a:pt x="96" y="48"/>
                </a:cubicBezTo>
                <a:cubicBezTo>
                  <a:pt x="128" y="72"/>
                  <a:pt x="144" y="96"/>
                  <a:pt x="192" y="144"/>
                </a:cubicBezTo>
                <a:cubicBezTo>
                  <a:pt x="240" y="192"/>
                  <a:pt x="328" y="272"/>
                  <a:pt x="384" y="336"/>
                </a:cubicBezTo>
                <a:cubicBezTo>
                  <a:pt x="440" y="400"/>
                  <a:pt x="488" y="488"/>
                  <a:pt x="528" y="528"/>
                </a:cubicBezTo>
                <a:cubicBezTo>
                  <a:pt x="568" y="568"/>
                  <a:pt x="596" y="572"/>
                  <a:pt x="624" y="576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6350000" y="4305300"/>
            <a:ext cx="1752600" cy="355600"/>
          </a:xfrm>
          <a:custGeom>
            <a:avLst/>
            <a:gdLst>
              <a:gd name="T0" fmla="*/ 0 w 1104"/>
              <a:gd name="T1" fmla="*/ 2147483647 h 224"/>
              <a:gd name="T2" fmla="*/ 2147483647 w 1104"/>
              <a:gd name="T3" fmla="*/ 2147483647 h 224"/>
              <a:gd name="T4" fmla="*/ 2147483647 w 1104"/>
              <a:gd name="T5" fmla="*/ 2147483647 h 224"/>
              <a:gd name="T6" fmla="*/ 2147483647 w 1104"/>
              <a:gd name="T7" fmla="*/ 2147483647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1104"/>
              <a:gd name="T13" fmla="*/ 0 h 224"/>
              <a:gd name="T14" fmla="*/ 1104 w 1104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04" h="224">
                <a:moveTo>
                  <a:pt x="0" y="224"/>
                </a:moveTo>
                <a:cubicBezTo>
                  <a:pt x="104" y="144"/>
                  <a:pt x="208" y="64"/>
                  <a:pt x="336" y="32"/>
                </a:cubicBezTo>
                <a:cubicBezTo>
                  <a:pt x="464" y="0"/>
                  <a:pt x="640" y="0"/>
                  <a:pt x="768" y="32"/>
                </a:cubicBezTo>
                <a:cubicBezTo>
                  <a:pt x="896" y="64"/>
                  <a:pt x="1000" y="144"/>
                  <a:pt x="1104" y="224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939800" y="5194300"/>
            <a:ext cx="1219200" cy="698500"/>
          </a:xfrm>
          <a:custGeom>
            <a:avLst/>
            <a:gdLst>
              <a:gd name="T0" fmla="*/ 2147483647 w 768"/>
              <a:gd name="T1" fmla="*/ 2147483647 h 440"/>
              <a:gd name="T2" fmla="*/ 2147483647 w 768"/>
              <a:gd name="T3" fmla="*/ 2147483647 h 440"/>
              <a:gd name="T4" fmla="*/ 2147483647 w 768"/>
              <a:gd name="T5" fmla="*/ 2147483647 h 440"/>
              <a:gd name="T6" fmla="*/ 0 w 768"/>
              <a:gd name="T7" fmla="*/ 0 h 440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440"/>
              <a:gd name="T14" fmla="*/ 768 w 768"/>
              <a:gd name="T15" fmla="*/ 440 h 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440">
                <a:moveTo>
                  <a:pt x="768" y="144"/>
                </a:moveTo>
                <a:cubicBezTo>
                  <a:pt x="676" y="220"/>
                  <a:pt x="584" y="296"/>
                  <a:pt x="480" y="336"/>
                </a:cubicBezTo>
                <a:cubicBezTo>
                  <a:pt x="376" y="376"/>
                  <a:pt x="224" y="440"/>
                  <a:pt x="144" y="384"/>
                </a:cubicBezTo>
                <a:cubicBezTo>
                  <a:pt x="64" y="328"/>
                  <a:pt x="32" y="164"/>
                  <a:pt x="0" y="0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2"/>
          <p:cNvSpPr txBox="1">
            <a:spLocks/>
          </p:cNvSpPr>
          <p:nvPr/>
        </p:nvSpPr>
        <p:spPr bwMode="auto">
          <a:xfrm>
            <a:off x="2955925" y="5600700"/>
            <a:ext cx="544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/>
              <a:t>* End conditions are handled differently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Controlling Motion along </a:t>
            </a:r>
            <a:endParaRPr lang="en-US" altLang="x-none" dirty="0"/>
          </a:p>
        </p:txBody>
      </p:sp>
      <p:sp>
        <p:nvSpPr>
          <p:cNvPr id="38916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05400" y="228600"/>
                <a:ext cx="17526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𝐩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3200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𝐩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𝑢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28600"/>
                <a:ext cx="175260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46112" y="2911475"/>
            <a:ext cx="54292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 dirty="0">
                <a:solidFill>
                  <a:schemeClr val="tx1"/>
                </a:solidFill>
              </a:rPr>
              <a:t>Step 2. </a:t>
            </a:r>
            <a:r>
              <a:rPr lang="en-US" altLang="x-none" b="1" dirty="0" err="1">
                <a:solidFill>
                  <a:schemeClr val="tx1"/>
                </a:solidFill>
              </a:rPr>
              <a:t>Reparameterization</a:t>
            </a:r>
            <a:r>
              <a:rPr lang="en-US" altLang="x-none" b="1" dirty="0">
                <a:solidFill>
                  <a:schemeClr val="tx1"/>
                </a:solidFill>
              </a:rPr>
              <a:t> by arc length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46112" y="4435475"/>
            <a:ext cx="28241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chemeClr val="tx1"/>
                </a:solidFill>
              </a:rPr>
              <a:t>Step 3. Speed control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712912" y="3749675"/>
            <a:ext cx="61356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chemeClr val="tx1"/>
                </a:solidFill>
              </a:rPr>
              <a:t>u = U(s)       where s is distance along the curve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712912" y="5578475"/>
            <a:ext cx="38052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chemeClr val="tx1"/>
                </a:solidFill>
              </a:rPr>
              <a:t>s = ease(t)       where t is time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712912" y="5146675"/>
            <a:ext cx="39814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chemeClr val="tx1"/>
                </a:solidFill>
              </a:rPr>
              <a:t>for example, ease-in / ease-out</a:t>
            </a:r>
          </a:p>
        </p:txBody>
      </p:sp>
      <p:grpSp>
        <p:nvGrpSpPr>
          <p:cNvPr id="13" name="Group 23"/>
          <p:cNvGrpSpPr>
            <a:grpSpLocks/>
          </p:cNvGrpSpPr>
          <p:nvPr/>
        </p:nvGrpSpPr>
        <p:grpSpPr bwMode="auto">
          <a:xfrm>
            <a:off x="6502400" y="1574800"/>
            <a:ext cx="2133600" cy="1701800"/>
            <a:chOff x="3936" y="432"/>
            <a:chExt cx="1584" cy="1264"/>
          </a:xfrm>
        </p:grpSpPr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3984" y="544"/>
              <a:ext cx="0" cy="115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3984" y="1696"/>
              <a:ext cx="12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3984" y="432"/>
              <a:ext cx="1488" cy="1136"/>
            </a:xfrm>
            <a:custGeom>
              <a:avLst/>
              <a:gdLst>
                <a:gd name="T0" fmla="*/ 0 w 1488"/>
                <a:gd name="T1" fmla="*/ 496 h 1136"/>
                <a:gd name="T2" fmla="*/ 144 w 1488"/>
                <a:gd name="T3" fmla="*/ 208 h 1136"/>
                <a:gd name="T4" fmla="*/ 432 w 1488"/>
                <a:gd name="T5" fmla="*/ 16 h 1136"/>
                <a:gd name="T6" fmla="*/ 720 w 1488"/>
                <a:gd name="T7" fmla="*/ 304 h 1136"/>
                <a:gd name="T8" fmla="*/ 960 w 1488"/>
                <a:gd name="T9" fmla="*/ 976 h 1136"/>
                <a:gd name="T10" fmla="*/ 1248 w 1488"/>
                <a:gd name="T11" fmla="*/ 1120 h 1136"/>
                <a:gd name="T12" fmla="*/ 1488 w 1488"/>
                <a:gd name="T13" fmla="*/ 880 h 11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88"/>
                <a:gd name="T22" fmla="*/ 0 h 1136"/>
                <a:gd name="T23" fmla="*/ 1488 w 1488"/>
                <a:gd name="T24" fmla="*/ 1136 h 11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88" h="1136">
                  <a:moveTo>
                    <a:pt x="0" y="496"/>
                  </a:moveTo>
                  <a:cubicBezTo>
                    <a:pt x="36" y="392"/>
                    <a:pt x="72" y="288"/>
                    <a:pt x="144" y="208"/>
                  </a:cubicBezTo>
                  <a:cubicBezTo>
                    <a:pt x="216" y="128"/>
                    <a:pt x="336" y="0"/>
                    <a:pt x="432" y="16"/>
                  </a:cubicBezTo>
                  <a:cubicBezTo>
                    <a:pt x="528" y="32"/>
                    <a:pt x="632" y="144"/>
                    <a:pt x="720" y="304"/>
                  </a:cubicBezTo>
                  <a:cubicBezTo>
                    <a:pt x="808" y="464"/>
                    <a:pt x="872" y="840"/>
                    <a:pt x="960" y="976"/>
                  </a:cubicBezTo>
                  <a:cubicBezTo>
                    <a:pt x="1048" y="1112"/>
                    <a:pt x="1160" y="1136"/>
                    <a:pt x="1248" y="1120"/>
                  </a:cubicBezTo>
                  <a:cubicBezTo>
                    <a:pt x="1336" y="1104"/>
                    <a:pt x="1412" y="992"/>
                    <a:pt x="1488" y="88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13"/>
            <p:cNvSpPr>
              <a:spLocks/>
            </p:cNvSpPr>
            <p:nvPr/>
          </p:nvSpPr>
          <p:spPr bwMode="auto">
            <a:xfrm>
              <a:off x="3936" y="832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8" name="Oval 14"/>
            <p:cNvSpPr>
              <a:spLocks/>
            </p:cNvSpPr>
            <p:nvPr/>
          </p:nvSpPr>
          <p:spPr bwMode="auto">
            <a:xfrm>
              <a:off x="4032" y="640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9" name="Oval 15"/>
            <p:cNvSpPr>
              <a:spLocks/>
            </p:cNvSpPr>
            <p:nvPr/>
          </p:nvSpPr>
          <p:spPr bwMode="auto">
            <a:xfrm>
              <a:off x="4224" y="448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0" name="Oval 16"/>
            <p:cNvSpPr>
              <a:spLocks/>
            </p:cNvSpPr>
            <p:nvPr/>
          </p:nvSpPr>
          <p:spPr bwMode="auto">
            <a:xfrm>
              <a:off x="4464" y="448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1" name="Oval 17"/>
            <p:cNvSpPr>
              <a:spLocks/>
            </p:cNvSpPr>
            <p:nvPr/>
          </p:nvSpPr>
          <p:spPr bwMode="auto">
            <a:xfrm>
              <a:off x="4656" y="688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2" name="Oval 18"/>
            <p:cNvSpPr>
              <a:spLocks/>
            </p:cNvSpPr>
            <p:nvPr/>
          </p:nvSpPr>
          <p:spPr bwMode="auto">
            <a:xfrm>
              <a:off x="4848" y="1216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3" name="Oval 19"/>
            <p:cNvSpPr>
              <a:spLocks/>
            </p:cNvSpPr>
            <p:nvPr/>
          </p:nvSpPr>
          <p:spPr bwMode="auto">
            <a:xfrm>
              <a:off x="4992" y="1456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" name="Oval 20"/>
            <p:cNvSpPr>
              <a:spLocks/>
            </p:cNvSpPr>
            <p:nvPr/>
          </p:nvSpPr>
          <p:spPr bwMode="auto">
            <a:xfrm>
              <a:off x="5280" y="1456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5" name="Oval 22"/>
            <p:cNvSpPr>
              <a:spLocks/>
            </p:cNvSpPr>
            <p:nvPr/>
          </p:nvSpPr>
          <p:spPr bwMode="auto">
            <a:xfrm>
              <a:off x="5424" y="1248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err="1" smtClean="0"/>
              <a:t>Reparameterizing</a:t>
            </a:r>
            <a:r>
              <a:rPr lang="en-US" altLang="x-none" dirty="0" smtClean="0"/>
              <a:t> by Arc Length</a:t>
            </a:r>
            <a:endParaRPr lang="en-US" altLang="x-none" dirty="0"/>
          </a:p>
        </p:txBody>
      </p:sp>
      <p:sp>
        <p:nvSpPr>
          <p:cNvPr id="40963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825500" y="2654300"/>
            <a:ext cx="34544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 dirty="0">
                <a:solidFill>
                  <a:schemeClr val="tx1"/>
                </a:solidFill>
              </a:rPr>
              <a:t>Analytic</a:t>
            </a:r>
          </a:p>
          <a:p>
            <a:pPr eaLnBrk="1" hangingPunct="1"/>
            <a:r>
              <a:rPr lang="en-US" altLang="x-none" b="1" dirty="0">
                <a:solidFill>
                  <a:schemeClr val="tx1"/>
                </a:solidFill>
              </a:rPr>
              <a:t>Forward differencing</a:t>
            </a:r>
          </a:p>
          <a:p>
            <a:pPr eaLnBrk="1" hangingPunct="1"/>
            <a:r>
              <a:rPr lang="en-US" altLang="x-none" b="1" dirty="0">
                <a:solidFill>
                  <a:schemeClr val="tx1"/>
                </a:solidFill>
              </a:rPr>
              <a:t>	</a:t>
            </a:r>
            <a:r>
              <a:rPr lang="en-US" altLang="x-none" b="1" dirty="0" err="1">
                <a:solidFill>
                  <a:schemeClr val="tx1"/>
                </a:solidFill>
              </a:rPr>
              <a:t>Supersampling</a:t>
            </a:r>
            <a:endParaRPr lang="en-US" altLang="x-none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b="1" dirty="0">
                <a:solidFill>
                  <a:schemeClr val="tx1"/>
                </a:solidFill>
              </a:rPr>
              <a:t>	Adaptive approach</a:t>
            </a:r>
          </a:p>
          <a:p>
            <a:pPr eaLnBrk="1" hangingPunct="1"/>
            <a:r>
              <a:rPr lang="en-US" altLang="x-none" b="1" dirty="0">
                <a:solidFill>
                  <a:schemeClr val="tx1"/>
                </a:solidFill>
              </a:rPr>
              <a:t>Numerically</a:t>
            </a:r>
          </a:p>
          <a:p>
            <a:pPr eaLnBrk="1" hangingPunct="1"/>
            <a:r>
              <a:rPr lang="en-US" altLang="x-none" b="1" dirty="0">
                <a:solidFill>
                  <a:schemeClr val="tx1"/>
                </a:solidFill>
              </a:rPr>
              <a:t>	Adaptive Gaussian</a:t>
            </a:r>
          </a:p>
        </p:txBody>
      </p:sp>
      <p:grpSp>
        <p:nvGrpSpPr>
          <p:cNvPr id="20" name="Group 12"/>
          <p:cNvGrpSpPr>
            <a:grpSpLocks/>
          </p:cNvGrpSpPr>
          <p:nvPr/>
        </p:nvGrpSpPr>
        <p:grpSpPr bwMode="auto">
          <a:xfrm>
            <a:off x="5486400" y="2819400"/>
            <a:ext cx="2654300" cy="1295400"/>
            <a:chOff x="3752" y="2304"/>
            <a:chExt cx="1672" cy="816"/>
          </a:xfrm>
        </p:grpSpPr>
        <p:sp>
          <p:nvSpPr>
            <p:cNvPr id="21" name="Line 6"/>
            <p:cNvSpPr>
              <a:spLocks noChangeShapeType="1"/>
            </p:cNvSpPr>
            <p:nvPr/>
          </p:nvSpPr>
          <p:spPr bwMode="auto">
            <a:xfrm flipH="1">
              <a:off x="4128" y="3120"/>
              <a:ext cx="115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752" y="2328"/>
              <a:ext cx="1672" cy="464"/>
            </a:xfrm>
            <a:custGeom>
              <a:avLst/>
              <a:gdLst>
                <a:gd name="T0" fmla="*/ 40 w 1672"/>
                <a:gd name="T1" fmla="*/ 456 h 464"/>
                <a:gd name="T2" fmla="*/ 40 w 1672"/>
                <a:gd name="T3" fmla="*/ 408 h 464"/>
                <a:gd name="T4" fmla="*/ 280 w 1672"/>
                <a:gd name="T5" fmla="*/ 120 h 464"/>
                <a:gd name="T6" fmla="*/ 616 w 1672"/>
                <a:gd name="T7" fmla="*/ 24 h 464"/>
                <a:gd name="T8" fmla="*/ 904 w 1672"/>
                <a:gd name="T9" fmla="*/ 264 h 464"/>
                <a:gd name="T10" fmla="*/ 1336 w 1672"/>
                <a:gd name="T11" fmla="*/ 360 h 464"/>
                <a:gd name="T12" fmla="*/ 1672 w 1672"/>
                <a:gd name="T13" fmla="*/ 120 h 4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72"/>
                <a:gd name="T22" fmla="*/ 0 h 464"/>
                <a:gd name="T23" fmla="*/ 1672 w 1672"/>
                <a:gd name="T24" fmla="*/ 464 h 4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72" h="464">
                  <a:moveTo>
                    <a:pt x="40" y="456"/>
                  </a:moveTo>
                  <a:cubicBezTo>
                    <a:pt x="20" y="460"/>
                    <a:pt x="0" y="464"/>
                    <a:pt x="40" y="408"/>
                  </a:cubicBezTo>
                  <a:cubicBezTo>
                    <a:pt x="80" y="352"/>
                    <a:pt x="184" y="184"/>
                    <a:pt x="280" y="120"/>
                  </a:cubicBezTo>
                  <a:cubicBezTo>
                    <a:pt x="376" y="56"/>
                    <a:pt x="512" y="0"/>
                    <a:pt x="616" y="24"/>
                  </a:cubicBezTo>
                  <a:cubicBezTo>
                    <a:pt x="720" y="48"/>
                    <a:pt x="784" y="208"/>
                    <a:pt x="904" y="264"/>
                  </a:cubicBezTo>
                  <a:cubicBezTo>
                    <a:pt x="1024" y="320"/>
                    <a:pt x="1208" y="384"/>
                    <a:pt x="1336" y="360"/>
                  </a:cubicBezTo>
                  <a:cubicBezTo>
                    <a:pt x="1464" y="336"/>
                    <a:pt x="1568" y="228"/>
                    <a:pt x="1672" y="12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8"/>
            <p:cNvSpPr>
              <a:spLocks/>
            </p:cNvSpPr>
            <p:nvPr/>
          </p:nvSpPr>
          <p:spPr bwMode="auto">
            <a:xfrm>
              <a:off x="4176" y="2304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" name="Oval 9"/>
            <p:cNvSpPr>
              <a:spLocks/>
            </p:cNvSpPr>
            <p:nvPr/>
          </p:nvSpPr>
          <p:spPr bwMode="auto">
            <a:xfrm>
              <a:off x="5040" y="2640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5" name="Line 10"/>
            <p:cNvSpPr>
              <a:spLocks noChangeShapeType="1"/>
            </p:cNvSpPr>
            <p:nvPr/>
          </p:nvSpPr>
          <p:spPr bwMode="auto">
            <a:xfrm flipH="1">
              <a:off x="4128" y="2448"/>
              <a:ext cx="96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1"/>
            <p:cNvSpPr>
              <a:spLocks noChangeShapeType="1"/>
            </p:cNvSpPr>
            <p:nvPr/>
          </p:nvSpPr>
          <p:spPr bwMode="auto">
            <a:xfrm>
              <a:off x="5088" y="2784"/>
              <a:ext cx="144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Animation</a:t>
            </a:r>
            <a:endParaRPr lang="en-US" altLang="x-none" dirty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3886200"/>
          </a:xfrm>
        </p:spPr>
        <p:txBody>
          <a:bodyPr/>
          <a:lstStyle/>
          <a:p>
            <a:pPr eaLnBrk="1" hangingPunct="1"/>
            <a:r>
              <a:rPr lang="en-US" altLang="x-none" dirty="0" smtClean="0"/>
              <a:t>Animator specified</a:t>
            </a:r>
            <a:endParaRPr lang="en-US" altLang="x-none" dirty="0"/>
          </a:p>
          <a:p>
            <a:pPr lvl="1" eaLnBrk="1" hangingPunct="1"/>
            <a:r>
              <a:rPr lang="en-US" altLang="x-none" dirty="0" smtClean="0"/>
              <a:t>Interpolation</a:t>
            </a:r>
          </a:p>
          <a:p>
            <a:pPr lvl="1" eaLnBrk="1" hangingPunct="1"/>
            <a:r>
              <a:rPr lang="en-US" altLang="x-none" dirty="0" smtClean="0"/>
              <a:t>Key frame</a:t>
            </a:r>
            <a:endParaRPr lang="en-US" altLang="x-none" dirty="0"/>
          </a:p>
          <a:p>
            <a:pPr eaLnBrk="1" hangingPunct="1"/>
            <a:r>
              <a:rPr lang="en-US" altLang="x-none" dirty="0" smtClean="0"/>
              <a:t>Algorithmically controlled</a:t>
            </a:r>
            <a:endParaRPr lang="en-US" altLang="x-none" dirty="0"/>
          </a:p>
          <a:p>
            <a:pPr lvl="1" eaLnBrk="1" hangingPunct="1"/>
            <a:r>
              <a:rPr lang="en-US" altLang="x-none" dirty="0" smtClean="0"/>
              <a:t>Physics-based</a:t>
            </a:r>
          </a:p>
          <a:p>
            <a:pPr lvl="1" eaLnBrk="1" hangingPunct="1"/>
            <a:r>
              <a:rPr lang="en-US" altLang="x-none" dirty="0" smtClean="0"/>
              <a:t>Behavioral</a:t>
            </a:r>
            <a:endParaRPr lang="en-US" altLang="x-none" dirty="0"/>
          </a:p>
          <a:p>
            <a:pPr eaLnBrk="1" hangingPunct="1"/>
            <a:r>
              <a:rPr lang="en-US" altLang="x-none" dirty="0" smtClean="0"/>
              <a:t>Data-driven</a:t>
            </a:r>
          </a:p>
          <a:p>
            <a:pPr lvl="1" eaLnBrk="1" hangingPunct="1"/>
            <a:r>
              <a:rPr lang="en-US" altLang="x-none" dirty="0" smtClean="0"/>
              <a:t>Motion capture</a:t>
            </a:r>
            <a:endParaRPr lang="en-US" altLang="x-none" dirty="0"/>
          </a:p>
        </p:txBody>
      </p:sp>
      <p:sp>
        <p:nvSpPr>
          <p:cNvPr id="6151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err="1" smtClean="0"/>
              <a:t>Reparameterizing</a:t>
            </a:r>
            <a:r>
              <a:rPr lang="en-US" altLang="x-none" dirty="0" smtClean="0"/>
              <a:t> by Arc Length - Analytic</a:t>
            </a:r>
            <a:endParaRPr lang="en-US" altLang="x-none" dirty="0"/>
          </a:p>
        </p:txBody>
      </p:sp>
      <p:sp>
        <p:nvSpPr>
          <p:cNvPr id="43011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" name="Object 12"/>
          <p:cNvGraphicFramePr>
            <a:graphicFrameLocks noGrp="1" noChangeAspect="1"/>
          </p:cNvGraphicFramePr>
          <p:nvPr>
            <p:ph/>
          </p:nvPr>
        </p:nvGraphicFramePr>
        <p:xfrm>
          <a:off x="2667000" y="2667000"/>
          <a:ext cx="31242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4" name="Equation" r:id="rId4" imgW="1218960" imgH="355320" progId="Equation.3">
                  <p:embed/>
                </p:oleObj>
              </mc:Choice>
              <mc:Fallback>
                <p:oleObj name="Equation" r:id="rId4" imgW="121896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667000"/>
                        <a:ext cx="31242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7"/>
          <p:cNvGraphicFramePr>
            <a:graphicFrameLocks noChangeAspect="1"/>
          </p:cNvGraphicFramePr>
          <p:nvPr/>
        </p:nvGraphicFramePr>
        <p:xfrm>
          <a:off x="990600" y="3657600"/>
          <a:ext cx="71628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5" name="Equation" r:id="rId6" imgW="2743200" imgH="215640" progId="Equation.3">
                  <p:embed/>
                </p:oleObj>
              </mc:Choice>
              <mc:Fallback>
                <p:oleObj name="Equation" r:id="rId6" imgW="2743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657600"/>
                        <a:ext cx="71628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1"/>
          <p:cNvGraphicFramePr>
            <a:graphicFrameLocks noChangeAspect="1"/>
          </p:cNvGraphicFramePr>
          <p:nvPr/>
        </p:nvGraphicFramePr>
        <p:xfrm>
          <a:off x="381000" y="4495800"/>
          <a:ext cx="85344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6" name="Equation" r:id="rId8" imgW="3276360" imgH="304560" progId="Equation.3">
                  <p:embed/>
                </p:oleObj>
              </mc:Choice>
              <mc:Fallback>
                <p:oleObj name="Equation" r:id="rId8" imgW="32763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495800"/>
                        <a:ext cx="85344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2"/>
          <p:cNvSpPr txBox="1">
            <a:spLocks/>
          </p:cNvSpPr>
          <p:nvPr/>
        </p:nvSpPr>
        <p:spPr bwMode="auto">
          <a:xfrm>
            <a:off x="1243013" y="5486400"/>
            <a:ext cx="6732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/>
              <a:t>Can’t always be solved analytically for our curves </a:t>
            </a:r>
          </a:p>
        </p:txBody>
      </p:sp>
      <p:graphicFrame>
        <p:nvGraphicFramePr>
          <p:cNvPr id="9" name="Object 26"/>
          <p:cNvGraphicFramePr>
            <a:graphicFrameLocks noChangeAspect="1"/>
          </p:cNvGraphicFramePr>
          <p:nvPr/>
        </p:nvGraphicFramePr>
        <p:xfrm>
          <a:off x="2514600" y="1981200"/>
          <a:ext cx="38100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7" name="Equation" r:id="rId10" imgW="1574640" imgH="228600" progId="Equation.3">
                  <p:embed/>
                </p:oleObj>
              </mc:Choice>
              <mc:Fallback>
                <p:oleObj name="Equation" r:id="rId10" imgW="1574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981200"/>
                        <a:ext cx="38100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7061200" y="1646238"/>
            <a:ext cx="1828800" cy="892175"/>
            <a:chOff x="3752" y="2304"/>
            <a:chExt cx="1672" cy="816"/>
          </a:xfrm>
        </p:grpSpPr>
        <p:sp>
          <p:nvSpPr>
            <p:cNvPr id="11" name="Line 5"/>
            <p:cNvSpPr>
              <a:spLocks noChangeShapeType="1"/>
            </p:cNvSpPr>
            <p:nvPr/>
          </p:nvSpPr>
          <p:spPr bwMode="auto">
            <a:xfrm flipH="1">
              <a:off x="4128" y="3120"/>
              <a:ext cx="115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3752" y="2328"/>
              <a:ext cx="1672" cy="464"/>
            </a:xfrm>
            <a:custGeom>
              <a:avLst/>
              <a:gdLst>
                <a:gd name="T0" fmla="*/ 40 w 1672"/>
                <a:gd name="T1" fmla="*/ 456 h 464"/>
                <a:gd name="T2" fmla="*/ 40 w 1672"/>
                <a:gd name="T3" fmla="*/ 408 h 464"/>
                <a:gd name="T4" fmla="*/ 280 w 1672"/>
                <a:gd name="T5" fmla="*/ 120 h 464"/>
                <a:gd name="T6" fmla="*/ 616 w 1672"/>
                <a:gd name="T7" fmla="*/ 24 h 464"/>
                <a:gd name="T8" fmla="*/ 904 w 1672"/>
                <a:gd name="T9" fmla="*/ 264 h 464"/>
                <a:gd name="T10" fmla="*/ 1336 w 1672"/>
                <a:gd name="T11" fmla="*/ 360 h 464"/>
                <a:gd name="T12" fmla="*/ 1672 w 1672"/>
                <a:gd name="T13" fmla="*/ 120 h 4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72"/>
                <a:gd name="T22" fmla="*/ 0 h 464"/>
                <a:gd name="T23" fmla="*/ 1672 w 1672"/>
                <a:gd name="T24" fmla="*/ 464 h 4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72" h="464">
                  <a:moveTo>
                    <a:pt x="40" y="456"/>
                  </a:moveTo>
                  <a:cubicBezTo>
                    <a:pt x="20" y="460"/>
                    <a:pt x="0" y="464"/>
                    <a:pt x="40" y="408"/>
                  </a:cubicBezTo>
                  <a:cubicBezTo>
                    <a:pt x="80" y="352"/>
                    <a:pt x="184" y="184"/>
                    <a:pt x="280" y="120"/>
                  </a:cubicBezTo>
                  <a:cubicBezTo>
                    <a:pt x="376" y="56"/>
                    <a:pt x="512" y="0"/>
                    <a:pt x="616" y="24"/>
                  </a:cubicBezTo>
                  <a:cubicBezTo>
                    <a:pt x="720" y="48"/>
                    <a:pt x="784" y="208"/>
                    <a:pt x="904" y="264"/>
                  </a:cubicBezTo>
                  <a:cubicBezTo>
                    <a:pt x="1024" y="320"/>
                    <a:pt x="1208" y="384"/>
                    <a:pt x="1336" y="360"/>
                  </a:cubicBezTo>
                  <a:cubicBezTo>
                    <a:pt x="1464" y="336"/>
                    <a:pt x="1568" y="228"/>
                    <a:pt x="1672" y="12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Oval 7"/>
            <p:cNvSpPr>
              <a:spLocks/>
            </p:cNvSpPr>
            <p:nvPr/>
          </p:nvSpPr>
          <p:spPr bwMode="auto">
            <a:xfrm>
              <a:off x="4176" y="2304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4" name="Oval 8"/>
            <p:cNvSpPr>
              <a:spLocks/>
            </p:cNvSpPr>
            <p:nvPr/>
          </p:nvSpPr>
          <p:spPr bwMode="auto">
            <a:xfrm>
              <a:off x="5040" y="2640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H="1">
              <a:off x="4128" y="2448"/>
              <a:ext cx="96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5088" y="2784"/>
              <a:ext cx="144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x-none" dirty="0" err="1" smtClean="0"/>
              <a:t>Reparameterizing</a:t>
            </a:r>
            <a:r>
              <a:rPr lang="en-US" altLang="x-none" dirty="0" smtClean="0"/>
              <a:t> by Arc Length - </a:t>
            </a:r>
            <a:r>
              <a:rPr lang="en-US" altLang="x-none" dirty="0" err="1" smtClean="0"/>
              <a:t>Supersample</a:t>
            </a:r>
            <a:endParaRPr lang="en-US" altLang="x-none" dirty="0"/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12"/>
          <p:cNvSpPr>
            <a:spLocks/>
          </p:cNvSpPr>
          <p:nvPr/>
        </p:nvSpPr>
        <p:spPr bwMode="auto">
          <a:xfrm>
            <a:off x="2667000" y="1873250"/>
            <a:ext cx="2514600" cy="609600"/>
          </a:xfrm>
          <a:custGeom>
            <a:avLst/>
            <a:gdLst>
              <a:gd name="T0" fmla="*/ 2147483647 w 3584"/>
              <a:gd name="T1" fmla="*/ 2147483647 h 1320"/>
              <a:gd name="T2" fmla="*/ 2147483647 w 3584"/>
              <a:gd name="T3" fmla="*/ 2147483647 h 1320"/>
              <a:gd name="T4" fmla="*/ 2147483647 w 3584"/>
              <a:gd name="T5" fmla="*/ 2147483647 h 1320"/>
              <a:gd name="T6" fmla="*/ 2147483647 w 3584"/>
              <a:gd name="T7" fmla="*/ 2147483647 h 1320"/>
              <a:gd name="T8" fmla="*/ 2147483647 w 3584"/>
              <a:gd name="T9" fmla="*/ 2147483647 h 1320"/>
              <a:gd name="T10" fmla="*/ 2147483647 w 3584"/>
              <a:gd name="T11" fmla="*/ 2147483647 h 1320"/>
              <a:gd name="T12" fmla="*/ 2147483647 w 3584"/>
              <a:gd name="T13" fmla="*/ 2147483647 h 13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84"/>
              <a:gd name="T22" fmla="*/ 0 h 1320"/>
              <a:gd name="T23" fmla="*/ 3584 w 3584"/>
              <a:gd name="T24" fmla="*/ 1320 h 13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84" h="1320">
                <a:moveTo>
                  <a:pt x="32" y="776"/>
                </a:moveTo>
                <a:cubicBezTo>
                  <a:pt x="16" y="788"/>
                  <a:pt x="0" y="800"/>
                  <a:pt x="128" y="680"/>
                </a:cubicBezTo>
                <a:cubicBezTo>
                  <a:pt x="256" y="560"/>
                  <a:pt x="552" y="112"/>
                  <a:pt x="800" y="56"/>
                </a:cubicBezTo>
                <a:cubicBezTo>
                  <a:pt x="1048" y="0"/>
                  <a:pt x="1392" y="144"/>
                  <a:pt x="1616" y="344"/>
                </a:cubicBezTo>
                <a:cubicBezTo>
                  <a:pt x="1840" y="544"/>
                  <a:pt x="1920" y="1192"/>
                  <a:pt x="2144" y="1256"/>
                </a:cubicBezTo>
                <a:cubicBezTo>
                  <a:pt x="2368" y="1320"/>
                  <a:pt x="2720" y="792"/>
                  <a:pt x="2960" y="728"/>
                </a:cubicBezTo>
                <a:cubicBezTo>
                  <a:pt x="3200" y="664"/>
                  <a:pt x="3392" y="768"/>
                  <a:pt x="3584" y="872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13"/>
          <p:cNvSpPr txBox="1">
            <a:spLocks/>
          </p:cNvSpPr>
          <p:nvPr/>
        </p:nvSpPr>
        <p:spPr bwMode="auto">
          <a:xfrm>
            <a:off x="304800" y="2559050"/>
            <a:ext cx="82772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x-none" b="1"/>
              <a:t>Calculate a bunch of points at small increments in u</a:t>
            </a:r>
          </a:p>
          <a:p>
            <a:pPr eaLnBrk="1" hangingPunct="1">
              <a:buFontTx/>
              <a:buAutoNum type="arabicPeriod"/>
            </a:pPr>
            <a:r>
              <a:rPr lang="en-US" altLang="x-none" b="1"/>
              <a:t>Compute summed linear distances as approximation to arc length</a:t>
            </a:r>
          </a:p>
          <a:p>
            <a:pPr eaLnBrk="1" hangingPunct="1">
              <a:buFontTx/>
              <a:buAutoNum type="arabicPeriod"/>
            </a:pPr>
            <a:r>
              <a:rPr lang="en-US" altLang="x-none" b="1"/>
              <a:t>Build table of (parametric value, arc length) pairs</a:t>
            </a:r>
          </a:p>
        </p:txBody>
      </p:sp>
      <p:sp>
        <p:nvSpPr>
          <p:cNvPr id="8" name="Text Box 14"/>
          <p:cNvSpPr txBox="1">
            <a:spLocks/>
          </p:cNvSpPr>
          <p:nvPr/>
        </p:nvSpPr>
        <p:spPr bwMode="auto">
          <a:xfrm>
            <a:off x="838200" y="4311650"/>
            <a:ext cx="7086600" cy="1565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/>
              <a:t>Notes</a:t>
            </a:r>
          </a:p>
          <a:p>
            <a:pPr eaLnBrk="1" hangingPunct="1">
              <a:buFontTx/>
              <a:buAutoNum type="arabicPeriod"/>
            </a:pPr>
            <a:r>
              <a:rPr lang="en-US" altLang="x-none" b="1"/>
              <a:t>Often useful to normalize total distance to 1.0</a:t>
            </a:r>
          </a:p>
          <a:p>
            <a:pPr eaLnBrk="1" hangingPunct="1">
              <a:buFontTx/>
              <a:buAutoNum type="arabicPeriod"/>
            </a:pPr>
            <a:r>
              <a:rPr lang="en-US" altLang="x-none" b="1"/>
              <a:t>Often useful to normalize parametric value for multi-segment curve to 1.0</a:t>
            </a:r>
          </a:p>
        </p:txBody>
      </p:sp>
      <p:sp>
        <p:nvSpPr>
          <p:cNvPr id="9" name="Oval 15"/>
          <p:cNvSpPr>
            <a:spLocks/>
          </p:cNvSpPr>
          <p:nvPr/>
        </p:nvSpPr>
        <p:spPr bwMode="auto">
          <a:xfrm>
            <a:off x="2590800" y="2178050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Oval 16"/>
          <p:cNvSpPr>
            <a:spLocks/>
          </p:cNvSpPr>
          <p:nvPr/>
        </p:nvSpPr>
        <p:spPr bwMode="auto">
          <a:xfrm>
            <a:off x="5105400" y="2178050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1" name="Oval 17"/>
          <p:cNvSpPr>
            <a:spLocks/>
          </p:cNvSpPr>
          <p:nvPr/>
        </p:nvSpPr>
        <p:spPr bwMode="auto">
          <a:xfrm>
            <a:off x="3124200" y="1828800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2" name="Oval 18"/>
          <p:cNvSpPr>
            <a:spLocks/>
          </p:cNvSpPr>
          <p:nvPr/>
        </p:nvSpPr>
        <p:spPr bwMode="auto">
          <a:xfrm>
            <a:off x="3832225" y="2068513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3" name="Oval 19"/>
          <p:cNvSpPr>
            <a:spLocks/>
          </p:cNvSpPr>
          <p:nvPr/>
        </p:nvSpPr>
        <p:spPr bwMode="auto">
          <a:xfrm>
            <a:off x="4495800" y="2189163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Build a table of approx. lengths</a:t>
            </a:r>
            <a:endParaRPr lang="en-US" altLang="x-none" dirty="0"/>
          </a:p>
        </p:txBody>
      </p:sp>
      <p:sp>
        <p:nvSpPr>
          <p:cNvPr id="47107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78"/>
          <p:cNvSpPr>
            <a:spLocks/>
          </p:cNvSpPr>
          <p:nvPr/>
        </p:nvSpPr>
        <p:spPr bwMode="auto">
          <a:xfrm>
            <a:off x="292100" y="4229100"/>
            <a:ext cx="1765300" cy="1562100"/>
          </a:xfrm>
          <a:custGeom>
            <a:avLst/>
            <a:gdLst>
              <a:gd name="T0" fmla="*/ 2147483647 w 1112"/>
              <a:gd name="T1" fmla="*/ 2147483647 h 984"/>
              <a:gd name="T2" fmla="*/ 2147483647 w 1112"/>
              <a:gd name="T3" fmla="*/ 2147483647 h 984"/>
              <a:gd name="T4" fmla="*/ 2147483647 w 1112"/>
              <a:gd name="T5" fmla="*/ 2147483647 h 984"/>
              <a:gd name="T6" fmla="*/ 2147483647 w 1112"/>
              <a:gd name="T7" fmla="*/ 2147483647 h 984"/>
              <a:gd name="T8" fmla="*/ 0 60000 65536"/>
              <a:gd name="T9" fmla="*/ 0 60000 65536"/>
              <a:gd name="T10" fmla="*/ 0 60000 65536"/>
              <a:gd name="T11" fmla="*/ 0 60000 65536"/>
              <a:gd name="T12" fmla="*/ 0 w 1112"/>
              <a:gd name="T13" fmla="*/ 0 h 984"/>
              <a:gd name="T14" fmla="*/ 1112 w 1112"/>
              <a:gd name="T15" fmla="*/ 984 h 9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12" h="984">
                <a:moveTo>
                  <a:pt x="56" y="984"/>
                </a:moveTo>
                <a:cubicBezTo>
                  <a:pt x="28" y="796"/>
                  <a:pt x="0" y="608"/>
                  <a:pt x="56" y="456"/>
                </a:cubicBezTo>
                <a:cubicBezTo>
                  <a:pt x="112" y="304"/>
                  <a:pt x="216" y="144"/>
                  <a:pt x="392" y="72"/>
                </a:cubicBezTo>
                <a:cubicBezTo>
                  <a:pt x="568" y="0"/>
                  <a:pt x="840" y="12"/>
                  <a:pt x="1112" y="24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79"/>
          <p:cNvSpPr>
            <a:spLocks/>
          </p:cNvSpPr>
          <p:nvPr/>
        </p:nvSpPr>
        <p:spPr bwMode="auto">
          <a:xfrm>
            <a:off x="304800" y="5715000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" name="Oval 80"/>
          <p:cNvSpPr>
            <a:spLocks/>
          </p:cNvSpPr>
          <p:nvPr/>
        </p:nvSpPr>
        <p:spPr bwMode="auto">
          <a:xfrm>
            <a:off x="685800" y="4343400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9" name="Oval 81"/>
          <p:cNvSpPr>
            <a:spLocks/>
          </p:cNvSpPr>
          <p:nvPr/>
        </p:nvSpPr>
        <p:spPr bwMode="auto">
          <a:xfrm>
            <a:off x="1981200" y="4191000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Line 83"/>
          <p:cNvSpPr>
            <a:spLocks noChangeShapeType="1"/>
          </p:cNvSpPr>
          <p:nvPr/>
        </p:nvSpPr>
        <p:spPr bwMode="auto">
          <a:xfrm flipV="1">
            <a:off x="381000" y="4419600"/>
            <a:ext cx="381000" cy="1371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84"/>
          <p:cNvSpPr>
            <a:spLocks noChangeShapeType="1"/>
          </p:cNvSpPr>
          <p:nvPr/>
        </p:nvSpPr>
        <p:spPr bwMode="auto">
          <a:xfrm flipH="1">
            <a:off x="762000" y="4267200"/>
            <a:ext cx="129540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40697"/>
              </p:ext>
            </p:extLst>
          </p:nvPr>
        </p:nvGraphicFramePr>
        <p:xfrm>
          <a:off x="2971800" y="1557404"/>
          <a:ext cx="5207000" cy="4309996"/>
        </p:xfrm>
        <a:graphic>
          <a:graphicData uri="http://schemas.openxmlformats.org/drawingml/2006/table">
            <a:tbl>
              <a:tblPr/>
              <a:tblGrid>
                <a:gridCol w="1735138"/>
                <a:gridCol w="1735137"/>
                <a:gridCol w="1736725"/>
              </a:tblGrid>
              <a:tr h="865576">
                <a:tc>
                  <a:txBody>
                    <a:bodyPr/>
                    <a:lstStyle>
                      <a:lvl1pPr marL="382588" indent="-342900" eaLnBrk="0" hangingPunct="0"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9pPr>
                    </a:lstStyle>
                    <a:p>
                      <a:pPr marL="382588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Times" charset="0"/>
                        </a:rPr>
                        <a:t>index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82588" indent="-342900" eaLnBrk="0" hangingPunct="0"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9pPr>
                    </a:lstStyle>
                    <a:p>
                      <a:pPr marL="382588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Times" charset="0"/>
                        </a:rPr>
                        <a:t>u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82588" indent="-342900" eaLnBrk="0" hangingPunct="0"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9pPr>
                    </a:lstStyle>
                    <a:p>
                      <a:pPr marL="382588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Times" charset="0"/>
                        </a:rPr>
                        <a:t>Arc Length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</a:tr>
              <a:tr h="478829">
                <a:tc>
                  <a:txBody>
                    <a:bodyPr/>
                    <a:lstStyle>
                      <a:lvl1pPr marL="382588" indent="-342900" eaLnBrk="0" hangingPunct="0"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9pPr>
                    </a:lstStyle>
                    <a:p>
                      <a:pPr marL="382588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Times" charset="0"/>
                        </a:rPr>
                        <a:t>0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82588" indent="-342900" eaLnBrk="0" hangingPunct="0"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9pPr>
                    </a:lstStyle>
                    <a:p>
                      <a:pPr marL="382588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Times" charset="0"/>
                        </a:rPr>
                        <a:t>0.00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82588" indent="-342900" eaLnBrk="0" hangingPunct="0"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9pPr>
                    </a:lstStyle>
                    <a:p>
                      <a:pPr marL="382588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Times" charset="0"/>
                        </a:rPr>
                        <a:t>0.000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8829">
                <a:tc>
                  <a:txBody>
                    <a:bodyPr/>
                    <a:lstStyle>
                      <a:lvl1pPr marL="382588" indent="-342900" eaLnBrk="0" hangingPunct="0"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9pPr>
                    </a:lstStyle>
                    <a:p>
                      <a:pPr marL="382588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Times" charset="0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82588" indent="-342900" eaLnBrk="0" hangingPunct="0"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9pPr>
                    </a:lstStyle>
                    <a:p>
                      <a:pPr marL="382588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Times" charset="0"/>
                        </a:rPr>
                        <a:t>0.05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82588" indent="-342900" eaLnBrk="0" hangingPunct="0"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9pPr>
                    </a:lstStyle>
                    <a:p>
                      <a:pPr marL="382588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Times" charset="0"/>
                        </a:rPr>
                        <a:t>0.080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8829">
                <a:tc>
                  <a:txBody>
                    <a:bodyPr/>
                    <a:lstStyle>
                      <a:lvl1pPr marL="382588" indent="-342900" eaLnBrk="0" hangingPunct="0"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9pPr>
                    </a:lstStyle>
                    <a:p>
                      <a:pPr marL="382588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Times" charset="0"/>
                        </a:rPr>
                        <a:t>2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82588" indent="-342900" eaLnBrk="0" hangingPunct="0"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9pPr>
                    </a:lstStyle>
                    <a:p>
                      <a:pPr marL="382588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Times" charset="0"/>
                        </a:rPr>
                        <a:t>0.10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82588" indent="-342900" eaLnBrk="0" hangingPunct="0"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9pPr>
                    </a:lstStyle>
                    <a:p>
                      <a:pPr marL="382588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x-none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Times" charset="0"/>
                        </a:rPr>
                        <a:t>0.150</a:t>
                      </a:r>
                      <a:endParaRPr kumimoji="0" lang="en-US" altLang="x-none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sym typeface="Times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8829">
                <a:tc>
                  <a:txBody>
                    <a:bodyPr/>
                    <a:lstStyle>
                      <a:lvl1pPr marL="382588" indent="-342900" eaLnBrk="0" hangingPunct="0"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9pPr>
                    </a:lstStyle>
                    <a:p>
                      <a:pPr marL="382588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Times" charset="0"/>
                        </a:rPr>
                        <a:t>3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82588" indent="-342900" eaLnBrk="0" hangingPunct="0"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9pPr>
                    </a:lstStyle>
                    <a:p>
                      <a:pPr marL="382588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Times" charset="0"/>
                        </a:rPr>
                        <a:t>0.15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82588" indent="-342900" eaLnBrk="0" hangingPunct="0"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9pPr>
                    </a:lstStyle>
                    <a:p>
                      <a:pPr marL="382588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x-none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Times" charset="0"/>
                        </a:rPr>
                        <a:t>0.230</a:t>
                      </a:r>
                      <a:endParaRPr kumimoji="0" lang="en-US" altLang="x-none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sym typeface="Times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1557">
                <a:tc>
                  <a:txBody>
                    <a:bodyPr/>
                    <a:lstStyle>
                      <a:lvl1pPr marL="382588" indent="-342900" eaLnBrk="0" hangingPunct="0"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9pPr>
                    </a:lstStyle>
                    <a:p>
                      <a:pPr marL="382588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Times" charset="0"/>
                        </a:rPr>
                        <a:t>...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82588" indent="-342900" eaLnBrk="0" hangingPunct="0"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9pPr>
                    </a:lstStyle>
                    <a:p>
                      <a:pPr marL="382588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Times" charset="0"/>
                        </a:rPr>
                        <a:t>...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82588" indent="-342900" eaLnBrk="0" hangingPunct="0"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9pPr>
                    </a:lstStyle>
                    <a:p>
                      <a:pPr marL="382588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Times" charset="0"/>
                        </a:rPr>
                        <a:t>...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0119">
                <a:tc>
                  <a:txBody>
                    <a:bodyPr/>
                    <a:lstStyle>
                      <a:lvl1pPr marL="382588" indent="-342900" eaLnBrk="0" hangingPunct="0"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9pPr>
                    </a:lstStyle>
                    <a:p>
                      <a:pPr marL="382588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Times" charset="0"/>
                        </a:rPr>
                        <a:t>20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82588" indent="-342900" eaLnBrk="0" hangingPunct="0"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9pPr>
                    </a:lstStyle>
                    <a:p>
                      <a:pPr marL="382588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Times" charset="0"/>
                        </a:rPr>
                        <a:t>1.00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82588" indent="-342900" eaLnBrk="0" hangingPunct="0"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tabLst>
                          <a:tab pos="558800" algn="l"/>
                        </a:tabLst>
                        <a:defRPr sz="3200">
                          <a:solidFill>
                            <a:schemeClr val="tx1"/>
                          </a:solidFill>
                          <a:latin typeface="Times" charset="0"/>
                          <a:sym typeface="Times" charset="0"/>
                        </a:defRPr>
                      </a:lvl9pPr>
                    </a:lstStyle>
                    <a:p>
                      <a:pPr marL="382588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Lucida Grande" charset="0"/>
                        <a:buNone/>
                        <a:tabLst>
                          <a:tab pos="558800" algn="l"/>
                        </a:tabLst>
                      </a:pP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Times" charset="0"/>
                        </a:rPr>
                        <a:t>1.000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Adaptive Approach – How fine to sample?</a:t>
            </a:r>
            <a:endParaRPr lang="en-US" altLang="x-none" dirty="0"/>
          </a:p>
        </p:txBody>
      </p:sp>
      <p:sp>
        <p:nvSpPr>
          <p:cNvPr id="49156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5486400" y="2514600"/>
            <a:ext cx="2667000" cy="1587500"/>
            <a:chOff x="1296" y="2888"/>
            <a:chExt cx="1680" cy="1000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1296" y="2888"/>
              <a:ext cx="1680" cy="1000"/>
            </a:xfrm>
            <a:custGeom>
              <a:avLst/>
              <a:gdLst>
                <a:gd name="T0" fmla="*/ 0 w 1680"/>
                <a:gd name="T1" fmla="*/ 1000 h 1000"/>
                <a:gd name="T2" fmla="*/ 528 w 1680"/>
                <a:gd name="T3" fmla="*/ 136 h 1000"/>
                <a:gd name="T4" fmla="*/ 1680 w 1680"/>
                <a:gd name="T5" fmla="*/ 184 h 1000"/>
                <a:gd name="T6" fmla="*/ 0 60000 65536"/>
                <a:gd name="T7" fmla="*/ 0 60000 65536"/>
                <a:gd name="T8" fmla="*/ 0 60000 65536"/>
                <a:gd name="T9" fmla="*/ 0 w 1680"/>
                <a:gd name="T10" fmla="*/ 0 h 1000"/>
                <a:gd name="T11" fmla="*/ 1680 w 1680"/>
                <a:gd name="T12" fmla="*/ 1000 h 1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0" h="1000">
                  <a:moveTo>
                    <a:pt x="0" y="1000"/>
                  </a:moveTo>
                  <a:cubicBezTo>
                    <a:pt x="124" y="636"/>
                    <a:pt x="248" y="272"/>
                    <a:pt x="528" y="136"/>
                  </a:cubicBezTo>
                  <a:cubicBezTo>
                    <a:pt x="808" y="0"/>
                    <a:pt x="1244" y="92"/>
                    <a:pt x="1680" y="18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V="1">
              <a:off x="1296" y="3072"/>
              <a:ext cx="1680" cy="8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1296" y="3024"/>
              <a:ext cx="528" cy="86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1824" y="3024"/>
              <a:ext cx="1152" cy="4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9"/>
          <p:cNvGrpSpPr>
            <a:grpSpLocks/>
          </p:cNvGrpSpPr>
          <p:nvPr/>
        </p:nvGrpSpPr>
        <p:grpSpPr bwMode="auto">
          <a:xfrm>
            <a:off x="5562600" y="1905000"/>
            <a:ext cx="2667000" cy="533400"/>
            <a:chOff x="960" y="3024"/>
            <a:chExt cx="1680" cy="336"/>
          </a:xfrm>
        </p:grpSpPr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960" y="3024"/>
              <a:ext cx="1680" cy="336"/>
            </a:xfrm>
            <a:custGeom>
              <a:avLst/>
              <a:gdLst>
                <a:gd name="T0" fmla="*/ 0 w 1680"/>
                <a:gd name="T1" fmla="*/ 0 h 1000"/>
                <a:gd name="T2" fmla="*/ 528 w 1680"/>
                <a:gd name="T3" fmla="*/ 0 h 1000"/>
                <a:gd name="T4" fmla="*/ 1680 w 1680"/>
                <a:gd name="T5" fmla="*/ 0 h 1000"/>
                <a:gd name="T6" fmla="*/ 0 60000 65536"/>
                <a:gd name="T7" fmla="*/ 0 60000 65536"/>
                <a:gd name="T8" fmla="*/ 0 60000 65536"/>
                <a:gd name="T9" fmla="*/ 0 w 1680"/>
                <a:gd name="T10" fmla="*/ 0 h 1000"/>
                <a:gd name="T11" fmla="*/ 1680 w 1680"/>
                <a:gd name="T12" fmla="*/ 1000 h 1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0" h="1000">
                  <a:moveTo>
                    <a:pt x="0" y="1000"/>
                  </a:moveTo>
                  <a:cubicBezTo>
                    <a:pt x="124" y="636"/>
                    <a:pt x="248" y="272"/>
                    <a:pt x="528" y="136"/>
                  </a:cubicBezTo>
                  <a:cubicBezTo>
                    <a:pt x="808" y="0"/>
                    <a:pt x="1244" y="92"/>
                    <a:pt x="1680" y="18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960" y="3072"/>
              <a:ext cx="1680" cy="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V="1">
              <a:off x="960" y="3072"/>
              <a:ext cx="528" cy="28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>
              <a:off x="1488" y="3072"/>
              <a:ext cx="1104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990600" y="4114800"/>
            <a:ext cx="2670175" cy="1866900"/>
            <a:chOff x="3599" y="2208"/>
            <a:chExt cx="1682" cy="1176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00" y="2208"/>
              <a:ext cx="1680" cy="1176"/>
            </a:xfrm>
            <a:custGeom>
              <a:avLst/>
              <a:gdLst>
                <a:gd name="T0" fmla="*/ 0 w 1680"/>
                <a:gd name="T1" fmla="*/ 1152 h 1176"/>
                <a:gd name="T2" fmla="*/ 336 w 1680"/>
                <a:gd name="T3" fmla="*/ 0 h 1176"/>
                <a:gd name="T4" fmla="*/ 1440 w 1680"/>
                <a:gd name="T5" fmla="*/ 1152 h 1176"/>
                <a:gd name="T6" fmla="*/ 1680 w 1680"/>
                <a:gd name="T7" fmla="*/ 144 h 11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0"/>
                <a:gd name="T13" fmla="*/ 0 h 1176"/>
                <a:gd name="T14" fmla="*/ 1680 w 1680"/>
                <a:gd name="T15" fmla="*/ 1176 h 11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0" h="1176">
                  <a:moveTo>
                    <a:pt x="0" y="1152"/>
                  </a:moveTo>
                  <a:cubicBezTo>
                    <a:pt x="48" y="576"/>
                    <a:pt x="96" y="0"/>
                    <a:pt x="336" y="0"/>
                  </a:cubicBezTo>
                  <a:cubicBezTo>
                    <a:pt x="576" y="0"/>
                    <a:pt x="1216" y="1128"/>
                    <a:pt x="1440" y="1152"/>
                  </a:cubicBezTo>
                  <a:cubicBezTo>
                    <a:pt x="1664" y="1176"/>
                    <a:pt x="1672" y="660"/>
                    <a:pt x="1680" y="14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V="1">
              <a:off x="3599" y="2338"/>
              <a:ext cx="1680" cy="10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3601" y="2723"/>
              <a:ext cx="864" cy="62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H="1">
              <a:off x="4465" y="2339"/>
              <a:ext cx="816" cy="38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Text Box 18"/>
          <p:cNvSpPr txBox="1">
            <a:spLocks/>
          </p:cNvSpPr>
          <p:nvPr/>
        </p:nvSpPr>
        <p:spPr bwMode="auto">
          <a:xfrm>
            <a:off x="1600200" y="2209800"/>
            <a:ext cx="3429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/>
              <a:t>Compare successive approximations and see if they agree within some tolerance</a:t>
            </a:r>
          </a:p>
        </p:txBody>
      </p:sp>
      <p:sp>
        <p:nvSpPr>
          <p:cNvPr id="22" name="Text Box 21"/>
          <p:cNvSpPr txBox="1">
            <a:spLocks/>
          </p:cNvSpPr>
          <p:nvPr/>
        </p:nvSpPr>
        <p:spPr bwMode="auto">
          <a:xfrm>
            <a:off x="3962400" y="4648200"/>
            <a:ext cx="4800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/>
              <a:t>Test can fail – subdivide to predefined level, then start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err="1" smtClean="0"/>
              <a:t>Reparameterizing</a:t>
            </a:r>
            <a:r>
              <a:rPr lang="en-US" altLang="x-none" dirty="0" smtClean="0"/>
              <a:t> by Arc Length</a:t>
            </a:r>
            <a:endParaRPr lang="en-US" altLang="x-none" dirty="0"/>
          </a:p>
        </p:txBody>
      </p:sp>
      <p:sp>
        <p:nvSpPr>
          <p:cNvPr id="5325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25500" y="2654300"/>
            <a:ext cx="34544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chemeClr val="tx1"/>
                </a:solidFill>
              </a:rPr>
              <a:t>Analytic</a:t>
            </a:r>
          </a:p>
          <a:p>
            <a:pPr eaLnBrk="1" hangingPunct="1"/>
            <a:r>
              <a:rPr lang="en-US" altLang="x-none" b="1">
                <a:solidFill>
                  <a:schemeClr val="tx1"/>
                </a:solidFill>
              </a:rPr>
              <a:t>Forward differencing</a:t>
            </a:r>
          </a:p>
          <a:p>
            <a:pPr eaLnBrk="1" hangingPunct="1"/>
            <a:r>
              <a:rPr lang="en-US" altLang="x-none" b="1">
                <a:solidFill>
                  <a:schemeClr val="tx1"/>
                </a:solidFill>
              </a:rPr>
              <a:t>	Supersampling</a:t>
            </a:r>
          </a:p>
          <a:p>
            <a:pPr eaLnBrk="1" hangingPunct="1"/>
            <a:r>
              <a:rPr lang="en-US" altLang="x-none" b="1">
                <a:solidFill>
                  <a:schemeClr val="tx1"/>
                </a:solidFill>
              </a:rPr>
              <a:t>	Adaptive approach</a:t>
            </a:r>
          </a:p>
          <a:p>
            <a:pPr eaLnBrk="1" hangingPunct="1"/>
            <a:r>
              <a:rPr lang="en-US" altLang="x-none" b="1">
                <a:solidFill>
                  <a:schemeClr val="tx1"/>
                </a:solidFill>
              </a:rPr>
              <a:t>Numerically</a:t>
            </a:r>
          </a:p>
          <a:p>
            <a:pPr eaLnBrk="1" hangingPunct="1"/>
            <a:r>
              <a:rPr lang="en-US" altLang="x-none" b="1">
                <a:solidFill>
                  <a:schemeClr val="tx1"/>
                </a:solidFill>
              </a:rPr>
              <a:t>	Adaptive Gaussian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5486400" y="2819400"/>
            <a:ext cx="2654300" cy="1295400"/>
            <a:chOff x="3752" y="2304"/>
            <a:chExt cx="1672" cy="816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>
              <a:off x="4128" y="3120"/>
              <a:ext cx="115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3752" y="2328"/>
              <a:ext cx="1672" cy="464"/>
            </a:xfrm>
            <a:custGeom>
              <a:avLst/>
              <a:gdLst>
                <a:gd name="T0" fmla="*/ 40 w 1672"/>
                <a:gd name="T1" fmla="*/ 456 h 464"/>
                <a:gd name="T2" fmla="*/ 40 w 1672"/>
                <a:gd name="T3" fmla="*/ 408 h 464"/>
                <a:gd name="T4" fmla="*/ 280 w 1672"/>
                <a:gd name="T5" fmla="*/ 120 h 464"/>
                <a:gd name="T6" fmla="*/ 616 w 1672"/>
                <a:gd name="T7" fmla="*/ 24 h 464"/>
                <a:gd name="T8" fmla="*/ 904 w 1672"/>
                <a:gd name="T9" fmla="*/ 264 h 464"/>
                <a:gd name="T10" fmla="*/ 1336 w 1672"/>
                <a:gd name="T11" fmla="*/ 360 h 464"/>
                <a:gd name="T12" fmla="*/ 1672 w 1672"/>
                <a:gd name="T13" fmla="*/ 120 h 4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72"/>
                <a:gd name="T22" fmla="*/ 0 h 464"/>
                <a:gd name="T23" fmla="*/ 1672 w 1672"/>
                <a:gd name="T24" fmla="*/ 464 h 4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72" h="464">
                  <a:moveTo>
                    <a:pt x="40" y="456"/>
                  </a:moveTo>
                  <a:cubicBezTo>
                    <a:pt x="20" y="460"/>
                    <a:pt x="0" y="464"/>
                    <a:pt x="40" y="408"/>
                  </a:cubicBezTo>
                  <a:cubicBezTo>
                    <a:pt x="80" y="352"/>
                    <a:pt x="184" y="184"/>
                    <a:pt x="280" y="120"/>
                  </a:cubicBezTo>
                  <a:cubicBezTo>
                    <a:pt x="376" y="56"/>
                    <a:pt x="512" y="0"/>
                    <a:pt x="616" y="24"/>
                  </a:cubicBezTo>
                  <a:cubicBezTo>
                    <a:pt x="720" y="48"/>
                    <a:pt x="784" y="208"/>
                    <a:pt x="904" y="264"/>
                  </a:cubicBezTo>
                  <a:cubicBezTo>
                    <a:pt x="1024" y="320"/>
                    <a:pt x="1208" y="384"/>
                    <a:pt x="1336" y="360"/>
                  </a:cubicBezTo>
                  <a:cubicBezTo>
                    <a:pt x="1464" y="336"/>
                    <a:pt x="1568" y="228"/>
                    <a:pt x="1672" y="12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7"/>
            <p:cNvSpPr>
              <a:spLocks/>
            </p:cNvSpPr>
            <p:nvPr/>
          </p:nvSpPr>
          <p:spPr bwMode="auto">
            <a:xfrm>
              <a:off x="4176" y="2304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1" name="Oval 8"/>
            <p:cNvSpPr>
              <a:spLocks/>
            </p:cNvSpPr>
            <p:nvPr/>
          </p:nvSpPr>
          <p:spPr bwMode="auto">
            <a:xfrm>
              <a:off x="5040" y="2640"/>
              <a:ext cx="96" cy="96"/>
            </a:xfrm>
            <a:prstGeom prst="ellipse">
              <a:avLst/>
            </a:prstGeom>
            <a:solidFill>
              <a:srgbClr val="00D097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" charset="0"/>
                  <a:sym typeface="Time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>
              <a:off x="4128" y="2448"/>
              <a:ext cx="96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5088" y="2784"/>
              <a:ext cx="144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Oval 11"/>
          <p:cNvSpPr>
            <a:spLocks/>
          </p:cNvSpPr>
          <p:nvPr/>
        </p:nvSpPr>
        <p:spPr bwMode="auto">
          <a:xfrm>
            <a:off x="1371600" y="3200400"/>
            <a:ext cx="28956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5" name="Text Box 12"/>
          <p:cNvSpPr txBox="1">
            <a:spLocks/>
          </p:cNvSpPr>
          <p:nvPr/>
        </p:nvSpPr>
        <p:spPr bwMode="auto">
          <a:xfrm>
            <a:off x="3260725" y="5219700"/>
            <a:ext cx="4002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/>
              <a:t>Sufficient for many problems</a:t>
            </a: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 flipV="1">
            <a:off x="3048000" y="4038600"/>
            <a:ext cx="30480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Speed Control</a:t>
            </a:r>
            <a:endParaRPr lang="en-US" altLang="x-none" dirty="0"/>
          </a:p>
        </p:txBody>
      </p:sp>
      <p:sp>
        <p:nvSpPr>
          <p:cNvPr id="55299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2286000"/>
            <a:ext cx="46450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chemeClr val="tx1"/>
                </a:solidFill>
              </a:rPr>
              <a:t>Time-distance function</a:t>
            </a:r>
          </a:p>
          <a:p>
            <a:pPr lvl="1" eaLnBrk="1" hangingPunct="1"/>
            <a:r>
              <a:rPr lang="en-US" altLang="x-none" b="1">
                <a:solidFill>
                  <a:schemeClr val="tx1"/>
                </a:solidFill>
              </a:rPr>
              <a:t>Ease-in</a:t>
            </a:r>
          </a:p>
          <a:p>
            <a:pPr lvl="1" eaLnBrk="1" hangingPunct="1"/>
            <a:r>
              <a:rPr lang="en-US" altLang="x-none" b="1">
                <a:solidFill>
                  <a:schemeClr val="tx1"/>
                </a:solidFill>
              </a:rPr>
              <a:t>	Cubic polynomial</a:t>
            </a:r>
          </a:p>
          <a:p>
            <a:pPr lvl="1" eaLnBrk="1" hangingPunct="1"/>
            <a:r>
              <a:rPr lang="en-US" altLang="x-none" b="1">
                <a:solidFill>
                  <a:schemeClr val="tx1"/>
                </a:solidFill>
              </a:rPr>
              <a:t>	Sinusoidal segment</a:t>
            </a:r>
          </a:p>
          <a:p>
            <a:pPr lvl="1" eaLnBrk="1" hangingPunct="1"/>
            <a:r>
              <a:rPr lang="en-US" altLang="x-none" b="1">
                <a:solidFill>
                  <a:schemeClr val="tx1"/>
                </a:solidFill>
              </a:rPr>
              <a:t>	Segmented</a:t>
            </a:r>
            <a:r>
              <a:rPr lang="en-US" altLang="x-none"/>
              <a:t> </a:t>
            </a:r>
            <a:r>
              <a:rPr lang="en-US" altLang="x-none" b="1">
                <a:solidFill>
                  <a:schemeClr val="tx1"/>
                </a:solidFill>
              </a:rPr>
              <a:t>sinusoidal</a:t>
            </a:r>
          </a:p>
          <a:p>
            <a:pPr lvl="1" eaLnBrk="1" hangingPunct="1"/>
            <a:r>
              <a:rPr lang="en-US" altLang="x-none" b="1">
                <a:solidFill>
                  <a:schemeClr val="tx1"/>
                </a:solidFill>
              </a:rPr>
              <a:t>	Constant acceleration</a:t>
            </a:r>
          </a:p>
          <a:p>
            <a:pPr lvl="1" eaLnBrk="1" hangingPunct="1"/>
            <a:r>
              <a:rPr lang="en-US" altLang="x-none" b="1">
                <a:solidFill>
                  <a:schemeClr val="tx1"/>
                </a:solidFill>
              </a:rPr>
              <a:t>General distance-time functions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4953000" y="2133600"/>
            <a:ext cx="0" cy="2286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4953000" y="4419600"/>
            <a:ext cx="3124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>
            <a:off x="4953000" y="2133600"/>
            <a:ext cx="3200400" cy="2286000"/>
          </a:xfrm>
          <a:custGeom>
            <a:avLst/>
            <a:gdLst>
              <a:gd name="T0" fmla="*/ 0 w 2016"/>
              <a:gd name="T1" fmla="*/ 2147483647 h 1440"/>
              <a:gd name="T2" fmla="*/ 2147483647 w 2016"/>
              <a:gd name="T3" fmla="*/ 2147483647 h 1440"/>
              <a:gd name="T4" fmla="*/ 2147483647 w 2016"/>
              <a:gd name="T5" fmla="*/ 2147483647 h 1440"/>
              <a:gd name="T6" fmla="*/ 2147483647 w 2016"/>
              <a:gd name="T7" fmla="*/ 2147483647 h 1440"/>
              <a:gd name="T8" fmla="*/ 2147483647 w 2016"/>
              <a:gd name="T9" fmla="*/ 0 h 1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6"/>
              <a:gd name="T16" fmla="*/ 0 h 1440"/>
              <a:gd name="T17" fmla="*/ 2016 w 2016"/>
              <a:gd name="T18" fmla="*/ 1440 h 14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6" h="1440">
                <a:moveTo>
                  <a:pt x="0" y="1440"/>
                </a:moveTo>
                <a:cubicBezTo>
                  <a:pt x="224" y="1376"/>
                  <a:pt x="448" y="1312"/>
                  <a:pt x="624" y="1200"/>
                </a:cubicBezTo>
                <a:cubicBezTo>
                  <a:pt x="800" y="1088"/>
                  <a:pt x="912" y="944"/>
                  <a:pt x="1056" y="768"/>
                </a:cubicBezTo>
                <a:cubicBezTo>
                  <a:pt x="1200" y="592"/>
                  <a:pt x="1328" y="272"/>
                  <a:pt x="1488" y="144"/>
                </a:cubicBezTo>
                <a:cubicBezTo>
                  <a:pt x="1648" y="16"/>
                  <a:pt x="1832" y="8"/>
                  <a:pt x="2016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11"/>
          <p:cNvSpPr txBox="1">
            <a:spLocks/>
          </p:cNvSpPr>
          <p:nvPr/>
        </p:nvSpPr>
        <p:spPr bwMode="auto">
          <a:xfrm>
            <a:off x="7467600" y="3886200"/>
            <a:ext cx="722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/>
              <a:t>time</a:t>
            </a:r>
          </a:p>
        </p:txBody>
      </p:sp>
      <p:sp>
        <p:nvSpPr>
          <p:cNvPr id="11" name="Text Box 12"/>
          <p:cNvSpPr txBox="1">
            <a:spLocks/>
          </p:cNvSpPr>
          <p:nvPr/>
        </p:nvSpPr>
        <p:spPr bwMode="auto">
          <a:xfrm rot="16200000" flipH="1">
            <a:off x="4448175" y="1265238"/>
            <a:ext cx="5524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/>
              <a:t>distance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Time Distance Function</a:t>
            </a:r>
            <a:endParaRPr lang="en-US" altLang="x-none" dirty="0"/>
          </a:p>
        </p:txBody>
      </p:sp>
      <p:sp>
        <p:nvSpPr>
          <p:cNvPr id="57349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0" y="3429000"/>
            <a:ext cx="1204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3000">
                <a:solidFill>
                  <a:schemeClr val="tx1"/>
                </a:solidFill>
              </a:rPr>
              <a:t>s = S(t)</a:t>
            </a: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3352800" y="2438400"/>
            <a:ext cx="0" cy="2438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>
            <a:off x="3352800" y="4876800"/>
            <a:ext cx="3429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3352800" y="2209800"/>
            <a:ext cx="3124200" cy="2667000"/>
          </a:xfrm>
          <a:custGeom>
            <a:avLst/>
            <a:gdLst>
              <a:gd name="T0" fmla="*/ 0 w 1968"/>
              <a:gd name="T1" fmla="*/ 2147483647 h 1680"/>
              <a:gd name="T2" fmla="*/ 2147483647 w 1968"/>
              <a:gd name="T3" fmla="*/ 2147483647 h 1680"/>
              <a:gd name="T4" fmla="*/ 2147483647 w 1968"/>
              <a:gd name="T5" fmla="*/ 2147483647 h 1680"/>
              <a:gd name="T6" fmla="*/ 2147483647 w 1968"/>
              <a:gd name="T7" fmla="*/ 0 h 1680"/>
              <a:gd name="T8" fmla="*/ 0 60000 65536"/>
              <a:gd name="T9" fmla="*/ 0 60000 65536"/>
              <a:gd name="T10" fmla="*/ 0 60000 65536"/>
              <a:gd name="T11" fmla="*/ 0 60000 65536"/>
              <a:gd name="T12" fmla="*/ 0 w 1968"/>
              <a:gd name="T13" fmla="*/ 0 h 1680"/>
              <a:gd name="T14" fmla="*/ 1968 w 1968"/>
              <a:gd name="T15" fmla="*/ 1680 h 1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8" h="1680">
                <a:moveTo>
                  <a:pt x="0" y="1680"/>
                </a:moveTo>
                <a:cubicBezTo>
                  <a:pt x="208" y="1476"/>
                  <a:pt x="416" y="1272"/>
                  <a:pt x="576" y="1056"/>
                </a:cubicBezTo>
                <a:cubicBezTo>
                  <a:pt x="736" y="840"/>
                  <a:pt x="728" y="560"/>
                  <a:pt x="960" y="384"/>
                </a:cubicBezTo>
                <a:cubicBezTo>
                  <a:pt x="1192" y="208"/>
                  <a:pt x="1580" y="104"/>
                  <a:pt x="1968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590800" y="2209800"/>
            <a:ext cx="22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300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248400" y="4953000"/>
            <a:ext cx="187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300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5029200" y="2743200"/>
            <a:ext cx="0" cy="2133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3352800" y="2743200"/>
            <a:ext cx="1676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5943600" y="1828800"/>
            <a:ext cx="29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300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3505200" y="49530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3657600" y="49530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3810000" y="49530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3962400" y="49530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4114800" y="49530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4267200" y="49530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4419600" y="49530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4572000" y="49530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4724400" y="49530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4876800" y="49530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5029200" y="49530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5181600" y="49530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5334000" y="49530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>
            <a:off x="5486400" y="49530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>
            <a:off x="2971800" y="3200400"/>
            <a:ext cx="228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>
            <a:off x="2971800" y="3276600"/>
            <a:ext cx="228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>
            <a:off x="2971800" y="3429000"/>
            <a:ext cx="228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>
            <a:off x="2971800" y="3581400"/>
            <a:ext cx="228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>
            <a:off x="2971800" y="3733800"/>
            <a:ext cx="228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>
            <a:off x="2971800" y="3995738"/>
            <a:ext cx="228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>
            <a:off x="2971800" y="4114800"/>
            <a:ext cx="228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>
            <a:off x="2971800" y="4267200"/>
            <a:ext cx="228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>
            <a:off x="2971800" y="4419600"/>
            <a:ext cx="228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>
            <a:off x="2971800" y="4572000"/>
            <a:ext cx="228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37"/>
          <p:cNvSpPr>
            <a:spLocks noChangeShapeType="1"/>
          </p:cNvSpPr>
          <p:nvPr/>
        </p:nvSpPr>
        <p:spPr bwMode="auto">
          <a:xfrm>
            <a:off x="2971800" y="4724400"/>
            <a:ext cx="228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>
            <a:off x="2971800" y="2514600"/>
            <a:ext cx="228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>
            <a:off x="2971800" y="2590800"/>
            <a:ext cx="228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>
            <a:off x="2971800" y="2743200"/>
            <a:ext cx="228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41"/>
          <p:cNvSpPr>
            <a:spLocks noChangeShapeType="1"/>
          </p:cNvSpPr>
          <p:nvPr/>
        </p:nvSpPr>
        <p:spPr bwMode="auto">
          <a:xfrm>
            <a:off x="2971800" y="2895600"/>
            <a:ext cx="228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42"/>
          <p:cNvSpPr>
            <a:spLocks noChangeShapeType="1"/>
          </p:cNvSpPr>
          <p:nvPr/>
        </p:nvSpPr>
        <p:spPr bwMode="auto">
          <a:xfrm>
            <a:off x="2971800" y="3048000"/>
            <a:ext cx="228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Ease-in/Ease-out Function</a:t>
            </a:r>
            <a:endParaRPr lang="en-US" altLang="x-none" dirty="0"/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2000" y="3200400"/>
            <a:ext cx="1204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3000">
                <a:solidFill>
                  <a:schemeClr val="tx1"/>
                </a:solidFill>
              </a:rPr>
              <a:t>s = S(t)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352800" y="2209800"/>
            <a:ext cx="0" cy="2438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H="1">
            <a:off x="3352800" y="4648200"/>
            <a:ext cx="3429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057400" y="1752600"/>
            <a:ext cx="22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300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781800" y="4724400"/>
            <a:ext cx="187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300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943600" y="1600200"/>
            <a:ext cx="29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sz="300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2" name="Freeform 42"/>
          <p:cNvSpPr>
            <a:spLocks/>
          </p:cNvSpPr>
          <p:nvPr/>
        </p:nvSpPr>
        <p:spPr bwMode="auto">
          <a:xfrm>
            <a:off x="3352800" y="2273300"/>
            <a:ext cx="3124200" cy="2387600"/>
          </a:xfrm>
          <a:custGeom>
            <a:avLst/>
            <a:gdLst>
              <a:gd name="T0" fmla="*/ 0 w 1968"/>
              <a:gd name="T1" fmla="*/ 2147483647 h 1504"/>
              <a:gd name="T2" fmla="*/ 2147483647 w 1968"/>
              <a:gd name="T3" fmla="*/ 2147483647 h 1504"/>
              <a:gd name="T4" fmla="*/ 2147483647 w 1968"/>
              <a:gd name="T5" fmla="*/ 2147483647 h 1504"/>
              <a:gd name="T6" fmla="*/ 2147483647 w 1968"/>
              <a:gd name="T7" fmla="*/ 2147483647 h 1504"/>
              <a:gd name="T8" fmla="*/ 2147483647 w 1968"/>
              <a:gd name="T9" fmla="*/ 2147483647 h 1504"/>
              <a:gd name="T10" fmla="*/ 2147483647 w 1968"/>
              <a:gd name="T11" fmla="*/ 2147483647 h 15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68"/>
              <a:gd name="T19" fmla="*/ 0 h 1504"/>
              <a:gd name="T20" fmla="*/ 1968 w 1968"/>
              <a:gd name="T21" fmla="*/ 1504 h 15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68" h="1504">
                <a:moveTo>
                  <a:pt x="0" y="1496"/>
                </a:moveTo>
                <a:cubicBezTo>
                  <a:pt x="108" y="1500"/>
                  <a:pt x="216" y="1504"/>
                  <a:pt x="336" y="1448"/>
                </a:cubicBezTo>
                <a:cubicBezTo>
                  <a:pt x="456" y="1392"/>
                  <a:pt x="552" y="1344"/>
                  <a:pt x="720" y="1160"/>
                </a:cubicBezTo>
                <a:cubicBezTo>
                  <a:pt x="888" y="976"/>
                  <a:pt x="1192" y="528"/>
                  <a:pt x="1344" y="344"/>
                </a:cubicBezTo>
                <a:cubicBezTo>
                  <a:pt x="1496" y="160"/>
                  <a:pt x="1528" y="112"/>
                  <a:pt x="1632" y="56"/>
                </a:cubicBezTo>
                <a:cubicBezTo>
                  <a:pt x="1736" y="0"/>
                  <a:pt x="1852" y="4"/>
                  <a:pt x="1968" y="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43"/>
          <p:cNvSpPr>
            <a:spLocks noChangeShapeType="1"/>
          </p:cNvSpPr>
          <p:nvPr/>
        </p:nvSpPr>
        <p:spPr bwMode="auto">
          <a:xfrm>
            <a:off x="3429000" y="4648200"/>
            <a:ext cx="1295400" cy="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44"/>
          <p:cNvSpPr>
            <a:spLocks noChangeShapeType="1"/>
          </p:cNvSpPr>
          <p:nvPr/>
        </p:nvSpPr>
        <p:spPr bwMode="auto">
          <a:xfrm>
            <a:off x="6477000" y="2286000"/>
            <a:ext cx="1295400" cy="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45"/>
          <p:cNvSpPr txBox="1">
            <a:spLocks/>
          </p:cNvSpPr>
          <p:nvPr/>
        </p:nvSpPr>
        <p:spPr bwMode="auto">
          <a:xfrm>
            <a:off x="3124200" y="48006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/>
              <a:t>0.0</a:t>
            </a:r>
          </a:p>
        </p:txBody>
      </p:sp>
      <p:sp>
        <p:nvSpPr>
          <p:cNvPr id="16" name="Text Box 46"/>
          <p:cNvSpPr txBox="1">
            <a:spLocks/>
          </p:cNvSpPr>
          <p:nvPr/>
        </p:nvSpPr>
        <p:spPr bwMode="auto">
          <a:xfrm>
            <a:off x="2590800" y="43434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/>
              <a:t>0.0</a:t>
            </a:r>
          </a:p>
        </p:txBody>
      </p:sp>
      <p:sp>
        <p:nvSpPr>
          <p:cNvPr id="17" name="Text Box 47"/>
          <p:cNvSpPr txBox="1">
            <a:spLocks/>
          </p:cNvSpPr>
          <p:nvPr/>
        </p:nvSpPr>
        <p:spPr bwMode="auto">
          <a:xfrm>
            <a:off x="6019800" y="47244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/>
              <a:t>1.0</a:t>
            </a:r>
          </a:p>
        </p:txBody>
      </p:sp>
      <p:sp>
        <p:nvSpPr>
          <p:cNvPr id="18" name="Text Box 48"/>
          <p:cNvSpPr txBox="1">
            <a:spLocks/>
          </p:cNvSpPr>
          <p:nvPr/>
        </p:nvSpPr>
        <p:spPr bwMode="auto">
          <a:xfrm>
            <a:off x="2667000" y="20574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/>
              <a:t>1.0</a:t>
            </a:r>
          </a:p>
        </p:txBody>
      </p:sp>
      <p:sp>
        <p:nvSpPr>
          <p:cNvPr id="19" name="Line 49"/>
          <p:cNvSpPr>
            <a:spLocks noChangeShapeType="1"/>
          </p:cNvSpPr>
          <p:nvPr/>
        </p:nvSpPr>
        <p:spPr bwMode="auto">
          <a:xfrm>
            <a:off x="3352800" y="2287588"/>
            <a:ext cx="3124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50"/>
          <p:cNvSpPr>
            <a:spLocks noChangeShapeType="1"/>
          </p:cNvSpPr>
          <p:nvPr/>
        </p:nvSpPr>
        <p:spPr bwMode="auto">
          <a:xfrm>
            <a:off x="6477000" y="2286000"/>
            <a:ext cx="0" cy="2362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51"/>
          <p:cNvSpPr txBox="1">
            <a:spLocks/>
          </p:cNvSpPr>
          <p:nvPr/>
        </p:nvSpPr>
        <p:spPr bwMode="auto">
          <a:xfrm>
            <a:off x="1050925" y="5448300"/>
            <a:ext cx="6992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/>
              <a:t>Normalize distance and time to 1.0 to facilitate reuse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Ease-in: Sinusoidal</a:t>
            </a:r>
            <a:endParaRPr lang="en-US" altLang="x-none" dirty="0"/>
          </a:p>
        </p:txBody>
      </p:sp>
      <p:sp>
        <p:nvSpPr>
          <p:cNvPr id="61451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3" name="Picture 4" descr="Sine Curve"/>
          <p:cNvPicPr>
            <a:picLocks noGrp="1" noChangeAspect="1" noChangeArrowheads="1"/>
          </p:cNvPicPr>
          <p:nvPr>
            <p:ph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752600"/>
            <a:ext cx="7772400" cy="2884488"/>
          </a:xfrm>
        </p:spPr>
      </p:pic>
      <p:graphicFrame>
        <p:nvGraphicFramePr>
          <p:cNvPr id="14" name="Object 9"/>
          <p:cNvGraphicFramePr>
            <a:graphicFrameLocks noChangeAspect="1"/>
          </p:cNvGraphicFramePr>
          <p:nvPr/>
        </p:nvGraphicFramePr>
        <p:xfrm>
          <a:off x="1611313" y="5106988"/>
          <a:ext cx="5468937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3" name="Equation" r:id="rId5" imgW="2108160" imgH="215640" progId="Equation.3">
                  <p:embed/>
                </p:oleObj>
              </mc:Choice>
              <mc:Fallback>
                <p:oleObj name="Equation" r:id="rId5" imgW="2108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3" y="5106988"/>
                        <a:ext cx="5468937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Ease-in: Piecewise Sinusoidal</a:t>
            </a:r>
            <a:endParaRPr lang="en-US" altLang="x-none" dirty="0"/>
          </a:p>
        </p:txBody>
      </p:sp>
      <p:sp>
        <p:nvSpPr>
          <p:cNvPr id="63493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" name="Picture 4" descr="PiecewiseSineCurve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447800"/>
            <a:ext cx="7772400" cy="47069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Motivation</a:t>
            </a:r>
            <a:endParaRPr lang="en-US" altLang="x-none" dirty="0"/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3429000"/>
          </a:xfrm>
        </p:spPr>
        <p:txBody>
          <a:bodyPr/>
          <a:lstStyle/>
          <a:p>
            <a:pPr eaLnBrk="1" hangingPunct="1"/>
            <a:r>
              <a:rPr lang="en-US" altLang="x-none" dirty="0" smtClean="0"/>
              <a:t>Common problem:</a:t>
            </a:r>
            <a:endParaRPr lang="en-US" altLang="x-none" dirty="0"/>
          </a:p>
          <a:p>
            <a:pPr lvl="1" eaLnBrk="1" hangingPunct="1"/>
            <a:r>
              <a:rPr lang="en-US" altLang="x-none" dirty="0" smtClean="0"/>
              <a:t>Given a set of points, smoothly (in time and space) move an object through the set of points</a:t>
            </a:r>
            <a:endParaRPr lang="en-US" altLang="x-none" dirty="0"/>
          </a:p>
          <a:p>
            <a:pPr eaLnBrk="1" hangingPunct="1"/>
            <a:r>
              <a:rPr lang="en-US" altLang="x-none" dirty="0" smtClean="0"/>
              <a:t>Example additional temporal constraints:</a:t>
            </a:r>
            <a:endParaRPr lang="en-US" altLang="x-none" dirty="0"/>
          </a:p>
          <a:p>
            <a:pPr lvl="1" eaLnBrk="1" hangingPunct="1"/>
            <a:r>
              <a:rPr lang="en-US" altLang="x-none" dirty="0" smtClean="0"/>
              <a:t>From zero velocity at first point, smoothly accelerate until time t1, hold a constant velocity until time t2, then smoothly decelerate to a stop at the last point at time t3</a:t>
            </a:r>
            <a:endParaRPr lang="en-US" altLang="x-none" dirty="0"/>
          </a:p>
        </p:txBody>
      </p:sp>
      <p:sp>
        <p:nvSpPr>
          <p:cNvPr id="8199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Ease-in: Piecewise Sinusoidal</a:t>
            </a:r>
            <a:endParaRPr lang="en-US" altLang="x-none" dirty="0"/>
          </a:p>
        </p:txBody>
      </p:sp>
      <p:sp>
        <p:nvSpPr>
          <p:cNvPr id="65539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" name="Object 5"/>
          <p:cNvGraphicFramePr>
            <a:graphicFrameLocks noGrp="1" noChangeAspect="1"/>
          </p:cNvGraphicFramePr>
          <p:nvPr>
            <p:ph/>
          </p:nvPr>
        </p:nvGraphicFramePr>
        <p:xfrm>
          <a:off x="304800" y="2667000"/>
          <a:ext cx="11430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30" name="Equation" r:id="rId4" imgW="583920" imgH="203040" progId="Equation.3">
                  <p:embed/>
                </p:oleObj>
              </mc:Choice>
              <mc:Fallback>
                <p:oleObj name="Equation" r:id="rId4" imgW="5839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667000"/>
                        <a:ext cx="11430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1676400" y="1524000"/>
          <a:ext cx="30480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31" name="Equation" r:id="rId6" imgW="1434960" imgH="431640" progId="Equation.3">
                  <p:embed/>
                </p:oleObj>
              </mc:Choice>
              <mc:Fallback>
                <p:oleObj name="Equation" r:id="rId6" imgW="1434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24000"/>
                        <a:ext cx="304800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4"/>
          <p:cNvGraphicFramePr>
            <a:graphicFrameLocks noChangeAspect="1"/>
          </p:cNvGraphicFramePr>
          <p:nvPr/>
        </p:nvGraphicFramePr>
        <p:xfrm>
          <a:off x="1676400" y="2514600"/>
          <a:ext cx="225742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32" name="Equation" r:id="rId8" imgW="1091880" imgH="393480" progId="Equation.3">
                  <p:embed/>
                </p:oleObj>
              </mc:Choice>
              <mc:Fallback>
                <p:oleObj name="Equation" r:id="rId8" imgW="1091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514600"/>
                        <a:ext cx="2257425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8"/>
          <p:cNvGraphicFramePr>
            <a:graphicFrameLocks noChangeAspect="1"/>
          </p:cNvGraphicFramePr>
          <p:nvPr/>
        </p:nvGraphicFramePr>
        <p:xfrm>
          <a:off x="1676400" y="3429000"/>
          <a:ext cx="555625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33" name="Equation" r:id="rId10" imgW="2705040" imgH="431640" progId="Equation.3">
                  <p:embed/>
                </p:oleObj>
              </mc:Choice>
              <mc:Fallback>
                <p:oleObj name="Equation" r:id="rId10" imgW="2705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429000"/>
                        <a:ext cx="555625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19"/>
          <p:cNvSpPr>
            <a:spLocks/>
          </p:cNvSpPr>
          <p:nvPr/>
        </p:nvSpPr>
        <p:spPr bwMode="auto">
          <a:xfrm>
            <a:off x="1447800" y="1371600"/>
            <a:ext cx="228600" cy="2971800"/>
          </a:xfrm>
          <a:prstGeom prst="leftBrace">
            <a:avLst>
              <a:gd name="adj1" fmla="val 108333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graphicFrame>
        <p:nvGraphicFramePr>
          <p:cNvPr id="10" name="Object 23"/>
          <p:cNvGraphicFramePr>
            <a:graphicFrameLocks noChangeAspect="1"/>
          </p:cNvGraphicFramePr>
          <p:nvPr/>
        </p:nvGraphicFramePr>
        <p:xfrm>
          <a:off x="7839075" y="1752600"/>
          <a:ext cx="114458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34" name="Equation" r:id="rId12" imgW="431640" imgH="215640" progId="Equation.3">
                  <p:embed/>
                </p:oleObj>
              </mc:Choice>
              <mc:Fallback>
                <p:oleObj name="Equation" r:id="rId12" imgW="431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9075" y="1752600"/>
                        <a:ext cx="1144588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7"/>
          <p:cNvGraphicFramePr>
            <a:graphicFrameLocks noChangeAspect="1"/>
          </p:cNvGraphicFramePr>
          <p:nvPr/>
        </p:nvGraphicFramePr>
        <p:xfrm>
          <a:off x="7099300" y="2590800"/>
          <a:ext cx="18843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35" name="Equation" r:id="rId14" imgW="711000" imgH="215640" progId="Equation.3">
                  <p:embed/>
                </p:oleObj>
              </mc:Choice>
              <mc:Fallback>
                <p:oleObj name="Equation" r:id="rId14" imgW="711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2590800"/>
                        <a:ext cx="1884363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2"/>
          <p:cNvGraphicFramePr>
            <a:graphicFrameLocks noChangeAspect="1"/>
          </p:cNvGraphicFramePr>
          <p:nvPr/>
        </p:nvGraphicFramePr>
        <p:xfrm>
          <a:off x="7974013" y="3505200"/>
          <a:ext cx="10096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36" name="Equation" r:id="rId16" imgW="380880" imgH="215640" progId="Equation.3">
                  <p:embed/>
                </p:oleObj>
              </mc:Choice>
              <mc:Fallback>
                <p:oleObj name="Equation" r:id="rId16" imgW="380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4013" y="3505200"/>
                        <a:ext cx="100965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33"/>
          <p:cNvSpPr txBox="1">
            <a:spLocks/>
          </p:cNvSpPr>
          <p:nvPr/>
        </p:nvSpPr>
        <p:spPr bwMode="auto">
          <a:xfrm>
            <a:off x="1143000" y="5715000"/>
            <a:ext cx="6724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/>
              <a:t>Provides linear (constant velocity) middle segment</a:t>
            </a:r>
          </a:p>
        </p:txBody>
      </p:sp>
      <p:graphicFrame>
        <p:nvGraphicFramePr>
          <p:cNvPr id="14" name="Object 12"/>
          <p:cNvGraphicFramePr>
            <a:graphicFrameLocks noChangeAspect="1"/>
          </p:cNvGraphicFramePr>
          <p:nvPr/>
        </p:nvGraphicFramePr>
        <p:xfrm>
          <a:off x="2819400" y="4572000"/>
          <a:ext cx="367823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37" name="Equation" r:id="rId18" imgW="1790640" imgH="393480" progId="Equation.3">
                  <p:embed/>
                </p:oleObj>
              </mc:Choice>
              <mc:Fallback>
                <p:oleObj name="Equation" r:id="rId18" imgW="1790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572000"/>
                        <a:ext cx="3678238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1600200" y="4724400"/>
            <a:ext cx="1023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/>
              <a:t>where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Ease-in/Ease-out: Single Cubic</a:t>
            </a:r>
            <a:endParaRPr lang="en-US" altLang="x-none" dirty="0"/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2362200" y="5105400"/>
          <a:ext cx="417988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93" name="Equation" r:id="rId4" imgW="1422360" imgH="228600" progId="Equation.3">
                  <p:embed/>
                </p:oleObj>
              </mc:Choice>
              <mc:Fallback>
                <p:oleObj name="Equation" r:id="rId4" imgW="1422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105400"/>
                        <a:ext cx="4179888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EasePol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1905000"/>
            <a:ext cx="3810000" cy="2951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Ease-in: Constant Acceleration</a:t>
            </a:r>
            <a:endParaRPr lang="en-US" altLang="x-none" dirty="0"/>
          </a:p>
        </p:txBody>
      </p:sp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 descr="ConstAccCurve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524000"/>
            <a:ext cx="4724400" cy="45656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Ease-in: Constant Acceleration</a:t>
            </a:r>
            <a:endParaRPr lang="en-US" altLang="x-none" dirty="0"/>
          </a:p>
        </p:txBody>
      </p:sp>
      <p:sp>
        <p:nvSpPr>
          <p:cNvPr id="71683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" name="Picture 5" descr="ConstAcc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828800"/>
            <a:ext cx="7772400" cy="38719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Ease-in: Constant Acceleration</a:t>
            </a:r>
            <a:endParaRPr lang="en-US" altLang="x-none" dirty="0"/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Picture 5" descr="VelConstAcc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524000"/>
            <a:ext cx="7772400" cy="4705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" name="Picture 4" descr="DistConstAcc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524000"/>
            <a:ext cx="6311900" cy="4711700"/>
          </a:xfrm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+mj-lt"/>
                <a:ea typeface="+mj-ea"/>
                <a:cs typeface="Osak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Osaka" pitchFamily="-80" charset="-128"/>
                <a:cs typeface="Osaka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Osaka" pitchFamily="-80" charset="-128"/>
                <a:cs typeface="Osaka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Osaka" pitchFamily="-80" charset="-128"/>
                <a:cs typeface="Osaka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Osaka" pitchFamily="-80" charset="-128"/>
                <a:cs typeface="Osaka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Osaka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Osaka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Osaka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ea typeface="Osaka" pitchFamily="-80" charset="-128"/>
              </a:defRPr>
            </a:lvl9pPr>
          </a:lstStyle>
          <a:p>
            <a:pPr eaLnBrk="1" hangingPunct="1"/>
            <a:r>
              <a:rPr lang="en-US" altLang="x-none" kern="0" smtClean="0"/>
              <a:t>Ease-in: Constant Acceleration</a:t>
            </a:r>
            <a:endParaRPr lang="en-US" altLang="x-none" kern="0" dirty="0"/>
          </a:p>
        </p:txBody>
      </p:sp>
    </p:spTree>
    <p:extLst>
      <p:ext uri="{BB962C8B-B14F-4D97-AF65-F5344CB8AC3E}">
        <p14:creationId xmlns:p14="http://schemas.microsoft.com/office/powerpoint/2010/main" val="140667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Constant Acceleration</a:t>
            </a:r>
            <a:endParaRPr lang="en-US" altLang="x-none" dirty="0"/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4114800" y="1981200"/>
          <a:ext cx="1270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74" name="Equation" r:id="rId4" imgW="634680" imgH="457200" progId="Equation.3">
                  <p:embed/>
                </p:oleObj>
              </mc:Choice>
              <mc:Fallback>
                <p:oleObj name="Equation" r:id="rId4" imgW="6346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981200"/>
                        <a:ext cx="1270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6400800" y="2286000"/>
          <a:ext cx="12192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75" name="Equation" r:id="rId6" imgW="660240" imgH="215640" progId="Equation.3">
                  <p:embed/>
                </p:oleObj>
              </mc:Choice>
              <mc:Fallback>
                <p:oleObj name="Equation" r:id="rId6" imgW="660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286000"/>
                        <a:ext cx="12192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3200400" y="3276600"/>
          <a:ext cx="2236788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76" name="Equation" r:id="rId8" imgW="1193760" imgH="393480" progId="Equation.3">
                  <p:embed/>
                </p:oleObj>
              </mc:Choice>
              <mc:Fallback>
                <p:oleObj name="Equation" r:id="rId8" imgW="1193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276600"/>
                        <a:ext cx="2236788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6477000" y="3505200"/>
          <a:ext cx="9906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77" name="Equation" r:id="rId10" imgW="571320" imgH="215640" progId="Equation.3">
                  <p:embed/>
                </p:oleObj>
              </mc:Choice>
              <mc:Fallback>
                <p:oleObj name="Equation" r:id="rId10" imgW="5713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505200"/>
                        <a:ext cx="9906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415925" y="4735513"/>
          <a:ext cx="495776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78" name="Equation" r:id="rId12" imgW="2679480" imgH="431640" progId="Equation.3">
                  <p:embed/>
                </p:oleObj>
              </mc:Choice>
              <mc:Fallback>
                <p:oleObj name="Equation" r:id="rId12" imgW="2679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" y="4735513"/>
                        <a:ext cx="495776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6400800" y="4953000"/>
          <a:ext cx="1143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79" name="Equation" r:id="rId14" imgW="672840" imgH="215640" progId="Equation.3">
                  <p:embed/>
                </p:oleObj>
              </mc:Choice>
              <mc:Fallback>
                <p:oleObj name="Equation" r:id="rId14" imgW="6728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953000"/>
                        <a:ext cx="1143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6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Motivation – solution steps</a:t>
            </a:r>
            <a:endParaRPr lang="en-US" altLang="x-none" dirty="0"/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33400" y="1676400"/>
            <a:ext cx="4648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>
            <a:spAutoFit/>
          </a:bodyPr>
          <a:lstStyle>
            <a:lvl1pPr marL="39688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chemeClr val="tx1"/>
                </a:solidFill>
              </a:rPr>
              <a:t>1. Construct a space curve that interpolates the given points with piecewise first order continuity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268663"/>
            <a:ext cx="5181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>
            <a:spAutoFit/>
          </a:bodyPr>
          <a:lstStyle>
            <a:lvl1pPr marL="39688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chemeClr val="tx1"/>
                </a:solidFill>
              </a:rPr>
              <a:t>2. Construct an arc-length-parametric-value function for the curve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4572000"/>
            <a:ext cx="525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>
            <a:spAutoFit/>
          </a:bodyPr>
          <a:lstStyle>
            <a:lvl1pPr marL="39688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chemeClr val="tx1"/>
                </a:solidFill>
              </a:rPr>
              <a:t>3. Construct time-arc-length function according to given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048500" y="2057400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charset="0"/>
                        </a:rPr>
                        <m:t>𝐩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1" i="0" smtClean="0">
                          <a:latin typeface="Cambria Math" charset="0"/>
                        </a:rPr>
                        <m:t>𝐩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0" y="2057400"/>
                <a:ext cx="1447800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1681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048500" y="3315835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0" y="3315835"/>
                <a:ext cx="1447800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001933" y="4572000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933" y="4572000"/>
                <a:ext cx="1447800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090333" y="5526643"/>
                <a:ext cx="22479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charset="0"/>
                        </a:rPr>
                        <m:t>𝐩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1" i="0" smtClean="0">
                          <a:latin typeface="Cambria Math" charset="0"/>
                        </a:rPr>
                        <m:t>𝐩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)))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333" y="5526643"/>
                <a:ext cx="2247900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542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14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Arbitrary Speed Control</a:t>
            </a:r>
            <a:endParaRPr lang="en-US" altLang="x-none" dirty="0"/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905000" y="1828800"/>
            <a:ext cx="5164138" cy="406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496888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 dirty="0">
                <a:solidFill>
                  <a:schemeClr val="tx1"/>
                </a:solidFill>
              </a:rPr>
              <a:t>Animators can work in:</a:t>
            </a:r>
          </a:p>
          <a:p>
            <a:pPr eaLnBrk="1" hangingPunct="1"/>
            <a:r>
              <a:rPr lang="en-US" altLang="x-none" b="1" dirty="0">
                <a:solidFill>
                  <a:schemeClr val="tx1"/>
                </a:solidFill>
              </a:rPr>
              <a:t>	</a:t>
            </a:r>
          </a:p>
          <a:p>
            <a:pPr lvl="1" eaLnBrk="1" hangingPunct="1"/>
            <a:r>
              <a:rPr lang="en-US" altLang="x-none" b="1" dirty="0">
                <a:solidFill>
                  <a:schemeClr val="tx1"/>
                </a:solidFill>
              </a:rPr>
              <a:t>Distance-time space curves</a:t>
            </a:r>
          </a:p>
          <a:p>
            <a:pPr lvl="1" eaLnBrk="1" hangingPunct="1"/>
            <a:r>
              <a:rPr lang="en-US" altLang="x-none" b="1" dirty="0">
                <a:solidFill>
                  <a:schemeClr val="tx1"/>
                </a:solidFill>
              </a:rPr>
              <a:t>	</a:t>
            </a:r>
          </a:p>
          <a:p>
            <a:pPr lvl="1" eaLnBrk="1" hangingPunct="1"/>
            <a:r>
              <a:rPr lang="en-US" altLang="x-none" b="1">
                <a:solidFill>
                  <a:schemeClr val="tx1"/>
                </a:solidFill>
              </a:rPr>
              <a:t>Velocity-time space curves</a:t>
            </a:r>
          </a:p>
          <a:p>
            <a:pPr lvl="1" eaLnBrk="1" hangingPunct="1"/>
            <a:r>
              <a:rPr lang="en-US" altLang="x-none" b="1" dirty="0">
                <a:solidFill>
                  <a:schemeClr val="tx1"/>
                </a:solidFill>
              </a:rPr>
              <a:t>	</a:t>
            </a:r>
          </a:p>
          <a:p>
            <a:pPr lvl="1" eaLnBrk="1" hangingPunct="1"/>
            <a:r>
              <a:rPr lang="en-US" altLang="x-none" b="1" dirty="0">
                <a:solidFill>
                  <a:schemeClr val="tx1"/>
                </a:solidFill>
              </a:rPr>
              <a:t>Acceleration-time space curves</a:t>
            </a:r>
          </a:p>
          <a:p>
            <a:pPr lvl="1" eaLnBrk="1" hangingPunct="1"/>
            <a:r>
              <a:rPr lang="en-US" altLang="x-none" b="1" dirty="0">
                <a:solidFill>
                  <a:schemeClr val="tx1"/>
                </a:solidFill>
              </a:rPr>
              <a:t>	</a:t>
            </a:r>
          </a:p>
          <a:p>
            <a:pPr lvl="1" eaLnBrk="1" hangingPunct="1"/>
            <a:r>
              <a:rPr lang="en-US" altLang="x-none" b="1" dirty="0">
                <a:solidFill>
                  <a:schemeClr val="tx1"/>
                </a:solidFill>
              </a:rPr>
              <a:t>Set time-distance constraints</a:t>
            </a:r>
          </a:p>
          <a:p>
            <a:pPr lvl="1" eaLnBrk="1" hangingPunct="1"/>
            <a:r>
              <a:rPr lang="en-US" altLang="x-none" b="1" dirty="0">
                <a:solidFill>
                  <a:schemeClr val="tx1"/>
                </a:solidFill>
              </a:rPr>
              <a:t>	</a:t>
            </a:r>
          </a:p>
          <a:p>
            <a:pPr lvl="1" eaLnBrk="1" hangingPunct="1"/>
            <a:r>
              <a:rPr lang="en-US" altLang="x-none" b="1" dirty="0">
                <a:solidFill>
                  <a:schemeClr val="tx1"/>
                </a:solidFill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89203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Curve fitting to velocity-time pairs</a:t>
            </a:r>
            <a:endParaRPr lang="en-US" altLang="x-none" dirty="0"/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" name="Picture 4" descr="TotDistConstraints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2500" y="1371600"/>
            <a:ext cx="7239000" cy="5103813"/>
          </a:xfrm>
        </p:spPr>
      </p:pic>
    </p:spTree>
    <p:extLst>
      <p:ext uri="{BB962C8B-B14F-4D97-AF65-F5344CB8AC3E}">
        <p14:creationId xmlns:p14="http://schemas.microsoft.com/office/powerpoint/2010/main" val="78077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Motivation – solution steps</a:t>
            </a:r>
            <a:endParaRPr lang="en-US" altLang="x-none" dirty="0"/>
          </a:p>
        </p:txBody>
      </p:sp>
      <p:sp>
        <p:nvSpPr>
          <p:cNvPr id="10260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685800" y="1600200"/>
            <a:ext cx="7086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bg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bg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bg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514350" indent="-514350" eaLnBrk="1" hangingPunct="1">
              <a:buFont typeface="+mj-lt"/>
              <a:buAutoNum type="arabicPeriod"/>
            </a:pPr>
            <a:r>
              <a:rPr lang="en-US" altLang="x-none" kern="0" dirty="0" smtClean="0"/>
              <a:t>Construct a space curve that interpolates the given points with piecewise first order continuity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x-none" kern="0" dirty="0" smtClean="0"/>
              <a:t>Construct an arc-length-parametric-value function for the curve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x-none" kern="0" dirty="0" smtClean="0"/>
              <a:t>Construct time-arc-length function according to given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048500" y="2057400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charset="0"/>
                        </a:rPr>
                        <m:t>𝐩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1" i="0" smtClean="0">
                          <a:latin typeface="Cambria Math" charset="0"/>
                        </a:rPr>
                        <m:t>𝐩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0" y="2057400"/>
                <a:ext cx="1447800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1681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048500" y="3173968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0" y="3173968"/>
                <a:ext cx="1447800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010400" y="4145518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4145518"/>
                <a:ext cx="1447800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086100" y="5301734"/>
                <a:ext cx="22479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charset="0"/>
                        </a:rPr>
                        <m:t>𝐩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1" i="0" smtClean="0">
                          <a:latin typeface="Cambria Math" charset="0"/>
                        </a:rPr>
                        <m:t>𝐩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)))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00" y="5301734"/>
                <a:ext cx="2247900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813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Working with time-distance curves</a:t>
            </a:r>
            <a:endParaRPr lang="en-US" altLang="x-none" dirty="0"/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" name="Picture 4" descr="DistTimeCurves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78125" y="1371600"/>
            <a:ext cx="3587750" cy="5334000"/>
          </a:xfrm>
        </p:spPr>
      </p:pic>
    </p:spTree>
    <p:extLst>
      <p:ext uri="{BB962C8B-B14F-4D97-AF65-F5344CB8AC3E}">
        <p14:creationId xmlns:p14="http://schemas.microsoft.com/office/powerpoint/2010/main" val="178891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Interpolating distance-time pairs</a:t>
            </a:r>
            <a:endParaRPr lang="en-US" altLang="x-none" dirty="0"/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" name="Picture 4" descr="ConstraintCurves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371600"/>
            <a:ext cx="6324600" cy="4956175"/>
          </a:xfrm>
        </p:spPr>
      </p:pic>
    </p:spTree>
    <p:extLst>
      <p:ext uri="{BB962C8B-B14F-4D97-AF65-F5344CB8AC3E}">
        <p14:creationId xmlns:p14="http://schemas.microsoft.com/office/powerpoint/2010/main" val="169716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err="1" smtClean="0"/>
              <a:t>Frenet</a:t>
            </a:r>
            <a:r>
              <a:rPr lang="en-US" altLang="x-none" dirty="0" smtClean="0"/>
              <a:t> Frame – control orientation</a:t>
            </a:r>
            <a:endParaRPr lang="en-US" altLang="x-none" dirty="0"/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" name="Picture 5" descr="FrenetFrame1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2200" y="1651000"/>
            <a:ext cx="6959600" cy="3937000"/>
          </a:xfrm>
        </p:spPr>
      </p:pic>
    </p:spTree>
    <p:extLst>
      <p:ext uri="{BB962C8B-B14F-4D97-AF65-F5344CB8AC3E}">
        <p14:creationId xmlns:p14="http://schemas.microsoft.com/office/powerpoint/2010/main" val="77453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err="1" smtClean="0"/>
              <a:t>Frenet</a:t>
            </a:r>
            <a:r>
              <a:rPr lang="en-US" altLang="x-none" dirty="0" smtClean="0"/>
              <a:t> Frame – tangent &amp; curvature vector</a:t>
            </a:r>
            <a:endParaRPr lang="en-US" altLang="x-none" dirty="0"/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" name="Picture 5" descr="FrenetFrame2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676400"/>
            <a:ext cx="6038850" cy="4362450"/>
          </a:xfrm>
        </p:spPr>
      </p:pic>
    </p:spTree>
    <p:extLst>
      <p:ext uri="{BB962C8B-B14F-4D97-AF65-F5344CB8AC3E}">
        <p14:creationId xmlns:p14="http://schemas.microsoft.com/office/powerpoint/2010/main" val="94351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err="1"/>
              <a:t>Frenet</a:t>
            </a:r>
            <a:r>
              <a:rPr lang="en-US" altLang="x-none" dirty="0"/>
              <a:t> Frame – tangent &amp; curvature vector</a:t>
            </a:r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 descr="FrenetFrame2"/>
          <p:cNvPicPr>
            <a:picLocks noGrp="1" noChangeAspect="1" noChangeArrowheads="1"/>
          </p:cNvPicPr>
          <p:nvPr>
            <p:ph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91200" y="1905000"/>
            <a:ext cx="2362200" cy="1706563"/>
          </a:xfrm>
        </p:spPr>
      </p:pic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1298575" y="2133600"/>
          <a:ext cx="2125663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88" name="Equation" r:id="rId5" imgW="812520" imgH="660240" progId="Equation.3">
                  <p:embed/>
                </p:oleObj>
              </mc:Choice>
              <mc:Fallback>
                <p:oleObj name="Equation" r:id="rId5" imgW="81252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2133600"/>
                        <a:ext cx="2125663" cy="172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/>
        </p:nvGraphicFramePr>
        <p:xfrm>
          <a:off x="2401888" y="4670425"/>
          <a:ext cx="3189287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89" name="Equation" r:id="rId7" imgW="1218960" imgH="228600" progId="Equation.3">
                  <p:embed/>
                </p:oleObj>
              </mc:Choice>
              <mc:Fallback>
                <p:oleObj name="Equation" r:id="rId7" imgW="1218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4670425"/>
                        <a:ext cx="3189287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51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err="1"/>
              <a:t>Frenet</a:t>
            </a:r>
            <a:r>
              <a:rPr lang="en-US" altLang="x-none" dirty="0"/>
              <a:t> Frame – tangent &amp; curvature vector</a:t>
            </a:r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 descr="FrenetFrame2"/>
          <p:cNvPicPr>
            <a:picLocks noGrp="1" noChangeAspect="1" noChangeArrowheads="1"/>
          </p:cNvPicPr>
          <p:nvPr>
            <p:ph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91200" y="1905000"/>
            <a:ext cx="2362200" cy="1706563"/>
          </a:xfrm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66800" y="2133600"/>
          <a:ext cx="2590800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10" name="Equation" r:id="rId5" imgW="990360" imgH="660240" progId="Equation.3">
                  <p:embed/>
                </p:oleObj>
              </mc:Choice>
              <mc:Fallback>
                <p:oleObj name="Equation" r:id="rId5" imgW="99036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133600"/>
                        <a:ext cx="2590800" cy="172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286000" y="4038600"/>
          <a:ext cx="3421063" cy="186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11" name="Equation" r:id="rId7" imgW="1307880" imgH="711000" progId="Equation.3">
                  <p:embed/>
                </p:oleObj>
              </mc:Choice>
              <mc:Fallback>
                <p:oleObj name="Equation" r:id="rId7" imgW="13078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038600"/>
                        <a:ext cx="3421063" cy="186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878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err="1" smtClean="0"/>
              <a:t>Frenet</a:t>
            </a:r>
            <a:r>
              <a:rPr lang="en-US" altLang="x-none" dirty="0" smtClean="0"/>
              <a:t> Frame – local coordinate system</a:t>
            </a:r>
            <a:endParaRPr lang="en-US" altLang="x-none" dirty="0"/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 descr="FrenetFrame3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6800" y="1905000"/>
            <a:ext cx="3429000" cy="1803400"/>
          </a:xfrm>
        </p:spPr>
      </p:pic>
      <p:sp>
        <p:nvSpPr>
          <p:cNvPr id="5" name="Text Box 5"/>
          <p:cNvSpPr txBox="1">
            <a:spLocks/>
          </p:cNvSpPr>
          <p:nvPr/>
        </p:nvSpPr>
        <p:spPr bwMode="auto">
          <a:xfrm>
            <a:off x="533400" y="2438400"/>
            <a:ext cx="419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x-none" b="1"/>
              <a:t>Directly control orientation of object/camera</a:t>
            </a:r>
          </a:p>
        </p:txBody>
      </p:sp>
      <p:sp>
        <p:nvSpPr>
          <p:cNvPr id="6" name="Text Box 6"/>
          <p:cNvSpPr txBox="1">
            <a:spLocks/>
          </p:cNvSpPr>
          <p:nvPr/>
        </p:nvSpPr>
        <p:spPr bwMode="auto">
          <a:xfrm>
            <a:off x="609600" y="3962400"/>
            <a:ext cx="3886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x-none" b="1"/>
              <a:t>Use for direction and bank into turn, especially for ground-planar curves (e.g. roads)</a:t>
            </a:r>
          </a:p>
        </p:txBody>
      </p:sp>
      <p:sp>
        <p:nvSpPr>
          <p:cNvPr id="7" name="Text Box 6"/>
          <p:cNvSpPr txBox="1">
            <a:spLocks/>
          </p:cNvSpPr>
          <p:nvPr/>
        </p:nvSpPr>
        <p:spPr bwMode="auto">
          <a:xfrm>
            <a:off x="4648200" y="3886200"/>
            <a:ext cx="4495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algn="ctr" eaLnBrk="1" hangingPunct="1">
              <a:buFontTx/>
              <a:buChar char="•"/>
            </a:pPr>
            <a:r>
              <a:rPr lang="en-US" altLang="x-none" b="1"/>
              <a:t>v is perpendicular to w if curve is parameterized by arclength; otherwise probably not perpendicular</a:t>
            </a:r>
          </a:p>
          <a:p>
            <a:pPr algn="ctr" eaLnBrk="1" hangingPunct="1">
              <a:buFontTx/>
              <a:buChar char="•"/>
            </a:pPr>
            <a:r>
              <a:rPr lang="en-US" altLang="x-none" b="1"/>
              <a:t>For general curve must </a:t>
            </a:r>
          </a:p>
          <a:p>
            <a:pPr algn="ctr" eaLnBrk="1" hangingPunct="1"/>
            <a:r>
              <a:rPr lang="en-US" altLang="x-none" b="1"/>
              <a:t>v = wxu</a:t>
            </a:r>
          </a:p>
        </p:txBody>
      </p:sp>
    </p:spTree>
    <p:extLst>
      <p:ext uri="{BB962C8B-B14F-4D97-AF65-F5344CB8AC3E}">
        <p14:creationId xmlns:p14="http://schemas.microsoft.com/office/powerpoint/2010/main" val="48355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err="1" smtClean="0"/>
              <a:t>Frenet</a:t>
            </a:r>
            <a:r>
              <a:rPr lang="en-US" altLang="x-none" dirty="0" smtClean="0"/>
              <a:t> Frame - undefined</a:t>
            </a:r>
            <a:endParaRPr lang="en-US" altLang="x-none" dirty="0"/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 descr="FrenetFrame4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524000"/>
            <a:ext cx="5259388" cy="4656138"/>
          </a:xfrm>
        </p:spPr>
      </p:pic>
    </p:spTree>
    <p:extLst>
      <p:ext uri="{BB962C8B-B14F-4D97-AF65-F5344CB8AC3E}">
        <p14:creationId xmlns:p14="http://schemas.microsoft.com/office/powerpoint/2010/main" val="213395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err="1" smtClean="0"/>
              <a:t>Frenet</a:t>
            </a:r>
            <a:r>
              <a:rPr lang="en-US" altLang="x-none" dirty="0" smtClean="0"/>
              <a:t> Frame - discontinuity</a:t>
            </a:r>
            <a:endParaRPr lang="en-US" altLang="x-none" dirty="0"/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 descr="FrenetFrame5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1828800"/>
            <a:ext cx="6070600" cy="3932238"/>
          </a:xfrm>
        </p:spPr>
      </p:pic>
    </p:spTree>
    <p:extLst>
      <p:ext uri="{BB962C8B-B14F-4D97-AF65-F5344CB8AC3E}">
        <p14:creationId xmlns:p14="http://schemas.microsoft.com/office/powerpoint/2010/main" val="141037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Other ways to control orientation</a:t>
            </a:r>
            <a:endParaRPr lang="en-US" altLang="x-none" dirty="0"/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ext Box 5"/>
          <p:cNvSpPr txBox="1">
            <a:spLocks/>
          </p:cNvSpPr>
          <p:nvPr/>
        </p:nvSpPr>
        <p:spPr bwMode="auto">
          <a:xfrm>
            <a:off x="4267200" y="5638800"/>
            <a:ext cx="3960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/>
              <a:t>Use point P(s+ds) for direction</a:t>
            </a:r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1219200" y="3505200"/>
            <a:ext cx="5791200" cy="1193800"/>
          </a:xfrm>
          <a:custGeom>
            <a:avLst/>
            <a:gdLst>
              <a:gd name="T0" fmla="*/ 0 w 3648"/>
              <a:gd name="T1" fmla="*/ 2147483647 h 752"/>
              <a:gd name="T2" fmla="*/ 2147483647 w 3648"/>
              <a:gd name="T3" fmla="*/ 2147483647 h 752"/>
              <a:gd name="T4" fmla="*/ 2147483647 w 3648"/>
              <a:gd name="T5" fmla="*/ 2147483647 h 752"/>
              <a:gd name="T6" fmla="*/ 2147483647 w 3648"/>
              <a:gd name="T7" fmla="*/ 2147483647 h 752"/>
              <a:gd name="T8" fmla="*/ 2147483647 w 3648"/>
              <a:gd name="T9" fmla="*/ 2147483647 h 7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48"/>
              <a:gd name="T16" fmla="*/ 0 h 752"/>
              <a:gd name="T17" fmla="*/ 3648 w 3648"/>
              <a:gd name="T18" fmla="*/ 752 h 7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48" h="752">
                <a:moveTo>
                  <a:pt x="0" y="752"/>
                </a:moveTo>
                <a:cubicBezTo>
                  <a:pt x="316" y="456"/>
                  <a:pt x="632" y="160"/>
                  <a:pt x="912" y="128"/>
                </a:cubicBezTo>
                <a:cubicBezTo>
                  <a:pt x="1192" y="96"/>
                  <a:pt x="1352" y="576"/>
                  <a:pt x="1680" y="560"/>
                </a:cubicBezTo>
                <a:cubicBezTo>
                  <a:pt x="2008" y="544"/>
                  <a:pt x="2552" y="64"/>
                  <a:pt x="2880" y="32"/>
                </a:cubicBezTo>
                <a:cubicBezTo>
                  <a:pt x="3208" y="0"/>
                  <a:pt x="3428" y="184"/>
                  <a:pt x="3648" y="368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2971800" y="3784600"/>
            <a:ext cx="129540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3200400" y="2781300"/>
            <a:ext cx="4724400" cy="774700"/>
          </a:xfrm>
          <a:custGeom>
            <a:avLst/>
            <a:gdLst>
              <a:gd name="T0" fmla="*/ 0 w 2976"/>
              <a:gd name="T1" fmla="*/ 2147483647 h 488"/>
              <a:gd name="T2" fmla="*/ 2147483647 w 2976"/>
              <a:gd name="T3" fmla="*/ 2147483647 h 488"/>
              <a:gd name="T4" fmla="*/ 2147483647 w 2976"/>
              <a:gd name="T5" fmla="*/ 2147483647 h 488"/>
              <a:gd name="T6" fmla="*/ 2147483647 w 2976"/>
              <a:gd name="T7" fmla="*/ 2147483647 h 488"/>
              <a:gd name="T8" fmla="*/ 2147483647 w 2976"/>
              <a:gd name="T9" fmla="*/ 2147483647 h 488"/>
              <a:gd name="T10" fmla="*/ 2147483647 w 2976"/>
              <a:gd name="T11" fmla="*/ 2147483647 h 4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76"/>
              <a:gd name="T19" fmla="*/ 0 h 488"/>
              <a:gd name="T20" fmla="*/ 2976 w 2976"/>
              <a:gd name="T21" fmla="*/ 488 h 48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76" h="488">
                <a:moveTo>
                  <a:pt x="0" y="56"/>
                </a:moveTo>
                <a:cubicBezTo>
                  <a:pt x="88" y="44"/>
                  <a:pt x="176" y="32"/>
                  <a:pt x="288" y="56"/>
                </a:cubicBezTo>
                <a:cubicBezTo>
                  <a:pt x="400" y="80"/>
                  <a:pt x="480" y="208"/>
                  <a:pt x="672" y="200"/>
                </a:cubicBezTo>
                <a:cubicBezTo>
                  <a:pt x="864" y="192"/>
                  <a:pt x="1152" y="16"/>
                  <a:pt x="1440" y="8"/>
                </a:cubicBezTo>
                <a:cubicBezTo>
                  <a:pt x="1728" y="0"/>
                  <a:pt x="2144" y="72"/>
                  <a:pt x="2400" y="152"/>
                </a:cubicBezTo>
                <a:cubicBezTo>
                  <a:pt x="2656" y="232"/>
                  <a:pt x="2816" y="360"/>
                  <a:pt x="2976" y="488"/>
                </a:cubicBezTo>
              </a:path>
            </a:pathLst>
          </a:custGeom>
          <a:noFill/>
          <a:ln w="38100">
            <a:solidFill>
              <a:srgbClr val="CC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2819400" y="2946400"/>
            <a:ext cx="3810000" cy="762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1270000" y="2628900"/>
            <a:ext cx="1625600" cy="241300"/>
          </a:xfrm>
          <a:custGeom>
            <a:avLst/>
            <a:gdLst>
              <a:gd name="T0" fmla="*/ 2147483647 w 1024"/>
              <a:gd name="T1" fmla="*/ 2147483647 h 152"/>
              <a:gd name="T2" fmla="*/ 2147483647 w 1024"/>
              <a:gd name="T3" fmla="*/ 2147483647 h 152"/>
              <a:gd name="T4" fmla="*/ 2147483647 w 1024"/>
              <a:gd name="T5" fmla="*/ 2147483647 h 152"/>
              <a:gd name="T6" fmla="*/ 2147483647 w 1024"/>
              <a:gd name="T7" fmla="*/ 2147483647 h 152"/>
              <a:gd name="T8" fmla="*/ 2147483647 w 1024"/>
              <a:gd name="T9" fmla="*/ 2147483647 h 1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24"/>
              <a:gd name="T16" fmla="*/ 0 h 152"/>
              <a:gd name="T17" fmla="*/ 1024 w 1024"/>
              <a:gd name="T18" fmla="*/ 152 h 1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24" h="152">
                <a:moveTo>
                  <a:pt x="16" y="152"/>
                </a:moveTo>
                <a:cubicBezTo>
                  <a:pt x="8" y="140"/>
                  <a:pt x="0" y="128"/>
                  <a:pt x="64" y="104"/>
                </a:cubicBezTo>
                <a:cubicBezTo>
                  <a:pt x="128" y="80"/>
                  <a:pt x="264" y="16"/>
                  <a:pt x="400" y="8"/>
                </a:cubicBezTo>
                <a:cubicBezTo>
                  <a:pt x="536" y="0"/>
                  <a:pt x="776" y="56"/>
                  <a:pt x="880" y="56"/>
                </a:cubicBezTo>
                <a:cubicBezTo>
                  <a:pt x="984" y="56"/>
                  <a:pt x="1004" y="32"/>
                  <a:pt x="1024" y="8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 flipV="1">
            <a:off x="2590800" y="2717800"/>
            <a:ext cx="152400" cy="9906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3"/>
          <p:cNvSpPr txBox="1">
            <a:spLocks/>
          </p:cNvSpPr>
          <p:nvPr/>
        </p:nvSpPr>
        <p:spPr bwMode="auto">
          <a:xfrm>
            <a:off x="1524000" y="1524000"/>
            <a:ext cx="6424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/>
              <a:t>Use auxiliary curve to define direction or up vector</a:t>
            </a: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flipH="1" flipV="1">
            <a:off x="4267200" y="4495800"/>
            <a:ext cx="152400" cy="990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H="1">
            <a:off x="5334000" y="1981200"/>
            <a:ext cx="22860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H="1">
            <a:off x="2667000" y="1981200"/>
            <a:ext cx="40386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Interpolating Function</a:t>
            </a:r>
            <a:endParaRPr lang="en-US" altLang="x-none" dirty="0"/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3810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400" dirty="0" smtClean="0"/>
              <a:t>Interpolation vs. approximation</a:t>
            </a:r>
          </a:p>
          <a:p>
            <a:pPr eaLnBrk="1" hangingPunct="1">
              <a:lnSpc>
                <a:spcPct val="90000"/>
              </a:lnSpc>
            </a:pPr>
            <a:endParaRPr lang="en-US" altLang="x-none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x-none" sz="2400" dirty="0" smtClean="0"/>
              <a:t>Complexity: cubic</a:t>
            </a:r>
          </a:p>
          <a:p>
            <a:pPr eaLnBrk="1" hangingPunct="1">
              <a:lnSpc>
                <a:spcPct val="90000"/>
              </a:lnSpc>
            </a:pPr>
            <a:endParaRPr lang="en-US" altLang="x-none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x-none" sz="2400" dirty="0" smtClean="0"/>
              <a:t>Continuity: first degree (tangential)</a:t>
            </a:r>
          </a:p>
          <a:p>
            <a:pPr eaLnBrk="1" hangingPunct="1">
              <a:lnSpc>
                <a:spcPct val="90000"/>
              </a:lnSpc>
            </a:pPr>
            <a:endParaRPr lang="en-US" altLang="x-none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x-none" sz="2400" dirty="0" smtClean="0"/>
              <a:t>Local vs. global control: local</a:t>
            </a:r>
          </a:p>
          <a:p>
            <a:pPr eaLnBrk="1" hangingPunct="1">
              <a:lnSpc>
                <a:spcPct val="90000"/>
              </a:lnSpc>
            </a:pPr>
            <a:endParaRPr lang="en-US" altLang="x-none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x-none" sz="2400" dirty="0" smtClean="0"/>
              <a:t>Information requirements: tangents needed?</a:t>
            </a:r>
            <a:endParaRPr lang="en-US" altLang="x-none" sz="2400" dirty="0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Direction &amp; Up vector</a:t>
            </a:r>
            <a:endParaRPr lang="en-US" altLang="x-none" dirty="0"/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11"/>
          <p:cNvSpPr>
            <a:spLocks noChangeShapeType="1"/>
          </p:cNvSpPr>
          <p:nvPr/>
        </p:nvSpPr>
        <p:spPr bwMode="auto">
          <a:xfrm>
            <a:off x="1600200" y="3657600"/>
            <a:ext cx="1905000" cy="685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 flipH="1">
            <a:off x="914400" y="3657600"/>
            <a:ext cx="68580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 flipH="1" flipV="1">
            <a:off x="1600200" y="2209800"/>
            <a:ext cx="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14"/>
          <p:cNvSpPr txBox="1">
            <a:spLocks/>
          </p:cNvSpPr>
          <p:nvPr/>
        </p:nvSpPr>
        <p:spPr bwMode="auto">
          <a:xfrm>
            <a:off x="2590800" y="4495800"/>
            <a:ext cx="2170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/>
              <a:t>Direction vector</a:t>
            </a: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 flipV="1">
            <a:off x="1600200" y="2514600"/>
            <a:ext cx="381000" cy="1143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/>
          </p:cNvSpPr>
          <p:nvPr/>
        </p:nvSpPr>
        <p:spPr bwMode="auto">
          <a:xfrm>
            <a:off x="2803525" y="362426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/>
              <a:t>w</a:t>
            </a:r>
          </a:p>
        </p:txBody>
      </p:sp>
      <p:sp>
        <p:nvSpPr>
          <p:cNvPr id="10" name="Text Box 17"/>
          <p:cNvSpPr txBox="1">
            <a:spLocks/>
          </p:cNvSpPr>
          <p:nvPr/>
        </p:nvSpPr>
        <p:spPr bwMode="auto">
          <a:xfrm>
            <a:off x="609600" y="4191000"/>
            <a:ext cx="1779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/>
              <a:t>u=w x y-axis</a:t>
            </a:r>
          </a:p>
        </p:txBody>
      </p:sp>
      <p:sp>
        <p:nvSpPr>
          <p:cNvPr id="11" name="Text Box 18"/>
          <p:cNvSpPr txBox="1">
            <a:spLocks/>
          </p:cNvSpPr>
          <p:nvPr/>
        </p:nvSpPr>
        <p:spPr bwMode="auto">
          <a:xfrm>
            <a:off x="2057400" y="1981200"/>
            <a:ext cx="1338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/>
              <a:t>v = u x w</a:t>
            </a:r>
          </a:p>
        </p:txBody>
      </p:sp>
      <p:sp>
        <p:nvSpPr>
          <p:cNvPr id="12" name="Text Box 19"/>
          <p:cNvSpPr txBox="1">
            <a:spLocks/>
          </p:cNvSpPr>
          <p:nvPr/>
        </p:nvSpPr>
        <p:spPr bwMode="auto">
          <a:xfrm>
            <a:off x="4800600" y="1676400"/>
            <a:ext cx="3886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/>
              <a:t>To keep ‘head up’, use y-axis to compute over and up vectors perpendicular to direction vector</a:t>
            </a:r>
          </a:p>
        </p:txBody>
      </p:sp>
      <p:sp>
        <p:nvSpPr>
          <p:cNvPr id="13" name="Text Box 20"/>
          <p:cNvSpPr txBox="1">
            <a:spLocks/>
          </p:cNvSpPr>
          <p:nvPr/>
        </p:nvSpPr>
        <p:spPr bwMode="auto">
          <a:xfrm>
            <a:off x="4953000" y="3733800"/>
            <a:ext cx="3657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/>
              <a:t>If up vector supplied, use that instead of y-axis</a:t>
            </a:r>
          </a:p>
        </p:txBody>
      </p:sp>
    </p:spTree>
    <p:extLst>
      <p:ext uri="{BB962C8B-B14F-4D97-AF65-F5344CB8AC3E}">
        <p14:creationId xmlns:p14="http://schemas.microsoft.com/office/powerpoint/2010/main" val="181583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Reading </a:t>
            </a:r>
            <a:r>
              <a:rPr lang="en-US" altLang="en-US" dirty="0" smtClean="0"/>
              <a:t>List:</a:t>
            </a:r>
            <a:endParaRPr lang="en-US" altLang="en-US" dirty="0"/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Chapter 2.2</a:t>
            </a:r>
            <a:r>
              <a:rPr lang="en-US" altLang="en-US" dirty="0"/>
              <a:t>: Orientation representation</a:t>
            </a:r>
          </a:p>
        </p:txBody>
      </p:sp>
      <p:sp>
        <p:nvSpPr>
          <p:cNvPr id="53251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07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Interpolation vs. Approximation</a:t>
            </a:r>
            <a:endParaRPr lang="en-US" altLang="x-none" dirty="0"/>
          </a:p>
        </p:txBody>
      </p:sp>
      <p:sp>
        <p:nvSpPr>
          <p:cNvPr id="14349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4"/>
          <p:cNvSpPr>
            <a:spLocks/>
          </p:cNvSpPr>
          <p:nvPr/>
        </p:nvSpPr>
        <p:spPr bwMode="auto">
          <a:xfrm>
            <a:off x="1371600" y="3416300"/>
            <a:ext cx="2895600" cy="800100"/>
          </a:xfrm>
          <a:custGeom>
            <a:avLst/>
            <a:gdLst>
              <a:gd name="T0" fmla="*/ 0 w 1824"/>
              <a:gd name="T1" fmla="*/ 2147483647 h 504"/>
              <a:gd name="T2" fmla="*/ 2147483647 w 1824"/>
              <a:gd name="T3" fmla="*/ 2147483647 h 504"/>
              <a:gd name="T4" fmla="*/ 2147483647 w 1824"/>
              <a:gd name="T5" fmla="*/ 2147483647 h 504"/>
              <a:gd name="T6" fmla="*/ 2147483647 w 1824"/>
              <a:gd name="T7" fmla="*/ 2147483647 h 504"/>
              <a:gd name="T8" fmla="*/ 2147483647 w 1824"/>
              <a:gd name="T9" fmla="*/ 2147483647 h 5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4"/>
              <a:gd name="T16" fmla="*/ 0 h 504"/>
              <a:gd name="T17" fmla="*/ 1824 w 1824"/>
              <a:gd name="T18" fmla="*/ 504 h 5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4" h="504">
                <a:moveTo>
                  <a:pt x="0" y="416"/>
                </a:moveTo>
                <a:cubicBezTo>
                  <a:pt x="24" y="376"/>
                  <a:pt x="48" y="336"/>
                  <a:pt x="144" y="272"/>
                </a:cubicBezTo>
                <a:cubicBezTo>
                  <a:pt x="240" y="208"/>
                  <a:pt x="376" y="0"/>
                  <a:pt x="576" y="32"/>
                </a:cubicBezTo>
                <a:cubicBezTo>
                  <a:pt x="776" y="64"/>
                  <a:pt x="1136" y="424"/>
                  <a:pt x="1344" y="464"/>
                </a:cubicBezTo>
                <a:cubicBezTo>
                  <a:pt x="1552" y="504"/>
                  <a:pt x="1688" y="388"/>
                  <a:pt x="1824" y="272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Oval 5"/>
          <p:cNvSpPr>
            <a:spLocks/>
          </p:cNvSpPr>
          <p:nvPr/>
        </p:nvSpPr>
        <p:spPr bwMode="auto">
          <a:xfrm>
            <a:off x="1600200" y="3771900"/>
            <a:ext cx="76200" cy="762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0" name="Oval 6"/>
          <p:cNvSpPr>
            <a:spLocks/>
          </p:cNvSpPr>
          <p:nvPr/>
        </p:nvSpPr>
        <p:spPr bwMode="auto">
          <a:xfrm>
            <a:off x="2362200" y="3467100"/>
            <a:ext cx="76200" cy="762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1" name="Oval 7"/>
          <p:cNvSpPr>
            <a:spLocks/>
          </p:cNvSpPr>
          <p:nvPr/>
        </p:nvSpPr>
        <p:spPr bwMode="auto">
          <a:xfrm>
            <a:off x="3200400" y="4000500"/>
            <a:ext cx="76200" cy="762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2" name="Oval 8"/>
          <p:cNvSpPr>
            <a:spLocks/>
          </p:cNvSpPr>
          <p:nvPr/>
        </p:nvSpPr>
        <p:spPr bwMode="auto">
          <a:xfrm>
            <a:off x="4191000" y="3848100"/>
            <a:ext cx="76200" cy="762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3" name="Oval 9"/>
          <p:cNvSpPr>
            <a:spLocks/>
          </p:cNvSpPr>
          <p:nvPr/>
        </p:nvSpPr>
        <p:spPr bwMode="auto">
          <a:xfrm>
            <a:off x="5334000" y="3848100"/>
            <a:ext cx="76200" cy="762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4" name="Oval 10"/>
          <p:cNvSpPr>
            <a:spLocks/>
          </p:cNvSpPr>
          <p:nvPr/>
        </p:nvSpPr>
        <p:spPr bwMode="auto">
          <a:xfrm>
            <a:off x="6096000" y="3543300"/>
            <a:ext cx="76200" cy="762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5" name="Oval 11"/>
          <p:cNvSpPr>
            <a:spLocks/>
          </p:cNvSpPr>
          <p:nvPr/>
        </p:nvSpPr>
        <p:spPr bwMode="auto">
          <a:xfrm>
            <a:off x="6934200" y="4076700"/>
            <a:ext cx="76200" cy="762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" name="Oval 12"/>
          <p:cNvSpPr>
            <a:spLocks/>
          </p:cNvSpPr>
          <p:nvPr/>
        </p:nvSpPr>
        <p:spPr bwMode="auto">
          <a:xfrm>
            <a:off x="7924800" y="3924300"/>
            <a:ext cx="76200" cy="762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7" name="Freeform 13"/>
          <p:cNvSpPr>
            <a:spLocks/>
          </p:cNvSpPr>
          <p:nvPr/>
        </p:nvSpPr>
        <p:spPr bwMode="auto">
          <a:xfrm>
            <a:off x="5029200" y="3657600"/>
            <a:ext cx="3429000" cy="571500"/>
          </a:xfrm>
          <a:custGeom>
            <a:avLst/>
            <a:gdLst>
              <a:gd name="T0" fmla="*/ 0 w 2160"/>
              <a:gd name="T1" fmla="*/ 2147483647 h 360"/>
              <a:gd name="T2" fmla="*/ 2147483647 w 2160"/>
              <a:gd name="T3" fmla="*/ 2147483647 h 360"/>
              <a:gd name="T4" fmla="*/ 2147483647 w 2160"/>
              <a:gd name="T5" fmla="*/ 2147483647 h 360"/>
              <a:gd name="T6" fmla="*/ 2147483647 w 2160"/>
              <a:gd name="T7" fmla="*/ 2147483647 h 360"/>
              <a:gd name="T8" fmla="*/ 2147483647 w 2160"/>
              <a:gd name="T9" fmla="*/ 2147483647 h 360"/>
              <a:gd name="T10" fmla="*/ 2147483647 w 2160"/>
              <a:gd name="T11" fmla="*/ 2147483647 h 3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60"/>
              <a:gd name="T19" fmla="*/ 0 h 360"/>
              <a:gd name="T20" fmla="*/ 2160 w 2160"/>
              <a:gd name="T21" fmla="*/ 360 h 3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" h="360">
                <a:moveTo>
                  <a:pt x="0" y="24"/>
                </a:moveTo>
                <a:cubicBezTo>
                  <a:pt x="64" y="48"/>
                  <a:pt x="128" y="72"/>
                  <a:pt x="240" y="72"/>
                </a:cubicBezTo>
                <a:cubicBezTo>
                  <a:pt x="352" y="72"/>
                  <a:pt x="504" y="0"/>
                  <a:pt x="672" y="24"/>
                </a:cubicBezTo>
                <a:cubicBezTo>
                  <a:pt x="840" y="48"/>
                  <a:pt x="1048" y="176"/>
                  <a:pt x="1248" y="216"/>
                </a:cubicBezTo>
                <a:cubicBezTo>
                  <a:pt x="1448" y="256"/>
                  <a:pt x="1720" y="240"/>
                  <a:pt x="1872" y="264"/>
                </a:cubicBezTo>
                <a:cubicBezTo>
                  <a:pt x="2024" y="288"/>
                  <a:pt x="2092" y="324"/>
                  <a:pt x="2160" y="360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Complexity</a:t>
            </a:r>
            <a:endParaRPr lang="en-US" altLang="x-none" dirty="0"/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Low complexity: reduced computational cost</a:t>
            </a:r>
          </a:p>
          <a:p>
            <a:pPr eaLnBrk="1" hangingPunct="1"/>
            <a:r>
              <a:rPr lang="en-US" altLang="x-none" dirty="0" smtClean="0"/>
              <a:t>Point of inflection: can match arbitrary tangents at end points</a:t>
            </a:r>
          </a:p>
          <a:p>
            <a:pPr eaLnBrk="1" hangingPunct="1"/>
            <a:r>
              <a:rPr lang="en-US" altLang="x-none" dirty="0" smtClean="0"/>
              <a:t>CUBIC polynomial</a:t>
            </a:r>
            <a:endParaRPr lang="en-US" altLang="x-none" dirty="0"/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7162800" y="3048000"/>
            <a:ext cx="1676400" cy="2895600"/>
          </a:xfrm>
          <a:custGeom>
            <a:avLst/>
            <a:gdLst>
              <a:gd name="T0" fmla="*/ 2147483647 w 1056"/>
              <a:gd name="T1" fmla="*/ 2147483647 h 1824"/>
              <a:gd name="T2" fmla="*/ 2147483647 w 1056"/>
              <a:gd name="T3" fmla="*/ 2147483647 h 1824"/>
              <a:gd name="T4" fmla="*/ 2147483647 w 1056"/>
              <a:gd name="T5" fmla="*/ 2147483647 h 1824"/>
              <a:gd name="T6" fmla="*/ 2147483647 w 1056"/>
              <a:gd name="T7" fmla="*/ 0 h 1824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1824"/>
              <a:gd name="T14" fmla="*/ 1056 w 1056"/>
              <a:gd name="T15" fmla="*/ 1824 h 18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1824">
                <a:moveTo>
                  <a:pt x="464" y="1824"/>
                </a:moveTo>
                <a:cubicBezTo>
                  <a:pt x="232" y="1584"/>
                  <a:pt x="0" y="1344"/>
                  <a:pt x="80" y="1152"/>
                </a:cubicBezTo>
                <a:cubicBezTo>
                  <a:pt x="160" y="960"/>
                  <a:pt x="832" y="864"/>
                  <a:pt x="944" y="672"/>
                </a:cubicBezTo>
                <a:cubicBezTo>
                  <a:pt x="1056" y="480"/>
                  <a:pt x="904" y="240"/>
                  <a:pt x="752" y="0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 flipV="1">
            <a:off x="7899400" y="2286000"/>
            <a:ext cx="457200" cy="762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 flipV="1">
            <a:off x="7061200" y="5105400"/>
            <a:ext cx="838200" cy="838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Oval 7"/>
          <p:cNvSpPr>
            <a:spLocks/>
          </p:cNvSpPr>
          <p:nvPr/>
        </p:nvSpPr>
        <p:spPr bwMode="auto">
          <a:xfrm>
            <a:off x="7823200" y="5867400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9" name="Oval 8"/>
          <p:cNvSpPr>
            <a:spLocks/>
          </p:cNvSpPr>
          <p:nvPr/>
        </p:nvSpPr>
        <p:spPr bwMode="auto">
          <a:xfrm>
            <a:off x="8432800" y="3200400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Oval 9"/>
          <p:cNvSpPr>
            <a:spLocks/>
          </p:cNvSpPr>
          <p:nvPr/>
        </p:nvSpPr>
        <p:spPr bwMode="auto">
          <a:xfrm>
            <a:off x="8051800" y="43434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Continuity</a:t>
            </a:r>
            <a:endParaRPr lang="en-US" altLang="x-none" dirty="0"/>
          </a:p>
        </p:txBody>
      </p:sp>
      <p:sp>
        <p:nvSpPr>
          <p:cNvPr id="18447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762000" y="2082800"/>
            <a:ext cx="2057400" cy="1295400"/>
          </a:xfrm>
          <a:custGeom>
            <a:avLst/>
            <a:gdLst>
              <a:gd name="T0" fmla="*/ 0 w 1296"/>
              <a:gd name="T1" fmla="*/ 2147483647 h 816"/>
              <a:gd name="T2" fmla="*/ 2147483647 w 1296"/>
              <a:gd name="T3" fmla="*/ 2147483647 h 816"/>
              <a:gd name="T4" fmla="*/ 2147483647 w 1296"/>
              <a:gd name="T5" fmla="*/ 2147483647 h 816"/>
              <a:gd name="T6" fmla="*/ 2147483647 w 1296"/>
              <a:gd name="T7" fmla="*/ 0 h 816"/>
              <a:gd name="T8" fmla="*/ 0 60000 65536"/>
              <a:gd name="T9" fmla="*/ 0 60000 65536"/>
              <a:gd name="T10" fmla="*/ 0 60000 65536"/>
              <a:gd name="T11" fmla="*/ 0 60000 65536"/>
              <a:gd name="T12" fmla="*/ 0 w 1296"/>
              <a:gd name="T13" fmla="*/ 0 h 816"/>
              <a:gd name="T14" fmla="*/ 1296 w 1296"/>
              <a:gd name="T15" fmla="*/ 816 h 8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96" h="816">
                <a:moveTo>
                  <a:pt x="0" y="816"/>
                </a:moveTo>
                <a:cubicBezTo>
                  <a:pt x="208" y="776"/>
                  <a:pt x="416" y="736"/>
                  <a:pt x="576" y="624"/>
                </a:cubicBezTo>
                <a:cubicBezTo>
                  <a:pt x="736" y="512"/>
                  <a:pt x="840" y="248"/>
                  <a:pt x="960" y="144"/>
                </a:cubicBezTo>
                <a:cubicBezTo>
                  <a:pt x="1080" y="40"/>
                  <a:pt x="1188" y="20"/>
                  <a:pt x="1296" y="0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6"/>
          <p:cNvSpPr>
            <a:spLocks/>
          </p:cNvSpPr>
          <p:nvPr/>
        </p:nvSpPr>
        <p:spPr bwMode="auto">
          <a:xfrm>
            <a:off x="2819400" y="2438400"/>
            <a:ext cx="1371600" cy="1016000"/>
          </a:xfrm>
          <a:custGeom>
            <a:avLst/>
            <a:gdLst>
              <a:gd name="T0" fmla="*/ 0 w 864"/>
              <a:gd name="T1" fmla="*/ 2147483647 h 640"/>
              <a:gd name="T2" fmla="*/ 2147483647 w 864"/>
              <a:gd name="T3" fmla="*/ 2147483647 h 640"/>
              <a:gd name="T4" fmla="*/ 2147483647 w 864"/>
              <a:gd name="T5" fmla="*/ 2147483647 h 640"/>
              <a:gd name="T6" fmla="*/ 2147483647 w 864"/>
              <a:gd name="T7" fmla="*/ 2147483647 h 640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640"/>
              <a:gd name="T14" fmla="*/ 864 w 864"/>
              <a:gd name="T15" fmla="*/ 640 h 6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640">
                <a:moveTo>
                  <a:pt x="0" y="16"/>
                </a:moveTo>
                <a:cubicBezTo>
                  <a:pt x="104" y="8"/>
                  <a:pt x="208" y="0"/>
                  <a:pt x="288" y="64"/>
                </a:cubicBezTo>
                <a:cubicBezTo>
                  <a:pt x="368" y="128"/>
                  <a:pt x="384" y="304"/>
                  <a:pt x="480" y="400"/>
                </a:cubicBezTo>
                <a:cubicBezTo>
                  <a:pt x="576" y="496"/>
                  <a:pt x="720" y="568"/>
                  <a:pt x="864" y="640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7"/>
          <p:cNvSpPr>
            <a:spLocks/>
          </p:cNvSpPr>
          <p:nvPr/>
        </p:nvSpPr>
        <p:spPr bwMode="auto">
          <a:xfrm>
            <a:off x="685800" y="1676400"/>
            <a:ext cx="3810000" cy="2057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0" name="Rectangle 8"/>
          <p:cNvSpPr>
            <a:spLocks/>
          </p:cNvSpPr>
          <p:nvPr/>
        </p:nvSpPr>
        <p:spPr bwMode="auto">
          <a:xfrm>
            <a:off x="4961467" y="1676400"/>
            <a:ext cx="3810000" cy="2057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 flipV="1">
            <a:off x="5571067" y="2057400"/>
            <a:ext cx="1219200" cy="1143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 flipV="1">
            <a:off x="6790267" y="2057400"/>
            <a:ext cx="1371600" cy="914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17"/>
          <p:cNvSpPr>
            <a:spLocks/>
          </p:cNvSpPr>
          <p:nvPr/>
        </p:nvSpPr>
        <p:spPr bwMode="auto">
          <a:xfrm>
            <a:off x="3640667" y="3962400"/>
            <a:ext cx="1905000" cy="2286000"/>
          </a:xfrm>
          <a:prstGeom prst="rect">
            <a:avLst/>
          </a:prstGeom>
          <a:solidFill>
            <a:srgbClr val="00D097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4" name="Oval 14"/>
          <p:cNvSpPr>
            <a:spLocks/>
          </p:cNvSpPr>
          <p:nvPr/>
        </p:nvSpPr>
        <p:spPr bwMode="auto">
          <a:xfrm>
            <a:off x="3945467" y="4495800"/>
            <a:ext cx="685800" cy="685800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5" name="Rectangle 16"/>
          <p:cNvSpPr>
            <a:spLocks/>
          </p:cNvSpPr>
          <p:nvPr/>
        </p:nvSpPr>
        <p:spPr bwMode="auto">
          <a:xfrm>
            <a:off x="3869267" y="4267200"/>
            <a:ext cx="457200" cy="1143000"/>
          </a:xfrm>
          <a:prstGeom prst="rect">
            <a:avLst/>
          </a:prstGeom>
          <a:solidFill>
            <a:srgbClr val="00D09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" name="Oval 18"/>
          <p:cNvSpPr>
            <a:spLocks/>
          </p:cNvSpPr>
          <p:nvPr/>
        </p:nvSpPr>
        <p:spPr bwMode="auto">
          <a:xfrm>
            <a:off x="3945467" y="5181600"/>
            <a:ext cx="685800" cy="685800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7" name="Rectangle 19"/>
          <p:cNvSpPr>
            <a:spLocks/>
          </p:cNvSpPr>
          <p:nvPr/>
        </p:nvSpPr>
        <p:spPr bwMode="auto">
          <a:xfrm>
            <a:off x="4326467" y="5181600"/>
            <a:ext cx="533400" cy="990600"/>
          </a:xfrm>
          <a:prstGeom prst="rect">
            <a:avLst/>
          </a:prstGeom>
          <a:solidFill>
            <a:srgbClr val="00D09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8" name="Oval 20"/>
          <p:cNvSpPr>
            <a:spLocks/>
          </p:cNvSpPr>
          <p:nvPr/>
        </p:nvSpPr>
        <p:spPr bwMode="auto">
          <a:xfrm>
            <a:off x="4250267" y="51054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Local vs. Global Control</a:t>
            </a:r>
            <a:endParaRPr lang="en-US" altLang="x-none" dirty="0"/>
          </a:p>
        </p:txBody>
      </p:sp>
      <p:sp>
        <p:nvSpPr>
          <p:cNvPr id="20494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1600200" y="2362200"/>
            <a:ext cx="5765800" cy="927100"/>
          </a:xfrm>
          <a:custGeom>
            <a:avLst/>
            <a:gdLst>
              <a:gd name="T0" fmla="*/ 2147483647 w 3632"/>
              <a:gd name="T1" fmla="*/ 2147483647 h 584"/>
              <a:gd name="T2" fmla="*/ 2147483647 w 3632"/>
              <a:gd name="T3" fmla="*/ 2147483647 h 584"/>
              <a:gd name="T4" fmla="*/ 2147483647 w 3632"/>
              <a:gd name="T5" fmla="*/ 2147483647 h 584"/>
              <a:gd name="T6" fmla="*/ 2147483647 w 3632"/>
              <a:gd name="T7" fmla="*/ 2147483647 h 584"/>
              <a:gd name="T8" fmla="*/ 2147483647 w 3632"/>
              <a:gd name="T9" fmla="*/ 2147483647 h 584"/>
              <a:gd name="T10" fmla="*/ 2147483647 w 3632"/>
              <a:gd name="T11" fmla="*/ 2147483647 h 584"/>
              <a:gd name="T12" fmla="*/ 2147483647 w 3632"/>
              <a:gd name="T13" fmla="*/ 2147483647 h 5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2"/>
              <a:gd name="T22" fmla="*/ 0 h 584"/>
              <a:gd name="T23" fmla="*/ 3632 w 3632"/>
              <a:gd name="T24" fmla="*/ 584 h 5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2" h="584">
                <a:moveTo>
                  <a:pt x="80" y="320"/>
                </a:moveTo>
                <a:cubicBezTo>
                  <a:pt x="40" y="320"/>
                  <a:pt x="0" y="320"/>
                  <a:pt x="128" y="272"/>
                </a:cubicBezTo>
                <a:cubicBezTo>
                  <a:pt x="256" y="224"/>
                  <a:pt x="640" y="0"/>
                  <a:pt x="848" y="32"/>
                </a:cubicBezTo>
                <a:cubicBezTo>
                  <a:pt x="1056" y="64"/>
                  <a:pt x="1152" y="432"/>
                  <a:pt x="1376" y="464"/>
                </a:cubicBezTo>
                <a:cubicBezTo>
                  <a:pt x="1600" y="496"/>
                  <a:pt x="1944" y="208"/>
                  <a:pt x="2192" y="224"/>
                </a:cubicBezTo>
                <a:cubicBezTo>
                  <a:pt x="2440" y="240"/>
                  <a:pt x="2624" y="584"/>
                  <a:pt x="2864" y="560"/>
                </a:cubicBezTo>
                <a:cubicBezTo>
                  <a:pt x="3104" y="536"/>
                  <a:pt x="3368" y="308"/>
                  <a:pt x="3632" y="80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1828800" y="4114800"/>
            <a:ext cx="5765800" cy="927100"/>
          </a:xfrm>
          <a:custGeom>
            <a:avLst/>
            <a:gdLst>
              <a:gd name="T0" fmla="*/ 2147483647 w 3632"/>
              <a:gd name="T1" fmla="*/ 2147483647 h 584"/>
              <a:gd name="T2" fmla="*/ 2147483647 w 3632"/>
              <a:gd name="T3" fmla="*/ 2147483647 h 584"/>
              <a:gd name="T4" fmla="*/ 2147483647 w 3632"/>
              <a:gd name="T5" fmla="*/ 2147483647 h 584"/>
              <a:gd name="T6" fmla="*/ 2147483647 w 3632"/>
              <a:gd name="T7" fmla="*/ 2147483647 h 584"/>
              <a:gd name="T8" fmla="*/ 2147483647 w 3632"/>
              <a:gd name="T9" fmla="*/ 2147483647 h 584"/>
              <a:gd name="T10" fmla="*/ 2147483647 w 3632"/>
              <a:gd name="T11" fmla="*/ 2147483647 h 584"/>
              <a:gd name="T12" fmla="*/ 2147483647 w 3632"/>
              <a:gd name="T13" fmla="*/ 2147483647 h 5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2"/>
              <a:gd name="T22" fmla="*/ 0 h 584"/>
              <a:gd name="T23" fmla="*/ 3632 w 3632"/>
              <a:gd name="T24" fmla="*/ 584 h 5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2" h="584">
                <a:moveTo>
                  <a:pt x="80" y="320"/>
                </a:moveTo>
                <a:cubicBezTo>
                  <a:pt x="40" y="320"/>
                  <a:pt x="0" y="320"/>
                  <a:pt x="128" y="272"/>
                </a:cubicBezTo>
                <a:cubicBezTo>
                  <a:pt x="256" y="224"/>
                  <a:pt x="640" y="0"/>
                  <a:pt x="848" y="32"/>
                </a:cubicBezTo>
                <a:cubicBezTo>
                  <a:pt x="1056" y="64"/>
                  <a:pt x="1152" y="432"/>
                  <a:pt x="1376" y="464"/>
                </a:cubicBezTo>
                <a:cubicBezTo>
                  <a:pt x="1600" y="496"/>
                  <a:pt x="1944" y="208"/>
                  <a:pt x="2192" y="224"/>
                </a:cubicBezTo>
                <a:cubicBezTo>
                  <a:pt x="2440" y="240"/>
                  <a:pt x="2624" y="584"/>
                  <a:pt x="2864" y="560"/>
                </a:cubicBezTo>
                <a:cubicBezTo>
                  <a:pt x="3104" y="536"/>
                  <a:pt x="3368" y="308"/>
                  <a:pt x="3632" y="80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7"/>
          <p:cNvSpPr>
            <a:spLocks/>
          </p:cNvSpPr>
          <p:nvPr/>
        </p:nvSpPr>
        <p:spPr bwMode="auto">
          <a:xfrm>
            <a:off x="3733800" y="3810000"/>
            <a:ext cx="2514600" cy="1168400"/>
          </a:xfrm>
          <a:custGeom>
            <a:avLst/>
            <a:gdLst>
              <a:gd name="T0" fmla="*/ 0 w 1584"/>
              <a:gd name="T1" fmla="*/ 2147483647 h 736"/>
              <a:gd name="T2" fmla="*/ 2147483647 w 1584"/>
              <a:gd name="T3" fmla="*/ 2147483647 h 736"/>
              <a:gd name="T4" fmla="*/ 2147483647 w 1584"/>
              <a:gd name="T5" fmla="*/ 2147483647 h 736"/>
              <a:gd name="T6" fmla="*/ 2147483647 w 1584"/>
              <a:gd name="T7" fmla="*/ 2147483647 h 736"/>
              <a:gd name="T8" fmla="*/ 2147483647 w 1584"/>
              <a:gd name="T9" fmla="*/ 2147483647 h 736"/>
              <a:gd name="T10" fmla="*/ 2147483647 w 1584"/>
              <a:gd name="T11" fmla="*/ 2147483647 h 736"/>
              <a:gd name="T12" fmla="*/ 2147483647 w 1584"/>
              <a:gd name="T13" fmla="*/ 2147483647 h 7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4"/>
              <a:gd name="T22" fmla="*/ 0 h 736"/>
              <a:gd name="T23" fmla="*/ 1584 w 1584"/>
              <a:gd name="T24" fmla="*/ 736 h 7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4" h="736">
                <a:moveTo>
                  <a:pt x="0" y="544"/>
                </a:moveTo>
                <a:cubicBezTo>
                  <a:pt x="24" y="584"/>
                  <a:pt x="48" y="624"/>
                  <a:pt x="144" y="592"/>
                </a:cubicBezTo>
                <a:cubicBezTo>
                  <a:pt x="240" y="560"/>
                  <a:pt x="456" y="448"/>
                  <a:pt x="576" y="352"/>
                </a:cubicBezTo>
                <a:cubicBezTo>
                  <a:pt x="696" y="256"/>
                  <a:pt x="752" y="32"/>
                  <a:pt x="864" y="16"/>
                </a:cubicBezTo>
                <a:cubicBezTo>
                  <a:pt x="976" y="0"/>
                  <a:pt x="1160" y="160"/>
                  <a:pt x="1248" y="256"/>
                </a:cubicBezTo>
                <a:cubicBezTo>
                  <a:pt x="1336" y="352"/>
                  <a:pt x="1336" y="512"/>
                  <a:pt x="1392" y="592"/>
                </a:cubicBezTo>
                <a:cubicBezTo>
                  <a:pt x="1448" y="672"/>
                  <a:pt x="1516" y="704"/>
                  <a:pt x="1584" y="736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8"/>
          <p:cNvSpPr>
            <a:spLocks/>
          </p:cNvSpPr>
          <p:nvPr/>
        </p:nvSpPr>
        <p:spPr bwMode="auto">
          <a:xfrm>
            <a:off x="1600200" y="1816100"/>
            <a:ext cx="5715000" cy="1219200"/>
          </a:xfrm>
          <a:custGeom>
            <a:avLst/>
            <a:gdLst>
              <a:gd name="T0" fmla="*/ 0 w 3600"/>
              <a:gd name="T1" fmla="*/ 2147483647 h 768"/>
              <a:gd name="T2" fmla="*/ 2147483647 w 3600"/>
              <a:gd name="T3" fmla="*/ 2147483647 h 768"/>
              <a:gd name="T4" fmla="*/ 2147483647 w 3600"/>
              <a:gd name="T5" fmla="*/ 2147483647 h 768"/>
              <a:gd name="T6" fmla="*/ 2147483647 w 3600"/>
              <a:gd name="T7" fmla="*/ 2147483647 h 768"/>
              <a:gd name="T8" fmla="*/ 2147483647 w 3600"/>
              <a:gd name="T9" fmla="*/ 2147483647 h 768"/>
              <a:gd name="T10" fmla="*/ 2147483647 w 3600"/>
              <a:gd name="T11" fmla="*/ 2147483647 h 768"/>
              <a:gd name="T12" fmla="*/ 2147483647 w 3600"/>
              <a:gd name="T13" fmla="*/ 2147483647 h 768"/>
              <a:gd name="T14" fmla="*/ 2147483647 w 3600"/>
              <a:gd name="T15" fmla="*/ 2147483647 h 768"/>
              <a:gd name="T16" fmla="*/ 2147483647 w 3600"/>
              <a:gd name="T17" fmla="*/ 2147483647 h 768"/>
              <a:gd name="T18" fmla="*/ 2147483647 w 3600"/>
              <a:gd name="T19" fmla="*/ 2147483647 h 7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0"/>
              <a:gd name="T31" fmla="*/ 0 h 768"/>
              <a:gd name="T32" fmla="*/ 3600 w 3600"/>
              <a:gd name="T33" fmla="*/ 768 h 7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0" h="768">
                <a:moveTo>
                  <a:pt x="0" y="680"/>
                </a:moveTo>
                <a:cubicBezTo>
                  <a:pt x="140" y="568"/>
                  <a:pt x="280" y="456"/>
                  <a:pt x="432" y="392"/>
                </a:cubicBezTo>
                <a:cubicBezTo>
                  <a:pt x="584" y="328"/>
                  <a:pt x="752" y="240"/>
                  <a:pt x="912" y="296"/>
                </a:cubicBezTo>
                <a:cubicBezTo>
                  <a:pt x="1072" y="352"/>
                  <a:pt x="1216" y="728"/>
                  <a:pt x="1392" y="728"/>
                </a:cubicBezTo>
                <a:cubicBezTo>
                  <a:pt x="1568" y="728"/>
                  <a:pt x="1832" y="416"/>
                  <a:pt x="1968" y="296"/>
                </a:cubicBezTo>
                <a:cubicBezTo>
                  <a:pt x="2104" y="176"/>
                  <a:pt x="2096" y="16"/>
                  <a:pt x="2208" y="8"/>
                </a:cubicBezTo>
                <a:cubicBezTo>
                  <a:pt x="2320" y="0"/>
                  <a:pt x="2544" y="136"/>
                  <a:pt x="2640" y="248"/>
                </a:cubicBezTo>
                <a:cubicBezTo>
                  <a:pt x="2736" y="360"/>
                  <a:pt x="2696" y="600"/>
                  <a:pt x="2784" y="680"/>
                </a:cubicBezTo>
                <a:cubicBezTo>
                  <a:pt x="2872" y="760"/>
                  <a:pt x="3032" y="768"/>
                  <a:pt x="3168" y="728"/>
                </a:cubicBezTo>
                <a:cubicBezTo>
                  <a:pt x="3304" y="688"/>
                  <a:pt x="3452" y="564"/>
                  <a:pt x="3600" y="44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TD-Them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UTD-Theme</Template>
  <TotalTime>3431</TotalTime>
  <Words>973</Words>
  <Application>Microsoft Macintosh PowerPoint</Application>
  <PresentationFormat>On-screen Show (4:3)</PresentationFormat>
  <Paragraphs>264</Paragraphs>
  <Slides>51</Slides>
  <Notes>50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Cambria Math</vt:lpstr>
      <vt:lpstr>Lucida Grande</vt:lpstr>
      <vt:lpstr>Osaka</vt:lpstr>
      <vt:lpstr>Times</vt:lpstr>
      <vt:lpstr>Times New Roman</vt:lpstr>
      <vt:lpstr>宋体</vt:lpstr>
      <vt:lpstr>Arial</vt:lpstr>
      <vt:lpstr>UTD-Theme</vt:lpstr>
      <vt:lpstr>Equation</vt:lpstr>
      <vt:lpstr>Interpolating Values</vt:lpstr>
      <vt:lpstr>Animation</vt:lpstr>
      <vt:lpstr>Motivation</vt:lpstr>
      <vt:lpstr>Motivation – solution steps</vt:lpstr>
      <vt:lpstr>Interpolating Function</vt:lpstr>
      <vt:lpstr>Interpolation vs. Approximation</vt:lpstr>
      <vt:lpstr>Complexity</vt:lpstr>
      <vt:lpstr>Continuity</vt:lpstr>
      <vt:lpstr>Local vs. Global Control</vt:lpstr>
      <vt:lpstr>Information Requirements</vt:lpstr>
      <vt:lpstr>Curve Formulations</vt:lpstr>
      <vt:lpstr>Lagrange Polynomial</vt:lpstr>
      <vt:lpstr>Lagrange Polynomial</vt:lpstr>
      <vt:lpstr>Polynomial Curve Formulations</vt:lpstr>
      <vt:lpstr>Hermite</vt:lpstr>
      <vt:lpstr>Cubic Bezier</vt:lpstr>
      <vt:lpstr>Catmull-Rom</vt:lpstr>
      <vt:lpstr>Controlling Motion along </vt:lpstr>
      <vt:lpstr>Reparameterizing by Arc Length</vt:lpstr>
      <vt:lpstr>Reparameterizing by Arc Length - Analytic</vt:lpstr>
      <vt:lpstr>Reparameterizing by Arc Length - Supersample</vt:lpstr>
      <vt:lpstr>Build a table of approx. lengths</vt:lpstr>
      <vt:lpstr>Adaptive Approach – How fine to sample?</vt:lpstr>
      <vt:lpstr>Reparameterizing by Arc Length</vt:lpstr>
      <vt:lpstr>Speed Control</vt:lpstr>
      <vt:lpstr>Time Distance Function</vt:lpstr>
      <vt:lpstr>Ease-in/Ease-out Function</vt:lpstr>
      <vt:lpstr>Ease-in: Sinusoidal</vt:lpstr>
      <vt:lpstr>Ease-in: Piecewise Sinusoidal</vt:lpstr>
      <vt:lpstr>Ease-in: Piecewise Sinusoidal</vt:lpstr>
      <vt:lpstr>Ease-in/Ease-out: Single Cubic</vt:lpstr>
      <vt:lpstr>Ease-in: Constant Acceleration</vt:lpstr>
      <vt:lpstr>Ease-in: Constant Acceleration</vt:lpstr>
      <vt:lpstr>Ease-in: Constant Acceleration</vt:lpstr>
      <vt:lpstr>PowerPoint Presentation</vt:lpstr>
      <vt:lpstr>Constant Acceleration</vt:lpstr>
      <vt:lpstr>Motivation – solution steps</vt:lpstr>
      <vt:lpstr>Arbitrary Speed Control</vt:lpstr>
      <vt:lpstr>Curve fitting to velocity-time pairs</vt:lpstr>
      <vt:lpstr>Working with time-distance curves</vt:lpstr>
      <vt:lpstr>Interpolating distance-time pairs</vt:lpstr>
      <vt:lpstr>Frenet Frame – control orientation</vt:lpstr>
      <vt:lpstr>Frenet Frame – tangent &amp; curvature vector</vt:lpstr>
      <vt:lpstr>Frenet Frame – tangent &amp; curvature vector</vt:lpstr>
      <vt:lpstr>Frenet Frame – tangent &amp; curvature vector</vt:lpstr>
      <vt:lpstr>Frenet Frame – local coordinate system</vt:lpstr>
      <vt:lpstr>Frenet Frame - undefined</vt:lpstr>
      <vt:lpstr>Frenet Frame - discontinuity</vt:lpstr>
      <vt:lpstr>Other ways to control orientation</vt:lpstr>
      <vt:lpstr>Direction &amp; Up vector</vt:lpstr>
      <vt:lpstr>Reading List: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Office User</cp:lastModifiedBy>
  <cp:revision>1207</cp:revision>
  <cp:lastPrinted>1601-01-01T00:00:00Z</cp:lastPrinted>
  <dcterms:created xsi:type="dcterms:W3CDTF">1601-01-01T00:00:00Z</dcterms:created>
  <dcterms:modified xsi:type="dcterms:W3CDTF">2018-09-18T19:15:18Z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