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389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580"/>
  </p:normalViewPr>
  <p:slideViewPr>
    <p:cSldViewPr>
      <p:cViewPr>
        <p:scale>
          <a:sx n="130" d="100"/>
          <a:sy n="130" d="100"/>
        </p:scale>
        <p:origin x="15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3E4D1C-2AFA-CA4C-8E5F-8978032555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069E84-2252-F845-ABFB-6064B3BCD717}" type="slidenum">
              <a:rPr lang="en-US" altLang="x-none" sz="1200"/>
              <a:pPr eaLnBrk="1" hangingPunct="1"/>
              <a:t>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25598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10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09507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11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59043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264958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13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257728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16682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15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50569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16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9157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23933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3161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5304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2848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3728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33057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104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275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allpap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2286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2900" y="90488"/>
            <a:ext cx="1485900" cy="366712"/>
          </a:xfrm>
          <a:prstGeom prst="rect">
            <a:avLst/>
          </a:prstGeom>
          <a:noFill/>
          <a:ln>
            <a:noFill/>
          </a:ln>
          <a:effectLst>
            <a:outerShdw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>
                <a:solidFill>
                  <a:schemeClr val="bg1"/>
                </a:solidFill>
                <a:latin typeface="Times New Roman" charset="0"/>
                <a:ea typeface="Osaka" charset="-128"/>
              </a:rPr>
              <a:t>UT DALLAS</a:t>
            </a:r>
            <a:endParaRPr lang="en-US" altLang="x-none" sz="1800">
              <a:solidFill>
                <a:schemeClr val="bg1"/>
              </a:solidFill>
              <a:ea typeface="Osaka" charset="-128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438400" y="12065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smtClean="0">
                <a:solidFill>
                  <a:schemeClr val="bg1"/>
                </a:solidFill>
                <a:ea typeface="Osaka" charset="0"/>
                <a:cs typeface="Osaka" charset="0"/>
              </a:rPr>
              <a:t>Erik Jonsson School of Engineering &amp; Computer Science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 sz="1800">
              <a:ea typeface="Osaka" charset="-128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" name="Picture 16" descr="utd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4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73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6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8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02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4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wallpap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 sz="1800">
              <a:ea typeface="Osaka" charset="-128"/>
            </a:endParaRP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31" name="Picture 24" descr="utd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Osak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Osak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+mn-ea"/>
          <a:cs typeface="Osak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Osak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+mn-ea"/>
          <a:cs typeface="Osak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w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14" Type="http://schemas.openxmlformats.org/officeDocument/2006/relationships/oleObject" Target="../embeddings/oleObject9.bin"/><Relationship Id="rId15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0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smtClean="0"/>
              <a:t>Interpolating Orientation</a:t>
            </a:r>
            <a:endParaRPr lang="en-US" altLang="x-none" dirty="0"/>
          </a:p>
        </p:txBody>
      </p:sp>
      <p:sp>
        <p:nvSpPr>
          <p:cNvPr id="4098" name="Line 8"/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Bezier Interpolation - </a:t>
            </a:r>
            <a:br>
              <a:rPr lang="en-US" altLang="x-none" dirty="0" smtClean="0"/>
            </a:br>
            <a:r>
              <a:rPr lang="en-US" altLang="x-none" dirty="0" smtClean="0"/>
              <a:t>construct interior control points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Oval 8"/>
          <p:cNvSpPr>
            <a:spLocks/>
          </p:cNvSpPr>
          <p:nvPr/>
        </p:nvSpPr>
        <p:spPr bwMode="auto">
          <a:xfrm>
            <a:off x="914400" y="25908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Oval 9"/>
          <p:cNvSpPr>
            <a:spLocks/>
          </p:cNvSpPr>
          <p:nvPr/>
        </p:nvSpPr>
        <p:spPr bwMode="auto">
          <a:xfrm>
            <a:off x="1774825" y="2319338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Oval 11"/>
          <p:cNvSpPr>
            <a:spLocks/>
          </p:cNvSpPr>
          <p:nvPr/>
        </p:nvSpPr>
        <p:spPr bwMode="auto">
          <a:xfrm>
            <a:off x="2743200" y="3449638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" name="Oval 12"/>
          <p:cNvSpPr>
            <a:spLocks/>
          </p:cNvSpPr>
          <p:nvPr/>
        </p:nvSpPr>
        <p:spPr bwMode="auto">
          <a:xfrm>
            <a:off x="2743200" y="27432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Oval 13"/>
          <p:cNvSpPr>
            <a:spLocks/>
          </p:cNvSpPr>
          <p:nvPr/>
        </p:nvSpPr>
        <p:spPr bwMode="auto">
          <a:xfrm>
            <a:off x="3657600" y="27432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V="1">
            <a:off x="990600" y="2438400"/>
            <a:ext cx="7620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2830513" y="2232025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2819400" y="2949575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9"/>
          <p:cNvSpPr txBox="1">
            <a:spLocks/>
          </p:cNvSpPr>
          <p:nvPr/>
        </p:nvSpPr>
        <p:spPr bwMode="auto">
          <a:xfrm>
            <a:off x="914400" y="2667000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smtClean="0"/>
              <a:t>q</a:t>
            </a:r>
            <a:r>
              <a:rPr lang="en-US" altLang="x-none" sz="1400" baseline="-25000" dirty="0" smtClean="0"/>
              <a:t>n-1</a:t>
            </a:r>
            <a:endParaRPr lang="en-US" altLang="x-none" sz="1400" baseline="-25000" dirty="0"/>
          </a:p>
        </p:txBody>
      </p:sp>
      <p:sp>
        <p:nvSpPr>
          <p:cNvPr id="13" name="Text Box 20"/>
          <p:cNvSpPr txBox="1">
            <a:spLocks/>
          </p:cNvSpPr>
          <p:nvPr/>
        </p:nvSpPr>
        <p:spPr bwMode="auto">
          <a:xfrm>
            <a:off x="1752600" y="2393950"/>
            <a:ext cx="333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err="1" smtClean="0"/>
              <a:t>q</a:t>
            </a:r>
            <a:r>
              <a:rPr lang="en-US" altLang="x-none" sz="1400" baseline="-25000" dirty="0" err="1" smtClean="0"/>
              <a:t>n</a:t>
            </a:r>
            <a:endParaRPr lang="en-US" altLang="x-none" sz="1400" baseline="-25000" dirty="0"/>
          </a:p>
        </p:txBody>
      </p:sp>
      <p:sp>
        <p:nvSpPr>
          <p:cNvPr id="14" name="Text Box 21"/>
          <p:cNvSpPr txBox="1">
            <a:spLocks/>
          </p:cNvSpPr>
          <p:nvPr/>
        </p:nvSpPr>
        <p:spPr bwMode="auto">
          <a:xfrm>
            <a:off x="2862263" y="3397250"/>
            <a:ext cx="4603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smtClean="0"/>
              <a:t>q</a:t>
            </a:r>
            <a:r>
              <a:rPr lang="en-US" altLang="x-none" sz="1400" baseline="-25000" dirty="0" smtClean="0"/>
              <a:t>n+1</a:t>
            </a:r>
            <a:endParaRPr lang="en-US" altLang="x-none" sz="1400" baseline="-25000" dirty="0"/>
          </a:p>
        </p:txBody>
      </p:sp>
      <p:sp>
        <p:nvSpPr>
          <p:cNvPr id="15" name="Text Box 22"/>
          <p:cNvSpPr txBox="1">
            <a:spLocks/>
          </p:cNvSpPr>
          <p:nvPr/>
        </p:nvSpPr>
        <p:spPr bwMode="auto">
          <a:xfrm>
            <a:off x="3657600" y="2795588"/>
            <a:ext cx="4603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smtClean="0"/>
              <a:t>q</a:t>
            </a:r>
            <a:r>
              <a:rPr lang="en-US" altLang="x-none" sz="1400" baseline="-25000" dirty="0" smtClean="0"/>
              <a:t>n+2</a:t>
            </a:r>
            <a:endParaRPr lang="en-US" altLang="x-none" sz="1400" baseline="-25000" dirty="0"/>
          </a:p>
        </p:txBody>
      </p:sp>
      <p:sp>
        <p:nvSpPr>
          <p:cNvPr id="16" name="Text Box 23"/>
          <p:cNvSpPr txBox="1">
            <a:spLocks/>
          </p:cNvSpPr>
          <p:nvPr/>
        </p:nvSpPr>
        <p:spPr bwMode="auto">
          <a:xfrm>
            <a:off x="2830513" y="2700338"/>
            <a:ext cx="320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/>
              <a:t>a</a:t>
            </a:r>
            <a:r>
              <a:rPr lang="en-US" altLang="x-none" sz="1400" baseline="-25000"/>
              <a:t>n</a:t>
            </a:r>
          </a:p>
        </p:txBody>
      </p:sp>
      <p:grpSp>
        <p:nvGrpSpPr>
          <p:cNvPr id="17" name="Group 73"/>
          <p:cNvGrpSpPr>
            <a:grpSpLocks/>
          </p:cNvGrpSpPr>
          <p:nvPr/>
        </p:nvGrpSpPr>
        <p:grpSpPr bwMode="auto">
          <a:xfrm>
            <a:off x="1981200" y="1981200"/>
            <a:ext cx="1192213" cy="381000"/>
            <a:chOff x="1981200" y="1981200"/>
            <a:chExt cx="1192213" cy="381000"/>
          </a:xfrm>
        </p:grpSpPr>
        <p:sp>
          <p:nvSpPr>
            <p:cNvPr id="18" name="Oval 10"/>
            <p:cNvSpPr>
              <a:spLocks/>
            </p:cNvSpPr>
            <p:nvPr/>
          </p:nvSpPr>
          <p:spPr bwMode="auto">
            <a:xfrm>
              <a:off x="2765425" y="2024063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1981200" y="2133600"/>
              <a:ext cx="76200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4"/>
            <p:cNvSpPr txBox="1">
              <a:spLocks/>
            </p:cNvSpPr>
            <p:nvPr/>
          </p:nvSpPr>
          <p:spPr bwMode="auto">
            <a:xfrm>
              <a:off x="2882900" y="1981200"/>
              <a:ext cx="2905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 sz="1400"/>
                <a:t>t</a:t>
              </a:r>
              <a:r>
                <a:rPr lang="en-US" altLang="x-none" sz="1400" baseline="-25000"/>
                <a:t>n</a:t>
              </a:r>
            </a:p>
          </p:txBody>
        </p:sp>
      </p:grpSp>
      <p:sp>
        <p:nvSpPr>
          <p:cNvPr id="21" name="Rectangle 26"/>
          <p:cNvSpPr>
            <a:spLocks/>
          </p:cNvSpPr>
          <p:nvPr/>
        </p:nvSpPr>
        <p:spPr bwMode="auto">
          <a:xfrm>
            <a:off x="685800" y="1752600"/>
            <a:ext cx="3429000" cy="1981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" name="Oval 27"/>
          <p:cNvSpPr>
            <a:spLocks/>
          </p:cNvSpPr>
          <p:nvPr/>
        </p:nvSpPr>
        <p:spPr bwMode="auto">
          <a:xfrm>
            <a:off x="5138738" y="262255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3" name="Oval 28"/>
          <p:cNvSpPr>
            <a:spLocks/>
          </p:cNvSpPr>
          <p:nvPr/>
        </p:nvSpPr>
        <p:spPr bwMode="auto">
          <a:xfrm>
            <a:off x="5999163" y="2351088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" name="Oval 30"/>
          <p:cNvSpPr>
            <a:spLocks/>
          </p:cNvSpPr>
          <p:nvPr/>
        </p:nvSpPr>
        <p:spPr bwMode="auto">
          <a:xfrm>
            <a:off x="6967538" y="3481388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" name="Oval 31"/>
          <p:cNvSpPr>
            <a:spLocks/>
          </p:cNvSpPr>
          <p:nvPr/>
        </p:nvSpPr>
        <p:spPr bwMode="auto">
          <a:xfrm>
            <a:off x="6967538" y="277495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" name="Oval 32"/>
          <p:cNvSpPr>
            <a:spLocks/>
          </p:cNvSpPr>
          <p:nvPr/>
        </p:nvSpPr>
        <p:spPr bwMode="auto">
          <a:xfrm>
            <a:off x="7881938" y="277495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 flipH="1" flipV="1">
            <a:off x="6172200" y="2438400"/>
            <a:ext cx="7620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37"/>
          <p:cNvSpPr txBox="1">
            <a:spLocks/>
          </p:cNvSpPr>
          <p:nvPr/>
        </p:nvSpPr>
        <p:spPr bwMode="auto">
          <a:xfrm>
            <a:off x="5138738" y="2698750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/>
              <a:t>q</a:t>
            </a:r>
            <a:r>
              <a:rPr lang="en-US" altLang="x-none" sz="1400" baseline="-25000" dirty="0" smtClean="0"/>
              <a:t>n-1</a:t>
            </a:r>
            <a:endParaRPr lang="en-US" altLang="x-none" sz="1400" baseline="-25000" dirty="0"/>
          </a:p>
        </p:txBody>
      </p:sp>
      <p:sp>
        <p:nvSpPr>
          <p:cNvPr id="29" name="Text Box 38"/>
          <p:cNvSpPr txBox="1">
            <a:spLocks/>
          </p:cNvSpPr>
          <p:nvPr/>
        </p:nvSpPr>
        <p:spPr bwMode="auto">
          <a:xfrm>
            <a:off x="5976938" y="2425700"/>
            <a:ext cx="333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err="1"/>
              <a:t>q</a:t>
            </a:r>
            <a:r>
              <a:rPr lang="en-US" altLang="x-none" sz="1400" baseline="-25000" dirty="0" err="1" smtClean="0"/>
              <a:t>n</a:t>
            </a:r>
            <a:endParaRPr lang="en-US" altLang="x-none" sz="1400" baseline="-25000" dirty="0"/>
          </a:p>
        </p:txBody>
      </p:sp>
      <p:sp>
        <p:nvSpPr>
          <p:cNvPr id="30" name="Text Box 39"/>
          <p:cNvSpPr txBox="1">
            <a:spLocks/>
          </p:cNvSpPr>
          <p:nvPr/>
        </p:nvSpPr>
        <p:spPr bwMode="auto">
          <a:xfrm>
            <a:off x="7086600" y="3429000"/>
            <a:ext cx="4603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/>
              <a:t>q</a:t>
            </a:r>
            <a:r>
              <a:rPr lang="en-US" altLang="x-none" sz="1400" baseline="-25000" dirty="0" smtClean="0"/>
              <a:t>n+1</a:t>
            </a:r>
            <a:endParaRPr lang="en-US" altLang="x-none" sz="1400" baseline="-25000" dirty="0"/>
          </a:p>
        </p:txBody>
      </p:sp>
      <p:sp>
        <p:nvSpPr>
          <p:cNvPr id="31" name="Text Box 40"/>
          <p:cNvSpPr txBox="1">
            <a:spLocks/>
          </p:cNvSpPr>
          <p:nvPr/>
        </p:nvSpPr>
        <p:spPr bwMode="auto">
          <a:xfrm>
            <a:off x="7881938" y="2827338"/>
            <a:ext cx="4603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/>
              <a:t>q</a:t>
            </a:r>
            <a:r>
              <a:rPr lang="en-US" altLang="x-none" sz="1400" baseline="-25000" dirty="0" smtClean="0"/>
              <a:t>n+2</a:t>
            </a:r>
            <a:endParaRPr lang="en-US" altLang="x-none" sz="1400" baseline="-25000" dirty="0"/>
          </a:p>
        </p:txBody>
      </p:sp>
      <p:sp>
        <p:nvSpPr>
          <p:cNvPr id="32" name="Text Box 41"/>
          <p:cNvSpPr txBox="1">
            <a:spLocks/>
          </p:cNvSpPr>
          <p:nvPr/>
        </p:nvSpPr>
        <p:spPr bwMode="auto">
          <a:xfrm>
            <a:off x="7054850" y="2732088"/>
            <a:ext cx="320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/>
              <a:t>a</a:t>
            </a:r>
            <a:r>
              <a:rPr lang="en-US" altLang="x-none" sz="1400" baseline="-25000"/>
              <a:t>n</a:t>
            </a:r>
          </a:p>
        </p:txBody>
      </p:sp>
      <p:sp>
        <p:nvSpPr>
          <p:cNvPr id="33" name="Rectangle 43"/>
          <p:cNvSpPr>
            <a:spLocks/>
          </p:cNvSpPr>
          <p:nvPr/>
        </p:nvSpPr>
        <p:spPr bwMode="auto">
          <a:xfrm>
            <a:off x="4910138" y="1784350"/>
            <a:ext cx="3429000" cy="1981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4" name="Line 44"/>
          <p:cNvSpPr>
            <a:spLocks noChangeShapeType="1"/>
          </p:cNvSpPr>
          <p:nvPr/>
        </p:nvSpPr>
        <p:spPr bwMode="auto">
          <a:xfrm flipH="1" flipV="1">
            <a:off x="5181600" y="2057400"/>
            <a:ext cx="7620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45"/>
          <p:cNvSpPr txBox="1">
            <a:spLocks/>
          </p:cNvSpPr>
          <p:nvPr/>
        </p:nvSpPr>
        <p:spPr bwMode="auto">
          <a:xfrm>
            <a:off x="4953000" y="2057400"/>
            <a:ext cx="33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/>
              <a:t>b</a:t>
            </a:r>
            <a:r>
              <a:rPr lang="en-US" altLang="x-none" sz="1400" baseline="-25000"/>
              <a:t>n</a:t>
            </a:r>
          </a:p>
        </p:txBody>
      </p:sp>
      <p:sp>
        <p:nvSpPr>
          <p:cNvPr id="36" name="Oval 46"/>
          <p:cNvSpPr>
            <a:spLocks/>
          </p:cNvSpPr>
          <p:nvPr/>
        </p:nvSpPr>
        <p:spPr bwMode="auto">
          <a:xfrm>
            <a:off x="5006975" y="1947863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7" name="Oval 47"/>
          <p:cNvSpPr>
            <a:spLocks/>
          </p:cNvSpPr>
          <p:nvPr/>
        </p:nvSpPr>
        <p:spPr bwMode="auto">
          <a:xfrm>
            <a:off x="838200" y="4335463"/>
            <a:ext cx="123825" cy="123825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8" name="Oval 48"/>
          <p:cNvSpPr>
            <a:spLocks/>
          </p:cNvSpPr>
          <p:nvPr/>
        </p:nvSpPr>
        <p:spPr bwMode="auto">
          <a:xfrm>
            <a:off x="1538288" y="4114800"/>
            <a:ext cx="123825" cy="123825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9" name="Oval 49"/>
          <p:cNvSpPr>
            <a:spLocks/>
          </p:cNvSpPr>
          <p:nvPr/>
        </p:nvSpPr>
        <p:spPr bwMode="auto">
          <a:xfrm>
            <a:off x="2327275" y="5035550"/>
            <a:ext cx="123825" cy="123825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0" name="Oval 50"/>
          <p:cNvSpPr>
            <a:spLocks/>
          </p:cNvSpPr>
          <p:nvPr/>
        </p:nvSpPr>
        <p:spPr bwMode="auto">
          <a:xfrm>
            <a:off x="2327275" y="4459288"/>
            <a:ext cx="123825" cy="12541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1" name="Oval 51"/>
          <p:cNvSpPr>
            <a:spLocks/>
          </p:cNvSpPr>
          <p:nvPr/>
        </p:nvSpPr>
        <p:spPr bwMode="auto">
          <a:xfrm>
            <a:off x="3071813" y="4459288"/>
            <a:ext cx="123825" cy="125412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2" name="Line 52"/>
          <p:cNvSpPr>
            <a:spLocks noChangeShapeType="1"/>
          </p:cNvSpPr>
          <p:nvPr/>
        </p:nvSpPr>
        <p:spPr bwMode="auto">
          <a:xfrm>
            <a:off x="1673225" y="4295775"/>
            <a:ext cx="620713" cy="682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54"/>
          <p:cNvSpPr txBox="1">
            <a:spLocks/>
          </p:cNvSpPr>
          <p:nvPr/>
        </p:nvSpPr>
        <p:spPr bwMode="auto">
          <a:xfrm>
            <a:off x="838200" y="4397375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/>
              <a:t>q</a:t>
            </a:r>
            <a:r>
              <a:rPr lang="en-US" altLang="x-none" sz="1400" baseline="-25000" dirty="0" smtClean="0"/>
              <a:t>n-1</a:t>
            </a:r>
            <a:endParaRPr lang="en-US" altLang="x-none" sz="1400" baseline="-25000" dirty="0"/>
          </a:p>
        </p:txBody>
      </p:sp>
      <p:sp>
        <p:nvSpPr>
          <p:cNvPr id="44" name="Text Box 55"/>
          <p:cNvSpPr txBox="1">
            <a:spLocks/>
          </p:cNvSpPr>
          <p:nvPr/>
        </p:nvSpPr>
        <p:spPr bwMode="auto">
          <a:xfrm>
            <a:off x="1371600" y="4191000"/>
            <a:ext cx="333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err="1"/>
              <a:t>q</a:t>
            </a:r>
            <a:r>
              <a:rPr lang="en-US" altLang="x-none" sz="1400" baseline="-25000" dirty="0" err="1" smtClean="0"/>
              <a:t>n</a:t>
            </a:r>
            <a:endParaRPr lang="en-US" altLang="x-none" sz="1400" baseline="-25000" dirty="0"/>
          </a:p>
        </p:txBody>
      </p:sp>
      <p:sp>
        <p:nvSpPr>
          <p:cNvPr id="45" name="Text Box 56"/>
          <p:cNvSpPr txBox="1">
            <a:spLocks/>
          </p:cNvSpPr>
          <p:nvPr/>
        </p:nvSpPr>
        <p:spPr bwMode="auto">
          <a:xfrm>
            <a:off x="2382838" y="4745038"/>
            <a:ext cx="4603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/>
              <a:t>q</a:t>
            </a:r>
            <a:r>
              <a:rPr lang="en-US" altLang="x-none" sz="1400" baseline="-25000" dirty="0" smtClean="0"/>
              <a:t>n+1</a:t>
            </a:r>
            <a:endParaRPr lang="en-US" altLang="x-none" sz="1400" baseline="-25000" dirty="0"/>
          </a:p>
        </p:txBody>
      </p:sp>
      <p:sp>
        <p:nvSpPr>
          <p:cNvPr id="46" name="Text Box 57"/>
          <p:cNvSpPr txBox="1">
            <a:spLocks/>
          </p:cNvSpPr>
          <p:nvPr/>
        </p:nvSpPr>
        <p:spPr bwMode="auto">
          <a:xfrm>
            <a:off x="3071813" y="4502150"/>
            <a:ext cx="4603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/>
              <a:t>q</a:t>
            </a:r>
            <a:r>
              <a:rPr lang="en-US" altLang="x-none" sz="1400" baseline="-25000" dirty="0" smtClean="0"/>
              <a:t>n+2</a:t>
            </a:r>
            <a:endParaRPr lang="en-US" altLang="x-none" sz="1400" baseline="-25000" dirty="0"/>
          </a:p>
        </p:txBody>
      </p:sp>
      <p:sp>
        <p:nvSpPr>
          <p:cNvPr id="47" name="Text Box 58"/>
          <p:cNvSpPr txBox="1">
            <a:spLocks/>
          </p:cNvSpPr>
          <p:nvPr/>
        </p:nvSpPr>
        <p:spPr bwMode="auto">
          <a:xfrm>
            <a:off x="2398713" y="4424363"/>
            <a:ext cx="320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/>
              <a:t>a</a:t>
            </a:r>
            <a:r>
              <a:rPr lang="en-US" altLang="x-none" sz="1400" baseline="-25000"/>
              <a:t>n</a:t>
            </a:r>
          </a:p>
        </p:txBody>
      </p:sp>
      <p:sp>
        <p:nvSpPr>
          <p:cNvPr id="48" name="Rectangle 59"/>
          <p:cNvSpPr>
            <a:spLocks/>
          </p:cNvSpPr>
          <p:nvPr/>
        </p:nvSpPr>
        <p:spPr bwMode="auto">
          <a:xfrm>
            <a:off x="685800" y="4038600"/>
            <a:ext cx="3429000" cy="1981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2470150" y="5203825"/>
            <a:ext cx="701675" cy="711200"/>
            <a:chOff x="2470150" y="5203825"/>
            <a:chExt cx="701675" cy="711200"/>
          </a:xfrm>
        </p:grpSpPr>
        <p:sp>
          <p:nvSpPr>
            <p:cNvPr id="50" name="Line 64"/>
            <p:cNvSpPr>
              <a:spLocks noChangeShapeType="1"/>
            </p:cNvSpPr>
            <p:nvPr/>
          </p:nvSpPr>
          <p:spPr bwMode="auto">
            <a:xfrm>
              <a:off x="2470150" y="5203825"/>
              <a:ext cx="533400" cy="609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65"/>
            <p:cNvSpPr>
              <a:spLocks/>
            </p:cNvSpPr>
            <p:nvPr/>
          </p:nvSpPr>
          <p:spPr bwMode="auto">
            <a:xfrm>
              <a:off x="3048000" y="5791200"/>
              <a:ext cx="123825" cy="12382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52" name="Text Box 66"/>
          <p:cNvSpPr txBox="1">
            <a:spLocks/>
          </p:cNvSpPr>
          <p:nvPr/>
        </p:nvSpPr>
        <p:spPr bwMode="auto">
          <a:xfrm>
            <a:off x="3200400" y="5562600"/>
            <a:ext cx="412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/>
              <a:t>t</a:t>
            </a:r>
            <a:r>
              <a:rPr lang="en-US" altLang="x-none" sz="1400" baseline="-25000"/>
              <a:t>n+1</a:t>
            </a:r>
          </a:p>
        </p:txBody>
      </p:sp>
      <p:grpSp>
        <p:nvGrpSpPr>
          <p:cNvPr id="53" name="Group 75"/>
          <p:cNvGrpSpPr>
            <a:grpSpLocks/>
          </p:cNvGrpSpPr>
          <p:nvPr/>
        </p:nvGrpSpPr>
        <p:grpSpPr bwMode="auto">
          <a:xfrm>
            <a:off x="3059113" y="4648200"/>
            <a:ext cx="528637" cy="1066800"/>
            <a:chOff x="3059113" y="4648200"/>
            <a:chExt cx="528638" cy="1066800"/>
          </a:xfrm>
        </p:grpSpPr>
        <p:sp>
          <p:nvSpPr>
            <p:cNvPr id="54" name="Line 67"/>
            <p:cNvSpPr>
              <a:spLocks noChangeShapeType="1"/>
            </p:cNvSpPr>
            <p:nvPr/>
          </p:nvSpPr>
          <p:spPr bwMode="auto">
            <a:xfrm flipV="1">
              <a:off x="3124200" y="52578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68"/>
            <p:cNvSpPr>
              <a:spLocks noChangeShapeType="1"/>
            </p:cNvSpPr>
            <p:nvPr/>
          </p:nvSpPr>
          <p:spPr bwMode="auto">
            <a:xfrm>
              <a:off x="3124200" y="46482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69"/>
            <p:cNvSpPr>
              <a:spLocks/>
            </p:cNvSpPr>
            <p:nvPr/>
          </p:nvSpPr>
          <p:spPr bwMode="auto">
            <a:xfrm>
              <a:off x="3059113" y="5049838"/>
              <a:ext cx="123825" cy="1254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57" name="Text Box 72"/>
            <p:cNvSpPr txBox="1">
              <a:spLocks/>
            </p:cNvSpPr>
            <p:nvPr/>
          </p:nvSpPr>
          <p:spPr bwMode="auto">
            <a:xfrm>
              <a:off x="3144838" y="4962525"/>
              <a:ext cx="4429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 sz="1400"/>
                <a:t>a</a:t>
              </a:r>
              <a:r>
                <a:rPr lang="en-US" altLang="x-none" sz="1400" baseline="-25000"/>
                <a:t>n+1</a:t>
              </a:r>
            </a:p>
          </p:txBody>
        </p:sp>
      </p:grpSp>
      <p:grpSp>
        <p:nvGrpSpPr>
          <p:cNvPr id="58" name="Group 76"/>
          <p:cNvGrpSpPr>
            <a:grpSpLocks/>
          </p:cNvGrpSpPr>
          <p:nvPr/>
        </p:nvGrpSpPr>
        <p:grpSpPr bwMode="auto">
          <a:xfrm>
            <a:off x="1603375" y="5040313"/>
            <a:ext cx="1368425" cy="360362"/>
            <a:chOff x="1603375" y="5040313"/>
            <a:chExt cx="1368425" cy="360362"/>
          </a:xfrm>
        </p:grpSpPr>
        <p:sp>
          <p:nvSpPr>
            <p:cNvPr id="59" name="Line 70"/>
            <p:cNvSpPr>
              <a:spLocks noChangeShapeType="1"/>
            </p:cNvSpPr>
            <p:nvPr/>
          </p:nvSpPr>
          <p:spPr bwMode="auto">
            <a:xfrm flipH="1">
              <a:off x="2590800" y="5105400"/>
              <a:ext cx="381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1"/>
            <p:cNvSpPr>
              <a:spLocks noChangeShapeType="1"/>
            </p:cNvSpPr>
            <p:nvPr/>
          </p:nvSpPr>
          <p:spPr bwMode="auto">
            <a:xfrm flipH="1">
              <a:off x="1905000" y="5105400"/>
              <a:ext cx="381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73"/>
            <p:cNvSpPr>
              <a:spLocks/>
            </p:cNvSpPr>
            <p:nvPr/>
          </p:nvSpPr>
          <p:spPr bwMode="auto">
            <a:xfrm>
              <a:off x="1741488" y="5040313"/>
              <a:ext cx="123825" cy="1254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2" name="Text Box 74"/>
            <p:cNvSpPr txBox="1">
              <a:spLocks/>
            </p:cNvSpPr>
            <p:nvPr/>
          </p:nvSpPr>
          <p:spPr bwMode="auto">
            <a:xfrm>
              <a:off x="1603375" y="5095875"/>
              <a:ext cx="452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 sz="1400"/>
                <a:t>b</a:t>
              </a:r>
              <a:r>
                <a:rPr lang="en-US" altLang="x-none" sz="1400" baseline="-25000"/>
                <a:t>n+1</a:t>
              </a:r>
            </a:p>
          </p:txBody>
        </p:sp>
      </p:grpSp>
      <p:sp>
        <p:nvSpPr>
          <p:cNvPr id="63" name="Freeform 77"/>
          <p:cNvSpPr>
            <a:spLocks/>
          </p:cNvSpPr>
          <p:nvPr/>
        </p:nvSpPr>
        <p:spPr bwMode="auto">
          <a:xfrm>
            <a:off x="1600200" y="4191000"/>
            <a:ext cx="762000" cy="914400"/>
          </a:xfrm>
          <a:custGeom>
            <a:avLst/>
            <a:gdLst>
              <a:gd name="T0" fmla="*/ 0 w 480"/>
              <a:gd name="T1" fmla="*/ 0 h 576"/>
              <a:gd name="T2" fmla="*/ 2147483647 w 480"/>
              <a:gd name="T3" fmla="*/ 2147483647 h 576"/>
              <a:gd name="T4" fmla="*/ 2147483647 w 480"/>
              <a:gd name="T5" fmla="*/ 2147483647 h 576"/>
              <a:gd name="T6" fmla="*/ 2147483647 w 480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76"/>
              <a:gd name="T14" fmla="*/ 480 w 48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76">
                <a:moveTo>
                  <a:pt x="0" y="0"/>
                </a:moveTo>
                <a:cubicBezTo>
                  <a:pt x="96" y="32"/>
                  <a:pt x="192" y="64"/>
                  <a:pt x="240" y="144"/>
                </a:cubicBezTo>
                <a:cubicBezTo>
                  <a:pt x="288" y="224"/>
                  <a:pt x="248" y="408"/>
                  <a:pt x="288" y="480"/>
                </a:cubicBezTo>
                <a:cubicBezTo>
                  <a:pt x="328" y="552"/>
                  <a:pt x="404" y="564"/>
                  <a:pt x="480" y="576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78"/>
          <p:cNvSpPr>
            <a:spLocks/>
          </p:cNvSpPr>
          <p:nvPr/>
        </p:nvSpPr>
        <p:spPr bwMode="auto">
          <a:xfrm>
            <a:off x="6553200" y="51054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5" name="Oval 79"/>
          <p:cNvSpPr>
            <a:spLocks/>
          </p:cNvSpPr>
          <p:nvPr/>
        </p:nvSpPr>
        <p:spPr bwMode="auto">
          <a:xfrm>
            <a:off x="7543800" y="53340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" name="Oval 80"/>
          <p:cNvSpPr>
            <a:spLocks/>
          </p:cNvSpPr>
          <p:nvPr/>
        </p:nvSpPr>
        <p:spPr bwMode="auto">
          <a:xfrm>
            <a:off x="5638800" y="55626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7" name="Text Box 82"/>
          <p:cNvSpPr txBox="1">
            <a:spLocks/>
          </p:cNvSpPr>
          <p:nvPr/>
        </p:nvSpPr>
        <p:spPr bwMode="auto">
          <a:xfrm>
            <a:off x="7543800" y="5410200"/>
            <a:ext cx="333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/>
              <a:t>q</a:t>
            </a:r>
            <a:r>
              <a:rPr lang="en-US" altLang="x-none" sz="1400" baseline="-25000" dirty="0" smtClean="0"/>
              <a:t>2</a:t>
            </a:r>
            <a:endParaRPr lang="en-US" altLang="x-none" sz="1400" baseline="-25000" dirty="0"/>
          </a:p>
        </p:txBody>
      </p:sp>
      <p:sp>
        <p:nvSpPr>
          <p:cNvPr id="68" name="Text Box 83"/>
          <p:cNvSpPr txBox="1">
            <a:spLocks/>
          </p:cNvSpPr>
          <p:nvPr/>
        </p:nvSpPr>
        <p:spPr bwMode="auto">
          <a:xfrm>
            <a:off x="6553200" y="5181600"/>
            <a:ext cx="333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/>
              <a:t>q</a:t>
            </a:r>
            <a:r>
              <a:rPr lang="en-US" altLang="x-none" sz="1400" baseline="-25000" dirty="0" smtClean="0"/>
              <a:t>1</a:t>
            </a:r>
            <a:endParaRPr lang="en-US" altLang="x-none" sz="1400" baseline="-25000" dirty="0"/>
          </a:p>
        </p:txBody>
      </p:sp>
      <p:sp>
        <p:nvSpPr>
          <p:cNvPr id="69" name="Text Box 84"/>
          <p:cNvSpPr txBox="1">
            <a:spLocks/>
          </p:cNvSpPr>
          <p:nvPr/>
        </p:nvSpPr>
        <p:spPr bwMode="auto">
          <a:xfrm>
            <a:off x="5867400" y="5562600"/>
            <a:ext cx="333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/>
              <a:t>q</a:t>
            </a:r>
            <a:r>
              <a:rPr lang="en-US" altLang="x-none" sz="1400" baseline="-25000" dirty="0" smtClean="0"/>
              <a:t>0</a:t>
            </a:r>
            <a:endParaRPr lang="en-US" altLang="x-none" sz="1400" baseline="-25000" dirty="0"/>
          </a:p>
        </p:txBody>
      </p:sp>
      <p:grpSp>
        <p:nvGrpSpPr>
          <p:cNvPr id="70" name="Group 77"/>
          <p:cNvGrpSpPr>
            <a:grpSpLocks/>
          </p:cNvGrpSpPr>
          <p:nvPr/>
        </p:nvGrpSpPr>
        <p:grpSpPr bwMode="auto">
          <a:xfrm>
            <a:off x="5181600" y="4648200"/>
            <a:ext cx="2297113" cy="739775"/>
            <a:chOff x="5181600" y="4648200"/>
            <a:chExt cx="2297113" cy="739775"/>
          </a:xfrm>
        </p:grpSpPr>
        <p:sp>
          <p:nvSpPr>
            <p:cNvPr id="71" name="Oval 81"/>
            <p:cNvSpPr>
              <a:spLocks/>
            </p:cNvSpPr>
            <p:nvPr/>
          </p:nvSpPr>
          <p:spPr bwMode="auto">
            <a:xfrm>
              <a:off x="5541963" y="4897438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" name="Text Box 85"/>
            <p:cNvSpPr txBox="1">
              <a:spLocks/>
            </p:cNvSpPr>
            <p:nvPr/>
          </p:nvSpPr>
          <p:spPr bwMode="auto">
            <a:xfrm>
              <a:off x="5181600" y="4648200"/>
              <a:ext cx="320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 sz="1400"/>
                <a:t>a</a:t>
              </a:r>
              <a:r>
                <a:rPr lang="en-US" altLang="x-none" sz="1400" baseline="-25000"/>
                <a:t>0</a:t>
              </a:r>
            </a:p>
          </p:txBody>
        </p:sp>
        <p:sp>
          <p:nvSpPr>
            <p:cNvPr id="73" name="Line 86"/>
            <p:cNvSpPr>
              <a:spLocks noChangeShapeType="1"/>
            </p:cNvSpPr>
            <p:nvPr/>
          </p:nvSpPr>
          <p:spPr bwMode="auto">
            <a:xfrm flipH="1" flipV="1">
              <a:off x="6716713" y="5235575"/>
              <a:ext cx="7620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7"/>
            <p:cNvSpPr>
              <a:spLocks noChangeShapeType="1"/>
            </p:cNvSpPr>
            <p:nvPr/>
          </p:nvSpPr>
          <p:spPr bwMode="auto">
            <a:xfrm flipH="1" flipV="1">
              <a:off x="5724525" y="5006975"/>
              <a:ext cx="7620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88"/>
          <p:cNvSpPr>
            <a:spLocks/>
          </p:cNvSpPr>
          <p:nvPr/>
        </p:nvSpPr>
        <p:spPr bwMode="auto">
          <a:xfrm>
            <a:off x="4953000" y="4038600"/>
            <a:ext cx="3429000" cy="1981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533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6" grpId="0"/>
      <p:bldP spid="25" grpId="0" animBg="1"/>
      <p:bldP spid="27" grpId="0" animBg="1"/>
      <p:bldP spid="32" grpId="0"/>
      <p:bldP spid="34" grpId="0" animBg="1"/>
      <p:bldP spid="35" grpId="0"/>
      <p:bldP spid="36" grpId="0" animBg="1"/>
      <p:bldP spid="42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Quaternion Operators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Box 31"/>
          <p:cNvSpPr txBox="1">
            <a:spLocks/>
          </p:cNvSpPr>
          <p:nvPr/>
        </p:nvSpPr>
        <p:spPr bwMode="auto">
          <a:xfrm>
            <a:off x="838200" y="2209800"/>
            <a:ext cx="4267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Similar to forming a vector between 2 points, form the rotation between 2 orientations</a:t>
            </a:r>
          </a:p>
        </p:txBody>
      </p:sp>
      <p:sp>
        <p:nvSpPr>
          <p:cNvPr id="5" name="Text Box 32"/>
          <p:cNvSpPr txBox="1">
            <a:spLocks/>
          </p:cNvSpPr>
          <p:nvPr/>
        </p:nvSpPr>
        <p:spPr bwMode="auto">
          <a:xfrm>
            <a:off x="914400" y="4343400"/>
            <a:ext cx="4419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Given 2 orientations, form result of applying rotation between the two to 2</a:t>
            </a:r>
            <a:r>
              <a:rPr lang="en-US" altLang="x-none" baseline="30000"/>
              <a:t>nd</a:t>
            </a:r>
            <a:r>
              <a:rPr lang="en-US" altLang="x-none"/>
              <a:t> orientation</a:t>
            </a:r>
          </a:p>
        </p:txBody>
      </p:sp>
      <p:sp>
        <p:nvSpPr>
          <p:cNvPr id="6" name="Oval 34"/>
          <p:cNvSpPr>
            <a:spLocks/>
          </p:cNvSpPr>
          <p:nvPr/>
        </p:nvSpPr>
        <p:spPr bwMode="auto">
          <a:xfrm>
            <a:off x="6705600" y="25908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" name="Oval 35"/>
          <p:cNvSpPr>
            <a:spLocks/>
          </p:cNvSpPr>
          <p:nvPr/>
        </p:nvSpPr>
        <p:spPr bwMode="auto">
          <a:xfrm>
            <a:off x="5791200" y="21336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Text Box 36"/>
          <p:cNvSpPr txBox="1">
            <a:spLocks/>
          </p:cNvSpPr>
          <p:nvPr/>
        </p:nvSpPr>
        <p:spPr bwMode="auto">
          <a:xfrm>
            <a:off x="6858000" y="2362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q</a:t>
            </a:r>
            <a:r>
              <a:rPr lang="en-US" altLang="x-none" baseline="-25000"/>
              <a:t>1</a:t>
            </a:r>
          </a:p>
        </p:txBody>
      </p:sp>
      <p:sp>
        <p:nvSpPr>
          <p:cNvPr id="9" name="Text Box 37"/>
          <p:cNvSpPr txBox="1">
            <a:spLocks/>
          </p:cNvSpPr>
          <p:nvPr/>
        </p:nvSpPr>
        <p:spPr bwMode="auto">
          <a:xfrm>
            <a:off x="5562600" y="1600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q</a:t>
            </a:r>
            <a:r>
              <a:rPr lang="en-US" altLang="x-none" baseline="-25000"/>
              <a:t>2</a:t>
            </a:r>
          </a:p>
        </p:txBody>
      </p:sp>
      <p:sp>
        <p:nvSpPr>
          <p:cNvPr id="10" name="Freeform 38"/>
          <p:cNvSpPr>
            <a:spLocks/>
          </p:cNvSpPr>
          <p:nvPr/>
        </p:nvSpPr>
        <p:spPr bwMode="auto">
          <a:xfrm>
            <a:off x="5943600" y="2057400"/>
            <a:ext cx="762000" cy="533400"/>
          </a:xfrm>
          <a:custGeom>
            <a:avLst/>
            <a:gdLst>
              <a:gd name="T0" fmla="*/ 2147483647 w 480"/>
              <a:gd name="T1" fmla="*/ 2147483647 h 336"/>
              <a:gd name="T2" fmla="*/ 2147483647 w 480"/>
              <a:gd name="T3" fmla="*/ 2147483647 h 336"/>
              <a:gd name="T4" fmla="*/ 0 w 480"/>
              <a:gd name="T5" fmla="*/ 2147483647 h 336"/>
              <a:gd name="T6" fmla="*/ 0 60000 65536"/>
              <a:gd name="T7" fmla="*/ 0 60000 65536"/>
              <a:gd name="T8" fmla="*/ 0 60000 65536"/>
              <a:gd name="T9" fmla="*/ 0 w 480"/>
              <a:gd name="T10" fmla="*/ 0 h 336"/>
              <a:gd name="T11" fmla="*/ 480 w 48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336">
                <a:moveTo>
                  <a:pt x="480" y="336"/>
                </a:moveTo>
                <a:cubicBezTo>
                  <a:pt x="448" y="216"/>
                  <a:pt x="416" y="96"/>
                  <a:pt x="336" y="48"/>
                </a:cubicBezTo>
                <a:cubicBezTo>
                  <a:pt x="256" y="0"/>
                  <a:pt x="128" y="24"/>
                  <a:pt x="0" y="48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25"/>
          <p:cNvSpPr>
            <a:spLocks/>
          </p:cNvSpPr>
          <p:nvPr/>
        </p:nvSpPr>
        <p:spPr bwMode="auto">
          <a:xfrm>
            <a:off x="7521575" y="4746625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Oval 26"/>
          <p:cNvSpPr>
            <a:spLocks/>
          </p:cNvSpPr>
          <p:nvPr/>
        </p:nvSpPr>
        <p:spPr bwMode="auto">
          <a:xfrm>
            <a:off x="6629400" y="42672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Text Box 28"/>
          <p:cNvSpPr txBox="1">
            <a:spLocks/>
          </p:cNvSpPr>
          <p:nvPr/>
        </p:nvSpPr>
        <p:spPr bwMode="auto">
          <a:xfrm>
            <a:off x="7696200" y="4495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q</a:t>
            </a:r>
            <a:r>
              <a:rPr lang="en-US" altLang="x-none" baseline="-25000"/>
              <a:t>1</a:t>
            </a:r>
          </a:p>
        </p:txBody>
      </p:sp>
      <p:sp>
        <p:nvSpPr>
          <p:cNvPr id="14" name="Text Box 29"/>
          <p:cNvSpPr txBox="1">
            <a:spLocks/>
          </p:cNvSpPr>
          <p:nvPr/>
        </p:nvSpPr>
        <p:spPr bwMode="auto">
          <a:xfrm>
            <a:off x="6400800" y="3733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q</a:t>
            </a:r>
            <a:r>
              <a:rPr lang="en-US" altLang="x-none" baseline="-25000"/>
              <a:t>2</a:t>
            </a:r>
          </a:p>
        </p:txBody>
      </p:sp>
      <p:sp>
        <p:nvSpPr>
          <p:cNvPr id="15" name="Freeform 30"/>
          <p:cNvSpPr>
            <a:spLocks/>
          </p:cNvSpPr>
          <p:nvPr/>
        </p:nvSpPr>
        <p:spPr bwMode="auto">
          <a:xfrm>
            <a:off x="6781800" y="4191000"/>
            <a:ext cx="762000" cy="533400"/>
          </a:xfrm>
          <a:custGeom>
            <a:avLst/>
            <a:gdLst>
              <a:gd name="T0" fmla="*/ 2147483647 w 480"/>
              <a:gd name="T1" fmla="*/ 2147483647 h 336"/>
              <a:gd name="T2" fmla="*/ 2147483647 w 480"/>
              <a:gd name="T3" fmla="*/ 2147483647 h 336"/>
              <a:gd name="T4" fmla="*/ 0 w 480"/>
              <a:gd name="T5" fmla="*/ 2147483647 h 336"/>
              <a:gd name="T6" fmla="*/ 0 60000 65536"/>
              <a:gd name="T7" fmla="*/ 0 60000 65536"/>
              <a:gd name="T8" fmla="*/ 0 60000 65536"/>
              <a:gd name="T9" fmla="*/ 0 w 480"/>
              <a:gd name="T10" fmla="*/ 0 h 336"/>
              <a:gd name="T11" fmla="*/ 480 w 48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336">
                <a:moveTo>
                  <a:pt x="480" y="336"/>
                </a:moveTo>
                <a:cubicBezTo>
                  <a:pt x="448" y="216"/>
                  <a:pt x="416" y="96"/>
                  <a:pt x="336" y="48"/>
                </a:cubicBezTo>
                <a:cubicBezTo>
                  <a:pt x="256" y="0"/>
                  <a:pt x="128" y="24"/>
                  <a:pt x="0" y="48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39"/>
          <p:cNvSpPr>
            <a:spLocks/>
          </p:cNvSpPr>
          <p:nvPr/>
        </p:nvSpPr>
        <p:spPr bwMode="auto">
          <a:xfrm rot="14634891">
            <a:off x="6057900" y="4556125"/>
            <a:ext cx="762000" cy="533400"/>
          </a:xfrm>
          <a:custGeom>
            <a:avLst/>
            <a:gdLst>
              <a:gd name="T0" fmla="*/ 2147483647 w 480"/>
              <a:gd name="T1" fmla="*/ 2147483647 h 336"/>
              <a:gd name="T2" fmla="*/ 2147483647 w 480"/>
              <a:gd name="T3" fmla="*/ 2147483647 h 336"/>
              <a:gd name="T4" fmla="*/ 0 w 480"/>
              <a:gd name="T5" fmla="*/ 2147483647 h 336"/>
              <a:gd name="T6" fmla="*/ 0 60000 65536"/>
              <a:gd name="T7" fmla="*/ 0 60000 65536"/>
              <a:gd name="T8" fmla="*/ 0 60000 65536"/>
              <a:gd name="T9" fmla="*/ 0 w 480"/>
              <a:gd name="T10" fmla="*/ 0 h 336"/>
              <a:gd name="T11" fmla="*/ 480 w 48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336">
                <a:moveTo>
                  <a:pt x="480" y="336"/>
                </a:moveTo>
                <a:cubicBezTo>
                  <a:pt x="448" y="216"/>
                  <a:pt x="416" y="96"/>
                  <a:pt x="336" y="48"/>
                </a:cubicBezTo>
                <a:cubicBezTo>
                  <a:pt x="256" y="0"/>
                  <a:pt x="128" y="24"/>
                  <a:pt x="0" y="48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40"/>
          <p:cNvSpPr>
            <a:spLocks/>
          </p:cNvSpPr>
          <p:nvPr/>
        </p:nvSpPr>
        <p:spPr bwMode="auto">
          <a:xfrm>
            <a:off x="6453188" y="52578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8" name="Text Box 44"/>
          <p:cNvSpPr txBox="1">
            <a:spLocks/>
          </p:cNvSpPr>
          <p:nvPr/>
        </p:nvSpPr>
        <p:spPr bwMode="auto">
          <a:xfrm>
            <a:off x="6477000" y="4953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q</a:t>
            </a:r>
            <a:r>
              <a:rPr lang="en-US" altLang="x-none" baseline="-25000"/>
              <a:t>d</a:t>
            </a:r>
          </a:p>
        </p:txBody>
      </p:sp>
      <p:sp>
        <p:nvSpPr>
          <p:cNvPr id="19" name="Oval 48"/>
          <p:cNvSpPr>
            <a:spLocks/>
          </p:cNvSpPr>
          <p:nvPr/>
        </p:nvSpPr>
        <p:spPr bwMode="auto">
          <a:xfrm>
            <a:off x="6477000" y="21336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0" name="Text Box 49"/>
          <p:cNvSpPr txBox="1">
            <a:spLocks/>
          </p:cNvSpPr>
          <p:nvPr/>
        </p:nvSpPr>
        <p:spPr bwMode="auto">
          <a:xfrm>
            <a:off x="974725" y="3924300"/>
            <a:ext cx="196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double(q</a:t>
            </a:r>
            <a:r>
              <a:rPr lang="en-US" altLang="x-none" b="1" baseline="-25000"/>
              <a:t>1</a:t>
            </a:r>
            <a:r>
              <a:rPr lang="en-US" altLang="x-none" b="1"/>
              <a:t>, q</a:t>
            </a:r>
            <a:r>
              <a:rPr lang="en-US" altLang="x-none" b="1" baseline="-25000"/>
              <a:t>2</a:t>
            </a:r>
            <a:r>
              <a:rPr lang="en-US" altLang="x-none" b="1"/>
              <a:t>)</a:t>
            </a:r>
          </a:p>
        </p:txBody>
      </p:sp>
      <p:sp>
        <p:nvSpPr>
          <p:cNvPr id="21" name="Text Box 50"/>
          <p:cNvSpPr txBox="1">
            <a:spLocks/>
          </p:cNvSpPr>
          <p:nvPr/>
        </p:nvSpPr>
        <p:spPr bwMode="auto">
          <a:xfrm>
            <a:off x="838200" y="1747838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bisect(q</a:t>
            </a:r>
            <a:r>
              <a:rPr lang="en-US" altLang="x-none" b="1" baseline="-25000"/>
              <a:t>1</a:t>
            </a:r>
            <a:r>
              <a:rPr lang="en-US" altLang="x-none" b="1"/>
              <a:t>, q</a:t>
            </a:r>
            <a:r>
              <a:rPr lang="en-US" altLang="x-none" b="1" baseline="-25000"/>
              <a:t>2</a:t>
            </a:r>
            <a:r>
              <a:rPr lang="en-US" altLang="x-none" b="1"/>
              <a:t>)</a:t>
            </a:r>
          </a:p>
        </p:txBody>
      </p:sp>
      <p:sp>
        <p:nvSpPr>
          <p:cNvPr id="22" name="Text Box 54"/>
          <p:cNvSpPr txBox="1">
            <a:spLocks/>
          </p:cNvSpPr>
          <p:nvPr/>
        </p:nvSpPr>
        <p:spPr bwMode="auto">
          <a:xfrm>
            <a:off x="6477000" y="1676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q</a:t>
            </a:r>
            <a:r>
              <a:rPr lang="en-US" altLang="x-none" baseline="-250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119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Quaternion Operators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62000" y="4495800"/>
          <a:ext cx="58483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3" name="Equation" r:id="rId4" imgW="2679480" imgH="203040" progId="Equation.3">
                  <p:embed/>
                </p:oleObj>
              </mc:Choice>
              <mc:Fallback>
                <p:oleObj name="Equation" r:id="rId4" imgW="267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58483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0"/>
          <p:cNvSpPr txBox="1">
            <a:spLocks/>
          </p:cNvSpPr>
          <p:nvPr/>
        </p:nvSpPr>
        <p:spPr bwMode="auto">
          <a:xfrm>
            <a:off x="762000" y="5410200"/>
            <a:ext cx="342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Bisect 2 orientations: </a:t>
            </a:r>
          </a:p>
          <a:p>
            <a:pPr eaLnBrk="1" hangingPunct="1"/>
            <a:r>
              <a:rPr lang="en-US" altLang="x-none"/>
              <a:t>if p and r are unit length</a:t>
            </a: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762000" y="3810000"/>
          <a:ext cx="28686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4" name="Equation" r:id="rId6" imgW="1346040" imgH="215640" progId="Equation.3">
                  <p:embed/>
                </p:oleObj>
              </mc:Choice>
              <mc:Fallback>
                <p:oleObj name="Equation" r:id="rId6" imgW="1346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28686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685800" y="2819400"/>
            <a:ext cx="449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If p and q are unit quaternions,</a:t>
            </a:r>
          </a:p>
          <a:p>
            <a:pPr eaLnBrk="1" hangingPunct="1"/>
            <a:r>
              <a:rPr lang="en-US" altLang="x-none"/>
              <a:t>Then q’ = cos(</a:t>
            </a:r>
            <a:r>
              <a:rPr lang="en-US" altLang="x-none">
                <a:latin typeface="Symbol" charset="2"/>
              </a:rPr>
              <a:t>q</a:t>
            </a:r>
            <a:r>
              <a:rPr lang="en-US" altLang="x-none"/>
              <a:t>)q and cos(</a:t>
            </a:r>
            <a:r>
              <a:rPr lang="en-US" altLang="x-none">
                <a:latin typeface="Symbol" charset="2"/>
              </a:rPr>
              <a:t>q</a:t>
            </a:r>
            <a:r>
              <a:rPr lang="en-US" altLang="x-none"/>
              <a:t>)=</a:t>
            </a: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4953000" y="3252788"/>
          <a:ext cx="7143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5" name="Equation" r:id="rId8" imgW="304560" imgH="164880" progId="Equation.3">
                  <p:embed/>
                </p:oleObj>
              </mc:Choice>
              <mc:Fallback>
                <p:oleObj name="Equation" r:id="rId8" imgW="304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52788"/>
                        <a:ext cx="7143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6553200" y="2286000"/>
            <a:ext cx="2344738" cy="2471738"/>
            <a:chOff x="5410200" y="1490663"/>
            <a:chExt cx="2344738" cy="2471737"/>
          </a:xfrm>
        </p:grpSpPr>
        <p:sp>
          <p:nvSpPr>
            <p:cNvPr id="10" name="Freeform 25"/>
            <p:cNvSpPr>
              <a:spLocks/>
            </p:cNvSpPr>
            <p:nvPr/>
          </p:nvSpPr>
          <p:spPr bwMode="auto">
            <a:xfrm>
              <a:off x="5410200" y="1981200"/>
              <a:ext cx="2006600" cy="1981200"/>
            </a:xfrm>
            <a:custGeom>
              <a:avLst/>
              <a:gdLst>
                <a:gd name="T0" fmla="*/ 0 w 1264"/>
                <a:gd name="T1" fmla="*/ 2147483647 h 1248"/>
                <a:gd name="T2" fmla="*/ 2147483647 w 1264"/>
                <a:gd name="T3" fmla="*/ 0 h 1248"/>
                <a:gd name="T4" fmla="*/ 2147483647 w 1264"/>
                <a:gd name="T5" fmla="*/ 2147483647 h 1248"/>
                <a:gd name="T6" fmla="*/ 2147483647 w 1264"/>
                <a:gd name="T7" fmla="*/ 2147483647 h 1248"/>
                <a:gd name="T8" fmla="*/ 2147483647 w 1264"/>
                <a:gd name="T9" fmla="*/ 214748364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4"/>
                <a:gd name="T16" fmla="*/ 0 h 1248"/>
                <a:gd name="T17" fmla="*/ 1264 w 1264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4" h="1248">
                  <a:moveTo>
                    <a:pt x="0" y="240"/>
                  </a:moveTo>
                  <a:cubicBezTo>
                    <a:pt x="192" y="120"/>
                    <a:pt x="384" y="0"/>
                    <a:pt x="576" y="0"/>
                  </a:cubicBezTo>
                  <a:cubicBezTo>
                    <a:pt x="768" y="0"/>
                    <a:pt x="1040" y="88"/>
                    <a:pt x="1152" y="240"/>
                  </a:cubicBezTo>
                  <a:cubicBezTo>
                    <a:pt x="1264" y="392"/>
                    <a:pt x="1256" y="744"/>
                    <a:pt x="1248" y="912"/>
                  </a:cubicBezTo>
                  <a:cubicBezTo>
                    <a:pt x="1240" y="1080"/>
                    <a:pt x="1172" y="1164"/>
                    <a:pt x="1104" y="1248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 flipV="1">
              <a:off x="6096000" y="1981200"/>
              <a:ext cx="76200" cy="1371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 flipV="1">
              <a:off x="6096000" y="2133600"/>
              <a:ext cx="838200" cy="1219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V="1">
              <a:off x="6096000" y="2819400"/>
              <a:ext cx="1295400" cy="533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29"/>
            <p:cNvSpPr txBox="1">
              <a:spLocks/>
            </p:cNvSpPr>
            <p:nvPr/>
          </p:nvSpPr>
          <p:spPr bwMode="auto">
            <a:xfrm>
              <a:off x="6080125" y="149066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/>
                <a:t>p</a:t>
              </a:r>
            </a:p>
          </p:txBody>
        </p:sp>
        <p:sp>
          <p:nvSpPr>
            <p:cNvPr id="15" name="Text Box 30"/>
            <p:cNvSpPr txBox="1">
              <a:spLocks/>
            </p:cNvSpPr>
            <p:nvPr/>
          </p:nvSpPr>
          <p:spPr bwMode="auto">
            <a:xfrm>
              <a:off x="6842125" y="156686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/>
                <a:t>q</a:t>
              </a:r>
            </a:p>
          </p:txBody>
        </p:sp>
        <p:sp>
          <p:nvSpPr>
            <p:cNvPr id="16" name="AutoShape 31"/>
            <p:cNvSpPr>
              <a:spLocks/>
            </p:cNvSpPr>
            <p:nvPr/>
          </p:nvSpPr>
          <p:spPr bwMode="auto">
            <a:xfrm rot="2679659">
              <a:off x="6224588" y="2255838"/>
              <a:ext cx="457200" cy="3810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00D09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2"/>
            <p:cNvSpPr>
              <a:spLocks/>
            </p:cNvSpPr>
            <p:nvPr/>
          </p:nvSpPr>
          <p:spPr bwMode="auto">
            <a:xfrm rot="4932025">
              <a:off x="6645275" y="2574925"/>
              <a:ext cx="457200" cy="3810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00D09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30"/>
            <p:cNvSpPr txBox="1">
              <a:spLocks/>
            </p:cNvSpPr>
            <p:nvPr/>
          </p:nvSpPr>
          <p:spPr bwMode="auto">
            <a:xfrm>
              <a:off x="7467600" y="2590800"/>
              <a:ext cx="2873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/>
                <a:t>r</a:t>
              </a:r>
            </a:p>
          </p:txBody>
        </p:sp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>
              <a:off x="6067425" y="2722563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>
                  <a:latin typeface="Symbol" charset="2"/>
                </a:rPr>
                <a:t>q</a:t>
              </a:r>
            </a:p>
          </p:txBody>
        </p:sp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6256338" y="2838450"/>
              <a:ext cx="355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>
                  <a:latin typeface="Symbol" charset="2"/>
                </a:rPr>
                <a:t>q</a:t>
              </a:r>
            </a:p>
          </p:txBody>
        </p:sp>
        <p:cxnSp>
          <p:nvCxnSpPr>
            <p:cNvPr id="21" name="Straight Connector 21"/>
            <p:cNvCxnSpPr>
              <a:cxnSpLocks noChangeShapeType="1"/>
            </p:cNvCxnSpPr>
            <p:nvPr/>
          </p:nvCxnSpPr>
          <p:spPr bwMode="auto">
            <a:xfrm>
              <a:off x="6172200" y="1981200"/>
              <a:ext cx="1219200" cy="838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30"/>
            <p:cNvSpPr txBox="1">
              <a:spLocks/>
            </p:cNvSpPr>
            <p:nvPr/>
          </p:nvSpPr>
          <p:spPr bwMode="auto">
            <a:xfrm>
              <a:off x="6781800" y="2133600"/>
              <a:ext cx="4254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/>
                <a:t>q’</a:t>
              </a: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6681788" y="2298700"/>
              <a:ext cx="152400" cy="152400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cxnSp>
        <p:nvCxnSpPr>
          <p:cNvPr id="24" name="Straight Connector 25"/>
          <p:cNvCxnSpPr>
            <a:cxnSpLocks noChangeShapeType="1"/>
          </p:cNvCxnSpPr>
          <p:nvPr/>
        </p:nvCxnSpPr>
        <p:spPr bwMode="auto">
          <a:xfrm>
            <a:off x="2209800" y="5105400"/>
            <a:ext cx="64008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6"/>
          <p:cNvCxnSpPr>
            <a:cxnSpLocks noChangeShapeType="1"/>
          </p:cNvCxnSpPr>
          <p:nvPr/>
        </p:nvCxnSpPr>
        <p:spPr bwMode="auto">
          <a:xfrm>
            <a:off x="2514600" y="1447800"/>
            <a:ext cx="41148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16"/>
          <p:cNvSpPr txBox="1">
            <a:spLocks noChangeArrowheads="1"/>
          </p:cNvSpPr>
          <p:nvPr/>
        </p:nvSpPr>
        <p:spPr bwMode="auto">
          <a:xfrm>
            <a:off x="762000" y="1600200"/>
            <a:ext cx="4343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‘Double’ where q’ is the mid-orientation between p and the yet-to-be-determined r</a:t>
            </a:r>
          </a:p>
          <a:p>
            <a:pPr eaLnBrk="1" hangingPunct="1"/>
            <a:endParaRPr lang="en-US" altLang="x-none"/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5943600" y="1371600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Given p and q, form r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762000" y="1295400"/>
          <a:ext cx="1676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6" name="Equation" r:id="rId10" imgW="1028520" imgH="203040" progId="Equation.3">
                  <p:embed/>
                </p:oleObj>
              </mc:Choice>
              <mc:Fallback>
                <p:oleObj name="Equation" r:id="rId10" imgW="1028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1676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/>
          <p:cNvGraphicFramePr>
            <a:graphicFrameLocks noGrp="1" noChangeAspect="1"/>
          </p:cNvGraphicFramePr>
          <p:nvPr>
            <p:ph/>
          </p:nvPr>
        </p:nvGraphicFramePr>
        <p:xfrm>
          <a:off x="4572000" y="5562600"/>
          <a:ext cx="26336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7" name="Equation" r:id="rId12" imgW="1536480" imgH="444240" progId="Equation.3">
                  <p:embed/>
                </p:oleObj>
              </mc:Choice>
              <mc:Fallback>
                <p:oleObj name="Equation" r:id="rId12" imgW="1536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62600"/>
                        <a:ext cx="26336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685800" y="4953000"/>
          <a:ext cx="14668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8" name="Equation" r:id="rId14" imgW="977760" imgH="203040" progId="Equation.3">
                  <p:embed/>
                </p:oleObj>
              </mc:Choice>
              <mc:Fallback>
                <p:oleObj name="Equation" r:id="rId14" imgW="977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14668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6"/>
          <p:cNvSpPr txBox="1">
            <a:spLocks noChangeArrowheads="1"/>
          </p:cNvSpPr>
          <p:nvPr/>
        </p:nvSpPr>
        <p:spPr bwMode="auto">
          <a:xfrm>
            <a:off x="5943600" y="5029200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Given p and r, form q</a:t>
            </a:r>
          </a:p>
        </p:txBody>
      </p:sp>
    </p:spTree>
    <p:extLst>
      <p:ext uri="{BB962C8B-B14F-4D97-AF65-F5344CB8AC3E}">
        <p14:creationId xmlns:p14="http://schemas.microsoft.com/office/powerpoint/2010/main" val="69988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Bezier Interpolation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Oval 12"/>
          <p:cNvSpPr>
            <a:spLocks/>
          </p:cNvSpPr>
          <p:nvPr/>
        </p:nvSpPr>
        <p:spPr bwMode="auto">
          <a:xfrm>
            <a:off x="1905000" y="30480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Oval 13"/>
          <p:cNvSpPr>
            <a:spLocks/>
          </p:cNvSpPr>
          <p:nvPr/>
        </p:nvSpPr>
        <p:spPr bwMode="auto">
          <a:xfrm>
            <a:off x="3581400" y="23622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Oval 14"/>
          <p:cNvSpPr>
            <a:spLocks/>
          </p:cNvSpPr>
          <p:nvPr/>
        </p:nvSpPr>
        <p:spPr bwMode="auto">
          <a:xfrm>
            <a:off x="5105400" y="33528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" name="Oval 15"/>
          <p:cNvSpPr>
            <a:spLocks/>
          </p:cNvSpPr>
          <p:nvPr/>
        </p:nvSpPr>
        <p:spPr bwMode="auto">
          <a:xfrm>
            <a:off x="7010400" y="32004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Oval 16"/>
          <p:cNvSpPr>
            <a:spLocks/>
          </p:cNvSpPr>
          <p:nvPr/>
        </p:nvSpPr>
        <p:spPr bwMode="auto">
          <a:xfrm>
            <a:off x="4343400" y="2514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Oval 17"/>
          <p:cNvSpPr>
            <a:spLocks/>
          </p:cNvSpPr>
          <p:nvPr/>
        </p:nvSpPr>
        <p:spPr bwMode="auto">
          <a:xfrm>
            <a:off x="4419600" y="31242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Freeform 18"/>
          <p:cNvSpPr>
            <a:spLocks/>
          </p:cNvSpPr>
          <p:nvPr/>
        </p:nvSpPr>
        <p:spPr bwMode="auto">
          <a:xfrm>
            <a:off x="3657600" y="2438400"/>
            <a:ext cx="1524000" cy="990600"/>
          </a:xfrm>
          <a:custGeom>
            <a:avLst/>
            <a:gdLst>
              <a:gd name="T0" fmla="*/ 0 w 960"/>
              <a:gd name="T1" fmla="*/ 0 h 624"/>
              <a:gd name="T2" fmla="*/ 2147483647 w 960"/>
              <a:gd name="T3" fmla="*/ 2147483647 h 624"/>
              <a:gd name="T4" fmla="*/ 2147483647 w 960"/>
              <a:gd name="T5" fmla="*/ 2147483647 h 624"/>
              <a:gd name="T6" fmla="*/ 2147483647 w 960"/>
              <a:gd name="T7" fmla="*/ 2147483647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624"/>
              <a:gd name="T14" fmla="*/ 960 w 960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624">
                <a:moveTo>
                  <a:pt x="0" y="0"/>
                </a:moveTo>
                <a:cubicBezTo>
                  <a:pt x="116" y="12"/>
                  <a:pt x="232" y="24"/>
                  <a:pt x="336" y="96"/>
                </a:cubicBezTo>
                <a:cubicBezTo>
                  <a:pt x="440" y="168"/>
                  <a:pt x="520" y="344"/>
                  <a:pt x="624" y="432"/>
                </a:cubicBezTo>
                <a:cubicBezTo>
                  <a:pt x="728" y="520"/>
                  <a:pt x="844" y="572"/>
                  <a:pt x="960" y="624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9"/>
          <p:cNvSpPr txBox="1">
            <a:spLocks/>
          </p:cNvSpPr>
          <p:nvPr/>
        </p:nvSpPr>
        <p:spPr bwMode="auto">
          <a:xfrm>
            <a:off x="2209800" y="4419600"/>
            <a:ext cx="487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Need quaternion-friendly operators to form interior control points</a:t>
            </a:r>
          </a:p>
        </p:txBody>
      </p:sp>
    </p:spTree>
    <p:extLst>
      <p:ext uri="{BB962C8B-B14F-4D97-AF65-F5344CB8AC3E}">
        <p14:creationId xmlns:p14="http://schemas.microsoft.com/office/powerpoint/2010/main" val="7686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Bezier Interpolation –</a:t>
            </a:r>
            <a:br>
              <a:rPr lang="en-US" altLang="x-none" dirty="0" smtClean="0"/>
            </a:br>
            <a:r>
              <a:rPr lang="en-US" altLang="x-none" dirty="0" smtClean="0"/>
              <a:t>construct interior control points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9"/>
          <p:cNvSpPr txBox="1">
            <a:spLocks/>
          </p:cNvSpPr>
          <p:nvPr/>
        </p:nvSpPr>
        <p:spPr bwMode="auto">
          <a:xfrm>
            <a:off x="4784725" y="4843463"/>
            <a:ext cx="2454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Bezier segment:</a:t>
            </a:r>
          </a:p>
          <a:p>
            <a:pPr eaLnBrk="1" hangingPunct="1"/>
            <a:r>
              <a:rPr lang="en-US" altLang="x-none"/>
              <a:t>q</a:t>
            </a:r>
            <a:r>
              <a:rPr lang="en-US" altLang="x-none" baseline="-25000"/>
              <a:t>n, </a:t>
            </a:r>
            <a:r>
              <a:rPr lang="en-US" altLang="x-none"/>
              <a:t>a</a:t>
            </a:r>
            <a:r>
              <a:rPr lang="en-US" altLang="x-none" baseline="-25000"/>
              <a:t>n, </a:t>
            </a:r>
            <a:r>
              <a:rPr lang="en-US" altLang="x-none"/>
              <a:t>b</a:t>
            </a:r>
            <a:r>
              <a:rPr lang="en-US" altLang="x-none" baseline="-25000"/>
              <a:t>n+1, </a:t>
            </a:r>
            <a:r>
              <a:rPr lang="en-US" altLang="x-none"/>
              <a:t>q</a:t>
            </a:r>
            <a:r>
              <a:rPr lang="en-US" altLang="x-none" baseline="-25000"/>
              <a:t>n+1</a:t>
            </a:r>
          </a:p>
        </p:txBody>
      </p:sp>
      <p:sp>
        <p:nvSpPr>
          <p:cNvPr id="7" name="Oval 11"/>
          <p:cNvSpPr>
            <a:spLocks/>
          </p:cNvSpPr>
          <p:nvPr/>
        </p:nvSpPr>
        <p:spPr bwMode="auto">
          <a:xfrm>
            <a:off x="1066800" y="24384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Oval 12"/>
          <p:cNvSpPr>
            <a:spLocks/>
          </p:cNvSpPr>
          <p:nvPr/>
        </p:nvSpPr>
        <p:spPr bwMode="auto">
          <a:xfrm>
            <a:off x="1927225" y="2166938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Oval 14"/>
          <p:cNvSpPr>
            <a:spLocks/>
          </p:cNvSpPr>
          <p:nvPr/>
        </p:nvSpPr>
        <p:spPr bwMode="auto">
          <a:xfrm>
            <a:off x="2895600" y="3297238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Oval 16"/>
          <p:cNvSpPr>
            <a:spLocks/>
          </p:cNvSpPr>
          <p:nvPr/>
        </p:nvSpPr>
        <p:spPr bwMode="auto">
          <a:xfrm>
            <a:off x="3810000" y="25908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1143000" y="2286000"/>
            <a:ext cx="7620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1"/>
          <p:cNvSpPr txBox="1">
            <a:spLocks/>
          </p:cNvSpPr>
          <p:nvPr/>
        </p:nvSpPr>
        <p:spPr bwMode="auto">
          <a:xfrm>
            <a:off x="1066800" y="2514600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smtClean="0"/>
              <a:t>q</a:t>
            </a:r>
            <a:r>
              <a:rPr lang="en-US" altLang="x-none" sz="1400" baseline="-25000" dirty="0" smtClean="0"/>
              <a:t>n-1</a:t>
            </a:r>
            <a:endParaRPr lang="en-US" altLang="x-none" sz="1400" baseline="-25000" dirty="0"/>
          </a:p>
        </p:txBody>
      </p:sp>
      <p:sp>
        <p:nvSpPr>
          <p:cNvPr id="13" name="Text Box 22"/>
          <p:cNvSpPr txBox="1">
            <a:spLocks/>
          </p:cNvSpPr>
          <p:nvPr/>
        </p:nvSpPr>
        <p:spPr bwMode="auto">
          <a:xfrm>
            <a:off x="1905000" y="2241550"/>
            <a:ext cx="333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err="1" smtClean="0"/>
              <a:t>q</a:t>
            </a:r>
            <a:r>
              <a:rPr lang="en-US" altLang="x-none" sz="1400" baseline="-25000" dirty="0" err="1" smtClean="0"/>
              <a:t>n</a:t>
            </a:r>
            <a:endParaRPr lang="en-US" altLang="x-none" sz="1400" baseline="-25000" dirty="0"/>
          </a:p>
        </p:txBody>
      </p:sp>
      <p:sp>
        <p:nvSpPr>
          <p:cNvPr id="14" name="Text Box 23"/>
          <p:cNvSpPr txBox="1">
            <a:spLocks/>
          </p:cNvSpPr>
          <p:nvPr/>
        </p:nvSpPr>
        <p:spPr bwMode="auto">
          <a:xfrm>
            <a:off x="3014663" y="3244850"/>
            <a:ext cx="4603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smtClean="0"/>
              <a:t>q</a:t>
            </a:r>
            <a:r>
              <a:rPr lang="en-US" altLang="x-none" sz="1400" baseline="-25000" dirty="0" smtClean="0"/>
              <a:t>n+1</a:t>
            </a:r>
            <a:endParaRPr lang="en-US" altLang="x-none" sz="1400" baseline="-25000" dirty="0"/>
          </a:p>
        </p:txBody>
      </p:sp>
      <p:sp>
        <p:nvSpPr>
          <p:cNvPr id="15" name="Text Box 24"/>
          <p:cNvSpPr txBox="1">
            <a:spLocks/>
          </p:cNvSpPr>
          <p:nvPr/>
        </p:nvSpPr>
        <p:spPr bwMode="auto">
          <a:xfrm>
            <a:off x="3810000" y="2643188"/>
            <a:ext cx="4603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smtClean="0"/>
              <a:t>q</a:t>
            </a:r>
            <a:r>
              <a:rPr lang="en-US" altLang="x-none" sz="1400" baseline="-25000" dirty="0" smtClean="0"/>
              <a:t>n+2</a:t>
            </a:r>
            <a:endParaRPr lang="en-US" altLang="x-none" sz="1400" baseline="-25000" dirty="0"/>
          </a:p>
        </p:txBody>
      </p:sp>
      <p:grpSp>
        <p:nvGrpSpPr>
          <p:cNvPr id="16" name="Group 66"/>
          <p:cNvGrpSpPr>
            <a:grpSpLocks/>
          </p:cNvGrpSpPr>
          <p:nvPr/>
        </p:nvGrpSpPr>
        <p:grpSpPr bwMode="auto">
          <a:xfrm>
            <a:off x="2895600" y="2079625"/>
            <a:ext cx="407988" cy="1174750"/>
            <a:chOff x="2895600" y="2079625"/>
            <a:chExt cx="407988" cy="1174750"/>
          </a:xfrm>
        </p:grpSpPr>
        <p:sp>
          <p:nvSpPr>
            <p:cNvPr id="17" name="Oval 15"/>
            <p:cNvSpPr>
              <a:spLocks/>
            </p:cNvSpPr>
            <p:nvPr/>
          </p:nvSpPr>
          <p:spPr bwMode="auto">
            <a:xfrm>
              <a:off x="2895600" y="2590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982913" y="2079625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971800" y="2797175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5"/>
            <p:cNvSpPr txBox="1">
              <a:spLocks/>
            </p:cNvSpPr>
            <p:nvPr/>
          </p:nvSpPr>
          <p:spPr bwMode="auto">
            <a:xfrm>
              <a:off x="2982913" y="2547938"/>
              <a:ext cx="320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 sz="1400"/>
                <a:t>a</a:t>
              </a:r>
              <a:r>
                <a:rPr lang="en-US" altLang="x-none" sz="1400" baseline="-25000"/>
                <a:t>n</a:t>
              </a:r>
            </a:p>
          </p:txBody>
        </p:sp>
      </p:grpSp>
      <p:grpSp>
        <p:nvGrpSpPr>
          <p:cNvPr id="21" name="Group 65"/>
          <p:cNvGrpSpPr>
            <a:grpSpLocks/>
          </p:cNvGrpSpPr>
          <p:nvPr/>
        </p:nvGrpSpPr>
        <p:grpSpPr bwMode="auto">
          <a:xfrm>
            <a:off x="2133600" y="1828800"/>
            <a:ext cx="1192213" cy="381000"/>
            <a:chOff x="2133600" y="1828800"/>
            <a:chExt cx="1192213" cy="381000"/>
          </a:xfrm>
        </p:grpSpPr>
        <p:sp>
          <p:nvSpPr>
            <p:cNvPr id="22" name="Oval 13"/>
            <p:cNvSpPr>
              <a:spLocks/>
            </p:cNvSpPr>
            <p:nvPr/>
          </p:nvSpPr>
          <p:spPr bwMode="auto">
            <a:xfrm>
              <a:off x="2917825" y="1871663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2133600" y="1981200"/>
              <a:ext cx="76200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6"/>
            <p:cNvSpPr txBox="1">
              <a:spLocks/>
            </p:cNvSpPr>
            <p:nvPr/>
          </p:nvSpPr>
          <p:spPr bwMode="auto">
            <a:xfrm>
              <a:off x="3035300" y="1828800"/>
              <a:ext cx="2905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 sz="1400"/>
                <a:t>t</a:t>
              </a:r>
              <a:r>
                <a:rPr lang="en-US" altLang="x-none" sz="1400" baseline="-25000"/>
                <a:t>n</a:t>
              </a:r>
            </a:p>
          </p:txBody>
        </p:sp>
      </p:grpSp>
      <p:sp>
        <p:nvSpPr>
          <p:cNvPr id="25" name="Rectangle 27"/>
          <p:cNvSpPr>
            <a:spLocks/>
          </p:cNvSpPr>
          <p:nvPr/>
        </p:nvSpPr>
        <p:spPr bwMode="auto">
          <a:xfrm>
            <a:off x="838200" y="1600200"/>
            <a:ext cx="3429000" cy="1981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" name="Oval 30"/>
          <p:cNvSpPr>
            <a:spLocks/>
          </p:cNvSpPr>
          <p:nvPr/>
        </p:nvSpPr>
        <p:spPr bwMode="auto">
          <a:xfrm>
            <a:off x="5334000" y="34290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" name="Oval 31"/>
          <p:cNvSpPr>
            <a:spLocks/>
          </p:cNvSpPr>
          <p:nvPr/>
        </p:nvSpPr>
        <p:spPr bwMode="auto">
          <a:xfrm>
            <a:off x="6194425" y="3157538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8" name="Oval 32"/>
          <p:cNvSpPr>
            <a:spLocks/>
          </p:cNvSpPr>
          <p:nvPr/>
        </p:nvSpPr>
        <p:spPr bwMode="auto">
          <a:xfrm>
            <a:off x="7162800" y="4287838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" name="Oval 33"/>
          <p:cNvSpPr>
            <a:spLocks/>
          </p:cNvSpPr>
          <p:nvPr/>
        </p:nvSpPr>
        <p:spPr bwMode="auto">
          <a:xfrm>
            <a:off x="7162800" y="3581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0" name="Oval 34"/>
          <p:cNvSpPr>
            <a:spLocks/>
          </p:cNvSpPr>
          <p:nvPr/>
        </p:nvSpPr>
        <p:spPr bwMode="auto">
          <a:xfrm>
            <a:off x="8077200" y="35814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" name="Text Box 37"/>
          <p:cNvSpPr txBox="1">
            <a:spLocks/>
          </p:cNvSpPr>
          <p:nvPr/>
        </p:nvSpPr>
        <p:spPr bwMode="auto">
          <a:xfrm>
            <a:off x="5334000" y="3505200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smtClean="0"/>
              <a:t>q</a:t>
            </a:r>
            <a:r>
              <a:rPr lang="en-US" altLang="x-none" sz="1400" baseline="-25000" dirty="0" smtClean="0"/>
              <a:t>n-1</a:t>
            </a:r>
            <a:endParaRPr lang="en-US" altLang="x-none" sz="1400" baseline="-25000" dirty="0"/>
          </a:p>
        </p:txBody>
      </p:sp>
      <p:sp>
        <p:nvSpPr>
          <p:cNvPr id="32" name="Text Box 38"/>
          <p:cNvSpPr txBox="1">
            <a:spLocks/>
          </p:cNvSpPr>
          <p:nvPr/>
        </p:nvSpPr>
        <p:spPr bwMode="auto">
          <a:xfrm>
            <a:off x="6172200" y="3232150"/>
            <a:ext cx="333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err="1" smtClean="0"/>
              <a:t>q</a:t>
            </a:r>
            <a:r>
              <a:rPr lang="en-US" altLang="x-none" sz="1400" baseline="-25000" dirty="0" err="1" smtClean="0"/>
              <a:t>n</a:t>
            </a:r>
            <a:endParaRPr lang="en-US" altLang="x-none" sz="1400" baseline="-25000" dirty="0"/>
          </a:p>
        </p:txBody>
      </p:sp>
      <p:sp>
        <p:nvSpPr>
          <p:cNvPr id="33" name="Text Box 39"/>
          <p:cNvSpPr txBox="1">
            <a:spLocks/>
          </p:cNvSpPr>
          <p:nvPr/>
        </p:nvSpPr>
        <p:spPr bwMode="auto">
          <a:xfrm>
            <a:off x="7281863" y="4235450"/>
            <a:ext cx="4603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smtClean="0"/>
              <a:t>q</a:t>
            </a:r>
            <a:r>
              <a:rPr lang="en-US" altLang="x-none" sz="1400" baseline="-25000" dirty="0" smtClean="0"/>
              <a:t>n+1</a:t>
            </a:r>
            <a:endParaRPr lang="en-US" altLang="x-none" sz="1400" baseline="-25000" dirty="0"/>
          </a:p>
        </p:txBody>
      </p:sp>
      <p:sp>
        <p:nvSpPr>
          <p:cNvPr id="34" name="Text Box 40"/>
          <p:cNvSpPr txBox="1">
            <a:spLocks/>
          </p:cNvSpPr>
          <p:nvPr/>
        </p:nvSpPr>
        <p:spPr bwMode="auto">
          <a:xfrm>
            <a:off x="8077200" y="3633788"/>
            <a:ext cx="4603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smtClean="0"/>
              <a:t>q</a:t>
            </a:r>
            <a:r>
              <a:rPr lang="en-US" altLang="x-none" sz="1400" baseline="-25000" dirty="0" smtClean="0"/>
              <a:t>n+2</a:t>
            </a:r>
            <a:endParaRPr lang="en-US" altLang="x-none" sz="1400" baseline="-25000" dirty="0"/>
          </a:p>
        </p:txBody>
      </p:sp>
      <p:sp>
        <p:nvSpPr>
          <p:cNvPr id="35" name="Text Box 41"/>
          <p:cNvSpPr txBox="1">
            <a:spLocks/>
          </p:cNvSpPr>
          <p:nvPr/>
        </p:nvSpPr>
        <p:spPr bwMode="auto">
          <a:xfrm>
            <a:off x="7250113" y="3538538"/>
            <a:ext cx="320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/>
              <a:t>a</a:t>
            </a:r>
            <a:r>
              <a:rPr lang="en-US" altLang="x-none" sz="1400" baseline="-25000"/>
              <a:t>n</a:t>
            </a:r>
          </a:p>
        </p:txBody>
      </p:sp>
      <p:sp>
        <p:nvSpPr>
          <p:cNvPr id="36" name="Rectangle 42"/>
          <p:cNvSpPr>
            <a:spLocks/>
          </p:cNvSpPr>
          <p:nvPr/>
        </p:nvSpPr>
        <p:spPr bwMode="auto">
          <a:xfrm>
            <a:off x="5105400" y="2590800"/>
            <a:ext cx="3429000" cy="1981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37" name="Group 67"/>
          <p:cNvGrpSpPr>
            <a:grpSpLocks/>
          </p:cNvGrpSpPr>
          <p:nvPr/>
        </p:nvGrpSpPr>
        <p:grpSpPr bwMode="auto">
          <a:xfrm>
            <a:off x="5148263" y="2754313"/>
            <a:ext cx="1981200" cy="795337"/>
            <a:chOff x="5148263" y="2754313"/>
            <a:chExt cx="1981200" cy="795337"/>
          </a:xfrm>
        </p:grpSpPr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 flipV="1">
              <a:off x="6367463" y="3244850"/>
              <a:ext cx="76200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 flipH="1" flipV="1">
              <a:off x="5376863" y="2863850"/>
              <a:ext cx="76200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44"/>
            <p:cNvSpPr txBox="1">
              <a:spLocks/>
            </p:cNvSpPr>
            <p:nvPr/>
          </p:nvSpPr>
          <p:spPr bwMode="auto">
            <a:xfrm>
              <a:off x="5148263" y="2863850"/>
              <a:ext cx="330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 sz="1400"/>
                <a:t>b</a:t>
              </a:r>
              <a:r>
                <a:rPr lang="en-US" altLang="x-none" sz="1400" baseline="-25000"/>
                <a:t>n</a:t>
              </a:r>
            </a:p>
          </p:txBody>
        </p:sp>
        <p:sp>
          <p:nvSpPr>
            <p:cNvPr id="41" name="Oval 45"/>
            <p:cNvSpPr>
              <a:spLocks/>
            </p:cNvSpPr>
            <p:nvPr/>
          </p:nvSpPr>
          <p:spPr bwMode="auto">
            <a:xfrm>
              <a:off x="5202238" y="2754313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2" name="Oval 48"/>
          <p:cNvSpPr>
            <a:spLocks/>
          </p:cNvSpPr>
          <p:nvPr/>
        </p:nvSpPr>
        <p:spPr bwMode="auto">
          <a:xfrm>
            <a:off x="838200" y="4640263"/>
            <a:ext cx="123825" cy="123825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3" name="Oval 49"/>
          <p:cNvSpPr>
            <a:spLocks/>
          </p:cNvSpPr>
          <p:nvPr/>
        </p:nvSpPr>
        <p:spPr bwMode="auto">
          <a:xfrm>
            <a:off x="1538288" y="4419600"/>
            <a:ext cx="123825" cy="123825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4" name="Oval 50"/>
          <p:cNvSpPr>
            <a:spLocks/>
          </p:cNvSpPr>
          <p:nvPr/>
        </p:nvSpPr>
        <p:spPr bwMode="auto">
          <a:xfrm>
            <a:off x="2327275" y="5340350"/>
            <a:ext cx="123825" cy="123825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" name="Oval 51"/>
          <p:cNvSpPr>
            <a:spLocks/>
          </p:cNvSpPr>
          <p:nvPr/>
        </p:nvSpPr>
        <p:spPr bwMode="auto">
          <a:xfrm>
            <a:off x="2327275" y="4764088"/>
            <a:ext cx="123825" cy="12541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" name="Oval 52"/>
          <p:cNvSpPr>
            <a:spLocks/>
          </p:cNvSpPr>
          <p:nvPr/>
        </p:nvSpPr>
        <p:spPr bwMode="auto">
          <a:xfrm>
            <a:off x="3071813" y="4764088"/>
            <a:ext cx="123825" cy="125412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" name="Line 53"/>
          <p:cNvSpPr>
            <a:spLocks noChangeShapeType="1"/>
          </p:cNvSpPr>
          <p:nvPr/>
        </p:nvSpPr>
        <p:spPr bwMode="auto">
          <a:xfrm>
            <a:off x="1673225" y="4600575"/>
            <a:ext cx="620713" cy="682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54"/>
          <p:cNvSpPr txBox="1">
            <a:spLocks/>
          </p:cNvSpPr>
          <p:nvPr/>
        </p:nvSpPr>
        <p:spPr bwMode="auto">
          <a:xfrm>
            <a:off x="838200" y="4702175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smtClean="0"/>
              <a:t>q</a:t>
            </a:r>
            <a:r>
              <a:rPr lang="en-US" altLang="x-none" sz="1400" baseline="-25000" dirty="0" smtClean="0"/>
              <a:t>n-1</a:t>
            </a:r>
            <a:endParaRPr lang="en-US" altLang="x-none" sz="1400" baseline="-25000" dirty="0"/>
          </a:p>
        </p:txBody>
      </p:sp>
      <p:sp>
        <p:nvSpPr>
          <p:cNvPr id="49" name="Text Box 55"/>
          <p:cNvSpPr txBox="1">
            <a:spLocks/>
          </p:cNvSpPr>
          <p:nvPr/>
        </p:nvSpPr>
        <p:spPr bwMode="auto">
          <a:xfrm>
            <a:off x="1371600" y="4495800"/>
            <a:ext cx="333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err="1" smtClean="0"/>
              <a:t>q</a:t>
            </a:r>
            <a:r>
              <a:rPr lang="en-US" altLang="x-none" sz="1400" baseline="-25000" dirty="0" err="1" smtClean="0"/>
              <a:t>n</a:t>
            </a:r>
            <a:endParaRPr lang="en-US" altLang="x-none" sz="1400" baseline="-25000" dirty="0"/>
          </a:p>
        </p:txBody>
      </p:sp>
      <p:sp>
        <p:nvSpPr>
          <p:cNvPr id="50" name="Text Box 56"/>
          <p:cNvSpPr txBox="1">
            <a:spLocks/>
          </p:cNvSpPr>
          <p:nvPr/>
        </p:nvSpPr>
        <p:spPr bwMode="auto">
          <a:xfrm>
            <a:off x="2382838" y="5049838"/>
            <a:ext cx="4603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smtClean="0"/>
              <a:t>q</a:t>
            </a:r>
            <a:r>
              <a:rPr lang="en-US" altLang="x-none" sz="1400" baseline="-25000" dirty="0" smtClean="0"/>
              <a:t>n+1</a:t>
            </a:r>
            <a:endParaRPr lang="en-US" altLang="x-none" sz="1400" baseline="-25000" dirty="0"/>
          </a:p>
        </p:txBody>
      </p:sp>
      <p:sp>
        <p:nvSpPr>
          <p:cNvPr id="51" name="Text Box 57"/>
          <p:cNvSpPr txBox="1">
            <a:spLocks/>
          </p:cNvSpPr>
          <p:nvPr/>
        </p:nvSpPr>
        <p:spPr bwMode="auto">
          <a:xfrm>
            <a:off x="3071813" y="4806950"/>
            <a:ext cx="4603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 dirty="0" smtClean="0"/>
              <a:t>q</a:t>
            </a:r>
            <a:r>
              <a:rPr lang="en-US" altLang="x-none" sz="1400" baseline="-25000" dirty="0" smtClean="0"/>
              <a:t>n+2</a:t>
            </a:r>
            <a:endParaRPr lang="en-US" altLang="x-none" sz="1400" baseline="-25000" dirty="0"/>
          </a:p>
        </p:txBody>
      </p:sp>
      <p:sp>
        <p:nvSpPr>
          <p:cNvPr id="52" name="Text Box 58"/>
          <p:cNvSpPr txBox="1">
            <a:spLocks/>
          </p:cNvSpPr>
          <p:nvPr/>
        </p:nvSpPr>
        <p:spPr bwMode="auto">
          <a:xfrm>
            <a:off x="2398713" y="4729163"/>
            <a:ext cx="320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/>
              <a:t>a</a:t>
            </a:r>
            <a:r>
              <a:rPr lang="en-US" altLang="x-none" sz="1400" baseline="-25000"/>
              <a:t>n</a:t>
            </a:r>
          </a:p>
        </p:txBody>
      </p:sp>
      <p:sp>
        <p:nvSpPr>
          <p:cNvPr id="53" name="Rectangle 59"/>
          <p:cNvSpPr>
            <a:spLocks/>
          </p:cNvSpPr>
          <p:nvPr/>
        </p:nvSpPr>
        <p:spPr bwMode="auto">
          <a:xfrm>
            <a:off x="685800" y="4343400"/>
            <a:ext cx="3429000" cy="1981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4" name="Line 60"/>
          <p:cNvSpPr>
            <a:spLocks noChangeShapeType="1"/>
          </p:cNvSpPr>
          <p:nvPr/>
        </p:nvSpPr>
        <p:spPr bwMode="auto">
          <a:xfrm>
            <a:off x="2470150" y="5508625"/>
            <a:ext cx="5334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Oval 61"/>
          <p:cNvSpPr>
            <a:spLocks/>
          </p:cNvSpPr>
          <p:nvPr/>
        </p:nvSpPr>
        <p:spPr bwMode="auto">
          <a:xfrm>
            <a:off x="3048000" y="6096000"/>
            <a:ext cx="123825" cy="123825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" name="Text Box 62"/>
          <p:cNvSpPr txBox="1">
            <a:spLocks/>
          </p:cNvSpPr>
          <p:nvPr/>
        </p:nvSpPr>
        <p:spPr bwMode="auto">
          <a:xfrm>
            <a:off x="3200400" y="5867400"/>
            <a:ext cx="412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400"/>
              <a:t>t</a:t>
            </a:r>
            <a:r>
              <a:rPr lang="en-US" altLang="x-none" sz="1400" baseline="-25000"/>
              <a:t>n+1</a:t>
            </a:r>
          </a:p>
        </p:txBody>
      </p:sp>
      <p:grpSp>
        <p:nvGrpSpPr>
          <p:cNvPr id="57" name="Group 68"/>
          <p:cNvGrpSpPr>
            <a:grpSpLocks/>
          </p:cNvGrpSpPr>
          <p:nvPr/>
        </p:nvGrpSpPr>
        <p:grpSpPr bwMode="auto">
          <a:xfrm>
            <a:off x="3059113" y="4953000"/>
            <a:ext cx="528637" cy="1066800"/>
            <a:chOff x="3059113" y="4953000"/>
            <a:chExt cx="528638" cy="1066800"/>
          </a:xfrm>
        </p:grpSpPr>
        <p:sp>
          <p:nvSpPr>
            <p:cNvPr id="58" name="Line 63"/>
            <p:cNvSpPr>
              <a:spLocks noChangeShapeType="1"/>
            </p:cNvSpPr>
            <p:nvPr/>
          </p:nvSpPr>
          <p:spPr bwMode="auto">
            <a:xfrm flipV="1">
              <a:off x="3124200" y="55626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>
              <a:off x="3124200" y="49530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65"/>
            <p:cNvSpPr>
              <a:spLocks/>
            </p:cNvSpPr>
            <p:nvPr/>
          </p:nvSpPr>
          <p:spPr bwMode="auto">
            <a:xfrm>
              <a:off x="3059113" y="5354638"/>
              <a:ext cx="123825" cy="1254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" name="Text Box 68"/>
            <p:cNvSpPr txBox="1">
              <a:spLocks/>
            </p:cNvSpPr>
            <p:nvPr/>
          </p:nvSpPr>
          <p:spPr bwMode="auto">
            <a:xfrm>
              <a:off x="3144838" y="5267325"/>
              <a:ext cx="4429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 sz="1400"/>
                <a:t>a</a:t>
              </a:r>
              <a:r>
                <a:rPr lang="en-US" altLang="x-none" sz="1400" baseline="-25000"/>
                <a:t>n+1</a:t>
              </a:r>
            </a:p>
          </p:txBody>
        </p:sp>
      </p:grpSp>
      <p:grpSp>
        <p:nvGrpSpPr>
          <p:cNvPr id="62" name="Group 69"/>
          <p:cNvGrpSpPr>
            <a:grpSpLocks/>
          </p:cNvGrpSpPr>
          <p:nvPr/>
        </p:nvGrpSpPr>
        <p:grpSpPr bwMode="auto">
          <a:xfrm>
            <a:off x="1603375" y="5345113"/>
            <a:ext cx="1368425" cy="360362"/>
            <a:chOff x="1603375" y="5345113"/>
            <a:chExt cx="1368425" cy="360362"/>
          </a:xfrm>
        </p:grpSpPr>
        <p:sp>
          <p:nvSpPr>
            <p:cNvPr id="63" name="Line 66"/>
            <p:cNvSpPr>
              <a:spLocks noChangeShapeType="1"/>
            </p:cNvSpPr>
            <p:nvPr/>
          </p:nvSpPr>
          <p:spPr bwMode="auto">
            <a:xfrm flipH="1">
              <a:off x="2590800" y="5410200"/>
              <a:ext cx="381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7"/>
            <p:cNvSpPr>
              <a:spLocks noChangeShapeType="1"/>
            </p:cNvSpPr>
            <p:nvPr/>
          </p:nvSpPr>
          <p:spPr bwMode="auto">
            <a:xfrm flipH="1">
              <a:off x="1905000" y="5410200"/>
              <a:ext cx="381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69"/>
            <p:cNvSpPr>
              <a:spLocks/>
            </p:cNvSpPr>
            <p:nvPr/>
          </p:nvSpPr>
          <p:spPr bwMode="auto">
            <a:xfrm>
              <a:off x="1741488" y="5345113"/>
              <a:ext cx="123825" cy="1254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6" name="Text Box 70"/>
            <p:cNvSpPr txBox="1">
              <a:spLocks/>
            </p:cNvSpPr>
            <p:nvPr/>
          </p:nvSpPr>
          <p:spPr bwMode="auto">
            <a:xfrm>
              <a:off x="1603375" y="5400675"/>
              <a:ext cx="452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 sz="1400"/>
                <a:t>b</a:t>
              </a:r>
              <a:r>
                <a:rPr lang="en-US" altLang="x-none" sz="1400" baseline="-25000"/>
                <a:t>n+1</a:t>
              </a:r>
            </a:p>
          </p:txBody>
        </p:sp>
      </p:grpSp>
      <p:sp>
        <p:nvSpPr>
          <p:cNvPr id="67" name="Freeform 71"/>
          <p:cNvSpPr>
            <a:spLocks/>
          </p:cNvSpPr>
          <p:nvPr/>
        </p:nvSpPr>
        <p:spPr bwMode="auto">
          <a:xfrm>
            <a:off x="1600200" y="4495800"/>
            <a:ext cx="762000" cy="914400"/>
          </a:xfrm>
          <a:custGeom>
            <a:avLst/>
            <a:gdLst>
              <a:gd name="T0" fmla="*/ 0 w 480"/>
              <a:gd name="T1" fmla="*/ 0 h 576"/>
              <a:gd name="T2" fmla="*/ 2147483647 w 480"/>
              <a:gd name="T3" fmla="*/ 2147483647 h 576"/>
              <a:gd name="T4" fmla="*/ 2147483647 w 480"/>
              <a:gd name="T5" fmla="*/ 2147483647 h 576"/>
              <a:gd name="T6" fmla="*/ 2147483647 w 480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76"/>
              <a:gd name="T14" fmla="*/ 480 w 48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76">
                <a:moveTo>
                  <a:pt x="0" y="0"/>
                </a:moveTo>
                <a:cubicBezTo>
                  <a:pt x="96" y="32"/>
                  <a:pt x="192" y="64"/>
                  <a:pt x="240" y="144"/>
                </a:cubicBezTo>
                <a:cubicBezTo>
                  <a:pt x="288" y="224"/>
                  <a:pt x="248" y="408"/>
                  <a:pt x="288" y="480"/>
                </a:cubicBezTo>
                <a:cubicBezTo>
                  <a:pt x="328" y="552"/>
                  <a:pt x="404" y="564"/>
                  <a:pt x="480" y="576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53000" y="2103050"/>
                <a:ext cx="3800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𝑏𝑖𝑠𝑒𝑐𝑡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𝑑𝑜𝑢𝑏𝑙𝑒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103050"/>
                <a:ext cx="3800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34255" y="3828664"/>
                <a:ext cx="2128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𝑑𝑜𝑢𝑏𝑙𝑒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55" y="3828664"/>
                <a:ext cx="212891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60" r="-22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7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x-none" smtClean="0"/>
              <a:t>Bezier construction using quaternion operators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Oval 30"/>
          <p:cNvSpPr>
            <a:spLocks/>
          </p:cNvSpPr>
          <p:nvPr/>
        </p:nvSpPr>
        <p:spPr bwMode="auto">
          <a:xfrm>
            <a:off x="1676400" y="29718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Oval 31"/>
          <p:cNvSpPr>
            <a:spLocks/>
          </p:cNvSpPr>
          <p:nvPr/>
        </p:nvSpPr>
        <p:spPr bwMode="auto">
          <a:xfrm>
            <a:off x="5715000" y="25908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Oval 32"/>
          <p:cNvSpPr>
            <a:spLocks/>
          </p:cNvSpPr>
          <p:nvPr/>
        </p:nvSpPr>
        <p:spPr bwMode="auto">
          <a:xfrm>
            <a:off x="3048000" y="2209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" name="Oval 33"/>
          <p:cNvSpPr>
            <a:spLocks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Text Box 34"/>
          <p:cNvSpPr txBox="1">
            <a:spLocks/>
          </p:cNvSpPr>
          <p:nvPr/>
        </p:nvSpPr>
        <p:spPr bwMode="auto">
          <a:xfrm>
            <a:off x="914400" y="3810000"/>
            <a:ext cx="685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Need quaternion-friendly operations to interpolate cubic Bezier curve using ‘quaternion’ points</a:t>
            </a:r>
          </a:p>
        </p:txBody>
      </p:sp>
      <p:sp>
        <p:nvSpPr>
          <p:cNvPr id="9" name="Text Box 35"/>
          <p:cNvSpPr txBox="1">
            <a:spLocks/>
          </p:cNvSpPr>
          <p:nvPr/>
        </p:nvSpPr>
        <p:spPr bwMode="auto">
          <a:xfrm>
            <a:off x="1828800" y="5100638"/>
            <a:ext cx="622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de Casteljau geometric construction algorithm</a:t>
            </a:r>
          </a:p>
        </p:txBody>
      </p:sp>
      <p:sp>
        <p:nvSpPr>
          <p:cNvPr id="10" name="AutoShape 36"/>
          <p:cNvSpPr>
            <a:spLocks/>
          </p:cNvSpPr>
          <p:nvPr/>
        </p:nvSpPr>
        <p:spPr bwMode="auto">
          <a:xfrm>
            <a:off x="601663" y="5192713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D09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45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6858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Bezier construction </a:t>
            </a:r>
            <a:r>
              <a:rPr lang="en-US" altLang="x-none" smtClean="0"/>
              <a:t>using quaternion operators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BezierGeom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133600"/>
            <a:ext cx="7924800" cy="2687638"/>
          </a:xfrm>
        </p:spPr>
      </p:pic>
      <p:sp>
        <p:nvSpPr>
          <p:cNvPr id="5" name="Text Box 4"/>
          <p:cNvSpPr txBox="1">
            <a:spLocks/>
          </p:cNvSpPr>
          <p:nvPr/>
        </p:nvSpPr>
        <p:spPr bwMode="auto">
          <a:xfrm>
            <a:off x="381000" y="4876800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t</a:t>
            </a:r>
            <a:r>
              <a:rPr lang="en-US" altLang="x-none" baseline="-25000"/>
              <a:t>1</a:t>
            </a:r>
            <a:r>
              <a:rPr lang="en-US" altLang="x-none"/>
              <a:t>=slerp(q</a:t>
            </a:r>
            <a:r>
              <a:rPr lang="en-US" altLang="x-none" baseline="-25000"/>
              <a:t>n, </a:t>
            </a:r>
            <a:r>
              <a:rPr lang="en-US" altLang="x-none"/>
              <a:t>a</a:t>
            </a:r>
            <a:r>
              <a:rPr lang="en-US" altLang="x-none" baseline="-25000"/>
              <a:t>n</a:t>
            </a:r>
            <a:r>
              <a:rPr lang="en-US" altLang="x-none"/>
              <a:t>,1/3)</a:t>
            </a:r>
          </a:p>
          <a:p>
            <a:pPr eaLnBrk="1" hangingPunct="1"/>
            <a:r>
              <a:rPr lang="en-US" altLang="x-none"/>
              <a:t>t</a:t>
            </a:r>
            <a:r>
              <a:rPr lang="en-US" altLang="x-none" baseline="-25000"/>
              <a:t>2</a:t>
            </a:r>
            <a:r>
              <a:rPr lang="en-US" altLang="x-none"/>
              <a:t>=slerp(a</a:t>
            </a:r>
            <a:r>
              <a:rPr lang="en-US" altLang="x-none" baseline="-25000"/>
              <a:t>n, </a:t>
            </a:r>
            <a:r>
              <a:rPr lang="en-US" altLang="x-none"/>
              <a:t>b</a:t>
            </a:r>
            <a:r>
              <a:rPr lang="en-US" altLang="x-none" baseline="-25000"/>
              <a:t>n+1</a:t>
            </a:r>
            <a:r>
              <a:rPr lang="en-US" altLang="x-none"/>
              <a:t>,1/3)</a:t>
            </a:r>
          </a:p>
          <a:p>
            <a:pPr eaLnBrk="1" hangingPunct="1"/>
            <a:r>
              <a:rPr lang="en-US" altLang="x-none"/>
              <a:t>t</a:t>
            </a:r>
            <a:r>
              <a:rPr lang="en-US" altLang="x-none" baseline="-25000"/>
              <a:t>3</a:t>
            </a:r>
            <a:r>
              <a:rPr lang="en-US" altLang="x-none"/>
              <a:t>=slerp(b</a:t>
            </a:r>
            <a:r>
              <a:rPr lang="en-US" altLang="x-none" baseline="-25000"/>
              <a:t>n+1, </a:t>
            </a:r>
            <a:r>
              <a:rPr lang="en-US" altLang="x-none"/>
              <a:t>q</a:t>
            </a:r>
            <a:r>
              <a:rPr lang="en-US" altLang="x-none" baseline="-25000"/>
              <a:t>n+1</a:t>
            </a:r>
            <a:r>
              <a:rPr lang="en-US" altLang="x-none"/>
              <a:t>,1/3)</a:t>
            </a:r>
          </a:p>
        </p:txBody>
      </p:sp>
      <p:sp>
        <p:nvSpPr>
          <p:cNvPr id="6" name="Text Box 5"/>
          <p:cNvSpPr txBox="1">
            <a:spLocks/>
          </p:cNvSpPr>
          <p:nvPr/>
        </p:nvSpPr>
        <p:spPr bwMode="auto">
          <a:xfrm>
            <a:off x="3429000" y="5029200"/>
            <a:ext cx="281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t</a:t>
            </a:r>
            <a:r>
              <a:rPr lang="en-US" altLang="x-none" baseline="-25000"/>
              <a:t>12</a:t>
            </a:r>
            <a:r>
              <a:rPr lang="en-US" altLang="x-none"/>
              <a:t>=slerp(t</a:t>
            </a:r>
            <a:r>
              <a:rPr lang="en-US" altLang="x-none" baseline="-25000"/>
              <a:t>1, </a:t>
            </a:r>
            <a:r>
              <a:rPr lang="en-US" altLang="x-none"/>
              <a:t>t</a:t>
            </a:r>
            <a:r>
              <a:rPr lang="en-US" altLang="x-none" baseline="-25000"/>
              <a:t>2</a:t>
            </a:r>
            <a:r>
              <a:rPr lang="en-US" altLang="x-none"/>
              <a:t>,1/3)</a:t>
            </a:r>
          </a:p>
          <a:p>
            <a:pPr eaLnBrk="1" hangingPunct="1"/>
            <a:r>
              <a:rPr lang="en-US" altLang="x-none"/>
              <a:t>t</a:t>
            </a:r>
            <a:r>
              <a:rPr lang="en-US" altLang="x-none" baseline="-25000"/>
              <a:t>23</a:t>
            </a:r>
            <a:r>
              <a:rPr lang="en-US" altLang="x-none"/>
              <a:t>=slerp(t</a:t>
            </a:r>
            <a:r>
              <a:rPr lang="en-US" altLang="x-none" baseline="-25000"/>
              <a:t>12, </a:t>
            </a:r>
            <a:r>
              <a:rPr lang="en-US" altLang="x-none"/>
              <a:t>t</a:t>
            </a:r>
            <a:r>
              <a:rPr lang="en-US" altLang="x-none" baseline="-25000"/>
              <a:t>23</a:t>
            </a:r>
            <a:r>
              <a:rPr lang="en-US" altLang="x-none"/>
              <a:t>,1/3)</a:t>
            </a:r>
          </a:p>
        </p:txBody>
      </p:sp>
      <p:sp>
        <p:nvSpPr>
          <p:cNvPr id="7" name="Text Box 6"/>
          <p:cNvSpPr txBox="1">
            <a:spLocks/>
          </p:cNvSpPr>
          <p:nvPr/>
        </p:nvSpPr>
        <p:spPr bwMode="auto">
          <a:xfrm>
            <a:off x="6324600" y="52578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q=slerp(t</a:t>
            </a:r>
            <a:r>
              <a:rPr lang="en-US" altLang="x-none" baseline="-25000"/>
              <a:t>12, </a:t>
            </a:r>
            <a:r>
              <a:rPr lang="en-US" altLang="x-none"/>
              <a:t>t</a:t>
            </a:r>
            <a:r>
              <a:rPr lang="en-US" altLang="x-none" baseline="-25000"/>
              <a:t>23</a:t>
            </a:r>
            <a:r>
              <a:rPr lang="en-US" altLang="x-none"/>
              <a:t>,1/3)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771900" y="1451505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For p(1/3)</a:t>
            </a:r>
          </a:p>
        </p:txBody>
      </p:sp>
    </p:spTree>
    <p:extLst>
      <p:ext uri="{BB962C8B-B14F-4D97-AF65-F5344CB8AC3E}">
        <p14:creationId xmlns:p14="http://schemas.microsoft.com/office/powerpoint/2010/main" val="1021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Orientation Interpolation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43000" y="2895600"/>
            <a:ext cx="7302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268288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6858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2 problems analogous to issues when interpolating positions:</a:t>
            </a:r>
          </a:p>
          <a:p>
            <a:pPr lvl="1" eaLnBrk="1" hangingPunct="1">
              <a:buFontTx/>
              <a:buAutoNum type="arabicPeriod"/>
            </a:pPr>
            <a:r>
              <a:rPr lang="en-US" altLang="x-none" b="1">
                <a:solidFill>
                  <a:schemeClr val="tx1"/>
                </a:solidFill>
              </a:rPr>
              <a:t> How to take equi-distant steps along orientation path?</a:t>
            </a:r>
          </a:p>
          <a:p>
            <a:pPr lvl="1" eaLnBrk="1" hangingPunct="1">
              <a:buFontTx/>
              <a:buAutoNum type="arabicPeriod"/>
            </a:pPr>
            <a:r>
              <a:rPr lang="en-US" altLang="x-none" b="1">
                <a:solidFill>
                  <a:schemeClr val="tx1"/>
                </a:solidFill>
              </a:rPr>
              <a:t> How to pass through orientations smoothly (1</a:t>
            </a:r>
            <a:r>
              <a:rPr lang="en-US" altLang="x-none" b="1" baseline="30000">
                <a:solidFill>
                  <a:schemeClr val="tx1"/>
                </a:solidFill>
              </a:rPr>
              <a:t>st</a:t>
            </a:r>
            <a:r>
              <a:rPr lang="en-US" altLang="x-none" b="1">
                <a:solidFill>
                  <a:schemeClr val="tx1"/>
                </a:solidFill>
              </a:rPr>
              <a:t> order continuous)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447800"/>
            <a:ext cx="7315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268288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Quaternions can be interpolated to produce in-between orientations: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/>
          </p:nvPr>
        </p:nvGraphicFramePr>
        <p:xfrm>
          <a:off x="2895600" y="2209800"/>
          <a:ext cx="30480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6" name="Equation" r:id="rId4" imgW="1104840" imgH="215640" progId="Equation.3">
                  <p:embed/>
                </p:oleObj>
              </mc:Choice>
              <mc:Fallback>
                <p:oleObj name="Equation" r:id="rId4" imgW="1104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09800"/>
                        <a:ext cx="30480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44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Unit Quaternion Representation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4" descr="DualRep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08054" y="1371600"/>
            <a:ext cx="4083545" cy="3811588"/>
          </a:xfrm>
        </p:spPr>
      </p:pic>
      <p:sp>
        <p:nvSpPr>
          <p:cNvPr id="7" name="Text Box 11"/>
          <p:cNvSpPr txBox="1">
            <a:spLocks/>
          </p:cNvSpPr>
          <p:nvPr/>
        </p:nvSpPr>
        <p:spPr bwMode="auto">
          <a:xfrm>
            <a:off x="609600" y="5181600"/>
            <a:ext cx="853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For Interpolation between q1 and q2, compute cosine between q1 and q2 and between q1 and –q2; choose smallest angle</a:t>
            </a:r>
          </a:p>
        </p:txBody>
      </p:sp>
    </p:spTree>
    <p:extLst>
      <p:ext uri="{BB962C8B-B14F-4D97-AF65-F5344CB8AC3E}">
        <p14:creationId xmlns:p14="http://schemas.microsoft.com/office/powerpoint/2010/main" val="2799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Interpolating quaternions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1905000" y="2197100"/>
            <a:ext cx="4800600" cy="2222500"/>
          </a:xfrm>
          <a:custGeom>
            <a:avLst/>
            <a:gdLst>
              <a:gd name="T0" fmla="*/ 0 w 3024"/>
              <a:gd name="T1" fmla="*/ 2147483647 h 1400"/>
              <a:gd name="T2" fmla="*/ 2147483647 w 3024"/>
              <a:gd name="T3" fmla="*/ 2147483647 h 1400"/>
              <a:gd name="T4" fmla="*/ 2147483647 w 3024"/>
              <a:gd name="T5" fmla="*/ 2147483647 h 1400"/>
              <a:gd name="T6" fmla="*/ 2147483647 w 3024"/>
              <a:gd name="T7" fmla="*/ 2147483647 h 1400"/>
              <a:gd name="T8" fmla="*/ 0 60000 65536"/>
              <a:gd name="T9" fmla="*/ 0 60000 65536"/>
              <a:gd name="T10" fmla="*/ 0 60000 65536"/>
              <a:gd name="T11" fmla="*/ 0 60000 65536"/>
              <a:gd name="T12" fmla="*/ 0 w 3024"/>
              <a:gd name="T13" fmla="*/ 0 h 1400"/>
              <a:gd name="T14" fmla="*/ 3024 w 3024"/>
              <a:gd name="T15" fmla="*/ 1400 h 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4" h="1400">
                <a:moveTo>
                  <a:pt x="0" y="1400"/>
                </a:moveTo>
                <a:cubicBezTo>
                  <a:pt x="120" y="1080"/>
                  <a:pt x="240" y="760"/>
                  <a:pt x="528" y="536"/>
                </a:cubicBezTo>
                <a:cubicBezTo>
                  <a:pt x="816" y="312"/>
                  <a:pt x="1312" y="112"/>
                  <a:pt x="1728" y="56"/>
                </a:cubicBezTo>
                <a:cubicBezTo>
                  <a:pt x="2144" y="0"/>
                  <a:pt x="2584" y="100"/>
                  <a:pt x="3024" y="20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 flipV="1">
            <a:off x="2438400" y="3429000"/>
            <a:ext cx="2743200" cy="2286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 flipV="1">
            <a:off x="5105400" y="2209800"/>
            <a:ext cx="76200" cy="3505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2438400" y="2286000"/>
            <a:ext cx="26670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1"/>
          <p:cNvSpPr txBox="1">
            <a:spLocks/>
          </p:cNvSpPr>
          <p:nvPr/>
        </p:nvSpPr>
        <p:spPr bwMode="auto">
          <a:xfrm>
            <a:off x="228600" y="5715000"/>
            <a:ext cx="891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Linearly interpolating unit quaternions: not equally spaced</a:t>
            </a:r>
          </a:p>
        </p:txBody>
      </p:sp>
      <p:sp>
        <p:nvSpPr>
          <p:cNvPr id="9" name="Text Box 12"/>
          <p:cNvSpPr txBox="1">
            <a:spLocks/>
          </p:cNvSpPr>
          <p:nvPr/>
        </p:nvSpPr>
        <p:spPr bwMode="auto">
          <a:xfrm>
            <a:off x="990600" y="1447800"/>
            <a:ext cx="615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Unit quaternions form set of points on 4D sphere</a:t>
            </a:r>
          </a:p>
        </p:txBody>
      </p:sp>
      <p:sp>
        <p:nvSpPr>
          <p:cNvPr id="10" name="Oval 13"/>
          <p:cNvSpPr>
            <a:spLocks/>
          </p:cNvSpPr>
          <p:nvPr/>
        </p:nvSpPr>
        <p:spPr bwMode="auto">
          <a:xfrm>
            <a:off x="3200400" y="29718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 flipV="1">
            <a:off x="3124200" y="2819400"/>
            <a:ext cx="2057400" cy="2895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Interpolating quaternions in </a:t>
            </a:r>
            <a:r>
              <a:rPr lang="en-US" altLang="x-none" smtClean="0"/>
              <a:t>great arc – equal spacing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SphericalInterp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524000"/>
            <a:ext cx="5156200" cy="4799013"/>
          </a:xfrm>
        </p:spPr>
      </p:pic>
    </p:spTree>
    <p:extLst>
      <p:ext uri="{BB962C8B-B14F-4D97-AF65-F5344CB8AC3E}">
        <p14:creationId xmlns:p14="http://schemas.microsoft.com/office/powerpoint/2010/main" val="2502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Interpolating quaternions with equal spacing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/>
          </p:nvPr>
        </p:nvGraphicFramePr>
        <p:xfrm>
          <a:off x="1524000" y="1981200"/>
          <a:ext cx="51054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9" name="Equation" r:id="rId4" imgW="2527200" imgH="393480" progId="Equation.3">
                  <p:embed/>
                </p:oleObj>
              </mc:Choice>
              <mc:Fallback>
                <p:oleObj name="Equation" r:id="rId4" imgW="252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51054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4114800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‘slerp’, sphereical linear interpolation is a function of </a:t>
            </a:r>
          </a:p>
          <a:p>
            <a:pPr lvl="1" eaLnBrk="1" hangingPunct="1">
              <a:buFontTx/>
              <a:buChar char="•"/>
            </a:pPr>
            <a:r>
              <a:rPr lang="en-US" altLang="x-none" b="1">
                <a:solidFill>
                  <a:schemeClr val="tx1"/>
                </a:solidFill>
              </a:rPr>
              <a:t> the beginning quaternion orientation, q1</a:t>
            </a:r>
          </a:p>
          <a:p>
            <a:pPr lvl="1" eaLnBrk="1" hangingPunct="1">
              <a:buFontTx/>
              <a:buChar char="•"/>
            </a:pPr>
            <a:r>
              <a:rPr lang="en-US" altLang="x-none" b="1">
                <a:solidFill>
                  <a:schemeClr val="tx1"/>
                </a:solidFill>
              </a:rPr>
              <a:t> the ending quaternion orientation, q2</a:t>
            </a:r>
          </a:p>
          <a:p>
            <a:pPr lvl="1" eaLnBrk="1" hangingPunct="1">
              <a:buFontTx/>
              <a:buChar char="•"/>
            </a:pPr>
            <a:r>
              <a:rPr lang="en-US" altLang="x-none" b="1">
                <a:solidFill>
                  <a:schemeClr val="tx1"/>
                </a:solidFill>
              </a:rPr>
              <a:t>  the interpolant, u</a:t>
            </a:r>
          </a:p>
          <a:p>
            <a:pPr lvl="1" eaLnBrk="1" hangingPunct="1"/>
            <a:endParaRPr lang="en-US" altLang="x-none" b="1">
              <a:solidFill>
                <a:schemeClr val="tx1"/>
              </a:solidFill>
            </a:endParaRPr>
          </a:p>
        </p:txBody>
      </p:sp>
      <p:graphicFrame>
        <p:nvGraphicFramePr>
          <p:cNvPr id="6" name="Object 27"/>
          <p:cNvGraphicFramePr>
            <a:graphicFrameLocks noChangeAspect="1"/>
          </p:cNvGraphicFramePr>
          <p:nvPr/>
        </p:nvGraphicFramePr>
        <p:xfrm>
          <a:off x="2895600" y="3048000"/>
          <a:ext cx="20351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90" name="Equation" r:id="rId6" imgW="838080" imgH="215640" progId="Equation.3">
                  <p:embed/>
                </p:oleObj>
              </mc:Choice>
              <mc:Fallback>
                <p:oleObj name="Equation" r:id="rId6" imgW="838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48000"/>
                        <a:ext cx="20351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8"/>
          <p:cNvSpPr txBox="1">
            <a:spLocks/>
          </p:cNvSpPr>
          <p:nvPr/>
        </p:nvSpPr>
        <p:spPr bwMode="auto">
          <a:xfrm>
            <a:off x="1752600" y="3124200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0832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Smooth Orientation Interpolation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" y="2362200"/>
            <a:ext cx="8229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Use quaternions</a:t>
            </a:r>
          </a:p>
          <a:p>
            <a:pPr eaLnBrk="1" hangingPunct="1"/>
            <a:endParaRPr lang="en-US" altLang="x-none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Interpolate along great arc (in 4-space) using cubic Bezier on sphere</a:t>
            </a:r>
          </a:p>
          <a:p>
            <a:pPr lvl="1" eaLnBrk="1" hangingPunct="1"/>
            <a:r>
              <a:rPr lang="en-US" altLang="x-none" b="1" dirty="0">
                <a:solidFill>
                  <a:schemeClr val="tx1"/>
                </a:solidFill>
              </a:rPr>
              <a:t>1. Select representation to </a:t>
            </a:r>
            <a:r>
              <a:rPr lang="en-US" altLang="x-none" b="1" dirty="0" smtClean="0">
                <a:solidFill>
                  <a:schemeClr val="tx1"/>
                </a:solidFill>
              </a:rPr>
              <a:t>use</a:t>
            </a:r>
            <a:endParaRPr lang="en-US" altLang="x-none" b="1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x-none" b="1" dirty="0">
                <a:solidFill>
                  <a:schemeClr val="tx1"/>
                </a:solidFill>
              </a:rPr>
              <a:t>2. Construct interior control points for cubic Bezier</a:t>
            </a:r>
          </a:p>
          <a:p>
            <a:pPr lvl="1" eaLnBrk="1" hangingPunct="1"/>
            <a:r>
              <a:rPr lang="en-US" altLang="x-none" b="1" dirty="0">
                <a:solidFill>
                  <a:schemeClr val="tx1"/>
                </a:solidFill>
              </a:rPr>
              <a:t>3. use </a:t>
            </a:r>
            <a:r>
              <a:rPr lang="en-US" altLang="x-none" b="1" dirty="0" smtClean="0">
                <a:solidFill>
                  <a:schemeClr val="tx1"/>
                </a:solidFill>
              </a:rPr>
              <a:t>De </a:t>
            </a:r>
            <a:r>
              <a:rPr lang="en-US" altLang="x-none" b="1" dirty="0" err="1" smtClean="0">
                <a:solidFill>
                  <a:schemeClr val="tx1"/>
                </a:solidFill>
              </a:rPr>
              <a:t>Casteljau</a:t>
            </a:r>
            <a:r>
              <a:rPr lang="en-US" altLang="x-none" b="1" dirty="0" smtClean="0">
                <a:solidFill>
                  <a:schemeClr val="tx1"/>
                </a:solidFill>
              </a:rPr>
              <a:t> </a:t>
            </a:r>
            <a:r>
              <a:rPr lang="en-US" altLang="x-none" b="1" dirty="0">
                <a:solidFill>
                  <a:schemeClr val="tx1"/>
                </a:solidFill>
              </a:rPr>
              <a:t>construction of cubic Bezier</a:t>
            </a:r>
          </a:p>
        </p:txBody>
      </p:sp>
    </p:spTree>
    <p:extLst>
      <p:ext uri="{BB962C8B-B14F-4D97-AF65-F5344CB8AC3E}">
        <p14:creationId xmlns:p14="http://schemas.microsoft.com/office/powerpoint/2010/main" val="196130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Smooth Quaternion Interpolation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Box 9"/>
          <p:cNvSpPr txBox="1">
            <a:spLocks/>
          </p:cNvSpPr>
          <p:nvPr/>
        </p:nvSpPr>
        <p:spPr bwMode="auto">
          <a:xfrm>
            <a:off x="838200" y="3429000"/>
            <a:ext cx="441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How to smoothly interpolate through orientations q</a:t>
            </a:r>
            <a:r>
              <a:rPr lang="en-US" altLang="x-none" b="1" baseline="-25000"/>
              <a:t>1</a:t>
            </a:r>
            <a:r>
              <a:rPr lang="en-US" altLang="x-none" b="1"/>
              <a:t>, q</a:t>
            </a:r>
            <a:r>
              <a:rPr lang="en-US" altLang="x-none" b="1" baseline="-25000"/>
              <a:t>2</a:t>
            </a:r>
            <a:r>
              <a:rPr lang="en-US" altLang="x-none" b="1"/>
              <a:t>, q</a:t>
            </a:r>
            <a:r>
              <a:rPr lang="en-US" altLang="x-none" b="1" baseline="-25000"/>
              <a:t>3</a:t>
            </a:r>
            <a:r>
              <a:rPr lang="en-US" altLang="x-none" b="1"/>
              <a:t>,…q</a:t>
            </a:r>
            <a:r>
              <a:rPr lang="en-US" altLang="x-none" b="1" baseline="-25000"/>
              <a:t>n</a:t>
            </a:r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5943600" y="1993900"/>
            <a:ext cx="457200" cy="838200"/>
          </a:xfrm>
          <a:custGeom>
            <a:avLst/>
            <a:gdLst>
              <a:gd name="T0" fmla="*/ 0 w 288"/>
              <a:gd name="T1" fmla="*/ 2147483647 h 528"/>
              <a:gd name="T2" fmla="*/ 2147483647 w 288"/>
              <a:gd name="T3" fmla="*/ 2147483647 h 528"/>
              <a:gd name="T4" fmla="*/ 2147483647 w 288"/>
              <a:gd name="T5" fmla="*/ 0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0" y="528"/>
                </a:moveTo>
                <a:cubicBezTo>
                  <a:pt x="0" y="404"/>
                  <a:pt x="0" y="280"/>
                  <a:pt x="48" y="192"/>
                </a:cubicBezTo>
                <a:cubicBezTo>
                  <a:pt x="96" y="104"/>
                  <a:pt x="192" y="52"/>
                  <a:pt x="288" y="0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6400800" y="1993900"/>
            <a:ext cx="457200" cy="685800"/>
          </a:xfrm>
          <a:custGeom>
            <a:avLst/>
            <a:gdLst>
              <a:gd name="T0" fmla="*/ 0 w 288"/>
              <a:gd name="T1" fmla="*/ 0 h 432"/>
              <a:gd name="T2" fmla="*/ 2147483647 w 288"/>
              <a:gd name="T3" fmla="*/ 2147483647 h 432"/>
              <a:gd name="T4" fmla="*/ 2147483647 w 288"/>
              <a:gd name="T5" fmla="*/ 2147483647 h 432"/>
              <a:gd name="T6" fmla="*/ 0 60000 65536"/>
              <a:gd name="T7" fmla="*/ 0 60000 65536"/>
              <a:gd name="T8" fmla="*/ 0 60000 65536"/>
              <a:gd name="T9" fmla="*/ 0 w 288"/>
              <a:gd name="T10" fmla="*/ 0 h 432"/>
              <a:gd name="T11" fmla="*/ 288 w 28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32">
                <a:moveTo>
                  <a:pt x="0" y="0"/>
                </a:moveTo>
                <a:cubicBezTo>
                  <a:pt x="96" y="36"/>
                  <a:pt x="192" y="72"/>
                  <a:pt x="240" y="144"/>
                </a:cubicBezTo>
                <a:cubicBezTo>
                  <a:pt x="288" y="216"/>
                  <a:pt x="288" y="324"/>
                  <a:pt x="288" y="432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5867400" y="2133600"/>
            <a:ext cx="990600" cy="546100"/>
          </a:xfrm>
          <a:custGeom>
            <a:avLst/>
            <a:gdLst>
              <a:gd name="T0" fmla="*/ 2147483647 w 624"/>
              <a:gd name="T1" fmla="*/ 2147483647 h 344"/>
              <a:gd name="T2" fmla="*/ 2147483647 w 624"/>
              <a:gd name="T3" fmla="*/ 2147483647 h 344"/>
              <a:gd name="T4" fmla="*/ 0 w 624"/>
              <a:gd name="T5" fmla="*/ 2147483647 h 344"/>
              <a:gd name="T6" fmla="*/ 0 60000 65536"/>
              <a:gd name="T7" fmla="*/ 0 60000 65536"/>
              <a:gd name="T8" fmla="*/ 0 60000 65536"/>
              <a:gd name="T9" fmla="*/ 0 w 624"/>
              <a:gd name="T10" fmla="*/ 0 h 344"/>
              <a:gd name="T11" fmla="*/ 624 w 624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344">
                <a:moveTo>
                  <a:pt x="624" y="344"/>
                </a:moveTo>
                <a:cubicBezTo>
                  <a:pt x="580" y="228"/>
                  <a:pt x="536" y="112"/>
                  <a:pt x="432" y="56"/>
                </a:cubicBezTo>
                <a:cubicBezTo>
                  <a:pt x="328" y="0"/>
                  <a:pt x="164" y="4"/>
                  <a:pt x="0" y="8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5867400" y="2146300"/>
            <a:ext cx="1066800" cy="1066800"/>
          </a:xfrm>
          <a:custGeom>
            <a:avLst/>
            <a:gdLst>
              <a:gd name="T0" fmla="*/ 0 w 672"/>
              <a:gd name="T1" fmla="*/ 0 h 672"/>
              <a:gd name="T2" fmla="*/ 2147483647 w 672"/>
              <a:gd name="T3" fmla="*/ 2147483647 h 672"/>
              <a:gd name="T4" fmla="*/ 2147483647 w 672"/>
              <a:gd name="T5" fmla="*/ 2147483647 h 672"/>
              <a:gd name="T6" fmla="*/ 0 60000 65536"/>
              <a:gd name="T7" fmla="*/ 0 60000 65536"/>
              <a:gd name="T8" fmla="*/ 0 60000 65536"/>
              <a:gd name="T9" fmla="*/ 0 w 672"/>
              <a:gd name="T10" fmla="*/ 0 h 672"/>
              <a:gd name="T11" fmla="*/ 672 w 672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672">
                <a:moveTo>
                  <a:pt x="0" y="0"/>
                </a:moveTo>
                <a:cubicBezTo>
                  <a:pt x="136" y="64"/>
                  <a:pt x="272" y="128"/>
                  <a:pt x="384" y="240"/>
                </a:cubicBezTo>
                <a:cubicBezTo>
                  <a:pt x="496" y="352"/>
                  <a:pt x="584" y="512"/>
                  <a:pt x="672" y="672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4"/>
          <p:cNvSpPr>
            <a:spLocks/>
          </p:cNvSpPr>
          <p:nvPr/>
        </p:nvSpPr>
        <p:spPr bwMode="auto">
          <a:xfrm>
            <a:off x="5845175" y="2122488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Oval 15"/>
          <p:cNvSpPr>
            <a:spLocks/>
          </p:cNvSpPr>
          <p:nvPr/>
        </p:nvSpPr>
        <p:spPr bwMode="auto">
          <a:xfrm>
            <a:off x="6346825" y="1951038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Oval 16"/>
          <p:cNvSpPr>
            <a:spLocks/>
          </p:cNvSpPr>
          <p:nvPr/>
        </p:nvSpPr>
        <p:spPr bwMode="auto">
          <a:xfrm>
            <a:off x="6813550" y="26035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Oval 17"/>
          <p:cNvSpPr>
            <a:spLocks/>
          </p:cNvSpPr>
          <p:nvPr/>
        </p:nvSpPr>
        <p:spPr bwMode="auto">
          <a:xfrm>
            <a:off x="6900863" y="32131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Oval 18"/>
          <p:cNvSpPr>
            <a:spLocks/>
          </p:cNvSpPr>
          <p:nvPr/>
        </p:nvSpPr>
        <p:spPr bwMode="auto">
          <a:xfrm>
            <a:off x="5910263" y="2778125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Oval 23"/>
          <p:cNvSpPr>
            <a:spLocks/>
          </p:cNvSpPr>
          <p:nvPr/>
        </p:nvSpPr>
        <p:spPr bwMode="auto">
          <a:xfrm>
            <a:off x="6042025" y="4090988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5" name="Oval 24"/>
          <p:cNvSpPr>
            <a:spLocks/>
          </p:cNvSpPr>
          <p:nvPr/>
        </p:nvSpPr>
        <p:spPr bwMode="auto">
          <a:xfrm>
            <a:off x="6543675" y="3919538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Oval 25"/>
          <p:cNvSpPr>
            <a:spLocks/>
          </p:cNvSpPr>
          <p:nvPr/>
        </p:nvSpPr>
        <p:spPr bwMode="auto">
          <a:xfrm>
            <a:off x="7010400" y="45720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" name="Oval 26"/>
          <p:cNvSpPr>
            <a:spLocks/>
          </p:cNvSpPr>
          <p:nvPr/>
        </p:nvSpPr>
        <p:spPr bwMode="auto">
          <a:xfrm>
            <a:off x="7097713" y="51816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8" name="Oval 27"/>
          <p:cNvSpPr>
            <a:spLocks/>
          </p:cNvSpPr>
          <p:nvPr/>
        </p:nvSpPr>
        <p:spPr bwMode="auto">
          <a:xfrm>
            <a:off x="6107113" y="4746625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5713413" y="3962400"/>
            <a:ext cx="1536700" cy="1219200"/>
          </a:xfrm>
          <a:custGeom>
            <a:avLst/>
            <a:gdLst>
              <a:gd name="T0" fmla="*/ 2147483647 w 968"/>
              <a:gd name="T1" fmla="*/ 2147483647 h 768"/>
              <a:gd name="T2" fmla="*/ 2147483647 w 968"/>
              <a:gd name="T3" fmla="*/ 2147483647 h 768"/>
              <a:gd name="T4" fmla="*/ 2147483647 w 968"/>
              <a:gd name="T5" fmla="*/ 0 h 768"/>
              <a:gd name="T6" fmla="*/ 2147483647 w 968"/>
              <a:gd name="T7" fmla="*/ 2147483647 h 768"/>
              <a:gd name="T8" fmla="*/ 2147483647 w 968"/>
              <a:gd name="T9" fmla="*/ 2147483647 h 768"/>
              <a:gd name="T10" fmla="*/ 2147483647 w 968"/>
              <a:gd name="T11" fmla="*/ 2147483647 h 768"/>
              <a:gd name="T12" fmla="*/ 2147483647 w 968"/>
              <a:gd name="T13" fmla="*/ 2147483647 h 768"/>
              <a:gd name="T14" fmla="*/ 2147483647 w 968"/>
              <a:gd name="T15" fmla="*/ 2147483647 h 768"/>
              <a:gd name="T16" fmla="*/ 2147483647 w 968"/>
              <a:gd name="T17" fmla="*/ 2147483647 h 7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68"/>
              <a:gd name="T28" fmla="*/ 0 h 768"/>
              <a:gd name="T29" fmla="*/ 968 w 968"/>
              <a:gd name="T30" fmla="*/ 768 h 76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68" h="768">
                <a:moveTo>
                  <a:pt x="296" y="528"/>
                </a:moveTo>
                <a:cubicBezTo>
                  <a:pt x="276" y="380"/>
                  <a:pt x="256" y="232"/>
                  <a:pt x="296" y="144"/>
                </a:cubicBezTo>
                <a:cubicBezTo>
                  <a:pt x="336" y="56"/>
                  <a:pt x="432" y="0"/>
                  <a:pt x="536" y="0"/>
                </a:cubicBezTo>
                <a:cubicBezTo>
                  <a:pt x="640" y="0"/>
                  <a:pt x="872" y="80"/>
                  <a:pt x="920" y="144"/>
                </a:cubicBezTo>
                <a:cubicBezTo>
                  <a:pt x="968" y="208"/>
                  <a:pt x="896" y="368"/>
                  <a:pt x="824" y="384"/>
                </a:cubicBezTo>
                <a:cubicBezTo>
                  <a:pt x="752" y="400"/>
                  <a:pt x="584" y="288"/>
                  <a:pt x="488" y="240"/>
                </a:cubicBezTo>
                <a:cubicBezTo>
                  <a:pt x="392" y="192"/>
                  <a:pt x="312" y="72"/>
                  <a:pt x="248" y="96"/>
                </a:cubicBezTo>
                <a:cubicBezTo>
                  <a:pt x="184" y="120"/>
                  <a:pt x="0" y="272"/>
                  <a:pt x="104" y="384"/>
                </a:cubicBezTo>
                <a:cubicBezTo>
                  <a:pt x="208" y="496"/>
                  <a:pt x="540" y="632"/>
                  <a:pt x="872" y="768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29"/>
          <p:cNvSpPr txBox="1">
            <a:spLocks/>
          </p:cNvSpPr>
          <p:nvPr/>
        </p:nvSpPr>
        <p:spPr bwMode="auto">
          <a:xfrm>
            <a:off x="762000" y="1676400"/>
            <a:ext cx="43307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/>
              <a:t>Similar to first order continuity desires with positional interpolation</a:t>
            </a:r>
          </a:p>
        </p:txBody>
      </p:sp>
      <p:sp>
        <p:nvSpPr>
          <p:cNvPr id="21" name="Text Box 30"/>
          <p:cNvSpPr txBox="1">
            <a:spLocks/>
          </p:cNvSpPr>
          <p:nvPr/>
        </p:nvSpPr>
        <p:spPr bwMode="auto">
          <a:xfrm>
            <a:off x="762000" y="5105400"/>
            <a:ext cx="44196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Bezier interpolation – geometric construction</a:t>
            </a:r>
            <a:endParaRPr lang="en-US" altLang="x-none" b="1" baseline="-25000"/>
          </a:p>
        </p:txBody>
      </p:sp>
    </p:spTree>
    <p:extLst>
      <p:ext uri="{BB962C8B-B14F-4D97-AF65-F5344CB8AC3E}">
        <p14:creationId xmlns:p14="http://schemas.microsoft.com/office/powerpoint/2010/main" val="176430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Bezier Interpolation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reeform 17"/>
          <p:cNvSpPr>
            <a:spLocks/>
          </p:cNvSpPr>
          <p:nvPr/>
        </p:nvSpPr>
        <p:spPr bwMode="auto">
          <a:xfrm>
            <a:off x="2133600" y="2019300"/>
            <a:ext cx="3733800" cy="1384300"/>
          </a:xfrm>
          <a:custGeom>
            <a:avLst/>
            <a:gdLst>
              <a:gd name="T0" fmla="*/ 0 w 2352"/>
              <a:gd name="T1" fmla="*/ 2147483647 h 872"/>
              <a:gd name="T2" fmla="*/ 2147483647 w 2352"/>
              <a:gd name="T3" fmla="*/ 2147483647 h 872"/>
              <a:gd name="T4" fmla="*/ 2147483647 w 2352"/>
              <a:gd name="T5" fmla="*/ 2147483647 h 872"/>
              <a:gd name="T6" fmla="*/ 2147483647 w 2352"/>
              <a:gd name="T7" fmla="*/ 2147483647 h 872"/>
              <a:gd name="T8" fmla="*/ 0 60000 65536"/>
              <a:gd name="T9" fmla="*/ 0 60000 65536"/>
              <a:gd name="T10" fmla="*/ 0 60000 65536"/>
              <a:gd name="T11" fmla="*/ 0 60000 65536"/>
              <a:gd name="T12" fmla="*/ 0 w 2352"/>
              <a:gd name="T13" fmla="*/ 0 h 872"/>
              <a:gd name="T14" fmla="*/ 2352 w 2352"/>
              <a:gd name="T15" fmla="*/ 872 h 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52" h="872">
                <a:moveTo>
                  <a:pt x="0" y="696"/>
                </a:moveTo>
                <a:cubicBezTo>
                  <a:pt x="232" y="348"/>
                  <a:pt x="464" y="0"/>
                  <a:pt x="720" y="24"/>
                </a:cubicBezTo>
                <a:cubicBezTo>
                  <a:pt x="976" y="48"/>
                  <a:pt x="1264" y="808"/>
                  <a:pt x="1536" y="840"/>
                </a:cubicBezTo>
                <a:cubicBezTo>
                  <a:pt x="1808" y="872"/>
                  <a:pt x="2080" y="544"/>
                  <a:pt x="2352" y="216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18"/>
          <p:cNvSpPr>
            <a:spLocks/>
          </p:cNvSpPr>
          <p:nvPr/>
        </p:nvSpPr>
        <p:spPr bwMode="auto">
          <a:xfrm>
            <a:off x="2057400" y="30480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Oval 19"/>
          <p:cNvSpPr>
            <a:spLocks/>
          </p:cNvSpPr>
          <p:nvPr/>
        </p:nvSpPr>
        <p:spPr bwMode="auto">
          <a:xfrm>
            <a:off x="5791200" y="22860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" name="Oval 20"/>
          <p:cNvSpPr>
            <a:spLocks/>
          </p:cNvSpPr>
          <p:nvPr/>
        </p:nvSpPr>
        <p:spPr bwMode="auto">
          <a:xfrm>
            <a:off x="4572000" y="3581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Oval 21"/>
          <p:cNvSpPr>
            <a:spLocks/>
          </p:cNvSpPr>
          <p:nvPr/>
        </p:nvSpPr>
        <p:spPr bwMode="auto">
          <a:xfrm>
            <a:off x="3124200" y="1676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2057400" y="4876800"/>
            <a:ext cx="2438400" cy="1290638"/>
            <a:chOff x="1392" y="1200"/>
            <a:chExt cx="2448" cy="1296"/>
          </a:xfrm>
        </p:grpSpPr>
        <p:sp>
          <p:nvSpPr>
            <p:cNvPr id="10" name="Freeform 23"/>
            <p:cNvSpPr>
              <a:spLocks/>
            </p:cNvSpPr>
            <p:nvPr/>
          </p:nvSpPr>
          <p:spPr bwMode="auto">
            <a:xfrm>
              <a:off x="1440" y="1416"/>
              <a:ext cx="2352" cy="872"/>
            </a:xfrm>
            <a:custGeom>
              <a:avLst/>
              <a:gdLst>
                <a:gd name="T0" fmla="*/ 0 w 2352"/>
                <a:gd name="T1" fmla="*/ 696 h 872"/>
                <a:gd name="T2" fmla="*/ 720 w 2352"/>
                <a:gd name="T3" fmla="*/ 24 h 872"/>
                <a:gd name="T4" fmla="*/ 1536 w 2352"/>
                <a:gd name="T5" fmla="*/ 840 h 872"/>
                <a:gd name="T6" fmla="*/ 2352 w 2352"/>
                <a:gd name="T7" fmla="*/ 216 h 8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2"/>
                <a:gd name="T13" fmla="*/ 0 h 872"/>
                <a:gd name="T14" fmla="*/ 2352 w 2352"/>
                <a:gd name="T15" fmla="*/ 872 h 8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2" h="872">
                  <a:moveTo>
                    <a:pt x="0" y="696"/>
                  </a:moveTo>
                  <a:cubicBezTo>
                    <a:pt x="232" y="348"/>
                    <a:pt x="464" y="0"/>
                    <a:pt x="720" y="24"/>
                  </a:cubicBezTo>
                  <a:cubicBezTo>
                    <a:pt x="976" y="48"/>
                    <a:pt x="1264" y="808"/>
                    <a:pt x="1536" y="840"/>
                  </a:cubicBezTo>
                  <a:cubicBezTo>
                    <a:pt x="1808" y="872"/>
                    <a:pt x="2080" y="544"/>
                    <a:pt x="2352" y="216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24"/>
            <p:cNvSpPr>
              <a:spLocks/>
            </p:cNvSpPr>
            <p:nvPr/>
          </p:nvSpPr>
          <p:spPr bwMode="auto">
            <a:xfrm>
              <a:off x="1392" y="2064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Oval 25"/>
            <p:cNvSpPr>
              <a:spLocks/>
            </p:cNvSpPr>
            <p:nvPr/>
          </p:nvSpPr>
          <p:spPr bwMode="auto">
            <a:xfrm>
              <a:off x="3744" y="1584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3" name="Oval 26"/>
            <p:cNvSpPr>
              <a:spLocks/>
            </p:cNvSpPr>
            <p:nvPr/>
          </p:nvSpPr>
          <p:spPr bwMode="auto">
            <a:xfrm>
              <a:off x="2976" y="2400"/>
              <a:ext cx="96" cy="9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4" name="Oval 27"/>
            <p:cNvSpPr>
              <a:spLocks/>
            </p:cNvSpPr>
            <p:nvPr/>
          </p:nvSpPr>
          <p:spPr bwMode="auto">
            <a:xfrm>
              <a:off x="2064" y="1200"/>
              <a:ext cx="96" cy="9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15" name="Group 35"/>
          <p:cNvGrpSpPr>
            <a:grpSpLocks/>
          </p:cNvGrpSpPr>
          <p:nvPr/>
        </p:nvGrpSpPr>
        <p:grpSpPr bwMode="auto">
          <a:xfrm>
            <a:off x="4495800" y="4092575"/>
            <a:ext cx="2014538" cy="1644650"/>
            <a:chOff x="2832" y="2626"/>
            <a:chExt cx="1269" cy="1036"/>
          </a:xfrm>
        </p:grpSpPr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2832" y="2880"/>
              <a:ext cx="1248" cy="768"/>
            </a:xfrm>
            <a:custGeom>
              <a:avLst/>
              <a:gdLst>
                <a:gd name="T0" fmla="*/ 0 w 1248"/>
                <a:gd name="T1" fmla="*/ 480 h 768"/>
                <a:gd name="T2" fmla="*/ 624 w 1248"/>
                <a:gd name="T3" fmla="*/ 0 h 768"/>
                <a:gd name="T4" fmla="*/ 720 w 1248"/>
                <a:gd name="T5" fmla="*/ 480 h 768"/>
                <a:gd name="T6" fmla="*/ 1248 w 1248"/>
                <a:gd name="T7" fmla="*/ 768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768"/>
                <a:gd name="T14" fmla="*/ 1248 w 1248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768">
                  <a:moveTo>
                    <a:pt x="0" y="480"/>
                  </a:moveTo>
                  <a:cubicBezTo>
                    <a:pt x="252" y="240"/>
                    <a:pt x="504" y="0"/>
                    <a:pt x="624" y="0"/>
                  </a:cubicBezTo>
                  <a:cubicBezTo>
                    <a:pt x="744" y="0"/>
                    <a:pt x="616" y="352"/>
                    <a:pt x="720" y="480"/>
                  </a:cubicBezTo>
                  <a:cubicBezTo>
                    <a:pt x="824" y="608"/>
                    <a:pt x="1036" y="688"/>
                    <a:pt x="1248" y="768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31"/>
            <p:cNvSpPr>
              <a:spLocks/>
            </p:cNvSpPr>
            <p:nvPr/>
          </p:nvSpPr>
          <p:spPr bwMode="auto">
            <a:xfrm>
              <a:off x="4053" y="3614"/>
              <a:ext cx="48" cy="48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Oval 32"/>
            <p:cNvSpPr>
              <a:spLocks/>
            </p:cNvSpPr>
            <p:nvPr/>
          </p:nvSpPr>
          <p:spPr bwMode="auto">
            <a:xfrm>
              <a:off x="3478" y="2626"/>
              <a:ext cx="48" cy="4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9" name="Oval 33"/>
            <p:cNvSpPr>
              <a:spLocks/>
            </p:cNvSpPr>
            <p:nvPr/>
          </p:nvSpPr>
          <p:spPr bwMode="auto">
            <a:xfrm>
              <a:off x="3504" y="3408"/>
              <a:ext cx="48" cy="4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20" name="Line 34"/>
          <p:cNvSpPr>
            <a:spLocks noChangeShapeType="1"/>
          </p:cNvSpPr>
          <p:nvPr/>
        </p:nvSpPr>
        <p:spPr bwMode="auto">
          <a:xfrm flipV="1">
            <a:off x="3690938" y="4179888"/>
            <a:ext cx="1828800" cy="1905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UTD-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UTD-Theme</Template>
  <TotalTime>3070</TotalTime>
  <Words>499</Words>
  <Application>Microsoft Macintosh PowerPoint</Application>
  <PresentationFormat>On-screen Show (4:3)</PresentationFormat>
  <Paragraphs>134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Cambria Math</vt:lpstr>
      <vt:lpstr>Osaka</vt:lpstr>
      <vt:lpstr>Symbol</vt:lpstr>
      <vt:lpstr>Times</vt:lpstr>
      <vt:lpstr>Times New Roman</vt:lpstr>
      <vt:lpstr>宋体</vt:lpstr>
      <vt:lpstr>UTD-Theme</vt:lpstr>
      <vt:lpstr>Equation</vt:lpstr>
      <vt:lpstr>Interpolating Orientation</vt:lpstr>
      <vt:lpstr>Orientation Interpolation</vt:lpstr>
      <vt:lpstr>Unit Quaternion Representation</vt:lpstr>
      <vt:lpstr>Interpolating quaternions</vt:lpstr>
      <vt:lpstr>Interpolating quaternions in great arc – equal spacing</vt:lpstr>
      <vt:lpstr>Interpolating quaternions with equal spacing</vt:lpstr>
      <vt:lpstr>Smooth Orientation Interpolation</vt:lpstr>
      <vt:lpstr>Smooth Quaternion Interpolation</vt:lpstr>
      <vt:lpstr>Bezier Interpolation</vt:lpstr>
      <vt:lpstr>Bezier Interpolation -  construct interior control points</vt:lpstr>
      <vt:lpstr>Quaternion Operators</vt:lpstr>
      <vt:lpstr>Quaternion Operators</vt:lpstr>
      <vt:lpstr>Bezier Interpolation</vt:lpstr>
      <vt:lpstr>Bezier Interpolation – construct interior control points</vt:lpstr>
      <vt:lpstr>Bezier construction using quaternion operators</vt:lpstr>
      <vt:lpstr>Bezier construction using quaternion operators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Xiaohu Guo</cp:lastModifiedBy>
  <cp:revision>1204</cp:revision>
  <cp:lastPrinted>1601-01-01T00:00:00Z</cp:lastPrinted>
  <dcterms:created xsi:type="dcterms:W3CDTF">1601-01-01T00:00:00Z</dcterms:created>
  <dcterms:modified xsi:type="dcterms:W3CDTF">2017-10-04T17:32:55Z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