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389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90" r:id="rId31"/>
    <p:sldId id="391" r:id="rId32"/>
    <p:sldId id="392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9"/>
    <p:restoredTop sz="94444"/>
  </p:normalViewPr>
  <p:slideViewPr>
    <p:cSldViewPr>
      <p:cViewPr>
        <p:scale>
          <a:sx n="120" d="100"/>
          <a:sy n="120" d="100"/>
        </p:scale>
        <p:origin x="1216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3E4D1C-2AFA-CA4C-8E5F-8978032555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069E84-2252-F845-ABFB-6064B3BCD717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25598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09507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59043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6495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5772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6682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5056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9157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8874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94311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8511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23933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3161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304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848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3728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33057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04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22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275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>
            <a:noFill/>
          </a:ln>
          <a:effectLst>
            <a:outerShdw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>
                <a:solidFill>
                  <a:schemeClr val="bg1"/>
                </a:solidFill>
                <a:latin typeface="Times New Roman" charset="0"/>
                <a:ea typeface="Osaka" charset="-128"/>
              </a:rPr>
              <a:t>UT DALLAS</a:t>
            </a:r>
            <a:endParaRPr lang="en-US" altLang="x-none" sz="1800">
              <a:solidFill>
                <a:schemeClr val="bg1"/>
              </a:solidFill>
              <a:ea typeface="Osaka" charset="-128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73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4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Forward Kinematics</a:t>
            </a:r>
            <a:endParaRPr lang="en-US" altLang="x-none" dirty="0"/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Arm, step 6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5262563"/>
            <a:ext cx="5867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Then, we rotate by u, the “shoulder” angle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Again, A and B rotate together</a:t>
            </a:r>
          </a:p>
        </p:txBody>
      </p:sp>
      <p:pic>
        <p:nvPicPr>
          <p:cNvPr id="13315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3213"/>
            <a:ext cx="6858000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Arm, step 7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162550"/>
            <a:ext cx="81534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Finally, translate by T, bringing the arm where we want it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p is at origin of </a:t>
            </a:r>
            <a:r>
              <a:rPr lang="en-US" altLang="zh-CN" sz="2000" i="1">
                <a:ea typeface="宋体" charset="-122"/>
              </a:rPr>
              <a:t>upper arm coordinate system</a:t>
            </a:r>
          </a:p>
        </p:txBody>
      </p:sp>
      <p:pic>
        <p:nvPicPr>
          <p:cNvPr id="14339" name="Picture 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3914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What Have We Done?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More complicated than just translating and rotating each piece separately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But the model is easy to modify/animate: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Remember the transformation sequence, and the parameters you used – they are part of the model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Whenever the parameters change, reapply all of the transformations and draw the result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Note: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u, v, and T are parameters </a:t>
            </a:r>
            <a:r>
              <a:rPr lang="en-US" altLang="zh-CN" sz="1800" dirty="0" smtClean="0">
                <a:ea typeface="宋体" charset="-122"/>
              </a:rPr>
              <a:t>(articulation variables) of </a:t>
            </a:r>
            <a:r>
              <a:rPr lang="en-US" altLang="zh-CN" sz="1800" dirty="0">
                <a:ea typeface="宋体" charset="-122"/>
              </a:rPr>
              <a:t>the model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But p, q, and r are </a:t>
            </a:r>
            <a:r>
              <a:rPr lang="en-US" altLang="zh-CN" sz="1800" i="1" dirty="0">
                <a:ea typeface="宋体" charset="-122"/>
              </a:rPr>
              <a:t>structural constraints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Changing u, v, or T wiggles the arm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Changing p, q, or r dismembers </a:t>
            </a:r>
            <a:r>
              <a:rPr lang="en-US" altLang="zh-CN" sz="1800" dirty="0" smtClean="0">
                <a:ea typeface="宋体" charset="-122"/>
              </a:rPr>
              <a:t>it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Transformation Hierarchies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721225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This is the build-an-arm sequence, represented as a tree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Interpretation: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Leaves are geometric primitives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Internal nodes are transformations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Transformations apply to everything under them – start at the bottom and work your way up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You can build a wide range of models this way</a:t>
            </a:r>
          </a:p>
        </p:txBody>
      </p:sp>
      <p:pic>
        <p:nvPicPr>
          <p:cNvPr id="16387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38313"/>
            <a:ext cx="2679700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Transformation Hierarchies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213225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Another point of view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The shoulder coordinate transformation moves everything below it with respect to the shoulder: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A and its transformation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The elbow coordinate transformation moves A with respect to the shoulder coordinate system</a:t>
            </a:r>
          </a:p>
        </p:txBody>
      </p:sp>
      <p:pic>
        <p:nvPicPr>
          <p:cNvPr id="17411" name="Picture 4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752600"/>
            <a:ext cx="36147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Hierarchical Modeling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"/>
          <p:cNvSpPr txBox="1">
            <a:spLocks/>
          </p:cNvSpPr>
          <p:nvPr/>
        </p:nvSpPr>
        <p:spPr bwMode="auto">
          <a:xfrm>
            <a:off x="685800" y="190500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Relative motion</a:t>
            </a:r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143000" y="3352800"/>
            <a:ext cx="2209800" cy="1752600"/>
            <a:chOff x="1143000" y="3352800"/>
            <a:chExt cx="2209800" cy="1752600"/>
          </a:xfrm>
        </p:grpSpPr>
        <p:sp>
          <p:nvSpPr>
            <p:cNvPr id="12" name="Oval 7"/>
            <p:cNvSpPr>
              <a:spLocks/>
            </p:cNvSpPr>
            <p:nvPr/>
          </p:nvSpPr>
          <p:spPr bwMode="auto">
            <a:xfrm>
              <a:off x="1905000" y="4191000"/>
              <a:ext cx="7620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Oval 8"/>
            <p:cNvSpPr>
              <a:spLocks/>
            </p:cNvSpPr>
            <p:nvPr/>
          </p:nvSpPr>
          <p:spPr bwMode="auto">
            <a:xfrm>
              <a:off x="1295400" y="4419600"/>
              <a:ext cx="228600" cy="228600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4" name="Oval 9"/>
            <p:cNvSpPr>
              <a:spLocks/>
            </p:cNvSpPr>
            <p:nvPr/>
          </p:nvSpPr>
          <p:spPr bwMode="auto">
            <a:xfrm>
              <a:off x="1295400" y="4800600"/>
              <a:ext cx="76200" cy="762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1371600" y="3352800"/>
              <a:ext cx="1981200" cy="1752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972" y="10956"/>
                  </a:moveTo>
                  <a:cubicBezTo>
                    <a:pt x="19973" y="10904"/>
                    <a:pt x="19974" y="10852"/>
                    <a:pt x="19974" y="10800"/>
                  </a:cubicBezTo>
                  <a:cubicBezTo>
                    <a:pt x="19974" y="5733"/>
                    <a:pt x="15866" y="1626"/>
                    <a:pt x="10800" y="1626"/>
                  </a:cubicBezTo>
                  <a:cubicBezTo>
                    <a:pt x="5733" y="1626"/>
                    <a:pt x="1626" y="5733"/>
                    <a:pt x="1626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861"/>
                    <a:pt x="21599" y="10923"/>
                    <a:pt x="21598" y="10984"/>
                  </a:cubicBezTo>
                  <a:lnTo>
                    <a:pt x="24298" y="11031"/>
                  </a:lnTo>
                  <a:lnTo>
                    <a:pt x="20725" y="14482"/>
                  </a:lnTo>
                  <a:lnTo>
                    <a:pt x="17273" y="10910"/>
                  </a:lnTo>
                  <a:lnTo>
                    <a:pt x="19972" y="10956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6" name="AutoShape 11"/>
            <p:cNvSpPr>
              <a:spLocks/>
            </p:cNvSpPr>
            <p:nvPr/>
          </p:nvSpPr>
          <p:spPr bwMode="auto">
            <a:xfrm rot="-5045486">
              <a:off x="1028700" y="4448175"/>
              <a:ext cx="381000" cy="152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332325474 h 21600"/>
                <a:gd name="T4" fmla="*/ 2147483647 w 21600"/>
                <a:gd name="T5" fmla="*/ 200582655 h 21600"/>
                <a:gd name="T6" fmla="*/ 2147483647 w 21600"/>
                <a:gd name="T7" fmla="*/ 1360826747 h 21600"/>
                <a:gd name="T8" fmla="*/ 2147483647 w 21600"/>
                <a:gd name="T9" fmla="*/ 1786559492 h 21600"/>
                <a:gd name="T10" fmla="*/ 2147483647 w 21600"/>
                <a:gd name="T11" fmla="*/ 13458929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972" y="10956"/>
                  </a:moveTo>
                  <a:cubicBezTo>
                    <a:pt x="19973" y="10904"/>
                    <a:pt x="19974" y="10852"/>
                    <a:pt x="19974" y="10800"/>
                  </a:cubicBezTo>
                  <a:cubicBezTo>
                    <a:pt x="19974" y="5733"/>
                    <a:pt x="15866" y="1626"/>
                    <a:pt x="10800" y="1626"/>
                  </a:cubicBezTo>
                  <a:cubicBezTo>
                    <a:pt x="5733" y="1626"/>
                    <a:pt x="1626" y="5733"/>
                    <a:pt x="1626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861"/>
                    <a:pt x="21599" y="10923"/>
                    <a:pt x="21598" y="10984"/>
                  </a:cubicBezTo>
                  <a:lnTo>
                    <a:pt x="24298" y="11031"/>
                  </a:lnTo>
                  <a:lnTo>
                    <a:pt x="20725" y="14482"/>
                  </a:lnTo>
                  <a:lnTo>
                    <a:pt x="17273" y="10910"/>
                  </a:lnTo>
                  <a:lnTo>
                    <a:pt x="19972" y="10956"/>
                  </a:lnTo>
                  <a:close/>
                </a:path>
              </a:pathLst>
            </a:cu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5486400" y="2667000"/>
            <a:ext cx="2438400" cy="2743200"/>
            <a:chOff x="5486400" y="2667000"/>
            <a:chExt cx="2438400" cy="2743200"/>
          </a:xfrm>
        </p:grpSpPr>
        <p:sp>
          <p:nvSpPr>
            <p:cNvPr id="18" name="Oval 13"/>
            <p:cNvSpPr>
              <a:spLocks/>
            </p:cNvSpPr>
            <p:nvPr/>
          </p:nvSpPr>
          <p:spPr bwMode="auto">
            <a:xfrm rot="-3300479">
              <a:off x="4800600" y="4495800"/>
              <a:ext cx="1600200" cy="228600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Oval 14"/>
            <p:cNvSpPr>
              <a:spLocks/>
            </p:cNvSpPr>
            <p:nvPr/>
          </p:nvSpPr>
          <p:spPr bwMode="auto">
            <a:xfrm rot="-567103">
              <a:off x="5943600" y="3733800"/>
              <a:ext cx="1600200" cy="228600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0" name="Oval 15"/>
            <p:cNvSpPr>
              <a:spLocks/>
            </p:cNvSpPr>
            <p:nvPr/>
          </p:nvSpPr>
          <p:spPr bwMode="auto">
            <a:xfrm rot="-3709530">
              <a:off x="7100887" y="3186113"/>
              <a:ext cx="1228725" cy="190500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AutoShape 16"/>
            <p:cNvSpPr>
              <a:spLocks/>
            </p:cNvSpPr>
            <p:nvPr/>
          </p:nvSpPr>
          <p:spPr bwMode="auto">
            <a:xfrm rot="-2303066">
              <a:off x="5486400" y="3352800"/>
              <a:ext cx="914400" cy="990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972" y="10956"/>
                  </a:moveTo>
                  <a:cubicBezTo>
                    <a:pt x="19973" y="10904"/>
                    <a:pt x="19974" y="10852"/>
                    <a:pt x="19974" y="10800"/>
                  </a:cubicBezTo>
                  <a:cubicBezTo>
                    <a:pt x="19974" y="5733"/>
                    <a:pt x="15866" y="1626"/>
                    <a:pt x="10800" y="1626"/>
                  </a:cubicBezTo>
                  <a:cubicBezTo>
                    <a:pt x="5733" y="1626"/>
                    <a:pt x="1626" y="5733"/>
                    <a:pt x="1626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861"/>
                    <a:pt x="21599" y="10923"/>
                    <a:pt x="21598" y="10984"/>
                  </a:cubicBezTo>
                  <a:lnTo>
                    <a:pt x="24298" y="11031"/>
                  </a:lnTo>
                  <a:lnTo>
                    <a:pt x="20725" y="14482"/>
                  </a:lnTo>
                  <a:lnTo>
                    <a:pt x="17273" y="10910"/>
                  </a:lnTo>
                  <a:lnTo>
                    <a:pt x="19972" y="10956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2" name="AutoShape 17"/>
            <p:cNvSpPr>
              <a:spLocks/>
            </p:cNvSpPr>
            <p:nvPr/>
          </p:nvSpPr>
          <p:spPr bwMode="auto">
            <a:xfrm rot="10104456" flipH="1">
              <a:off x="7010400" y="3276600"/>
              <a:ext cx="914400" cy="9906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972" y="10956"/>
                  </a:moveTo>
                  <a:cubicBezTo>
                    <a:pt x="19973" y="10904"/>
                    <a:pt x="19974" y="10852"/>
                    <a:pt x="19974" y="10800"/>
                  </a:cubicBezTo>
                  <a:cubicBezTo>
                    <a:pt x="19974" y="5733"/>
                    <a:pt x="15866" y="1626"/>
                    <a:pt x="10800" y="1626"/>
                  </a:cubicBezTo>
                  <a:cubicBezTo>
                    <a:pt x="8024" y="1625"/>
                    <a:pt x="5398" y="2882"/>
                    <a:pt x="3656" y="5043"/>
                  </a:cubicBezTo>
                  <a:lnTo>
                    <a:pt x="2390" y="4023"/>
                  </a:lnTo>
                  <a:cubicBezTo>
                    <a:pt x="4440" y="1479"/>
                    <a:pt x="7532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861"/>
                    <a:pt x="21599" y="10923"/>
                    <a:pt x="21598" y="10984"/>
                  </a:cubicBezTo>
                  <a:lnTo>
                    <a:pt x="24298" y="11031"/>
                  </a:lnTo>
                  <a:lnTo>
                    <a:pt x="20725" y="14482"/>
                  </a:lnTo>
                  <a:lnTo>
                    <a:pt x="17273" y="10910"/>
                  </a:lnTo>
                  <a:lnTo>
                    <a:pt x="19972" y="10956"/>
                  </a:lnTo>
                  <a:close/>
                </a:path>
              </a:pathLst>
            </a:custGeom>
            <a:solidFill>
              <a:srgbClr val="00D09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23" name="Text Box 18"/>
          <p:cNvSpPr txBox="1">
            <a:spLocks/>
          </p:cNvSpPr>
          <p:nvPr/>
        </p:nvSpPr>
        <p:spPr bwMode="auto">
          <a:xfrm>
            <a:off x="838200" y="5562600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Constrains motion</a:t>
            </a:r>
          </a:p>
        </p:txBody>
      </p:sp>
      <p:sp>
        <p:nvSpPr>
          <p:cNvPr id="24" name="Text Box 19"/>
          <p:cNvSpPr txBox="1">
            <a:spLocks/>
          </p:cNvSpPr>
          <p:nvPr/>
        </p:nvSpPr>
        <p:spPr bwMode="auto">
          <a:xfrm>
            <a:off x="4343400" y="5592763"/>
            <a:ext cx="413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Reduces dimensionality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733800" y="5867400"/>
            <a:ext cx="5175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154363" y="1752600"/>
            <a:ext cx="5722937" cy="842963"/>
            <a:chOff x="3154344" y="1752600"/>
            <a:chExt cx="5722554" cy="842665"/>
          </a:xfrm>
        </p:grpSpPr>
        <p:sp>
          <p:nvSpPr>
            <p:cNvPr id="27" name="Text Box 5"/>
            <p:cNvSpPr txBox="1">
              <a:spLocks/>
            </p:cNvSpPr>
            <p:nvPr/>
          </p:nvSpPr>
          <p:spPr bwMode="auto">
            <a:xfrm>
              <a:off x="4191000" y="1752600"/>
              <a:ext cx="419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r>
                <a:rPr lang="en-US" altLang="x-none"/>
                <a:t>Parent-child relationship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154344" y="2199752"/>
              <a:ext cx="762000" cy="0"/>
            </a:xfrm>
            <a:prstGeom prst="line">
              <a:avLst/>
            </a:prstGeom>
            <a:noFill/>
            <a:ln w="889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1"/>
            <p:cNvSpPr txBox="1">
              <a:spLocks/>
            </p:cNvSpPr>
            <p:nvPr/>
          </p:nvSpPr>
          <p:spPr bwMode="auto">
            <a:xfrm>
              <a:off x="4191000" y="2133600"/>
              <a:ext cx="46858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algn="ctr" eaLnBrk="1" hangingPunct="1"/>
              <a:r>
                <a:rPr lang="en-US" altLang="x-none"/>
                <a:t>Simplifies motion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4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Modeling and Animating Hierarchies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2667000"/>
            <a:ext cx="7620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6858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3 aspects</a:t>
            </a:r>
          </a:p>
          <a:p>
            <a:pPr lvl="1" eaLnBrk="1" hangingPunct="1">
              <a:buFontTx/>
              <a:buAutoNum type="arabicPeriod"/>
            </a:pPr>
            <a:r>
              <a:rPr lang="en-US" altLang="x-none" b="1">
                <a:solidFill>
                  <a:schemeClr val="tx1"/>
                </a:solidFill>
              </a:rPr>
              <a:t> Linkages &amp; Joints – the relationships</a:t>
            </a:r>
          </a:p>
          <a:p>
            <a:pPr lvl="1" eaLnBrk="1" hangingPunct="1">
              <a:buFontTx/>
              <a:buAutoNum type="arabicPeriod"/>
            </a:pPr>
            <a:r>
              <a:rPr lang="en-US" altLang="x-none" b="1">
                <a:solidFill>
                  <a:schemeClr val="tx1"/>
                </a:solidFill>
              </a:rPr>
              <a:t> Data structure – how to represent such a hierarchy</a:t>
            </a:r>
          </a:p>
          <a:p>
            <a:pPr lvl="1" eaLnBrk="1" hangingPunct="1">
              <a:buFontTx/>
              <a:buAutoNum type="arabicPeriod"/>
            </a:pPr>
            <a:r>
              <a:rPr lang="en-US" altLang="x-none" b="1">
                <a:solidFill>
                  <a:schemeClr val="tx1"/>
                </a:solidFill>
              </a:rPr>
              <a:t> Converting local coordinate frames into global space</a:t>
            </a:r>
          </a:p>
        </p:txBody>
      </p:sp>
    </p:spTree>
    <p:extLst>
      <p:ext uri="{BB962C8B-B14F-4D97-AF65-F5344CB8AC3E}">
        <p14:creationId xmlns:p14="http://schemas.microsoft.com/office/powerpoint/2010/main" val="2799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Some Terms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" y="1371600"/>
            <a:ext cx="84582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Joint</a:t>
            </a:r>
            <a:r>
              <a:rPr lang="en-US" altLang="x-none" b="1">
                <a:solidFill>
                  <a:schemeClr val="tx1"/>
                </a:solidFill>
              </a:rPr>
              <a:t> – allowed relative motion &amp; parameters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Joint Limits</a:t>
            </a:r>
            <a:r>
              <a:rPr lang="en-US" altLang="x-none" b="1">
                <a:solidFill>
                  <a:schemeClr val="tx1"/>
                </a:solidFill>
              </a:rPr>
              <a:t> – limit on valid joint angle values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Link</a:t>
            </a:r>
            <a:r>
              <a:rPr lang="en-US" altLang="x-none" b="1">
                <a:solidFill>
                  <a:schemeClr val="tx1"/>
                </a:solidFill>
              </a:rPr>
              <a:t> – object involved in relative motion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Linkage</a:t>
            </a:r>
            <a:r>
              <a:rPr lang="en-US" altLang="x-none" b="1">
                <a:solidFill>
                  <a:schemeClr val="tx1"/>
                </a:solidFill>
              </a:rPr>
              <a:t> – entire joint-link hierarchy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Armature</a:t>
            </a:r>
            <a:r>
              <a:rPr lang="en-US" altLang="x-none" b="1">
                <a:solidFill>
                  <a:schemeClr val="tx1"/>
                </a:solidFill>
              </a:rPr>
              <a:t> – same as linkage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End effector</a:t>
            </a:r>
            <a:r>
              <a:rPr lang="en-US" altLang="x-none" b="1">
                <a:solidFill>
                  <a:schemeClr val="tx1"/>
                </a:solidFill>
              </a:rPr>
              <a:t> – most distant link in linkage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Articulation variable</a:t>
            </a:r>
            <a:r>
              <a:rPr lang="en-US" altLang="x-none" b="1">
                <a:solidFill>
                  <a:schemeClr val="tx1"/>
                </a:solidFill>
              </a:rPr>
              <a:t> – parameter of motion associated with joint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Pose</a:t>
            </a:r>
            <a:r>
              <a:rPr lang="en-US" altLang="x-none" b="1">
                <a:solidFill>
                  <a:schemeClr val="tx1"/>
                </a:solidFill>
              </a:rPr>
              <a:t> – configuration of linkage using given set of joint angles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Pose vector</a:t>
            </a:r>
            <a:r>
              <a:rPr lang="en-US" altLang="x-none" b="1">
                <a:solidFill>
                  <a:schemeClr val="tx1"/>
                </a:solidFill>
              </a:rPr>
              <a:t> – complete set of joint angles for linkage</a:t>
            </a:r>
          </a:p>
          <a:p>
            <a:pPr eaLnBrk="1" hangingPunct="1"/>
            <a:endParaRPr lang="en-US" altLang="x-none" b="1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Arc</a:t>
            </a:r>
            <a:r>
              <a:rPr lang="en-US" altLang="x-none" b="1">
                <a:solidFill>
                  <a:schemeClr val="tx1"/>
                </a:solidFill>
              </a:rPr>
              <a:t> – of a tree data structure – corresponds to a joint</a:t>
            </a:r>
          </a:p>
          <a:p>
            <a:pPr eaLnBrk="1" hangingPunct="1"/>
            <a:r>
              <a:rPr lang="en-US" altLang="x-none" b="1" u="sng">
                <a:solidFill>
                  <a:schemeClr val="tx1"/>
                </a:solidFill>
              </a:rPr>
              <a:t>Node</a:t>
            </a:r>
            <a:r>
              <a:rPr lang="en-US" altLang="x-none" b="1">
                <a:solidFill>
                  <a:schemeClr val="tx1"/>
                </a:solidFill>
              </a:rPr>
              <a:t> – of a tree data structure – corresponds to a link</a:t>
            </a:r>
          </a:p>
        </p:txBody>
      </p:sp>
    </p:spTree>
    <p:extLst>
      <p:ext uri="{BB962C8B-B14F-4D97-AF65-F5344CB8AC3E}">
        <p14:creationId xmlns:p14="http://schemas.microsoft.com/office/powerpoint/2010/main" val="4907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x-none" dirty="0"/>
              <a:t>Forward and Inverse Kinematics</a:t>
            </a: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874838"/>
            <a:ext cx="65198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 dirty="0">
                <a:solidFill>
                  <a:schemeClr val="tx1"/>
                </a:solidFill>
              </a:rPr>
              <a:t>Forward Kinematics (FK)</a:t>
            </a:r>
            <a:endParaRPr lang="en-US" altLang="x-none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animator specifies values of articulation variables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66800" y="2636838"/>
            <a:ext cx="6073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global transform for each linkage is computed</a:t>
            </a:r>
            <a:endParaRPr lang="en-US" altLang="x-none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3429000"/>
            <a:ext cx="5080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Forward and Inverse Kinematics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13151"/>
            <a:ext cx="39116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1752601"/>
            <a:ext cx="7315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u="sng" dirty="0">
                <a:solidFill>
                  <a:schemeClr val="tx1"/>
                </a:solidFill>
              </a:rPr>
              <a:t>Inverse Kinematics (IK)</a:t>
            </a:r>
            <a:endParaRPr lang="en-US" altLang="x-none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animator specifies final desired global transform for end effector (and possibly other linkages)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3048001"/>
            <a:ext cx="723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268288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Values of articulation variables are computed </a:t>
            </a:r>
          </a:p>
        </p:txBody>
      </p:sp>
    </p:spTree>
    <p:extLst>
      <p:ext uri="{BB962C8B-B14F-4D97-AF65-F5344CB8AC3E}">
        <p14:creationId xmlns:p14="http://schemas.microsoft.com/office/powerpoint/2010/main" val="10832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Modeling with Transformations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03738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You have learned everything you need to know to make a stick person out of cubes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Just translate, rotate, and scale each one to get the right size, shape, position, and orientation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Looks great – until you try to make it move</a:t>
            </a:r>
          </a:p>
        </p:txBody>
      </p:sp>
      <p:pic>
        <p:nvPicPr>
          <p:cNvPr id="5123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1781175"/>
            <a:ext cx="25209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Joints – Relative Movement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286000"/>
            <a:ext cx="6734175" cy="2981325"/>
          </a:xfrm>
        </p:spPr>
      </p:pic>
    </p:spTree>
    <p:extLst>
      <p:ext uri="{BB962C8B-B14F-4D97-AF65-F5344CB8AC3E}">
        <p14:creationId xmlns:p14="http://schemas.microsoft.com/office/powerpoint/2010/main" val="19613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57200"/>
            <a:ext cx="7496175" cy="5810250"/>
          </a:xfrm>
        </p:spPr>
      </p:pic>
    </p:spTree>
    <p:extLst>
      <p:ext uri="{BB962C8B-B14F-4D97-AF65-F5344CB8AC3E}">
        <p14:creationId xmlns:p14="http://schemas.microsoft.com/office/powerpoint/2010/main" val="17643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Hierarchical Structure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00200"/>
            <a:ext cx="6667500" cy="4419600"/>
          </a:xfrm>
        </p:spPr>
      </p:pic>
    </p:spTree>
    <p:extLst>
      <p:ext uri="{BB962C8B-B14F-4D97-AF65-F5344CB8AC3E}">
        <p14:creationId xmlns:p14="http://schemas.microsoft.com/office/powerpoint/2010/main" val="4219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Tree Structure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28800"/>
            <a:ext cx="6410325" cy="2790825"/>
          </a:xfrm>
        </p:spPr>
      </p:pic>
    </p:spTree>
    <p:extLst>
      <p:ext uri="{BB962C8B-B14F-4D97-AF65-F5344CB8AC3E}">
        <p14:creationId xmlns:p14="http://schemas.microsoft.com/office/powerpoint/2010/main" val="12533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1828800" cy="1219200"/>
          </a:xfrm>
        </p:spPr>
        <p:txBody>
          <a:bodyPr/>
          <a:lstStyle/>
          <a:p>
            <a:pPr eaLnBrk="1" hangingPunct="1"/>
            <a:r>
              <a:rPr lang="en-US" altLang="x-none" smtClean="0"/>
              <a:t>Tree Structure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7012" y="152400"/>
            <a:ext cx="5659438" cy="6477000"/>
          </a:xfrm>
        </p:spPr>
      </p:pic>
    </p:spTree>
    <p:extLst>
      <p:ext uri="{BB962C8B-B14F-4D97-AF65-F5344CB8AC3E}">
        <p14:creationId xmlns:p14="http://schemas.microsoft.com/office/powerpoint/2010/main" val="18119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Tree Structure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752600"/>
            <a:ext cx="5629275" cy="3324225"/>
          </a:xfrm>
        </p:spPr>
      </p:pic>
    </p:spTree>
    <p:extLst>
      <p:ext uri="{BB962C8B-B14F-4D97-AF65-F5344CB8AC3E}">
        <p14:creationId xmlns:p14="http://schemas.microsoft.com/office/powerpoint/2010/main" val="6998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Relative Movement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7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05000"/>
            <a:ext cx="6334125" cy="3886200"/>
          </a:xfrm>
        </p:spPr>
      </p:pic>
    </p:spTree>
    <p:extLst>
      <p:ext uri="{BB962C8B-B14F-4D97-AF65-F5344CB8AC3E}">
        <p14:creationId xmlns:p14="http://schemas.microsoft.com/office/powerpoint/2010/main" val="768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Relative Movement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8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075" y="1824038"/>
            <a:ext cx="3371850" cy="3590925"/>
          </a:xfrm>
        </p:spPr>
      </p:pic>
    </p:spTree>
    <p:extLst>
      <p:ext uri="{BB962C8B-B14F-4D97-AF65-F5344CB8AC3E}">
        <p14:creationId xmlns:p14="http://schemas.microsoft.com/office/powerpoint/2010/main" val="9547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Tree Structure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137" y="1524000"/>
            <a:ext cx="6410325" cy="4467225"/>
          </a:xfrm>
        </p:spPr>
      </p:pic>
    </p:spTree>
    <p:extLst>
      <p:ext uri="{BB962C8B-B14F-4D97-AF65-F5344CB8AC3E}">
        <p14:creationId xmlns:p14="http://schemas.microsoft.com/office/powerpoint/2010/main" val="745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Tree Structure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4" descr="Fig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905000"/>
            <a:ext cx="3657600" cy="3000375"/>
          </a:xfrm>
        </p:spPr>
      </p:pic>
    </p:spTree>
    <p:extLst>
      <p:ext uri="{BB962C8B-B14F-4D97-AF65-F5344CB8AC3E}">
        <p14:creationId xmlns:p14="http://schemas.microsoft.com/office/powerpoint/2010/main" val="102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Right Control Knobs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521325" cy="3124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As soon as you want to change something, the model falls apart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Reason: the thing you’re modeling is </a:t>
            </a:r>
            <a:r>
              <a:rPr lang="en-US" altLang="zh-CN" sz="1800" i="1" dirty="0">
                <a:ea typeface="宋体" charset="-122"/>
              </a:rPr>
              <a:t>constrained</a:t>
            </a:r>
            <a:r>
              <a:rPr lang="en-US" altLang="zh-CN" sz="1800" dirty="0">
                <a:ea typeface="宋体" charset="-122"/>
              </a:rPr>
              <a:t> but your model doesn’t know it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What we need: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charset="-122"/>
              </a:rPr>
              <a:t>Some sort of representation of </a:t>
            </a:r>
            <a:r>
              <a:rPr lang="en-US" altLang="zh-CN" sz="1600" i="1" dirty="0">
                <a:ea typeface="宋体" charset="-122"/>
              </a:rPr>
              <a:t>structure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charset="-122"/>
              </a:rPr>
              <a:t>A set of “control knobs” </a:t>
            </a:r>
            <a:r>
              <a:rPr lang="en-US" altLang="zh-CN" sz="1600" dirty="0" smtClean="0">
                <a:ea typeface="宋体" charset="-122"/>
              </a:rPr>
              <a:t>(articulation variables) </a:t>
            </a:r>
            <a:r>
              <a:rPr lang="en-US" altLang="zh-CN" sz="1600" dirty="0">
                <a:ea typeface="宋体" charset="-122"/>
              </a:rPr>
              <a:t>that make it easy to move our stick person through </a:t>
            </a:r>
            <a:r>
              <a:rPr lang="en-US" altLang="zh-CN" sz="1600" i="1" dirty="0">
                <a:ea typeface="宋体" charset="-122"/>
              </a:rPr>
              <a:t>legal configurations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This kind of control is convenient for static models, and vital for animation!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ea typeface="宋体" charset="-122"/>
              </a:rPr>
              <a:t>Key is to structure the transformations in the right way: </a:t>
            </a:r>
            <a:r>
              <a:rPr lang="en-US" altLang="zh-CN" sz="1800" dirty="0">
                <a:solidFill>
                  <a:srgbClr val="FFFF00"/>
                </a:solidFill>
                <a:ea typeface="宋体" charset="-122"/>
              </a:rPr>
              <a:t>using a hierarchy</a:t>
            </a:r>
          </a:p>
        </p:txBody>
      </p:sp>
      <p:pic>
        <p:nvPicPr>
          <p:cNvPr id="614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781175"/>
            <a:ext cx="214153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85725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Implementation Note</a:t>
            </a:r>
            <a:r>
              <a:rPr lang="en-US" altLang="x-none" smtClean="0"/>
              <a:t>: </a:t>
            </a:r>
            <a:br>
              <a:rPr lang="en-US" altLang="x-none" smtClean="0"/>
            </a:br>
            <a:r>
              <a:rPr lang="en-US" altLang="x-none" smtClean="0"/>
              <a:t>Nodes </a:t>
            </a:r>
            <a:r>
              <a:rPr lang="en-US" altLang="x-none" dirty="0" smtClean="0"/>
              <a:t>&amp; Arcs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400800" y="1981200"/>
            <a:ext cx="1981200" cy="2743200"/>
            <a:chOff x="762000" y="3352800"/>
            <a:chExt cx="1981200" cy="27432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133600" y="3352800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8"/>
            <p:cNvSpPr>
              <a:spLocks/>
            </p:cNvSpPr>
            <p:nvPr/>
          </p:nvSpPr>
          <p:spPr bwMode="auto">
            <a:xfrm>
              <a:off x="1905000" y="42672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600200" y="4708525"/>
              <a:ext cx="357188" cy="854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905000" y="51816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286000" y="4724400"/>
              <a:ext cx="457200" cy="838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1143000" y="4648200"/>
              <a:ext cx="708025" cy="990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762000" y="56388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Oval 8"/>
            <p:cNvSpPr>
              <a:spLocks/>
            </p:cNvSpPr>
            <p:nvPr/>
          </p:nvSpPr>
          <p:spPr bwMode="auto">
            <a:xfrm>
              <a:off x="1295400" y="56388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457200" y="20574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 dirty="0"/>
              <a:t>NODE</a:t>
            </a:r>
          </a:p>
          <a:p>
            <a:pPr eaLnBrk="1" hangingPunct="1"/>
            <a:r>
              <a:rPr lang="en-US" altLang="x-none" sz="1800" b="1" dirty="0"/>
              <a:t>Pointer to data</a:t>
            </a:r>
          </a:p>
          <a:p>
            <a:pPr eaLnBrk="1" hangingPunct="1"/>
            <a:r>
              <a:rPr lang="en-US" altLang="x-none" sz="1800" b="1" dirty="0"/>
              <a:t>Data transformation</a:t>
            </a:r>
          </a:p>
          <a:p>
            <a:pPr eaLnBrk="1" hangingPunct="1"/>
            <a:r>
              <a:rPr lang="en-US" altLang="x-none" sz="1800" b="1" dirty="0"/>
              <a:t>Pointer to arcs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457200" y="3962400"/>
            <a:ext cx="670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/>
              <a:t>ARC</a:t>
            </a:r>
          </a:p>
          <a:p>
            <a:pPr eaLnBrk="1" hangingPunct="1"/>
            <a:r>
              <a:rPr lang="en-US" altLang="x-none" sz="1800" b="1"/>
              <a:t>Transform of one next node relative to parent node</a:t>
            </a:r>
          </a:p>
          <a:p>
            <a:pPr eaLnBrk="1" hangingPunct="1"/>
            <a:r>
              <a:rPr lang="en-US" altLang="x-none" sz="1800" b="1"/>
              <a:t>Articulation transform</a:t>
            </a:r>
          </a:p>
          <a:p>
            <a:pPr eaLnBrk="1" hangingPunct="1"/>
            <a:r>
              <a:rPr lang="en-US" altLang="x-none" sz="1800" b="1"/>
              <a:t>Pointer to node</a:t>
            </a:r>
          </a:p>
        </p:txBody>
      </p:sp>
    </p:spTree>
    <p:extLst>
      <p:ext uri="{BB962C8B-B14F-4D97-AF65-F5344CB8AC3E}">
        <p14:creationId xmlns:p14="http://schemas.microsoft.com/office/powerpoint/2010/main" val="11155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Implementation Note:</a:t>
            </a:r>
            <a:br>
              <a:rPr lang="en-US" altLang="x-none" dirty="0" smtClean="0"/>
            </a:br>
            <a:r>
              <a:rPr lang="en-US" altLang="x-none" dirty="0" smtClean="0"/>
              <a:t>Representing arbitrary number of children with fixed-length </a:t>
            </a:r>
            <a:r>
              <a:rPr lang="en-US" altLang="x-none" smtClean="0"/>
              <a:t>data structure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6"/>
          <p:cNvSpPr txBox="1">
            <a:spLocks/>
          </p:cNvSpPr>
          <p:nvPr/>
        </p:nvSpPr>
        <p:spPr bwMode="auto">
          <a:xfrm>
            <a:off x="3886200" y="2438400"/>
            <a:ext cx="3352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/>
              <a:t>Node points to first child</a:t>
            </a:r>
          </a:p>
          <a:p>
            <a:pPr eaLnBrk="1" hangingPunct="1"/>
            <a:r>
              <a:rPr lang="en-US" altLang="x-none" sz="1800" b="1"/>
              <a:t>Each child points to sibling</a:t>
            </a:r>
          </a:p>
          <a:p>
            <a:pPr eaLnBrk="1" hangingPunct="1"/>
            <a:r>
              <a:rPr lang="en-US" altLang="x-none" sz="1800" b="1"/>
              <a:t>Last sibling points to NULL</a:t>
            </a:r>
          </a:p>
          <a:p>
            <a:pPr eaLnBrk="1" hangingPunct="1"/>
            <a:r>
              <a:rPr lang="en-US" altLang="x-none" sz="1800" b="1"/>
              <a:t>In node: arcPtr for 1</a:t>
            </a:r>
            <a:r>
              <a:rPr lang="en-US" altLang="x-none" sz="1800" b="1" baseline="30000"/>
              <a:t>st</a:t>
            </a:r>
            <a:r>
              <a:rPr lang="en-US" altLang="x-none" sz="1800" b="1"/>
              <a:t> child</a:t>
            </a:r>
          </a:p>
          <a:p>
            <a:pPr eaLnBrk="1" hangingPunct="1"/>
            <a:r>
              <a:rPr lang="en-US" altLang="x-none" sz="1800" b="1"/>
              <a:t>In arc: arcPtr for sibling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219200" y="3048000"/>
            <a:ext cx="1981200" cy="2743200"/>
            <a:chOff x="762000" y="3352800"/>
            <a:chExt cx="1981200" cy="27432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33600" y="3352800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05000" y="42672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600200" y="4708525"/>
              <a:ext cx="357188" cy="854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905000" y="51816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286000" y="4724400"/>
              <a:ext cx="457200" cy="838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1143000" y="4648200"/>
              <a:ext cx="708025" cy="990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8"/>
            <p:cNvSpPr>
              <a:spLocks/>
            </p:cNvSpPr>
            <p:nvPr/>
          </p:nvSpPr>
          <p:spPr bwMode="auto">
            <a:xfrm>
              <a:off x="762000" y="56388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6" name="Oval 8"/>
            <p:cNvSpPr>
              <a:spLocks/>
            </p:cNvSpPr>
            <p:nvPr/>
          </p:nvSpPr>
          <p:spPr bwMode="auto">
            <a:xfrm>
              <a:off x="1295400" y="56388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6096000" y="3276600"/>
            <a:ext cx="2667000" cy="2286000"/>
            <a:chOff x="6096000" y="3276600"/>
            <a:chExt cx="2667000" cy="2286000"/>
          </a:xfrm>
        </p:grpSpPr>
        <p:sp>
          <p:nvSpPr>
            <p:cNvPr id="18" name="Oval 8"/>
            <p:cNvSpPr>
              <a:spLocks/>
            </p:cNvSpPr>
            <p:nvPr/>
          </p:nvSpPr>
          <p:spPr bwMode="auto">
            <a:xfrm>
              <a:off x="6096000" y="51054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7086600" y="3276600"/>
              <a:ext cx="0" cy="914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8"/>
            <p:cNvSpPr>
              <a:spLocks/>
            </p:cNvSpPr>
            <p:nvPr/>
          </p:nvSpPr>
          <p:spPr bwMode="auto">
            <a:xfrm>
              <a:off x="6858000" y="41910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cxnSp>
          <p:nvCxnSpPr>
            <p:cNvPr id="21" name="Straight Connector 19"/>
            <p:cNvCxnSpPr>
              <a:cxnSpLocks noChangeShapeType="1"/>
            </p:cNvCxnSpPr>
            <p:nvPr/>
          </p:nvCxnSpPr>
          <p:spPr bwMode="auto">
            <a:xfrm rot="5400000">
              <a:off x="6438900" y="4686300"/>
              <a:ext cx="45720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 rot="10800000">
              <a:off x="6629400" y="5334000"/>
              <a:ext cx="5334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"/>
            <p:cNvSpPr>
              <a:spLocks/>
            </p:cNvSpPr>
            <p:nvPr/>
          </p:nvSpPr>
          <p:spPr bwMode="auto">
            <a:xfrm>
              <a:off x="7239000" y="51054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7848600" y="53340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8"/>
            <p:cNvSpPr>
              <a:spLocks/>
            </p:cNvSpPr>
            <p:nvPr/>
          </p:nvSpPr>
          <p:spPr bwMode="auto">
            <a:xfrm>
              <a:off x="8305800" y="51054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457200" y="2286000"/>
            <a:ext cx="2362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800" b="1"/>
              <a:t>Use array of pointers to children</a:t>
            </a:r>
          </a:p>
          <a:p>
            <a:pPr eaLnBrk="1" hangingPunct="1"/>
            <a:r>
              <a:rPr lang="en-US" altLang="x-none" sz="1800" b="1"/>
              <a:t>In node, arcPtr[]</a:t>
            </a:r>
          </a:p>
        </p:txBody>
      </p:sp>
    </p:spTree>
    <p:extLst>
      <p:ext uri="{BB962C8B-B14F-4D97-AF65-F5344CB8AC3E}">
        <p14:creationId xmlns:p14="http://schemas.microsoft.com/office/powerpoint/2010/main" val="8724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Tree Traversal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044575" y="2090738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/>
          </p:cNvSpPr>
          <p:nvPr/>
        </p:nvSpPr>
        <p:spPr bwMode="auto">
          <a:xfrm>
            <a:off x="815975" y="3005138"/>
            <a:ext cx="457200" cy="457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87375" y="3386138"/>
            <a:ext cx="3048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815975" y="3919538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196975" y="3462338"/>
            <a:ext cx="228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3"/>
          <p:cNvSpPr txBox="1">
            <a:spLocks/>
          </p:cNvSpPr>
          <p:nvPr/>
        </p:nvSpPr>
        <p:spPr bwMode="auto">
          <a:xfrm>
            <a:off x="731838" y="21669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1800"/>
              <a:t>L </a:t>
            </a:r>
          </a:p>
        </p:txBody>
      </p:sp>
      <p:sp>
        <p:nvSpPr>
          <p:cNvPr id="13" name="Text Box 14"/>
          <p:cNvSpPr txBox="1">
            <a:spLocks/>
          </p:cNvSpPr>
          <p:nvPr/>
        </p:nvSpPr>
        <p:spPr bwMode="auto">
          <a:xfrm>
            <a:off x="731838" y="24717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1800"/>
              <a:t>A</a:t>
            </a:r>
          </a:p>
        </p:txBody>
      </p:sp>
      <p:sp>
        <p:nvSpPr>
          <p:cNvPr id="14" name="Text Box 15"/>
          <p:cNvSpPr txBox="1">
            <a:spLocks/>
          </p:cNvSpPr>
          <p:nvPr/>
        </p:nvSpPr>
        <p:spPr bwMode="auto">
          <a:xfrm>
            <a:off x="762000" y="3048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1800"/>
              <a:t>d,M</a:t>
            </a:r>
          </a:p>
        </p:txBody>
      </p:sp>
      <p:sp>
        <p:nvSpPr>
          <p:cNvPr id="31" name="Text Box 5"/>
          <p:cNvSpPr txBox="1">
            <a:spLocks/>
          </p:cNvSpPr>
          <p:nvPr/>
        </p:nvSpPr>
        <p:spPr bwMode="auto">
          <a:xfrm>
            <a:off x="3208337" y="533400"/>
            <a:ext cx="5867400" cy="6203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1600" dirty="0">
                <a:latin typeface="Helvetica" charset="0"/>
              </a:rPr>
              <a:t>traverse (</a:t>
            </a:r>
            <a:r>
              <a:rPr lang="en-US" altLang="x-none" sz="1600" dirty="0" err="1">
                <a:latin typeface="Helvetica" charset="0"/>
              </a:rPr>
              <a:t>arcPtr,matrix</a:t>
            </a:r>
            <a:r>
              <a:rPr lang="en-US" altLang="x-none" sz="1600" dirty="0">
                <a:latin typeface="Helvetica" charset="0"/>
              </a:rPr>
              <a:t>)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{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// concatenate arc matrices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matrix = matrix*</a:t>
            </a:r>
            <a:r>
              <a:rPr lang="en-US" altLang="x-none" sz="1600" dirty="0" err="1">
                <a:latin typeface="Helvetica" charset="0"/>
              </a:rPr>
              <a:t>arcPtr</a:t>
            </a:r>
            <a:r>
              <a:rPr lang="en-US" altLang="x-none" sz="1600" dirty="0">
                <a:latin typeface="Helvetica" charset="0"/>
              </a:rPr>
              <a:t>-&gt;</a:t>
            </a:r>
            <a:r>
              <a:rPr lang="en-US" altLang="x-none" sz="1600" dirty="0" err="1">
                <a:latin typeface="Helvetica" charset="0"/>
              </a:rPr>
              <a:t>Lmatrix</a:t>
            </a:r>
            <a:endParaRPr lang="en-US" altLang="x-none" sz="1600" dirty="0">
              <a:latin typeface="Helvetica" charset="0"/>
            </a:endParaRPr>
          </a:p>
          <a:p>
            <a:pPr eaLnBrk="1" hangingPunct="1"/>
            <a:r>
              <a:rPr lang="en-US" altLang="x-none" sz="1600" dirty="0">
                <a:latin typeface="Helvetica" charset="0"/>
              </a:rPr>
              <a:t>	matrix = matrix*</a:t>
            </a:r>
            <a:r>
              <a:rPr lang="en-US" altLang="x-none" sz="1600" dirty="0" err="1">
                <a:latin typeface="Helvetica" charset="0"/>
              </a:rPr>
              <a:t>arcPtr</a:t>
            </a:r>
            <a:r>
              <a:rPr lang="en-US" altLang="x-none" sz="1600" dirty="0">
                <a:latin typeface="Helvetica" charset="0"/>
              </a:rPr>
              <a:t>-&gt;</a:t>
            </a:r>
            <a:r>
              <a:rPr lang="en-US" altLang="x-none" sz="1600" dirty="0" err="1">
                <a:latin typeface="Helvetica" charset="0"/>
              </a:rPr>
              <a:t>Amatrix</a:t>
            </a:r>
            <a:r>
              <a:rPr lang="en-US" altLang="x-none" sz="1600" dirty="0">
                <a:latin typeface="Helvetica" charset="0"/>
              </a:rPr>
              <a:t>;</a:t>
            </a:r>
          </a:p>
          <a:p>
            <a:pPr eaLnBrk="1" hangingPunct="1"/>
            <a:endParaRPr lang="en-US" altLang="x-none" sz="1600" dirty="0">
              <a:latin typeface="Helvetica" charset="0"/>
            </a:endParaRPr>
          </a:p>
          <a:p>
            <a:pPr eaLnBrk="1" hangingPunct="1"/>
            <a:r>
              <a:rPr lang="en-US" altLang="x-none" sz="1600" dirty="0">
                <a:latin typeface="Helvetica" charset="0"/>
              </a:rPr>
              <a:t>	// get node and transform data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</a:t>
            </a:r>
            <a:r>
              <a:rPr lang="en-US" altLang="x-none" sz="1600" dirty="0" err="1">
                <a:latin typeface="Helvetica" charset="0"/>
              </a:rPr>
              <a:t>nodePtr</a:t>
            </a:r>
            <a:r>
              <a:rPr lang="en-US" altLang="x-none" sz="1600" dirty="0">
                <a:latin typeface="Helvetica" charset="0"/>
              </a:rPr>
              <a:t>=</a:t>
            </a:r>
            <a:r>
              <a:rPr lang="en-US" altLang="x-none" sz="1600" dirty="0" err="1">
                <a:latin typeface="Helvetica" charset="0"/>
              </a:rPr>
              <a:t>acrPtr</a:t>
            </a:r>
            <a:r>
              <a:rPr lang="en-US" altLang="x-none" sz="1600" dirty="0">
                <a:latin typeface="Helvetica" charset="0"/>
              </a:rPr>
              <a:t>-&gt;</a:t>
            </a:r>
            <a:r>
              <a:rPr lang="en-US" altLang="x-none" sz="1600" dirty="0" err="1">
                <a:latin typeface="Helvetica" charset="0"/>
              </a:rPr>
              <a:t>nodePtr</a:t>
            </a:r>
            <a:endParaRPr lang="en-US" altLang="x-none" sz="1600" dirty="0">
              <a:latin typeface="Helvetica" charset="0"/>
            </a:endParaRPr>
          </a:p>
          <a:p>
            <a:pPr eaLnBrk="1" hangingPunct="1"/>
            <a:r>
              <a:rPr lang="en-US" altLang="x-none" sz="1600" dirty="0">
                <a:latin typeface="Helvetica" charset="0"/>
              </a:rPr>
              <a:t>	</a:t>
            </a:r>
            <a:r>
              <a:rPr lang="en-US" altLang="x-none" sz="1600" dirty="0" smtClean="0">
                <a:latin typeface="Helvetica" charset="0"/>
              </a:rPr>
              <a:t>//push </a:t>
            </a:r>
            <a:r>
              <a:rPr lang="en-US" altLang="x-none" sz="1600" dirty="0">
                <a:latin typeface="Helvetica" charset="0"/>
              </a:rPr>
              <a:t>(matrix)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matrix = matrix * </a:t>
            </a:r>
            <a:r>
              <a:rPr lang="en-US" altLang="x-none" sz="1600" dirty="0" err="1">
                <a:latin typeface="Helvetica" charset="0"/>
              </a:rPr>
              <a:t>nodePTr</a:t>
            </a:r>
            <a:r>
              <a:rPr lang="en-US" altLang="x-none" sz="1600" dirty="0">
                <a:latin typeface="Helvetica" charset="0"/>
              </a:rPr>
              <a:t>-</a:t>
            </a:r>
            <a:r>
              <a:rPr lang="en-US" altLang="x-none" sz="1600" dirty="0" smtClean="0">
                <a:latin typeface="Helvetica" charset="0"/>
              </a:rPr>
              <a:t>&gt;</a:t>
            </a:r>
            <a:r>
              <a:rPr lang="en-US" altLang="x-none" sz="1600" dirty="0" err="1" smtClean="0">
                <a:latin typeface="Helvetica" charset="0"/>
              </a:rPr>
              <a:t>Tmatrix</a:t>
            </a:r>
            <a:endParaRPr lang="en-US" altLang="x-none" sz="1600" dirty="0">
              <a:latin typeface="Helvetica" charset="0"/>
            </a:endParaRPr>
          </a:p>
          <a:p>
            <a:pPr eaLnBrk="1" hangingPunct="1"/>
            <a:r>
              <a:rPr lang="en-US" altLang="x-none" sz="1600" dirty="0">
                <a:latin typeface="Helvetica" charset="0"/>
              </a:rPr>
              <a:t>	</a:t>
            </a:r>
            <a:r>
              <a:rPr lang="en-US" altLang="x-none" sz="1600" dirty="0" err="1">
                <a:latin typeface="Helvetica" charset="0"/>
              </a:rPr>
              <a:t>aData</a:t>
            </a:r>
            <a:r>
              <a:rPr lang="en-US" altLang="x-none" sz="1600" dirty="0">
                <a:latin typeface="Helvetica" charset="0"/>
              </a:rPr>
              <a:t> = </a:t>
            </a:r>
            <a:r>
              <a:rPr lang="en-US" altLang="x-none" sz="1600" dirty="0" err="1">
                <a:latin typeface="Helvetica" charset="0"/>
              </a:rPr>
              <a:t>transformData</a:t>
            </a:r>
            <a:r>
              <a:rPr lang="en-US" altLang="x-none" sz="1600" dirty="0">
                <a:latin typeface="Helvetica" charset="0"/>
              </a:rPr>
              <a:t>(</a:t>
            </a:r>
            <a:r>
              <a:rPr lang="en-US" altLang="x-none" sz="1600" dirty="0" err="1">
                <a:latin typeface="Helvetica" charset="0"/>
              </a:rPr>
              <a:t>matrix,dataPTr</a:t>
            </a:r>
            <a:r>
              <a:rPr lang="en-US" altLang="x-none" sz="1600" dirty="0">
                <a:latin typeface="Helvetica" charset="0"/>
              </a:rPr>
              <a:t>)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draw(</a:t>
            </a:r>
            <a:r>
              <a:rPr lang="en-US" altLang="x-none" sz="1600" dirty="0" err="1">
                <a:latin typeface="Helvetica" charset="0"/>
              </a:rPr>
              <a:t>aData</a:t>
            </a:r>
            <a:r>
              <a:rPr lang="en-US" altLang="x-none" sz="1600" dirty="0">
                <a:latin typeface="Helvetica" charset="0"/>
              </a:rPr>
              <a:t>)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</a:t>
            </a:r>
            <a:r>
              <a:rPr lang="en-US" altLang="x-none" sz="1600" dirty="0" smtClean="0">
                <a:latin typeface="Helvetica" charset="0"/>
              </a:rPr>
              <a:t>//matrix </a:t>
            </a:r>
            <a:r>
              <a:rPr lang="en-US" altLang="x-none" sz="1600" dirty="0">
                <a:latin typeface="Helvetica" charset="0"/>
              </a:rPr>
              <a:t>= pop();</a:t>
            </a:r>
          </a:p>
          <a:p>
            <a:pPr eaLnBrk="1" hangingPunct="1"/>
            <a:endParaRPr lang="en-US" altLang="x-none" sz="1600" dirty="0">
              <a:latin typeface="Helvetica" charset="0"/>
            </a:endParaRPr>
          </a:p>
          <a:p>
            <a:pPr eaLnBrk="1" hangingPunct="1"/>
            <a:r>
              <a:rPr lang="en-US" altLang="x-none" sz="1600" dirty="0">
                <a:latin typeface="Helvetica" charset="0"/>
              </a:rPr>
              <a:t>	// process children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If (</a:t>
            </a:r>
            <a:r>
              <a:rPr lang="en-US" altLang="x-none" sz="1600" dirty="0" err="1">
                <a:latin typeface="Helvetica" charset="0"/>
              </a:rPr>
              <a:t>nodePtr</a:t>
            </a:r>
            <a:r>
              <a:rPr lang="en-US" altLang="x-none" sz="1600" dirty="0">
                <a:latin typeface="Helvetica" charset="0"/>
              </a:rPr>
              <a:t>-&gt;</a:t>
            </a:r>
            <a:r>
              <a:rPr lang="en-US" altLang="x-none" sz="1600" dirty="0" err="1">
                <a:latin typeface="Helvetica" charset="0"/>
              </a:rPr>
              <a:t>arcPtr</a:t>
            </a:r>
            <a:r>
              <a:rPr lang="en-US" altLang="x-none" sz="1600" dirty="0">
                <a:latin typeface="Helvetica" charset="0"/>
              </a:rPr>
              <a:t> != NULL) {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	</a:t>
            </a:r>
            <a:r>
              <a:rPr lang="en-US" altLang="x-none" sz="1600" dirty="0" err="1">
                <a:latin typeface="Helvetica" charset="0"/>
              </a:rPr>
              <a:t>nextArcPtr</a:t>
            </a:r>
            <a:r>
              <a:rPr lang="en-US" altLang="x-none" sz="1600" dirty="0">
                <a:latin typeface="Helvetica" charset="0"/>
              </a:rPr>
              <a:t> = </a:t>
            </a:r>
            <a:r>
              <a:rPr lang="en-US" altLang="x-none" sz="1600" dirty="0" err="1">
                <a:latin typeface="Helvetica" charset="0"/>
              </a:rPr>
              <a:t>nodePTr</a:t>
            </a:r>
            <a:r>
              <a:rPr lang="en-US" altLang="x-none" sz="1600" dirty="0">
                <a:latin typeface="Helvetica" charset="0"/>
              </a:rPr>
              <a:t>-&gt; </a:t>
            </a:r>
            <a:r>
              <a:rPr lang="en-US" altLang="x-none" sz="1600" dirty="0" err="1">
                <a:latin typeface="Helvetica" charset="0"/>
              </a:rPr>
              <a:t>arcPtr</a:t>
            </a:r>
            <a:r>
              <a:rPr lang="en-US" altLang="x-none" sz="1600" dirty="0">
                <a:latin typeface="Helvetica" charset="0"/>
              </a:rPr>
              <a:t> 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	while (</a:t>
            </a:r>
            <a:r>
              <a:rPr lang="en-US" altLang="x-none" sz="1600" dirty="0" err="1">
                <a:latin typeface="Helvetica" charset="0"/>
              </a:rPr>
              <a:t>nextArcPtr</a:t>
            </a:r>
            <a:r>
              <a:rPr lang="en-US" altLang="x-none" sz="1600" dirty="0">
                <a:latin typeface="Helvetica" charset="0"/>
              </a:rPr>
              <a:t> != NULL) {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		push(matrix)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		traverse(</a:t>
            </a:r>
            <a:r>
              <a:rPr lang="en-US" altLang="x-none" sz="1600" dirty="0" err="1">
                <a:latin typeface="Helvetica" charset="0"/>
              </a:rPr>
              <a:t>nextArcPtr,matrix</a:t>
            </a:r>
            <a:r>
              <a:rPr lang="en-US" altLang="x-none" sz="1600" dirty="0">
                <a:latin typeface="Helvetica" charset="0"/>
              </a:rPr>
              <a:t>)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		matrix = pop()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		</a:t>
            </a:r>
            <a:r>
              <a:rPr lang="en-US" altLang="x-none" sz="1600" dirty="0" err="1">
                <a:latin typeface="Helvetica" charset="0"/>
              </a:rPr>
              <a:t>nextArcPtr</a:t>
            </a:r>
            <a:r>
              <a:rPr lang="en-US" altLang="x-none" sz="1600" dirty="0">
                <a:latin typeface="Helvetica" charset="0"/>
              </a:rPr>
              <a:t> = </a:t>
            </a:r>
            <a:r>
              <a:rPr lang="en-US" altLang="x-none" sz="1600" dirty="0" err="1">
                <a:latin typeface="Helvetica" charset="0"/>
              </a:rPr>
              <a:t>nextArcPtr</a:t>
            </a:r>
            <a:r>
              <a:rPr lang="en-US" altLang="x-none" sz="1600" dirty="0">
                <a:latin typeface="Helvetica" charset="0"/>
              </a:rPr>
              <a:t>-&gt;</a:t>
            </a:r>
            <a:r>
              <a:rPr lang="en-US" altLang="x-none" sz="1600" dirty="0" err="1">
                <a:latin typeface="Helvetica" charset="0"/>
              </a:rPr>
              <a:t>arcPtr</a:t>
            </a:r>
            <a:endParaRPr lang="en-US" altLang="x-none" sz="1600" dirty="0">
              <a:latin typeface="Helvetica" charset="0"/>
            </a:endParaRPr>
          </a:p>
          <a:p>
            <a:pPr eaLnBrk="1" hangingPunct="1"/>
            <a:r>
              <a:rPr lang="en-US" altLang="x-none" sz="1600" dirty="0">
                <a:latin typeface="Helvetica" charset="0"/>
              </a:rPr>
              <a:t>		}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	}</a:t>
            </a:r>
          </a:p>
          <a:p>
            <a:pPr eaLnBrk="1" hangingPunct="1"/>
            <a:r>
              <a:rPr lang="en-US" altLang="x-none" sz="1600" dirty="0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6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Articulated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70338"/>
            <a:ext cx="7772400" cy="2049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A minimal 2-D jointed object: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Two pieces, A (“fore arm”) and B (“upper arm”)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Attach point q on B to point r on A (“elbow”)</a:t>
            </a:r>
          </a:p>
          <a:p>
            <a:pPr lvl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Desired control knobs:</a:t>
            </a:r>
          </a:p>
          <a:p>
            <a:pPr lvl="2">
              <a:lnSpc>
                <a:spcPct val="80000"/>
              </a:lnSpc>
            </a:pPr>
            <a:r>
              <a:rPr lang="en-US" altLang="zh-CN" sz="1400">
                <a:ea typeface="宋体" charset="-122"/>
              </a:rPr>
              <a:t>T: shoulder position (point at which p winds up)</a:t>
            </a:r>
          </a:p>
          <a:p>
            <a:pPr lvl="2">
              <a:lnSpc>
                <a:spcPct val="80000"/>
              </a:lnSpc>
            </a:pPr>
            <a:r>
              <a:rPr lang="en-US" altLang="zh-CN" sz="1400">
                <a:ea typeface="宋体" charset="-122"/>
              </a:rPr>
              <a:t>u: shoulder angle (A and B rotate together about p)</a:t>
            </a:r>
          </a:p>
          <a:p>
            <a:pPr lvl="2">
              <a:lnSpc>
                <a:spcPct val="80000"/>
              </a:lnSpc>
            </a:pPr>
            <a:r>
              <a:rPr lang="en-US" altLang="zh-CN" sz="1400">
                <a:ea typeface="宋体" charset="-122"/>
              </a:rPr>
              <a:t>v: elbow angle (A rotates about r, which stays attached to q)</a:t>
            </a:r>
          </a:p>
        </p:txBody>
      </p:sp>
      <p:pic>
        <p:nvPicPr>
          <p:cNvPr id="7171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010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Arm, step 1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8350"/>
            <a:ext cx="7772400" cy="106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Start with A and B in their untransformed configurations (B is hiding behind A)</a:t>
            </a:r>
          </a:p>
          <a:p>
            <a:pPr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First apply a series of transformations to A, leaving B where it is…</a:t>
            </a:r>
          </a:p>
        </p:txBody>
      </p:sp>
      <p:pic>
        <p:nvPicPr>
          <p:cNvPr id="8195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38313"/>
            <a:ext cx="28194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Arm, step 2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60900"/>
            <a:ext cx="7772400" cy="825500"/>
          </a:xfrm>
        </p:spPr>
        <p:txBody>
          <a:bodyPr/>
          <a:lstStyle/>
          <a:p>
            <a:r>
              <a:rPr lang="en-US" altLang="zh-CN" sz="2200">
                <a:ea typeface="宋体" charset="-122"/>
              </a:rPr>
              <a:t>Translate by -r, bringing r to the origin</a:t>
            </a:r>
          </a:p>
          <a:p>
            <a:r>
              <a:rPr lang="en-US" altLang="zh-CN" sz="2200">
                <a:ea typeface="宋体" charset="-122"/>
              </a:rPr>
              <a:t>You can now see B peeking out from behind A</a:t>
            </a:r>
          </a:p>
        </p:txBody>
      </p:sp>
      <p:pic>
        <p:nvPicPr>
          <p:cNvPr id="9219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905000"/>
            <a:ext cx="672465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Arm, step 3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21250"/>
            <a:ext cx="7772400" cy="41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Next, we rotate A by v (the “elbow” angle)</a:t>
            </a:r>
          </a:p>
        </p:txBody>
      </p:sp>
      <p:pic>
        <p:nvPicPr>
          <p:cNvPr id="10243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857375"/>
            <a:ext cx="72390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Arm, step 4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95800"/>
            <a:ext cx="8153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Translate A by q, bringing r and q together to form the elbow joint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We can regard q as the origin of the lower arm coordinate system, and regard A as being in this coordinate system</a:t>
            </a:r>
          </a:p>
        </p:txBody>
      </p:sp>
      <p:pic>
        <p:nvPicPr>
          <p:cNvPr id="11267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3628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Making an Arm, step 5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7772400" cy="1238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From now on, each transformation applies to both A and B (this is important!)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First, translate by -p, bringing p to the origin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A and B both move together, so the elbow doesn’t separate!</a:t>
            </a:r>
          </a:p>
        </p:txBody>
      </p:sp>
      <p:pic>
        <p:nvPicPr>
          <p:cNvPr id="12291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962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3237</TotalTime>
  <Words>952</Words>
  <Application>Microsoft Macintosh PowerPoint</Application>
  <PresentationFormat>On-screen Show (4:3)</PresentationFormat>
  <Paragraphs>171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Helvetica</vt:lpstr>
      <vt:lpstr>Osaka</vt:lpstr>
      <vt:lpstr>Times</vt:lpstr>
      <vt:lpstr>Times New Roman</vt:lpstr>
      <vt:lpstr>宋体</vt:lpstr>
      <vt:lpstr>UTD-Theme</vt:lpstr>
      <vt:lpstr>Forward Kinematics</vt:lpstr>
      <vt:lpstr>Modeling with Transformations</vt:lpstr>
      <vt:lpstr>The Right Control Knobs</vt:lpstr>
      <vt:lpstr>Making an Articulated Model</vt:lpstr>
      <vt:lpstr>Making an Arm, step 1</vt:lpstr>
      <vt:lpstr>Making an Arm, step 2</vt:lpstr>
      <vt:lpstr>Making an Arm, step 3</vt:lpstr>
      <vt:lpstr>Making an Arm, step 4</vt:lpstr>
      <vt:lpstr>Making an Arm, step 5</vt:lpstr>
      <vt:lpstr>Making an Arm, step 6</vt:lpstr>
      <vt:lpstr>Making an Arm, step 7</vt:lpstr>
      <vt:lpstr>What Have We Done?</vt:lpstr>
      <vt:lpstr>Transformation Hierarchies</vt:lpstr>
      <vt:lpstr>Transformation Hierarchies</vt:lpstr>
      <vt:lpstr>Hierarchical Modeling</vt:lpstr>
      <vt:lpstr>Modeling and Animating Hierarchies</vt:lpstr>
      <vt:lpstr>Some Terms</vt:lpstr>
      <vt:lpstr>Forward and Inverse Kinematics</vt:lpstr>
      <vt:lpstr>Forward and Inverse Kinematics</vt:lpstr>
      <vt:lpstr>Joints – Relative Movement</vt:lpstr>
      <vt:lpstr>PowerPoint Presentation</vt:lpstr>
      <vt:lpstr>Hierarchical Structure</vt:lpstr>
      <vt:lpstr>Tree Structure</vt:lpstr>
      <vt:lpstr>Tree Structure</vt:lpstr>
      <vt:lpstr>Tree Structure</vt:lpstr>
      <vt:lpstr>Relative Movement</vt:lpstr>
      <vt:lpstr>Relative Movement</vt:lpstr>
      <vt:lpstr>Tree Structure</vt:lpstr>
      <vt:lpstr>Tree Structure</vt:lpstr>
      <vt:lpstr>Implementation Note:  Nodes &amp; Arcs</vt:lpstr>
      <vt:lpstr>Implementation Note: Representing arbitrary number of children with fixed-length data structure</vt:lpstr>
      <vt:lpstr>Tree Traversal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1239</cp:revision>
  <cp:lastPrinted>1601-01-01T00:00:00Z</cp:lastPrinted>
  <dcterms:created xsi:type="dcterms:W3CDTF">1601-01-01T00:00:00Z</dcterms:created>
  <dcterms:modified xsi:type="dcterms:W3CDTF">2017-10-11T16:56:24Z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