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1"/>
  </p:notesMasterIdLst>
  <p:sldIdLst>
    <p:sldId id="326" r:id="rId2"/>
    <p:sldId id="328" r:id="rId3"/>
    <p:sldId id="329" r:id="rId4"/>
    <p:sldId id="330" r:id="rId5"/>
    <p:sldId id="331" r:id="rId6"/>
    <p:sldId id="332" r:id="rId7"/>
    <p:sldId id="333" r:id="rId8"/>
    <p:sldId id="334" r:id="rId9"/>
    <p:sldId id="335" r:id="rId10"/>
    <p:sldId id="356" r:id="rId11"/>
    <p:sldId id="357" r:id="rId12"/>
    <p:sldId id="336" r:id="rId13"/>
    <p:sldId id="337" r:id="rId14"/>
    <p:sldId id="338" r:id="rId15"/>
    <p:sldId id="340" r:id="rId16"/>
    <p:sldId id="341" r:id="rId17"/>
    <p:sldId id="342" r:id="rId18"/>
    <p:sldId id="343" r:id="rId19"/>
    <p:sldId id="344" r:id="rId20"/>
    <p:sldId id="345" r:id="rId21"/>
    <p:sldId id="347" r:id="rId22"/>
    <p:sldId id="348" r:id="rId23"/>
    <p:sldId id="349" r:id="rId24"/>
    <p:sldId id="350" r:id="rId25"/>
    <p:sldId id="358" r:id="rId26"/>
    <p:sldId id="351" r:id="rId27"/>
    <p:sldId id="352" r:id="rId28"/>
    <p:sldId id="354" r:id="rId29"/>
    <p:sldId id="355" r:id="rId3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70"/>
    <p:restoredTop sz="92824"/>
  </p:normalViewPr>
  <p:slideViewPr>
    <p:cSldViewPr>
      <p:cViewPr varScale="1">
        <p:scale>
          <a:sx n="98" d="100"/>
          <a:sy n="98" d="100"/>
        </p:scale>
        <p:origin x="148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1E2F910-EAA7-1F4A-A133-D9F78EAC959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93219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8BD51723-78D3-5244-AAE2-5557BFE1913B}" type="slidenum">
              <a:rPr lang="zh-CN" altLang="en-US" sz="1200">
                <a:latin typeface="Calibri" charset="0"/>
              </a:rPr>
              <a:pPr algn="r" eaLnBrk="1" hangingPunct="1"/>
              <a:t>25</a:t>
            </a:fld>
            <a:endParaRPr lang="en-US" altLang="zh-CN" sz="1200">
              <a:latin typeface="Calibri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zh-CN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7523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wallpap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10"/>
          <p:cNvSpPr>
            <a:spLocks noChangeShapeType="1"/>
          </p:cNvSpPr>
          <p:nvPr/>
        </p:nvSpPr>
        <p:spPr bwMode="auto">
          <a:xfrm>
            <a:off x="2286000" y="0"/>
            <a:ext cx="0" cy="53340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342900" y="90488"/>
            <a:ext cx="14859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399" dir="2700000" algn="ctr" rotWithShape="0">
              <a:srgbClr val="808080"/>
            </a:outerShdw>
          </a:effec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>
              <a:defRPr/>
            </a:pPr>
            <a:r>
              <a:rPr lang="en-US" b="1" smtClean="0">
                <a:solidFill>
                  <a:schemeClr val="bg1"/>
                </a:solidFill>
                <a:latin typeface="Times New Roman" charset="0"/>
                <a:ea typeface="Osaka" charset="0"/>
                <a:cs typeface="Osaka" charset="0"/>
              </a:rPr>
              <a:t>UT DALLAS</a:t>
            </a:r>
            <a:endParaRPr lang="en-US" smtClean="0">
              <a:solidFill>
                <a:schemeClr val="bg1"/>
              </a:solidFill>
              <a:ea typeface="Osaka" charset="0"/>
              <a:cs typeface="Osaka" charset="0"/>
            </a:endParaRP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2438400" y="120650"/>
            <a:ext cx="6172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1400" smtClean="0">
                <a:solidFill>
                  <a:schemeClr val="bg1"/>
                </a:solidFill>
                <a:ea typeface="Osaka" charset="0"/>
                <a:cs typeface="Osaka" charset="0"/>
              </a:rPr>
              <a:t>Erik Jonsson School of Engineering &amp; Computer Science</a:t>
            </a:r>
            <a:endParaRPr lang="en-US" smtClean="0">
              <a:solidFill>
                <a:schemeClr val="bg1"/>
              </a:solidFill>
              <a:ea typeface="Osaka" charset="0"/>
              <a:cs typeface="Osaka" charset="0"/>
            </a:endParaRPr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0" y="6248400"/>
            <a:ext cx="9144000" cy="6096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en-US" altLang="en-US" sz="1800">
              <a:ea typeface="Osaka" charset="-128"/>
            </a:endParaRPr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152400" y="6430963"/>
            <a:ext cx="39624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1200" b="1" smtClean="0">
                <a:solidFill>
                  <a:schemeClr val="bg1"/>
                </a:solidFill>
                <a:ea typeface="Osaka" charset="0"/>
                <a:cs typeface="Osaka" charset="0"/>
              </a:rPr>
              <a:t>FEARLESS</a:t>
            </a:r>
            <a:r>
              <a:rPr lang="en-US" sz="1200" smtClean="0">
                <a:solidFill>
                  <a:schemeClr val="bg1"/>
                </a:solidFill>
                <a:ea typeface="Osaka" charset="0"/>
                <a:cs typeface="Osaka" charset="0"/>
              </a:rPr>
              <a:t> engineering</a:t>
            </a:r>
            <a:endParaRPr lang="en-US" smtClean="0">
              <a:solidFill>
                <a:schemeClr val="bg1"/>
              </a:solidFill>
              <a:ea typeface="Osaka" charset="0"/>
              <a:cs typeface="Osaka" charset="0"/>
            </a:endParaRPr>
          </a:p>
        </p:txBody>
      </p:sp>
      <p:pic>
        <p:nvPicPr>
          <p:cNvPr id="10" name="Picture 16" descr="utd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6400800"/>
            <a:ext cx="563563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17"/>
          <p:cNvSpPr>
            <a:spLocks noChangeShapeType="1"/>
          </p:cNvSpPr>
          <p:nvPr/>
        </p:nvSpPr>
        <p:spPr bwMode="auto">
          <a:xfrm>
            <a:off x="0" y="6248400"/>
            <a:ext cx="914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52600"/>
            <a:ext cx="7772400" cy="1143000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718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60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4572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33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20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8699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3124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3124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421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13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32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6594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2127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726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wallpaper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21"/>
          <p:cNvSpPr>
            <a:spLocks noChangeArrowheads="1"/>
          </p:cNvSpPr>
          <p:nvPr/>
        </p:nvSpPr>
        <p:spPr bwMode="auto">
          <a:xfrm>
            <a:off x="0" y="6248400"/>
            <a:ext cx="9144000" cy="6096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en-US" altLang="en-US" sz="1800">
              <a:ea typeface="Osaka" charset="-128"/>
            </a:endParaRPr>
          </a:p>
        </p:txBody>
      </p:sp>
      <p:sp>
        <p:nvSpPr>
          <p:cNvPr id="8214" name="Text Box 22"/>
          <p:cNvSpPr txBox="1">
            <a:spLocks noChangeArrowheads="1"/>
          </p:cNvSpPr>
          <p:nvPr/>
        </p:nvSpPr>
        <p:spPr bwMode="auto">
          <a:xfrm>
            <a:off x="152400" y="6430963"/>
            <a:ext cx="39624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1200" b="1" smtClean="0">
                <a:solidFill>
                  <a:schemeClr val="bg1"/>
                </a:solidFill>
                <a:ea typeface="Osaka" charset="0"/>
                <a:cs typeface="Osaka" charset="0"/>
              </a:rPr>
              <a:t>FEARLESS</a:t>
            </a:r>
            <a:r>
              <a:rPr lang="en-US" sz="1200" smtClean="0">
                <a:solidFill>
                  <a:schemeClr val="bg1"/>
                </a:solidFill>
                <a:ea typeface="Osaka" charset="0"/>
                <a:cs typeface="Osaka" charset="0"/>
              </a:rPr>
              <a:t> engineering</a:t>
            </a:r>
            <a:endParaRPr lang="en-US" smtClean="0">
              <a:solidFill>
                <a:schemeClr val="bg1"/>
              </a:solidFill>
              <a:ea typeface="Osaka" charset="0"/>
              <a:cs typeface="Osaka" charset="0"/>
            </a:endParaRPr>
          </a:p>
        </p:txBody>
      </p:sp>
      <p:pic>
        <p:nvPicPr>
          <p:cNvPr id="1031" name="Picture 24" descr="utdlog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6400800"/>
            <a:ext cx="563563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Osaka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pitchFamily="-80" charset="-128"/>
          <a:cs typeface="Osaka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pitchFamily="-80" charset="-128"/>
          <a:cs typeface="Osaka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pitchFamily="-80" charset="-128"/>
          <a:cs typeface="Osaka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pitchFamily="-80" charset="-128"/>
          <a:cs typeface="Osaka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pitchFamily="-8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bg1"/>
          </a:solidFill>
          <a:latin typeface="+mn-lt"/>
          <a:ea typeface="+mn-ea"/>
          <a:cs typeface="Osaka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bg1"/>
          </a:solidFill>
          <a:latin typeface="+mn-lt"/>
          <a:ea typeface="+mn-ea"/>
          <a:cs typeface="Osak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  <a:ea typeface="+mn-ea"/>
          <a:cs typeface="Osak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bg1"/>
          </a:solidFill>
          <a:latin typeface="+mn-lt"/>
          <a:ea typeface="+mn-ea"/>
          <a:cs typeface="Osak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  <a:ea typeface="+mn-ea"/>
          <a:cs typeface="Osak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2.png"/><Relationship Id="rId12" Type="http://schemas.openxmlformats.org/officeDocument/2006/relationships/image" Target="../media/image23.png"/><Relationship Id="rId13" Type="http://schemas.openxmlformats.org/officeDocument/2006/relationships/image" Target="../media/image24.png"/><Relationship Id="rId1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0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590800"/>
            <a:ext cx="7772400" cy="1143000"/>
          </a:xfrm>
        </p:spPr>
        <p:txBody>
          <a:bodyPr/>
          <a:lstStyle/>
          <a:p>
            <a:r>
              <a:rPr lang="en-US" altLang="en-US"/>
              <a:t>Skin</a:t>
            </a:r>
          </a:p>
        </p:txBody>
      </p:sp>
      <p:sp>
        <p:nvSpPr>
          <p:cNvPr id="4098" name="Line 8"/>
          <p:cNvSpPr>
            <a:spLocks noChangeShapeType="1"/>
          </p:cNvSpPr>
          <p:nvPr/>
        </p:nvSpPr>
        <p:spPr bwMode="auto">
          <a:xfrm>
            <a:off x="457200" y="37338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Transforming Normals</a:t>
            </a:r>
          </a:p>
        </p:txBody>
      </p:sp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800">
                <a:ea typeface="宋体" charset="-122"/>
              </a:rPr>
              <a:t>It’s tempting to think of normal vectors as being like porcupine quills, so they would transform like points</a:t>
            </a:r>
          </a:p>
          <a:p>
            <a:r>
              <a:rPr lang="en-US" altLang="zh-CN" sz="1800">
                <a:ea typeface="宋体" charset="-122"/>
              </a:rPr>
              <a:t>However, it is not so, consider the 2D affine transformation below</a:t>
            </a:r>
          </a:p>
          <a:p>
            <a:r>
              <a:rPr lang="en-US" altLang="zh-CN" sz="1800">
                <a:ea typeface="宋体" charset="-122"/>
              </a:rPr>
              <a:t>We need a different rule to transform normals</a:t>
            </a:r>
          </a:p>
        </p:txBody>
      </p:sp>
      <p:pic>
        <p:nvPicPr>
          <p:cNvPr id="13315" name="Picture 4" descr="4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344863"/>
            <a:ext cx="5029200" cy="268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Normals Transform Like Planes</a:t>
            </a:r>
          </a:p>
        </p:txBody>
      </p:sp>
      <p:sp>
        <p:nvSpPr>
          <p:cNvPr id="14338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3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572000"/>
          </a:xfrm>
          <a:noFill/>
        </p:spPr>
        <p:txBody>
          <a:bodyPr/>
          <a:lstStyle/>
          <a:p>
            <a:r>
              <a:rPr lang="en-US" altLang="zh-CN" sz="2000" dirty="0"/>
              <a:t>A plane  </a:t>
            </a:r>
            <a:r>
              <a:rPr lang="en-US" altLang="zh-CN" sz="2000" dirty="0" smtClean="0"/>
              <a:t>                                        </a:t>
            </a:r>
            <a:r>
              <a:rPr lang="en-US" altLang="zh-CN" sz="2000" dirty="0"/>
              <a:t>can be written: </a:t>
            </a:r>
          </a:p>
          <a:p>
            <a:pPr>
              <a:buFontTx/>
              <a:buNone/>
            </a:pPr>
            <a:r>
              <a:rPr lang="en-US" altLang="zh-CN" sz="2000" dirty="0"/>
              <a:t>                           </a:t>
            </a:r>
            <a:r>
              <a:rPr lang="en-US" altLang="zh-CN" sz="2000" dirty="0" smtClean="0"/>
              <a:t>where                                    ,</a:t>
            </a:r>
            <a:endParaRPr lang="en-US" altLang="zh-CN" sz="2000" dirty="0"/>
          </a:p>
          <a:p>
            <a:pPr>
              <a:buFontTx/>
              <a:buNone/>
            </a:pPr>
            <a:r>
              <a:rPr lang="en-US" altLang="zh-CN" sz="2000" dirty="0"/>
              <a:t>                       </a:t>
            </a:r>
            <a:r>
              <a:rPr lang="en-US" altLang="zh-CN" sz="2000" dirty="0" smtClean="0"/>
              <a:t>      is </a:t>
            </a:r>
            <a:r>
              <a:rPr lang="en-US" altLang="zh-CN" sz="2000" dirty="0"/>
              <a:t>the plane normal,    </a:t>
            </a:r>
            <a:r>
              <a:rPr lang="en-US" altLang="zh-CN" sz="2000" dirty="0" smtClean="0"/>
              <a:t>  </a:t>
            </a:r>
            <a:r>
              <a:rPr lang="en-US" altLang="zh-CN" sz="2000" dirty="0"/>
              <a:t>is the offset   </a:t>
            </a:r>
          </a:p>
          <a:p>
            <a:r>
              <a:rPr lang="en-US" altLang="zh-CN" sz="2000" dirty="0"/>
              <a:t>If </a:t>
            </a:r>
            <a:r>
              <a:rPr lang="en-US" altLang="zh-CN" sz="2000" dirty="0" smtClean="0"/>
              <a:t>      </a:t>
            </a:r>
            <a:r>
              <a:rPr lang="en-US" altLang="zh-CN" sz="2000" dirty="0"/>
              <a:t>is transformed, how should     </a:t>
            </a:r>
            <a:r>
              <a:rPr lang="en-US" altLang="zh-CN" sz="2000" dirty="0" smtClean="0"/>
              <a:t>  transform</a:t>
            </a:r>
            <a:r>
              <a:rPr lang="en-US" altLang="zh-CN" sz="2000" dirty="0"/>
              <a:t>?</a:t>
            </a:r>
          </a:p>
          <a:p>
            <a:r>
              <a:rPr lang="en-US" altLang="zh-CN" sz="2000" dirty="0"/>
              <a:t>To find the answer, do some magic:</a:t>
            </a:r>
          </a:p>
          <a:p>
            <a:pPr>
              <a:buFontTx/>
              <a:buNone/>
            </a:pPr>
            <a:r>
              <a:rPr lang="en-US" altLang="zh-CN" sz="2000" dirty="0"/>
              <a:t>                           to transform points</a:t>
            </a:r>
          </a:p>
          <a:p>
            <a:pPr>
              <a:buFontTx/>
              <a:buNone/>
            </a:pPr>
            <a:endParaRPr lang="en-US" altLang="zh-CN" sz="2000" dirty="0"/>
          </a:p>
          <a:p>
            <a:pPr>
              <a:buFontTx/>
              <a:buNone/>
            </a:pPr>
            <a:endParaRPr lang="en-US" altLang="zh-CN" sz="2000" dirty="0"/>
          </a:p>
          <a:p>
            <a:pPr>
              <a:buFontTx/>
              <a:buNone/>
            </a:pPr>
            <a:endParaRPr lang="en-US" altLang="zh-CN" sz="2000" dirty="0"/>
          </a:p>
          <a:p>
            <a:pPr>
              <a:buFontTx/>
              <a:buNone/>
            </a:pPr>
            <a:endParaRPr lang="en-US" altLang="zh-CN" sz="2000" dirty="0"/>
          </a:p>
          <a:p>
            <a:pPr>
              <a:buFontTx/>
              <a:buNone/>
            </a:pPr>
            <a:endParaRPr lang="en-US" altLang="zh-CN" sz="2000" dirty="0"/>
          </a:p>
          <a:p>
            <a:pPr>
              <a:buFontTx/>
              <a:buNone/>
            </a:pPr>
            <a:r>
              <a:rPr lang="en-US" altLang="zh-CN" sz="2000" dirty="0"/>
              <a:t>                              </a:t>
            </a:r>
            <a:r>
              <a:rPr lang="en-US" altLang="zh-CN" sz="2000" dirty="0" smtClean="0"/>
              <a:t>to </a:t>
            </a:r>
            <a:r>
              <a:rPr lang="en-US" altLang="zh-CN" sz="2000" dirty="0"/>
              <a:t>transform </a:t>
            </a:r>
            <a:r>
              <a:rPr lang="en-US" altLang="zh-CN" sz="2000" dirty="0" err="1"/>
              <a:t>normals</a:t>
            </a:r>
            <a:endParaRPr lang="en-US" altLang="zh-CN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209800" y="1658034"/>
                <a:ext cx="2443938" cy="338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𝑎𝑥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𝑏𝑦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𝑐𝑧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𝑑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1658034"/>
                <a:ext cx="2443938" cy="338555"/>
              </a:xfrm>
              <a:prstGeom prst="rect">
                <a:avLst/>
              </a:prstGeom>
              <a:blipFill rotWithShape="0">
                <a:blip r:embed="rId2"/>
                <a:stretch>
                  <a:fillRect l="-750" r="-1750" b="-23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435690" y="2004459"/>
                <a:ext cx="1002710" cy="3132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000" b="1" i="0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𝐧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r>
                        <a:rPr lang="en-US" sz="2000" b="1" i="0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𝐩</m:t>
                      </m:r>
                      <m:r>
                        <a:rPr lang="en-US" sz="2000" b="1" i="0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2000" b="1" i="0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𝟎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690" y="2004459"/>
                <a:ext cx="1002710" cy="313291"/>
              </a:xfrm>
              <a:prstGeom prst="rect">
                <a:avLst/>
              </a:prstGeom>
              <a:blipFill rotWithShape="0">
                <a:blip r:embed="rId3"/>
                <a:stretch>
                  <a:fillRect l="-3049" r="-5488" b="-25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502397" y="1996589"/>
                <a:ext cx="230268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𝐧</m:t>
                      </m:r>
                      <m:r>
                        <a:rPr lang="en-US" sz="2000" b="1" i="0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2000" b="1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uk-UA" sz="2000" b="1" i="1" smtClean="0">
                                      <a:solidFill>
                                        <a:schemeClr val="bg1"/>
                                      </a:solidFill>
                                      <a:latin typeface="Cambria Math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uk-UA" sz="20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charset="0"/>
                                            </a:rPr>
                                            <m:t>𝑎</m:t>
                                          </m:r>
                                        </m:e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charset="0"/>
                                            </a:rPr>
                                            <m:t>𝑏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uk-UA" sz="20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charset="0"/>
                                            </a:rPr>
                                            <m:t>𝑐</m:t>
                                          </m:r>
                                        </m:e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charset="0"/>
                                            </a:rPr>
                                            <m:t>𝑑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2397" y="1996589"/>
                <a:ext cx="2302682" cy="307777"/>
              </a:xfrm>
              <a:prstGeom prst="rect">
                <a:avLst/>
              </a:prstGeom>
              <a:blipFill rotWithShape="0">
                <a:blip r:embed="rId4"/>
                <a:stretch>
                  <a:fillRect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194303" y="1996588"/>
                <a:ext cx="220624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𝐩</m:t>
                      </m:r>
                      <m:r>
                        <a:rPr lang="en-US" sz="2000" b="1" i="0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2000" b="1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uk-UA" sz="2000" b="1" i="1" smtClean="0">
                                      <a:solidFill>
                                        <a:schemeClr val="bg1"/>
                                      </a:solidFill>
                                      <a:latin typeface="Cambria Math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uk-UA" sz="20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charset="0"/>
                                            </a:rPr>
                                            <m:t>𝑦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uk-UA" sz="20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charset="0"/>
                                            </a:rPr>
                                            <m:t>𝑧</m:t>
                                          </m:r>
                                        </m:e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4303" y="1996588"/>
                <a:ext cx="2206245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2210" r="-276" b="-2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371600" y="2368748"/>
                <a:ext cx="131394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000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2000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uk-UA" sz="2000" i="1" smtClean="0">
                                      <a:solidFill>
                                        <a:schemeClr val="bg1"/>
                                      </a:solidFill>
                                      <a:latin typeface="Cambria Math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charset="0"/>
                                      </a:rPr>
                                      <m:t>𝑏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charset="0"/>
                                      </a:rPr>
                                      <m:t>𝑐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368748"/>
                <a:ext cx="1313949" cy="307777"/>
              </a:xfrm>
              <a:prstGeom prst="rect">
                <a:avLst/>
              </a:prstGeom>
              <a:blipFill rotWithShape="0">
                <a:blip r:embed="rId6"/>
                <a:stretch>
                  <a:fillRect r="-463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148125" y="2363986"/>
                <a:ext cx="22775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𝑑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125" y="2363986"/>
                <a:ext cx="227755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27027" r="-21622" b="-1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392721" y="2710844"/>
                <a:ext cx="22762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𝐩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721" y="2710844"/>
                <a:ext cx="227626" cy="307777"/>
              </a:xfrm>
              <a:prstGeom prst="rect">
                <a:avLst/>
              </a:prstGeom>
              <a:blipFill rotWithShape="0">
                <a:blip r:embed="rId8"/>
                <a:stretch>
                  <a:fillRect l="-23684" r="-23684" b="-2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918896" y="2740223"/>
                <a:ext cx="22922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𝐧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896" y="2740223"/>
                <a:ext cx="229229" cy="307777"/>
              </a:xfrm>
              <a:prstGeom prst="rect">
                <a:avLst/>
              </a:prstGeom>
              <a:blipFill rotWithShape="0">
                <a:blip r:embed="rId9"/>
                <a:stretch>
                  <a:fillRect l="-13158" r="-13158"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402774" y="3461013"/>
                <a:ext cx="101874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000" b="1" i="0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𝐩</m:t>
                          </m:r>
                        </m:e>
                        <m:sup>
                          <m:r>
                            <a:rPr lang="en-US" sz="2000" b="1" i="0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′</m:t>
                          </m:r>
                        </m:sup>
                      </m:sSup>
                      <m:r>
                        <a:rPr lang="en-US" sz="2000" b="1" i="0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2000" b="1" i="0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𝐌𝐩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774" y="3461013"/>
                <a:ext cx="1018740" cy="307777"/>
              </a:xfrm>
              <a:prstGeom prst="rect">
                <a:avLst/>
              </a:prstGeom>
              <a:blipFill rotWithShape="0">
                <a:blip r:embed="rId10"/>
                <a:stretch>
                  <a:fillRect l="-5389" r="-7784" b="-3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388165" y="4038600"/>
                <a:ext cx="358373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𝟎</m:t>
                      </m:r>
                      <m:r>
                        <a:rPr lang="en-US" sz="2000" b="1" i="0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000" b="1" i="0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𝐧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r>
                        <a:rPr lang="en-US" sz="2000" b="1" i="0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𝐩</m:t>
                      </m:r>
                      <m:r>
                        <a:rPr lang="en-US" sz="2000" b="1" i="0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000" b="1" i="0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𝐧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r>
                        <a:rPr lang="en-US" sz="2000" b="1" i="0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𝐈𝐩</m:t>
                      </m:r>
                      <m:r>
                        <a:rPr lang="en-US" sz="2000" b="1" i="0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000" b="1" i="0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𝐧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is-IS" sz="2000" b="1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s-IS" sz="2000" b="1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0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𝐌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2000" b="1" i="0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𝐌</m:t>
                          </m:r>
                        </m:e>
                      </m:d>
                      <m:r>
                        <a:rPr lang="en-US" sz="2000" b="1" i="0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𝐩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8165" y="4038600"/>
                <a:ext cx="3583737" cy="307777"/>
              </a:xfrm>
              <a:prstGeom prst="rect">
                <a:avLst/>
              </a:prstGeom>
              <a:blipFill rotWithShape="0">
                <a:blip r:embed="rId11"/>
                <a:stretch>
                  <a:fillRect l="-1020" r="-1190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620975" y="4452592"/>
                <a:ext cx="2126929" cy="5216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is-IS" sz="2000" b="1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s-IS" sz="2000" b="1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is-I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is-IS" sz="20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1" i="0" smtClean="0">
                                          <a:solidFill>
                                            <a:schemeClr val="bg1"/>
                                          </a:solidFill>
                                          <a:latin typeface="Cambria Math" charset="0"/>
                                        </a:rPr>
                                        <m:t>𝐌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  <m:sup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000" b="1" i="0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𝐧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is-IS" sz="2000" b="1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b="1" i="0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𝐌𝐩</m:t>
                          </m:r>
                        </m:e>
                      </m:d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975" y="4452592"/>
                <a:ext cx="2126929" cy="521618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620974" y="5065169"/>
                <a:ext cx="925317" cy="3463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0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𝐧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′</m:t>
                              </m:r>
                            </m:sup>
                          </m:sSup>
                        </m:e>
                        <m:sup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r>
                        <a:rPr lang="en-US" sz="2000" b="1" i="0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𝐩</m:t>
                      </m:r>
                      <m:r>
                        <a:rPr lang="en-US" sz="2000" b="1" i="0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′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974" y="5065169"/>
                <a:ext cx="925317" cy="346377"/>
              </a:xfrm>
              <a:prstGeom prst="rect">
                <a:avLst/>
              </a:prstGeom>
              <a:blipFill rotWithShape="0">
                <a:blip r:embed="rId13"/>
                <a:stretch>
                  <a:fillRect l="-2632" t="-1754" r="-9211" b="-3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325849" y="5605306"/>
                <a:ext cx="1405449" cy="3672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𝐧</m:t>
                      </m:r>
                      <m:r>
                        <a:rPr lang="en-US" sz="2000" b="1" i="0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′=</m:t>
                      </m:r>
                      <m:sSup>
                        <m:sSupPr>
                          <m:ctrlPr>
                            <a:rPr lang="is-IS" sz="2000" b="1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is-IS" sz="2000" b="1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0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𝐌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−1</m:t>
                              </m:r>
                            </m:sup>
                          </m:sSup>
                        </m:e>
                        <m:sup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r>
                        <a:rPr lang="en-US" sz="2000" b="1" i="0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𝐧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849" y="5605306"/>
                <a:ext cx="1405449" cy="367216"/>
              </a:xfrm>
              <a:prstGeom prst="rect">
                <a:avLst/>
              </a:prstGeom>
              <a:blipFill rotWithShape="0">
                <a:blip r:embed="rId14"/>
                <a:stretch>
                  <a:fillRect l="-3896" t="-1667" r="-2165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Normals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For smooth skin, we must blend the normal as with the positions, but the normal must then be renormalized:</a:t>
            </a:r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r>
              <a:rPr lang="en-US" altLang="en-US" sz="2400" dirty="0"/>
              <a:t>If the matrices have non-rigid transformations, then technically, we should use:</a:t>
            </a:r>
          </a:p>
        </p:txBody>
      </p:sp>
      <p:sp>
        <p:nvSpPr>
          <p:cNvPr id="15365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276600" y="2971800"/>
                <a:ext cx="2148858" cy="7011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000" b="1" i="0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𝐧</m:t>
                          </m:r>
                        </m:e>
                        <m:sup>
                          <m:r>
                            <a:rPr lang="en-US" sz="2000" b="1" i="0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′</m:t>
                          </m:r>
                        </m:sup>
                      </m:sSup>
                      <m:r>
                        <a:rPr lang="en-US" sz="2000" b="1" i="0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sz="2000" b="1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bg-BG" sz="2000" b="1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is-I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 i="0" smtClean="0">
                                          <a:solidFill>
                                            <a:schemeClr val="bg1"/>
                                          </a:solidFill>
                                          <a:latin typeface="Cambria Math" charset="0"/>
                                        </a:rPr>
                                        <m:t>𝐌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b="1" i="0" smtClean="0">
                                      <a:solidFill>
                                        <a:schemeClr val="bg1"/>
                                      </a:solidFill>
                                      <a:latin typeface="Cambria Math" charset="0"/>
                                    </a:rPr>
                                    <m:t>𝐧</m:t>
                                  </m:r>
                                </m:e>
                              </m:d>
                            </m:e>
                          </m:nary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bg-BG" sz="2000" b="1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bg-BG" sz="2000" b="1" i="1" smtClean="0">
                                      <a:solidFill>
                                        <a:schemeClr val="bg1"/>
                                      </a:solidFill>
                                      <a:latin typeface="Cambria Math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0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is-IS" sz="20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b="1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1" i="0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charset="0"/>
                                            </a:rPr>
                                            <m:t>𝐌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000" b="1" i="0" smtClean="0">
                                          <a:solidFill>
                                            <a:schemeClr val="bg1"/>
                                          </a:solidFill>
                                          <a:latin typeface="Cambria Math" charset="0"/>
                                        </a:rPr>
                                        <m:t>𝐧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</m:den>
                      </m:f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2971800"/>
                <a:ext cx="2148858" cy="70115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276600" y="5115988"/>
                <a:ext cx="2675412" cy="9800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000" b="1" i="0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𝐧</m:t>
                          </m:r>
                        </m:e>
                        <m:sup>
                          <m:r>
                            <a:rPr lang="en-US" sz="2000" b="1" i="0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′</m:t>
                          </m:r>
                        </m:sup>
                      </m:sSup>
                      <m:r>
                        <a:rPr lang="en-US" sz="2000" b="1" i="0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sz="2000" b="1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bg-BG" sz="2000" b="1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is-I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sSup>
                                        <m:sSupPr>
                                          <m:ctrlPr>
                                            <a:rPr lang="en-US" sz="2000" b="1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b="1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b="1" i="0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charset="0"/>
                                                </a:rPr>
                                                <m:t>𝐌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charset="0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</m:e>
                                    <m:sup>
                                      <m:r>
                                        <a:rPr lang="en-US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sz="2000" b="1" i="0" smtClean="0">
                                      <a:solidFill>
                                        <a:schemeClr val="bg1"/>
                                      </a:solidFill>
                                      <a:latin typeface="Cambria Math" charset="0"/>
                                    </a:rPr>
                                    <m:t>𝐧</m:t>
                                  </m:r>
                                </m:e>
                              </m:d>
                            </m:e>
                          </m:nary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bg-BG" sz="2000" b="1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bg-BG" sz="2000" b="1" i="1" smtClean="0">
                                      <a:solidFill>
                                        <a:schemeClr val="bg1"/>
                                      </a:solidFill>
                                      <a:latin typeface="Cambria Math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0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is-IS" sz="20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000" b="1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2000" b="1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000" b="1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000" b="1" i="0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charset="0"/>
                                                    </a:rPr>
                                                    <m:t>𝐌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000" b="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  <m:sup>
                                              <m:r>
                                                <a:rPr lang="en-US" sz="2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charset="0"/>
                                                </a:rPr>
                                                <m:t>−1</m:t>
                                              </m:r>
                                            </m:sup>
                                          </m:sSup>
                                        </m:e>
                                        <m:sup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en-US" sz="2000" b="1" i="0" smtClean="0">
                                          <a:solidFill>
                                            <a:schemeClr val="bg1"/>
                                          </a:solidFill>
                                          <a:latin typeface="Cambria Math" charset="0"/>
                                        </a:rPr>
                                        <m:t>𝐧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</m:den>
                      </m:f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5115988"/>
                <a:ext cx="2675412" cy="98001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Algorithm Overview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80000"/>
              </a:lnSpc>
              <a:buFont typeface="Wingdings" charset="2"/>
              <a:buNone/>
            </a:pPr>
            <a:r>
              <a:rPr lang="en-US" altLang="en-US" sz="2000" dirty="0"/>
              <a:t>Skin::Update()		(view independent processing)</a:t>
            </a:r>
          </a:p>
          <a:p>
            <a:pPr marL="609600" indent="-609600">
              <a:lnSpc>
                <a:spcPct val="80000"/>
              </a:lnSpc>
            </a:pPr>
            <a:r>
              <a:rPr lang="en-US" altLang="en-US" sz="2000" dirty="0"/>
              <a:t>Compute skinning matrix for each </a:t>
            </a:r>
            <a:r>
              <a:rPr lang="en-US" altLang="en-US" sz="2000" dirty="0" smtClean="0"/>
              <a:t>link: </a:t>
            </a:r>
            <a:r>
              <a:rPr lang="en-US" altLang="en-US" sz="2000" b="1" dirty="0"/>
              <a:t>M=</a:t>
            </a:r>
            <a:r>
              <a:rPr lang="en-US" altLang="en-US" sz="2000" b="1" baseline="30000" dirty="0"/>
              <a:t> </a:t>
            </a:r>
            <a:r>
              <a:rPr lang="en-US" altLang="en-US" sz="2000" b="1" dirty="0"/>
              <a:t>W</a:t>
            </a:r>
            <a:r>
              <a:rPr lang="en-US" altLang="en-US" sz="2000" b="1" baseline="30000" dirty="0"/>
              <a:t> </a:t>
            </a:r>
            <a:r>
              <a:rPr lang="en-US" altLang="en-US" sz="2000" dirty="0"/>
              <a:t>·</a:t>
            </a:r>
            <a:r>
              <a:rPr lang="en-US" altLang="en-US" sz="2000" b="1" baseline="30000" dirty="0"/>
              <a:t> </a:t>
            </a:r>
            <a:r>
              <a:rPr lang="en-US" altLang="en-US" sz="2000" b="1" dirty="0"/>
              <a:t>B</a:t>
            </a:r>
            <a:r>
              <a:rPr lang="en-US" altLang="en-US" sz="2000" b="1" baseline="30000" dirty="0"/>
              <a:t>-1</a:t>
            </a:r>
            <a:r>
              <a:rPr lang="en-US" altLang="en-US" sz="2000" dirty="0"/>
              <a:t> (you can precompute and store </a:t>
            </a:r>
            <a:r>
              <a:rPr lang="en-US" altLang="en-US" sz="2000" b="1" dirty="0"/>
              <a:t>B</a:t>
            </a:r>
            <a:r>
              <a:rPr lang="en-US" altLang="en-US" sz="2000" baseline="30000" dirty="0"/>
              <a:t>-1</a:t>
            </a:r>
            <a:r>
              <a:rPr lang="en-US" altLang="en-US" sz="2000" dirty="0"/>
              <a:t> instead of </a:t>
            </a:r>
            <a:r>
              <a:rPr lang="en-US" altLang="en-US" sz="2000" b="1" dirty="0"/>
              <a:t>B</a:t>
            </a:r>
            <a:r>
              <a:rPr lang="en-US" altLang="en-US" sz="2000" dirty="0"/>
              <a:t>)</a:t>
            </a:r>
          </a:p>
          <a:p>
            <a:pPr marL="609600" indent="-609600">
              <a:lnSpc>
                <a:spcPct val="80000"/>
              </a:lnSpc>
            </a:pPr>
            <a:r>
              <a:rPr lang="en-US" altLang="en-US" sz="2000" dirty="0"/>
              <a:t>Loop through vertices and compute blended position &amp; normal</a:t>
            </a:r>
          </a:p>
          <a:p>
            <a:pPr marL="609600" indent="-609600">
              <a:lnSpc>
                <a:spcPct val="80000"/>
              </a:lnSpc>
            </a:pPr>
            <a:endParaRPr lang="en-US" altLang="en-US" sz="2000" dirty="0"/>
          </a:p>
          <a:p>
            <a:pPr marL="609600" indent="-609600">
              <a:lnSpc>
                <a:spcPct val="80000"/>
              </a:lnSpc>
              <a:buFont typeface="Wingdings" charset="2"/>
              <a:buNone/>
            </a:pPr>
            <a:r>
              <a:rPr lang="en-US" altLang="en-US" sz="2000" dirty="0"/>
              <a:t>Skin::Draw()		(view dependent processing)</a:t>
            </a:r>
          </a:p>
          <a:p>
            <a:pPr marL="609600" indent="-609600">
              <a:lnSpc>
                <a:spcPct val="80000"/>
              </a:lnSpc>
            </a:pPr>
            <a:r>
              <a:rPr lang="en-US" altLang="en-US" sz="2000" dirty="0"/>
              <a:t>Set matrix state to Identity (world)</a:t>
            </a:r>
          </a:p>
          <a:p>
            <a:pPr marL="609600" indent="-609600">
              <a:lnSpc>
                <a:spcPct val="80000"/>
              </a:lnSpc>
            </a:pPr>
            <a:r>
              <a:rPr lang="en-US" altLang="en-US" sz="2000" dirty="0"/>
              <a:t>Loop through triangles and draw using world space positions &amp; </a:t>
            </a:r>
            <a:r>
              <a:rPr lang="en-US" altLang="en-US" sz="2000" dirty="0" err="1"/>
              <a:t>normals</a:t>
            </a:r>
            <a:endParaRPr lang="en-US" altLang="en-US" sz="2000" dirty="0"/>
          </a:p>
          <a:p>
            <a:pPr marL="609600" indent="-609600">
              <a:lnSpc>
                <a:spcPct val="80000"/>
              </a:lnSpc>
              <a:buFont typeface="Wingdings" charset="2"/>
              <a:buNone/>
            </a:pPr>
            <a:endParaRPr lang="en-US" altLang="en-US" sz="2000" dirty="0"/>
          </a:p>
          <a:p>
            <a:pPr marL="609600" indent="-609600">
              <a:lnSpc>
                <a:spcPct val="80000"/>
              </a:lnSpc>
              <a:buFont typeface="Wingdings" charset="2"/>
              <a:buNone/>
            </a:pPr>
            <a:endParaRPr lang="en-US" altLang="en-US" sz="1600" dirty="0"/>
          </a:p>
        </p:txBody>
      </p:sp>
      <p:sp>
        <p:nvSpPr>
          <p:cNvPr id="16387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Rig Data Flow</a:t>
            </a:r>
          </a:p>
        </p:txBody>
      </p:sp>
      <p:sp>
        <p:nvSpPr>
          <p:cNvPr id="17410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Input DOFs</a:t>
            </a:r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Rigging system</a:t>
            </a:r>
          </a:p>
          <a:p>
            <a:pPr>
              <a:buFont typeface="Wingdings" charset="2"/>
              <a:buNone/>
            </a:pPr>
            <a:r>
              <a:rPr lang="en-US" altLang="en-US"/>
              <a:t>	(skeleton, skin…)</a:t>
            </a:r>
          </a:p>
          <a:p>
            <a:endParaRPr lang="en-US" altLang="en-US"/>
          </a:p>
          <a:p>
            <a:r>
              <a:rPr lang="en-US" altLang="en-US"/>
              <a:t>Output renderable mesh</a:t>
            </a:r>
          </a:p>
          <a:p>
            <a:pPr>
              <a:buFont typeface="Wingdings" charset="2"/>
              <a:buNone/>
            </a:pPr>
            <a:r>
              <a:rPr lang="en-US" altLang="en-US"/>
              <a:t>	(vertices, normals…)</a:t>
            </a:r>
          </a:p>
        </p:txBody>
      </p:sp>
      <p:sp>
        <p:nvSpPr>
          <p:cNvPr id="17413" name="Line 12"/>
          <p:cNvSpPr>
            <a:spLocks noChangeShapeType="1"/>
          </p:cNvSpPr>
          <p:nvPr/>
        </p:nvSpPr>
        <p:spPr bwMode="auto">
          <a:xfrm>
            <a:off x="5813425" y="2921000"/>
            <a:ext cx="0" cy="3810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Line 13"/>
          <p:cNvSpPr>
            <a:spLocks noChangeShapeType="1"/>
          </p:cNvSpPr>
          <p:nvPr/>
        </p:nvSpPr>
        <p:spPr bwMode="auto">
          <a:xfrm>
            <a:off x="5813425" y="4445000"/>
            <a:ext cx="0" cy="3810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Rectangle 14"/>
          <p:cNvSpPr>
            <a:spLocks noChangeArrowheads="1"/>
          </p:cNvSpPr>
          <p:nvPr/>
        </p:nvSpPr>
        <p:spPr bwMode="auto">
          <a:xfrm>
            <a:off x="5127625" y="3530600"/>
            <a:ext cx="1447800" cy="685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7416" name="Text Box 15"/>
          <p:cNvSpPr txBox="1">
            <a:spLocks noChangeArrowheads="1"/>
          </p:cNvSpPr>
          <p:nvPr/>
        </p:nvSpPr>
        <p:spPr bwMode="auto">
          <a:xfrm>
            <a:off x="5421313" y="3530600"/>
            <a:ext cx="793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en-US" sz="3200">
                <a:solidFill>
                  <a:schemeClr val="bg1"/>
                </a:solidFill>
              </a:rPr>
              <a:t>Rig</a:t>
            </a:r>
          </a:p>
        </p:txBody>
      </p:sp>
      <p:sp>
        <p:nvSpPr>
          <p:cNvPr id="17417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267200" y="2272268"/>
                <a:ext cx="25324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 smtClean="0">
                          <a:solidFill>
                            <a:schemeClr val="bg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Φ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sz="2400" b="0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2272268"/>
                <a:ext cx="2532424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928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480846" y="5211802"/>
                <a:ext cx="74135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b="1" i="0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𝐯</m:t>
                          </m:r>
                        </m:e>
                        <m:sup>
                          <m:r>
                            <a:rPr lang="en-US" sz="2400" b="1" i="0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′</m:t>
                          </m:r>
                        </m:sup>
                      </m:sSup>
                      <m:r>
                        <a:rPr lang="en-US" sz="2400" b="1" i="0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, </m:t>
                      </m:r>
                      <m:r>
                        <a:rPr lang="en-US" sz="2400" b="1" i="0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𝐧</m:t>
                      </m:r>
                      <m:r>
                        <a:rPr lang="en-US" sz="2400" b="1" i="0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′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846" y="5211802"/>
                <a:ext cx="741357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4098" r="-9836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Smooth Skin Algorithm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13" y="1447800"/>
            <a:ext cx="8208962" cy="4114800"/>
          </a:xfrm>
        </p:spPr>
        <p:txBody>
          <a:bodyPr/>
          <a:lstStyle/>
          <a:p>
            <a:r>
              <a:rPr lang="en-US" altLang="en-US" sz="1800" dirty="0"/>
              <a:t>The deformed vertex position is a weighted average over all of the joints that the vertex is attached to:</a:t>
            </a:r>
          </a:p>
          <a:p>
            <a:endParaRPr lang="en-US" altLang="en-US" sz="1800" dirty="0"/>
          </a:p>
          <a:p>
            <a:endParaRPr lang="en-US" altLang="en-US" sz="1800" dirty="0"/>
          </a:p>
          <a:p>
            <a:r>
              <a:rPr lang="en-US" altLang="en-US" sz="1800" b="1" dirty="0"/>
              <a:t>W</a:t>
            </a:r>
            <a:r>
              <a:rPr lang="en-US" altLang="en-US" sz="1800" dirty="0"/>
              <a:t> is a joint’s world matrix and </a:t>
            </a:r>
            <a:r>
              <a:rPr lang="en-US" altLang="en-US" sz="1800" b="1" dirty="0"/>
              <a:t>B</a:t>
            </a:r>
            <a:r>
              <a:rPr lang="en-US" altLang="en-US" sz="1800" dirty="0"/>
              <a:t> is a joint’s binding matrix that describes where it’s world matrix was when it was attached to the skin model (at skin creation time)</a:t>
            </a:r>
          </a:p>
          <a:p>
            <a:r>
              <a:rPr lang="en-US" altLang="en-US" sz="1800" dirty="0"/>
              <a:t>Each joint transforms the vertex as if it were rigidly attached, and then those results are blended based on user specified weights</a:t>
            </a:r>
          </a:p>
          <a:p>
            <a:r>
              <a:rPr lang="en-US" altLang="en-US" sz="1800" dirty="0"/>
              <a:t>All of the weights must add up to 1:</a:t>
            </a:r>
          </a:p>
          <a:p>
            <a:r>
              <a:rPr lang="en-US" altLang="en-US" sz="1800" dirty="0"/>
              <a:t>Blending </a:t>
            </a:r>
            <a:r>
              <a:rPr lang="en-US" altLang="en-US" sz="1800" dirty="0" err="1"/>
              <a:t>normals</a:t>
            </a:r>
            <a:r>
              <a:rPr lang="en-US" altLang="en-US" sz="1800" dirty="0"/>
              <a:t> is essentially the same, except we transform them as direction vectors (x,y,z,0) and then renormalize the results</a:t>
            </a:r>
          </a:p>
        </p:txBody>
      </p:sp>
      <p:sp>
        <p:nvSpPr>
          <p:cNvPr id="19462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885960" y="1920064"/>
                <a:ext cx="2369303" cy="7469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𝐯</m:t>
                      </m:r>
                      <m:r>
                        <a:rPr lang="en-US" sz="2000" b="1" i="0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′=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is-IS" sz="2000" b="1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0" smtClean="0">
                                      <a:solidFill>
                                        <a:schemeClr val="bg1"/>
                                      </a:solidFill>
                                      <a:latin typeface="Cambria Math" charset="0"/>
                                    </a:rPr>
                                    <m:t>𝐖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1" i="0" smtClean="0">
                                      <a:solidFill>
                                        <a:schemeClr val="bg1"/>
                                      </a:solidFill>
                                      <a:latin typeface="Cambria Math" charset="0"/>
                                    </a:rPr>
                                    <m:t>𝐁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charset="0"/>
                                    </a:rPr>
                                    <m:t>−1</m:t>
                                  </m:r>
                                </m:sup>
                              </m:sSubSup>
                              <m:r>
                                <a:rPr lang="en-US" sz="2000" b="1" i="0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𝐯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5960" y="1920064"/>
                <a:ext cx="2369303" cy="74693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565374" y="4136072"/>
                <a:ext cx="1108701" cy="5121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𝟏</m:t>
                      </m:r>
                      <m:r>
                        <a:rPr lang="en-US" b="1" i="0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374" y="4136072"/>
                <a:ext cx="1108701" cy="51212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066800" y="5364884"/>
                <a:ext cx="2506584" cy="7469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000" b="1" i="0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𝐧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∗</m:t>
                          </m:r>
                        </m:sup>
                      </m:sSup>
                      <m:r>
                        <a:rPr lang="en-US" sz="2000" b="1" i="0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is-IS" sz="2000" b="1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0" smtClean="0">
                                      <a:solidFill>
                                        <a:schemeClr val="bg1"/>
                                      </a:solidFill>
                                      <a:latin typeface="Cambria Math" charset="0"/>
                                    </a:rPr>
                                    <m:t>𝐖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1" i="0" smtClean="0">
                                      <a:solidFill>
                                        <a:schemeClr val="bg1"/>
                                      </a:solidFill>
                                      <a:latin typeface="Cambria Math" charset="0"/>
                                    </a:rPr>
                                    <m:t>𝐁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charset="0"/>
                                    </a:rPr>
                                    <m:t>−1</m:t>
                                  </m:r>
                                </m:sup>
                              </m:sSubSup>
                              <m:r>
                                <a:rPr lang="en-US" sz="2000" b="1" i="0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𝐧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5364884"/>
                <a:ext cx="2506584" cy="74693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318603" y="5354378"/>
                <a:ext cx="1160126" cy="6285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𝐧</m:t>
                      </m:r>
                      <m:r>
                        <a:rPr lang="en-US" sz="2000" b="1" i="0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′=</m:t>
                      </m:r>
                      <m:f>
                        <m:fPr>
                          <m:ctrlPr>
                            <a:rPr lang="bg-BG" sz="2000" b="1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bg-BG" sz="2000" b="1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0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𝐧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∗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bg-BG" sz="2000" b="1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bg-BG" sz="2000" b="1" i="1" smtClean="0">
                                      <a:solidFill>
                                        <a:schemeClr val="bg1"/>
                                      </a:solidFill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0" smtClean="0">
                                      <a:solidFill>
                                        <a:schemeClr val="bg1"/>
                                      </a:solidFill>
                                      <a:latin typeface="Cambria Math" charset="0"/>
                                    </a:rPr>
                                    <m:t>𝐧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603" y="5354378"/>
                <a:ext cx="1160126" cy="62850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Skeleton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 smtClean="0"/>
              <a:t>Skinning</a:t>
            </a:r>
            <a:endParaRPr lang="en-US" altLang="en-US" dirty="0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Skinning Equations</a:t>
            </a:r>
          </a:p>
        </p:txBody>
      </p:sp>
      <p:sp>
        <p:nvSpPr>
          <p:cNvPr id="20484" name="Line 5"/>
          <p:cNvSpPr>
            <a:spLocks noChangeShapeType="1"/>
          </p:cNvSpPr>
          <p:nvPr/>
        </p:nvSpPr>
        <p:spPr bwMode="auto">
          <a:xfrm>
            <a:off x="533400" y="3505200"/>
            <a:ext cx="800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733800" y="2057400"/>
                <a:ext cx="280179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𝐋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𝐋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𝑙𝑖𝑛𝑘</m:t>
                          </m:r>
                        </m:sub>
                      </m:sSub>
                      <m:d>
                        <m:dPr>
                          <m:ctrlPr>
                            <a:rPr lang="is-IS" sz="2400" b="0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2057400"/>
                <a:ext cx="2801793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743" b="-3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711116" y="2726334"/>
                <a:ext cx="2018951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𝐖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𝐖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𝑝𝑎𝑟𝑒𝑛𝑡</m:t>
                          </m:r>
                        </m:sub>
                      </m:sSub>
                      <m:r>
                        <a:rPr lang="en-US" sz="2400" b="1" i="0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𝐋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116" y="2726334"/>
                <a:ext cx="2018951" cy="397866"/>
              </a:xfrm>
              <a:prstGeom prst="rect">
                <a:avLst/>
              </a:prstGeom>
              <a:blipFill rotWithShape="0">
                <a:blip r:embed="rId3"/>
                <a:stretch>
                  <a:fillRect l="-2719" r="-2719" b="-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733800" y="3810000"/>
                <a:ext cx="2369303" cy="7469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𝐯</m:t>
                      </m:r>
                      <m:r>
                        <a:rPr lang="en-US" sz="2000" b="1" i="0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′=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is-IS" sz="2000" b="1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0" smtClean="0">
                                      <a:solidFill>
                                        <a:schemeClr val="bg1"/>
                                      </a:solidFill>
                                      <a:latin typeface="Cambria Math" charset="0"/>
                                    </a:rPr>
                                    <m:t>𝐖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1" i="0" smtClean="0">
                                      <a:solidFill>
                                        <a:schemeClr val="bg1"/>
                                      </a:solidFill>
                                      <a:latin typeface="Cambria Math" charset="0"/>
                                    </a:rPr>
                                    <m:t>𝐁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charset="0"/>
                                    </a:rPr>
                                    <m:t>−1</m:t>
                                  </m:r>
                                </m:sup>
                              </m:sSubSup>
                              <m:r>
                                <a:rPr lang="en-US" sz="2000" b="1" i="0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𝐯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3810000"/>
                <a:ext cx="2369303" cy="74693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733800" y="4718675"/>
                <a:ext cx="2506584" cy="7469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000" b="1" i="0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𝐧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∗</m:t>
                          </m:r>
                        </m:sup>
                      </m:sSup>
                      <m:r>
                        <a:rPr lang="en-US" sz="2000" b="1" i="0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is-IS" sz="2000" b="1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0" smtClean="0">
                                      <a:solidFill>
                                        <a:schemeClr val="bg1"/>
                                      </a:solidFill>
                                      <a:latin typeface="Cambria Math" charset="0"/>
                                    </a:rPr>
                                    <m:t>𝐖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1" i="0" smtClean="0">
                                      <a:solidFill>
                                        <a:schemeClr val="bg1"/>
                                      </a:solidFill>
                                      <a:latin typeface="Cambria Math" charset="0"/>
                                    </a:rPr>
                                    <m:t>𝐁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charset="0"/>
                                    </a:rPr>
                                    <m:t>−1</m:t>
                                  </m:r>
                                </m:sup>
                              </m:sSubSup>
                              <m:r>
                                <a:rPr lang="en-US" sz="2000" b="1" i="0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𝐧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4718675"/>
                <a:ext cx="2506584" cy="74693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733800" y="5593015"/>
                <a:ext cx="1160126" cy="6285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𝐧</m:t>
                      </m:r>
                      <m:r>
                        <a:rPr lang="en-US" sz="2000" b="1" i="0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′=</m:t>
                      </m:r>
                      <m:f>
                        <m:fPr>
                          <m:ctrlPr>
                            <a:rPr lang="bg-BG" sz="2000" b="1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bg-BG" sz="2000" b="1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0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𝐧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∗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bg-BG" sz="2000" b="1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bg-BG" sz="2000" b="1" i="1" smtClean="0">
                                      <a:solidFill>
                                        <a:schemeClr val="bg1"/>
                                      </a:solidFill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0" smtClean="0">
                                      <a:solidFill>
                                        <a:schemeClr val="bg1"/>
                                      </a:solidFill>
                                      <a:latin typeface="Cambria Math" charset="0"/>
                                    </a:rPr>
                                    <m:t>𝐧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5593015"/>
                <a:ext cx="1160126" cy="62850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590800"/>
            <a:ext cx="7772400" cy="1143000"/>
          </a:xfrm>
        </p:spPr>
        <p:txBody>
          <a:bodyPr/>
          <a:lstStyle/>
          <a:p>
            <a:r>
              <a:rPr lang="en-US" altLang="en-US"/>
              <a:t>Using Skinning</a:t>
            </a:r>
          </a:p>
        </p:txBody>
      </p:sp>
      <p:sp>
        <p:nvSpPr>
          <p:cNvPr id="21506" name="Line 8"/>
          <p:cNvSpPr>
            <a:spLocks noChangeShapeType="1"/>
          </p:cNvSpPr>
          <p:nvPr/>
        </p:nvSpPr>
        <p:spPr bwMode="auto">
          <a:xfrm>
            <a:off x="457200" y="37338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Limitations of Smooth Skin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Smooth skin is very simple and quite fast, but its quality is limited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The main problems are: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Joints tend to collapse as they bend more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Very difficult to get specific control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Unintuitive and difficult to edit</a:t>
            </a:r>
          </a:p>
          <a:p>
            <a:pPr>
              <a:lnSpc>
                <a:spcPct val="90000"/>
              </a:lnSpc>
            </a:pPr>
            <a:r>
              <a:rPr lang="en-US" altLang="en-US"/>
              <a:t>Still, it is built in to most 3D animation packages</a:t>
            </a:r>
          </a:p>
          <a:p>
            <a:pPr>
              <a:lnSpc>
                <a:spcPct val="90000"/>
              </a:lnSpc>
            </a:pPr>
            <a:r>
              <a:rPr lang="en-US" altLang="en-US"/>
              <a:t>If nothing else, it is a good baseline upon which more complex schemes can be built</a:t>
            </a:r>
          </a:p>
        </p:txBody>
      </p:sp>
      <p:sp>
        <p:nvSpPr>
          <p:cNvPr id="22531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Limitations of Smooth Skin</a:t>
            </a:r>
          </a:p>
        </p:txBody>
      </p:sp>
      <p:pic>
        <p:nvPicPr>
          <p:cNvPr id="2355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819400"/>
            <a:ext cx="4953000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017963"/>
            <a:ext cx="3733800" cy="284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28800"/>
            <a:ext cx="3733800" cy="280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590800"/>
            <a:ext cx="7772400" cy="1143000"/>
          </a:xfrm>
        </p:spPr>
        <p:txBody>
          <a:bodyPr/>
          <a:lstStyle/>
          <a:p>
            <a:r>
              <a:rPr lang="en-US" altLang="en-US"/>
              <a:t>Smooth Skin Algorithm</a:t>
            </a:r>
          </a:p>
        </p:txBody>
      </p:sp>
      <p:sp>
        <p:nvSpPr>
          <p:cNvPr id="5122" name="Line 8"/>
          <p:cNvSpPr>
            <a:spLocks noChangeShapeType="1"/>
          </p:cNvSpPr>
          <p:nvPr/>
        </p:nvSpPr>
        <p:spPr bwMode="auto">
          <a:xfrm>
            <a:off x="457200" y="37338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Bone Links</a:t>
            </a:r>
          </a:p>
        </p:txBody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To help with the collapsing joint problem, one option is to use bone links</a:t>
            </a:r>
          </a:p>
          <a:p>
            <a:pPr>
              <a:lnSpc>
                <a:spcPct val="90000"/>
              </a:lnSpc>
            </a:pPr>
            <a:r>
              <a:rPr lang="en-US" altLang="en-US"/>
              <a:t>Bone links are extra joints inserted in the skeleton to assist with the skinning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They can be automatically added based on the joint’s range of motion. For example, they could be added so as to prevent any joint from rotating more than 60 degrees.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This is a simple approach used in some real time games, but doesn’t go very far in fixing the other problems with smooth skin.</a:t>
            </a:r>
          </a:p>
        </p:txBody>
      </p:sp>
      <p:sp>
        <p:nvSpPr>
          <p:cNvPr id="24579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Muscles &amp; Other Effects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One can add custom effects such as muscle bulges as additional joints</a:t>
            </a:r>
          </a:p>
          <a:p>
            <a:pPr>
              <a:lnSpc>
                <a:spcPct val="80000"/>
              </a:lnSpc>
            </a:pPr>
            <a:r>
              <a:rPr lang="en-US" altLang="en-US"/>
              <a:t>For example, the bicep could be a translational or scaling joint that smoothly controls some of the verts in the upper arm. Its motion could be linked to the motion of the elbow rotation.</a:t>
            </a:r>
          </a:p>
          <a:p>
            <a:pPr>
              <a:lnSpc>
                <a:spcPct val="80000"/>
              </a:lnSpc>
            </a:pPr>
            <a:r>
              <a:rPr lang="en-US" altLang="en-US"/>
              <a:t>With this approach, one can also use skin for muscles, fat bulges, facial expressions, and even simple clothing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/>
          </a:p>
        </p:txBody>
      </p:sp>
      <p:sp>
        <p:nvSpPr>
          <p:cNvPr id="25603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Rigging Process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To rig a skinned character, one must have a geometric skin mesh and a skeleton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Usually, the skin is built in a relatively neutral pose, often in a comfortable standing pose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The skeleton, however, might be built in more of a </a:t>
            </a:r>
            <a:r>
              <a:rPr lang="en-US" altLang="en-US" sz="2400" i="1" dirty="0"/>
              <a:t>zero</a:t>
            </a:r>
            <a:r>
              <a:rPr lang="en-US" altLang="en-US" sz="2400" dirty="0"/>
              <a:t> </a:t>
            </a:r>
            <a:r>
              <a:rPr lang="en-US" altLang="en-US" sz="2400" i="1" dirty="0"/>
              <a:t>pose </a:t>
            </a:r>
            <a:r>
              <a:rPr lang="en-US" altLang="en-US" sz="2400" dirty="0"/>
              <a:t>where the </a:t>
            </a:r>
            <a:r>
              <a:rPr lang="en-US" altLang="en-US" sz="2400" dirty="0" smtClean="0"/>
              <a:t>links’ DOFs </a:t>
            </a:r>
            <a:r>
              <a:rPr lang="en-US" altLang="en-US" sz="2400" dirty="0"/>
              <a:t>are assumed to be 0, causing a very stiff, straight pose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To attach the skin to the skeleton, the skeleton must first be posed into a </a:t>
            </a:r>
            <a:r>
              <a:rPr lang="en-US" altLang="en-US" sz="2400" i="1" dirty="0"/>
              <a:t>binding pose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Once this is done, the verts can be assigned to </a:t>
            </a:r>
            <a:r>
              <a:rPr lang="en-US" altLang="en-US" sz="2400" dirty="0" smtClean="0"/>
              <a:t>links with </a:t>
            </a:r>
            <a:r>
              <a:rPr lang="en-US" altLang="en-US" sz="2400" dirty="0"/>
              <a:t>appropriate weights</a:t>
            </a:r>
          </a:p>
        </p:txBody>
      </p:sp>
      <p:sp>
        <p:nvSpPr>
          <p:cNvPr id="26627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Skin Binding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Attaching a skin to a skeleton is not a trivial problem and usually requires automated tools combined with extensive interactive tuning</a:t>
            </a:r>
          </a:p>
          <a:p>
            <a:pPr>
              <a:lnSpc>
                <a:spcPct val="90000"/>
              </a:lnSpc>
            </a:pPr>
            <a:r>
              <a:rPr lang="en-US" altLang="en-US"/>
              <a:t>Binding algorithms typically involve heuristic approaches</a:t>
            </a:r>
          </a:p>
          <a:p>
            <a:pPr>
              <a:lnSpc>
                <a:spcPct val="90000"/>
              </a:lnSpc>
            </a:pPr>
            <a:r>
              <a:rPr lang="en-US" altLang="en-US"/>
              <a:t>Some general approaches: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Containment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Point-to-line mapping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Delaunay tetrahedralization</a:t>
            </a:r>
          </a:p>
        </p:txBody>
      </p:sp>
      <p:sp>
        <p:nvSpPr>
          <p:cNvPr id="27651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Containment Binding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With containment binding algorithms, the user manually approximates the body with volume primitives for each bone (cylinders, ellipsoids, spheres…)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The algorithm then tests each vertex against the volumes and attaches it to the best fitting bone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Some containment algorithms attach to only one bone and then use smoothing as a second pass. Others attach to multiple bones directly and set skin weights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For a more automated version, the volumes could be initially set based on the bone lengths and child locations</a:t>
            </a:r>
          </a:p>
        </p:txBody>
      </p:sp>
      <p:sp>
        <p:nvSpPr>
          <p:cNvPr id="28675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2500">
                <a:ea typeface="宋体" charset="-122"/>
              </a:rPr>
              <a:t>Containment Binding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600200"/>
            <a:ext cx="8305800" cy="3124200"/>
          </a:xfrm>
        </p:spPr>
        <p:txBody>
          <a:bodyPr/>
          <a:lstStyle/>
          <a:p>
            <a:r>
              <a:rPr lang="en-US" altLang="zh-CN">
                <a:ea typeface="宋体" charset="-122"/>
              </a:rPr>
              <a:t>Volume primitives around the bones</a:t>
            </a:r>
          </a:p>
          <a:p>
            <a:pPr lvl="1"/>
            <a:r>
              <a:rPr lang="en-US" altLang="zh-CN">
                <a:ea typeface="宋体" charset="-122"/>
              </a:rPr>
              <a:t>Boxes, cylinders, etc.</a:t>
            </a:r>
          </a:p>
          <a:p>
            <a:pPr lvl="1"/>
            <a:r>
              <a:rPr lang="en-US" altLang="zh-CN">
                <a:ea typeface="宋体" charset="-122"/>
              </a:rPr>
              <a:t>Vertex weights assigned based on which primitives it is in</a:t>
            </a:r>
          </a:p>
        </p:txBody>
      </p:sp>
      <p:pic>
        <p:nvPicPr>
          <p:cNvPr id="2969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505200"/>
            <a:ext cx="5638800" cy="304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Point-to-Line Mapping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simple way to attach a skin is treat each bone as one or more line segments and attach each vertex to the nearest line segment</a:t>
            </a:r>
          </a:p>
          <a:p>
            <a:r>
              <a:rPr lang="en-US" altLang="en-US"/>
              <a:t>A bone is made from line segments connecting the joint pivot to the pivots of each child</a:t>
            </a:r>
          </a:p>
        </p:txBody>
      </p:sp>
      <p:sp>
        <p:nvSpPr>
          <p:cNvPr id="31747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Delaunay Tetrahedralization</a:t>
            </a:r>
          </a:p>
        </p:txBody>
      </p:sp>
      <p:sp>
        <p:nvSpPr>
          <p:cNvPr id="32770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This tricky computational geometry technique builds a tetrahedralization of the volume within the skin</a:t>
            </a:r>
          </a:p>
          <a:p>
            <a:r>
              <a:rPr lang="en-US" altLang="en-US"/>
              <a:t>The tetrahedra connect all of the skin verts and skeletal pivots in a relatively clean ‘Delaunay’ fashion</a:t>
            </a:r>
          </a:p>
          <a:p>
            <a:r>
              <a:rPr lang="en-US" altLang="en-US"/>
              <a:t>The connectivity of the mesh can then be analyzed to determine the best attachment for each vertex</a:t>
            </a:r>
          </a:p>
        </p:txBody>
      </p:sp>
      <p:sp>
        <p:nvSpPr>
          <p:cNvPr id="32771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Hardware Skinning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The smooth skinning algorithm is simple and popular enough to have some direct support in 3D rendering hardware</a:t>
            </a:r>
          </a:p>
          <a:p>
            <a:r>
              <a:rPr lang="en-US" altLang="en-US" dirty="0"/>
              <a:t>Actually, it just requires standard vector multiply/add operations and so can be implemented in </a:t>
            </a:r>
            <a:r>
              <a:rPr lang="en-US" altLang="en-US" dirty="0" smtClean="0"/>
              <a:t>OpenGL </a:t>
            </a:r>
            <a:r>
              <a:rPr lang="en-US" altLang="en-US" dirty="0" err="1" smtClean="0"/>
              <a:t>shaders</a:t>
            </a:r>
            <a:endParaRPr lang="en-US" altLang="en-US" dirty="0"/>
          </a:p>
        </p:txBody>
      </p:sp>
      <p:sp>
        <p:nvSpPr>
          <p:cNvPr id="33795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Skin Memory Usage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13" y="1752600"/>
            <a:ext cx="8208962" cy="4114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 dirty="0"/>
              <a:t>For each vertex, we need to store: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Rendering data (position, normal, color, texture </a:t>
            </a:r>
            <a:r>
              <a:rPr lang="en-US" altLang="en-US" sz="2000" dirty="0" err="1"/>
              <a:t>coords</a:t>
            </a:r>
            <a:r>
              <a:rPr lang="en-US" altLang="en-US" sz="2000" dirty="0"/>
              <a:t>…)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Skinning data (number of attachments, </a:t>
            </a:r>
            <a:r>
              <a:rPr lang="en-US" altLang="en-US" sz="2000" dirty="0" smtClean="0"/>
              <a:t>bone index</a:t>
            </a:r>
            <a:r>
              <a:rPr lang="en-US" altLang="en-US" sz="2000" dirty="0"/>
              <a:t>, weight…)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If we limit the character to having at most 256 bones, we can store a bone index as a byte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If we limit the weights to 256 distinct values, we can store a weight as a byte (this gives us a precision of 0.004%, which is fine)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If we assume that a vertex will attach to at most 4 bones, then we can compress the skinning data to (1+1)*4 =8 bytes per vertex (64 bits)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In fact, we can even squeeze another 8 bits out of that by not storing the final weight, since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endParaRPr lang="en-US" altLang="en-US" sz="2000" dirty="0"/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en-US" sz="2000" dirty="0"/>
              <a:t>		 w3 = 1 – w0 – w1 – w2</a:t>
            </a:r>
          </a:p>
        </p:txBody>
      </p:sp>
      <p:sp>
        <p:nvSpPr>
          <p:cNvPr id="34819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Weighted Blending &amp; Averaging</a:t>
            </a:r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13" y="1905000"/>
            <a:ext cx="8208962" cy="4114800"/>
          </a:xfrm>
        </p:spPr>
        <p:txBody>
          <a:bodyPr/>
          <a:lstStyle/>
          <a:p>
            <a:r>
              <a:rPr lang="en-US" altLang="en-US" dirty="0"/>
              <a:t>Weighted sum: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Weighted average:</a:t>
            </a:r>
          </a:p>
          <a:p>
            <a:endParaRPr lang="en-US" altLang="en-US" dirty="0"/>
          </a:p>
          <a:p>
            <a:endParaRPr lang="en-US" altLang="en-US" sz="2000" dirty="0"/>
          </a:p>
          <a:p>
            <a:r>
              <a:rPr lang="en-US" altLang="en-US" dirty="0"/>
              <a:t>Convex average:</a:t>
            </a:r>
            <a:endParaRPr lang="en-US" altLang="en-US" sz="2000" dirty="0"/>
          </a:p>
        </p:txBody>
      </p:sp>
      <p:sp>
        <p:nvSpPr>
          <p:cNvPr id="6148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147930" y="1752600"/>
                <a:ext cx="1676400" cy="8962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7930" y="1752600"/>
                <a:ext cx="1676400" cy="89620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147930" y="3308102"/>
                <a:ext cx="1676400" cy="8962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7930" y="3308102"/>
                <a:ext cx="1676400" cy="89620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114800" y="4964668"/>
                <a:ext cx="167640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0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≤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≤1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4964668"/>
                <a:ext cx="1676400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9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Rigid Parts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3124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Robots and mechanical creatures can usually be rendered with rigid parts and don’t require a smooth skin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To render rigid parts, each part is transformed by its </a:t>
            </a:r>
            <a:r>
              <a:rPr lang="en-US" altLang="en-US" dirty="0" smtClean="0"/>
              <a:t>world matrix </a:t>
            </a:r>
            <a:r>
              <a:rPr lang="en-US" altLang="en-US" dirty="0"/>
              <a:t>independently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In this situation, every vertex of the character’s geometry is transformed by exactly one matrix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altLang="en-US" dirty="0"/>
              <a:t>	where </a:t>
            </a:r>
            <a:r>
              <a:rPr lang="en-US" altLang="en-US" b="1" dirty="0"/>
              <a:t>v</a:t>
            </a:r>
            <a:r>
              <a:rPr lang="en-US" altLang="en-US" dirty="0"/>
              <a:t> is defined in </a:t>
            </a:r>
            <a:r>
              <a:rPr lang="en-US" altLang="en-US" dirty="0" smtClean="0"/>
              <a:t>its </a:t>
            </a:r>
            <a:r>
              <a:rPr lang="en-US" altLang="en-US" dirty="0" smtClean="0"/>
              <a:t>local </a:t>
            </a:r>
            <a:r>
              <a:rPr lang="en-US" altLang="en-US" dirty="0"/>
              <a:t>space</a:t>
            </a:r>
          </a:p>
        </p:txBody>
      </p:sp>
      <p:sp>
        <p:nvSpPr>
          <p:cNvPr id="7172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371600" y="5105400"/>
                <a:ext cx="11984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𝐯</m:t>
                      </m:r>
                      <m:r>
                        <a:rPr lang="en-US" sz="2400" b="1" i="0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′=</m:t>
                      </m:r>
                      <m:r>
                        <a:rPr lang="en-US" sz="2400" b="1" i="0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𝐖𝐯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5105400"/>
                <a:ext cx="1198469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5584" r="-4569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Simple Skin</a:t>
            </a:r>
          </a:p>
        </p:txBody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 simple improvement for low-medium quality characters is to rigidly bind a skin to the skeleton. This means that every vertex of the continuous skin mesh is attached to a </a:t>
            </a:r>
            <a:r>
              <a:rPr lang="en-US" altLang="en-US" dirty="0" smtClean="0"/>
              <a:t>link.</a:t>
            </a:r>
            <a:endParaRPr lang="en-US" altLang="en-US" dirty="0"/>
          </a:p>
          <a:p>
            <a:r>
              <a:rPr lang="en-US" altLang="en-US" dirty="0"/>
              <a:t>In this method, as with rigid parts, every vertex is transformed exactly once and should therefore have similar performance to rendering with rigid parts.</a:t>
            </a:r>
          </a:p>
        </p:txBody>
      </p:sp>
      <p:sp>
        <p:nvSpPr>
          <p:cNvPr id="8196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143000" y="5410200"/>
                <a:ext cx="11984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𝐯</m:t>
                      </m:r>
                      <m:r>
                        <a:rPr lang="en-US" sz="2400" b="1" i="0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′=</m:t>
                      </m:r>
                      <m:r>
                        <a:rPr lang="en-US" sz="2400" b="1" i="0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𝐖𝐯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5410200"/>
                <a:ext cx="1198469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6122" r="-4592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Smooth Skin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With the smooth skin algorithm, a vertex can be attached to more than one </a:t>
            </a:r>
            <a:r>
              <a:rPr lang="en-US" altLang="en-US" sz="2400" dirty="0" smtClean="0"/>
              <a:t>link with </a:t>
            </a:r>
            <a:r>
              <a:rPr lang="en-US" altLang="en-US" sz="2400" dirty="0"/>
              <a:t>adjustable weights that control how much each joint affects it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Vertices </a:t>
            </a:r>
            <a:r>
              <a:rPr lang="en-US" altLang="en-US" sz="2400" dirty="0"/>
              <a:t>rarely need to be attached to more than three </a:t>
            </a:r>
            <a:r>
              <a:rPr lang="en-US" altLang="en-US" sz="2400" dirty="0" smtClean="0"/>
              <a:t>link</a:t>
            </a:r>
            <a:r>
              <a:rPr lang="en-US" altLang="en-US" sz="2400" dirty="0" smtClean="0"/>
              <a:t>s</a:t>
            </a: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Each vertex is transformed a few times and the results are blended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The smooth skin algorithm has many other names: blended skin, skeletal subspace deformation (SSD), multi-matrix skin, matrix palette skinning…</a:t>
            </a:r>
          </a:p>
        </p:txBody>
      </p:sp>
      <p:sp>
        <p:nvSpPr>
          <p:cNvPr id="9219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Smooth Skin Algorithm</a:t>
            </a:r>
          </a:p>
        </p:txBody>
      </p:sp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The deformed vertex position is a weighted average:</a:t>
            </a:r>
          </a:p>
        </p:txBody>
      </p:sp>
      <p:sp>
        <p:nvSpPr>
          <p:cNvPr id="10244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698875" y="2792968"/>
                <a:ext cx="572028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𝐯</m:t>
                      </m:r>
                      <m:r>
                        <a:rPr lang="en-US" sz="2400" b="1" i="0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′=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is-IS" sz="2400" b="1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0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𝐌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1" i="0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𝐯</m:t>
                          </m:r>
                        </m:e>
                      </m:d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is-IS" sz="2400" b="1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0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𝐌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1" i="0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𝐯</m:t>
                          </m:r>
                        </m:e>
                      </m:d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⋯+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is-IS" sz="2400" b="1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0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𝐌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sz="2400" b="1" i="0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𝐯</m:t>
                          </m:r>
                        </m:e>
                      </m:d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8875" y="2792968"/>
                <a:ext cx="5720284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959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76400" y="3795063"/>
                <a:ext cx="2286203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𝐯</m:t>
                      </m:r>
                      <m:r>
                        <a:rPr lang="en-US" sz="2400" b="1" i="0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′=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is-IS" sz="2400" b="1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bg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0" smtClean="0">
                                      <a:solidFill>
                                        <a:schemeClr val="bg1"/>
                                      </a:solidFill>
                                      <a:latin typeface="Cambria Math" charset="0"/>
                                    </a:rPr>
                                    <m:t>𝐌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1" i="0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𝐯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3795063"/>
                <a:ext cx="2286203" cy="89620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698875" y="5275993"/>
                <a:ext cx="1445204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8875" y="5275993"/>
                <a:ext cx="1445204" cy="89620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042924" y="3335631"/>
            <a:ext cx="611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Or: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2924" y="4796135"/>
            <a:ext cx="1176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Where: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Binding Matrices</a:t>
            </a:r>
          </a:p>
        </p:txBody>
      </p:sp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With rigid parts or simple skin, </a:t>
            </a:r>
            <a:r>
              <a:rPr lang="en-US" altLang="en-US" sz="2400" b="1" dirty="0"/>
              <a:t>v</a:t>
            </a:r>
            <a:r>
              <a:rPr lang="en-US" altLang="en-US" sz="2400" dirty="0"/>
              <a:t> can be defined local to the </a:t>
            </a:r>
            <a:r>
              <a:rPr lang="en-US" altLang="en-US" sz="2400" dirty="0" smtClean="0"/>
              <a:t>link that </a:t>
            </a:r>
            <a:r>
              <a:rPr lang="en-US" altLang="en-US" sz="2400" dirty="0"/>
              <a:t>transforms it</a:t>
            </a:r>
          </a:p>
          <a:p>
            <a:r>
              <a:rPr lang="en-US" altLang="en-US" sz="2400" dirty="0"/>
              <a:t>With smooth skin, several </a:t>
            </a:r>
            <a:r>
              <a:rPr lang="en-US" altLang="en-US" sz="2400" dirty="0" smtClean="0"/>
              <a:t>links transform </a:t>
            </a:r>
            <a:r>
              <a:rPr lang="en-US" altLang="en-US" sz="2400" dirty="0"/>
              <a:t>a vertex, but it can’t be defined local to all of them</a:t>
            </a:r>
          </a:p>
          <a:p>
            <a:r>
              <a:rPr lang="en-US" altLang="en-US" sz="2400" dirty="0"/>
              <a:t>Instead, we must first transform it to be local to the </a:t>
            </a:r>
            <a:r>
              <a:rPr lang="en-US" altLang="en-US" sz="2400" dirty="0" smtClean="0"/>
              <a:t>link that </a:t>
            </a:r>
            <a:r>
              <a:rPr lang="en-US" altLang="en-US" sz="2400" dirty="0"/>
              <a:t>will then transform it to the world</a:t>
            </a:r>
          </a:p>
          <a:p>
            <a:r>
              <a:rPr lang="en-US" altLang="en-US" sz="2400" dirty="0"/>
              <a:t>To do this, we use a binding matrix </a:t>
            </a:r>
            <a:r>
              <a:rPr lang="en-US" altLang="en-US" sz="2400" b="1" dirty="0"/>
              <a:t>B</a:t>
            </a:r>
            <a:r>
              <a:rPr lang="en-US" altLang="en-US" sz="2400" dirty="0"/>
              <a:t> for each </a:t>
            </a:r>
            <a:r>
              <a:rPr lang="en-US" altLang="en-US" sz="2400" dirty="0" smtClean="0"/>
              <a:t>link that </a:t>
            </a:r>
            <a:r>
              <a:rPr lang="en-US" altLang="en-US" sz="2400" dirty="0"/>
              <a:t>defines where the </a:t>
            </a:r>
            <a:r>
              <a:rPr lang="en-US" altLang="en-US" sz="2400" dirty="0" smtClean="0"/>
              <a:t>link was </a:t>
            </a:r>
            <a:r>
              <a:rPr lang="en-US" altLang="en-US" sz="2400" dirty="0"/>
              <a:t>when the skin was attached and </a:t>
            </a:r>
            <a:r>
              <a:rPr lang="en-US" altLang="en-US" sz="2400" dirty="0" err="1"/>
              <a:t>premultiply</a:t>
            </a:r>
            <a:r>
              <a:rPr lang="en-US" altLang="en-US" sz="2400" dirty="0"/>
              <a:t> its inverse with the world matrix:</a:t>
            </a:r>
          </a:p>
        </p:txBody>
      </p:sp>
      <p:sp>
        <p:nvSpPr>
          <p:cNvPr id="11268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95400" y="5715000"/>
                <a:ext cx="1741374" cy="3885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𝐌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𝐖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sSubSup>
                        <m:sSubSup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400" b="1" i="0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𝐁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5715000"/>
                <a:ext cx="1741374" cy="38856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Normals</a:t>
            </a:r>
          </a:p>
        </p:txBody>
      </p:sp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To compute shading, we need to transform the normals to world space also</a:t>
            </a:r>
          </a:p>
          <a:p>
            <a:pPr>
              <a:lnSpc>
                <a:spcPct val="90000"/>
              </a:lnSpc>
            </a:pPr>
            <a:r>
              <a:rPr lang="en-US" altLang="en-US"/>
              <a:t>Because the normal is a direction vector, we don’t want it to get the translation from the matrix, so we only need to multiply the normal by the upper 3x3 portion of the matrix</a:t>
            </a:r>
          </a:p>
          <a:p>
            <a:pPr>
              <a:lnSpc>
                <a:spcPct val="90000"/>
              </a:lnSpc>
            </a:pPr>
            <a:r>
              <a:rPr lang="en-US" altLang="en-US"/>
              <a:t>For a normal bound to only one joint:</a:t>
            </a:r>
          </a:p>
        </p:txBody>
      </p:sp>
      <p:sp>
        <p:nvSpPr>
          <p:cNvPr id="12292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371600" y="5105400"/>
                <a:ext cx="12465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𝐧</m:t>
                      </m:r>
                      <m:r>
                        <a:rPr lang="en-US" sz="2400" b="1" i="0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′=</m:t>
                      </m:r>
                      <m:r>
                        <a:rPr lang="en-US" sz="2400" b="1" i="0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𝐖𝐧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5105400"/>
                <a:ext cx="1246559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5392" r="-4902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TD-Theme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"/>
      </a:majorFont>
      <a:minorFont>
        <a:latin typeface="Arial"/>
        <a:ea typeface="Osak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80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UTD-Theme</Template>
  <TotalTime>3238</TotalTime>
  <Words>1893</Words>
  <Application>Microsoft Macintosh PowerPoint</Application>
  <PresentationFormat>On-screen Show (4:3)</PresentationFormat>
  <Paragraphs>191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Calibri</vt:lpstr>
      <vt:lpstr>Cambria Math</vt:lpstr>
      <vt:lpstr>Osaka</vt:lpstr>
      <vt:lpstr>Times New Roman</vt:lpstr>
      <vt:lpstr>Wingdings</vt:lpstr>
      <vt:lpstr>宋体</vt:lpstr>
      <vt:lpstr>Arial</vt:lpstr>
      <vt:lpstr>UTD-Theme</vt:lpstr>
      <vt:lpstr>Skin</vt:lpstr>
      <vt:lpstr>Smooth Skin Algorithm</vt:lpstr>
      <vt:lpstr>Weighted Blending &amp; Averaging</vt:lpstr>
      <vt:lpstr>Rigid Parts</vt:lpstr>
      <vt:lpstr>Simple Skin</vt:lpstr>
      <vt:lpstr>Smooth Skin</vt:lpstr>
      <vt:lpstr>Smooth Skin Algorithm</vt:lpstr>
      <vt:lpstr>Binding Matrices</vt:lpstr>
      <vt:lpstr>Normals</vt:lpstr>
      <vt:lpstr>Transforming Normals</vt:lpstr>
      <vt:lpstr>Normals Transform Like Planes</vt:lpstr>
      <vt:lpstr>Normals</vt:lpstr>
      <vt:lpstr>Algorithm Overview</vt:lpstr>
      <vt:lpstr>Rig Data Flow</vt:lpstr>
      <vt:lpstr>Smooth Skin Algorithm</vt:lpstr>
      <vt:lpstr>Skinning Equations</vt:lpstr>
      <vt:lpstr>Using Skinning</vt:lpstr>
      <vt:lpstr>Limitations of Smooth Skin</vt:lpstr>
      <vt:lpstr>Limitations of Smooth Skin</vt:lpstr>
      <vt:lpstr>Bone Links</vt:lpstr>
      <vt:lpstr>Muscles &amp; Other Effects</vt:lpstr>
      <vt:lpstr>Rigging Process</vt:lpstr>
      <vt:lpstr>Skin Binding</vt:lpstr>
      <vt:lpstr>Containment Binding</vt:lpstr>
      <vt:lpstr>Containment Binding</vt:lpstr>
      <vt:lpstr>Point-to-Line Mapping</vt:lpstr>
      <vt:lpstr>Delaunay Tetrahedralization</vt:lpstr>
      <vt:lpstr>Hardware Skinning</vt:lpstr>
      <vt:lpstr>Skin Memory Usage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Xiaohu Guo</cp:lastModifiedBy>
  <cp:revision>1334</cp:revision>
  <cp:lastPrinted>1601-01-01T00:00:00Z</cp:lastPrinted>
  <dcterms:created xsi:type="dcterms:W3CDTF">1601-01-01T00:00:00Z</dcterms:created>
  <dcterms:modified xsi:type="dcterms:W3CDTF">2017-10-11T17:13:29Z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