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8" autoAdjust="0"/>
  </p:normalViewPr>
  <p:slideViewPr>
    <p:cSldViewPr snapToGrid="0" snapToObjects="1">
      <p:cViewPr varScale="1">
        <p:scale>
          <a:sx n="81" d="100"/>
          <a:sy n="81" d="100"/>
        </p:scale>
        <p:origin x="-24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24CE5C-837B-3849-A9E6-3060403194E5}" type="datetimeFigureOut">
              <a:rPr lang="en-US" smtClean="0"/>
              <a:t>10/17/19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8C349D-DC4B-1B49-81C1-BB264EB0A3D2}" type="slidenum">
              <a:rPr lang="en-US" smtClean="0"/>
              <a:t>‹#›</a:t>
            </a:fld>
            <a:endParaRPr lang="en-US"/>
          </a:p>
        </p:txBody>
      </p:sp>
    </p:spTree>
    <p:extLst>
      <p:ext uri="{BB962C8B-B14F-4D97-AF65-F5344CB8AC3E}">
        <p14:creationId xmlns:p14="http://schemas.microsoft.com/office/powerpoint/2010/main" val="30987740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a:t>
            </a:r>
            <a:r>
              <a:rPr lang="en-US" baseline="0" dirty="0" smtClean="0"/>
              <a:t> requirements of the system</a:t>
            </a:r>
            <a:r>
              <a:rPr lang="en-US" dirty="0" smtClean="0"/>
              <a:t>, you can decide to use JSON or XML. If you are building Web services that will be used by Web pages for AJAX calls, then JSON is a good choice.</a:t>
            </a:r>
          </a:p>
          <a:p>
            <a:r>
              <a:rPr lang="en-US" dirty="0" smtClean="0"/>
              <a:t>XML can be used to represent more complex resources. </a:t>
            </a:r>
          </a:p>
          <a:p>
            <a:endParaRPr lang="en-US" dirty="0" smtClean="0"/>
          </a:p>
          <a:p>
            <a:r>
              <a:rPr lang="en-US" dirty="0" smtClean="0"/>
              <a:t>In fact, you can use more than one format and decide which one to use for a response depending on the type of client or some request parameters.</a:t>
            </a:r>
          </a:p>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7</a:t>
            </a:fld>
            <a:endParaRPr lang="en-US"/>
          </a:p>
        </p:txBody>
      </p:sp>
    </p:spTree>
    <p:extLst>
      <p:ext uri="{BB962C8B-B14F-4D97-AF65-F5344CB8AC3E}">
        <p14:creationId xmlns:p14="http://schemas.microsoft.com/office/powerpoint/2010/main" val="43131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28</a:t>
            </a:fld>
            <a:endParaRPr lang="en-US"/>
          </a:p>
        </p:txBody>
      </p:sp>
    </p:spTree>
    <p:extLst>
      <p:ext uri="{BB962C8B-B14F-4D97-AF65-F5344CB8AC3E}">
        <p14:creationId xmlns:p14="http://schemas.microsoft.com/office/powerpoint/2010/main" val="150603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 on the</a:t>
            </a:r>
            <a:r>
              <a:rPr lang="en-US" baseline="0" dirty="0" smtClean="0"/>
              <a:t> requirements of the system</a:t>
            </a:r>
            <a:r>
              <a:rPr lang="en-US" dirty="0" smtClean="0"/>
              <a:t>, you can decide to use JSON or XML. If you are building Web services that will be used by Web pages for AJAX calls, then JSON is a good choice.</a:t>
            </a:r>
          </a:p>
          <a:p>
            <a:r>
              <a:rPr lang="en-US" dirty="0" smtClean="0"/>
              <a:t>XML can be used to represent more complex resources. </a:t>
            </a:r>
          </a:p>
          <a:p>
            <a:endParaRPr lang="en-US" dirty="0" smtClean="0"/>
          </a:p>
          <a:p>
            <a:r>
              <a:rPr lang="en-US" dirty="0" smtClean="0"/>
              <a:t>In fact, you can use more than one format and decide which one to use for a response depending on the type of client or some request parameters.</a:t>
            </a:r>
          </a:p>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8</a:t>
            </a:fld>
            <a:endParaRPr lang="en-US"/>
          </a:p>
        </p:txBody>
      </p:sp>
    </p:spTree>
    <p:extLst>
      <p:ext uri="{BB962C8B-B14F-4D97-AF65-F5344CB8AC3E}">
        <p14:creationId xmlns:p14="http://schemas.microsoft.com/office/powerpoint/2010/main" val="2728708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These settings contain information about the message and its sender like client type, the formats client supports, format type of the message body, cache settings for the response, and a lot more information. </a:t>
            </a:r>
          </a:p>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11</a:t>
            </a:fld>
            <a:endParaRPr lang="en-US"/>
          </a:p>
        </p:txBody>
      </p:sp>
    </p:spTree>
    <p:extLst>
      <p:ext uri="{BB962C8B-B14F-4D97-AF65-F5344CB8AC3E}">
        <p14:creationId xmlns:p14="http://schemas.microsoft.com/office/powerpoint/2010/main" val="317494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the POST command, which is followed by the URI and the HTTP version. This request also contains some request headers. Host is the address of the server. Content-Type tells about the type of contents in the message body. Content-Length is the length of the data in message body. Content-Length can be used to verify that the entire message body has been received. Notice there are no start or end tags in this message.</a:t>
            </a:r>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12</a:t>
            </a:fld>
            <a:endParaRPr lang="en-US"/>
          </a:p>
        </p:txBody>
      </p:sp>
    </p:spTree>
    <p:extLst>
      <p:ext uri="{BB962C8B-B14F-4D97-AF65-F5344CB8AC3E}">
        <p14:creationId xmlns:p14="http://schemas.microsoft.com/office/powerpoint/2010/main" val="294492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&lt;Response Header&gt; contains the metadata and settings about the response message.</a:t>
            </a:r>
          </a:p>
          <a:p>
            <a:r>
              <a:rPr lang="en-US" dirty="0" smtClean="0"/>
              <a:t>&lt;Response Body&gt; contains the representation if the request was successful. </a:t>
            </a:r>
          </a:p>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13</a:t>
            </a:fld>
            <a:endParaRPr lang="en-US"/>
          </a:p>
        </p:txBody>
      </p:sp>
    </p:spTree>
    <p:extLst>
      <p:ext uri="{BB962C8B-B14F-4D97-AF65-F5344CB8AC3E}">
        <p14:creationId xmlns:p14="http://schemas.microsoft.com/office/powerpoint/2010/main" val="38173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response code 200 OK means that everything went well and the response message body contains a valid representation of the resource I requested. </a:t>
            </a:r>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14</a:t>
            </a:fld>
            <a:endParaRPr lang="en-US"/>
          </a:p>
        </p:txBody>
      </p:sp>
    </p:spTree>
    <p:extLst>
      <p:ext uri="{BB962C8B-B14F-4D97-AF65-F5344CB8AC3E}">
        <p14:creationId xmlns:p14="http://schemas.microsoft.com/office/powerpoint/2010/main" val="301086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job of a URI is to identify a resource or a collection of resources. The actual operation is determined by an HTTP verb. The URI should not say anything about the operation or action. This enables us to call the same URI with different HTTP verbs to perform different operations. </a:t>
            </a:r>
          </a:p>
          <a:p>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15</a:t>
            </a:fld>
            <a:endParaRPr lang="en-US"/>
          </a:p>
        </p:txBody>
      </p:sp>
    </p:spTree>
    <p:extLst>
      <p:ext uri="{BB962C8B-B14F-4D97-AF65-F5344CB8AC3E}">
        <p14:creationId xmlns:p14="http://schemas.microsoft.com/office/powerpoint/2010/main" val="2927316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Methods that are provided by HTTP 1.1</a:t>
            </a:r>
          </a:p>
          <a:p>
            <a:endParaRPr lang="en-US" dirty="0" smtClean="0"/>
          </a:p>
          <a:p>
            <a:r>
              <a:rPr lang="en-US" dirty="0" smtClean="0"/>
              <a:t>A Safe operation is an operation that does not have any effect on the original value of the resource. For example, the mathematical operation "divide by 1" is a safe operation because no matter how many times you divide a number by 1, the original value will not change. An Idempotent operation is an operation that gives the same result no matter how many times you perform it. For example, the mathematical operation "multiply by zero" is idempotent because no matter how many times you multiply a number by zero, the result is always same. Similarly, a Safe HTTP method does not make any changes to the resource on the server. An Idempotent HTTP method has same effect no matter how many times it is performed.</a:t>
            </a:r>
          </a:p>
          <a:p>
            <a:r>
              <a:rPr lang="en-US" dirty="0" smtClean="0"/>
              <a:t>Idempotent:</a:t>
            </a:r>
            <a:r>
              <a:rPr lang="en-US" baseline="0" dirty="0" smtClean="0"/>
              <a:t> </a:t>
            </a:r>
            <a:r>
              <a:rPr lang="en-US" dirty="0" smtClean="0"/>
              <a:t>Describing an action which, when performed multiple times, has no further effect on its subject after the first time it is performed.</a:t>
            </a:r>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18</a:t>
            </a:fld>
            <a:endParaRPr lang="en-US"/>
          </a:p>
        </p:txBody>
      </p:sp>
    </p:spTree>
    <p:extLst>
      <p:ext uri="{BB962C8B-B14F-4D97-AF65-F5344CB8AC3E}">
        <p14:creationId xmlns:p14="http://schemas.microsoft.com/office/powerpoint/2010/main" val="345099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clear from the above table that a PUT request will not modify or create more than one resource no matter how many times it is fired (if the URI is same). There is no difference between PUT and POST if the resource already exists, both update the existing resource. The third request (POST http://</a:t>
            </a:r>
            <a:r>
              <a:rPr lang="en-US" dirty="0" err="1" smtClean="0"/>
              <a:t>MyService</a:t>
            </a:r>
            <a:r>
              <a:rPr lang="en-US" dirty="0" smtClean="0"/>
              <a:t>/Persons/) will create a resource each time it is fired. A lot of developers think that REST does not allow POST to be used for update operation; however, REST imposes no such restrictions.</a:t>
            </a:r>
            <a:endParaRPr lang="en-US" dirty="0"/>
          </a:p>
        </p:txBody>
      </p:sp>
      <p:sp>
        <p:nvSpPr>
          <p:cNvPr id="4" name="Slide Number Placeholder 3"/>
          <p:cNvSpPr>
            <a:spLocks noGrp="1"/>
          </p:cNvSpPr>
          <p:nvPr>
            <p:ph type="sldNum" sz="quarter" idx="10"/>
          </p:nvPr>
        </p:nvSpPr>
        <p:spPr/>
        <p:txBody>
          <a:bodyPr/>
          <a:lstStyle/>
          <a:p>
            <a:fld id="{428C349D-DC4B-1B49-81C1-BB264EB0A3D2}" type="slidenum">
              <a:rPr lang="en-US" smtClean="0"/>
              <a:t>22</a:t>
            </a:fld>
            <a:endParaRPr lang="en-US"/>
          </a:p>
        </p:txBody>
      </p:sp>
    </p:spTree>
    <p:extLst>
      <p:ext uri="{BB962C8B-B14F-4D97-AF65-F5344CB8AC3E}">
        <p14:creationId xmlns:p14="http://schemas.microsoft.com/office/powerpoint/2010/main" val="30882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39E86D2-8C4D-FC44-9E62-57199DB9897C}" type="datetimeFigureOut">
              <a:rPr lang="en-US" smtClean="0"/>
              <a:t>10/17/19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BE45397-FF01-664D-BF41-8D74D3380DA8}"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9E86D2-8C4D-FC44-9E62-57199DB9897C}" type="datetimeFigureOut">
              <a:rPr lang="en-US" smtClean="0"/>
              <a:t>10/17/19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45397-FF01-664D-BF41-8D74D3380D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BE45397-FF01-664D-BF41-8D74D3380DA8}"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9E86D2-8C4D-FC44-9E62-57199DB9897C}" type="datetimeFigureOut">
              <a:rPr lang="en-US" smtClean="0"/>
              <a:t>10/17/19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39E86D2-8C4D-FC44-9E62-57199DB9897C}" type="datetimeFigureOut">
              <a:rPr lang="en-US" smtClean="0"/>
              <a:t>10/17/19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BE45397-FF01-664D-BF41-8D74D3380DA8}"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39E86D2-8C4D-FC44-9E62-57199DB9897C}" type="datetimeFigureOut">
              <a:rPr lang="en-US" smtClean="0"/>
              <a:t>10/17/19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BE45397-FF01-664D-BF41-8D74D3380DA8}"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39E86D2-8C4D-FC44-9E62-57199DB9897C}" type="datetimeFigureOut">
              <a:rPr lang="en-US" smtClean="0"/>
              <a:t>10/17/19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45397-FF01-664D-BF41-8D74D3380DA8}"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39E86D2-8C4D-FC44-9E62-57199DB9897C}" type="datetimeFigureOut">
              <a:rPr lang="en-US" smtClean="0"/>
              <a:t>10/17/19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BE45397-FF01-664D-BF41-8D74D3380DA8}"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9E86D2-8C4D-FC44-9E62-57199DB9897C}" type="datetimeFigureOut">
              <a:rPr lang="en-US" smtClean="0"/>
              <a:t>10/17/19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BE45397-FF01-664D-BF41-8D74D3380DA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39E86D2-8C4D-FC44-9E62-57199DB9897C}" type="datetimeFigureOut">
              <a:rPr lang="en-US" smtClean="0"/>
              <a:t>10/17/19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BE45397-FF01-664D-BF41-8D74D3380D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BE45397-FF01-664D-BF41-8D74D3380DA8}"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39E86D2-8C4D-FC44-9E62-57199DB9897C}" type="datetimeFigureOut">
              <a:rPr lang="en-US" smtClean="0"/>
              <a:t>10/17/19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BE45397-FF01-664D-BF41-8D74D3380DA8}"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39E86D2-8C4D-FC44-9E62-57199DB9897C}" type="datetimeFigureOut">
              <a:rPr lang="en-US" smtClean="0"/>
              <a:t>10/17/19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39E86D2-8C4D-FC44-9E62-57199DB9897C}" type="datetimeFigureOut">
              <a:rPr lang="en-US" smtClean="0"/>
              <a:t>10/17/19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BE45397-FF01-664D-BF41-8D74D3380DA8}"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MyService/Pers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14.xml.rels><?xml version="1.0" encoding="UTF-8" standalone="yes"?>
<Relationships xmlns="http://schemas.openxmlformats.org/package/2006/relationships"><Relationship Id="rId3" Type="http://schemas.openxmlformats.org/officeDocument/2006/relationships/hyperlink" Target="http://www.w3.org/TR/xhtml1/DTD/xhtml1-strict.dtd" TargetMode="External"/><Relationship Id="rId4" Type="http://schemas.openxmlformats.org/officeDocument/2006/relationships/hyperlink" Target="http://www.w3.org/1999/xhtml"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yService/Persons/1" TargetMode="External"/><Relationship Id="rId3" Type="http://schemas.openxmlformats.org/officeDocument/2006/relationships/hyperlink" Target="http://MyService/Persons/1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www.drdobbs.com/web-development/restful-web-services-a-tutorial/240169069" TargetMode="External"/><Relationship Id="rId4" Type="http://schemas.openxmlformats.org/officeDocument/2006/relationships/hyperlink" Target="http://rest.elkstein.org/2008/02/what-is-rest.html" TargetMode="External"/><Relationship Id="rId5" Type="http://schemas.openxmlformats.org/officeDocument/2006/relationships/hyperlink" Target="http://www.ibm.com/developerworks/library/ws-restful/" TargetMode="External"/><Relationship Id="rId1" Type="http://schemas.openxmlformats.org/officeDocument/2006/relationships/slideLayout" Target="../slideLayouts/slideLayout2.xml"/><Relationship Id="rId2" Type="http://schemas.openxmlformats.org/officeDocument/2006/relationships/hyperlink" Target="http://en.wikipedia.org/wiki/Representational_state_transf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v3OMEAU_4H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Object-oriented_programm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err="1" smtClean="0"/>
              <a:t>RESTful</a:t>
            </a:r>
            <a:r>
              <a:rPr lang="en-US" dirty="0" smtClean="0"/>
              <a:t> Web Services</a:t>
            </a:r>
            <a:endParaRPr lang="en-US" dirty="0"/>
          </a:p>
        </p:txBody>
      </p:sp>
    </p:spTree>
    <p:extLst>
      <p:ext uri="{BB962C8B-B14F-4D97-AF65-F5344CB8AC3E}">
        <p14:creationId xmlns:p14="http://schemas.microsoft.com/office/powerpoint/2010/main" val="240629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pic>
        <p:nvPicPr>
          <p:cNvPr id="6" name="Content Placeholder 5" descr="Rest1.gif"/>
          <p:cNvPicPr>
            <a:picLocks noGrp="1" noChangeAspect="1"/>
          </p:cNvPicPr>
          <p:nvPr>
            <p:ph sz="quarter" idx="1"/>
          </p:nvPr>
        </p:nvPicPr>
        <p:blipFill>
          <a:blip r:embed="rId2">
            <a:extLst>
              <a:ext uri="{28A0092B-C50C-407E-A947-70E740481C1C}">
                <a14:useLocalDpi xmlns:a14="http://schemas.microsoft.com/office/drawing/2010/main" val="0"/>
              </a:ext>
            </a:extLst>
          </a:blip>
          <a:srcRect l="18403" r="18403"/>
          <a:stretch>
            <a:fillRect/>
          </a:stretch>
        </p:blipFill>
        <p:spPr>
          <a:xfrm>
            <a:off x="786268" y="3225798"/>
            <a:ext cx="5157330" cy="2836333"/>
          </a:xfrm>
        </p:spPr>
      </p:pic>
      <p:sp>
        <p:nvSpPr>
          <p:cNvPr id="7" name="TextBox 6"/>
          <p:cNvSpPr txBox="1"/>
          <p:nvPr/>
        </p:nvSpPr>
        <p:spPr>
          <a:xfrm>
            <a:off x="609599" y="1625600"/>
            <a:ext cx="7704667" cy="1200328"/>
          </a:xfrm>
          <a:prstGeom prst="rect">
            <a:avLst/>
          </a:prstGeom>
          <a:noFill/>
        </p:spPr>
        <p:txBody>
          <a:bodyPr wrap="square" rtlCol="0">
            <a:spAutoFit/>
          </a:bodyPr>
          <a:lstStyle/>
          <a:p>
            <a:r>
              <a:rPr lang="en-US" sz="2400" dirty="0" smtClean="0"/>
              <a:t>The client and service talk to each other via messages. Clients send a request to the server, and the server replies with a response.</a:t>
            </a:r>
            <a:endParaRPr lang="en-US" sz="2400" dirty="0"/>
          </a:p>
        </p:txBody>
      </p:sp>
      <p:sp>
        <p:nvSpPr>
          <p:cNvPr id="8" name="TextBox 7"/>
          <p:cNvSpPr txBox="1"/>
          <p:nvPr/>
        </p:nvSpPr>
        <p:spPr>
          <a:xfrm>
            <a:off x="786268" y="6114534"/>
            <a:ext cx="5733065" cy="400110"/>
          </a:xfrm>
          <a:prstGeom prst="rect">
            <a:avLst/>
          </a:prstGeom>
          <a:noFill/>
        </p:spPr>
        <p:txBody>
          <a:bodyPr wrap="square" rtlCol="0">
            <a:spAutoFit/>
          </a:bodyPr>
          <a:lstStyle/>
          <a:p>
            <a:r>
              <a:rPr lang="en-US" sz="2000" dirty="0" smtClean="0"/>
              <a:t>HTTP Request Format</a:t>
            </a:r>
            <a:endParaRPr lang="en-US" sz="2000" dirty="0"/>
          </a:p>
        </p:txBody>
      </p:sp>
    </p:spTree>
    <p:extLst>
      <p:ext uri="{BB962C8B-B14F-4D97-AF65-F5344CB8AC3E}">
        <p14:creationId xmlns:p14="http://schemas.microsoft.com/office/powerpoint/2010/main" val="177947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&lt;VERB&gt; is one of the HTTP methods like GET, PUT, POST, DELETE, OPTIONS, </a:t>
            </a:r>
            <a:r>
              <a:rPr lang="en-US" dirty="0" err="1" smtClean="0"/>
              <a:t>etc</a:t>
            </a:r>
            <a:r>
              <a:rPr lang="en-US" dirty="0" smtClean="0"/>
              <a:t> </a:t>
            </a:r>
          </a:p>
          <a:p>
            <a:r>
              <a:rPr lang="en-US" dirty="0" smtClean="0"/>
              <a:t>&lt;URI&gt; is the URI of the resource on which the operation is going to be performed </a:t>
            </a:r>
          </a:p>
          <a:p>
            <a:r>
              <a:rPr lang="en-US" dirty="0" smtClean="0"/>
              <a:t>&lt;HTTP Version&gt; is the version of HTTP, generally "HTTP v1.1" .</a:t>
            </a:r>
          </a:p>
          <a:p>
            <a:r>
              <a:rPr lang="en-US" dirty="0" smtClean="0"/>
              <a:t>&lt;Request Header&gt; contains the metadata as a collection of key-value pairs of headers and their values. </a:t>
            </a:r>
          </a:p>
          <a:p>
            <a:r>
              <a:rPr lang="en-US" dirty="0" smtClean="0"/>
              <a:t>&lt;Request Body&gt; is the actual message content. In a </a:t>
            </a:r>
            <a:r>
              <a:rPr lang="en-US" dirty="0" err="1" smtClean="0"/>
              <a:t>RESTful</a:t>
            </a:r>
            <a:r>
              <a:rPr lang="en-US" dirty="0" smtClean="0"/>
              <a:t> service, that's where the representations of resources sit in a message.</a:t>
            </a:r>
          </a:p>
          <a:p>
            <a:endParaRPr lang="en-US" dirty="0"/>
          </a:p>
        </p:txBody>
      </p:sp>
    </p:spTree>
    <p:extLst>
      <p:ext uri="{BB962C8B-B14F-4D97-AF65-F5344CB8AC3E}">
        <p14:creationId xmlns:p14="http://schemas.microsoft.com/office/powerpoint/2010/main" val="5629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a:t>
            </a:r>
            <a:endParaRPr lang="en-US" dirty="0"/>
          </a:p>
        </p:txBody>
      </p:sp>
      <p:sp>
        <p:nvSpPr>
          <p:cNvPr id="3" name="Content Placeholder 2"/>
          <p:cNvSpPr>
            <a:spLocks noGrp="1"/>
          </p:cNvSpPr>
          <p:nvPr>
            <p:ph sz="quarter" idx="1"/>
          </p:nvPr>
        </p:nvSpPr>
        <p:spPr/>
        <p:txBody>
          <a:bodyPr>
            <a:normAutofit fontScale="77500" lnSpcReduction="20000"/>
          </a:bodyPr>
          <a:lstStyle/>
          <a:p>
            <a:pPr marL="0" indent="0">
              <a:buNone/>
            </a:pPr>
            <a:r>
              <a:rPr lang="en-US" dirty="0" smtClean="0">
                <a:latin typeface="Courier New"/>
                <a:cs typeface="Courier New"/>
              </a:rPr>
              <a:t>POST </a:t>
            </a:r>
            <a:r>
              <a:rPr lang="en-US" dirty="0" smtClean="0">
                <a:latin typeface="Courier New"/>
                <a:cs typeface="Courier New"/>
                <a:hlinkClick r:id="rId3"/>
              </a:rPr>
              <a:t>http://MyService/Person/</a:t>
            </a:r>
            <a:endParaRPr lang="en-US" dirty="0" smtClean="0">
              <a:latin typeface="Courier New"/>
              <a:cs typeface="Courier New"/>
            </a:endParaRPr>
          </a:p>
          <a:p>
            <a:pPr marL="0" indent="0">
              <a:buNone/>
            </a:pPr>
            <a:r>
              <a:rPr lang="en-US" dirty="0" smtClean="0">
                <a:latin typeface="Courier New"/>
                <a:cs typeface="Courier New"/>
              </a:rPr>
              <a:t>Host: </a:t>
            </a:r>
            <a:r>
              <a:rPr lang="en-US" dirty="0" err="1" smtClean="0">
                <a:latin typeface="Courier New"/>
                <a:cs typeface="Courier New"/>
              </a:rPr>
              <a:t>MyService</a:t>
            </a:r>
            <a:endParaRPr lang="en-US" dirty="0" smtClean="0">
              <a:latin typeface="Courier New"/>
              <a:cs typeface="Courier New"/>
            </a:endParaRPr>
          </a:p>
          <a:p>
            <a:pPr marL="0" indent="0">
              <a:buNone/>
            </a:pPr>
            <a:r>
              <a:rPr lang="en-US" dirty="0" smtClean="0">
                <a:latin typeface="Courier New"/>
                <a:cs typeface="Courier New"/>
              </a:rPr>
              <a:t>Content-Type: text/xml; charset=utf-8</a:t>
            </a:r>
          </a:p>
          <a:p>
            <a:pPr marL="0" indent="0">
              <a:buNone/>
            </a:pPr>
            <a:r>
              <a:rPr lang="en-US" dirty="0" smtClean="0">
                <a:latin typeface="Courier New"/>
                <a:cs typeface="Courier New"/>
              </a:rPr>
              <a:t>Content-Length: 123</a:t>
            </a:r>
          </a:p>
          <a:p>
            <a:pPr marL="0" indent="0">
              <a:buNone/>
            </a:pPr>
            <a:r>
              <a:rPr lang="en-US" dirty="0" smtClean="0">
                <a:latin typeface="Courier New"/>
                <a:cs typeface="Courier New"/>
              </a:rPr>
              <a:t>&lt;?xml version="1.0" encoding="utf-8"?&gt;</a:t>
            </a:r>
          </a:p>
          <a:p>
            <a:pPr marL="0" indent="0">
              <a:buNone/>
            </a:pPr>
            <a:r>
              <a:rPr lang="en-US" dirty="0" smtClean="0">
                <a:latin typeface="Courier New"/>
                <a:cs typeface="Courier New"/>
              </a:rPr>
              <a:t>&lt;Person&gt;</a:t>
            </a:r>
          </a:p>
          <a:p>
            <a:pPr marL="0" indent="0">
              <a:buNone/>
            </a:pPr>
            <a:r>
              <a:rPr lang="en-US" dirty="0" smtClean="0">
                <a:latin typeface="Courier New"/>
                <a:cs typeface="Courier New"/>
              </a:rPr>
              <a:t>  &lt;ID&gt;1&lt;/ID&gt;</a:t>
            </a:r>
          </a:p>
          <a:p>
            <a:pPr marL="0" indent="0">
              <a:buNone/>
            </a:pPr>
            <a:r>
              <a:rPr lang="en-US" dirty="0" smtClean="0">
                <a:latin typeface="Courier New"/>
                <a:cs typeface="Courier New"/>
              </a:rPr>
              <a:t>  &lt;Name&gt;Jennifer Miller&lt;/Name&gt;</a:t>
            </a:r>
          </a:p>
          <a:p>
            <a:pPr marL="0" indent="0">
              <a:buNone/>
            </a:pPr>
            <a:r>
              <a:rPr lang="en-US" dirty="0" smtClean="0">
                <a:latin typeface="Courier New"/>
                <a:cs typeface="Courier New"/>
              </a:rPr>
              <a:t>  &lt;Email&gt;</a:t>
            </a:r>
            <a:r>
              <a:rPr lang="en-US" dirty="0" err="1" smtClean="0">
                <a:latin typeface="Courier New"/>
                <a:cs typeface="Courier New"/>
              </a:rPr>
              <a:t>j.miller@gmail.com</a:t>
            </a:r>
            <a:r>
              <a:rPr lang="en-US" dirty="0" smtClean="0">
                <a:latin typeface="Courier New"/>
                <a:cs typeface="Courier New"/>
              </a:rPr>
              <a:t>&lt;/Email&gt;</a:t>
            </a:r>
          </a:p>
          <a:p>
            <a:pPr marL="0" indent="0">
              <a:buNone/>
            </a:pPr>
            <a:r>
              <a:rPr lang="en-US" dirty="0" smtClean="0">
                <a:latin typeface="Courier New"/>
                <a:cs typeface="Courier New"/>
              </a:rPr>
              <a:t>  &lt;Country&gt;USA&lt;/Country&gt;</a:t>
            </a:r>
          </a:p>
          <a:p>
            <a:pPr marL="0" indent="0">
              <a:buNone/>
            </a:pPr>
            <a:r>
              <a:rPr lang="en-US" dirty="0" smtClean="0">
                <a:latin typeface="Courier New"/>
                <a:cs typeface="Courier New"/>
              </a:rPr>
              <a:t>&lt;/Person&gt;</a:t>
            </a:r>
          </a:p>
          <a:p>
            <a:endParaRPr lang="en-US" sz="3400" dirty="0" smtClean="0"/>
          </a:p>
          <a:p>
            <a:pPr marL="0" indent="0">
              <a:buNone/>
            </a:pPr>
            <a:r>
              <a:rPr lang="en-US" sz="3400" dirty="0" smtClean="0"/>
              <a:t>A sample POST request</a:t>
            </a:r>
            <a:endParaRPr lang="en-US" sz="3400" dirty="0"/>
          </a:p>
        </p:txBody>
      </p:sp>
    </p:spTree>
    <p:extLst>
      <p:ext uri="{BB962C8B-B14F-4D97-AF65-F5344CB8AC3E}">
        <p14:creationId xmlns:p14="http://schemas.microsoft.com/office/powerpoint/2010/main" val="108390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a:t>
            </a:r>
            <a:endParaRPr lang="en-US" dirty="0"/>
          </a:p>
        </p:txBody>
      </p:sp>
      <p:pic>
        <p:nvPicPr>
          <p:cNvPr id="6" name="Content Placeholder 5" descr="Rest2.gif"/>
          <p:cNvPicPr>
            <a:picLocks noGrp="1" noChangeAspect="1"/>
          </p:cNvPicPr>
          <p:nvPr>
            <p:ph sz="quarter" idx="1"/>
          </p:nvPr>
        </p:nvPicPr>
        <p:blipFill>
          <a:blip r:embed="rId3">
            <a:extLst>
              <a:ext uri="{28A0092B-C50C-407E-A947-70E740481C1C}">
                <a14:useLocalDpi xmlns:a14="http://schemas.microsoft.com/office/drawing/2010/main" val="0"/>
              </a:ext>
            </a:extLst>
          </a:blip>
          <a:srcRect t="-26944" b="-26944"/>
          <a:stretch>
            <a:fillRect/>
          </a:stretch>
        </p:blipFill>
        <p:spPr>
          <a:xfrm>
            <a:off x="457200" y="1417638"/>
            <a:ext cx="8229600" cy="4525963"/>
          </a:xfrm>
        </p:spPr>
      </p:pic>
    </p:spTree>
    <p:extLst>
      <p:ext uri="{BB962C8B-B14F-4D97-AF65-F5344CB8AC3E}">
        <p14:creationId xmlns:p14="http://schemas.microsoft.com/office/powerpoint/2010/main" val="309021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a:t>
            </a:r>
            <a:endParaRPr lang="en-US" dirty="0"/>
          </a:p>
        </p:txBody>
      </p:sp>
      <p:sp>
        <p:nvSpPr>
          <p:cNvPr id="3" name="Content Placeholder 2"/>
          <p:cNvSpPr>
            <a:spLocks noGrp="1"/>
          </p:cNvSpPr>
          <p:nvPr>
            <p:ph sz="quarter" idx="1"/>
          </p:nvPr>
        </p:nvSpPr>
        <p:spPr/>
        <p:txBody>
          <a:bodyPr>
            <a:normAutofit fontScale="25000" lnSpcReduction="20000"/>
          </a:bodyPr>
          <a:lstStyle/>
          <a:p>
            <a:pPr marL="0" indent="0">
              <a:buNone/>
            </a:pPr>
            <a:r>
              <a:rPr lang="en-US" sz="7200" dirty="0" smtClean="0">
                <a:latin typeface="Courier New"/>
                <a:cs typeface="Courier New"/>
              </a:rPr>
              <a:t>HTTP/1.1 200 OK</a:t>
            </a:r>
          </a:p>
          <a:p>
            <a:pPr marL="0" indent="0">
              <a:buNone/>
            </a:pPr>
            <a:r>
              <a:rPr lang="en-US" sz="7200" dirty="0" smtClean="0">
                <a:latin typeface="Courier New"/>
                <a:cs typeface="Courier New"/>
              </a:rPr>
              <a:t>Date: Sat, 23 Aug 2014 18:31:04 GMT</a:t>
            </a:r>
          </a:p>
          <a:p>
            <a:pPr marL="0" indent="0">
              <a:buNone/>
            </a:pPr>
            <a:r>
              <a:rPr lang="en-US" sz="7200" dirty="0" smtClean="0">
                <a:latin typeface="Courier New"/>
                <a:cs typeface="Courier New"/>
              </a:rPr>
              <a:t>Server: Apache/2</a:t>
            </a:r>
          </a:p>
          <a:p>
            <a:pPr marL="0" indent="0">
              <a:buNone/>
            </a:pPr>
            <a:r>
              <a:rPr lang="en-US" sz="7200" dirty="0" smtClean="0">
                <a:latin typeface="Courier New"/>
                <a:cs typeface="Courier New"/>
              </a:rPr>
              <a:t>Last-Modified: Wed, 01 Sep 2004 13:24:52 GMT</a:t>
            </a:r>
          </a:p>
          <a:p>
            <a:pPr marL="0" indent="0">
              <a:buNone/>
            </a:pPr>
            <a:r>
              <a:rPr lang="en-US" sz="7200" dirty="0" smtClean="0">
                <a:latin typeface="Courier New"/>
                <a:cs typeface="Courier New"/>
              </a:rPr>
              <a:t>Accept-Ranges: bytes</a:t>
            </a:r>
          </a:p>
          <a:p>
            <a:pPr marL="0" indent="0">
              <a:buNone/>
            </a:pPr>
            <a:r>
              <a:rPr lang="en-US" sz="7200" dirty="0" smtClean="0">
                <a:latin typeface="Courier New"/>
                <a:cs typeface="Courier New"/>
              </a:rPr>
              <a:t>Content-Length: 32859</a:t>
            </a:r>
          </a:p>
          <a:p>
            <a:pPr marL="0" indent="0">
              <a:buNone/>
            </a:pPr>
            <a:r>
              <a:rPr lang="en-US" sz="7200" dirty="0" smtClean="0">
                <a:latin typeface="Courier New"/>
                <a:cs typeface="Courier New"/>
              </a:rPr>
              <a:t>Cache-Control: max-age=21600, must-revalidate</a:t>
            </a:r>
          </a:p>
          <a:p>
            <a:pPr marL="0" indent="0">
              <a:buNone/>
            </a:pPr>
            <a:r>
              <a:rPr lang="en-US" sz="7200" dirty="0" smtClean="0">
                <a:latin typeface="Courier New"/>
                <a:cs typeface="Courier New"/>
              </a:rPr>
              <a:t>Expires: Sun, 24 Aug 2014 00:31:04 GMT</a:t>
            </a:r>
          </a:p>
          <a:p>
            <a:pPr marL="0" indent="0">
              <a:buNone/>
            </a:pPr>
            <a:r>
              <a:rPr lang="en-US" sz="7200" dirty="0" smtClean="0">
                <a:latin typeface="Courier New"/>
                <a:cs typeface="Courier New"/>
              </a:rPr>
              <a:t>Content-Type: text/html; charset=iso-8859-1</a:t>
            </a:r>
          </a:p>
          <a:p>
            <a:pPr marL="0" indent="0">
              <a:buNone/>
            </a:pPr>
            <a:r>
              <a:rPr lang="en-US" sz="7200" dirty="0" smtClean="0">
                <a:latin typeface="Courier New"/>
                <a:cs typeface="Courier New"/>
              </a:rPr>
              <a:t>&lt;!DOCTYPE html PUBLIC "-//W3C//DTD XHTML 1.0 Strict//EN" "</a:t>
            </a:r>
            <a:r>
              <a:rPr lang="en-US" sz="7200" dirty="0" smtClean="0">
                <a:latin typeface="Courier New"/>
                <a:cs typeface="Courier New"/>
                <a:hlinkClick r:id="rId3"/>
              </a:rPr>
              <a:t>http://www.w3.org/TR/xhtml1/DTD/xhtml1-strict.dtd</a:t>
            </a:r>
            <a:r>
              <a:rPr lang="en-US" sz="7200" dirty="0" smtClean="0">
                <a:latin typeface="Courier New"/>
                <a:cs typeface="Courier New"/>
              </a:rPr>
              <a:t>"&gt;</a:t>
            </a:r>
          </a:p>
          <a:p>
            <a:pPr marL="0" indent="0">
              <a:buNone/>
            </a:pPr>
            <a:r>
              <a:rPr lang="en-US" sz="7200" dirty="0" smtClean="0">
                <a:latin typeface="Courier New"/>
                <a:cs typeface="Courier New"/>
              </a:rPr>
              <a:t>&lt;html </a:t>
            </a:r>
            <a:r>
              <a:rPr lang="en-US" sz="7200" dirty="0" err="1" smtClean="0">
                <a:latin typeface="Courier New"/>
                <a:cs typeface="Courier New"/>
              </a:rPr>
              <a:t>xmlns</a:t>
            </a:r>
            <a:r>
              <a:rPr lang="en-US" sz="7200" dirty="0" smtClean="0">
                <a:latin typeface="Courier New"/>
                <a:cs typeface="Courier New"/>
              </a:rPr>
              <a:t>='</a:t>
            </a:r>
            <a:r>
              <a:rPr lang="en-US" sz="7200" dirty="0" smtClean="0">
                <a:latin typeface="Courier New"/>
                <a:cs typeface="Courier New"/>
                <a:hlinkClick r:id="rId4"/>
              </a:rPr>
              <a:t>http://www.w3.org/1999/xhtml</a:t>
            </a:r>
            <a:r>
              <a:rPr lang="en-US" sz="7200" dirty="0" smtClean="0">
                <a:latin typeface="Courier New"/>
                <a:cs typeface="Courier New"/>
              </a:rPr>
              <a:t>'&gt;</a:t>
            </a:r>
          </a:p>
          <a:p>
            <a:pPr marL="0" indent="0">
              <a:buNone/>
            </a:pPr>
            <a:r>
              <a:rPr lang="en-US" sz="7200" dirty="0" smtClean="0">
                <a:latin typeface="Courier New"/>
                <a:cs typeface="Courier New"/>
              </a:rPr>
              <a:t>&lt;head&gt;&lt;title&gt;Hypertext Transfer Protocol -- HTTP/1.1&lt;/title&gt;&lt;/head&gt;</a:t>
            </a:r>
          </a:p>
          <a:p>
            <a:pPr marL="0" indent="0">
              <a:buNone/>
            </a:pPr>
            <a:r>
              <a:rPr lang="en-US" sz="7200" dirty="0" smtClean="0">
                <a:latin typeface="Courier New"/>
                <a:cs typeface="Courier New"/>
              </a:rPr>
              <a:t>&lt;body&gt;</a:t>
            </a:r>
          </a:p>
          <a:p>
            <a:pPr marL="0" indent="0">
              <a:buNone/>
            </a:pPr>
            <a:r>
              <a:rPr lang="en-US" sz="7200" dirty="0" smtClean="0">
                <a:latin typeface="Courier New"/>
                <a:cs typeface="Courier New"/>
              </a:rPr>
              <a:t>...</a:t>
            </a:r>
          </a:p>
          <a:p>
            <a:endParaRPr lang="en-US" dirty="0" smtClean="0"/>
          </a:p>
          <a:p>
            <a:pPr marL="0" indent="0">
              <a:buNone/>
            </a:pPr>
            <a:r>
              <a:rPr lang="en-US" sz="7400" dirty="0" smtClean="0"/>
              <a:t>An actual response to a GET request</a:t>
            </a:r>
            <a:endParaRPr lang="en-US" sz="7400" dirty="0"/>
          </a:p>
        </p:txBody>
      </p:sp>
    </p:spTree>
    <p:extLst>
      <p:ext uri="{BB962C8B-B14F-4D97-AF65-F5344CB8AC3E}">
        <p14:creationId xmlns:p14="http://schemas.microsoft.com/office/powerpoint/2010/main" val="173087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Resources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REST requires each resource to have at least one URI. A </a:t>
            </a:r>
            <a:r>
              <a:rPr lang="en-US" dirty="0" err="1" smtClean="0"/>
              <a:t>RESTful</a:t>
            </a:r>
            <a:r>
              <a:rPr lang="en-US" dirty="0" smtClean="0"/>
              <a:t> service uses a directory hierarchy like human readable URIs to address its resources. </a:t>
            </a:r>
          </a:p>
          <a:p>
            <a:r>
              <a:rPr lang="en-US" dirty="0" smtClean="0"/>
              <a:t>Suppose we have a database of persons and we wish to expose it to the outer world through a service. A resource person can be addressed like this:</a:t>
            </a:r>
          </a:p>
          <a:p>
            <a:pPr marL="457200" lvl="1" indent="0">
              <a:buNone/>
            </a:pPr>
            <a:endParaRPr lang="en-US" dirty="0" smtClean="0"/>
          </a:p>
          <a:p>
            <a:pPr marL="457200" lvl="1" indent="0">
              <a:buNone/>
            </a:pPr>
            <a:r>
              <a:rPr lang="en-US" dirty="0" smtClean="0"/>
              <a:t>http://</a:t>
            </a:r>
            <a:r>
              <a:rPr lang="en-US" dirty="0" err="1" smtClean="0"/>
              <a:t>MyService</a:t>
            </a:r>
            <a:r>
              <a:rPr lang="en-US" dirty="0" smtClean="0"/>
              <a:t>/Persons/1</a:t>
            </a:r>
          </a:p>
          <a:p>
            <a:endParaRPr lang="en-US" dirty="0" smtClean="0"/>
          </a:p>
          <a:p>
            <a:r>
              <a:rPr lang="en-US" dirty="0" smtClean="0"/>
              <a:t>This URL has following format: </a:t>
            </a:r>
          </a:p>
          <a:p>
            <a:pPr marL="0" indent="0">
              <a:buNone/>
            </a:pPr>
            <a:r>
              <a:rPr lang="en-US" dirty="0" smtClean="0"/>
              <a:t>Protocol://</a:t>
            </a:r>
            <a:r>
              <a:rPr lang="en-US" dirty="0" err="1" smtClean="0"/>
              <a:t>ServiceName</a:t>
            </a:r>
            <a:r>
              <a:rPr lang="en-US" dirty="0" smtClean="0"/>
              <a:t>/</a:t>
            </a:r>
            <a:r>
              <a:rPr lang="en-US" dirty="0" err="1" smtClean="0"/>
              <a:t>ResourceType</a:t>
            </a:r>
            <a:r>
              <a:rPr lang="en-US" dirty="0" smtClean="0"/>
              <a:t>/</a:t>
            </a:r>
            <a:r>
              <a:rPr lang="en-US" dirty="0" err="1" smtClean="0"/>
              <a:t>ResourceID</a:t>
            </a:r>
            <a:endParaRPr lang="en-US" dirty="0" smtClean="0"/>
          </a:p>
          <a:p>
            <a:endParaRPr lang="en-US" dirty="0"/>
          </a:p>
        </p:txBody>
      </p:sp>
    </p:spTree>
    <p:extLst>
      <p:ext uri="{BB962C8B-B14F-4D97-AF65-F5344CB8AC3E}">
        <p14:creationId xmlns:p14="http://schemas.microsoft.com/office/powerpoint/2010/main" val="174685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Addresssing</a:t>
            </a:r>
            <a:r>
              <a:rPr lang="en-US" dirty="0" smtClean="0"/>
              <a:t> Resources</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S</a:t>
            </a:r>
            <a:r>
              <a:rPr lang="en-US" dirty="0" smtClean="0"/>
              <a:t>ome important recommendations for well-structured URIs:</a:t>
            </a:r>
          </a:p>
          <a:p>
            <a:r>
              <a:rPr lang="en-US" dirty="0" smtClean="0"/>
              <a:t>Use plural nouns for naming your resources. </a:t>
            </a:r>
          </a:p>
          <a:p>
            <a:r>
              <a:rPr lang="en-US" dirty="0" smtClean="0"/>
              <a:t>Avoid using spaces as they create confusion</a:t>
            </a:r>
          </a:p>
          <a:p>
            <a:r>
              <a:rPr lang="en-US" dirty="0" smtClean="0"/>
              <a:t>A URI is case insensitive. </a:t>
            </a:r>
          </a:p>
          <a:p>
            <a:r>
              <a:rPr lang="en-US" dirty="0" smtClean="0"/>
              <a:t>You can have your own conventions, but stay consistent throughout the service. </a:t>
            </a:r>
          </a:p>
          <a:p>
            <a:r>
              <a:rPr lang="en-US" dirty="0" smtClean="0"/>
              <a:t>Avoid verbs for your resource names. Verbs are more suitable for the names of operations. For example, a </a:t>
            </a:r>
            <a:r>
              <a:rPr lang="en-US" dirty="0" err="1" smtClean="0"/>
              <a:t>RESTful</a:t>
            </a:r>
            <a:r>
              <a:rPr lang="en-US" dirty="0" smtClean="0"/>
              <a:t> service should not have the URIs http://</a:t>
            </a:r>
            <a:r>
              <a:rPr lang="en-US" dirty="0" err="1" smtClean="0"/>
              <a:t>MyService</a:t>
            </a:r>
            <a:r>
              <a:rPr lang="en-US" dirty="0" smtClean="0"/>
              <a:t>/</a:t>
            </a:r>
            <a:r>
              <a:rPr lang="en-US" dirty="0" err="1" smtClean="0"/>
              <a:t>FetcthPerson</a:t>
            </a:r>
            <a:r>
              <a:rPr lang="en-US" dirty="0" smtClean="0"/>
              <a:t>/1 or http://</a:t>
            </a:r>
            <a:r>
              <a:rPr lang="en-US" dirty="0" err="1" smtClean="0"/>
              <a:t>MyService</a:t>
            </a:r>
            <a:r>
              <a:rPr lang="en-US" dirty="0" smtClean="0"/>
              <a:t>/</a:t>
            </a:r>
            <a:r>
              <a:rPr lang="en-US" dirty="0" err="1" smtClean="0"/>
              <a:t>DeletePerson?id</a:t>
            </a:r>
            <a:r>
              <a:rPr lang="en-US" dirty="0" smtClean="0"/>
              <a:t>=1.</a:t>
            </a:r>
          </a:p>
          <a:p>
            <a:endParaRPr lang="en-US" dirty="0"/>
          </a:p>
        </p:txBody>
      </p:sp>
    </p:spTree>
    <p:extLst>
      <p:ext uri="{BB962C8B-B14F-4D97-AF65-F5344CB8AC3E}">
        <p14:creationId xmlns:p14="http://schemas.microsoft.com/office/powerpoint/2010/main" val="278768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Parameters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basic purpose of query parameters is to provide parameters to an operation that needs the data items. For example, if you want the format of the presentation to be decided by the client. You can achieve that through a parameter like this:</a:t>
            </a:r>
          </a:p>
          <a:p>
            <a:pPr marL="0" indent="0">
              <a:buNone/>
            </a:pPr>
            <a:r>
              <a:rPr lang="en-US" sz="2600" dirty="0"/>
              <a:t> </a:t>
            </a:r>
            <a:r>
              <a:rPr lang="en-US" sz="2600" dirty="0" smtClean="0"/>
              <a:t>    </a:t>
            </a:r>
          </a:p>
          <a:p>
            <a:pPr marL="0" indent="0">
              <a:buNone/>
            </a:pPr>
            <a:r>
              <a:rPr lang="en-US" sz="2600" dirty="0" smtClean="0"/>
              <a:t>http://MyService/Persons/1?format=xml&amp;encoding=UTF8</a:t>
            </a:r>
          </a:p>
          <a:p>
            <a:pPr marL="0" indent="0">
              <a:buNone/>
            </a:pPr>
            <a:r>
              <a:rPr lang="en-US" sz="2600" dirty="0" smtClean="0"/>
              <a:t>or</a:t>
            </a:r>
          </a:p>
          <a:p>
            <a:pPr marL="0" indent="0">
              <a:buNone/>
            </a:pPr>
            <a:r>
              <a:rPr lang="en-US" sz="2600" dirty="0" smtClean="0"/>
              <a:t>http://</a:t>
            </a:r>
            <a:r>
              <a:rPr lang="en-US" sz="2600" dirty="0" err="1" smtClean="0"/>
              <a:t>MyService</a:t>
            </a:r>
            <a:r>
              <a:rPr lang="en-US" sz="2600" dirty="0" smtClean="0"/>
              <a:t>/Persons/1?format=</a:t>
            </a:r>
            <a:r>
              <a:rPr lang="en-US" sz="2600" dirty="0" err="1" smtClean="0"/>
              <a:t>json&amp;encoding</a:t>
            </a:r>
            <a:r>
              <a:rPr lang="en-US" sz="2600" dirty="0" smtClean="0"/>
              <a:t>=UTF8</a:t>
            </a:r>
          </a:p>
          <a:p>
            <a:endParaRPr lang="en-US" dirty="0"/>
          </a:p>
        </p:txBody>
      </p:sp>
    </p:spTree>
    <p:extLst>
      <p:ext uri="{BB962C8B-B14F-4D97-AF65-F5344CB8AC3E}">
        <p14:creationId xmlns:p14="http://schemas.microsoft.com/office/powerpoint/2010/main" val="3429534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normAutofit fontScale="40000" lnSpcReduction="20000"/>
          </a:bodyPr>
          <a:lstStyle/>
          <a:p>
            <a:r>
              <a:rPr lang="en-US" b="1" dirty="0"/>
              <a:t>Method</a:t>
            </a:r>
            <a:endParaRPr lang="en-US" dirty="0"/>
          </a:p>
          <a:p>
            <a:r>
              <a:rPr lang="en-US" b="1" dirty="0"/>
              <a:t>Operation performed on server</a:t>
            </a:r>
            <a:endParaRPr lang="en-US" dirty="0"/>
          </a:p>
          <a:p>
            <a:r>
              <a:rPr lang="en-US" b="1" dirty="0"/>
              <a:t>Quality</a:t>
            </a:r>
            <a:endParaRPr lang="en-US" dirty="0"/>
          </a:p>
          <a:p>
            <a:r>
              <a:rPr lang="en-US" dirty="0"/>
              <a:t>GET</a:t>
            </a:r>
          </a:p>
          <a:p>
            <a:r>
              <a:rPr lang="en-US" dirty="0"/>
              <a:t>Read a resource.</a:t>
            </a:r>
          </a:p>
          <a:p>
            <a:r>
              <a:rPr lang="en-US" dirty="0"/>
              <a:t>Safe</a:t>
            </a:r>
          </a:p>
          <a:p>
            <a:r>
              <a:rPr lang="en-US" dirty="0"/>
              <a:t>PUT</a:t>
            </a:r>
          </a:p>
          <a:p>
            <a:r>
              <a:rPr lang="en-US" dirty="0"/>
              <a:t>Insert a new resource or update if the resource already exists.</a:t>
            </a:r>
          </a:p>
          <a:p>
            <a:r>
              <a:rPr lang="en-US" dirty="0"/>
              <a:t>Idempotent</a:t>
            </a:r>
          </a:p>
          <a:p>
            <a:r>
              <a:rPr lang="en-US" dirty="0"/>
              <a:t>POST</a:t>
            </a:r>
          </a:p>
          <a:p>
            <a:r>
              <a:rPr lang="en-US" dirty="0"/>
              <a:t>Insert a new resource. Also can be used to update an existing resource.</a:t>
            </a:r>
          </a:p>
          <a:p>
            <a:r>
              <a:rPr lang="en-US" dirty="0"/>
              <a:t>N/A</a:t>
            </a:r>
          </a:p>
          <a:p>
            <a:r>
              <a:rPr lang="en-US" dirty="0"/>
              <a:t>DELETE</a:t>
            </a:r>
          </a:p>
          <a:p>
            <a:r>
              <a:rPr lang="en-US" dirty="0"/>
              <a:t>Delete a resource .</a:t>
            </a:r>
          </a:p>
          <a:p>
            <a:r>
              <a:rPr lang="en-US" dirty="0"/>
              <a:t>Idempotent</a:t>
            </a:r>
          </a:p>
          <a:p>
            <a:r>
              <a:rPr lang="en-US" dirty="0"/>
              <a:t>OPTIONS</a:t>
            </a:r>
          </a:p>
          <a:p>
            <a:r>
              <a:rPr lang="en-US" dirty="0"/>
              <a:t>List the allowed operations on a resource.</a:t>
            </a:r>
          </a:p>
          <a:p>
            <a:r>
              <a:rPr lang="en-US" dirty="0"/>
              <a:t>Safe</a:t>
            </a:r>
          </a:p>
          <a:p>
            <a:r>
              <a:rPr lang="en-US" dirty="0"/>
              <a:t>HEAD</a:t>
            </a:r>
          </a:p>
          <a:p>
            <a:r>
              <a:rPr lang="en-US" dirty="0"/>
              <a:t>Return only the response headers and no response body.</a:t>
            </a:r>
          </a:p>
          <a:p>
            <a:r>
              <a:rPr lang="en-US" dirty="0"/>
              <a:t>Safe</a:t>
            </a:r>
          </a:p>
          <a:p>
            <a:r>
              <a:rPr lang="en-US" dirty="0"/>
              <a:t> </a:t>
            </a:r>
          </a:p>
          <a:p>
            <a:r>
              <a:rPr lang="en-US" dirty="0"/>
              <a:t> </a:t>
            </a:r>
          </a:p>
          <a:p>
            <a:endParaRPr lang="en-US" dirty="0"/>
          </a:p>
        </p:txBody>
      </p:sp>
      <p:pic>
        <p:nvPicPr>
          <p:cNvPr id="4" name="Picture 3"/>
          <p:cNvPicPr>
            <a:picLocks noChangeAspect="1"/>
          </p:cNvPicPr>
          <p:nvPr/>
        </p:nvPicPr>
        <p:blipFill>
          <a:blip r:embed="rId3"/>
          <a:stretch>
            <a:fillRect/>
          </a:stretch>
        </p:blipFill>
        <p:spPr>
          <a:xfrm>
            <a:off x="0" y="1417638"/>
            <a:ext cx="9144000" cy="5749828"/>
          </a:xfrm>
          <a:prstGeom prst="rect">
            <a:avLst/>
          </a:prstGeom>
        </p:spPr>
      </p:pic>
    </p:spTree>
    <p:extLst>
      <p:ext uri="{BB962C8B-B14F-4D97-AF65-F5344CB8AC3E}">
        <p14:creationId xmlns:p14="http://schemas.microsoft.com/office/powerpoint/2010/main" val="3288059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lstStyle/>
          <a:p>
            <a:r>
              <a:rPr lang="en-US" dirty="0" smtClean="0">
                <a:solidFill>
                  <a:srgbClr val="800000"/>
                </a:solidFill>
              </a:rPr>
              <a:t>GET</a:t>
            </a:r>
            <a:r>
              <a:rPr lang="en-US" dirty="0" smtClean="0"/>
              <a:t> is probably the most popular method on the Web. It is used to fetch a resource. </a:t>
            </a:r>
          </a:p>
          <a:p>
            <a:r>
              <a:rPr lang="en-US" dirty="0" smtClean="0">
                <a:solidFill>
                  <a:srgbClr val="800000"/>
                </a:solidFill>
              </a:rPr>
              <a:t>HEAD</a:t>
            </a:r>
            <a:r>
              <a:rPr lang="en-US" dirty="0" smtClean="0"/>
              <a:t> returns only the response headers with an empty body. This method can be used in a scenario when you do not need the entire representation of the resource. For example, HEAD can be used to quickly check whether a resource exists on the server or not. </a:t>
            </a:r>
          </a:p>
          <a:p>
            <a:endParaRPr lang="en-US" dirty="0"/>
          </a:p>
        </p:txBody>
      </p:sp>
    </p:spTree>
    <p:extLst>
      <p:ext uri="{BB962C8B-B14F-4D97-AF65-F5344CB8AC3E}">
        <p14:creationId xmlns:p14="http://schemas.microsoft.com/office/powerpoint/2010/main" val="19209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Services</a:t>
            </a:r>
            <a:endParaRPr lang="en-US" dirty="0"/>
          </a:p>
        </p:txBody>
      </p:sp>
      <p:sp>
        <p:nvSpPr>
          <p:cNvPr id="3" name="Content Placeholder 2"/>
          <p:cNvSpPr>
            <a:spLocks noGrp="1"/>
          </p:cNvSpPr>
          <p:nvPr>
            <p:ph sz="quarter" idx="1"/>
          </p:nvPr>
        </p:nvSpPr>
        <p:spPr/>
        <p:txBody>
          <a:bodyPr/>
          <a:lstStyle/>
          <a:p>
            <a:r>
              <a:rPr lang="en-US" dirty="0" smtClean="0">
                <a:solidFill>
                  <a:srgbClr val="800000"/>
                </a:solidFill>
              </a:rPr>
              <a:t>REST </a:t>
            </a:r>
            <a:r>
              <a:rPr lang="en-US" dirty="0" smtClean="0"/>
              <a:t>stands for Representational State Transfer</a:t>
            </a:r>
          </a:p>
          <a:p>
            <a:r>
              <a:rPr lang="en-US" dirty="0" smtClean="0"/>
              <a:t>More than a decade after its introduction, REST has become one of the most important technologies for Web applications.</a:t>
            </a:r>
          </a:p>
          <a:p>
            <a:r>
              <a:rPr lang="en-US" dirty="0" smtClean="0"/>
              <a:t>Every major development language now includes frameworks for building </a:t>
            </a:r>
            <a:r>
              <a:rPr lang="en-US" dirty="0" err="1" smtClean="0"/>
              <a:t>RESTful</a:t>
            </a:r>
            <a:r>
              <a:rPr lang="en-US" dirty="0" smtClean="0"/>
              <a:t> Web services.</a:t>
            </a:r>
          </a:p>
          <a:p>
            <a:endParaRPr lang="en-US" dirty="0" smtClean="0"/>
          </a:p>
          <a:p>
            <a:endParaRPr lang="en-US" dirty="0"/>
          </a:p>
        </p:txBody>
      </p:sp>
    </p:spTree>
    <p:extLst>
      <p:ext uri="{BB962C8B-B14F-4D97-AF65-F5344CB8AC3E}">
        <p14:creationId xmlns:p14="http://schemas.microsoft.com/office/powerpoint/2010/main" val="3384623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The method OPTIONS is used to get a list of allowed operations on the resource. Consider following request:</a:t>
            </a:r>
          </a:p>
          <a:p>
            <a:endParaRPr lang="en-US" dirty="0" smtClean="0"/>
          </a:p>
          <a:p>
            <a:pPr marL="400050" lvl="1" indent="0">
              <a:buNone/>
            </a:pPr>
            <a:r>
              <a:rPr lang="en-US" dirty="0" smtClean="0"/>
              <a:t>OPTIONS http://MyService/Persons/1 HTTP/1.1</a:t>
            </a:r>
          </a:p>
          <a:p>
            <a:pPr marL="400050" lvl="1" indent="0">
              <a:buNone/>
            </a:pPr>
            <a:r>
              <a:rPr lang="en-US" dirty="0" smtClean="0"/>
              <a:t>HOST: </a:t>
            </a:r>
            <a:r>
              <a:rPr lang="en-US" dirty="0" err="1" smtClean="0"/>
              <a:t>MyService</a:t>
            </a:r>
            <a:endParaRPr lang="en-US" dirty="0" smtClean="0"/>
          </a:p>
          <a:p>
            <a:endParaRPr lang="en-US" dirty="0" smtClean="0"/>
          </a:p>
          <a:p>
            <a:r>
              <a:rPr lang="en-US" dirty="0" smtClean="0"/>
              <a:t>The service after authorizing and authenticating the request can return something like:</a:t>
            </a:r>
          </a:p>
          <a:p>
            <a:endParaRPr lang="en-US" dirty="0" smtClean="0"/>
          </a:p>
          <a:p>
            <a:pPr marL="400050" lvl="1" indent="0">
              <a:buNone/>
            </a:pPr>
            <a:r>
              <a:rPr lang="en-US" dirty="0" smtClean="0"/>
              <a:t>200 OK</a:t>
            </a:r>
          </a:p>
          <a:p>
            <a:pPr marL="400050" lvl="1" indent="0">
              <a:buNone/>
            </a:pPr>
            <a:r>
              <a:rPr lang="en-US" dirty="0" smtClean="0"/>
              <a:t>Allow: HEAD, GET, PUT</a:t>
            </a:r>
          </a:p>
          <a:p>
            <a:endParaRPr lang="en-US" dirty="0" smtClean="0"/>
          </a:p>
          <a:p>
            <a:r>
              <a:rPr lang="en-US" dirty="0" smtClean="0"/>
              <a:t>The second line contains the list of operations that are allowed for this client.</a:t>
            </a:r>
          </a:p>
          <a:p>
            <a:endParaRPr lang="en-US" dirty="0"/>
          </a:p>
        </p:txBody>
      </p:sp>
    </p:spTree>
    <p:extLst>
      <p:ext uri="{BB962C8B-B14F-4D97-AF65-F5344CB8AC3E}">
        <p14:creationId xmlns:p14="http://schemas.microsoft.com/office/powerpoint/2010/main" val="3047249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sz="quarter" idx="1"/>
          </p:nvPr>
        </p:nvSpPr>
        <p:spPr/>
        <p:txBody>
          <a:bodyPr>
            <a:normAutofit/>
          </a:bodyPr>
          <a:lstStyle/>
          <a:p>
            <a:r>
              <a:rPr lang="en-US" dirty="0" smtClean="0"/>
              <a:t>You should use these methods only for the purpose for which they are intended. For instance, never use GET to create or delete a resource on the server.</a:t>
            </a:r>
          </a:p>
          <a:p>
            <a:endParaRPr lang="en-US" dirty="0" smtClean="0"/>
          </a:p>
          <a:p>
            <a:r>
              <a:rPr lang="hu-HU" sz="2400" dirty="0" smtClean="0"/>
              <a:t>GET http://MyService/DeletePersons/1 HTTP/1.1</a:t>
            </a:r>
          </a:p>
          <a:p>
            <a:r>
              <a:rPr lang="hu-HU" sz="2400" dirty="0" smtClean="0"/>
              <a:t>HOST: MyService</a:t>
            </a:r>
          </a:p>
          <a:p>
            <a:endParaRPr lang="en-US" dirty="0" smtClean="0"/>
          </a:p>
          <a:p>
            <a:r>
              <a:rPr lang="en-US" sz="2600" dirty="0" smtClean="0"/>
              <a:t>DELETE http://MyService/Persons/1 HTTP/1.1</a:t>
            </a:r>
          </a:p>
          <a:p>
            <a:r>
              <a:rPr lang="en-US" sz="2600" dirty="0" smtClean="0"/>
              <a:t>HOST: </a:t>
            </a:r>
            <a:r>
              <a:rPr lang="en-US" sz="2600" dirty="0" err="1" smtClean="0"/>
              <a:t>MyService</a:t>
            </a:r>
            <a:endParaRPr lang="en-US" sz="26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83682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PUT and POST</a:t>
            </a:r>
            <a:endParaRPr lang="en-US" dirty="0"/>
          </a:p>
        </p:txBody>
      </p:sp>
      <p:pic>
        <p:nvPicPr>
          <p:cNvPr id="6" name="Content Placeholder 5"/>
          <p:cNvPicPr>
            <a:picLocks noGrp="1" noChangeAspect="1"/>
          </p:cNvPicPr>
          <p:nvPr>
            <p:ph sz="quarter" idx="1"/>
          </p:nvPr>
        </p:nvPicPr>
        <p:blipFill>
          <a:blip r:embed="rId3"/>
          <a:srcRect t="-15600" b="-15600"/>
          <a:stretch>
            <a:fillRect/>
          </a:stretch>
        </p:blipFill>
        <p:spPr>
          <a:xfrm>
            <a:off x="0" y="938547"/>
            <a:ext cx="8956518" cy="4925740"/>
          </a:xfrm>
        </p:spPr>
      </p:pic>
    </p:spTree>
    <p:extLst>
      <p:ext uri="{BB962C8B-B14F-4D97-AF65-F5344CB8AC3E}">
        <p14:creationId xmlns:p14="http://schemas.microsoft.com/office/powerpoint/2010/main" val="686992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Statelessness</a:t>
            </a:r>
            <a:endParaRPr lang="en-US" dirty="0"/>
          </a:p>
        </p:txBody>
      </p:sp>
      <p:sp>
        <p:nvSpPr>
          <p:cNvPr id="3" name="Content Placeholder 2"/>
          <p:cNvSpPr>
            <a:spLocks noGrp="1"/>
          </p:cNvSpPr>
          <p:nvPr>
            <p:ph sz="quarter" idx="1"/>
          </p:nvPr>
        </p:nvSpPr>
        <p:spPr/>
        <p:txBody>
          <a:bodyPr/>
          <a:lstStyle/>
          <a:p>
            <a:r>
              <a:rPr lang="en-US" dirty="0" smtClean="0"/>
              <a:t>A </a:t>
            </a:r>
            <a:r>
              <a:rPr lang="en-US" dirty="0" err="1" smtClean="0"/>
              <a:t>RESTful</a:t>
            </a:r>
            <a:r>
              <a:rPr lang="en-US" dirty="0" smtClean="0"/>
              <a:t> service is stateless and does not maintain the application state for any client. A request cannot be dependent on a past request and a service treats each request independently.</a:t>
            </a:r>
            <a:endParaRPr lang="en-US" dirty="0"/>
          </a:p>
        </p:txBody>
      </p:sp>
    </p:spTree>
    <p:extLst>
      <p:ext uri="{BB962C8B-B14F-4D97-AF65-F5344CB8AC3E}">
        <p14:creationId xmlns:p14="http://schemas.microsoft.com/office/powerpoint/2010/main" val="251294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between resources</a:t>
            </a:r>
            <a:endParaRPr lang="en-US" dirty="0"/>
          </a:p>
        </p:txBody>
      </p:sp>
      <p:sp>
        <p:nvSpPr>
          <p:cNvPr id="3" name="Content Placeholder 2"/>
          <p:cNvSpPr>
            <a:spLocks noGrp="1"/>
          </p:cNvSpPr>
          <p:nvPr>
            <p:ph sz="quarter" idx="1"/>
          </p:nvPr>
        </p:nvSpPr>
        <p:spPr/>
        <p:txBody>
          <a:bodyPr/>
          <a:lstStyle/>
          <a:p>
            <a:r>
              <a:rPr lang="en-US" dirty="0" smtClean="0"/>
              <a:t>A resource representation can contain links to other resources like an HTML page contains links to other pages. The representations returned by the service should drive the process flow as in case of a website. </a:t>
            </a:r>
            <a:endParaRPr lang="en-US" dirty="0"/>
          </a:p>
        </p:txBody>
      </p:sp>
    </p:spTree>
    <p:extLst>
      <p:ext uri="{BB962C8B-B14F-4D97-AF65-F5344CB8AC3E}">
        <p14:creationId xmlns:p14="http://schemas.microsoft.com/office/powerpoint/2010/main" val="3547475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between resources</a:t>
            </a:r>
            <a:endParaRPr lang="en-US" dirty="0"/>
          </a:p>
        </p:txBody>
      </p:sp>
      <p:sp>
        <p:nvSpPr>
          <p:cNvPr id="3" name="Content Placeholder 2"/>
          <p:cNvSpPr>
            <a:spLocks noGrp="1"/>
          </p:cNvSpPr>
          <p:nvPr>
            <p:ph sz="quarter" idx="1"/>
          </p:nvPr>
        </p:nvSpPr>
        <p:spPr/>
        <p:txBody>
          <a:bodyPr/>
          <a:lstStyle/>
          <a:p>
            <a:r>
              <a:rPr lang="en-US" dirty="0" smtClean="0"/>
              <a:t>Let's consider the case in which a client requests one resource that contains multiple other resources. Instead of dumping all these resources, you can list the resources and provide links to them. Links help keep the representations small in size.</a:t>
            </a:r>
            <a:endParaRPr lang="en-US" dirty="0"/>
          </a:p>
        </p:txBody>
      </p:sp>
    </p:spTree>
    <p:extLst>
      <p:ext uri="{BB962C8B-B14F-4D97-AF65-F5344CB8AC3E}">
        <p14:creationId xmlns:p14="http://schemas.microsoft.com/office/powerpoint/2010/main" val="4214900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between resources</a:t>
            </a:r>
            <a:endParaRPr lang="en-US" dirty="0"/>
          </a:p>
        </p:txBody>
      </p:sp>
      <p:sp>
        <p:nvSpPr>
          <p:cNvPr id="3" name="Content Placeholder 2"/>
          <p:cNvSpPr>
            <a:spLocks noGrp="1"/>
          </p:cNvSpPr>
          <p:nvPr>
            <p:ph sz="quarter" idx="1"/>
          </p:nvPr>
        </p:nvSpPr>
        <p:spPr/>
        <p:txBody>
          <a:bodyPr>
            <a:normAutofit fontScale="55000" lnSpcReduction="20000"/>
          </a:bodyPr>
          <a:lstStyle/>
          <a:p>
            <a:pPr marL="0" indent="0">
              <a:buNone/>
            </a:pPr>
            <a:r>
              <a:rPr lang="en-US" sz="4400" dirty="0" smtClean="0"/>
              <a:t>For an example, if multiple Persons can be part of a Club, then a Club can be represented in </a:t>
            </a:r>
            <a:r>
              <a:rPr lang="en-US" sz="4400" dirty="0" err="1" smtClean="0"/>
              <a:t>MyService</a:t>
            </a:r>
            <a:r>
              <a:rPr lang="en-US" sz="4400" dirty="0" smtClean="0"/>
              <a:t> as follows:</a:t>
            </a:r>
          </a:p>
          <a:p>
            <a:endParaRPr lang="en-US" dirty="0" smtClean="0"/>
          </a:p>
          <a:p>
            <a:pPr marL="0" indent="0">
              <a:buNone/>
            </a:pPr>
            <a:r>
              <a:rPr lang="de-DE" dirty="0" smtClean="0">
                <a:latin typeface="Courier New"/>
                <a:cs typeface="Courier New"/>
              </a:rPr>
              <a:t>&lt;Club&gt;        </a:t>
            </a:r>
          </a:p>
          <a:p>
            <a:pPr marL="0" indent="0">
              <a:buNone/>
            </a:pPr>
            <a:r>
              <a:rPr lang="de-DE" dirty="0" smtClean="0">
                <a:latin typeface="Courier New"/>
                <a:cs typeface="Courier New"/>
              </a:rPr>
              <a:t>    &lt;Name&gt;</a:t>
            </a:r>
            <a:r>
              <a:rPr lang="de-DE" dirty="0" err="1" smtClean="0">
                <a:latin typeface="Courier New"/>
                <a:cs typeface="Courier New"/>
              </a:rPr>
              <a:t>Authors</a:t>
            </a:r>
            <a:r>
              <a:rPr lang="de-DE" dirty="0" smtClean="0">
                <a:latin typeface="Courier New"/>
                <a:cs typeface="Courier New"/>
              </a:rPr>
              <a:t> Club&lt;/Name&gt;</a:t>
            </a:r>
          </a:p>
          <a:p>
            <a:pPr marL="0" indent="0">
              <a:buNone/>
            </a:pPr>
            <a:r>
              <a:rPr lang="de-DE" dirty="0" smtClean="0">
                <a:latin typeface="Courier New"/>
                <a:cs typeface="Courier New"/>
              </a:rPr>
              <a:t>    &lt;</a:t>
            </a:r>
            <a:r>
              <a:rPr lang="de-DE" dirty="0" err="1" smtClean="0">
                <a:latin typeface="Courier New"/>
                <a:cs typeface="Courier New"/>
              </a:rPr>
              <a:t>Persons</a:t>
            </a:r>
            <a:r>
              <a:rPr lang="de-DE" dirty="0" smtClean="0">
                <a:latin typeface="Courier New"/>
                <a:cs typeface="Courier New"/>
              </a:rPr>
              <a:t>&gt;</a:t>
            </a:r>
          </a:p>
          <a:p>
            <a:pPr marL="0" indent="0">
              <a:buNone/>
            </a:pPr>
            <a:r>
              <a:rPr lang="de-DE" dirty="0" smtClean="0">
                <a:latin typeface="Courier New"/>
                <a:cs typeface="Courier New"/>
              </a:rPr>
              <a:t>        &lt;Person&gt;</a:t>
            </a:r>
          </a:p>
          <a:p>
            <a:pPr marL="0" indent="0">
              <a:buNone/>
            </a:pPr>
            <a:r>
              <a:rPr lang="de-DE" dirty="0" smtClean="0">
                <a:latin typeface="Courier New"/>
                <a:cs typeface="Courier New"/>
              </a:rPr>
              <a:t>            &lt;Name&gt;M. </a:t>
            </a:r>
            <a:r>
              <a:rPr lang="de-DE" dirty="0" err="1" smtClean="0">
                <a:latin typeface="Courier New"/>
                <a:cs typeface="Courier New"/>
              </a:rPr>
              <a:t>Vaqqas</a:t>
            </a:r>
            <a:r>
              <a:rPr lang="de-DE" dirty="0" smtClean="0">
                <a:latin typeface="Courier New"/>
                <a:cs typeface="Courier New"/>
              </a:rPr>
              <a:t>&lt;/Name&gt;</a:t>
            </a:r>
          </a:p>
          <a:p>
            <a:pPr marL="0" indent="0">
              <a:buNone/>
            </a:pPr>
            <a:r>
              <a:rPr lang="de-DE" dirty="0" smtClean="0">
                <a:latin typeface="Courier New"/>
                <a:cs typeface="Courier New"/>
              </a:rPr>
              <a:t>            &lt;URI&gt;</a:t>
            </a:r>
            <a:r>
              <a:rPr lang="de-DE" dirty="0" smtClean="0">
                <a:latin typeface="Courier New"/>
                <a:cs typeface="Courier New"/>
                <a:hlinkClick r:id="rId2"/>
              </a:rPr>
              <a:t>http://MyService/Persons/1</a:t>
            </a:r>
            <a:r>
              <a:rPr lang="de-DE" dirty="0" smtClean="0">
                <a:latin typeface="Courier New"/>
                <a:cs typeface="Courier New"/>
              </a:rPr>
              <a:t>&lt;/URI&gt;</a:t>
            </a:r>
          </a:p>
          <a:p>
            <a:pPr marL="0" indent="0">
              <a:buNone/>
            </a:pPr>
            <a:r>
              <a:rPr lang="de-DE" dirty="0" smtClean="0">
                <a:latin typeface="Courier New"/>
                <a:cs typeface="Courier New"/>
              </a:rPr>
              <a:t>        &lt;/Person&gt;</a:t>
            </a:r>
          </a:p>
          <a:p>
            <a:pPr marL="0" indent="0">
              <a:buNone/>
            </a:pPr>
            <a:r>
              <a:rPr lang="de-DE" dirty="0" smtClean="0">
                <a:latin typeface="Courier New"/>
                <a:cs typeface="Courier New"/>
              </a:rPr>
              <a:t>        &lt;Person&gt;</a:t>
            </a:r>
          </a:p>
          <a:p>
            <a:pPr marL="0" indent="0">
              <a:buNone/>
            </a:pPr>
            <a:r>
              <a:rPr lang="de-DE" dirty="0" smtClean="0">
                <a:latin typeface="Courier New"/>
                <a:cs typeface="Courier New"/>
              </a:rPr>
              <a:t>            &lt;Name&gt;S. </a:t>
            </a:r>
            <a:r>
              <a:rPr lang="de-DE" dirty="0" err="1" smtClean="0">
                <a:latin typeface="Courier New"/>
                <a:cs typeface="Courier New"/>
              </a:rPr>
              <a:t>Allamaraju</a:t>
            </a:r>
            <a:r>
              <a:rPr lang="de-DE" dirty="0" smtClean="0">
                <a:latin typeface="Courier New"/>
                <a:cs typeface="Courier New"/>
              </a:rPr>
              <a:t>&lt;/Name&gt;</a:t>
            </a:r>
          </a:p>
          <a:p>
            <a:pPr marL="0" indent="0">
              <a:buNone/>
            </a:pPr>
            <a:r>
              <a:rPr lang="de-DE" dirty="0" smtClean="0">
                <a:latin typeface="Courier New"/>
                <a:cs typeface="Courier New"/>
              </a:rPr>
              <a:t>            &lt;URI&gt;</a:t>
            </a:r>
            <a:r>
              <a:rPr lang="de-DE" dirty="0" smtClean="0">
                <a:latin typeface="Courier New"/>
                <a:cs typeface="Courier New"/>
                <a:hlinkClick r:id="rId3"/>
              </a:rPr>
              <a:t>http://MyService/Persons/12</a:t>
            </a:r>
            <a:r>
              <a:rPr lang="de-DE" dirty="0" smtClean="0">
                <a:latin typeface="Courier New"/>
                <a:cs typeface="Courier New"/>
              </a:rPr>
              <a:t>&lt;/URI&gt;</a:t>
            </a:r>
          </a:p>
          <a:p>
            <a:pPr marL="0" indent="0">
              <a:buNone/>
            </a:pPr>
            <a:r>
              <a:rPr lang="de-DE" dirty="0" smtClean="0">
                <a:latin typeface="Courier New"/>
                <a:cs typeface="Courier New"/>
              </a:rPr>
              <a:t>        &lt;/Person&gt;</a:t>
            </a:r>
          </a:p>
          <a:p>
            <a:pPr marL="0" indent="0">
              <a:buNone/>
            </a:pPr>
            <a:r>
              <a:rPr lang="de-DE" dirty="0" smtClean="0">
                <a:latin typeface="Courier New"/>
                <a:cs typeface="Courier New"/>
              </a:rPr>
              <a:t>    &lt;/</a:t>
            </a:r>
            <a:r>
              <a:rPr lang="de-DE" dirty="0" err="1" smtClean="0">
                <a:latin typeface="Courier New"/>
                <a:cs typeface="Courier New"/>
              </a:rPr>
              <a:t>Persons</a:t>
            </a:r>
            <a:r>
              <a:rPr lang="de-DE" dirty="0" smtClean="0">
                <a:latin typeface="Courier New"/>
                <a:cs typeface="Courier New"/>
              </a:rPr>
              <a:t>&gt;</a:t>
            </a:r>
          </a:p>
          <a:p>
            <a:pPr marL="0" indent="0">
              <a:buNone/>
            </a:pPr>
            <a:r>
              <a:rPr lang="de-DE" dirty="0" smtClean="0">
                <a:latin typeface="Courier New"/>
                <a:cs typeface="Courier New"/>
              </a:rPr>
              <a:t>&lt;/Club&gt;   </a:t>
            </a:r>
          </a:p>
          <a:p>
            <a:endParaRPr lang="en-US" dirty="0"/>
          </a:p>
        </p:txBody>
      </p:sp>
    </p:spTree>
    <p:extLst>
      <p:ext uri="{BB962C8B-B14F-4D97-AF65-F5344CB8AC3E}">
        <p14:creationId xmlns:p14="http://schemas.microsoft.com/office/powerpoint/2010/main" val="4267474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sz="quarter" idx="1"/>
          </p:nvPr>
        </p:nvSpPr>
        <p:spPr/>
        <p:txBody>
          <a:bodyPr/>
          <a:lstStyle/>
          <a:p>
            <a:r>
              <a:rPr lang="en-US" dirty="0" smtClean="0"/>
              <a:t>Caching is the concept of storing the generated results and using the stored results instead of generating them repeatedly if the same request arrives in the near future. This can be done on the client, the server, or on any other component between them, such as a proxy server.</a:t>
            </a:r>
            <a:endParaRPr lang="en-US" dirty="0"/>
          </a:p>
        </p:txBody>
      </p:sp>
    </p:spTree>
    <p:extLst>
      <p:ext uri="{BB962C8B-B14F-4D97-AF65-F5344CB8AC3E}">
        <p14:creationId xmlns:p14="http://schemas.microsoft.com/office/powerpoint/2010/main" val="257188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pic>
        <p:nvPicPr>
          <p:cNvPr id="4" name="Content Placeholder 3"/>
          <p:cNvPicPr>
            <a:picLocks noGrp="1" noChangeAspect="1"/>
          </p:cNvPicPr>
          <p:nvPr>
            <p:ph sz="quarter" idx="1"/>
          </p:nvPr>
        </p:nvPicPr>
        <p:blipFill>
          <a:blip r:embed="rId3"/>
          <a:srcRect t="2898" b="2898"/>
          <a:stretch>
            <a:fillRect/>
          </a:stretch>
        </p:blipFill>
        <p:spPr/>
      </p:pic>
      <p:sp>
        <p:nvSpPr>
          <p:cNvPr id="5" name="TextBox 4"/>
          <p:cNvSpPr txBox="1"/>
          <p:nvPr/>
        </p:nvSpPr>
        <p:spPr>
          <a:xfrm>
            <a:off x="592666" y="1417638"/>
            <a:ext cx="7670800" cy="461665"/>
          </a:xfrm>
          <a:prstGeom prst="rect">
            <a:avLst/>
          </a:prstGeom>
          <a:noFill/>
        </p:spPr>
        <p:txBody>
          <a:bodyPr wrap="square" rtlCol="0">
            <a:spAutoFit/>
          </a:bodyPr>
          <a:lstStyle/>
          <a:p>
            <a:r>
              <a:rPr lang="en-US" sz="2400" dirty="0" smtClean="0"/>
              <a:t>Caching can be controlled using HTTP headers:</a:t>
            </a:r>
            <a:endParaRPr lang="en-US" sz="2400" dirty="0"/>
          </a:p>
        </p:txBody>
      </p:sp>
    </p:spTree>
    <p:extLst>
      <p:ext uri="{BB962C8B-B14F-4D97-AF65-F5344CB8AC3E}">
        <p14:creationId xmlns:p14="http://schemas.microsoft.com/office/powerpoint/2010/main" val="1248955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
          </p:nvPr>
        </p:nvSpPr>
        <p:spPr/>
        <p:txBody>
          <a:bodyPr>
            <a:normAutofit fontScale="92500" lnSpcReduction="10000"/>
          </a:bodyPr>
          <a:lstStyle/>
          <a:p>
            <a:pPr marL="0" indent="0">
              <a:buNone/>
            </a:pPr>
            <a:endParaRPr lang="en-US" dirty="0" smtClean="0"/>
          </a:p>
          <a:p>
            <a:r>
              <a:rPr lang="pl-PL" dirty="0">
                <a:hlinkClick r:id="rId2"/>
              </a:rPr>
              <a:t>http://en.wikipedia.org/wiki/</a:t>
            </a:r>
            <a:r>
              <a:rPr lang="pl-PL" dirty="0" smtClean="0">
                <a:hlinkClick r:id="rId2"/>
              </a:rPr>
              <a:t>Representational_state_transfer</a:t>
            </a:r>
            <a:endParaRPr lang="pl-PL" dirty="0" smtClean="0"/>
          </a:p>
          <a:p>
            <a:endParaRPr lang="en-US" dirty="0" smtClean="0">
              <a:hlinkClick r:id="rId3"/>
            </a:endParaRPr>
          </a:p>
          <a:p>
            <a:r>
              <a:rPr lang="en-US" dirty="0" smtClean="0">
                <a:hlinkClick r:id="rId3"/>
              </a:rPr>
              <a:t>http</a:t>
            </a:r>
            <a:r>
              <a:rPr lang="en-US" dirty="0">
                <a:hlinkClick r:id="rId3"/>
              </a:rPr>
              <a:t>://www.drdobbs.com/web-development/restful-web-services-a-tutorial/240169069</a:t>
            </a:r>
            <a:endParaRPr lang="en-US" dirty="0"/>
          </a:p>
          <a:p>
            <a:pPr marL="0" indent="0">
              <a:buNone/>
            </a:pPr>
            <a:endParaRPr lang="pl-PL" dirty="0"/>
          </a:p>
          <a:p>
            <a:r>
              <a:rPr lang="en-US" dirty="0">
                <a:hlinkClick r:id="rId4"/>
              </a:rPr>
              <a:t>http://rest.elkstein.org/2008/02/what-is-</a:t>
            </a:r>
            <a:r>
              <a:rPr lang="en-US" dirty="0" smtClean="0">
                <a:hlinkClick r:id="rId4"/>
              </a:rPr>
              <a:t>rest.html</a:t>
            </a:r>
            <a:endParaRPr lang="en-US" dirty="0"/>
          </a:p>
          <a:p>
            <a:endParaRPr lang="en-US" dirty="0" smtClean="0"/>
          </a:p>
          <a:p>
            <a:r>
              <a:rPr lang="en-US" dirty="0" smtClean="0">
                <a:hlinkClick r:id="rId5"/>
              </a:rPr>
              <a:t>http</a:t>
            </a:r>
            <a:r>
              <a:rPr lang="en-US" dirty="0">
                <a:hlinkClick r:id="rId5"/>
              </a:rPr>
              <a:t>://www.ibm.com/developerworks/library/ws-restful</a:t>
            </a:r>
            <a:r>
              <a:rPr lang="en-US" dirty="0" smtClean="0">
                <a:hlinkClick r:id="rId5"/>
              </a:rPr>
              <a:t>/</a:t>
            </a:r>
            <a:endParaRPr lang="en-US" dirty="0" smtClean="0"/>
          </a:p>
          <a:p>
            <a:endParaRPr lang="en-US" dirty="0" smtClean="0"/>
          </a:p>
          <a:p>
            <a:endParaRPr lang="en-US" dirty="0" smtClean="0"/>
          </a:p>
          <a:p>
            <a:endParaRPr lang="pl-PL" dirty="0" smtClean="0"/>
          </a:p>
          <a:p>
            <a:endParaRPr lang="pl-PL" dirty="0"/>
          </a:p>
          <a:p>
            <a:endParaRPr lang="en-US" dirty="0"/>
          </a:p>
        </p:txBody>
      </p:sp>
    </p:spTree>
    <p:extLst>
      <p:ext uri="{BB962C8B-B14F-4D97-AF65-F5344CB8AC3E}">
        <p14:creationId xmlns:p14="http://schemas.microsoft.com/office/powerpoint/2010/main" val="235595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Services</a:t>
            </a:r>
            <a:endParaRPr lang="en-US" dirty="0"/>
          </a:p>
        </p:txBody>
      </p:sp>
      <p:sp>
        <p:nvSpPr>
          <p:cNvPr id="3" name="Content Placeholder 2"/>
          <p:cNvSpPr>
            <a:spLocks noGrp="1"/>
          </p:cNvSpPr>
          <p:nvPr>
            <p:ph sz="quarter" idx="1"/>
          </p:nvPr>
        </p:nvSpPr>
        <p:spPr/>
        <p:txBody>
          <a:bodyPr>
            <a:normAutofit/>
          </a:bodyPr>
          <a:lstStyle/>
          <a:p>
            <a:r>
              <a:rPr lang="en-US" dirty="0" smtClean="0"/>
              <a:t>It is primarily used to build Web services that are </a:t>
            </a:r>
          </a:p>
          <a:p>
            <a:pPr lvl="1"/>
            <a:r>
              <a:rPr lang="en-US" dirty="0" smtClean="0"/>
              <a:t>lightweight</a:t>
            </a:r>
            <a:endParaRPr lang="en-US" dirty="0"/>
          </a:p>
          <a:p>
            <a:pPr lvl="1"/>
            <a:r>
              <a:rPr lang="en-US" dirty="0"/>
              <a:t>m</a:t>
            </a:r>
            <a:r>
              <a:rPr lang="en-US" dirty="0" smtClean="0"/>
              <a:t>aintainable </a:t>
            </a:r>
          </a:p>
          <a:p>
            <a:pPr lvl="1"/>
            <a:r>
              <a:rPr lang="en-US" dirty="0" smtClean="0"/>
              <a:t>scalable </a:t>
            </a:r>
          </a:p>
          <a:p>
            <a:r>
              <a:rPr lang="en-US" dirty="0" smtClean="0"/>
              <a:t>A service based on REST is called a </a:t>
            </a:r>
            <a:r>
              <a:rPr lang="en-US" dirty="0" err="1" smtClean="0"/>
              <a:t>RESTful</a:t>
            </a:r>
            <a:r>
              <a:rPr lang="en-US" dirty="0" smtClean="0"/>
              <a:t> service. </a:t>
            </a:r>
          </a:p>
          <a:p>
            <a:r>
              <a:rPr lang="en-US" dirty="0" smtClean="0"/>
              <a:t>REST is not dependent on any protocol, but almost every </a:t>
            </a:r>
            <a:r>
              <a:rPr lang="en-US" dirty="0" err="1" smtClean="0"/>
              <a:t>RESTful</a:t>
            </a:r>
            <a:r>
              <a:rPr lang="en-US" dirty="0" smtClean="0"/>
              <a:t> service uses HTTP as its underlying protocol. </a:t>
            </a:r>
          </a:p>
          <a:p>
            <a:pPr lvl="1"/>
            <a:endParaRPr lang="en-US" dirty="0" smtClean="0"/>
          </a:p>
        </p:txBody>
      </p:sp>
    </p:spTree>
    <p:extLst>
      <p:ext uri="{BB962C8B-B14F-4D97-AF65-F5344CB8AC3E}">
        <p14:creationId xmlns:p14="http://schemas.microsoft.com/office/powerpoint/2010/main" val="2314906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vs. REST</a:t>
            </a:r>
            <a:endParaRPr lang="en-US" dirty="0"/>
          </a:p>
        </p:txBody>
      </p:sp>
      <p:sp>
        <p:nvSpPr>
          <p:cNvPr id="3" name="Content Placeholder 2"/>
          <p:cNvSpPr>
            <a:spLocks noGrp="1"/>
          </p:cNvSpPr>
          <p:nvPr>
            <p:ph sz="quarter" idx="1"/>
          </p:nvPr>
        </p:nvSpPr>
        <p:spPr/>
        <p:txBody>
          <a:bodyPr/>
          <a:lstStyle/>
          <a:p>
            <a:r>
              <a:rPr lang="nl-NL" dirty="0">
                <a:hlinkClick r:id="rId2"/>
              </a:rPr>
              <a:t>https://www.youtube.com/watch?v=</a:t>
            </a:r>
            <a:r>
              <a:rPr lang="nl-NL" dirty="0" smtClean="0">
                <a:hlinkClick r:id="rId2"/>
              </a:rPr>
              <a:t>v3OMEAU_4HI</a:t>
            </a:r>
            <a:endParaRPr lang="nl-NL" dirty="0" smtClean="0"/>
          </a:p>
          <a:p>
            <a:endParaRPr lang="en-US" dirty="0"/>
          </a:p>
        </p:txBody>
      </p:sp>
    </p:spTree>
    <p:extLst>
      <p:ext uri="{BB962C8B-B14F-4D97-AF65-F5344CB8AC3E}">
        <p14:creationId xmlns:p14="http://schemas.microsoft.com/office/powerpoint/2010/main" val="183493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RESTful</a:t>
            </a:r>
            <a:r>
              <a:rPr lang="en-US" dirty="0" smtClean="0"/>
              <a:t> Web Services</a:t>
            </a:r>
            <a:endParaRPr lang="en-US" dirty="0"/>
          </a:p>
        </p:txBody>
      </p:sp>
      <p:sp>
        <p:nvSpPr>
          <p:cNvPr id="3" name="Content Placeholder 2"/>
          <p:cNvSpPr>
            <a:spLocks noGrp="1"/>
          </p:cNvSpPr>
          <p:nvPr>
            <p:ph sz="quarter" idx="1"/>
          </p:nvPr>
        </p:nvSpPr>
        <p:spPr/>
        <p:txBody>
          <a:bodyPr/>
          <a:lstStyle/>
          <a:p>
            <a:r>
              <a:rPr lang="en-US" dirty="0" smtClean="0"/>
              <a:t>Every system uses resources. </a:t>
            </a:r>
          </a:p>
          <a:p>
            <a:r>
              <a:rPr lang="en-US" dirty="0" smtClean="0"/>
              <a:t>These resources can be pictures, video files, Web pages, business information, or anything that can be represented in a computer-based system. </a:t>
            </a:r>
          </a:p>
          <a:p>
            <a:r>
              <a:rPr lang="en-US" dirty="0" smtClean="0"/>
              <a:t>The purpose of a service is to provide a window to its clients so that they can access these resources.</a:t>
            </a:r>
            <a:endParaRPr lang="en-US" dirty="0"/>
          </a:p>
        </p:txBody>
      </p:sp>
    </p:spTree>
    <p:extLst>
      <p:ext uri="{BB962C8B-B14F-4D97-AF65-F5344CB8AC3E}">
        <p14:creationId xmlns:p14="http://schemas.microsoft.com/office/powerpoint/2010/main" val="111746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RESTful</a:t>
            </a:r>
            <a:r>
              <a:rPr lang="en-US" dirty="0" smtClean="0"/>
              <a:t> Web Services</a:t>
            </a:r>
            <a:endParaRPr lang="en-US" dirty="0"/>
          </a:p>
        </p:txBody>
      </p:sp>
      <p:sp>
        <p:nvSpPr>
          <p:cNvPr id="3" name="Content Placeholder 2"/>
          <p:cNvSpPr>
            <a:spLocks noGrp="1"/>
          </p:cNvSpPr>
          <p:nvPr>
            <p:ph sz="quarter" idx="1"/>
          </p:nvPr>
        </p:nvSpPr>
        <p:spPr/>
        <p:txBody>
          <a:bodyPr>
            <a:normAutofit/>
          </a:bodyPr>
          <a:lstStyle/>
          <a:p>
            <a:r>
              <a:rPr lang="en-US" dirty="0" err="1" smtClean="0"/>
              <a:t>RESTful</a:t>
            </a:r>
            <a:r>
              <a:rPr lang="en-US" dirty="0" smtClean="0"/>
              <a:t> services should have following properties and features:</a:t>
            </a:r>
          </a:p>
          <a:p>
            <a:pPr lvl="1"/>
            <a:r>
              <a:rPr lang="en-US" dirty="0" smtClean="0"/>
              <a:t>Representations</a:t>
            </a:r>
          </a:p>
          <a:p>
            <a:pPr lvl="1"/>
            <a:r>
              <a:rPr lang="en-US" dirty="0" smtClean="0"/>
              <a:t>Messages</a:t>
            </a:r>
          </a:p>
          <a:p>
            <a:pPr lvl="1"/>
            <a:r>
              <a:rPr lang="en-US" dirty="0" smtClean="0"/>
              <a:t>URIs</a:t>
            </a:r>
          </a:p>
          <a:p>
            <a:pPr lvl="1"/>
            <a:r>
              <a:rPr lang="en-US" dirty="0" smtClean="0"/>
              <a:t>Uniform interface</a:t>
            </a:r>
          </a:p>
          <a:p>
            <a:pPr lvl="1"/>
            <a:r>
              <a:rPr lang="en-US" dirty="0" smtClean="0"/>
              <a:t>Stateless</a:t>
            </a:r>
          </a:p>
          <a:p>
            <a:pPr lvl="1"/>
            <a:r>
              <a:rPr lang="en-US" dirty="0" smtClean="0"/>
              <a:t>Links between resources</a:t>
            </a:r>
          </a:p>
          <a:p>
            <a:pPr lvl="1"/>
            <a:r>
              <a:rPr lang="en-US" dirty="0" smtClean="0"/>
              <a:t>Caching</a:t>
            </a:r>
          </a:p>
          <a:p>
            <a:endParaRPr lang="en-US" dirty="0" smtClean="0"/>
          </a:p>
          <a:p>
            <a:endParaRPr lang="en-US" dirty="0"/>
          </a:p>
        </p:txBody>
      </p:sp>
    </p:spTree>
    <p:extLst>
      <p:ext uri="{BB962C8B-B14F-4D97-AF65-F5344CB8AC3E}">
        <p14:creationId xmlns:p14="http://schemas.microsoft.com/office/powerpoint/2010/main" val="35468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3" name="Content Placeholder 2"/>
          <p:cNvSpPr>
            <a:spLocks noGrp="1"/>
          </p:cNvSpPr>
          <p:nvPr>
            <p:ph sz="quarter" idx="1"/>
          </p:nvPr>
        </p:nvSpPr>
        <p:spPr/>
        <p:txBody>
          <a:bodyPr>
            <a:normAutofit/>
          </a:bodyPr>
          <a:lstStyle/>
          <a:p>
            <a:r>
              <a:rPr lang="en-US" dirty="0" smtClean="0"/>
              <a:t>The focus of a </a:t>
            </a:r>
            <a:r>
              <a:rPr lang="en-US" dirty="0" err="1" smtClean="0"/>
              <a:t>RESTful</a:t>
            </a:r>
            <a:r>
              <a:rPr lang="en-US" dirty="0" smtClean="0"/>
              <a:t> service is on resources and how to provide access to these resources.</a:t>
            </a:r>
          </a:p>
          <a:p>
            <a:r>
              <a:rPr lang="en-US" dirty="0" smtClean="0"/>
              <a:t> A resource can easily be thought of as an object as in </a:t>
            </a:r>
            <a:r>
              <a:rPr lang="en-US" dirty="0" smtClean="0">
                <a:hlinkClick r:id="rId2"/>
              </a:rPr>
              <a:t>OOP</a:t>
            </a:r>
            <a:r>
              <a:rPr lang="en-US" dirty="0" smtClean="0"/>
              <a:t>. A resource can consist of other resources. </a:t>
            </a:r>
          </a:p>
        </p:txBody>
      </p:sp>
    </p:spTree>
    <p:extLst>
      <p:ext uri="{BB962C8B-B14F-4D97-AF65-F5344CB8AC3E}">
        <p14:creationId xmlns:p14="http://schemas.microsoft.com/office/powerpoint/2010/main" val="163756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3" name="Content Placeholder 2"/>
          <p:cNvSpPr>
            <a:spLocks noGrp="1"/>
          </p:cNvSpPr>
          <p:nvPr>
            <p:ph sz="quarter" idx="1"/>
          </p:nvPr>
        </p:nvSpPr>
        <p:spPr/>
        <p:txBody>
          <a:bodyPr>
            <a:normAutofit/>
          </a:bodyPr>
          <a:lstStyle/>
          <a:p>
            <a:r>
              <a:rPr lang="en-US" dirty="0" smtClean="0"/>
              <a:t>While designing a system, the first step is to identify the resources and determine how they are related to each other. This is similar to the first step of designing a database: Identify entities and relations. </a:t>
            </a:r>
          </a:p>
          <a:p>
            <a:r>
              <a:rPr lang="en-US" dirty="0" smtClean="0"/>
              <a:t>Second step: find a way to represent these resources. You can use any format for representing the resources, as REST does not put a restriction on the format of a representation. </a:t>
            </a:r>
            <a:endParaRPr lang="en-US" dirty="0"/>
          </a:p>
        </p:txBody>
      </p:sp>
    </p:spTree>
    <p:extLst>
      <p:ext uri="{BB962C8B-B14F-4D97-AF65-F5344CB8AC3E}">
        <p14:creationId xmlns:p14="http://schemas.microsoft.com/office/powerpoint/2010/main" val="149994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9" name="Content Placeholder 8"/>
          <p:cNvSpPr>
            <a:spLocks noGrp="1"/>
          </p:cNvSpPr>
          <p:nvPr>
            <p:ph sz="quarter" idx="1"/>
          </p:nvPr>
        </p:nvSpPr>
        <p:spPr/>
        <p:txBody>
          <a:bodyPr>
            <a:normAutofit fontScale="47500" lnSpcReduction="20000"/>
          </a:bodyPr>
          <a:lstStyle/>
          <a:p>
            <a:pPr marL="0" indent="0">
              <a:buNone/>
            </a:pPr>
            <a:r>
              <a:rPr lang="en-US" sz="4400" dirty="0" smtClean="0">
                <a:latin typeface="Courier New"/>
                <a:cs typeface="Courier New"/>
              </a:rPr>
              <a:t>{</a:t>
            </a:r>
          </a:p>
          <a:p>
            <a:pPr marL="0" indent="0">
              <a:buNone/>
            </a:pPr>
            <a:r>
              <a:rPr lang="en-US" sz="4400" dirty="0" smtClean="0">
                <a:latin typeface="Courier New"/>
                <a:cs typeface="Courier New"/>
              </a:rPr>
              <a:t>    "ID": "1",</a:t>
            </a:r>
          </a:p>
          <a:p>
            <a:pPr marL="0" indent="0">
              <a:buNone/>
            </a:pPr>
            <a:r>
              <a:rPr lang="en-US" sz="4400" dirty="0" smtClean="0">
                <a:latin typeface="Courier New"/>
                <a:cs typeface="Courier New"/>
              </a:rPr>
              <a:t>    "Name": ”Jessica Miller",</a:t>
            </a:r>
          </a:p>
          <a:p>
            <a:pPr marL="0" indent="0">
              <a:buNone/>
            </a:pPr>
            <a:r>
              <a:rPr lang="en-US" sz="4400" dirty="0" smtClean="0">
                <a:latin typeface="Courier New"/>
                <a:cs typeface="Courier New"/>
              </a:rPr>
              <a:t>    "Email": ”</a:t>
            </a:r>
            <a:r>
              <a:rPr lang="en-US" sz="4400" dirty="0" err="1" smtClean="0">
                <a:latin typeface="Courier New"/>
                <a:cs typeface="Courier New"/>
              </a:rPr>
              <a:t>j.miller@gmail.com</a:t>
            </a:r>
            <a:r>
              <a:rPr lang="en-US" sz="4400" dirty="0" smtClean="0">
                <a:latin typeface="Courier New"/>
                <a:cs typeface="Courier New"/>
              </a:rPr>
              <a:t>",</a:t>
            </a:r>
          </a:p>
          <a:p>
            <a:pPr marL="0" indent="0">
              <a:buNone/>
            </a:pPr>
            <a:r>
              <a:rPr lang="en-US" sz="4400" dirty="0" smtClean="0">
                <a:latin typeface="Courier New"/>
                <a:cs typeface="Courier New"/>
              </a:rPr>
              <a:t>    "Country": ”USA"</a:t>
            </a:r>
          </a:p>
          <a:p>
            <a:pPr marL="0" indent="0">
              <a:buNone/>
            </a:pPr>
            <a:r>
              <a:rPr lang="en-US" sz="4400" dirty="0" smtClean="0">
                <a:latin typeface="Courier New"/>
                <a:cs typeface="Courier New"/>
              </a:rPr>
              <a:t>}</a:t>
            </a:r>
          </a:p>
          <a:p>
            <a:pPr marL="0" indent="0">
              <a:buNone/>
            </a:pPr>
            <a:endParaRPr lang="en-US" sz="4400" dirty="0" smtClean="0">
              <a:latin typeface="Courier New"/>
              <a:cs typeface="Courier New"/>
            </a:endParaRPr>
          </a:p>
          <a:p>
            <a:pPr marL="0" indent="0">
              <a:buNone/>
            </a:pPr>
            <a:endParaRPr lang="en-US" sz="4400" dirty="0" smtClean="0">
              <a:latin typeface="Courier New"/>
              <a:cs typeface="Courier New"/>
            </a:endParaRPr>
          </a:p>
          <a:p>
            <a:pPr marL="0" indent="0">
              <a:buNone/>
            </a:pPr>
            <a:r>
              <a:rPr lang="en-US" sz="4400" dirty="0" smtClean="0">
                <a:latin typeface="Courier New"/>
                <a:cs typeface="Courier New"/>
              </a:rPr>
              <a:t>&lt;Person&gt;</a:t>
            </a:r>
          </a:p>
          <a:p>
            <a:pPr marL="0" indent="0">
              <a:buNone/>
            </a:pPr>
            <a:r>
              <a:rPr lang="en-US" sz="4400" dirty="0" smtClean="0">
                <a:latin typeface="Courier New"/>
                <a:cs typeface="Courier New"/>
              </a:rPr>
              <a:t>&lt;ID&gt;1&lt;/ID&gt;</a:t>
            </a:r>
          </a:p>
          <a:p>
            <a:pPr marL="0" indent="0">
              <a:buNone/>
            </a:pPr>
            <a:r>
              <a:rPr lang="en-US" sz="4400" dirty="0" smtClean="0">
                <a:latin typeface="Courier New"/>
                <a:cs typeface="Courier New"/>
              </a:rPr>
              <a:t>&lt;Name&gt;Jessica Miller&lt;/Name&gt;</a:t>
            </a:r>
          </a:p>
          <a:p>
            <a:pPr marL="0" indent="0">
              <a:buNone/>
            </a:pPr>
            <a:r>
              <a:rPr lang="en-US" sz="4400" dirty="0" smtClean="0">
                <a:latin typeface="Courier New"/>
                <a:cs typeface="Courier New"/>
              </a:rPr>
              <a:t>&lt;Email&gt;</a:t>
            </a:r>
            <a:r>
              <a:rPr lang="en-US" sz="4400" dirty="0" err="1" smtClean="0">
                <a:latin typeface="Courier New"/>
                <a:cs typeface="Courier New"/>
              </a:rPr>
              <a:t>j.miller@gmail.com</a:t>
            </a:r>
            <a:r>
              <a:rPr lang="en-US" sz="4400" dirty="0" smtClean="0">
                <a:latin typeface="Courier New"/>
                <a:cs typeface="Courier New"/>
              </a:rPr>
              <a:t>&lt;/Email&gt;</a:t>
            </a:r>
          </a:p>
          <a:p>
            <a:pPr marL="0" indent="0">
              <a:buNone/>
            </a:pPr>
            <a:r>
              <a:rPr lang="en-US" sz="4400" dirty="0" smtClean="0">
                <a:latin typeface="Courier New"/>
                <a:cs typeface="Courier New"/>
              </a:rPr>
              <a:t>&lt;Country&gt;USA&lt;/Country&gt;</a:t>
            </a:r>
          </a:p>
          <a:p>
            <a:pPr marL="0" indent="0">
              <a:buNone/>
            </a:pPr>
            <a:r>
              <a:rPr lang="en-US" sz="4400" dirty="0" smtClean="0">
                <a:latin typeface="Courier New"/>
                <a:cs typeface="Courier New"/>
              </a:rPr>
              <a:t>&lt;/Person&gt;</a:t>
            </a:r>
          </a:p>
          <a:p>
            <a:pPr marL="0" indent="0">
              <a:buNone/>
            </a:pPr>
            <a:endParaRPr lang="en-US" sz="2800" dirty="0" smtClean="0">
              <a:latin typeface="Courier New"/>
              <a:cs typeface="Courier New"/>
            </a:endParaRPr>
          </a:p>
          <a:p>
            <a:endParaRPr lang="en-US" dirty="0"/>
          </a:p>
        </p:txBody>
      </p:sp>
    </p:spTree>
    <p:extLst>
      <p:ext uri="{BB962C8B-B14F-4D97-AF65-F5344CB8AC3E}">
        <p14:creationId xmlns:p14="http://schemas.microsoft.com/office/powerpoint/2010/main" val="303697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a:t>
            </a:r>
            <a:endParaRPr lang="en-US" dirty="0"/>
          </a:p>
        </p:txBody>
      </p:sp>
      <p:sp>
        <p:nvSpPr>
          <p:cNvPr id="3" name="Content Placeholder 2"/>
          <p:cNvSpPr>
            <a:spLocks noGrp="1"/>
          </p:cNvSpPr>
          <p:nvPr>
            <p:ph sz="quarter" idx="1"/>
          </p:nvPr>
        </p:nvSpPr>
        <p:spPr>
          <a:xfrm>
            <a:off x="457200" y="1417638"/>
            <a:ext cx="8229600" cy="4525963"/>
          </a:xfrm>
        </p:spPr>
        <p:txBody>
          <a:bodyPr>
            <a:normAutofit/>
          </a:bodyPr>
          <a:lstStyle/>
          <a:p>
            <a:r>
              <a:rPr lang="en-US" dirty="0" smtClean="0"/>
              <a:t>Whichever format you use, a good representation should have some obvious qualities:</a:t>
            </a:r>
          </a:p>
          <a:p>
            <a:r>
              <a:rPr lang="en-US" dirty="0" smtClean="0"/>
              <a:t>Both client and server should be able to  comprehend this format of representation. </a:t>
            </a:r>
          </a:p>
          <a:p>
            <a:r>
              <a:rPr lang="en-US" dirty="0" smtClean="0"/>
              <a:t>A representation should be able to completely represent a resource. </a:t>
            </a:r>
          </a:p>
          <a:p>
            <a:r>
              <a:rPr lang="en-US" dirty="0" smtClean="0"/>
              <a:t>The representation should be capable of linking resources to each other. </a:t>
            </a:r>
            <a:endParaRPr lang="en-US" dirty="0"/>
          </a:p>
        </p:txBody>
      </p:sp>
    </p:spTree>
    <p:extLst>
      <p:ext uri="{BB962C8B-B14F-4D97-AF65-F5344CB8AC3E}">
        <p14:creationId xmlns:p14="http://schemas.microsoft.com/office/powerpoint/2010/main" val="3521471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1043</TotalTime>
  <Words>2252</Words>
  <Application>Microsoft Macintosh PowerPoint</Application>
  <PresentationFormat>On-screen Show (4:3)</PresentationFormat>
  <Paragraphs>231</Paragraphs>
  <Slides>30</Slides>
  <Notes>10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Civic</vt:lpstr>
      <vt:lpstr>RESTful Web Services</vt:lpstr>
      <vt:lpstr>RESTful Web Services</vt:lpstr>
      <vt:lpstr>RESTful Web Services</vt:lpstr>
      <vt:lpstr>Features of RESTful Web Services</vt:lpstr>
      <vt:lpstr>Features of RESTful Web Services</vt:lpstr>
      <vt:lpstr>Representations</vt:lpstr>
      <vt:lpstr>Representations</vt:lpstr>
      <vt:lpstr>Representations</vt:lpstr>
      <vt:lpstr>Representations</vt:lpstr>
      <vt:lpstr>Messages</vt:lpstr>
      <vt:lpstr>HTTP Request</vt:lpstr>
      <vt:lpstr>HTTP Request</vt:lpstr>
      <vt:lpstr>HTTP Response</vt:lpstr>
      <vt:lpstr>HTTP Response</vt:lpstr>
      <vt:lpstr>Addressing Resources</vt:lpstr>
      <vt:lpstr>Addresssing Resources</vt:lpstr>
      <vt:lpstr>Query Parameters</vt:lpstr>
      <vt:lpstr>Methods</vt:lpstr>
      <vt:lpstr>Methods</vt:lpstr>
      <vt:lpstr>Methods</vt:lpstr>
      <vt:lpstr>Methods</vt:lpstr>
      <vt:lpstr>Difference between PUT and POST</vt:lpstr>
      <vt:lpstr>Statelessness</vt:lpstr>
      <vt:lpstr>Links between resources</vt:lpstr>
      <vt:lpstr>Links between resources</vt:lpstr>
      <vt:lpstr>Links between resources</vt:lpstr>
      <vt:lpstr>Caching</vt:lpstr>
      <vt:lpstr>Caching</vt:lpstr>
      <vt:lpstr>Resources</vt:lpstr>
      <vt:lpstr>SOAP vs. REST</vt:lpstr>
    </vt:vector>
  </TitlesOfParts>
  <Company>University of Texas at Dallas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Nurcan Yuruk</dc:creator>
  <cp:lastModifiedBy>Nurcan Yuruk</cp:lastModifiedBy>
  <cp:revision>46</cp:revision>
  <dcterms:created xsi:type="dcterms:W3CDTF">2015-03-30T14:07:25Z</dcterms:created>
  <dcterms:modified xsi:type="dcterms:W3CDTF">2019-10-17T16:25:43Z</dcterms:modified>
</cp:coreProperties>
</file>