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1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4333-A335-4781-B4F0-12825B595FBD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906DA-5C0F-43C3-B776-4759EA450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06DA-5C0F-43C3-B776-4759EA450D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4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Participation role names</a:t>
            </a:r>
            <a:r>
              <a:rPr lang="en-US" baseline="0" dirty="0" smtClean="0"/>
              <a:t> are shown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906DA-5C0F-43C3-B776-4759EA450D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C12D-6E77-4DFB-9708-2A71C49B5BD6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4723-2697-4856-BAD8-C20042E0D15C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FFDE-0C8E-4EDF-992E-A7D409B6AD0F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09652-8E56-4BD1-960E-1304489BEC6C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3FC3-3758-4223-9B7E-3EBEF0835DEE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788C-F7ED-43CC-B9D8-89FE01BF94FE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00748-D0A9-44B2-9060-FAF9438EA17F}" type="datetime1">
              <a:rPr lang="en-US" smtClean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7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D1E6-4126-4FA2-9217-85896DA767C4}" type="datetime1">
              <a:rPr lang="en-US" smtClean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67AA4-DB77-4546-8FD0-2CE26C078C44}" type="datetime1">
              <a:rPr lang="en-US" smtClean="0"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BE74-74AA-447E-A8F2-4899C5D2F499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BE4-D600-48BA-9E6D-DFCBE7C983FC}" type="datetime1">
              <a:rPr lang="en-US" smtClean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A4D4F-9E18-4ECC-9B93-C35F8A3C77CC}" type="datetime1">
              <a:rPr lang="en-US" smtClean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BCB57-B1B4-4844-98A7-9E8598EF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5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Design</a:t>
            </a:r>
            <a:br>
              <a:rPr lang="en-US" dirty="0" smtClean="0"/>
            </a:br>
            <a:r>
              <a:rPr lang="en-US" smtClean="0"/>
              <a:t>Lesson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Entity-Relationship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Cole</a:t>
            </a:r>
          </a:p>
          <a:p>
            <a:r>
              <a:rPr lang="en-US" dirty="0" smtClean="0"/>
              <a:t>The University of Texas at Dallas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general, composite and multi-valued attributes may be nested arbitrarily to any number of levels, although this is rare.</a:t>
            </a:r>
          </a:p>
          <a:p>
            <a:pPr lvl="1"/>
            <a:r>
              <a:rPr lang="en-US" sz="2800" dirty="0"/>
              <a:t>For example, </a:t>
            </a:r>
            <a:r>
              <a:rPr lang="en-US" sz="2800" dirty="0" err="1"/>
              <a:t>PreviousDegrees</a:t>
            </a:r>
            <a:r>
              <a:rPr lang="en-US" sz="2800" dirty="0"/>
              <a:t> of a STUDENT is a composite multi-valued attribute denoted by {</a:t>
            </a:r>
            <a:r>
              <a:rPr lang="en-US" sz="2800" dirty="0" err="1"/>
              <a:t>PreviousDegrees</a:t>
            </a:r>
            <a:r>
              <a:rPr lang="en-US" sz="2800" dirty="0"/>
              <a:t> (College, Year, Degree, Field)}</a:t>
            </a:r>
          </a:p>
          <a:p>
            <a:pPr lvl="1"/>
            <a:r>
              <a:rPr lang="en-US" sz="2800" dirty="0"/>
              <a:t>Multiple </a:t>
            </a:r>
            <a:r>
              <a:rPr lang="en-US" sz="2800" dirty="0" err="1"/>
              <a:t>PreviousDegrees</a:t>
            </a:r>
            <a:r>
              <a:rPr lang="en-US" sz="2800" dirty="0"/>
              <a:t> values can exist</a:t>
            </a:r>
          </a:p>
          <a:p>
            <a:pPr lvl="1"/>
            <a:r>
              <a:rPr lang="en-US" sz="2800" dirty="0"/>
              <a:t>Each has four subcomponent attributes:</a:t>
            </a:r>
          </a:p>
          <a:p>
            <a:pPr lvl="2"/>
            <a:r>
              <a:rPr lang="en-US" sz="2400" dirty="0"/>
              <a:t>College, Year, Degree, Field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a Composite Attribute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 descr="fig0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4106"/>
            <a:ext cx="8061325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1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Entity Types and Key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Entities with the same basic attributes are grouped or typed into an entity type. </a:t>
            </a:r>
          </a:p>
          <a:p>
            <a:pPr lvl="1"/>
            <a:r>
              <a:rPr lang="en-US" sz="2800" dirty="0"/>
              <a:t>For example, the entity type EMPLOYEE and PROJECT.</a:t>
            </a:r>
          </a:p>
          <a:p>
            <a:r>
              <a:rPr lang="en-US" sz="3200" dirty="0"/>
              <a:t>An attribute of an entity type for which each entity must have a unique value is called a key attribute of the entity type. </a:t>
            </a:r>
          </a:p>
          <a:p>
            <a:pPr lvl="1"/>
            <a:r>
              <a:rPr lang="en-US" sz="2800" dirty="0"/>
              <a:t>For example, SSN of EMPLOYEE.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6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Entity Types and Key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723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 key attribute may be composite. </a:t>
            </a:r>
          </a:p>
          <a:p>
            <a:pPr lvl="1"/>
            <a:r>
              <a:rPr lang="en-US" sz="2800" dirty="0" err="1"/>
              <a:t>VehicleTagNumber</a:t>
            </a:r>
            <a:r>
              <a:rPr lang="en-US" sz="2800" dirty="0"/>
              <a:t> is a key of the CAR entity type with components (Number, State).</a:t>
            </a:r>
          </a:p>
          <a:p>
            <a:r>
              <a:rPr lang="en-US" sz="3200" dirty="0"/>
              <a:t>An entity type may have more than one key. </a:t>
            </a:r>
          </a:p>
          <a:p>
            <a:pPr lvl="1"/>
            <a:r>
              <a:rPr lang="en-US" sz="2800" dirty="0"/>
              <a:t>The CAR entity type may have two keys:</a:t>
            </a:r>
          </a:p>
          <a:p>
            <a:pPr lvl="1"/>
            <a:r>
              <a:rPr lang="en-US" sz="2800" dirty="0" err="1"/>
              <a:t>VehicleIdentificationNumber</a:t>
            </a:r>
            <a:r>
              <a:rPr lang="en-US" sz="2800" dirty="0"/>
              <a:t> (popularly called VIN)</a:t>
            </a:r>
          </a:p>
          <a:p>
            <a:pPr lvl="1"/>
            <a:r>
              <a:rPr lang="en-US" sz="2800" dirty="0" err="1"/>
              <a:t>VehicleTagNumber</a:t>
            </a:r>
            <a:r>
              <a:rPr lang="en-US" sz="2800" dirty="0"/>
              <a:t> (Number, State), aka license plate number.</a:t>
            </a:r>
          </a:p>
          <a:p>
            <a:r>
              <a:rPr lang="en-US" sz="3200" dirty="0"/>
              <a:t>Each key is underlined (Note: this is different from the relational schema where only one “primary key is underlined).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345"/>
            <a:ext cx="10515600" cy="1420344"/>
          </a:xfrm>
        </p:spPr>
        <p:txBody>
          <a:bodyPr/>
          <a:lstStyle/>
          <a:p>
            <a:r>
              <a:rPr lang="en-US" altLang="en-US" dirty="0"/>
              <a:t>Entity Type CAR with two keys and a corresponding Entity 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1028" descr="fig03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70104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56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entity type will have a collection of entities stored in the database</a:t>
            </a:r>
          </a:p>
          <a:p>
            <a:pPr lvl="1"/>
            <a:r>
              <a:rPr lang="en-US" dirty="0"/>
              <a:t>Called the entity set or sometimes entity collection</a:t>
            </a:r>
          </a:p>
          <a:p>
            <a:r>
              <a:rPr lang="en-US" dirty="0"/>
              <a:t>Previous slide shows three CAR entity instances in the entity set for CAR</a:t>
            </a:r>
          </a:p>
          <a:p>
            <a:r>
              <a:rPr lang="en-US" dirty="0"/>
              <a:t>Same name (CAR) used to refer to both the entity type and the entity set</a:t>
            </a:r>
          </a:p>
          <a:p>
            <a:r>
              <a:rPr lang="en-US" dirty="0"/>
              <a:t>However, entity type and entity set may be given different names</a:t>
            </a:r>
          </a:p>
          <a:p>
            <a:r>
              <a:rPr lang="en-US" dirty="0"/>
              <a:t>Entity set is the current state of the entities of that type that are stored in the database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Value Sets (Domains)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simple attribute is associated with a value set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Lastname</a:t>
            </a:r>
            <a:r>
              <a:rPr lang="en-US" dirty="0"/>
              <a:t> has a value which is a character string of </a:t>
            </a:r>
            <a:r>
              <a:rPr lang="en-US" dirty="0" smtClean="0"/>
              <a:t>up to </a:t>
            </a:r>
            <a:r>
              <a:rPr lang="en-US" dirty="0"/>
              <a:t>15 characters, say</a:t>
            </a:r>
          </a:p>
          <a:p>
            <a:pPr lvl="1"/>
            <a:r>
              <a:rPr lang="en-US" dirty="0"/>
              <a:t>Date has a value consisting of MM-DD-YYYY where each letter is an integer</a:t>
            </a:r>
          </a:p>
          <a:p>
            <a:r>
              <a:rPr lang="en-US" dirty="0"/>
              <a:t>A value set specifies the set of values associated with an attribute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Attributes and Value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sets are similar to data types in most programming languages – e.g., integer, character (n), real, bit </a:t>
            </a:r>
          </a:p>
          <a:p>
            <a:r>
              <a:rPr lang="en-US" dirty="0"/>
              <a:t>Mathematically, an attribute A for an entity type E whose value set is V is defined as a function </a:t>
            </a:r>
          </a:p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dirty="0"/>
              <a:t>A : E -&gt; P(V)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P(V) indicates a power set (which means all possible subsets) of V. The above definition covers simple and multivalued attributes.</a:t>
            </a:r>
          </a:p>
          <a:p>
            <a:r>
              <a:rPr lang="en-US" dirty="0"/>
              <a:t>We refer to the value of attribute A for entity e as A(e).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Displaying an Entity </a:t>
            </a:r>
            <a:r>
              <a:rPr lang="en-US" altLang="en-US" dirty="0" smtClean="0"/>
              <a:t>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ER diagrams, an entity type is displayed in a rectangular box</a:t>
            </a:r>
          </a:p>
          <a:p>
            <a:r>
              <a:rPr lang="en-US" dirty="0"/>
              <a:t>Attributes are displayed in ovals</a:t>
            </a:r>
          </a:p>
          <a:p>
            <a:pPr lvl="1"/>
            <a:r>
              <a:rPr lang="en-US" dirty="0"/>
              <a:t>Each attribute is connected to its entity type</a:t>
            </a:r>
          </a:p>
          <a:p>
            <a:pPr lvl="1"/>
            <a:r>
              <a:rPr lang="en-US" dirty="0"/>
              <a:t>Components of a composite attribute are connected to the oval representing the composite attribute</a:t>
            </a:r>
          </a:p>
          <a:p>
            <a:pPr lvl="1"/>
            <a:r>
              <a:rPr lang="en-US" dirty="0"/>
              <a:t>Each key attribute is underlined</a:t>
            </a:r>
          </a:p>
          <a:p>
            <a:pPr lvl="1"/>
            <a:r>
              <a:rPr lang="en-US" dirty="0"/>
              <a:t>Multivalued attributes displayed in double ovals</a:t>
            </a:r>
          </a:p>
          <a:p>
            <a:r>
              <a:rPr lang="en-US" dirty="0"/>
              <a:t>See the full ER notation in advance on the next slide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9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Notation for ER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56" y="1722437"/>
            <a:ext cx="3754437" cy="499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08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Overview of Database Design Process</a:t>
            </a:r>
          </a:p>
          <a:p>
            <a:r>
              <a:rPr lang="en-US" dirty="0" smtClean="0"/>
              <a:t>Example Database Application (COMPANY)</a:t>
            </a:r>
          </a:p>
          <a:p>
            <a:r>
              <a:rPr lang="en-US" dirty="0" smtClean="0"/>
              <a:t>ER Model Concepts</a:t>
            </a:r>
          </a:p>
          <a:p>
            <a:r>
              <a:rPr lang="en-US" dirty="0" smtClean="0"/>
              <a:t>Entities and Attributes</a:t>
            </a:r>
          </a:p>
          <a:p>
            <a:r>
              <a:rPr lang="en-US" dirty="0" smtClean="0"/>
              <a:t>Entity Types, Value Sets, and Key Attributes</a:t>
            </a:r>
          </a:p>
          <a:p>
            <a:r>
              <a:rPr lang="en-US" dirty="0" smtClean="0"/>
              <a:t>Relationships and Relationship Types</a:t>
            </a:r>
          </a:p>
          <a:p>
            <a:r>
              <a:rPr lang="en-US" dirty="0" smtClean="0"/>
              <a:t>Weak Entity Types</a:t>
            </a:r>
          </a:p>
          <a:p>
            <a:r>
              <a:rPr lang="en-US" dirty="0" smtClean="0"/>
              <a:t>Roles and Attributes in Relationship Types</a:t>
            </a:r>
          </a:p>
          <a:p>
            <a:r>
              <a:rPr lang="en-US" dirty="0" smtClean="0"/>
              <a:t>ER Diagrams - Notation</a:t>
            </a:r>
          </a:p>
          <a:p>
            <a:r>
              <a:rPr lang="en-US" dirty="0" smtClean="0"/>
              <a:t>ER Diagram for COMPANY Schema</a:t>
            </a:r>
          </a:p>
          <a:p>
            <a:r>
              <a:rPr lang="en-US" dirty="0" smtClean="0"/>
              <a:t>Alternative Notations – UML class diagrams, others</a:t>
            </a:r>
          </a:p>
          <a:p>
            <a:r>
              <a:rPr lang="en-US" dirty="0" smtClean="0"/>
              <a:t>Relationships of Higher Degree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8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Initial Conceptual Design of Entity Types for the </a:t>
            </a:r>
            <a:r>
              <a:rPr lang="en-US" altLang="en-US" sz="3200" dirty="0"/>
              <a:t>COMPANY </a:t>
            </a:r>
            <a:r>
              <a:rPr lang="en-US" altLang="en-US" dirty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requirements, we can identify four initial entity types in the COMPANY database: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EMPLOYEE</a:t>
            </a:r>
          </a:p>
          <a:p>
            <a:pPr lvl="1"/>
            <a:r>
              <a:rPr lang="en-US" dirty="0"/>
              <a:t>DEPENDENT</a:t>
            </a:r>
          </a:p>
          <a:p>
            <a:r>
              <a:rPr lang="en-US" dirty="0"/>
              <a:t>Their initial conceptual design is shown on the following slide</a:t>
            </a:r>
          </a:p>
          <a:p>
            <a:r>
              <a:rPr lang="en-US" dirty="0"/>
              <a:t>The initial attributes shown are derived from the requirements description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Initial Design of Entity Types:</a:t>
            </a:r>
            <a:br>
              <a:rPr lang="en-US" altLang="en-US" dirty="0"/>
            </a:br>
            <a:r>
              <a:rPr lang="en-US" altLang="en-US" dirty="0"/>
              <a:t>EMPLOYEE, DEPARTMENT, PROJECT, DEPENDENT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4" descr="fig03_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4859338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83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Refining the initial design by introducing </a:t>
            </a:r>
            <a:r>
              <a:rPr lang="en-US" altLang="en-US" b="1" dirty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initial design is typically not complete</a:t>
            </a:r>
          </a:p>
          <a:p>
            <a:r>
              <a:rPr lang="en-US" sz="3200" dirty="0"/>
              <a:t>Some aspects in the requirements will be represented as relationships</a:t>
            </a:r>
          </a:p>
          <a:p>
            <a:r>
              <a:rPr lang="en-US" sz="3200" dirty="0"/>
              <a:t>ER model has three main concepts:</a:t>
            </a:r>
          </a:p>
          <a:p>
            <a:pPr lvl="1"/>
            <a:r>
              <a:rPr lang="en-US" sz="2800" dirty="0"/>
              <a:t>Entities (and their entity types and entity sets)</a:t>
            </a:r>
          </a:p>
          <a:p>
            <a:pPr lvl="1"/>
            <a:r>
              <a:rPr lang="en-US" sz="2800" dirty="0"/>
              <a:t>Attributes (simple, composite, multivalued)</a:t>
            </a:r>
          </a:p>
          <a:p>
            <a:pPr lvl="1"/>
            <a:r>
              <a:rPr lang="en-US" sz="2800" dirty="0"/>
              <a:t>Relationships (and their relationship types and relationship sets)</a:t>
            </a:r>
          </a:p>
          <a:p>
            <a:r>
              <a:rPr lang="en-US" sz="3200" dirty="0"/>
              <a:t>We introduce relationship concepts next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58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Relationships and Relationship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relationship relates two or more distinct entities with a specific meaning.</a:t>
            </a:r>
          </a:p>
          <a:p>
            <a:pPr lvl="1"/>
            <a:r>
              <a:rPr lang="en-US" dirty="0"/>
              <a:t>For example, EMPLOYEE John Smith works on the </a:t>
            </a:r>
            <a:r>
              <a:rPr lang="en-US" dirty="0" err="1"/>
              <a:t>ProductX</a:t>
            </a:r>
            <a:r>
              <a:rPr lang="en-US" dirty="0"/>
              <a:t> PROJECT, or EMPLOYEE Franklin Wong manages the Research DEPARTMENT.</a:t>
            </a:r>
          </a:p>
          <a:p>
            <a:r>
              <a:rPr lang="en-US" dirty="0"/>
              <a:t>Relationships of the same type are grouped or typed into a relationship type.</a:t>
            </a:r>
          </a:p>
          <a:p>
            <a:pPr lvl="1"/>
            <a:r>
              <a:rPr lang="en-US" dirty="0"/>
              <a:t>For example, the WORKS_ON relationship type in which EMPLOYEEs and PROJECTs participate, or the MANAGES relationship type in which EMPLOYEEs and DEPARTMENTs participate.</a:t>
            </a:r>
          </a:p>
          <a:p>
            <a:r>
              <a:rPr lang="en-US" dirty="0"/>
              <a:t>The degree of a relationship type is the number of participating entity types. </a:t>
            </a:r>
          </a:p>
          <a:p>
            <a:pPr lvl="1"/>
            <a:r>
              <a:rPr lang="en-US" dirty="0"/>
              <a:t>Both MANAGES and WORKS_ON are binary relationships.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324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Relationship instances of the WORKS_FOR N:1 relationship between EMPLOYEE and DEPARTMENT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31" descr="fig03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49" y="163195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742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Relationship instances of the M:N  WORKS_ON relationship between EMPLOYEE and PROJECT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38" descr="fig03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04" y="1690688"/>
            <a:ext cx="6948487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6316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Relationship </a:t>
            </a:r>
            <a:r>
              <a:rPr lang="en-US" altLang="en-US" dirty="0" smtClean="0"/>
              <a:t>Type </a:t>
            </a:r>
            <a:r>
              <a:rPr lang="en-US" altLang="en-US" dirty="0"/>
              <a:t>vs. </a:t>
            </a:r>
            <a:r>
              <a:rPr lang="en-US" altLang="en-US" dirty="0" smtClean="0"/>
              <a:t>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Relationship Type:</a:t>
            </a:r>
          </a:p>
          <a:p>
            <a:pPr lvl="1"/>
            <a:r>
              <a:rPr lang="en-US" altLang="en-US" sz="2800" dirty="0"/>
              <a:t>Is the schema description of a relationship</a:t>
            </a:r>
          </a:p>
          <a:p>
            <a:pPr lvl="1"/>
            <a:r>
              <a:rPr lang="en-US" altLang="en-US" sz="2800" dirty="0"/>
              <a:t>Identifies the relationship name and the participating entity types</a:t>
            </a:r>
          </a:p>
          <a:p>
            <a:pPr lvl="1"/>
            <a:r>
              <a:rPr lang="en-US" altLang="en-US" sz="2800" dirty="0"/>
              <a:t>Also identifies certain relationship constraints</a:t>
            </a:r>
          </a:p>
          <a:p>
            <a:r>
              <a:rPr lang="en-US" altLang="en-US" sz="3200" dirty="0"/>
              <a:t>Relationship Set:</a:t>
            </a:r>
          </a:p>
          <a:p>
            <a:pPr lvl="1"/>
            <a:r>
              <a:rPr lang="en-US" altLang="en-US" sz="2800" dirty="0"/>
              <a:t>The current set of relationship instances represented in the database</a:t>
            </a:r>
          </a:p>
          <a:p>
            <a:pPr lvl="1"/>
            <a:r>
              <a:rPr lang="en-US" altLang="en-US" sz="2800" dirty="0"/>
              <a:t>The current </a:t>
            </a:r>
            <a:r>
              <a:rPr lang="en-US" altLang="en-US" sz="2800" i="1" dirty="0"/>
              <a:t>state</a:t>
            </a:r>
            <a:r>
              <a:rPr lang="en-US" altLang="en-US" sz="2800" dirty="0"/>
              <a:t> of a relationship type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4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Relationship Type vs.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examining the requirements, six relationship types are identified</a:t>
            </a:r>
          </a:p>
          <a:p>
            <a:r>
              <a:rPr lang="en-US" dirty="0"/>
              <a:t>All are binary relationships( degree 2)</a:t>
            </a:r>
          </a:p>
          <a:p>
            <a:r>
              <a:rPr lang="en-US" dirty="0"/>
              <a:t>Listed below with their participating entity types:</a:t>
            </a:r>
          </a:p>
          <a:p>
            <a:pPr lvl="1"/>
            <a:r>
              <a:rPr lang="en-US" dirty="0"/>
              <a:t>WORKS_FOR (between EMPLOYEE, DEPARTMENT)</a:t>
            </a:r>
          </a:p>
          <a:p>
            <a:pPr lvl="1"/>
            <a:r>
              <a:rPr lang="en-US" dirty="0"/>
              <a:t>MANAGES (also between EMPLOYEE, DEPARTMENT)</a:t>
            </a:r>
          </a:p>
          <a:p>
            <a:pPr lvl="1"/>
            <a:r>
              <a:rPr lang="en-US" dirty="0"/>
              <a:t>CONTROLS (between DEPARTMENT, PROJECT)</a:t>
            </a:r>
          </a:p>
          <a:p>
            <a:pPr lvl="1"/>
            <a:r>
              <a:rPr lang="en-US" dirty="0"/>
              <a:t>WORKS_ON (between EMPLOYEE, PROJECT)</a:t>
            </a:r>
          </a:p>
          <a:p>
            <a:pPr lvl="1"/>
            <a:r>
              <a:rPr lang="en-US" dirty="0"/>
              <a:t>SUPERVISION (between EMPLOYEE (as subordinate), EMPLOYEE (as supervisor))</a:t>
            </a:r>
          </a:p>
          <a:p>
            <a:pPr lvl="1"/>
            <a:r>
              <a:rPr lang="en-US" dirty="0"/>
              <a:t>DEPENDENTS_OF (between EMPLOYEE, DEPENDENT)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9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ER DIAGRAM – Relationship Types are:</a:t>
            </a:r>
            <a:br>
              <a:rPr lang="en-US" sz="3600" dirty="0"/>
            </a:br>
            <a:r>
              <a:rPr lang="en-US" sz="2400" dirty="0"/>
              <a:t>WORKS_FOR, MANAGES, WORKS_ON, CONTROLS, SUPERVISION, DEPENDENTS_OF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4" descr="fig03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90" y="1727200"/>
            <a:ext cx="518160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189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Discussion on Relationship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refined design, some attributes from the initial entity types are refined into relationships:</a:t>
            </a:r>
          </a:p>
          <a:p>
            <a:pPr lvl="1"/>
            <a:r>
              <a:rPr lang="en-US" dirty="0"/>
              <a:t>Manager of DEPARTMENT -&gt; MANAGES</a:t>
            </a:r>
          </a:p>
          <a:p>
            <a:pPr lvl="1"/>
            <a:r>
              <a:rPr lang="en-US" dirty="0" err="1"/>
              <a:t>Works_on</a:t>
            </a:r>
            <a:r>
              <a:rPr lang="en-US" dirty="0"/>
              <a:t> of EMPLOYEE -&gt; WORKS_ON</a:t>
            </a:r>
          </a:p>
          <a:p>
            <a:pPr lvl="1"/>
            <a:r>
              <a:rPr lang="en-US" dirty="0"/>
              <a:t>Department of EMPLOYEE -&gt; WORKS_FOR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  <a:p>
            <a:r>
              <a:rPr lang="en-US" dirty="0"/>
              <a:t>In general, more than one relationship type can exist between the same participating entity types </a:t>
            </a:r>
          </a:p>
          <a:p>
            <a:pPr lvl="1"/>
            <a:r>
              <a:rPr lang="en-US" dirty="0"/>
              <a:t>MANAGES and WORKS_FOR are distinct relationship types between EMPLOYEE and DEPARTMENT</a:t>
            </a:r>
          </a:p>
          <a:p>
            <a:pPr lvl="1"/>
            <a:r>
              <a:rPr lang="en-US" dirty="0"/>
              <a:t>Different meanings and different relationship instances.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2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Database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activities:</a:t>
            </a:r>
          </a:p>
          <a:p>
            <a:pPr lvl="1"/>
            <a:r>
              <a:rPr lang="en-US" dirty="0" smtClean="0"/>
              <a:t>Database design</a:t>
            </a:r>
          </a:p>
          <a:p>
            <a:pPr lvl="1"/>
            <a:r>
              <a:rPr lang="en-US" dirty="0" smtClean="0"/>
              <a:t>Applications design</a:t>
            </a:r>
          </a:p>
          <a:p>
            <a:r>
              <a:rPr lang="en-US" dirty="0" smtClean="0"/>
              <a:t>Focus in this chapter on conceptual database design</a:t>
            </a:r>
          </a:p>
          <a:p>
            <a:pPr lvl="1"/>
            <a:r>
              <a:rPr lang="en-US" dirty="0" smtClean="0"/>
              <a:t>To design the conceptual schema for a database application</a:t>
            </a:r>
          </a:p>
          <a:p>
            <a:r>
              <a:rPr lang="en-US" dirty="0" smtClean="0"/>
              <a:t>Applications design focuses on the programs and interfaces that access the database</a:t>
            </a:r>
          </a:p>
          <a:p>
            <a:pPr lvl="1"/>
            <a:r>
              <a:rPr lang="en-US" dirty="0" smtClean="0"/>
              <a:t>Generally considered part of software engineering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2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Constraints on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Constraints on Relationship Types</a:t>
            </a:r>
          </a:p>
          <a:p>
            <a:r>
              <a:rPr lang="en-US" dirty="0"/>
              <a:t>(Also known as ratio constraints)</a:t>
            </a:r>
          </a:p>
          <a:p>
            <a:r>
              <a:rPr lang="en-US" dirty="0"/>
              <a:t>Cardinality Ratio (specifies maximum participation) </a:t>
            </a:r>
          </a:p>
          <a:p>
            <a:pPr lvl="1"/>
            <a:r>
              <a:rPr lang="en-US" dirty="0"/>
              <a:t>One-to-one (1:1)</a:t>
            </a:r>
          </a:p>
          <a:p>
            <a:pPr lvl="1"/>
            <a:r>
              <a:rPr lang="en-US" dirty="0"/>
              <a:t>One-to-many (1:N) or Many-to-one (N:1)</a:t>
            </a:r>
          </a:p>
          <a:p>
            <a:pPr lvl="1"/>
            <a:r>
              <a:rPr lang="en-US" dirty="0"/>
              <a:t>Many-to-many (M:N)</a:t>
            </a:r>
          </a:p>
          <a:p>
            <a:r>
              <a:rPr lang="en-US" dirty="0"/>
              <a:t>Existence Dependency Constraint (specifies minimum participation) (also called participation constraint)</a:t>
            </a:r>
          </a:p>
          <a:p>
            <a:pPr lvl="1"/>
            <a:r>
              <a:rPr lang="en-US" dirty="0"/>
              <a:t>zero (optional participation, not existence-dependent)</a:t>
            </a:r>
          </a:p>
          <a:p>
            <a:pPr lvl="1"/>
            <a:r>
              <a:rPr lang="en-US" dirty="0"/>
              <a:t>one or more (mandatory participation, existence-dependent)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7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Many-to-one (N:1)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1054" descr="fig03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15" y="1690688"/>
            <a:ext cx="7772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634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Many-to-many (M:N)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1062" descr="fig03_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938" y="1825625"/>
            <a:ext cx="632212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737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Recursive Relationship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relationship type between the same participating entity type in distinct roles</a:t>
            </a:r>
          </a:p>
          <a:p>
            <a:r>
              <a:rPr lang="en-US" dirty="0"/>
              <a:t>Also called a self-referencing relationship type.</a:t>
            </a:r>
          </a:p>
          <a:p>
            <a:r>
              <a:rPr lang="en-US" dirty="0"/>
              <a:t>Example: the SUPERVISION relationship</a:t>
            </a:r>
          </a:p>
          <a:p>
            <a:r>
              <a:rPr lang="en-US" dirty="0"/>
              <a:t>EMPLOYEE participates twice in two distinct roles:</a:t>
            </a:r>
          </a:p>
          <a:p>
            <a:pPr lvl="1"/>
            <a:r>
              <a:rPr lang="en-US" dirty="0"/>
              <a:t>supervisor (or boss) role</a:t>
            </a:r>
          </a:p>
          <a:p>
            <a:pPr lvl="1"/>
            <a:r>
              <a:rPr lang="en-US" dirty="0"/>
              <a:t>supervisee (or subordinate) role</a:t>
            </a:r>
          </a:p>
          <a:p>
            <a:r>
              <a:rPr lang="en-US" dirty="0"/>
              <a:t>Each relationship instance relates two distinct EMPLOYEE entities:</a:t>
            </a:r>
          </a:p>
          <a:p>
            <a:pPr lvl="1"/>
            <a:r>
              <a:rPr lang="en-US" dirty="0"/>
              <a:t>One employee in supervisor role</a:t>
            </a:r>
          </a:p>
          <a:p>
            <a:pPr lvl="1"/>
            <a:r>
              <a:rPr lang="en-US" dirty="0"/>
              <a:t>One employee in supervisee role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71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Displaying a </a:t>
            </a:r>
            <a:r>
              <a:rPr lang="en-US" altLang="en-US" dirty="0" smtClean="0"/>
              <a:t>Recursive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recursive </a:t>
            </a:r>
            <a:r>
              <a:rPr lang="en-US"/>
              <a:t>relationship </a:t>
            </a:r>
            <a:r>
              <a:rPr lang="en-US" smtClean="0"/>
              <a:t>type:</a:t>
            </a:r>
            <a:endParaRPr lang="en-US" dirty="0"/>
          </a:p>
          <a:p>
            <a:pPr lvl="1"/>
            <a:r>
              <a:rPr lang="en-US" dirty="0"/>
              <a:t>Both participations are same entity type in different roles.</a:t>
            </a:r>
          </a:p>
          <a:p>
            <a:pPr lvl="1"/>
            <a:r>
              <a:rPr lang="en-US" dirty="0"/>
              <a:t>For example, SUPERVISION relationships between EMPLOYEE (in role of supervisor or boss) and (another) EMPLOYEE (in role of subordinate or worker).</a:t>
            </a:r>
          </a:p>
          <a:p>
            <a:r>
              <a:rPr lang="en-US" dirty="0"/>
              <a:t>In following figure, first role participation labeled with 1 and second role participation labeled with 2.</a:t>
            </a:r>
          </a:p>
          <a:p>
            <a:r>
              <a:rPr lang="en-US" dirty="0"/>
              <a:t>In ER diagram, need to display role names to distinguish participations.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82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 Recursive </a:t>
            </a:r>
            <a:r>
              <a:rPr lang="en-US" altLang="en-US" dirty="0" smtClean="0"/>
              <a:t>Relationship: </a:t>
            </a:r>
            <a:r>
              <a:rPr lang="en-US" altLang="en-US" dirty="0"/>
              <a:t>Supervision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1074" descr="fig03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488" y="1735137"/>
            <a:ext cx="7754937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106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 Recursive Relationship: Supervision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90" y="1538288"/>
            <a:ext cx="5156200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2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Weak Entity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entity that does not have a key attribute and that is identification-dependent on another entity type.</a:t>
            </a:r>
          </a:p>
          <a:p>
            <a:r>
              <a:rPr lang="en-US" dirty="0"/>
              <a:t>A weak entity must participate in an identifying relationship type with an owner or identifying entity type</a:t>
            </a:r>
          </a:p>
          <a:p>
            <a:r>
              <a:rPr lang="en-US" dirty="0"/>
              <a:t>Entities are identified by the combination of:</a:t>
            </a:r>
          </a:p>
          <a:p>
            <a:pPr lvl="1"/>
            <a:r>
              <a:rPr lang="en-US" dirty="0"/>
              <a:t>A partial key of the weak entity type</a:t>
            </a:r>
          </a:p>
          <a:p>
            <a:pPr lvl="1"/>
            <a:r>
              <a:rPr lang="en-US" dirty="0"/>
              <a:t>The particular entity they are related to in the identifying relationship  type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A DEPENDENT entity is identified by the dependent’s first name, and the specific EMPLOYEE with whom the dependent is related</a:t>
            </a:r>
          </a:p>
          <a:p>
            <a:pPr lvl="1"/>
            <a:r>
              <a:rPr lang="en-US" dirty="0"/>
              <a:t>Name of DEPENDENT is the partial key</a:t>
            </a:r>
          </a:p>
          <a:p>
            <a:pPr lvl="1"/>
            <a:r>
              <a:rPr lang="en-US" dirty="0"/>
              <a:t>DEPENDENT is a weak entity type</a:t>
            </a:r>
          </a:p>
          <a:p>
            <a:pPr lvl="1"/>
            <a:r>
              <a:rPr lang="en-US" dirty="0"/>
              <a:t>EMPLOYEE is its identifying entity type via the identifying relationship type DEPENDENT_OF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1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Attributes of Relationship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298"/>
            <a:ext cx="10515600" cy="44971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relationship type can have attributes:</a:t>
            </a:r>
          </a:p>
          <a:p>
            <a:r>
              <a:rPr lang="en-US" dirty="0"/>
              <a:t>For example, </a:t>
            </a:r>
            <a:r>
              <a:rPr lang="en-US" dirty="0" err="1"/>
              <a:t>HoursPerWeek</a:t>
            </a:r>
            <a:r>
              <a:rPr lang="en-US" dirty="0"/>
              <a:t> of WORKS_ON</a:t>
            </a:r>
          </a:p>
          <a:p>
            <a:r>
              <a:rPr lang="en-US" dirty="0"/>
              <a:t>Its value for each relationship instance describes the number of hours per week that an EMPLOYEE works on a PROJECT.</a:t>
            </a:r>
          </a:p>
          <a:p>
            <a:pPr lvl="1"/>
            <a:r>
              <a:rPr lang="en-US" dirty="0"/>
              <a:t>A value of </a:t>
            </a:r>
            <a:r>
              <a:rPr lang="en-US" dirty="0" err="1"/>
              <a:t>HoursPerWeek</a:t>
            </a:r>
            <a:r>
              <a:rPr lang="en-US" dirty="0"/>
              <a:t> depends on a particular (employee, project) combination</a:t>
            </a:r>
          </a:p>
          <a:p>
            <a:r>
              <a:rPr lang="en-US" dirty="0"/>
              <a:t>Most relationship attributes are used with M:N relationships</a:t>
            </a:r>
          </a:p>
          <a:p>
            <a:pPr lvl="1"/>
            <a:r>
              <a:rPr lang="en-US" dirty="0"/>
              <a:t>In 1:N relationships, they can be transferred to the entity type on the N-side of the relationship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2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Example Attribute of a Relationship Type: </a:t>
            </a:r>
            <a:br>
              <a:rPr lang="en-US" altLang="en-US" dirty="0"/>
            </a:br>
            <a:r>
              <a:rPr lang="en-US" altLang="en-US" dirty="0"/>
              <a:t>Hours of WORKS_ON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4" descr="fig03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1574801"/>
            <a:ext cx="50800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3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Database Design 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4" descr="fig0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78" y="1524000"/>
            <a:ext cx="5032372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982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Notation for Constraints on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Cardinality ratio (of a binary relationship): 1:1, 1:N, N:1, or M:N</a:t>
            </a:r>
          </a:p>
          <a:p>
            <a:pPr lvl="1"/>
            <a:r>
              <a:rPr lang="en-US" sz="2800" dirty="0"/>
              <a:t>Shown by placing appropriate numbers on the relationship edges.</a:t>
            </a:r>
          </a:p>
          <a:p>
            <a:r>
              <a:rPr lang="en-US" sz="3200" dirty="0"/>
              <a:t>Participation constraint (on each participating entity type): total (called existence dependency) or partial.</a:t>
            </a:r>
          </a:p>
          <a:p>
            <a:pPr lvl="1"/>
            <a:r>
              <a:rPr lang="en-US" sz="2800" dirty="0" smtClean="0"/>
              <a:t>Total </a:t>
            </a:r>
            <a:r>
              <a:rPr lang="en-US" sz="2800" dirty="0"/>
              <a:t>shown by double line, partial by single line.</a:t>
            </a:r>
          </a:p>
          <a:p>
            <a:r>
              <a:rPr lang="en-US" sz="3200" dirty="0"/>
              <a:t>NOTE: These are easy to specify for Binary Relationship Types.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21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Alternative (min, max) notation for relationship structural </a:t>
            </a:r>
            <a:r>
              <a:rPr lang="en-US" alt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Specified on each participation of an entity type E in a relationship type R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Specifies that each entity e in E participates in at least </a:t>
            </a:r>
            <a:r>
              <a:rPr lang="en-US" altLang="en-US" sz="2000" i="1" dirty="0"/>
              <a:t>min</a:t>
            </a:r>
            <a:r>
              <a:rPr lang="en-US" altLang="en-US" sz="2000" dirty="0"/>
              <a:t> and at most </a:t>
            </a:r>
            <a:r>
              <a:rPr lang="en-US" altLang="en-US" sz="2000" i="1" dirty="0"/>
              <a:t>max</a:t>
            </a:r>
            <a:r>
              <a:rPr lang="en-US" altLang="en-US" sz="2000" dirty="0"/>
              <a:t> relationship instances in R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Default(no constraint): min</a:t>
            </a:r>
            <a:r>
              <a:rPr lang="en-US" altLang="en-US" sz="2000" dirty="0">
                <a:sym typeface="Symbol" panose="05050102010706020507" pitchFamily="18" charset="2"/>
              </a:rPr>
              <a:t>=0, max=n (signifying no limit)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Must have </a:t>
            </a:r>
            <a:r>
              <a:rPr lang="en-US" altLang="en-US" sz="2000" dirty="0" err="1">
                <a:sym typeface="Symbol" panose="05050102010706020507" pitchFamily="18" charset="2"/>
              </a:rPr>
              <a:t>minmax</a:t>
            </a:r>
            <a:r>
              <a:rPr lang="en-US" altLang="en-US" sz="2000" dirty="0">
                <a:sym typeface="Symbol" panose="05050102010706020507" pitchFamily="18" charset="2"/>
              </a:rPr>
              <a:t>, min0, max 1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Derived from the knowledge of mini-world constraints</a:t>
            </a:r>
          </a:p>
          <a:p>
            <a:pPr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Examples: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department has exactly one manager and an employee can manage at most one department.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(0,1) for participation of EMPLOYEE in MANAGES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(1,1) for participation of DEPARTMENT in MANAGES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An employee can work for exactly one department but a department can have any number of employees.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(1,1) for participation of EMPLOYEE in WORKS_FOR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(0,n) for participation of DEPARTMENT in WORKS_FOR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00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The (</a:t>
            </a:r>
            <a:r>
              <a:rPr lang="en-US" altLang="en-US" dirty="0" err="1"/>
              <a:t>min,max</a:t>
            </a:r>
            <a:r>
              <a:rPr lang="en-US" altLang="en-US" dirty="0"/>
              <a:t>) notation for relationship constraints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27" descr="Slide3-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99" y="2209800"/>
            <a:ext cx="7773987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8" descr="Pink tissue paper"/>
          <p:cNvSpPr txBox="1">
            <a:spLocks noChangeArrowheads="1"/>
          </p:cNvSpPr>
          <p:nvPr/>
        </p:nvSpPr>
        <p:spPr bwMode="auto">
          <a:xfrm>
            <a:off x="2592186" y="5410200"/>
            <a:ext cx="647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Read the min,max numbers next to the entity type and looking </a:t>
            </a:r>
            <a:r>
              <a:rPr lang="en-US" altLang="en-US" b="1"/>
              <a:t>away from </a:t>
            </a:r>
            <a:r>
              <a:rPr lang="en-US" altLang="en-US"/>
              <a:t>the entity type</a:t>
            </a:r>
          </a:p>
        </p:txBody>
      </p:sp>
    </p:spTree>
    <p:extLst>
      <p:ext uri="{BB962C8B-B14F-4D97-AF65-F5344CB8AC3E}">
        <p14:creationId xmlns:p14="http://schemas.microsoft.com/office/powerpoint/2010/main" val="4256559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COMPANY ER Schema Diagram using (min, max) notation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4" descr="fig03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43" y="1592263"/>
            <a:ext cx="4586287" cy="486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00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Alternative diagrammatic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ER diagram </a:t>
            </a:r>
            <a:r>
              <a:rPr lang="en-US" dirty="0"/>
              <a:t>is one popular example for displaying database schemas</a:t>
            </a:r>
          </a:p>
          <a:p>
            <a:r>
              <a:rPr lang="en-US" dirty="0"/>
              <a:t>Many other notations exist in the literature and in various database design and modeling tools</a:t>
            </a:r>
          </a:p>
          <a:p>
            <a:r>
              <a:rPr lang="en-US" dirty="0"/>
              <a:t>Appendix A illustrates some of the alternative notations that have been used</a:t>
            </a:r>
          </a:p>
          <a:p>
            <a:r>
              <a:rPr lang="en-US" dirty="0"/>
              <a:t>UML class diagrams is representative of another way of displaying ER concepts that is used in several commercial design tools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05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79967" cy="1325563"/>
          </a:xfrm>
        </p:spPr>
        <p:txBody>
          <a:bodyPr/>
          <a:lstStyle/>
          <a:p>
            <a:pPr algn="ctr"/>
            <a:r>
              <a:rPr lang="en-US" altLang="en-US" dirty="0"/>
              <a:t>Summary of notation for ER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4" descr="fig03_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67" y="365125"/>
            <a:ext cx="4480560" cy="5965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837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UML </a:t>
            </a:r>
            <a:r>
              <a:rPr lang="en-US" altLang="en-US" dirty="0" smtClean="0"/>
              <a:t>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Represent classes (similar to entity types) as large rounded boxes with three sections: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Top section includes entity type (class) name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Second section includes attributes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Third section includes class operations (operations are not in basic ER model)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Relationships (called associations) represented as lines connecting the classes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Other UML terminology also differs from ER terminology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Used in database design and object-oriented software design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UML has many other types of diagrams for software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92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for COMPANY database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4" descr="fig03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99" y="1384069"/>
            <a:ext cx="685482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093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953298" cy="1325563"/>
          </a:xfrm>
        </p:spPr>
        <p:txBody>
          <a:bodyPr/>
          <a:lstStyle/>
          <a:p>
            <a:pPr algn="ctr"/>
            <a:r>
              <a:rPr lang="en-US" altLang="en-US" dirty="0"/>
              <a:t>Other alternative diagrammatic notations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4" descr="figA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246" y="426719"/>
            <a:ext cx="4751129" cy="597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592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Relationships of Higher Degree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Relationship types of degree 2 are called binary</a:t>
            </a:r>
          </a:p>
          <a:p>
            <a:r>
              <a:rPr lang="en-US" altLang="en-US" dirty="0"/>
              <a:t>Relationship types of degree 3 are called ternary and of degree n are called n-</a:t>
            </a:r>
            <a:r>
              <a:rPr lang="en-US" altLang="en-US" dirty="0" err="1"/>
              <a:t>ary</a:t>
            </a:r>
            <a:endParaRPr lang="en-US" altLang="en-US" dirty="0"/>
          </a:p>
          <a:p>
            <a:r>
              <a:rPr lang="en-US" altLang="en-US" dirty="0"/>
              <a:t>In general, an n-</a:t>
            </a:r>
            <a:r>
              <a:rPr lang="en-US" altLang="en-US" dirty="0" err="1"/>
              <a:t>ary</a:t>
            </a:r>
            <a:r>
              <a:rPr lang="en-US" altLang="en-US" dirty="0"/>
              <a:t> relationship is not equivalent to n binary relationships</a:t>
            </a:r>
          </a:p>
          <a:p>
            <a:r>
              <a:rPr lang="en-US" altLang="en-US" dirty="0"/>
              <a:t>Constraints are harder to specify for higher-degree relationships (n &gt; 2) than for binary relationships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Conceptual Design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Relationship (ER) Diagrams (This Chapter)</a:t>
            </a:r>
          </a:p>
          <a:p>
            <a:r>
              <a:rPr lang="en-US" dirty="0" smtClean="0"/>
              <a:t>Enhanced Entity Relationship (EER) Diagrams (Chapter 4)</a:t>
            </a:r>
          </a:p>
          <a:p>
            <a:r>
              <a:rPr lang="en-US" dirty="0" smtClean="0"/>
              <a:t>Use of Design Tools in industry for designing and documenting large scale designs</a:t>
            </a:r>
          </a:p>
          <a:p>
            <a:r>
              <a:rPr lang="en-US" dirty="0" smtClean="0"/>
              <a:t>The UML (Unified Modeling Language) Class Diagrams are popular in industry to document conceptual database designs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93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Discussion of n-</a:t>
            </a:r>
            <a:r>
              <a:rPr lang="en-US" altLang="en-US" dirty="0" err="1"/>
              <a:t>ary</a:t>
            </a:r>
            <a:r>
              <a:rPr lang="en-US" altLang="en-US" dirty="0"/>
              <a:t> </a:t>
            </a:r>
            <a:r>
              <a:rPr lang="en-US" altLang="en-US" dirty="0" smtClean="0"/>
              <a:t>Relationships </a:t>
            </a:r>
            <a:r>
              <a:rPr lang="en-US" altLang="en-US" dirty="0"/>
              <a:t>(n &gt;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general, 3 binary relationships can represent different information than a single ternary relationship (see Figure 3.17a and b on next slide)</a:t>
            </a:r>
          </a:p>
          <a:p>
            <a:r>
              <a:rPr lang="en-US" altLang="en-US" dirty="0"/>
              <a:t>If needed, the binary and n-</a:t>
            </a:r>
            <a:r>
              <a:rPr lang="en-US" altLang="en-US" dirty="0" err="1"/>
              <a:t>ary</a:t>
            </a:r>
            <a:r>
              <a:rPr lang="en-US" altLang="en-US" dirty="0"/>
              <a:t> relationships can all be included in the schema design (see Figure 3.17a and b, where all relationships convey different meanings)</a:t>
            </a:r>
          </a:p>
          <a:p>
            <a:r>
              <a:rPr lang="en-US" altLang="en-US" dirty="0"/>
              <a:t>In some cases, a ternary relationship can be represented as a weak entity if the data model allows a weak entity type to have multiple identifying relationships (and hence multiple owner entity types) (see Figure 3.17c)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6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05895" cy="1325563"/>
          </a:xfrm>
        </p:spPr>
        <p:txBody>
          <a:bodyPr/>
          <a:lstStyle/>
          <a:p>
            <a:pPr algn="ctr"/>
            <a:r>
              <a:rPr lang="en-US" altLang="en-US" dirty="0"/>
              <a:t>Example of a </a:t>
            </a:r>
            <a:r>
              <a:rPr lang="en-US" altLang="en-US" dirty="0" smtClean="0"/>
              <a:t>Ternary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1029" descr="fig03_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109" y="365125"/>
            <a:ext cx="5009488" cy="600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512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Discussion of n-</a:t>
            </a:r>
            <a:r>
              <a:rPr lang="en-US" altLang="en-US" dirty="0" err="1"/>
              <a:t>ary</a:t>
            </a:r>
            <a:r>
              <a:rPr lang="en-US" altLang="en-US" dirty="0"/>
              <a:t> Relationships (n &gt;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 particular binary relationship can be derived from a higher-degree relationship at all times, then it is redundant</a:t>
            </a:r>
          </a:p>
          <a:p>
            <a:r>
              <a:rPr lang="en-US" altLang="en-US" dirty="0"/>
              <a:t>For example, the TAUGHT_DURING binary relationship in Figure 3.18 (see next slide) can be derived from the ternary relationship OFFERS (based on the meaning of the relationships)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81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Another </a:t>
            </a:r>
            <a:r>
              <a:rPr lang="en-US" altLang="en-US" dirty="0" smtClean="0"/>
              <a:t>Example </a:t>
            </a:r>
            <a:r>
              <a:rPr lang="en-US" altLang="en-US" dirty="0"/>
              <a:t>of a </a:t>
            </a:r>
            <a:r>
              <a:rPr lang="en-US" altLang="en-US" dirty="0" smtClean="0"/>
              <a:t>Ternary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1029" descr="fig03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76" y="1690688"/>
            <a:ext cx="798988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99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</a:t>
            </a:r>
            <a:r>
              <a:rPr lang="en-US" altLang="en-US" dirty="0" smtClean="0"/>
              <a:t>Constraints </a:t>
            </a:r>
            <a:r>
              <a:rPr lang="en-US" altLang="en-US" dirty="0"/>
              <a:t>on </a:t>
            </a:r>
            <a:r>
              <a:rPr lang="en-US" altLang="en-US" dirty="0" smtClean="0"/>
              <a:t>Higher-Degree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(min, max) constraints can be displayed on the edges – however, they do not fully describe the constraints</a:t>
            </a:r>
          </a:p>
          <a:p>
            <a:r>
              <a:rPr lang="en-US" altLang="en-US" sz="2400" dirty="0"/>
              <a:t>Displaying a 1, M, or N indicates additional constraints</a:t>
            </a:r>
          </a:p>
          <a:p>
            <a:pPr lvl="1"/>
            <a:r>
              <a:rPr lang="en-US" altLang="en-US" sz="2200" dirty="0"/>
              <a:t>An M or N indicates no constraint</a:t>
            </a:r>
          </a:p>
          <a:p>
            <a:pPr lvl="1"/>
            <a:r>
              <a:rPr lang="en-US" altLang="en-US" sz="2200" dirty="0"/>
              <a:t>A 1 indicates that an entity can participate in at most one relationship instance </a:t>
            </a:r>
            <a:r>
              <a:rPr lang="en-US" altLang="en-US" sz="2200" i="1" dirty="0"/>
              <a:t>that has a particular combination of the other participating entities</a:t>
            </a:r>
          </a:p>
          <a:p>
            <a:r>
              <a:rPr lang="en-US" altLang="en-US" sz="2400" dirty="0"/>
              <a:t>In general, both (min, max) and 1, M, or N are needed to describe fully the constraints</a:t>
            </a:r>
          </a:p>
          <a:p>
            <a:r>
              <a:rPr lang="en-US" altLang="en-US" sz="2400" dirty="0"/>
              <a:t>Overall, the constraint specification is difficult and possibly ambiguous when we consider relationships of a degree higher than two.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312" y="365125"/>
            <a:ext cx="5778731" cy="1325563"/>
          </a:xfrm>
        </p:spPr>
        <p:txBody>
          <a:bodyPr/>
          <a:lstStyle/>
          <a:p>
            <a:pPr algn="ctr"/>
            <a:r>
              <a:rPr lang="en-US" altLang="en-US" dirty="0">
                <a:latin typeface="Calibri Light" panose="020F0302020204030204" pitchFamily="34" charset="0"/>
              </a:rPr>
              <a:t>UNIVERSITY </a:t>
            </a:r>
            <a:r>
              <a:rPr lang="en-US" altLang="en-US" dirty="0" smtClean="0">
                <a:latin typeface="Calibri Light" panose="020F0302020204030204" pitchFamily="34" charset="0"/>
              </a:rPr>
              <a:t>Database Conceptual </a:t>
            </a:r>
            <a:r>
              <a:rPr lang="en-US" altLang="en-US" dirty="0">
                <a:latin typeface="Calibri Light" panose="020F0302020204030204" pitchFamily="34" charset="0"/>
              </a:rPr>
              <a:t>S</a:t>
            </a:r>
            <a:r>
              <a:rPr lang="en-US" altLang="en-US" dirty="0" smtClean="0">
                <a:latin typeface="Calibri Light" panose="020F0302020204030204" pitchFamily="34" charset="0"/>
              </a:rPr>
              <a:t>chema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166" y="443778"/>
            <a:ext cx="5944300" cy="584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839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Chapter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ER Model Concepts: Entities, attributes, relationships</a:t>
            </a:r>
          </a:p>
          <a:p>
            <a:r>
              <a:rPr lang="en-US" altLang="en-US" dirty="0"/>
              <a:t>Constraints in the ER model</a:t>
            </a:r>
          </a:p>
          <a:p>
            <a:r>
              <a:rPr lang="en-US" altLang="en-US" dirty="0"/>
              <a:t>Using ER in step-by-step mode conceptual schema design for the COMPANY database</a:t>
            </a:r>
          </a:p>
          <a:p>
            <a:r>
              <a:rPr lang="en-US" altLang="en-US" dirty="0"/>
              <a:t>ER Diagrams - Notation</a:t>
            </a:r>
          </a:p>
          <a:p>
            <a:r>
              <a:rPr lang="en-US" altLang="en-US" dirty="0"/>
              <a:t>Alternative Notations – UML class diagrams, others</a:t>
            </a:r>
          </a:p>
          <a:p>
            <a:r>
              <a:rPr lang="en-US" altLang="en-US" dirty="0"/>
              <a:t>Binary Relationship types and those of higher degree.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COMPANY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We need to create a database schema design based on the following (simplified) requirements of the COMPANY Database:</a:t>
            </a:r>
          </a:p>
          <a:p>
            <a:pPr lvl="1"/>
            <a:r>
              <a:rPr lang="en-US" sz="2800" dirty="0" smtClean="0"/>
              <a:t>The company is organized into DEPARTMENTs. Each department has a name, number and an employee who manages the department. We keep track of the start date of the department manager. A department may have several locations.</a:t>
            </a:r>
          </a:p>
          <a:p>
            <a:pPr lvl="1"/>
            <a:r>
              <a:rPr lang="en-US" sz="2800" dirty="0" smtClean="0"/>
              <a:t>Each department controls a number of PROJECTs. Each project has a unique name, unique number and is located at a single location.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COMPANY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database will store each EMPLOYEE’s social security number, address, salary, sex, and birthdate. </a:t>
            </a:r>
          </a:p>
          <a:p>
            <a:pPr lvl="1"/>
            <a:r>
              <a:rPr lang="en-US" dirty="0"/>
              <a:t>Each employee works for one department but may work on several projects.</a:t>
            </a:r>
          </a:p>
          <a:p>
            <a:pPr lvl="1"/>
            <a:r>
              <a:rPr lang="en-US" dirty="0"/>
              <a:t>The DB will keep track of the number of hours per week that an employee currently works on each project.</a:t>
            </a:r>
          </a:p>
          <a:p>
            <a:pPr lvl="1"/>
            <a:r>
              <a:rPr lang="en-US" dirty="0"/>
              <a:t>It is required to keep track of the direct supervisor of each employee.</a:t>
            </a:r>
          </a:p>
          <a:p>
            <a:r>
              <a:rPr lang="en-US" dirty="0"/>
              <a:t>Each employee may have a number of DEPENDENTs.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each dependent, the DB keeps a record of name, sex, birthdate, and relationship to the employee.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 Model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Entities and Attributes</a:t>
            </a:r>
          </a:p>
          <a:p>
            <a:r>
              <a:rPr lang="en-US" dirty="0"/>
              <a:t>Entity is a basic concept for the ER model. Entities are specific things or objects in the mini-world that are represented in the database.</a:t>
            </a:r>
          </a:p>
          <a:p>
            <a:r>
              <a:rPr lang="en-US" dirty="0"/>
              <a:t>For example the EMPLOYEE John Smith, the Research DEPARTMENT, the </a:t>
            </a:r>
            <a:r>
              <a:rPr lang="en-US" dirty="0" err="1"/>
              <a:t>ProductX</a:t>
            </a:r>
            <a:r>
              <a:rPr lang="en-US" dirty="0"/>
              <a:t> PROJECT</a:t>
            </a:r>
          </a:p>
          <a:p>
            <a:r>
              <a:rPr lang="en-US" dirty="0"/>
              <a:t>Attributes are properties used to describe an entity.</a:t>
            </a:r>
          </a:p>
          <a:p>
            <a:r>
              <a:rPr lang="en-US" dirty="0"/>
              <a:t>For example an EMPLOYEE entity may have the attributes Name, SSN, Address, Sex, </a:t>
            </a:r>
            <a:r>
              <a:rPr lang="en-US" dirty="0" err="1"/>
              <a:t>BirthDate</a:t>
            </a:r>
            <a:endParaRPr lang="en-US" dirty="0"/>
          </a:p>
          <a:p>
            <a:r>
              <a:rPr lang="en-US" dirty="0"/>
              <a:t>A specific entity will have a value for each of its attributes.</a:t>
            </a:r>
          </a:p>
          <a:p>
            <a:r>
              <a:rPr lang="en-US" dirty="0"/>
              <a:t>For example a specific employee entity may have Name='John Smith', SSN='123456789', Address ='731, </a:t>
            </a:r>
            <a:r>
              <a:rPr lang="en-US" dirty="0" err="1"/>
              <a:t>Fondren</a:t>
            </a:r>
            <a:r>
              <a:rPr lang="en-US" dirty="0"/>
              <a:t>, Houston, TX', Sex='M', </a:t>
            </a:r>
            <a:r>
              <a:rPr lang="en-US" dirty="0" err="1"/>
              <a:t>BirthDate</a:t>
            </a:r>
            <a:r>
              <a:rPr lang="en-US" dirty="0"/>
              <a:t>='09-JAN-55‘</a:t>
            </a:r>
          </a:p>
          <a:p>
            <a:r>
              <a:rPr lang="en-US" dirty="0"/>
              <a:t>Each attribute has a value set (or data type) associated with it – e.g. integer, string, date, enumerated type,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1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1086"/>
          </a:xfrm>
        </p:spPr>
        <p:txBody>
          <a:bodyPr>
            <a:normAutofit fontScale="92500"/>
          </a:bodyPr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/>
              <a:t>Each entity has a single atomic value for the attribute. For example, SSN or Sex.</a:t>
            </a:r>
          </a:p>
          <a:p>
            <a:r>
              <a:rPr lang="en-US" dirty="0"/>
              <a:t>Composite</a:t>
            </a:r>
          </a:p>
          <a:p>
            <a:pPr lvl="1"/>
            <a:r>
              <a:rPr lang="en-US" dirty="0"/>
              <a:t>The attribute may be composed of several components. For example:</a:t>
            </a:r>
          </a:p>
          <a:p>
            <a:pPr lvl="1"/>
            <a:r>
              <a:rPr lang="en-US" dirty="0"/>
              <a:t>Address(Apt#, House#, Street, City, State, </a:t>
            </a:r>
            <a:r>
              <a:rPr lang="en-US" dirty="0" err="1"/>
              <a:t>ZipCode</a:t>
            </a:r>
            <a:r>
              <a:rPr lang="en-US" dirty="0"/>
              <a:t>, Country), or</a:t>
            </a:r>
          </a:p>
          <a:p>
            <a:pPr lvl="1"/>
            <a:r>
              <a:rPr lang="en-US" dirty="0"/>
              <a:t>Name(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MiddleName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Composition may form a hierarchy where some components are themselves composite.</a:t>
            </a:r>
          </a:p>
          <a:p>
            <a:r>
              <a:rPr lang="en-US" dirty="0"/>
              <a:t>Multi-valued</a:t>
            </a:r>
          </a:p>
          <a:p>
            <a:pPr lvl="1"/>
            <a:r>
              <a:rPr lang="en-US" dirty="0"/>
              <a:t>An entity may have multiple values for that attribute. For example, Color of a CAR or </a:t>
            </a:r>
            <a:r>
              <a:rPr lang="en-US" dirty="0" err="1"/>
              <a:t>PreviousDegrees</a:t>
            </a:r>
            <a:r>
              <a:rPr lang="en-US" dirty="0"/>
              <a:t> of a STUDENT.</a:t>
            </a:r>
          </a:p>
          <a:p>
            <a:pPr lvl="2"/>
            <a:r>
              <a:rPr lang="en-US" dirty="0"/>
              <a:t>Denoted as {Color} or {</a:t>
            </a:r>
            <a:r>
              <a:rPr lang="en-US" dirty="0" err="1"/>
              <a:t>PreviousDegrees</a:t>
            </a:r>
            <a:r>
              <a:rPr lang="en-US" dirty="0"/>
              <a:t>}.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Entity-Relationship Model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BCB57-B1B4-4844-98A7-9E8598EFE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0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3096</Words>
  <Application>Microsoft Office PowerPoint</Application>
  <PresentationFormat>Widescreen</PresentationFormat>
  <Paragraphs>395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MS PGothic</vt:lpstr>
      <vt:lpstr>Arial</vt:lpstr>
      <vt:lpstr>Calibri</vt:lpstr>
      <vt:lpstr>Calibri Light</vt:lpstr>
      <vt:lpstr>Symbol</vt:lpstr>
      <vt:lpstr>Office Theme</vt:lpstr>
      <vt:lpstr>Database Design Lesson 3 The Entity-Relationship Model</vt:lpstr>
      <vt:lpstr>What We Will Cover</vt:lpstr>
      <vt:lpstr>Database Design Process</vt:lpstr>
      <vt:lpstr>Database Design Process</vt:lpstr>
      <vt:lpstr>Conceptual Design Methodologies</vt:lpstr>
      <vt:lpstr>Example COMPANY Database</vt:lpstr>
      <vt:lpstr>Example COMPANY Database</vt:lpstr>
      <vt:lpstr>ER Model Concepts</vt:lpstr>
      <vt:lpstr>Types of Attributes</vt:lpstr>
      <vt:lpstr>Types of Attributes</vt:lpstr>
      <vt:lpstr>Example of a Composite Attribute</vt:lpstr>
      <vt:lpstr>Entity Types and Key Attributes</vt:lpstr>
      <vt:lpstr>Entity Types and Key Attributes</vt:lpstr>
      <vt:lpstr>Entity Type CAR with two keys and a corresponding Entity Set</vt:lpstr>
      <vt:lpstr>Entity Set</vt:lpstr>
      <vt:lpstr>Value Sets (Domains) of Attributes</vt:lpstr>
      <vt:lpstr>Attributes and Value Sets</vt:lpstr>
      <vt:lpstr>Displaying an Entity Type</vt:lpstr>
      <vt:lpstr>Notation for ER Diagrams</vt:lpstr>
      <vt:lpstr>Initial Conceptual Design of Entity Types for the COMPANY Database Schema</vt:lpstr>
      <vt:lpstr>Initial Design of Entity Types: EMPLOYEE, DEPARTMENT, PROJECT, DEPENDENT</vt:lpstr>
      <vt:lpstr>Refining the initial design by introducing relationships</vt:lpstr>
      <vt:lpstr>Relationships and Relationship Types</vt:lpstr>
      <vt:lpstr>Relationship instances of the WORKS_FOR N:1 relationship between EMPLOYEE and DEPARTMENT</vt:lpstr>
      <vt:lpstr>Relationship instances of the M:N  WORKS_ON relationship between EMPLOYEE and PROJECT</vt:lpstr>
      <vt:lpstr>Relationship Type vs. Relationship Set</vt:lpstr>
      <vt:lpstr>Relationship Type vs. Relationship Set</vt:lpstr>
      <vt:lpstr>ER DIAGRAM – Relationship Types are: WORKS_FOR, MANAGES, WORKS_ON, CONTROLS, SUPERVISION, DEPENDENTS_OF</vt:lpstr>
      <vt:lpstr>Discussion on Relationship Types</vt:lpstr>
      <vt:lpstr>Constraints on Relationships</vt:lpstr>
      <vt:lpstr>Many-to-one (N:1) Relationship</vt:lpstr>
      <vt:lpstr>Many-to-many (M:N) Relationship</vt:lpstr>
      <vt:lpstr>Recursive Relationship Type</vt:lpstr>
      <vt:lpstr>Displaying a Recursive Relationship</vt:lpstr>
      <vt:lpstr>A Recursive Relationship: Supervision</vt:lpstr>
      <vt:lpstr>A Recursive Relationship: Supervision</vt:lpstr>
      <vt:lpstr>Weak Entity Types</vt:lpstr>
      <vt:lpstr>Attributes of Relationship types</vt:lpstr>
      <vt:lpstr>Example Attribute of a Relationship Type:  Hours of WORKS_ON</vt:lpstr>
      <vt:lpstr>Notation for Constraints on Relationships</vt:lpstr>
      <vt:lpstr>Alternative (min, max) notation for relationship structural constraints</vt:lpstr>
      <vt:lpstr>The (min,max) notation for relationship constraints</vt:lpstr>
      <vt:lpstr>COMPANY ER Schema Diagram using (min, max) notation</vt:lpstr>
      <vt:lpstr>Alternative diagrammatic notation</vt:lpstr>
      <vt:lpstr>Summary of notation for ER diagrams</vt:lpstr>
      <vt:lpstr>UML Class Diagrams</vt:lpstr>
      <vt:lpstr>UML class diagram for COMPANY database schema</vt:lpstr>
      <vt:lpstr>Other alternative diagrammatic notations</vt:lpstr>
      <vt:lpstr>Relationships of Higher Degree</vt:lpstr>
      <vt:lpstr>Discussion of n-ary Relationships (n &gt; 2)</vt:lpstr>
      <vt:lpstr>Example of a Ternary Relationship</vt:lpstr>
      <vt:lpstr>Discussion of n-ary Relationships (n &gt; 2)</vt:lpstr>
      <vt:lpstr>Another Example of a Ternary Relationship</vt:lpstr>
      <vt:lpstr>Displaying Constraints on Higher-Degree Relationships</vt:lpstr>
      <vt:lpstr>UNIVERSITY Database Conceptual Schema</vt:lpstr>
      <vt:lpstr>Chapter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Lesson 2 The Entity-Relationship Model</dc:title>
  <dc:creator>Cole, John</dc:creator>
  <cp:lastModifiedBy>Cole, John</cp:lastModifiedBy>
  <cp:revision>50</cp:revision>
  <dcterms:created xsi:type="dcterms:W3CDTF">2016-08-16T14:50:55Z</dcterms:created>
  <dcterms:modified xsi:type="dcterms:W3CDTF">2016-10-06T22:59:59Z</dcterms:modified>
</cp:coreProperties>
</file>