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  <p:sldId id="291" r:id="rId37"/>
    <p:sldId id="292" r:id="rId38"/>
    <p:sldId id="293" r:id="rId39"/>
    <p:sldId id="294" r:id="rId40"/>
    <p:sldId id="296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9A60-1263-4F4A-BDA7-51FA62DD9D4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71ED4-A6EF-4549-A229-2E92D59C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71ED4-A6EF-4549-A229-2E92D59C8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5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DEA-EA88-4CDE-BE2A-F8BC7B552CDF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3E96-A022-45ED-80D0-DA1CB7CC5C28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2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7614-193D-4D4E-823C-710AE1ED819F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6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B593-BBF8-4B02-B35B-0EF810EA0216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6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977C-E9F1-4941-9E74-F8CD4001EF06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E3A7-11F7-4A18-8ED3-B00CCBF8B3A6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1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F6F2-2C11-47A6-AFA5-D737E42683EE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4C23-D9D5-4144-A9DF-05D8BD11DEDF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0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8009-A7DE-4805-82BA-E6570B07A7B5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A06B-D928-46BD-915B-E3AAD33A553A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9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977B-E6DE-4D16-B7EE-8C0EBBCF97CC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A880-9092-4841-BDAB-4178B01F75F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0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charset="0"/>
              </a:rPr>
              <a:t>The Relational Data Model and Relational Database 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Database Design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0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Formal Definitions—State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The </a:t>
            </a:r>
            <a:r>
              <a:rPr lang="en-US" altLang="en-US" sz="3200" b="1" dirty="0" smtClean="0"/>
              <a:t>relation state</a:t>
            </a:r>
            <a:r>
              <a:rPr lang="en-US" altLang="en-US" sz="3200" dirty="0" smtClean="0"/>
              <a:t> is a subset of the Cartesian product of the domains of its attributes</a:t>
            </a:r>
          </a:p>
          <a:p>
            <a:pPr lvl="1"/>
            <a:r>
              <a:rPr lang="en-US" altLang="en-US" sz="2800" dirty="0" smtClean="0"/>
              <a:t>each domain contains the set of all possible values the attribute can take.</a:t>
            </a:r>
          </a:p>
          <a:p>
            <a:r>
              <a:rPr lang="en-US" altLang="en-US" sz="3200" dirty="0" smtClean="0"/>
              <a:t>Example: attribute </a:t>
            </a:r>
            <a:r>
              <a:rPr lang="en-US" altLang="en-US" sz="3200" dirty="0" err="1" smtClean="0"/>
              <a:t>Cust</a:t>
            </a:r>
            <a:r>
              <a:rPr lang="en-US" altLang="en-US" sz="3200" dirty="0" smtClean="0"/>
              <a:t>-name is defined over the domain of character strings of maximum length 25</a:t>
            </a:r>
          </a:p>
          <a:p>
            <a:pPr lvl="1"/>
            <a:r>
              <a:rPr lang="en-US" altLang="en-US" sz="2800" dirty="0" err="1" smtClean="0"/>
              <a:t>dom</a:t>
            </a: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Cust</a:t>
            </a:r>
            <a:r>
              <a:rPr lang="en-US" altLang="en-US" sz="2800" dirty="0" smtClean="0"/>
              <a:t>-name) is varchar(25)</a:t>
            </a:r>
          </a:p>
          <a:p>
            <a:r>
              <a:rPr lang="en-US" altLang="en-US" sz="3200" dirty="0" smtClean="0"/>
              <a:t>The role these strings play in the CUSTOMER relation is that of the </a:t>
            </a:r>
            <a:r>
              <a:rPr lang="en-US" altLang="en-US" sz="3200" i="1" dirty="0" smtClean="0"/>
              <a:t>name of a customer</a:t>
            </a:r>
            <a:r>
              <a:rPr lang="en-US" altLang="en-US" sz="3200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Formal Definitions—Summary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Formally,</a:t>
            </a:r>
          </a:p>
          <a:p>
            <a:pPr lvl="1"/>
            <a:r>
              <a:rPr lang="en-US" altLang="en-US" sz="2200" dirty="0" smtClean="0"/>
              <a:t>Given R(A1, A2, .........., An)</a:t>
            </a:r>
          </a:p>
          <a:p>
            <a:pPr lvl="1"/>
            <a:r>
              <a:rPr lang="en-US" altLang="en-US" sz="2200" dirty="0" smtClean="0"/>
              <a:t> 	r(R) </a:t>
            </a:r>
            <a:r>
              <a:rPr lang="en-US" altLang="en-US" sz="2200" dirty="0" smtClean="0">
                <a:sym typeface="Symbol" panose="05050102010706020507" pitchFamily="18" charset="2"/>
              </a:rPr>
              <a:t>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dom</a:t>
            </a:r>
            <a:r>
              <a:rPr lang="en-US" altLang="en-US" sz="2200" dirty="0" smtClean="0"/>
              <a:t> (A1) X </a:t>
            </a:r>
            <a:r>
              <a:rPr lang="en-US" altLang="en-US" sz="2200" dirty="0" err="1" smtClean="0"/>
              <a:t>dom</a:t>
            </a:r>
            <a:r>
              <a:rPr lang="en-US" altLang="en-US" sz="2200" dirty="0" smtClean="0"/>
              <a:t> (A2) X ....X </a:t>
            </a:r>
            <a:r>
              <a:rPr lang="en-US" altLang="en-US" sz="2200" dirty="0" err="1" smtClean="0"/>
              <a:t>dom</a:t>
            </a:r>
            <a:r>
              <a:rPr lang="en-US" altLang="en-US" sz="2200" dirty="0" smtClean="0"/>
              <a:t>(An)</a:t>
            </a:r>
          </a:p>
          <a:p>
            <a:r>
              <a:rPr lang="en-US" altLang="en-US" sz="2400" dirty="0" smtClean="0"/>
              <a:t>R(A1, A2, …, An) is the </a:t>
            </a:r>
            <a:r>
              <a:rPr lang="en-US" altLang="en-US" sz="2400" b="1" dirty="0" smtClean="0"/>
              <a:t>schema</a:t>
            </a:r>
            <a:r>
              <a:rPr lang="en-US" altLang="en-US" sz="2400" dirty="0" smtClean="0"/>
              <a:t> of the relation</a:t>
            </a:r>
          </a:p>
          <a:p>
            <a:r>
              <a:rPr lang="en-US" altLang="en-US" sz="2400" dirty="0" smtClean="0"/>
              <a:t>R is the </a:t>
            </a:r>
            <a:r>
              <a:rPr lang="en-US" altLang="en-US" sz="2400" b="1" dirty="0" smtClean="0"/>
              <a:t>name</a:t>
            </a:r>
            <a:r>
              <a:rPr lang="en-US" altLang="en-US" sz="2400" dirty="0" smtClean="0"/>
              <a:t> of the relation</a:t>
            </a:r>
          </a:p>
          <a:p>
            <a:r>
              <a:rPr lang="en-US" altLang="en-US" sz="2400" dirty="0" smtClean="0"/>
              <a:t>A1, A2, …, An are the </a:t>
            </a:r>
            <a:r>
              <a:rPr lang="en-US" altLang="en-US" sz="2400" b="1" dirty="0" smtClean="0"/>
              <a:t>attributes</a:t>
            </a:r>
            <a:r>
              <a:rPr lang="en-US" altLang="en-US" sz="2400" dirty="0" smtClean="0"/>
              <a:t> of the relation</a:t>
            </a:r>
          </a:p>
          <a:p>
            <a:r>
              <a:rPr lang="en-US" altLang="en-US" sz="2400" dirty="0" smtClean="0"/>
              <a:t>r(R):  a specific </a:t>
            </a:r>
            <a:r>
              <a:rPr lang="en-US" altLang="en-US" sz="2400" b="1" dirty="0" smtClean="0"/>
              <a:t>state</a:t>
            </a:r>
            <a:r>
              <a:rPr lang="en-US" altLang="en-US" sz="2400" dirty="0" smtClean="0"/>
              <a:t> (or "value" or “population”) of relation R – this is a </a:t>
            </a:r>
            <a:r>
              <a:rPr lang="en-US" altLang="en-US" sz="2400" i="1" dirty="0" smtClean="0"/>
              <a:t>set of tuples</a:t>
            </a:r>
            <a:r>
              <a:rPr lang="en-US" altLang="en-US" sz="2400" dirty="0" smtClean="0"/>
              <a:t> (rows)</a:t>
            </a:r>
          </a:p>
          <a:p>
            <a:pPr lvl="1"/>
            <a:r>
              <a:rPr lang="en-US" altLang="en-US" sz="2200" dirty="0" smtClean="0"/>
              <a:t>r(R) = {t1, t2, …, </a:t>
            </a:r>
            <a:r>
              <a:rPr lang="en-US" altLang="en-US" sz="2200" dirty="0" err="1" smtClean="0"/>
              <a:t>tn</a:t>
            </a:r>
            <a:r>
              <a:rPr lang="en-US" altLang="en-US" sz="2200" dirty="0" smtClean="0"/>
              <a:t>} where each </a:t>
            </a:r>
            <a:r>
              <a:rPr lang="en-US" altLang="en-US" sz="2200" dirty="0" err="1" smtClean="0"/>
              <a:t>ti</a:t>
            </a:r>
            <a:r>
              <a:rPr lang="en-US" altLang="en-US" sz="2200" dirty="0" smtClean="0"/>
              <a:t> is an n-tuple</a:t>
            </a:r>
          </a:p>
          <a:p>
            <a:pPr lvl="1"/>
            <a:r>
              <a:rPr lang="en-US" altLang="en-US" sz="2200" dirty="0" err="1" smtClean="0"/>
              <a:t>ti</a:t>
            </a:r>
            <a:r>
              <a:rPr lang="en-US" altLang="en-US" sz="2200" dirty="0" smtClean="0"/>
              <a:t> = &lt;v1, v2, …, </a:t>
            </a:r>
            <a:r>
              <a:rPr lang="en-US" altLang="en-US" sz="2200" dirty="0" err="1" smtClean="0"/>
              <a:t>vn</a:t>
            </a:r>
            <a:r>
              <a:rPr lang="en-US" altLang="en-US" sz="2200" dirty="0" smtClean="0"/>
              <a:t>&gt; where each </a:t>
            </a:r>
            <a:r>
              <a:rPr lang="en-US" altLang="en-US" sz="2200" dirty="0" err="1" smtClean="0"/>
              <a:t>vj</a:t>
            </a:r>
            <a:r>
              <a:rPr lang="en-US" altLang="en-US" sz="2200" dirty="0" smtClean="0"/>
              <a:t> </a:t>
            </a:r>
            <a:r>
              <a:rPr lang="en-US" altLang="en-US" sz="2200" i="1" dirty="0" smtClean="0"/>
              <a:t>element-of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dom</a:t>
            </a:r>
            <a:r>
              <a:rPr lang="en-US" altLang="en-US" sz="2200" dirty="0" smtClean="0"/>
              <a:t>(</a:t>
            </a:r>
            <a:r>
              <a:rPr lang="en-US" altLang="en-US" sz="2200" dirty="0" err="1" smtClean="0"/>
              <a:t>Aj</a:t>
            </a:r>
            <a:r>
              <a:rPr lang="en-US" altLang="en-US" sz="2200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Formal Definitions—Example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Let R(A1, A2) be a relation schema:</a:t>
            </a:r>
          </a:p>
          <a:p>
            <a:pPr lvl="1"/>
            <a:r>
              <a:rPr lang="en-US" altLang="en-US" sz="2200" dirty="0" smtClean="0"/>
              <a:t>Let </a:t>
            </a:r>
            <a:r>
              <a:rPr lang="en-US" altLang="en-US" sz="2200" dirty="0" err="1" smtClean="0"/>
              <a:t>dom</a:t>
            </a:r>
            <a:r>
              <a:rPr lang="en-US" altLang="en-US" sz="2200" dirty="0" smtClean="0"/>
              <a:t>(A1) = {0,1}</a:t>
            </a:r>
          </a:p>
          <a:p>
            <a:pPr lvl="1"/>
            <a:r>
              <a:rPr lang="en-US" altLang="en-US" sz="2200" dirty="0" smtClean="0"/>
              <a:t>Let  </a:t>
            </a:r>
            <a:r>
              <a:rPr lang="en-US" altLang="en-US" sz="2200" dirty="0" err="1" smtClean="0"/>
              <a:t>dom</a:t>
            </a:r>
            <a:r>
              <a:rPr lang="en-US" altLang="en-US" sz="2200" dirty="0" smtClean="0"/>
              <a:t>(A2) =  {</a:t>
            </a:r>
            <a:r>
              <a:rPr lang="en-US" altLang="en-US" sz="2200" dirty="0" err="1" smtClean="0"/>
              <a:t>a,b,c</a:t>
            </a:r>
            <a:r>
              <a:rPr lang="en-US" altLang="en-US" sz="2200" dirty="0" smtClean="0"/>
              <a:t>}</a:t>
            </a:r>
          </a:p>
          <a:p>
            <a:r>
              <a:rPr lang="en-US" altLang="en-US" sz="2400" dirty="0" smtClean="0"/>
              <a:t>Then: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(A1) X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(A2) is all possible combinations:</a:t>
            </a:r>
          </a:p>
          <a:p>
            <a:pPr lvl="1">
              <a:buNone/>
            </a:pPr>
            <a:r>
              <a:rPr lang="en-US" altLang="en-US" sz="2200" dirty="0" smtClean="0"/>
              <a:t>{&lt;0,a&gt; , &lt;0,b&gt; , &lt;0,c&gt;, &lt;1,a&gt;, &lt;1,b&gt;, &lt;1,c&gt; } </a:t>
            </a:r>
          </a:p>
          <a:p>
            <a:pPr lvl="1">
              <a:buNone/>
            </a:pPr>
            <a:endParaRPr lang="en-US" altLang="en-US" sz="2200" dirty="0" smtClean="0"/>
          </a:p>
          <a:p>
            <a:r>
              <a:rPr lang="en-US" altLang="en-US" sz="2400" dirty="0" smtClean="0"/>
              <a:t>The relation state r(R) </a:t>
            </a:r>
            <a:r>
              <a:rPr lang="en-US" altLang="en-US" sz="2400" dirty="0" smtClean="0">
                <a:sym typeface="Symbol" panose="05050102010706020507" pitchFamily="18" charset="2"/>
              </a:rPr>
              <a:t>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(A1) X </a:t>
            </a:r>
            <a:r>
              <a:rPr lang="en-US" altLang="en-US" sz="2400" dirty="0" err="1" smtClean="0"/>
              <a:t>dom</a:t>
            </a:r>
            <a:r>
              <a:rPr lang="en-US" altLang="en-US" sz="2400" dirty="0" smtClean="0"/>
              <a:t>(A2)</a:t>
            </a:r>
          </a:p>
          <a:p>
            <a:r>
              <a:rPr lang="en-US" altLang="en-US" sz="2400" dirty="0" smtClean="0"/>
              <a:t>For example: r(R) could be {&lt;0,a&gt; , &lt;0,b&gt; , &lt;1,c&gt; }</a:t>
            </a:r>
          </a:p>
          <a:p>
            <a:pPr lvl="1"/>
            <a:r>
              <a:rPr lang="en-US" altLang="en-US" sz="2200" dirty="0" smtClean="0"/>
              <a:t>this is one possible state (or “population” or “extension”) r of the relation R, defined over A1 and A2.</a:t>
            </a:r>
          </a:p>
          <a:p>
            <a:pPr lvl="1"/>
            <a:r>
              <a:rPr lang="en-US" altLang="en-US" sz="2200" dirty="0" smtClean="0"/>
              <a:t>It has three 2-tuples: &lt;0,a&gt; , &lt;0,b&gt; , &lt;1,c&gt;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Definition 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13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92" y="1612108"/>
            <a:ext cx="8050213" cy="48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A relation STUDENT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fig05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49" y="2094299"/>
            <a:ext cx="10385731" cy="3765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18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Characteristics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43135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Ordering of tuples in a relation r(R):</a:t>
            </a:r>
          </a:p>
          <a:p>
            <a:pPr lvl="1"/>
            <a:r>
              <a:rPr lang="en-US" altLang="en-US" dirty="0"/>
              <a:t>The tuples are </a:t>
            </a:r>
            <a:r>
              <a:rPr lang="en-US" altLang="en-US" i="1" dirty="0"/>
              <a:t>not considered to be ordered</a:t>
            </a:r>
            <a:r>
              <a:rPr lang="en-US" altLang="en-US" dirty="0"/>
              <a:t>, even though they appear to be in the tabular form.</a:t>
            </a:r>
          </a:p>
          <a:p>
            <a:r>
              <a:rPr lang="en-US" altLang="en-US" dirty="0" smtClean="0"/>
              <a:t>Ordering of attributes in a relation schema R (and of values within each tuple):</a:t>
            </a:r>
          </a:p>
          <a:p>
            <a:pPr lvl="1"/>
            <a:r>
              <a:rPr lang="en-US" altLang="en-US" sz="2800" dirty="0"/>
              <a:t>We will consider the attributes in R(A1, A2, ..., An) and the values in t=&lt;v1, v2, ..., </a:t>
            </a:r>
            <a:r>
              <a:rPr lang="en-US" altLang="en-US" sz="2800" dirty="0" err="1"/>
              <a:t>vn</a:t>
            </a:r>
            <a:r>
              <a:rPr lang="en-US" altLang="en-US" sz="2800" dirty="0"/>
              <a:t>&gt; to be ordered .</a:t>
            </a:r>
          </a:p>
          <a:p>
            <a:pPr lvl="2"/>
            <a:r>
              <a:rPr lang="en-US" altLang="en-US" sz="2400" dirty="0"/>
              <a:t>(However, a more general alternative definition  of relation does not require this ordering. It includes both the name and the value for each of the attributes ).</a:t>
            </a:r>
          </a:p>
          <a:p>
            <a:pPr lvl="2"/>
            <a:r>
              <a:rPr lang="en-US" altLang="en-US" sz="2400" dirty="0"/>
              <a:t>Example: t= { &lt;name, “John” &gt;, &lt;SSN, 123456789&gt; }</a:t>
            </a:r>
          </a:p>
          <a:p>
            <a:pPr lvl="2"/>
            <a:r>
              <a:rPr lang="en-US" altLang="en-US" sz="2400" dirty="0"/>
              <a:t>This representation may be called as “self-describing”.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6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Characteristics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Values in a tuple:</a:t>
            </a:r>
          </a:p>
          <a:p>
            <a:pPr lvl="1"/>
            <a:r>
              <a:rPr lang="en-US" altLang="en-US" sz="2800" dirty="0" smtClean="0"/>
              <a:t>All values are considered atomic (indivisible).</a:t>
            </a:r>
          </a:p>
          <a:p>
            <a:pPr lvl="1"/>
            <a:r>
              <a:rPr lang="en-US" altLang="en-US" sz="2800" dirty="0" smtClean="0"/>
              <a:t>Each value in a tuple must be from the domain of the attribute for that column</a:t>
            </a:r>
          </a:p>
          <a:p>
            <a:pPr lvl="2"/>
            <a:r>
              <a:rPr lang="en-US" altLang="en-US" sz="2400" dirty="0" smtClean="0"/>
              <a:t>If tuple t = &lt;v1, v2, …, </a:t>
            </a:r>
            <a:r>
              <a:rPr lang="en-US" altLang="en-US" sz="2400" dirty="0" err="1" smtClean="0"/>
              <a:t>vn</a:t>
            </a:r>
            <a:r>
              <a:rPr lang="en-US" altLang="en-US" sz="2400" dirty="0" smtClean="0"/>
              <a:t>&gt; is a tuple (row) in the relation state r of R(A1, A2, …, An)</a:t>
            </a:r>
          </a:p>
          <a:p>
            <a:pPr lvl="2"/>
            <a:r>
              <a:rPr lang="en-US" altLang="en-US" sz="2400" dirty="0" smtClean="0"/>
              <a:t>Then each </a:t>
            </a:r>
            <a:r>
              <a:rPr lang="en-US" altLang="en-US" sz="2400" i="1" dirty="0" smtClean="0"/>
              <a:t>vi</a:t>
            </a:r>
            <a:r>
              <a:rPr lang="en-US" altLang="en-US" sz="2400" dirty="0" smtClean="0"/>
              <a:t> must be a value from </a:t>
            </a:r>
            <a:r>
              <a:rPr lang="en-US" altLang="en-US" sz="2400" i="1" dirty="0" err="1" smtClean="0"/>
              <a:t>dom</a:t>
            </a:r>
            <a:r>
              <a:rPr lang="en-US" altLang="en-US" sz="2400" i="1" dirty="0" smtClean="0"/>
              <a:t>(Ai)</a:t>
            </a:r>
          </a:p>
          <a:p>
            <a:pPr lvl="2"/>
            <a:endParaRPr lang="en-US" altLang="en-US" sz="2400" dirty="0" smtClean="0"/>
          </a:p>
          <a:p>
            <a:pPr lvl="1"/>
            <a:r>
              <a:rPr lang="en-US" altLang="en-US" sz="2800" dirty="0" smtClean="0"/>
              <a:t>A special </a:t>
            </a:r>
            <a:r>
              <a:rPr lang="en-US" altLang="en-US" sz="2800" b="1" dirty="0" smtClean="0"/>
              <a:t>null</a:t>
            </a:r>
            <a:r>
              <a:rPr lang="en-US" altLang="en-US" sz="2800" dirty="0" smtClean="0"/>
              <a:t> value is used to represent values that are unknown or not available or inapplicable in certain tuples.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Characteristics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Notation:</a:t>
            </a:r>
          </a:p>
          <a:p>
            <a:pPr lvl="1"/>
            <a:r>
              <a:rPr lang="en-US" altLang="en-US" sz="3200" dirty="0" smtClean="0"/>
              <a:t>We refer to </a:t>
            </a:r>
            <a:r>
              <a:rPr lang="en-US" altLang="en-US" sz="3200" b="1" dirty="0" smtClean="0"/>
              <a:t>component values</a:t>
            </a:r>
            <a:r>
              <a:rPr lang="en-US" altLang="en-US" sz="3200" dirty="0" smtClean="0"/>
              <a:t> of a tuple t by:</a:t>
            </a:r>
          </a:p>
          <a:p>
            <a:pPr lvl="2"/>
            <a:r>
              <a:rPr lang="en-US" altLang="en-US" sz="2800" dirty="0" smtClean="0"/>
              <a:t>t[Ai] or </a:t>
            </a:r>
            <a:r>
              <a:rPr lang="en-US" altLang="en-US" sz="2800" dirty="0" err="1" smtClean="0"/>
              <a:t>t.Ai</a:t>
            </a:r>
            <a:endParaRPr lang="en-US" altLang="en-US" sz="2800" dirty="0" smtClean="0"/>
          </a:p>
          <a:p>
            <a:pPr lvl="2"/>
            <a:r>
              <a:rPr lang="en-US" altLang="en-US" sz="2800" dirty="0" smtClean="0"/>
              <a:t>This is the value vi of attribute Ai for tuple t</a:t>
            </a:r>
          </a:p>
          <a:p>
            <a:pPr lvl="1"/>
            <a:r>
              <a:rPr lang="en-US" altLang="en-US" sz="3200" dirty="0" smtClean="0"/>
              <a:t>Similarly, t[Au, Av, ..., Aw] refers to the </a:t>
            </a:r>
            <a:r>
              <a:rPr lang="en-US" altLang="en-US" sz="3200" dirty="0" err="1" smtClean="0"/>
              <a:t>subtuple</a:t>
            </a:r>
            <a:r>
              <a:rPr lang="en-US" altLang="en-US" sz="3200" dirty="0" smtClean="0"/>
              <a:t> of t containing the values of attributes Au, Av, ..., Aw, respectively in 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Constraints determine which values are permissible and which are not in the database.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They are of three main types: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1. </a:t>
            </a:r>
            <a:r>
              <a:rPr lang="en-US" altLang="en-US" b="1" dirty="0" smtClean="0"/>
              <a:t>Inherent or Implicit Constraints</a:t>
            </a:r>
            <a:r>
              <a:rPr lang="en-US" altLang="en-US" dirty="0" smtClean="0"/>
              <a:t>: These are based on the data model itself. (E.g., relational model does not allow a list as a value for any attribute)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2. </a:t>
            </a:r>
            <a:r>
              <a:rPr lang="en-US" altLang="en-US" b="1" dirty="0" smtClean="0"/>
              <a:t>Schema-based or Explicit Constraints</a:t>
            </a:r>
            <a:r>
              <a:rPr lang="en-US" altLang="en-US" dirty="0" smtClean="0"/>
              <a:t>: They are expressed in the schema by using the facilities provided by the model. (E.g., max. cardinality ratio constraint in the ER model)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3. </a:t>
            </a:r>
            <a:r>
              <a:rPr lang="en-US" altLang="en-US" b="1" dirty="0" smtClean="0"/>
              <a:t>Application based or semantic constraints</a:t>
            </a:r>
            <a:r>
              <a:rPr lang="en-US" altLang="en-US" dirty="0" smtClean="0"/>
              <a:t>: These are beyond the expressive power of the model and must be specified and enforced by the application programs.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6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Relational 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Constraints are </a:t>
            </a:r>
            <a:r>
              <a:rPr lang="en-US" altLang="en-US" b="1" dirty="0" smtClean="0"/>
              <a:t>conditions</a:t>
            </a:r>
            <a:r>
              <a:rPr lang="en-US" altLang="en-US" dirty="0" smtClean="0"/>
              <a:t> that must hold on </a:t>
            </a:r>
            <a:r>
              <a:rPr lang="en-US" altLang="en-US" b="1" dirty="0" smtClean="0"/>
              <a:t>all</a:t>
            </a:r>
            <a:r>
              <a:rPr lang="en-US" altLang="en-US" dirty="0" smtClean="0"/>
              <a:t>  valid relation states.</a:t>
            </a:r>
          </a:p>
          <a:p>
            <a:r>
              <a:rPr lang="en-US" altLang="en-US" dirty="0" smtClean="0"/>
              <a:t>There are three </a:t>
            </a:r>
            <a:r>
              <a:rPr lang="en-US" altLang="en-US" i="1" dirty="0" smtClean="0"/>
              <a:t>main types</a:t>
            </a:r>
            <a:r>
              <a:rPr lang="en-US" altLang="en-US" dirty="0" smtClean="0"/>
              <a:t> of (explicit schema-based) constraints that can be expressed in the relational model:</a:t>
            </a:r>
          </a:p>
          <a:p>
            <a:pPr lvl="1"/>
            <a:r>
              <a:rPr lang="en-US" altLang="en-US" b="1" dirty="0" smtClean="0"/>
              <a:t>Key</a:t>
            </a:r>
            <a:r>
              <a:rPr lang="en-US" altLang="en-US" dirty="0" smtClean="0"/>
              <a:t> constraints</a:t>
            </a:r>
          </a:p>
          <a:p>
            <a:pPr lvl="1"/>
            <a:r>
              <a:rPr lang="en-US" altLang="en-US" b="1" dirty="0" smtClean="0"/>
              <a:t>Entity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integrity</a:t>
            </a:r>
            <a:r>
              <a:rPr lang="en-US" altLang="en-US" dirty="0" smtClean="0"/>
              <a:t> constraints</a:t>
            </a:r>
          </a:p>
          <a:p>
            <a:pPr lvl="1"/>
            <a:r>
              <a:rPr lang="en-US" altLang="en-US" b="1" dirty="0" smtClean="0"/>
              <a:t>Referential integrity</a:t>
            </a:r>
            <a:r>
              <a:rPr lang="en-US" altLang="en-US" dirty="0" smtClean="0"/>
              <a:t> constraints</a:t>
            </a:r>
          </a:p>
          <a:p>
            <a:r>
              <a:rPr lang="en-US" altLang="en-US" dirty="0" smtClean="0"/>
              <a:t>Another schema-based constraint is the </a:t>
            </a:r>
            <a:r>
              <a:rPr lang="en-US" altLang="en-US" b="1" dirty="0" smtClean="0"/>
              <a:t>domain</a:t>
            </a:r>
            <a:r>
              <a:rPr lang="en-US" altLang="en-US" dirty="0" smtClean="0"/>
              <a:t> constraint</a:t>
            </a:r>
          </a:p>
          <a:p>
            <a:pPr lvl="1"/>
            <a:r>
              <a:rPr lang="en-US" altLang="en-US" dirty="0" smtClean="0"/>
              <a:t>Every value in a tuple must be from the </a:t>
            </a:r>
            <a:r>
              <a:rPr lang="en-US" altLang="en-US" i="1" dirty="0" smtClean="0"/>
              <a:t>domain of its attribute</a:t>
            </a:r>
            <a:r>
              <a:rPr lang="en-US" altLang="en-US" dirty="0" smtClean="0"/>
              <a:t> (or it could be </a:t>
            </a:r>
            <a:r>
              <a:rPr lang="en-US" altLang="en-US" b="1" dirty="0" smtClean="0"/>
              <a:t>null</a:t>
            </a:r>
            <a:r>
              <a:rPr lang="en-US" altLang="en-US" dirty="0" smtClean="0"/>
              <a:t>, if allowed for that attribute)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5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Relational Model Concepts</a:t>
            </a:r>
          </a:p>
          <a:p>
            <a:r>
              <a:rPr lang="en-US" altLang="en-US" dirty="0" smtClean="0"/>
              <a:t>Relational Model Constraints and Relational Database Schemas</a:t>
            </a:r>
          </a:p>
          <a:p>
            <a:r>
              <a:rPr lang="en-US" altLang="en-US" dirty="0" smtClean="0"/>
              <a:t>Update Operations and Dealing with Constraint Violations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140"/>
            <a:ext cx="10515600" cy="4468633"/>
          </a:xfrm>
        </p:spPr>
        <p:txBody>
          <a:bodyPr/>
          <a:lstStyle/>
          <a:p>
            <a:r>
              <a:rPr lang="en-US" altLang="en-US" sz="2400" b="1" dirty="0" err="1" smtClean="0"/>
              <a:t>Superkey</a:t>
            </a:r>
            <a:r>
              <a:rPr lang="en-US" altLang="en-US" sz="2400" dirty="0" smtClean="0"/>
              <a:t> of R: </a:t>
            </a:r>
          </a:p>
          <a:p>
            <a:pPr lvl="1"/>
            <a:r>
              <a:rPr lang="en-US" altLang="en-US" sz="2200" dirty="0" smtClean="0"/>
              <a:t>Is a set of attributes SK of R with the following condition:</a:t>
            </a:r>
          </a:p>
          <a:p>
            <a:pPr lvl="2"/>
            <a:r>
              <a:rPr lang="en-US" altLang="en-US" dirty="0"/>
              <a:t>No two tuples in any valid relation state r(R) will have the same value for SK</a:t>
            </a:r>
          </a:p>
          <a:p>
            <a:pPr lvl="2"/>
            <a:r>
              <a:rPr lang="en-US" altLang="en-US" dirty="0"/>
              <a:t>That is, for any distinct tuples t1 and t2 in r(R), t1[SK]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t2[SK]</a:t>
            </a:r>
          </a:p>
          <a:p>
            <a:pPr lvl="2"/>
            <a:r>
              <a:rPr lang="en-US" altLang="en-US" dirty="0"/>
              <a:t>This condition must hold in </a:t>
            </a:r>
            <a:r>
              <a:rPr lang="en-US" altLang="en-US" i="1" dirty="0"/>
              <a:t>any valid state</a:t>
            </a:r>
            <a:r>
              <a:rPr lang="en-US" altLang="en-US" dirty="0"/>
              <a:t> r(R)</a:t>
            </a:r>
          </a:p>
          <a:p>
            <a:r>
              <a:rPr lang="en-US" altLang="en-US" sz="2400" b="1" dirty="0" smtClean="0"/>
              <a:t>Key</a:t>
            </a:r>
            <a:r>
              <a:rPr lang="en-US" altLang="en-US" sz="2400" dirty="0" smtClean="0"/>
              <a:t> of R:</a:t>
            </a:r>
          </a:p>
          <a:p>
            <a:pPr lvl="1"/>
            <a:r>
              <a:rPr lang="en-US" altLang="en-US" sz="2200" dirty="0" smtClean="0"/>
              <a:t>A "minimal" </a:t>
            </a:r>
            <a:r>
              <a:rPr lang="en-US" altLang="en-US" sz="2200" dirty="0" err="1" smtClean="0"/>
              <a:t>superkey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That is, a key is a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K such that removal of any attribute from K results in a set of attributes that is not a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(does not possess the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uniqueness property)</a:t>
            </a:r>
          </a:p>
          <a:p>
            <a:r>
              <a:rPr lang="en-US" altLang="en-US" sz="2400" dirty="0" smtClean="0"/>
              <a:t>A Key is a </a:t>
            </a:r>
            <a:r>
              <a:rPr lang="en-US" altLang="en-US" sz="2400" dirty="0" err="1" smtClean="0"/>
              <a:t>Superkey</a:t>
            </a:r>
            <a:r>
              <a:rPr lang="en-US" altLang="en-US" sz="2400" dirty="0" smtClean="0"/>
              <a:t> but not vice versa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Example: Consider the CAR relation schema:</a:t>
            </a:r>
          </a:p>
          <a:p>
            <a:pPr lvl="1"/>
            <a:r>
              <a:rPr lang="en-US" altLang="en-US" sz="2200" dirty="0" smtClean="0"/>
              <a:t>CAR(State, </a:t>
            </a:r>
            <a:r>
              <a:rPr lang="en-US" altLang="en-US" sz="2200" dirty="0" err="1" smtClean="0"/>
              <a:t>Reg</a:t>
            </a:r>
            <a:r>
              <a:rPr lang="en-US" altLang="en-US" sz="2200" dirty="0" smtClean="0"/>
              <a:t>#, </a:t>
            </a:r>
            <a:r>
              <a:rPr lang="en-US" altLang="en-US" sz="2200" dirty="0" err="1" smtClean="0"/>
              <a:t>SerialNo</a:t>
            </a:r>
            <a:r>
              <a:rPr lang="en-US" altLang="en-US" sz="2200" dirty="0" smtClean="0"/>
              <a:t>, Make, Model, Year)</a:t>
            </a:r>
          </a:p>
          <a:p>
            <a:pPr lvl="1"/>
            <a:r>
              <a:rPr lang="en-US" altLang="en-US" sz="2200" dirty="0" smtClean="0"/>
              <a:t>CAR has two keys:</a:t>
            </a:r>
          </a:p>
          <a:p>
            <a:pPr lvl="2"/>
            <a:r>
              <a:rPr lang="en-US" altLang="en-US" dirty="0"/>
              <a:t>Key1 = {State, </a:t>
            </a:r>
            <a:r>
              <a:rPr lang="en-US" altLang="en-US" dirty="0" err="1"/>
              <a:t>Reg</a:t>
            </a:r>
            <a:r>
              <a:rPr lang="en-US" altLang="en-US" dirty="0"/>
              <a:t>#}</a:t>
            </a:r>
          </a:p>
          <a:p>
            <a:pPr lvl="2"/>
            <a:r>
              <a:rPr lang="en-US" altLang="en-US" dirty="0"/>
              <a:t>Key2 = {</a:t>
            </a:r>
            <a:r>
              <a:rPr lang="en-US" altLang="en-US" dirty="0" err="1"/>
              <a:t>SerialNo</a:t>
            </a:r>
            <a:r>
              <a:rPr lang="en-US" altLang="en-US" dirty="0"/>
              <a:t>}</a:t>
            </a:r>
          </a:p>
          <a:p>
            <a:pPr lvl="1"/>
            <a:r>
              <a:rPr lang="en-US" altLang="en-US" sz="2200" dirty="0" smtClean="0"/>
              <a:t>Both are also </a:t>
            </a:r>
            <a:r>
              <a:rPr lang="en-US" altLang="en-US" sz="2200" dirty="0" err="1" smtClean="0"/>
              <a:t>superkeys</a:t>
            </a:r>
            <a:r>
              <a:rPr lang="en-US" altLang="en-US" sz="2200" dirty="0" smtClean="0"/>
              <a:t> of CAR</a:t>
            </a:r>
          </a:p>
          <a:p>
            <a:pPr lvl="1"/>
            <a:r>
              <a:rPr lang="en-US" altLang="en-US" sz="2200" dirty="0" smtClean="0"/>
              <a:t>{</a:t>
            </a:r>
            <a:r>
              <a:rPr lang="en-US" altLang="en-US" sz="2200" dirty="0" err="1" smtClean="0"/>
              <a:t>SerialNo</a:t>
            </a:r>
            <a:r>
              <a:rPr lang="en-US" altLang="en-US" sz="2200" dirty="0" smtClean="0"/>
              <a:t>, Make} is a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but </a:t>
            </a:r>
            <a:r>
              <a:rPr lang="en-US" altLang="en-US" sz="2200" i="1" dirty="0" smtClean="0"/>
              <a:t>not</a:t>
            </a:r>
            <a:r>
              <a:rPr lang="en-US" altLang="en-US" sz="2200" dirty="0" smtClean="0"/>
              <a:t> a key.</a:t>
            </a:r>
          </a:p>
          <a:p>
            <a:r>
              <a:rPr lang="en-US" altLang="en-US" sz="2400" dirty="0" smtClean="0"/>
              <a:t>In general:</a:t>
            </a:r>
          </a:p>
          <a:p>
            <a:pPr lvl="1"/>
            <a:r>
              <a:rPr lang="en-US" altLang="en-US" sz="2200" dirty="0" smtClean="0"/>
              <a:t>Any </a:t>
            </a:r>
            <a:r>
              <a:rPr lang="en-US" altLang="en-US" sz="2200" i="1" dirty="0" smtClean="0"/>
              <a:t>key</a:t>
            </a:r>
            <a:r>
              <a:rPr lang="en-US" altLang="en-US" sz="2200" dirty="0" smtClean="0"/>
              <a:t> is a </a:t>
            </a:r>
            <a:r>
              <a:rPr lang="en-US" altLang="en-US" sz="2200" i="1" dirty="0" err="1" smtClean="0"/>
              <a:t>superkey</a:t>
            </a:r>
            <a:r>
              <a:rPr lang="en-US" altLang="en-US" sz="2200" i="1" dirty="0" smtClean="0"/>
              <a:t> </a:t>
            </a:r>
            <a:r>
              <a:rPr lang="en-US" altLang="en-US" sz="2200" dirty="0" smtClean="0"/>
              <a:t>(but not vice versa)</a:t>
            </a:r>
          </a:p>
          <a:p>
            <a:pPr lvl="1"/>
            <a:r>
              <a:rPr lang="en-US" altLang="en-US" sz="2200" dirty="0" smtClean="0"/>
              <a:t>Any set of attributes that </a:t>
            </a:r>
            <a:r>
              <a:rPr lang="en-US" altLang="en-US" sz="2200" i="1" dirty="0" smtClean="0"/>
              <a:t>includes a key</a:t>
            </a:r>
            <a:r>
              <a:rPr lang="en-US" altLang="en-US" sz="2200" dirty="0" smtClean="0"/>
              <a:t> is a </a:t>
            </a:r>
            <a:r>
              <a:rPr lang="en-US" altLang="en-US" sz="2200" i="1" dirty="0" err="1" smtClean="0"/>
              <a:t>superkey</a:t>
            </a:r>
            <a:endParaRPr lang="en-US" altLang="en-US" sz="2200" i="1" dirty="0" smtClean="0"/>
          </a:p>
          <a:p>
            <a:pPr lvl="1"/>
            <a:r>
              <a:rPr lang="en-US" altLang="en-US" sz="2200" dirty="0" smtClean="0"/>
              <a:t>A </a:t>
            </a:r>
            <a:r>
              <a:rPr lang="en-US" altLang="en-US" sz="2200" i="1" dirty="0" smtClean="0"/>
              <a:t>minimal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superkey</a:t>
            </a:r>
            <a:r>
              <a:rPr lang="en-US" altLang="en-US" sz="2200" dirty="0" smtClean="0"/>
              <a:t> is also a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5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If a relation has several </a:t>
            </a:r>
            <a:r>
              <a:rPr lang="en-US" altLang="en-US" sz="2400" b="1" dirty="0" smtClean="0"/>
              <a:t>candidate keys</a:t>
            </a:r>
            <a:r>
              <a:rPr lang="en-US" altLang="en-US" sz="2400" dirty="0" smtClean="0"/>
              <a:t>, one is chosen arbitrarily to be the </a:t>
            </a:r>
            <a:r>
              <a:rPr lang="en-US" altLang="en-US" sz="2400" b="1" dirty="0" smtClean="0"/>
              <a:t>primary key</a:t>
            </a:r>
            <a:r>
              <a:rPr lang="en-US" altLang="en-US" sz="2400" dirty="0" smtClean="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The primary key attributes are </a:t>
            </a:r>
            <a:r>
              <a:rPr lang="en-US" altLang="en-US" sz="2200" u="sng" dirty="0" smtClean="0"/>
              <a:t>underlined</a:t>
            </a:r>
            <a:r>
              <a:rPr lang="en-US" altLang="en-US" sz="22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Example: Consider the CAR relation schema: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CAR(State, </a:t>
            </a:r>
            <a:r>
              <a:rPr lang="en-US" altLang="en-US" sz="2200" dirty="0" err="1" smtClean="0"/>
              <a:t>Reg</a:t>
            </a:r>
            <a:r>
              <a:rPr lang="en-US" altLang="en-US" sz="2200" dirty="0" smtClean="0"/>
              <a:t>#, </a:t>
            </a:r>
            <a:r>
              <a:rPr lang="en-US" altLang="en-US" sz="2200" u="sng" dirty="0" err="1" smtClean="0"/>
              <a:t>SerialNo</a:t>
            </a:r>
            <a:r>
              <a:rPr lang="en-US" altLang="en-US" sz="2200" dirty="0" smtClean="0"/>
              <a:t>, Make, Model, Year)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We chose </a:t>
            </a:r>
            <a:r>
              <a:rPr lang="en-US" altLang="en-US" sz="2200" dirty="0" err="1" smtClean="0"/>
              <a:t>SerialNo</a:t>
            </a:r>
            <a:r>
              <a:rPr lang="en-US" altLang="en-US" sz="2200" dirty="0" smtClean="0"/>
              <a:t> as the primary key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The primary key value is used to </a:t>
            </a:r>
            <a:r>
              <a:rPr lang="en-US" altLang="en-US" sz="2400" i="1" dirty="0" smtClean="0"/>
              <a:t>uniquely identify</a:t>
            </a:r>
            <a:r>
              <a:rPr lang="en-US" altLang="en-US" sz="2400" dirty="0" smtClean="0"/>
              <a:t> each tuple in a relation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Provides the tuple identity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Also used to </a:t>
            </a:r>
            <a:r>
              <a:rPr lang="en-US" altLang="en-US" sz="2400" i="1" dirty="0" smtClean="0"/>
              <a:t>reference</a:t>
            </a:r>
            <a:r>
              <a:rPr lang="en-US" altLang="en-US" sz="2400" dirty="0" smtClean="0"/>
              <a:t> the tuple from another tuple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General rule: Choose as primary key the smallest of the candidate keys (in terms of size)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/>
              <a:t>Not always applicable – choice is sometimes subjective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CAR table with two candidate keys – </a:t>
            </a:r>
            <a:r>
              <a:rPr lang="en-US" altLang="en-US" dirty="0" err="1" smtClean="0"/>
              <a:t>LicenseNumber</a:t>
            </a:r>
            <a:r>
              <a:rPr lang="en-US" altLang="en-US" dirty="0" smtClean="0"/>
              <a:t> chosen as Primary 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fig05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5" y="2286000"/>
            <a:ext cx="9935542" cy="269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65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b="1" dirty="0" smtClean="0"/>
              <a:t>Relational Database Schema:</a:t>
            </a:r>
          </a:p>
          <a:p>
            <a:pPr lvl="1"/>
            <a:r>
              <a:rPr lang="en-US" altLang="en-US" sz="2800" dirty="0" smtClean="0"/>
              <a:t>A set S of relation schemas that belong to the same database.</a:t>
            </a:r>
          </a:p>
          <a:p>
            <a:pPr lvl="1"/>
            <a:r>
              <a:rPr lang="en-US" altLang="en-US" sz="2800" dirty="0" smtClean="0"/>
              <a:t>S is the name of the whole </a:t>
            </a:r>
            <a:r>
              <a:rPr lang="en-US" altLang="en-US" sz="2800" b="1" dirty="0" smtClean="0"/>
              <a:t>database schema</a:t>
            </a:r>
          </a:p>
          <a:p>
            <a:pPr lvl="1"/>
            <a:r>
              <a:rPr lang="en-US" altLang="en-US" sz="2800" dirty="0" smtClean="0"/>
              <a:t>S = {R1, R2, ..., Rn} and a set IC of integrity constraints.</a:t>
            </a:r>
          </a:p>
          <a:p>
            <a:pPr lvl="1"/>
            <a:r>
              <a:rPr lang="en-US" altLang="en-US" sz="2800" dirty="0" smtClean="0"/>
              <a:t>R1, R2, …, Rn are the names of the individual </a:t>
            </a:r>
            <a:r>
              <a:rPr lang="en-US" altLang="en-US" sz="2800" b="1" dirty="0" smtClean="0"/>
              <a:t>relation schemas</a:t>
            </a:r>
            <a:r>
              <a:rPr lang="en-US" altLang="en-US" sz="2800" dirty="0" smtClean="0"/>
              <a:t> within the database S</a:t>
            </a:r>
          </a:p>
          <a:p>
            <a:r>
              <a:rPr lang="en-US" altLang="en-US" sz="3200" dirty="0" smtClean="0"/>
              <a:t>Following slide shows a COMPANY database schema with 6 relation schemas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13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COMPANY Database Schema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fig05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77" y="1509807"/>
            <a:ext cx="80740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113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Relational Database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b="1" dirty="0" smtClean="0"/>
              <a:t>relational database state</a:t>
            </a:r>
            <a:r>
              <a:rPr lang="en-US" altLang="en-US" dirty="0" smtClean="0"/>
              <a:t> DB of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is a set of relation states DB = {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m</a:t>
            </a:r>
            <a:r>
              <a:rPr lang="en-US" altLang="en-US" dirty="0" smtClean="0"/>
              <a:t>} such that each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 is a state of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 and such that the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 relation states satisfy the integrity constraints specified in IC. </a:t>
            </a:r>
          </a:p>
          <a:p>
            <a:r>
              <a:rPr lang="en-US" altLang="en-US" dirty="0" smtClean="0"/>
              <a:t>A relational database </a:t>
            </a:r>
            <a:r>
              <a:rPr lang="en-US" altLang="en-US" i="1" dirty="0" smtClean="0"/>
              <a:t>state</a:t>
            </a:r>
            <a:r>
              <a:rPr lang="en-US" altLang="en-US" dirty="0" smtClean="0"/>
              <a:t> is sometimes called a relational database </a:t>
            </a:r>
            <a:r>
              <a:rPr lang="en-US" altLang="en-US" i="1" dirty="0" smtClean="0"/>
              <a:t>snapshot</a:t>
            </a:r>
            <a:r>
              <a:rPr lang="en-US" altLang="en-US" dirty="0" smtClean="0"/>
              <a:t> or </a:t>
            </a:r>
            <a:r>
              <a:rPr lang="en-US" altLang="en-US" i="1" dirty="0" smtClean="0"/>
              <a:t>instance</a:t>
            </a:r>
            <a:r>
              <a:rPr lang="en-US" altLang="en-US" dirty="0" smtClean="0"/>
              <a:t>. </a:t>
            </a:r>
          </a:p>
          <a:p>
            <a:r>
              <a:rPr lang="en-US" altLang="en-US" dirty="0" smtClean="0"/>
              <a:t>We will not use the term </a:t>
            </a:r>
            <a:r>
              <a:rPr lang="en-US" altLang="en-US" i="1" dirty="0" smtClean="0"/>
              <a:t>instance</a:t>
            </a:r>
            <a:r>
              <a:rPr lang="en-US" altLang="en-US" dirty="0" smtClean="0"/>
              <a:t> since it also applies to single tuples.</a:t>
            </a:r>
          </a:p>
          <a:p>
            <a:r>
              <a:rPr lang="en-US" altLang="en-US" dirty="0" smtClean="0"/>
              <a:t>A database state that does not meet the constraints is an invalid state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2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Populated Database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Each </a:t>
            </a:r>
            <a:r>
              <a:rPr lang="en-US" altLang="en-US" sz="2400" i="1" dirty="0" smtClean="0"/>
              <a:t>relation</a:t>
            </a:r>
            <a:r>
              <a:rPr lang="en-US" altLang="en-US" sz="2400" dirty="0" smtClean="0"/>
              <a:t> will have many tuples in its current relation state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i="1" dirty="0" smtClean="0"/>
              <a:t>relational database state</a:t>
            </a:r>
            <a:r>
              <a:rPr lang="en-US" altLang="en-US" sz="2400" dirty="0" smtClean="0"/>
              <a:t> is a union of all the individual relation states</a:t>
            </a:r>
          </a:p>
          <a:p>
            <a:r>
              <a:rPr lang="en-US" altLang="en-US" sz="2400" dirty="0" smtClean="0"/>
              <a:t>Whenever the database is changed, a new state arises</a:t>
            </a:r>
          </a:p>
          <a:p>
            <a:r>
              <a:rPr lang="en-US" altLang="en-US" sz="2400" dirty="0" smtClean="0"/>
              <a:t>Basic operations for changing the database:</a:t>
            </a:r>
          </a:p>
          <a:p>
            <a:pPr lvl="1"/>
            <a:r>
              <a:rPr lang="en-US" altLang="en-US" sz="2200" dirty="0" smtClean="0"/>
              <a:t>INSERT a new tuple in a relation</a:t>
            </a:r>
          </a:p>
          <a:p>
            <a:pPr lvl="1"/>
            <a:r>
              <a:rPr lang="en-US" altLang="en-US" sz="2200" dirty="0" smtClean="0"/>
              <a:t>DELETE an existing tuple from a relation</a:t>
            </a:r>
          </a:p>
          <a:p>
            <a:pPr lvl="1"/>
            <a:r>
              <a:rPr lang="en-US" altLang="en-US" sz="2200" dirty="0" smtClean="0"/>
              <a:t>MODIFY an attribute of an existing tuple</a:t>
            </a:r>
          </a:p>
          <a:p>
            <a:r>
              <a:rPr lang="en-US" altLang="en-US" sz="2400" dirty="0" smtClean="0"/>
              <a:t>Next slide (Fig. 5.6) shows an example state for the COMPANY database schema shown in Fig. 5.5.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3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Populated Database </a:t>
            </a:r>
            <a:r>
              <a:rPr lang="en-US" dirty="0"/>
              <a:t>S</a:t>
            </a:r>
            <a:r>
              <a:rPr lang="en-US" dirty="0" smtClean="0"/>
              <a:t>tate for COMPANY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fig05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07381"/>
            <a:ext cx="39481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096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Entity Integrity:</a:t>
            </a:r>
          </a:p>
          <a:p>
            <a:pPr lvl="1"/>
            <a:r>
              <a:rPr lang="en-US" altLang="en-US" sz="2800" dirty="0"/>
              <a:t>The </a:t>
            </a:r>
            <a:r>
              <a:rPr lang="en-US" altLang="en-US" sz="2800" i="1" dirty="0"/>
              <a:t>primary key attributes</a:t>
            </a:r>
            <a:r>
              <a:rPr lang="en-US" altLang="en-US" sz="2800" dirty="0"/>
              <a:t> PK of each relation schema R in S cannot have null values in any tuple of r(R).</a:t>
            </a:r>
          </a:p>
          <a:p>
            <a:pPr lvl="2"/>
            <a:r>
              <a:rPr lang="en-US" altLang="en-US" sz="2400" dirty="0"/>
              <a:t>This is because primary key values are used to </a:t>
            </a:r>
            <a:r>
              <a:rPr lang="en-US" altLang="en-US" sz="2400" i="1" dirty="0"/>
              <a:t>identify</a:t>
            </a:r>
            <a:r>
              <a:rPr lang="en-US" altLang="en-US" sz="2400" dirty="0"/>
              <a:t> the individual tuples.</a:t>
            </a:r>
          </a:p>
          <a:p>
            <a:pPr lvl="2"/>
            <a:r>
              <a:rPr lang="en-US" altLang="en-US" sz="2400" dirty="0"/>
              <a:t>t[PK] </a:t>
            </a:r>
            <a:r>
              <a:rPr lang="en-US" altLang="en-US" sz="2400" dirty="0">
                <a:sym typeface="Symbol" panose="05050102010706020507" pitchFamily="18" charset="2"/>
              </a:rPr>
              <a:t></a:t>
            </a:r>
            <a:r>
              <a:rPr lang="en-US" altLang="en-US" sz="2400" dirty="0"/>
              <a:t> null for any tuple t in r(R)</a:t>
            </a:r>
          </a:p>
          <a:p>
            <a:pPr lvl="2"/>
            <a:r>
              <a:rPr lang="en-US" altLang="en-US" sz="2400" dirty="0"/>
              <a:t>If PK has several attributes, null is not allowed in any of these attributes</a:t>
            </a:r>
          </a:p>
          <a:p>
            <a:pPr lvl="1"/>
            <a:r>
              <a:rPr lang="en-US" altLang="en-US" sz="2800" dirty="0"/>
              <a:t>Note: Other attributes of R may be constrained  to disallow null values, even though they are not members of the primary key.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Model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relational Model of Data is based on the concept of a Relation</a:t>
            </a:r>
          </a:p>
          <a:p>
            <a:pPr lvl="1"/>
            <a:r>
              <a:rPr lang="en-US" dirty="0" smtClean="0"/>
              <a:t>The strength of the relational approach to data management comes from the formal foundation provided by the theory of relations</a:t>
            </a:r>
          </a:p>
          <a:p>
            <a:r>
              <a:rPr lang="en-US" dirty="0" smtClean="0"/>
              <a:t>We review the essentials of the formal relational model in this chapter</a:t>
            </a:r>
          </a:p>
          <a:p>
            <a:r>
              <a:rPr lang="en-US" dirty="0" smtClean="0"/>
              <a:t>In practice, there is a standard model based on SQL – this is described in Chapters 6 and 7 as a language</a:t>
            </a:r>
          </a:p>
          <a:p>
            <a:r>
              <a:rPr lang="en-US" dirty="0" smtClean="0"/>
              <a:t>Note: There are several important differences between the formal model and the practical model, as we shall see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8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A constraint involving </a:t>
            </a:r>
            <a:r>
              <a:rPr lang="en-US" altLang="en-US" sz="3200" b="1" dirty="0" smtClean="0"/>
              <a:t>two</a:t>
            </a:r>
            <a:r>
              <a:rPr lang="en-US" altLang="en-US" sz="3200" dirty="0" smtClean="0"/>
              <a:t> relations</a:t>
            </a:r>
          </a:p>
          <a:p>
            <a:pPr lvl="1"/>
            <a:r>
              <a:rPr lang="en-US" altLang="en-US" sz="2800" dirty="0" smtClean="0"/>
              <a:t>The previous constraints involve a single  relation.</a:t>
            </a:r>
          </a:p>
          <a:p>
            <a:r>
              <a:rPr lang="en-US" altLang="en-US" sz="3200" dirty="0" smtClean="0"/>
              <a:t>Used to specify a </a:t>
            </a:r>
            <a:r>
              <a:rPr lang="en-US" altLang="en-US" sz="3200" b="1" dirty="0" smtClean="0"/>
              <a:t>relationship</a:t>
            </a:r>
            <a:r>
              <a:rPr lang="en-US" altLang="en-US" sz="3200" dirty="0" smtClean="0"/>
              <a:t> among tuples in two relations: </a:t>
            </a:r>
          </a:p>
          <a:p>
            <a:pPr lvl="1"/>
            <a:r>
              <a:rPr lang="en-US" altLang="en-US" sz="2800" dirty="0" smtClean="0"/>
              <a:t>The </a:t>
            </a:r>
            <a:r>
              <a:rPr lang="en-US" altLang="en-US" sz="2800" b="1" dirty="0" smtClean="0"/>
              <a:t>referencing relation </a:t>
            </a:r>
            <a:r>
              <a:rPr lang="en-US" altLang="en-US" sz="2800" dirty="0" smtClean="0"/>
              <a:t>and the </a:t>
            </a:r>
            <a:r>
              <a:rPr lang="en-US" altLang="en-US" sz="2800" b="1" dirty="0" smtClean="0"/>
              <a:t>referenced relation</a:t>
            </a:r>
            <a:r>
              <a:rPr lang="en-US" alt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4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Tuples in the </a:t>
            </a:r>
            <a:r>
              <a:rPr lang="en-US" altLang="en-US" sz="3200" b="1" dirty="0" smtClean="0"/>
              <a:t>referencing relation</a:t>
            </a:r>
            <a:r>
              <a:rPr lang="en-US" altLang="en-US" sz="3200" dirty="0" smtClean="0"/>
              <a:t> R1 have attributes FK (called </a:t>
            </a:r>
            <a:r>
              <a:rPr lang="en-US" altLang="en-US" sz="3200" b="1" dirty="0" smtClean="0"/>
              <a:t>foreign key</a:t>
            </a:r>
            <a:r>
              <a:rPr lang="en-US" altLang="en-US" sz="3200" dirty="0" smtClean="0"/>
              <a:t> attributes) that reference the primary key attributes PK of the </a:t>
            </a:r>
            <a:r>
              <a:rPr lang="en-US" altLang="en-US" sz="3200" b="1" dirty="0" smtClean="0"/>
              <a:t>referenced relation</a:t>
            </a:r>
            <a:r>
              <a:rPr lang="en-US" altLang="en-US" sz="3200" dirty="0" smtClean="0"/>
              <a:t> R2.</a:t>
            </a:r>
          </a:p>
          <a:p>
            <a:pPr lvl="1"/>
            <a:r>
              <a:rPr lang="en-US" altLang="en-US" sz="2800" dirty="0" smtClean="0"/>
              <a:t>A tuple t1 in R1 is said to </a:t>
            </a:r>
            <a:r>
              <a:rPr lang="en-US" altLang="en-US" sz="2800" b="1" dirty="0" smtClean="0"/>
              <a:t>reference</a:t>
            </a:r>
            <a:r>
              <a:rPr lang="en-US" altLang="en-US" sz="2800" dirty="0" smtClean="0"/>
              <a:t> a tuple t2 in R2 if t1[FK] = t2[PK].</a:t>
            </a:r>
          </a:p>
          <a:p>
            <a:r>
              <a:rPr lang="en-US" altLang="en-US" sz="3200" dirty="0" smtClean="0"/>
              <a:t>A referential integrity constraint can be displayed in a relational database schema as a directed arc from R1.FK to R2.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38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Referential Integrity (or foreign key) </a:t>
            </a:r>
            <a:br>
              <a:rPr lang="en-US" altLang="en-US" dirty="0" smtClean="0"/>
            </a:br>
            <a:r>
              <a:rPr lang="en-US" alt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Statement of the constraint</a:t>
            </a:r>
          </a:p>
          <a:p>
            <a:pPr lvl="1"/>
            <a:r>
              <a:rPr lang="en-US" altLang="en-US" sz="2800" dirty="0" smtClean="0"/>
              <a:t>The value in the foreign key column (or columns) FK of the </a:t>
            </a:r>
            <a:r>
              <a:rPr lang="en-US" altLang="en-US" sz="2800" dirty="0" err="1" smtClean="0"/>
              <a:t>the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/>
              <a:t>referencing relation</a:t>
            </a:r>
            <a:r>
              <a:rPr lang="en-US" altLang="en-US" sz="2800" dirty="0" smtClean="0"/>
              <a:t> R1 can be </a:t>
            </a:r>
            <a:r>
              <a:rPr lang="en-US" altLang="en-US" sz="2800" b="1" dirty="0" smtClean="0"/>
              <a:t>either</a:t>
            </a:r>
            <a:r>
              <a:rPr lang="en-US" altLang="en-US" sz="2800" dirty="0" smtClean="0"/>
              <a:t>:</a:t>
            </a:r>
          </a:p>
          <a:p>
            <a:pPr lvl="2"/>
            <a:r>
              <a:rPr lang="en-US" altLang="en-US" sz="2400" dirty="0" smtClean="0"/>
              <a:t>(1) a value of an existing primary key value of a corresponding primary key PK in the </a:t>
            </a:r>
            <a:r>
              <a:rPr lang="en-US" altLang="en-US" sz="2400" b="1" dirty="0" smtClean="0"/>
              <a:t>referenced relation</a:t>
            </a:r>
            <a:r>
              <a:rPr lang="en-US" altLang="en-US" sz="2400" dirty="0" smtClean="0"/>
              <a:t> R2, </a:t>
            </a:r>
            <a:r>
              <a:rPr lang="en-US" altLang="en-US" sz="2400" u="sng" dirty="0" smtClean="0"/>
              <a:t>or</a:t>
            </a:r>
          </a:p>
          <a:p>
            <a:pPr lvl="2"/>
            <a:r>
              <a:rPr lang="en-US" altLang="en-US" sz="2400" dirty="0" smtClean="0"/>
              <a:t>(2) a </a:t>
            </a:r>
            <a:r>
              <a:rPr lang="en-US" altLang="en-US" sz="2400" b="1" dirty="0" smtClean="0"/>
              <a:t>null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3200" dirty="0" smtClean="0"/>
              <a:t>In case (2), the FK in R1 should </a:t>
            </a:r>
            <a:r>
              <a:rPr lang="en-US" altLang="en-US" sz="3200" b="1" dirty="0" smtClean="0"/>
              <a:t>not</a:t>
            </a:r>
            <a:r>
              <a:rPr lang="en-US" altLang="en-US" sz="3200" dirty="0" smtClean="0"/>
              <a:t> be a part of its own primary key.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14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Displaying a Relational Database Schema and its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Each relation schema can be displayed as a row of attribute names</a:t>
            </a:r>
          </a:p>
          <a:p>
            <a:r>
              <a:rPr lang="en-US" altLang="en-US" dirty="0" smtClean="0"/>
              <a:t>The name of the relation is written above the attribute names</a:t>
            </a:r>
          </a:p>
          <a:p>
            <a:r>
              <a:rPr lang="en-US" altLang="en-US" dirty="0" smtClean="0"/>
              <a:t>The primary key attribute (or attributes) will be underlined</a:t>
            </a:r>
          </a:p>
          <a:p>
            <a:r>
              <a:rPr lang="en-US" altLang="en-US" dirty="0" smtClean="0"/>
              <a:t>A foreign key (referential integrity</a:t>
            </a:r>
            <a:r>
              <a:rPr lang="en-US" altLang="en-US" smtClean="0"/>
              <a:t>) </a:t>
            </a:r>
            <a:r>
              <a:rPr lang="en-US" altLang="en-US" smtClean="0"/>
              <a:t>constraint </a:t>
            </a:r>
            <a:r>
              <a:rPr lang="en-US" altLang="en-US" dirty="0" smtClean="0"/>
              <a:t>is displayed as a directed arc (arrow) from the foreign key attributes to the referenced table</a:t>
            </a:r>
          </a:p>
          <a:p>
            <a:pPr lvl="1"/>
            <a:r>
              <a:rPr lang="en-US" altLang="en-US" dirty="0" smtClean="0"/>
              <a:t>Can also point to the primary key of the referenced relation for clarity</a:t>
            </a:r>
          </a:p>
          <a:p>
            <a:r>
              <a:rPr lang="en-US" altLang="en-US" dirty="0" smtClean="0"/>
              <a:t>Next slide shows the COMPANY </a:t>
            </a:r>
            <a:r>
              <a:rPr lang="en-US" altLang="en-US" b="1" dirty="0" smtClean="0"/>
              <a:t>relational schema diagram with referential integrity constraints </a:t>
            </a:r>
          </a:p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Referential Integrity Constraints for COMPANY Database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938" y="1690688"/>
            <a:ext cx="6477000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610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Other Types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Semantic Integrity Constraints:</a:t>
            </a:r>
          </a:p>
          <a:p>
            <a:pPr lvl="1"/>
            <a:r>
              <a:rPr lang="en-US" altLang="en-US" dirty="0"/>
              <a:t>based on application semantics and cannot be expressed by the model per se</a:t>
            </a:r>
          </a:p>
          <a:p>
            <a:pPr lvl="1"/>
            <a:r>
              <a:rPr lang="en-US" altLang="en-US" dirty="0"/>
              <a:t>Example: “the max. no. of hours per employee for all projects he or she works on is 56 </a:t>
            </a:r>
            <a:r>
              <a:rPr lang="en-US" altLang="en-US" dirty="0" err="1"/>
              <a:t>hrs</a:t>
            </a:r>
            <a:r>
              <a:rPr lang="en-US" altLang="en-US" dirty="0"/>
              <a:t> per week”</a:t>
            </a:r>
          </a:p>
          <a:p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constraint specification</a:t>
            </a:r>
            <a:r>
              <a:rPr lang="en-US" altLang="en-US" sz="2400" dirty="0" smtClean="0"/>
              <a:t> language may have to be used to express these</a:t>
            </a:r>
          </a:p>
          <a:p>
            <a:r>
              <a:rPr lang="en-US" altLang="en-US" sz="2400" dirty="0" smtClean="0"/>
              <a:t>SQL-99 allows </a:t>
            </a:r>
            <a:r>
              <a:rPr lang="en-US" altLang="en-US" sz="2400" b="1" dirty="0" smtClean="0"/>
              <a:t>CREATE TRIGGER </a:t>
            </a:r>
            <a:r>
              <a:rPr lang="en-US" altLang="en-US" sz="2400" dirty="0" smtClean="0"/>
              <a:t>and </a:t>
            </a:r>
            <a:r>
              <a:rPr lang="en-US" altLang="en-US" sz="2400" b="1" dirty="0" smtClean="0"/>
              <a:t>CREATE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ASSERTION</a:t>
            </a:r>
            <a:r>
              <a:rPr lang="en-US" altLang="en-US" sz="2400" dirty="0" smtClean="0"/>
              <a:t> to express some of these semantic constraints</a:t>
            </a:r>
          </a:p>
          <a:p>
            <a:r>
              <a:rPr lang="en-US" altLang="en-US" sz="2400" dirty="0" smtClean="0"/>
              <a:t>Keys, Permissibility of Null values, Candidate Keys (Unique in SQL), Foreign Keys, Referential Integrity etc. are expressed by the </a:t>
            </a:r>
            <a:r>
              <a:rPr lang="en-US" altLang="en-US" sz="2400" b="1" dirty="0" smtClean="0"/>
              <a:t>CREATE TABLE </a:t>
            </a:r>
            <a:r>
              <a:rPr lang="en-US" altLang="en-US" sz="2400" dirty="0" smtClean="0"/>
              <a:t>statement in SQL</a:t>
            </a:r>
            <a:r>
              <a:rPr lang="en-US" alt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34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Update Operations on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INSERT a tuple.</a:t>
            </a:r>
          </a:p>
          <a:p>
            <a:r>
              <a:rPr lang="en-US" altLang="en-US" dirty="0" smtClean="0"/>
              <a:t>DELETE a tuple.</a:t>
            </a:r>
          </a:p>
          <a:p>
            <a:r>
              <a:rPr lang="en-US" altLang="en-US" dirty="0" smtClean="0"/>
              <a:t>MODIFY a tuple.</a:t>
            </a:r>
          </a:p>
          <a:p>
            <a:r>
              <a:rPr lang="en-US" altLang="en-US" dirty="0" smtClean="0"/>
              <a:t>Integrity constraints should not be violated by the update operations.</a:t>
            </a:r>
          </a:p>
          <a:p>
            <a:r>
              <a:rPr lang="en-US" altLang="en-US" dirty="0" smtClean="0"/>
              <a:t>Several update operations may have to be grouped together.</a:t>
            </a:r>
          </a:p>
          <a:p>
            <a:r>
              <a:rPr lang="en-US" altLang="en-US" dirty="0" smtClean="0"/>
              <a:t>Updates may </a:t>
            </a:r>
            <a:r>
              <a:rPr lang="en-US" altLang="en-US" b="1" dirty="0" smtClean="0"/>
              <a:t>propagate</a:t>
            </a:r>
            <a:r>
              <a:rPr lang="en-US" altLang="en-US" dirty="0" smtClean="0"/>
              <a:t>  to cause other updates automatically. This may be necessary to maintain integrity constraints.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7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Update Operations on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In case of integrity violation, several actions can be taken:</a:t>
            </a:r>
          </a:p>
          <a:p>
            <a:pPr lvl="1"/>
            <a:r>
              <a:rPr lang="en-US" altLang="en-US" sz="2800" dirty="0" smtClean="0"/>
              <a:t>Cancel the operation that causes the violation (RESTRICT or REJECT option)</a:t>
            </a:r>
          </a:p>
          <a:p>
            <a:pPr lvl="1"/>
            <a:r>
              <a:rPr lang="en-US" altLang="en-US" sz="2800" dirty="0" smtClean="0"/>
              <a:t>Perform the operation but inform the user of the violation</a:t>
            </a:r>
          </a:p>
          <a:p>
            <a:pPr lvl="1"/>
            <a:r>
              <a:rPr lang="en-US" altLang="en-US" sz="2800" dirty="0" smtClean="0"/>
              <a:t>Trigger additional updates so the violation is corrected (CASCADE option, SET NULL option)</a:t>
            </a:r>
          </a:p>
          <a:p>
            <a:pPr lvl="1"/>
            <a:r>
              <a:rPr lang="en-US" altLang="en-US" sz="2800" dirty="0" smtClean="0"/>
              <a:t>Execute a user-specified error-correction routine 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41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Possible Violations for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INSERT may violate any of the constraints:</a:t>
            </a:r>
          </a:p>
          <a:p>
            <a:pPr lvl="1"/>
            <a:r>
              <a:rPr lang="en-US" altLang="en-US" sz="2200" dirty="0" smtClean="0"/>
              <a:t>Domain constraint:</a:t>
            </a:r>
          </a:p>
          <a:p>
            <a:pPr lvl="2"/>
            <a:r>
              <a:rPr lang="en-US" altLang="en-US" dirty="0"/>
              <a:t>if one of the attribute values provided for the new tuple is not of the specified attribute domain</a:t>
            </a:r>
          </a:p>
          <a:p>
            <a:pPr lvl="1"/>
            <a:r>
              <a:rPr lang="en-US" altLang="en-US" sz="2200" dirty="0" smtClean="0"/>
              <a:t>Key constraint:</a:t>
            </a:r>
          </a:p>
          <a:p>
            <a:pPr lvl="2"/>
            <a:r>
              <a:rPr lang="en-US" altLang="en-US" dirty="0"/>
              <a:t>if the value of a key attribute in the new tuple already exists in another tuple in the relation</a:t>
            </a:r>
          </a:p>
          <a:p>
            <a:pPr lvl="1"/>
            <a:r>
              <a:rPr lang="en-US" altLang="en-US" sz="2200" dirty="0" smtClean="0"/>
              <a:t>Referential integrity:</a:t>
            </a:r>
          </a:p>
          <a:p>
            <a:pPr lvl="2"/>
            <a:r>
              <a:rPr lang="en-US" altLang="en-US" dirty="0"/>
              <a:t>if a foreign key value in the new tuple references a primary key value that does not exist in the referenced relation</a:t>
            </a:r>
          </a:p>
          <a:p>
            <a:pPr lvl="1"/>
            <a:r>
              <a:rPr lang="en-US" altLang="en-US" sz="2200" dirty="0" smtClean="0"/>
              <a:t>Entity integrity:</a:t>
            </a:r>
          </a:p>
          <a:p>
            <a:pPr lvl="2"/>
            <a:r>
              <a:rPr lang="en-US" altLang="en-US" dirty="0"/>
              <a:t>if the primary key value is null in the new tuple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9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Possible Violations for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DELETE may violate only referential integrity:</a:t>
            </a:r>
          </a:p>
          <a:p>
            <a:pPr lvl="1"/>
            <a:r>
              <a:rPr lang="en-US" altLang="en-US" dirty="0" smtClean="0"/>
              <a:t>If the primary key value of the tuple being deleted is referenced from other tuples in the database</a:t>
            </a:r>
          </a:p>
          <a:p>
            <a:pPr lvl="2"/>
            <a:r>
              <a:rPr lang="en-US" altLang="en-US" sz="2400" dirty="0"/>
              <a:t>Can be remedied by several actions: RESTRICT, CASCADE, SET NULL (see Chapter 6 for more details)</a:t>
            </a:r>
          </a:p>
          <a:p>
            <a:pPr lvl="3"/>
            <a:r>
              <a:rPr lang="en-US" altLang="en-US" sz="2000" dirty="0"/>
              <a:t>RESTRICT option: reject the deletion</a:t>
            </a:r>
          </a:p>
          <a:p>
            <a:pPr lvl="3"/>
            <a:r>
              <a:rPr lang="en-US" altLang="en-US" sz="2000" dirty="0"/>
              <a:t>CASCADE option: propagate the new primary key value into the foreign keys of the referencing tuples</a:t>
            </a:r>
          </a:p>
          <a:p>
            <a:pPr lvl="3"/>
            <a:r>
              <a:rPr lang="en-US" altLang="en-US" sz="2000" dirty="0"/>
              <a:t>SET NULL option: set the foreign keys of the referencing tuples to NULL</a:t>
            </a:r>
          </a:p>
          <a:p>
            <a:pPr lvl="1"/>
            <a:r>
              <a:rPr lang="en-US" altLang="en-US" dirty="0" smtClean="0"/>
              <a:t>One of the above options must be specified during database design for each foreign key constraint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Model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 is a mathematical concept based on the ideas of sets</a:t>
            </a:r>
          </a:p>
          <a:p>
            <a:r>
              <a:rPr lang="en-US" dirty="0" smtClean="0"/>
              <a:t>The model was first proposed by Dr. E.F. </a:t>
            </a:r>
            <a:r>
              <a:rPr lang="en-US" dirty="0" err="1" smtClean="0"/>
              <a:t>Codd</a:t>
            </a:r>
            <a:r>
              <a:rPr lang="en-US" dirty="0" smtClean="0"/>
              <a:t> of IBM Research in 1970 in the following paper:</a:t>
            </a:r>
          </a:p>
          <a:p>
            <a:pPr lvl="1"/>
            <a:r>
              <a:rPr lang="en-US" dirty="0" smtClean="0"/>
              <a:t>"A Relational Model for Large Shared Data Banks," Communications of the ACM, June 1970</a:t>
            </a:r>
          </a:p>
          <a:p>
            <a:r>
              <a:rPr lang="en-US" dirty="0" smtClean="0"/>
              <a:t>The above paper caused a major revolution in the field of database management and earned Dr. </a:t>
            </a:r>
            <a:r>
              <a:rPr lang="en-US" dirty="0" err="1" smtClean="0"/>
              <a:t>Codd</a:t>
            </a:r>
            <a:r>
              <a:rPr lang="en-US" dirty="0" smtClean="0"/>
              <a:t> the coveted ACM Turing Award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1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Presented Relational Model Concepts</a:t>
            </a:r>
          </a:p>
          <a:p>
            <a:pPr lvl="1"/>
            <a:r>
              <a:rPr lang="en-US" altLang="en-US" sz="2200" dirty="0" smtClean="0"/>
              <a:t>Definitions</a:t>
            </a:r>
          </a:p>
          <a:p>
            <a:pPr lvl="1"/>
            <a:r>
              <a:rPr lang="en-US" altLang="en-US" sz="2200" dirty="0" smtClean="0"/>
              <a:t>Characteristics of relations</a:t>
            </a:r>
          </a:p>
          <a:p>
            <a:r>
              <a:rPr lang="en-US" altLang="en-US" sz="2400" dirty="0" smtClean="0"/>
              <a:t>Discussed Relational Model Constraints and Relational Database Schemas</a:t>
            </a:r>
          </a:p>
          <a:p>
            <a:pPr lvl="1"/>
            <a:r>
              <a:rPr lang="en-US" altLang="en-US" sz="2200" dirty="0" smtClean="0"/>
              <a:t>Domain constraints </a:t>
            </a:r>
          </a:p>
          <a:p>
            <a:pPr lvl="1"/>
            <a:r>
              <a:rPr lang="en-US" altLang="en-US" sz="2200" dirty="0" smtClean="0"/>
              <a:t>Key constraints</a:t>
            </a:r>
          </a:p>
          <a:p>
            <a:pPr lvl="1"/>
            <a:r>
              <a:rPr lang="en-US" altLang="en-US" sz="2200" dirty="0" smtClean="0"/>
              <a:t>Entity integrity</a:t>
            </a:r>
          </a:p>
          <a:p>
            <a:pPr lvl="1"/>
            <a:r>
              <a:rPr lang="en-US" altLang="en-US" sz="2200" dirty="0" smtClean="0"/>
              <a:t>Referential integrity</a:t>
            </a:r>
          </a:p>
          <a:p>
            <a:r>
              <a:rPr lang="en-US" altLang="en-US" sz="2400" dirty="0" smtClean="0"/>
              <a:t>Described the Relational Update Operations and Dealing with Constraint Violations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73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Violations for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UPDATE may violate domain constraint and NOT NULL constraint on an attribute being modified</a:t>
            </a:r>
          </a:p>
          <a:p>
            <a:r>
              <a:rPr lang="en-US" altLang="en-US" sz="2400" dirty="0" smtClean="0"/>
              <a:t>Any of the other constraints may also be violated, depending on the attribute being updated:</a:t>
            </a:r>
          </a:p>
          <a:p>
            <a:pPr lvl="1"/>
            <a:r>
              <a:rPr lang="en-US" altLang="en-US" sz="2200" dirty="0" smtClean="0"/>
              <a:t>Updating the primary key (PK):</a:t>
            </a:r>
          </a:p>
          <a:p>
            <a:pPr lvl="2"/>
            <a:r>
              <a:rPr lang="en-US" altLang="en-US" dirty="0"/>
              <a:t>Similar to a DELETE followed by an INSERT</a:t>
            </a:r>
          </a:p>
          <a:p>
            <a:pPr lvl="2"/>
            <a:r>
              <a:rPr lang="en-US" altLang="en-US" dirty="0"/>
              <a:t>Need to specify similar options to DELETE</a:t>
            </a:r>
          </a:p>
          <a:p>
            <a:pPr lvl="1"/>
            <a:r>
              <a:rPr lang="en-US" altLang="en-US" sz="2200" dirty="0" smtClean="0"/>
              <a:t>Updating a foreign key (FK):</a:t>
            </a:r>
          </a:p>
          <a:p>
            <a:pPr lvl="2"/>
            <a:r>
              <a:rPr lang="en-US" altLang="en-US" dirty="0"/>
              <a:t>May violate referential integrity</a:t>
            </a:r>
          </a:p>
          <a:p>
            <a:pPr lvl="1"/>
            <a:r>
              <a:rPr lang="en-US" altLang="en-US" sz="2200" dirty="0" smtClean="0"/>
              <a:t>Updating an ordinary attribute (neither PK nor FK):</a:t>
            </a:r>
          </a:p>
          <a:p>
            <a:pPr lvl="2"/>
            <a:r>
              <a:rPr lang="en-US" altLang="en-US" dirty="0"/>
              <a:t>Can only violate domain constraints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5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Informally, a relation looks like a table of values.</a:t>
            </a:r>
          </a:p>
          <a:p>
            <a:r>
              <a:rPr lang="en-US" dirty="0" smtClean="0"/>
              <a:t>A relation typically contains a set of rows.</a:t>
            </a:r>
          </a:p>
          <a:p>
            <a:r>
              <a:rPr lang="en-US" dirty="0" smtClean="0"/>
              <a:t>The data elements in each row represent certain facts </a:t>
            </a:r>
            <a:br>
              <a:rPr lang="en-US" dirty="0" smtClean="0"/>
            </a:br>
            <a:r>
              <a:rPr lang="en-US" dirty="0" smtClean="0"/>
              <a:t>that correspond to a real-world entity or relationship</a:t>
            </a:r>
          </a:p>
          <a:p>
            <a:r>
              <a:rPr lang="en-US" dirty="0" smtClean="0"/>
              <a:t>In the formal model, rows are called tuples</a:t>
            </a:r>
          </a:p>
          <a:p>
            <a:r>
              <a:rPr lang="en-US" dirty="0" smtClean="0"/>
              <a:t>Each column has a column header that gives an indication of the meaning of the data items in that column</a:t>
            </a:r>
          </a:p>
          <a:p>
            <a:r>
              <a:rPr lang="en-US" dirty="0" smtClean="0"/>
              <a:t>In the formal model, the column header is called an </a:t>
            </a:r>
            <a:br>
              <a:rPr lang="en-US" dirty="0" smtClean="0"/>
            </a:br>
            <a:r>
              <a:rPr lang="en-US" dirty="0" smtClean="0"/>
              <a:t>attribute name (or just attribute)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Key of a Relation:</a:t>
            </a:r>
          </a:p>
          <a:p>
            <a:pPr lvl="1"/>
            <a:r>
              <a:rPr lang="en-US" altLang="en-US" sz="2800" dirty="0" smtClean="0"/>
              <a:t>Each row has a value of a data item (or set of items) that uniquely identifies that row in the table</a:t>
            </a:r>
          </a:p>
          <a:p>
            <a:pPr lvl="2"/>
            <a:r>
              <a:rPr lang="en-US" altLang="en-US" sz="2400" dirty="0" smtClean="0"/>
              <a:t>Called the </a:t>
            </a:r>
            <a:r>
              <a:rPr lang="en-US" altLang="en-US" sz="2400" i="1" dirty="0" smtClean="0"/>
              <a:t>key</a:t>
            </a:r>
          </a:p>
          <a:p>
            <a:pPr lvl="1"/>
            <a:r>
              <a:rPr lang="en-US" altLang="en-US" sz="2800" dirty="0" smtClean="0"/>
              <a:t>In the STUDENT table, SSN is the key</a:t>
            </a:r>
          </a:p>
          <a:p>
            <a:pPr lvl="1"/>
            <a:r>
              <a:rPr lang="en-US" altLang="en-US" sz="2800" dirty="0" smtClean="0"/>
              <a:t>Sometimes row-ids or sequential numbers are assigned as keys to identify the rows in a table</a:t>
            </a:r>
          </a:p>
          <a:p>
            <a:pPr lvl="2"/>
            <a:r>
              <a:rPr lang="en-US" altLang="en-US" sz="2400" dirty="0" smtClean="0"/>
              <a:t>Called </a:t>
            </a:r>
            <a:r>
              <a:rPr lang="en-US" altLang="en-US" sz="2400" i="1" dirty="0" smtClean="0"/>
              <a:t>artificial key</a:t>
            </a:r>
            <a:r>
              <a:rPr lang="en-US" altLang="en-US" sz="2400" dirty="0" smtClean="0"/>
              <a:t> or </a:t>
            </a:r>
            <a:r>
              <a:rPr lang="en-US" altLang="en-US" sz="2400" i="1" dirty="0" smtClean="0"/>
              <a:t>surrogate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Definitions—Schema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The </a:t>
            </a:r>
            <a:r>
              <a:rPr lang="en-US" altLang="en-US" sz="2400" b="1" dirty="0" smtClean="0"/>
              <a:t>Schema</a:t>
            </a:r>
            <a:r>
              <a:rPr lang="en-US" altLang="en-US" sz="2400" dirty="0" smtClean="0"/>
              <a:t> (or description) of a Relation:</a:t>
            </a:r>
          </a:p>
          <a:p>
            <a:pPr lvl="1"/>
            <a:r>
              <a:rPr lang="en-US" altLang="en-US" sz="2200" dirty="0" smtClean="0"/>
              <a:t>Denoted by R(A1, A2, .....An)</a:t>
            </a:r>
          </a:p>
          <a:p>
            <a:pPr lvl="1"/>
            <a:r>
              <a:rPr lang="en-US" altLang="en-US" sz="2200" dirty="0" smtClean="0"/>
              <a:t>R is the </a:t>
            </a:r>
            <a:r>
              <a:rPr lang="en-US" altLang="en-US" sz="2200" b="1" dirty="0" smtClean="0"/>
              <a:t>name</a:t>
            </a:r>
            <a:r>
              <a:rPr lang="en-US" altLang="en-US" sz="2200" dirty="0" smtClean="0"/>
              <a:t> of the relation</a:t>
            </a:r>
          </a:p>
          <a:p>
            <a:pPr lvl="1"/>
            <a:r>
              <a:rPr lang="en-US" altLang="en-US" sz="2200" dirty="0" smtClean="0"/>
              <a:t>The </a:t>
            </a:r>
            <a:r>
              <a:rPr lang="en-US" altLang="en-US" sz="2200" b="1" dirty="0" smtClean="0"/>
              <a:t>attributes</a:t>
            </a:r>
            <a:r>
              <a:rPr lang="en-US" altLang="en-US" sz="2200" dirty="0" smtClean="0"/>
              <a:t> of the relation are A1, A2, ..., An</a:t>
            </a:r>
          </a:p>
          <a:p>
            <a:r>
              <a:rPr lang="en-US" altLang="en-US" sz="2400" dirty="0" smtClean="0"/>
              <a:t>Example:</a:t>
            </a:r>
          </a:p>
          <a:p>
            <a:pPr>
              <a:buNone/>
            </a:pPr>
            <a:r>
              <a:rPr lang="en-US" altLang="en-US" sz="2400" dirty="0" smtClean="0"/>
              <a:t>	CUSTOMER (</a:t>
            </a:r>
            <a:r>
              <a:rPr lang="en-US" altLang="en-US" sz="2400" dirty="0" err="1" smtClean="0"/>
              <a:t>Cust</a:t>
            </a:r>
            <a:r>
              <a:rPr lang="en-US" altLang="en-US" sz="2400" dirty="0" smtClean="0"/>
              <a:t>-id, </a:t>
            </a:r>
            <a:r>
              <a:rPr lang="en-US" altLang="en-US" sz="2400" dirty="0" err="1" smtClean="0"/>
              <a:t>Cust</a:t>
            </a:r>
            <a:r>
              <a:rPr lang="en-US" altLang="en-US" sz="2400" dirty="0" smtClean="0"/>
              <a:t>-name, Address, Phone#)</a:t>
            </a:r>
          </a:p>
          <a:p>
            <a:pPr lvl="1"/>
            <a:r>
              <a:rPr lang="en-US" altLang="en-US" sz="2200" dirty="0" smtClean="0"/>
              <a:t>CUSTOMER is the relation name</a:t>
            </a:r>
          </a:p>
          <a:p>
            <a:pPr lvl="1"/>
            <a:r>
              <a:rPr lang="en-US" altLang="en-US" sz="2200" dirty="0" smtClean="0"/>
              <a:t>Defined over the four attributes: </a:t>
            </a:r>
            <a:r>
              <a:rPr lang="en-US" altLang="en-US" sz="2200" dirty="0" err="1" smtClean="0"/>
              <a:t>Cust</a:t>
            </a:r>
            <a:r>
              <a:rPr lang="en-US" altLang="en-US" sz="2200" dirty="0" smtClean="0"/>
              <a:t>-id, </a:t>
            </a:r>
            <a:r>
              <a:rPr lang="en-US" altLang="en-US" sz="2200" dirty="0" err="1" smtClean="0"/>
              <a:t>Cust</a:t>
            </a:r>
            <a:r>
              <a:rPr lang="en-US" altLang="en-US" sz="2200" dirty="0" smtClean="0"/>
              <a:t>-name, Address, Phone#</a:t>
            </a:r>
          </a:p>
          <a:p>
            <a:r>
              <a:rPr lang="en-US" altLang="en-US" sz="2400" dirty="0" smtClean="0"/>
              <a:t>Each attribute has a </a:t>
            </a:r>
            <a:r>
              <a:rPr lang="en-US" altLang="en-US" sz="2400" b="1" dirty="0" smtClean="0"/>
              <a:t>domain</a:t>
            </a:r>
            <a:r>
              <a:rPr lang="en-US" altLang="en-US" sz="2400" dirty="0" smtClean="0"/>
              <a:t> or a set of valid values. </a:t>
            </a:r>
          </a:p>
          <a:p>
            <a:pPr lvl="1"/>
            <a:r>
              <a:rPr lang="en-US" altLang="en-US" sz="2200" dirty="0" smtClean="0"/>
              <a:t>For example, the domain of </a:t>
            </a:r>
            <a:r>
              <a:rPr lang="en-US" altLang="en-US" sz="2200" dirty="0" err="1" smtClean="0"/>
              <a:t>Cust</a:t>
            </a:r>
            <a:r>
              <a:rPr lang="en-US" altLang="en-US" sz="2200" dirty="0" smtClean="0"/>
              <a:t>-id is 6 digit numbers.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9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Formal Definitions—Tuple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b="1" dirty="0" smtClean="0"/>
              <a:t>tuple</a:t>
            </a:r>
            <a:r>
              <a:rPr lang="en-US" altLang="en-US" dirty="0" smtClean="0"/>
              <a:t> is an ordered set of values (enclosed in angled brackets ‘&lt; … &gt;’)</a:t>
            </a:r>
          </a:p>
          <a:p>
            <a:r>
              <a:rPr lang="en-US" altLang="en-US" dirty="0" smtClean="0"/>
              <a:t>Each value is derived from an appropriate </a:t>
            </a:r>
            <a:r>
              <a:rPr lang="en-US" altLang="en-US" i="1" dirty="0" smtClean="0"/>
              <a:t>domain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A row in the CUSTOMER relation is a 4-tuple and would consist of four values, for example:</a:t>
            </a:r>
          </a:p>
          <a:p>
            <a:pPr lvl="1"/>
            <a:r>
              <a:rPr lang="en-US" altLang="en-US" dirty="0" smtClean="0"/>
              <a:t>&lt;632895, "John Smith", "101 Main St. Atlanta, GA  30332", "(404) 894-2000"&gt;</a:t>
            </a:r>
          </a:p>
          <a:p>
            <a:pPr lvl="1"/>
            <a:r>
              <a:rPr lang="en-US" altLang="en-US" dirty="0" smtClean="0"/>
              <a:t>This is called a 4-tuple as it has 4 values</a:t>
            </a:r>
          </a:p>
          <a:p>
            <a:pPr lvl="1"/>
            <a:r>
              <a:rPr lang="en-US" altLang="en-US" dirty="0" smtClean="0"/>
              <a:t>A tuple (row) in the CUSTOMER relation.</a:t>
            </a:r>
          </a:p>
          <a:p>
            <a:r>
              <a:rPr lang="en-US" altLang="en-US" dirty="0" smtClean="0"/>
              <a:t>A relation is a </a:t>
            </a:r>
            <a:r>
              <a:rPr lang="en-US" altLang="en-US" b="1" dirty="0" smtClean="0"/>
              <a:t>set </a:t>
            </a:r>
            <a:r>
              <a:rPr lang="en-US" altLang="en-US" dirty="0" smtClean="0"/>
              <a:t>of such tuples (rows)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Formal Definitions—Domain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domain</a:t>
            </a:r>
            <a:r>
              <a:rPr lang="en-US" altLang="en-US" sz="2400" dirty="0" smtClean="0"/>
              <a:t> has a logical definition:</a:t>
            </a:r>
          </a:p>
          <a:p>
            <a:pPr lvl="1"/>
            <a:r>
              <a:rPr lang="en-US" altLang="en-US" sz="2000" dirty="0" smtClean="0"/>
              <a:t>Example: “</a:t>
            </a:r>
            <a:r>
              <a:rPr lang="en-US" altLang="en-US" sz="2000" dirty="0" err="1" smtClean="0"/>
              <a:t>USA_phone_numbers</a:t>
            </a:r>
            <a:r>
              <a:rPr lang="en-US" altLang="en-US" sz="2000" dirty="0" smtClean="0"/>
              <a:t>” are the set of 10 digit phone numbers valid in the U.S.</a:t>
            </a:r>
          </a:p>
          <a:p>
            <a:r>
              <a:rPr lang="en-US" altLang="en-US" sz="2400" dirty="0" smtClean="0"/>
              <a:t>A domain also has a data-type or a format defined for it.</a:t>
            </a:r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 err="1" smtClean="0"/>
              <a:t>USA_phone_numbers</a:t>
            </a:r>
            <a:r>
              <a:rPr lang="en-US" altLang="en-US" sz="2000" dirty="0" smtClean="0"/>
              <a:t> may have a format: (</a:t>
            </a:r>
            <a:r>
              <a:rPr lang="en-US" altLang="en-US" sz="2000" dirty="0" err="1" smtClean="0"/>
              <a:t>ddd</a:t>
            </a:r>
            <a:r>
              <a:rPr lang="en-US" altLang="en-US" sz="2000" dirty="0" smtClean="0"/>
              <a:t>)</a:t>
            </a:r>
            <a:r>
              <a:rPr lang="en-US" altLang="en-US" sz="2000" dirty="0" err="1" smtClean="0"/>
              <a:t>ddd-dddd</a:t>
            </a:r>
            <a:r>
              <a:rPr lang="en-US" altLang="en-US" sz="2000" dirty="0" smtClean="0"/>
              <a:t> where each d is a decimal digit.</a:t>
            </a:r>
          </a:p>
          <a:p>
            <a:pPr lvl="1"/>
            <a:r>
              <a:rPr lang="en-US" altLang="en-US" dirty="0" smtClean="0"/>
              <a:t>Dates have various formats such as year, month, date formatted as </a:t>
            </a:r>
            <a:r>
              <a:rPr lang="en-US" altLang="en-US" dirty="0" err="1" smtClean="0"/>
              <a:t>yyyy</a:t>
            </a:r>
            <a:r>
              <a:rPr lang="en-US" altLang="en-US" dirty="0" smtClean="0"/>
              <a:t>-mm-</a:t>
            </a:r>
            <a:r>
              <a:rPr lang="en-US" altLang="en-US" dirty="0" err="1" smtClean="0"/>
              <a:t>dd</a:t>
            </a:r>
            <a:r>
              <a:rPr lang="en-US" altLang="en-US" dirty="0" smtClean="0"/>
              <a:t>, or as </a:t>
            </a:r>
            <a:r>
              <a:rPr lang="en-US" altLang="en-US" dirty="0" err="1" smtClean="0"/>
              <a:t>dd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mm,yyyy</a:t>
            </a:r>
            <a:r>
              <a:rPr lang="en-US" altLang="en-US" dirty="0" smtClean="0"/>
              <a:t> etc.</a:t>
            </a:r>
          </a:p>
          <a:p>
            <a:pPr lvl="2"/>
            <a:endParaRPr lang="en-US" altLang="en-US" dirty="0" smtClean="0"/>
          </a:p>
          <a:p>
            <a:r>
              <a:rPr lang="en-US" altLang="en-US" sz="2400" dirty="0" smtClean="0"/>
              <a:t>The attribute name designates the role played by a domain in a relation:</a:t>
            </a:r>
          </a:p>
          <a:p>
            <a:pPr lvl="1"/>
            <a:r>
              <a:rPr lang="en-US" altLang="en-US" dirty="0" smtClean="0"/>
              <a:t>Used to interpret the meaning of the data elements corresponding to that attribute</a:t>
            </a:r>
          </a:p>
          <a:p>
            <a:pPr lvl="1"/>
            <a:r>
              <a:rPr lang="en-US" altLang="en-US" sz="2000" dirty="0" smtClean="0"/>
              <a:t>Example: The domain Date may be used to define two attributes named “Invoice-date” and “Payment-date” with different meanings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2894</Words>
  <Application>Microsoft Office PowerPoint</Application>
  <PresentationFormat>Widescreen</PresentationFormat>
  <Paragraphs>353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ＭＳ Ｐゴシック</vt:lpstr>
      <vt:lpstr>Arial</vt:lpstr>
      <vt:lpstr>Calibri</vt:lpstr>
      <vt:lpstr>Calibri Light</vt:lpstr>
      <vt:lpstr>Symbol</vt:lpstr>
      <vt:lpstr>Wingdings</vt:lpstr>
      <vt:lpstr>Office Theme</vt:lpstr>
      <vt:lpstr>The Relational Data Model and Relational Database Constraints</vt:lpstr>
      <vt:lpstr>Chapter Outline</vt:lpstr>
      <vt:lpstr>Relational Model Concepts</vt:lpstr>
      <vt:lpstr>Relational Model Concepts</vt:lpstr>
      <vt:lpstr>Informal Definitions</vt:lpstr>
      <vt:lpstr>Informal Definitions</vt:lpstr>
      <vt:lpstr>Formal Definitions—Schema</vt:lpstr>
      <vt:lpstr>Formal Definitions—Tuple</vt:lpstr>
      <vt:lpstr>Formal Definitions—Domain</vt:lpstr>
      <vt:lpstr>Formal Definitions—State</vt:lpstr>
      <vt:lpstr>Formal Definitions—Summary</vt:lpstr>
      <vt:lpstr>Formal Definitions—Example</vt:lpstr>
      <vt:lpstr>Definition Summary</vt:lpstr>
      <vt:lpstr>Example: A relation STUDENT</vt:lpstr>
      <vt:lpstr>Characteristics Of Relations</vt:lpstr>
      <vt:lpstr>Characteristics Of Relations</vt:lpstr>
      <vt:lpstr>Characteristics Of Relations</vt:lpstr>
      <vt:lpstr>Constraints</vt:lpstr>
      <vt:lpstr>Relational Integrity Constraints</vt:lpstr>
      <vt:lpstr>Key Constraints</vt:lpstr>
      <vt:lpstr>Key Constraints</vt:lpstr>
      <vt:lpstr>Key Constraints</vt:lpstr>
      <vt:lpstr>CAR table with two candidate keys – LicenseNumber chosen as Primary Key</vt:lpstr>
      <vt:lpstr>Relational Database Schema</vt:lpstr>
      <vt:lpstr>COMPANY Database Schema</vt:lpstr>
      <vt:lpstr>Relational Database State</vt:lpstr>
      <vt:lpstr>Populated Database State</vt:lpstr>
      <vt:lpstr>Populated Database State for COMPANY</vt:lpstr>
      <vt:lpstr>Entity Integrity</vt:lpstr>
      <vt:lpstr>Referential Integrity</vt:lpstr>
      <vt:lpstr>Referential Integrity</vt:lpstr>
      <vt:lpstr>Referential Integrity (or foreign key)  Constraint</vt:lpstr>
      <vt:lpstr>Displaying a Relational Database Schema and its Constraints</vt:lpstr>
      <vt:lpstr>Referential Integrity Constraints for COMPANY Database </vt:lpstr>
      <vt:lpstr>Other Types of Constraints</vt:lpstr>
      <vt:lpstr>Update Operations on Relations</vt:lpstr>
      <vt:lpstr>Update Operations on Relations</vt:lpstr>
      <vt:lpstr>Possible Violations for INSERT</vt:lpstr>
      <vt:lpstr>Possible Violations for DELETE</vt:lpstr>
      <vt:lpstr>Summary</vt:lpstr>
      <vt:lpstr>Possible Violations for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Model and Relational Database Constraints</dc:title>
  <dc:creator>Cole, John</dc:creator>
  <cp:lastModifiedBy>Cole, John</cp:lastModifiedBy>
  <cp:revision>19</cp:revision>
  <dcterms:created xsi:type="dcterms:W3CDTF">2016-09-22T22:08:04Z</dcterms:created>
  <dcterms:modified xsi:type="dcterms:W3CDTF">2018-09-26T14:16:32Z</dcterms:modified>
</cp:coreProperties>
</file>