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9" r:id="rId24"/>
    <p:sldId id="280" r:id="rId25"/>
    <p:sldId id="281" r:id="rId26"/>
    <p:sldId id="282" r:id="rId27"/>
    <p:sldId id="278" r:id="rId28"/>
    <p:sldId id="283" r:id="rId29"/>
    <p:sldId id="284" r:id="rId30"/>
    <p:sldId id="285" r:id="rId31"/>
    <p:sldId id="286" r:id="rId32"/>
    <p:sldId id="287" r:id="rId33"/>
    <p:sldId id="288" r:id="rId34"/>
    <p:sldId id="291" r:id="rId35"/>
    <p:sldId id="289" r:id="rId36"/>
    <p:sldId id="290" r:id="rId37"/>
    <p:sldId id="292" r:id="rId38"/>
    <p:sldId id="293" r:id="rId39"/>
    <p:sldId id="294" r:id="rId40"/>
    <p:sldId id="295" r:id="rId41"/>
    <p:sldId id="312" r:id="rId42"/>
    <p:sldId id="297" r:id="rId43"/>
    <p:sldId id="296" r:id="rId44"/>
    <p:sldId id="298" r:id="rId45"/>
    <p:sldId id="300" r:id="rId46"/>
    <p:sldId id="299" r:id="rId47"/>
    <p:sldId id="301" r:id="rId48"/>
    <p:sldId id="302" r:id="rId49"/>
    <p:sldId id="303" r:id="rId50"/>
    <p:sldId id="304" r:id="rId51"/>
    <p:sldId id="305" r:id="rId52"/>
    <p:sldId id="306" r:id="rId53"/>
    <p:sldId id="307" r:id="rId54"/>
    <p:sldId id="308"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45B0E-43D1-4D7E-9FA3-C54AE09FE7CC}"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343CA-1463-4ACF-B4D3-307EB4AF0C15}" type="slidenum">
              <a:rPr lang="en-US" smtClean="0"/>
              <a:t>‹#›</a:t>
            </a:fld>
            <a:endParaRPr lang="en-US"/>
          </a:p>
        </p:txBody>
      </p:sp>
    </p:spTree>
    <p:extLst>
      <p:ext uri="{BB962C8B-B14F-4D97-AF65-F5344CB8AC3E}">
        <p14:creationId xmlns:p14="http://schemas.microsoft.com/office/powerpoint/2010/main" val="2372073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Dept</a:t>
            </a:r>
            <a:r>
              <a:rPr lang="en-US" dirty="0" smtClean="0"/>
              <a:t>-&gt;</a:t>
            </a:r>
            <a:r>
              <a:rPr lang="en-US" dirty="0" err="1" smtClean="0"/>
              <a:t>mgr_ssn</a:t>
            </a:r>
            <a:r>
              <a:rPr lang="en-US" dirty="0" smtClean="0"/>
              <a:t>; </a:t>
            </a:r>
            <a:r>
              <a:rPr lang="en-US" dirty="0" err="1" smtClean="0"/>
              <a:t>mgr_ssn</a:t>
            </a:r>
            <a:r>
              <a:rPr lang="en-US" dirty="0" smtClean="0"/>
              <a:t>-&gt;phone;</a:t>
            </a:r>
            <a:r>
              <a:rPr lang="en-US" baseline="0" dirty="0" smtClean="0"/>
              <a:t> then </a:t>
            </a:r>
            <a:r>
              <a:rPr lang="en-US" baseline="0" dirty="0" err="1" smtClean="0"/>
              <a:t>dept</a:t>
            </a:r>
            <a:r>
              <a:rPr lang="en-US" baseline="0" dirty="0" smtClean="0"/>
              <a:t>-&gt;phone</a:t>
            </a:r>
            <a:endParaRPr lang="en-US" dirty="0"/>
          </a:p>
        </p:txBody>
      </p:sp>
      <p:sp>
        <p:nvSpPr>
          <p:cNvPr id="4" name="Slide Number Placeholder 3"/>
          <p:cNvSpPr>
            <a:spLocks noGrp="1"/>
          </p:cNvSpPr>
          <p:nvPr>
            <p:ph type="sldNum" sz="quarter" idx="10"/>
          </p:nvPr>
        </p:nvSpPr>
        <p:spPr/>
        <p:txBody>
          <a:bodyPr/>
          <a:lstStyle/>
          <a:p>
            <a:fld id="{37C343CA-1463-4ACF-B4D3-307EB4AF0C15}" type="slidenum">
              <a:rPr lang="en-US" smtClean="0"/>
              <a:t>9</a:t>
            </a:fld>
            <a:endParaRPr lang="en-US"/>
          </a:p>
        </p:txBody>
      </p:sp>
    </p:spTree>
    <p:extLst>
      <p:ext uri="{BB962C8B-B14F-4D97-AF65-F5344CB8AC3E}">
        <p14:creationId xmlns:p14="http://schemas.microsoft.com/office/powerpoint/2010/main" val="110195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RHS=Right-Hand Side</a:t>
            </a:r>
            <a:endParaRPr lang="en-US" dirty="0"/>
          </a:p>
        </p:txBody>
      </p:sp>
      <p:sp>
        <p:nvSpPr>
          <p:cNvPr id="4" name="Slide Number Placeholder 3"/>
          <p:cNvSpPr>
            <a:spLocks noGrp="1"/>
          </p:cNvSpPr>
          <p:nvPr>
            <p:ph type="sldNum" sz="quarter" idx="10"/>
          </p:nvPr>
        </p:nvSpPr>
        <p:spPr/>
        <p:txBody>
          <a:bodyPr/>
          <a:lstStyle/>
          <a:p>
            <a:fld id="{37C343CA-1463-4ACF-B4D3-307EB4AF0C15}" type="slidenum">
              <a:rPr lang="en-US" smtClean="0"/>
              <a:t>15</a:t>
            </a:fld>
            <a:endParaRPr lang="en-US"/>
          </a:p>
        </p:txBody>
      </p:sp>
    </p:spTree>
    <p:extLst>
      <p:ext uri="{BB962C8B-B14F-4D97-AF65-F5344CB8AC3E}">
        <p14:creationId xmlns:p14="http://schemas.microsoft.com/office/powerpoint/2010/main" val="140345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43CA-1463-4ACF-B4D3-307EB4AF0C15}" type="slidenum">
              <a:rPr lang="en-US" smtClean="0"/>
              <a:t>16</a:t>
            </a:fld>
            <a:endParaRPr lang="en-US"/>
          </a:p>
        </p:txBody>
      </p:sp>
    </p:spTree>
    <p:extLst>
      <p:ext uri="{BB962C8B-B14F-4D97-AF65-F5344CB8AC3E}">
        <p14:creationId xmlns:p14="http://schemas.microsoft.com/office/powerpoint/2010/main" val="123217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C343CA-1463-4ACF-B4D3-307EB4AF0C15}" type="slidenum">
              <a:rPr lang="en-US" smtClean="0"/>
              <a:t>33</a:t>
            </a:fld>
            <a:endParaRPr lang="en-US"/>
          </a:p>
        </p:txBody>
      </p:sp>
    </p:spTree>
    <p:extLst>
      <p:ext uri="{BB962C8B-B14F-4D97-AF65-F5344CB8AC3E}">
        <p14:creationId xmlns:p14="http://schemas.microsoft.com/office/powerpoint/2010/main" val="366178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inclusion dependency</a:t>
            </a:r>
            <a:r>
              <a:rPr lang="en-US" dirty="0" smtClean="0"/>
              <a:t> is defined as the existence of attributes (the left term) in a table R whose values must be a subset of the values of the corresponding attributes (the right term) in another table</a:t>
            </a:r>
            <a:endParaRPr lang="en-US" dirty="0"/>
          </a:p>
        </p:txBody>
      </p:sp>
      <p:sp>
        <p:nvSpPr>
          <p:cNvPr id="4" name="Slide Number Placeholder 3"/>
          <p:cNvSpPr>
            <a:spLocks noGrp="1"/>
          </p:cNvSpPr>
          <p:nvPr>
            <p:ph type="sldNum" sz="quarter" idx="10"/>
          </p:nvPr>
        </p:nvSpPr>
        <p:spPr/>
        <p:txBody>
          <a:bodyPr/>
          <a:lstStyle/>
          <a:p>
            <a:fld id="{37C343CA-1463-4ACF-B4D3-307EB4AF0C15}" type="slidenum">
              <a:rPr lang="en-US" smtClean="0"/>
              <a:t>52</a:t>
            </a:fld>
            <a:endParaRPr lang="en-US"/>
          </a:p>
        </p:txBody>
      </p:sp>
    </p:spTree>
    <p:extLst>
      <p:ext uri="{BB962C8B-B14F-4D97-AF65-F5344CB8AC3E}">
        <p14:creationId xmlns:p14="http://schemas.microsoft.com/office/powerpoint/2010/main" val="118821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6B71FE-C955-49EF-A8AE-B21F7F54E162}" type="datetime1">
              <a:rPr lang="en-US" smtClean="0"/>
              <a:t>11/6/2017</a:t>
            </a:fld>
            <a:endParaRPr lang="en-US"/>
          </a:p>
        </p:txBody>
      </p:sp>
      <p:sp>
        <p:nvSpPr>
          <p:cNvPr id="5" name="Footer Placeholder 4"/>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279628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47BEEB-5A04-4358-A84A-1C52E4F76E90}" type="datetime1">
              <a:rPr lang="en-US" smtClean="0"/>
              <a:t>11/6/2017</a:t>
            </a:fld>
            <a:endParaRPr lang="en-US"/>
          </a:p>
        </p:txBody>
      </p:sp>
      <p:sp>
        <p:nvSpPr>
          <p:cNvPr id="5" name="Footer Placeholder 4"/>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284712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06EE-973C-4A68-A24F-A929D6BB5F14}" type="datetime1">
              <a:rPr lang="en-US" smtClean="0"/>
              <a:t>11/6/2017</a:t>
            </a:fld>
            <a:endParaRPr lang="en-US"/>
          </a:p>
        </p:txBody>
      </p:sp>
      <p:sp>
        <p:nvSpPr>
          <p:cNvPr id="5" name="Footer Placeholder 4"/>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366446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F25731-367B-4CE4-B48F-6FCFFF25AAF5}" type="datetime1">
              <a:rPr lang="en-US" smtClean="0"/>
              <a:t>11/6/2017</a:t>
            </a:fld>
            <a:endParaRPr lang="en-US"/>
          </a:p>
        </p:txBody>
      </p:sp>
      <p:sp>
        <p:nvSpPr>
          <p:cNvPr id="5" name="Footer Placeholder 4"/>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312644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79630E-035F-4C6E-BBE0-6881D2725739}" type="datetime1">
              <a:rPr lang="en-US" smtClean="0"/>
              <a:t>11/6/2017</a:t>
            </a:fld>
            <a:endParaRPr lang="en-US"/>
          </a:p>
        </p:txBody>
      </p:sp>
      <p:sp>
        <p:nvSpPr>
          <p:cNvPr id="5" name="Footer Placeholder 4"/>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262777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EBD79-E6B4-41AD-ABD1-48D4693A97C2}" type="datetime1">
              <a:rPr lang="en-US" smtClean="0"/>
              <a:t>11/6/2017</a:t>
            </a:fld>
            <a:endParaRPr lang="en-US"/>
          </a:p>
        </p:txBody>
      </p:sp>
      <p:sp>
        <p:nvSpPr>
          <p:cNvPr id="6" name="Footer Placeholder 5"/>
          <p:cNvSpPr>
            <a:spLocks noGrp="1"/>
          </p:cNvSpPr>
          <p:nvPr>
            <p:ph type="ftr" sz="quarter" idx="11"/>
          </p:nvPr>
        </p:nvSpPr>
        <p:spPr/>
        <p:txBody>
          <a:bodyPr/>
          <a:lstStyle/>
          <a:p>
            <a:r>
              <a:rPr lang="en-US" smtClean="0"/>
              <a:t>Further Dependencies</a:t>
            </a:r>
            <a:endParaRPr lang="en-US"/>
          </a:p>
        </p:txBody>
      </p:sp>
      <p:sp>
        <p:nvSpPr>
          <p:cNvPr id="7" name="Slide Number Placeholder 6"/>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136395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B8327-BC55-4AF5-99CE-DD0B4C1E5E88}" type="datetime1">
              <a:rPr lang="en-US" smtClean="0"/>
              <a:t>11/6/2017</a:t>
            </a:fld>
            <a:endParaRPr lang="en-US"/>
          </a:p>
        </p:txBody>
      </p:sp>
      <p:sp>
        <p:nvSpPr>
          <p:cNvPr id="8" name="Footer Placeholder 7"/>
          <p:cNvSpPr>
            <a:spLocks noGrp="1"/>
          </p:cNvSpPr>
          <p:nvPr>
            <p:ph type="ftr" sz="quarter" idx="11"/>
          </p:nvPr>
        </p:nvSpPr>
        <p:spPr/>
        <p:txBody>
          <a:bodyPr/>
          <a:lstStyle/>
          <a:p>
            <a:r>
              <a:rPr lang="en-US" smtClean="0"/>
              <a:t>Further Dependencies</a:t>
            </a:r>
            <a:endParaRPr lang="en-US"/>
          </a:p>
        </p:txBody>
      </p:sp>
      <p:sp>
        <p:nvSpPr>
          <p:cNvPr id="9" name="Slide Number Placeholder 8"/>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26239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4F83C8-EA2A-4F44-8512-4DC14DE52C62}" type="datetime1">
              <a:rPr lang="en-US" smtClean="0"/>
              <a:t>11/6/2017</a:t>
            </a:fld>
            <a:endParaRPr lang="en-US"/>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196607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72D23-2681-4273-920C-E9D319785607}" type="datetime1">
              <a:rPr lang="en-US" smtClean="0"/>
              <a:t>11/6/2017</a:t>
            </a:fld>
            <a:endParaRPr lang="en-US"/>
          </a:p>
        </p:txBody>
      </p:sp>
      <p:sp>
        <p:nvSpPr>
          <p:cNvPr id="3" name="Footer Placeholder 2"/>
          <p:cNvSpPr>
            <a:spLocks noGrp="1"/>
          </p:cNvSpPr>
          <p:nvPr>
            <p:ph type="ftr" sz="quarter" idx="11"/>
          </p:nvPr>
        </p:nvSpPr>
        <p:spPr/>
        <p:txBody>
          <a:bodyPr/>
          <a:lstStyle/>
          <a:p>
            <a:r>
              <a:rPr lang="en-US" smtClean="0"/>
              <a:t>Further Dependencies</a:t>
            </a:r>
            <a:endParaRPr lang="en-US"/>
          </a:p>
        </p:txBody>
      </p:sp>
      <p:sp>
        <p:nvSpPr>
          <p:cNvPr id="4" name="Slide Number Placeholder 3"/>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226157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047CC-8ED1-4F74-A567-63BF8CAD25E4}" type="datetime1">
              <a:rPr lang="en-US" smtClean="0"/>
              <a:t>11/6/2017</a:t>
            </a:fld>
            <a:endParaRPr lang="en-US"/>
          </a:p>
        </p:txBody>
      </p:sp>
      <p:sp>
        <p:nvSpPr>
          <p:cNvPr id="6" name="Footer Placeholder 5"/>
          <p:cNvSpPr>
            <a:spLocks noGrp="1"/>
          </p:cNvSpPr>
          <p:nvPr>
            <p:ph type="ftr" sz="quarter" idx="11"/>
          </p:nvPr>
        </p:nvSpPr>
        <p:spPr/>
        <p:txBody>
          <a:bodyPr/>
          <a:lstStyle/>
          <a:p>
            <a:r>
              <a:rPr lang="en-US" smtClean="0"/>
              <a:t>Further Dependencies</a:t>
            </a:r>
            <a:endParaRPr lang="en-US"/>
          </a:p>
        </p:txBody>
      </p:sp>
      <p:sp>
        <p:nvSpPr>
          <p:cNvPr id="7" name="Slide Number Placeholder 6"/>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403276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0E10F-A39E-43D9-AAE9-C14A3F3C369D}" type="datetime1">
              <a:rPr lang="en-US" smtClean="0"/>
              <a:t>11/6/2017</a:t>
            </a:fld>
            <a:endParaRPr lang="en-US"/>
          </a:p>
        </p:txBody>
      </p:sp>
      <p:sp>
        <p:nvSpPr>
          <p:cNvPr id="6" name="Footer Placeholder 5"/>
          <p:cNvSpPr>
            <a:spLocks noGrp="1"/>
          </p:cNvSpPr>
          <p:nvPr>
            <p:ph type="ftr" sz="quarter" idx="11"/>
          </p:nvPr>
        </p:nvSpPr>
        <p:spPr/>
        <p:txBody>
          <a:bodyPr/>
          <a:lstStyle/>
          <a:p>
            <a:r>
              <a:rPr lang="en-US" smtClean="0"/>
              <a:t>Further Dependencies</a:t>
            </a:r>
            <a:endParaRPr lang="en-US"/>
          </a:p>
        </p:txBody>
      </p:sp>
      <p:sp>
        <p:nvSpPr>
          <p:cNvPr id="7" name="Slide Number Placeholder 6"/>
          <p:cNvSpPr>
            <a:spLocks noGrp="1"/>
          </p:cNvSpPr>
          <p:nvPr>
            <p:ph type="sldNum" sz="quarter" idx="12"/>
          </p:nvPr>
        </p:nvSpPr>
        <p:spPr/>
        <p:txBody>
          <a:bodyPr/>
          <a:lstStyle/>
          <a:p>
            <a:fld id="{05ABA8DE-9FA4-4B2C-9820-5EEB05DE3EEE}" type="slidenum">
              <a:rPr lang="en-US" smtClean="0"/>
              <a:t>‹#›</a:t>
            </a:fld>
            <a:endParaRPr lang="en-US"/>
          </a:p>
        </p:txBody>
      </p:sp>
    </p:spTree>
    <p:extLst>
      <p:ext uri="{BB962C8B-B14F-4D97-AF65-F5344CB8AC3E}">
        <p14:creationId xmlns:p14="http://schemas.microsoft.com/office/powerpoint/2010/main" val="394863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BE17D-39F8-46A6-9B8C-6A94F5B7EBEE}" type="datetime1">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Further Dependencies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BA8DE-9FA4-4B2C-9820-5EEB05DE3EEE}" type="slidenum">
              <a:rPr lang="en-US" smtClean="0"/>
              <a:t>‹#›</a:t>
            </a:fld>
            <a:endParaRPr lang="en-US"/>
          </a:p>
        </p:txBody>
      </p:sp>
    </p:spTree>
    <p:extLst>
      <p:ext uri="{BB962C8B-B14F-4D97-AF65-F5344CB8AC3E}">
        <p14:creationId xmlns:p14="http://schemas.microsoft.com/office/powerpoint/2010/main" val="46917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Design</a:t>
            </a:r>
            <a:endParaRPr lang="en-US" dirty="0"/>
          </a:p>
        </p:txBody>
      </p:sp>
      <p:sp>
        <p:nvSpPr>
          <p:cNvPr id="3" name="Subtitle 2"/>
          <p:cNvSpPr>
            <a:spLocks noGrp="1"/>
          </p:cNvSpPr>
          <p:nvPr>
            <p:ph type="subTitle" idx="1"/>
          </p:nvPr>
        </p:nvSpPr>
        <p:spPr/>
        <p:txBody>
          <a:bodyPr/>
          <a:lstStyle/>
          <a:p>
            <a:r>
              <a:rPr lang="en-US" dirty="0" smtClean="0"/>
              <a:t>CHAPTER 15</a:t>
            </a:r>
          </a:p>
          <a:p>
            <a:r>
              <a:rPr lang="en-US" dirty="0" smtClean="0"/>
              <a:t>Relational Database Design Algorithms and Further Dependencies</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a:t>
            </a:fld>
            <a:endParaRPr lang="en-US"/>
          </a:p>
        </p:txBody>
      </p:sp>
    </p:spTree>
    <p:extLst>
      <p:ext uri="{BB962C8B-B14F-4D97-AF65-F5344CB8AC3E}">
        <p14:creationId xmlns:p14="http://schemas.microsoft.com/office/powerpoint/2010/main" val="116850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to Determine Closure</a:t>
            </a:r>
            <a:endParaRPr lang="en-US" dirty="0"/>
          </a:p>
        </p:txBody>
      </p:sp>
      <p:sp>
        <p:nvSpPr>
          <p:cNvPr id="3" name="Content Placeholder 2"/>
          <p:cNvSpPr>
            <a:spLocks noGrp="1"/>
          </p:cNvSpPr>
          <p:nvPr>
            <p:ph idx="1"/>
          </p:nvPr>
        </p:nvSpPr>
        <p:spPr/>
        <p:txBody>
          <a:bodyPr/>
          <a:lstStyle/>
          <a:p>
            <a:pPr hangingPunct="0"/>
            <a:r>
              <a:rPr lang="en-US" b="1" dirty="0" smtClean="0"/>
              <a:t>Algorithm 15.1.</a:t>
            </a:r>
            <a:r>
              <a:rPr lang="en-US" dirty="0" smtClean="0"/>
              <a:t> Determining </a:t>
            </a:r>
            <a:r>
              <a:rPr lang="en-US" i="1" dirty="0" smtClean="0"/>
              <a:t>X</a:t>
            </a:r>
            <a:r>
              <a:rPr lang="en-US" baseline="30000" dirty="0" smtClean="0"/>
              <a:t>+</a:t>
            </a:r>
            <a:r>
              <a:rPr lang="en-US" dirty="0" smtClean="0"/>
              <a:t>, the Closure of </a:t>
            </a:r>
            <a:r>
              <a:rPr lang="en-US" i="1" dirty="0" smtClean="0"/>
              <a:t>X</a:t>
            </a:r>
            <a:r>
              <a:rPr lang="en-US" dirty="0" smtClean="0"/>
              <a:t> under </a:t>
            </a:r>
            <a:r>
              <a:rPr lang="en-US" i="1" dirty="0" smtClean="0"/>
              <a:t>F</a:t>
            </a:r>
            <a:endParaRPr lang="en-US" dirty="0" smtClean="0"/>
          </a:p>
          <a:p>
            <a:pPr hangingPunct="0"/>
            <a:r>
              <a:rPr lang="en-US" b="1" dirty="0" smtClean="0"/>
              <a:t>Input:</a:t>
            </a:r>
            <a:r>
              <a:rPr lang="en-US" dirty="0" smtClean="0"/>
              <a:t> A set </a:t>
            </a:r>
            <a:r>
              <a:rPr lang="en-US" i="1" dirty="0" smtClean="0"/>
              <a:t>F</a:t>
            </a:r>
            <a:r>
              <a:rPr lang="en-US" dirty="0" smtClean="0"/>
              <a:t> of FDs on a relation schema R, and a set of attributes </a:t>
            </a:r>
            <a:r>
              <a:rPr lang="en-US" i="1" dirty="0" smtClean="0"/>
              <a:t>X</a:t>
            </a:r>
            <a:r>
              <a:rPr lang="en-US" dirty="0" smtClean="0"/>
              <a:t>, which is a subset of R.</a:t>
            </a:r>
          </a:p>
          <a:p>
            <a:pPr marL="400050" lvl="1" indent="0" hangingPunct="0">
              <a:buNone/>
            </a:pPr>
            <a:r>
              <a:rPr lang="en-US" sz="2800" i="1" dirty="0" smtClean="0"/>
              <a:t>X</a:t>
            </a:r>
            <a:r>
              <a:rPr lang="en-US" sz="2800" baseline="30000" dirty="0" smtClean="0"/>
              <a:t>+</a:t>
            </a:r>
            <a:r>
              <a:rPr lang="en-US" sz="2800" dirty="0" smtClean="0"/>
              <a:t> := </a:t>
            </a:r>
            <a:r>
              <a:rPr lang="en-US" sz="2800" i="1" dirty="0" smtClean="0"/>
              <a:t>X</a:t>
            </a:r>
            <a:r>
              <a:rPr lang="en-US" sz="2800" dirty="0" smtClean="0"/>
              <a:t>;</a:t>
            </a:r>
          </a:p>
          <a:p>
            <a:pPr marL="400050" lvl="1" indent="0" hangingPunct="0">
              <a:buNone/>
            </a:pPr>
            <a:r>
              <a:rPr lang="en-US" sz="2800" dirty="0" smtClean="0"/>
              <a:t>repeat</a:t>
            </a:r>
          </a:p>
          <a:p>
            <a:pPr marL="400050" lvl="1" indent="0" hangingPunct="0">
              <a:buNone/>
            </a:pPr>
            <a:r>
              <a:rPr lang="en-US" sz="2800" dirty="0" smtClean="0"/>
              <a:t>	</a:t>
            </a:r>
            <a:r>
              <a:rPr lang="en-US" sz="2800" dirty="0" err="1" smtClean="0"/>
              <a:t>old</a:t>
            </a:r>
            <a:r>
              <a:rPr lang="en-US" sz="2800" i="1" dirty="0" err="1" smtClean="0"/>
              <a:t>X</a:t>
            </a:r>
            <a:r>
              <a:rPr lang="en-US" sz="2800" baseline="30000" dirty="0" smtClean="0"/>
              <a:t>+</a:t>
            </a:r>
            <a:r>
              <a:rPr lang="en-US" sz="2800" dirty="0" smtClean="0"/>
              <a:t> := </a:t>
            </a:r>
            <a:r>
              <a:rPr lang="en-US" sz="2800" i="1" dirty="0" smtClean="0"/>
              <a:t>X</a:t>
            </a:r>
            <a:r>
              <a:rPr lang="en-US" sz="2800" baseline="30000" dirty="0" smtClean="0"/>
              <a:t>+</a:t>
            </a:r>
            <a:r>
              <a:rPr lang="en-US" sz="2800" dirty="0" smtClean="0"/>
              <a:t>;</a:t>
            </a:r>
          </a:p>
          <a:p>
            <a:pPr marL="400050" lvl="1" indent="0" hangingPunct="0">
              <a:buNone/>
            </a:pPr>
            <a:r>
              <a:rPr lang="en-US" sz="2800" dirty="0" smtClean="0"/>
              <a:t>for each functional dependency </a:t>
            </a:r>
            <a:r>
              <a:rPr lang="en-US" sz="2800" i="1" dirty="0" smtClean="0"/>
              <a:t>Y</a:t>
            </a:r>
            <a:r>
              <a:rPr lang="en-US" sz="2800" dirty="0" smtClean="0"/>
              <a:t> </a:t>
            </a:r>
            <a:r>
              <a:rPr lang="en-US" sz="2800" dirty="0" smtClean="0">
                <a:sym typeface="Symbol" panose="05050102010706020507" pitchFamily="18" charset="2"/>
              </a:rPr>
              <a:t></a:t>
            </a:r>
            <a:r>
              <a:rPr lang="en-US" sz="2800" dirty="0" smtClean="0"/>
              <a:t> </a:t>
            </a:r>
            <a:r>
              <a:rPr lang="en-US" sz="2800" i="1" dirty="0" smtClean="0"/>
              <a:t>Z</a:t>
            </a:r>
            <a:r>
              <a:rPr lang="en-US" sz="2800" dirty="0" smtClean="0"/>
              <a:t> in </a:t>
            </a:r>
            <a:r>
              <a:rPr lang="en-US" sz="2800" i="1" dirty="0" smtClean="0"/>
              <a:t>F</a:t>
            </a:r>
            <a:r>
              <a:rPr lang="en-US" sz="2800" dirty="0" smtClean="0"/>
              <a:t> do</a:t>
            </a:r>
          </a:p>
          <a:p>
            <a:pPr marL="400050" lvl="1" indent="0" hangingPunct="0">
              <a:buNone/>
            </a:pPr>
            <a:r>
              <a:rPr lang="en-US" sz="2800" dirty="0" smtClean="0"/>
              <a:t>		if </a:t>
            </a:r>
            <a:r>
              <a:rPr lang="en-US" sz="2800" i="1" dirty="0" smtClean="0"/>
              <a:t>X</a:t>
            </a:r>
            <a:r>
              <a:rPr lang="en-US" sz="2800" baseline="30000" dirty="0" smtClean="0"/>
              <a:t>+</a:t>
            </a:r>
            <a:r>
              <a:rPr lang="en-US" sz="2800" dirty="0" smtClean="0"/>
              <a:t> </a:t>
            </a:r>
            <a:r>
              <a:rPr lang="en-US" sz="2800" dirty="0" smtClean="0">
                <a:sym typeface="Symbol" panose="05050102010706020507" pitchFamily="18" charset="2"/>
              </a:rPr>
              <a:t></a:t>
            </a:r>
            <a:r>
              <a:rPr lang="en-US" sz="2800" dirty="0" smtClean="0"/>
              <a:t> </a:t>
            </a:r>
            <a:r>
              <a:rPr lang="en-US" sz="2800" i="1" dirty="0" smtClean="0"/>
              <a:t>Y</a:t>
            </a:r>
            <a:r>
              <a:rPr lang="en-US" sz="2800" dirty="0" smtClean="0"/>
              <a:t> then </a:t>
            </a:r>
            <a:r>
              <a:rPr lang="en-US" sz="2800" i="1" dirty="0" smtClean="0"/>
              <a:t>X</a:t>
            </a:r>
            <a:r>
              <a:rPr lang="en-US" sz="2800" baseline="30000" dirty="0" smtClean="0"/>
              <a:t>+</a:t>
            </a:r>
            <a:r>
              <a:rPr lang="en-US" sz="2800" dirty="0" smtClean="0"/>
              <a:t> := </a:t>
            </a:r>
            <a:r>
              <a:rPr lang="en-US" sz="2800" i="1" dirty="0" smtClean="0"/>
              <a:t>X</a:t>
            </a:r>
            <a:r>
              <a:rPr lang="en-US" sz="2800" baseline="30000" dirty="0" smtClean="0"/>
              <a:t>+</a:t>
            </a:r>
            <a:r>
              <a:rPr lang="en-US" sz="2800" dirty="0" smtClean="0"/>
              <a:t> </a:t>
            </a:r>
            <a:r>
              <a:rPr lang="en-US" sz="2800" dirty="0" smtClean="0">
                <a:sym typeface="Symbol" panose="05050102010706020507" pitchFamily="18" charset="2"/>
              </a:rPr>
              <a:t></a:t>
            </a:r>
            <a:r>
              <a:rPr lang="en-US" sz="2800" dirty="0" smtClean="0"/>
              <a:t> </a:t>
            </a:r>
            <a:r>
              <a:rPr lang="en-US" sz="2800" i="1" dirty="0" smtClean="0"/>
              <a:t>Z</a:t>
            </a:r>
            <a:r>
              <a:rPr lang="en-US" sz="2800" dirty="0" smtClean="0"/>
              <a:t>;</a:t>
            </a:r>
          </a:p>
          <a:p>
            <a:pPr marL="400050" lvl="1" indent="0" hangingPunct="0">
              <a:buNone/>
            </a:pPr>
            <a:r>
              <a:rPr lang="en-US" sz="2800" dirty="0" smtClean="0"/>
              <a:t>until (</a:t>
            </a:r>
            <a:r>
              <a:rPr lang="en-US" sz="2800" i="1" dirty="0" smtClean="0"/>
              <a:t>X</a:t>
            </a:r>
            <a:r>
              <a:rPr lang="en-US" sz="2800" baseline="30000" dirty="0" smtClean="0"/>
              <a:t>+</a:t>
            </a:r>
            <a:r>
              <a:rPr lang="en-US" sz="2800" dirty="0" smtClean="0"/>
              <a:t> = </a:t>
            </a:r>
            <a:r>
              <a:rPr lang="en-US" sz="2800" dirty="0" err="1" smtClean="0"/>
              <a:t>old</a:t>
            </a:r>
            <a:r>
              <a:rPr lang="en-US" sz="2800" i="1" dirty="0" err="1" smtClean="0"/>
              <a:t>X</a:t>
            </a:r>
            <a:r>
              <a:rPr lang="en-US" sz="2800" baseline="30000" dirty="0" smtClean="0"/>
              <a:t>+</a:t>
            </a:r>
            <a:r>
              <a:rPr lang="en-US" sz="2800" dirty="0" smtClean="0"/>
              <a:t>);</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10</a:t>
            </a:fld>
            <a:endParaRPr lang="en-US"/>
          </a:p>
        </p:txBody>
      </p:sp>
    </p:spTree>
    <p:extLst>
      <p:ext uri="{BB962C8B-B14F-4D97-AF65-F5344CB8AC3E}">
        <p14:creationId xmlns:p14="http://schemas.microsoft.com/office/powerpoint/2010/main" val="362798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Closure(1)</a:t>
            </a:r>
            <a:endParaRPr lang="en-US" dirty="0"/>
          </a:p>
        </p:txBody>
      </p:sp>
      <p:sp>
        <p:nvSpPr>
          <p:cNvPr id="3" name="Content Placeholder 2"/>
          <p:cNvSpPr>
            <a:spLocks noGrp="1"/>
          </p:cNvSpPr>
          <p:nvPr>
            <p:ph idx="1"/>
          </p:nvPr>
        </p:nvSpPr>
        <p:spPr/>
        <p:txBody>
          <a:bodyPr/>
          <a:lstStyle/>
          <a:p>
            <a:pPr hangingPunct="0"/>
            <a:r>
              <a:rPr lang="en-US" sz="2000" dirty="0" smtClean="0"/>
              <a:t>For example, consider the following relation schema about classes held at a university in a given academic year.</a:t>
            </a:r>
          </a:p>
          <a:p>
            <a:pPr marL="0" indent="0" hangingPunct="0">
              <a:buNone/>
            </a:pPr>
            <a:r>
              <a:rPr lang="en-US" sz="2000" dirty="0" smtClean="0"/>
              <a:t>CLASS ( </a:t>
            </a:r>
            <a:r>
              <a:rPr lang="en-US" sz="2000" dirty="0" err="1" smtClean="0"/>
              <a:t>Classid</a:t>
            </a:r>
            <a:r>
              <a:rPr lang="en-US" sz="2000" dirty="0" smtClean="0"/>
              <a:t>, Course#, </a:t>
            </a:r>
            <a:r>
              <a:rPr lang="en-US" sz="2000" dirty="0" err="1" smtClean="0"/>
              <a:t>Instr_name</a:t>
            </a:r>
            <a:r>
              <a:rPr lang="en-US" sz="2000" dirty="0" smtClean="0"/>
              <a:t>, </a:t>
            </a:r>
            <a:r>
              <a:rPr lang="en-US" sz="2000" dirty="0" err="1" smtClean="0"/>
              <a:t>Credit_hrs</a:t>
            </a:r>
            <a:r>
              <a:rPr lang="en-US" sz="2000" dirty="0" smtClean="0"/>
              <a:t>, Text, Publisher, Classroom, Capacity).</a:t>
            </a:r>
          </a:p>
          <a:p>
            <a:pPr hangingPunct="0"/>
            <a:r>
              <a:rPr lang="en-US" sz="2000" dirty="0" smtClean="0"/>
              <a:t>Let </a:t>
            </a:r>
            <a:r>
              <a:rPr lang="en-US" sz="2000" i="1" dirty="0" smtClean="0"/>
              <a:t>F</a:t>
            </a:r>
            <a:r>
              <a:rPr lang="en-US" sz="2000" dirty="0" smtClean="0"/>
              <a:t>, the set of functional dependencies for the above relation include the following FDs: </a:t>
            </a:r>
          </a:p>
          <a:p>
            <a:pPr hangingPunct="0"/>
            <a:endParaRPr lang="en-US" sz="2000" dirty="0" smtClean="0"/>
          </a:p>
          <a:p>
            <a:pPr marL="400050" lvl="1" indent="0" hangingPunct="0">
              <a:buNone/>
            </a:pPr>
            <a:r>
              <a:rPr lang="en-US" sz="1800" dirty="0" smtClean="0"/>
              <a:t>FD1: </a:t>
            </a:r>
            <a:r>
              <a:rPr lang="en-US" sz="1800" dirty="0" err="1" smtClean="0"/>
              <a:t>Classid</a:t>
            </a:r>
            <a:r>
              <a:rPr lang="en-US" sz="1800" dirty="0" smtClean="0">
                <a:sym typeface="Symbol" panose="05050102010706020507" pitchFamily="18" charset="2"/>
              </a:rPr>
              <a:t></a:t>
            </a:r>
            <a:r>
              <a:rPr lang="en-US" sz="1800" dirty="0" smtClean="0"/>
              <a:t> Course#, </a:t>
            </a:r>
            <a:r>
              <a:rPr lang="en-US" sz="1800" dirty="0" err="1" smtClean="0"/>
              <a:t>Instr_name</a:t>
            </a:r>
            <a:r>
              <a:rPr lang="en-US" sz="1800" dirty="0" smtClean="0"/>
              <a:t>, </a:t>
            </a:r>
            <a:r>
              <a:rPr lang="en-US" sz="1800" dirty="0" err="1" smtClean="0"/>
              <a:t>Credit_hrs</a:t>
            </a:r>
            <a:r>
              <a:rPr lang="en-US" sz="1800" dirty="0" smtClean="0"/>
              <a:t>, Text, Publisher, Classroom, Capacity;</a:t>
            </a:r>
          </a:p>
          <a:p>
            <a:pPr marL="400050" lvl="1" indent="0" hangingPunct="0">
              <a:buNone/>
            </a:pPr>
            <a:r>
              <a:rPr lang="en-US" sz="1800" dirty="0" smtClean="0"/>
              <a:t>FD2: Course# </a:t>
            </a:r>
            <a:r>
              <a:rPr lang="en-US" sz="1800" dirty="0" smtClean="0">
                <a:sym typeface="Symbol" panose="05050102010706020507" pitchFamily="18" charset="2"/>
              </a:rPr>
              <a:t></a:t>
            </a:r>
            <a:r>
              <a:rPr lang="en-US" sz="1800" dirty="0" smtClean="0"/>
              <a:t> </a:t>
            </a:r>
            <a:r>
              <a:rPr lang="en-US" sz="1800" dirty="0" err="1" smtClean="0"/>
              <a:t>Credit_hrs</a:t>
            </a:r>
            <a:r>
              <a:rPr lang="en-US" sz="1800" dirty="0" smtClean="0"/>
              <a:t>;  </a:t>
            </a:r>
          </a:p>
          <a:p>
            <a:pPr marL="400050" lvl="1" indent="0" hangingPunct="0">
              <a:buNone/>
            </a:pPr>
            <a:r>
              <a:rPr lang="en-US" sz="1800" dirty="0" smtClean="0"/>
              <a:t>FD3: {Course#, </a:t>
            </a:r>
            <a:r>
              <a:rPr lang="en-US" sz="1800" dirty="0" err="1" smtClean="0"/>
              <a:t>Instr_name</a:t>
            </a:r>
            <a:r>
              <a:rPr lang="en-US" sz="1800" dirty="0" smtClean="0"/>
              <a:t>}  </a:t>
            </a:r>
            <a:r>
              <a:rPr lang="en-US" sz="1800" dirty="0" smtClean="0">
                <a:sym typeface="Symbol" panose="05050102010706020507" pitchFamily="18" charset="2"/>
              </a:rPr>
              <a:t></a:t>
            </a:r>
            <a:r>
              <a:rPr lang="en-US" sz="1800" dirty="0" smtClean="0"/>
              <a:t> Text, Classroom; </a:t>
            </a:r>
          </a:p>
          <a:p>
            <a:pPr marL="400050" lvl="1" indent="0" hangingPunct="0">
              <a:buNone/>
            </a:pPr>
            <a:r>
              <a:rPr lang="en-US" sz="1800" dirty="0" smtClean="0"/>
              <a:t>FD4: Text </a:t>
            </a:r>
            <a:r>
              <a:rPr lang="en-US" sz="1800" dirty="0" smtClean="0">
                <a:sym typeface="Symbol" panose="05050102010706020507" pitchFamily="18" charset="2"/>
              </a:rPr>
              <a:t></a:t>
            </a:r>
            <a:r>
              <a:rPr lang="en-US" sz="1800" dirty="0" smtClean="0"/>
              <a:t> Publisher</a:t>
            </a:r>
          </a:p>
          <a:p>
            <a:pPr marL="400050" lvl="1" indent="0" hangingPunct="0">
              <a:buNone/>
            </a:pPr>
            <a:r>
              <a:rPr lang="en-US" sz="1800" dirty="0" smtClean="0"/>
              <a:t>FD5: Classroom </a:t>
            </a:r>
            <a:r>
              <a:rPr lang="en-US" sz="1800" dirty="0" smtClean="0">
                <a:sym typeface="Symbol" panose="05050102010706020507" pitchFamily="18" charset="2"/>
              </a:rPr>
              <a:t></a:t>
            </a:r>
            <a:r>
              <a:rPr lang="en-US" sz="1800" dirty="0" smtClean="0"/>
              <a:t> Capacity</a:t>
            </a:r>
          </a:p>
          <a:p>
            <a:pPr marL="400050" lvl="1" indent="0" hangingPunct="0">
              <a:buNone/>
            </a:pPr>
            <a:r>
              <a:rPr lang="en-US" sz="1800" dirty="0" smtClean="0"/>
              <a:t>These FDs above represent the meaning of the individual attributes and the relationship among them and defines certain rules about the classes.</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11</a:t>
            </a:fld>
            <a:endParaRPr lang="en-US"/>
          </a:p>
        </p:txBody>
      </p:sp>
    </p:spTree>
    <p:extLst>
      <p:ext uri="{BB962C8B-B14F-4D97-AF65-F5344CB8AC3E}">
        <p14:creationId xmlns:p14="http://schemas.microsoft.com/office/powerpoint/2010/main" val="1611680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Closure(2)</a:t>
            </a:r>
            <a:endParaRPr lang="en-US" dirty="0"/>
          </a:p>
        </p:txBody>
      </p:sp>
      <p:sp>
        <p:nvSpPr>
          <p:cNvPr id="3" name="Content Placeholder 2"/>
          <p:cNvSpPr>
            <a:spLocks noGrp="1"/>
          </p:cNvSpPr>
          <p:nvPr>
            <p:ph idx="1"/>
          </p:nvPr>
        </p:nvSpPr>
        <p:spPr/>
        <p:txBody>
          <a:bodyPr/>
          <a:lstStyle/>
          <a:p>
            <a:pPr hangingPunct="0"/>
            <a:r>
              <a:rPr lang="en-US" sz="2400" dirty="0" smtClean="0"/>
              <a:t>The closures of attributes or sets of attributes for some example sets:</a:t>
            </a:r>
          </a:p>
          <a:p>
            <a:pPr hangingPunct="0"/>
            <a:endParaRPr lang="en-US" sz="2400" dirty="0" smtClean="0"/>
          </a:p>
          <a:p>
            <a:pPr marL="400050" lvl="1" indent="0" hangingPunct="0">
              <a:buNone/>
            </a:pPr>
            <a:r>
              <a:rPr lang="en-US" sz="2000" dirty="0" smtClean="0"/>
              <a:t>{ </a:t>
            </a:r>
            <a:r>
              <a:rPr lang="en-US" sz="2000" dirty="0" err="1" smtClean="0"/>
              <a:t>Classid</a:t>
            </a:r>
            <a:r>
              <a:rPr lang="en-US" sz="2000" dirty="0" smtClean="0"/>
              <a:t> } </a:t>
            </a:r>
            <a:r>
              <a:rPr lang="en-US" sz="2000" baseline="30000" dirty="0" smtClean="0"/>
              <a:t>+</a:t>
            </a:r>
            <a:r>
              <a:rPr lang="en-US" sz="2000" dirty="0" smtClean="0"/>
              <a:t> = { </a:t>
            </a:r>
            <a:r>
              <a:rPr lang="en-US" sz="2000" dirty="0" err="1" smtClean="0"/>
              <a:t>Classid</a:t>
            </a:r>
            <a:r>
              <a:rPr lang="en-US" sz="2000" dirty="0" smtClean="0"/>
              <a:t> , Course#, </a:t>
            </a:r>
            <a:r>
              <a:rPr lang="en-US" sz="2000" dirty="0" err="1" smtClean="0"/>
              <a:t>Instr_name</a:t>
            </a:r>
            <a:r>
              <a:rPr lang="en-US" sz="2000" dirty="0" smtClean="0"/>
              <a:t>, </a:t>
            </a:r>
            <a:r>
              <a:rPr lang="en-US" sz="2000" dirty="0" err="1" smtClean="0"/>
              <a:t>Credit_hrs</a:t>
            </a:r>
            <a:r>
              <a:rPr lang="en-US" sz="2000" dirty="0" smtClean="0"/>
              <a:t>, Text, Publisher, Classroom, Capacity } = CLASS</a:t>
            </a:r>
          </a:p>
          <a:p>
            <a:pPr marL="400050" lvl="1" indent="0" hangingPunct="0">
              <a:buNone/>
            </a:pPr>
            <a:endParaRPr lang="en-US" sz="2000" dirty="0" smtClean="0"/>
          </a:p>
          <a:p>
            <a:pPr marL="400050" lvl="1" indent="0" hangingPunct="0">
              <a:buNone/>
            </a:pPr>
            <a:r>
              <a:rPr lang="en-US" sz="2000" dirty="0" smtClean="0"/>
              <a:t>{ Course#} </a:t>
            </a:r>
            <a:r>
              <a:rPr lang="en-US" sz="2000" baseline="30000" dirty="0" smtClean="0"/>
              <a:t>+</a:t>
            </a:r>
            <a:r>
              <a:rPr lang="en-US" sz="2000" dirty="0" smtClean="0"/>
              <a:t> = { Course#, </a:t>
            </a:r>
            <a:r>
              <a:rPr lang="en-US" sz="2000" dirty="0" err="1" smtClean="0"/>
              <a:t>Credit_hrs</a:t>
            </a:r>
            <a:r>
              <a:rPr lang="en-US" sz="2000" dirty="0" smtClean="0"/>
              <a:t>}</a:t>
            </a:r>
          </a:p>
          <a:p>
            <a:pPr marL="400050" lvl="1" indent="0" hangingPunct="0">
              <a:buNone/>
            </a:pPr>
            <a:endParaRPr lang="en-US" sz="2000" dirty="0" smtClean="0"/>
          </a:p>
          <a:p>
            <a:pPr marL="400050" lvl="1" indent="0" hangingPunct="0">
              <a:buNone/>
            </a:pPr>
            <a:r>
              <a:rPr lang="en-US" sz="2000" dirty="0" smtClean="0"/>
              <a:t>{ Course#, </a:t>
            </a:r>
            <a:r>
              <a:rPr lang="en-US" sz="2000" dirty="0" err="1" smtClean="0"/>
              <a:t>Instr_name</a:t>
            </a:r>
            <a:r>
              <a:rPr lang="en-US" sz="2000" dirty="0" smtClean="0"/>
              <a:t> } </a:t>
            </a:r>
            <a:r>
              <a:rPr lang="en-US" sz="2000" baseline="30000" dirty="0" smtClean="0"/>
              <a:t>+</a:t>
            </a:r>
            <a:r>
              <a:rPr lang="en-US" sz="2000" dirty="0" smtClean="0"/>
              <a:t> = { Course#, </a:t>
            </a:r>
            <a:r>
              <a:rPr lang="en-US" sz="2000" dirty="0" err="1" smtClean="0"/>
              <a:t>Credit_hrs</a:t>
            </a:r>
            <a:r>
              <a:rPr lang="en-US" sz="2000" dirty="0" smtClean="0"/>
              <a:t>, Text, Publisher, Classroom, Capacity }</a:t>
            </a:r>
          </a:p>
          <a:p>
            <a:pPr marL="400050" lvl="1" indent="0" hangingPunct="0">
              <a:buNone/>
            </a:pPr>
            <a:endParaRPr lang="en-US" sz="2000" dirty="0" smtClean="0"/>
          </a:p>
          <a:p>
            <a:pPr marL="400050" lvl="1" indent="0">
              <a:buNone/>
            </a:pPr>
            <a:r>
              <a:rPr lang="en-US" sz="2000" dirty="0" smtClean="0"/>
              <a:t>Note that each closure above has an interpretation that is revealing about the attribute(s) on the left-hand-side. The closure of { </a:t>
            </a:r>
            <a:r>
              <a:rPr lang="en-US" sz="2000" dirty="0" err="1" smtClean="0"/>
              <a:t>Classid</a:t>
            </a:r>
            <a:r>
              <a:rPr lang="en-US" sz="2000" dirty="0" smtClean="0"/>
              <a:t> } </a:t>
            </a:r>
            <a:r>
              <a:rPr lang="en-US" sz="2000" baseline="30000" dirty="0" smtClean="0"/>
              <a:t>+</a:t>
            </a:r>
            <a:r>
              <a:rPr lang="en-US" sz="2000" dirty="0" smtClean="0"/>
              <a:t>  is the entire relation CLASS indicating that all attributes of the relation can be determined from </a:t>
            </a:r>
            <a:r>
              <a:rPr lang="en-US" sz="2000" dirty="0" err="1" smtClean="0"/>
              <a:t>Classid</a:t>
            </a:r>
            <a:r>
              <a:rPr lang="en-US" sz="2000" dirty="0" smtClean="0"/>
              <a:t> and hence it is a key.</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12</a:t>
            </a:fld>
            <a:endParaRPr lang="en-US"/>
          </a:p>
        </p:txBody>
      </p:sp>
    </p:spTree>
    <p:extLst>
      <p:ext uri="{BB962C8B-B14F-4D97-AF65-F5344CB8AC3E}">
        <p14:creationId xmlns:p14="http://schemas.microsoft.com/office/powerpoint/2010/main" val="314210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Equivalence of Sets of FDs</a:t>
            </a:r>
            <a:endParaRPr lang="en-US" dirty="0"/>
          </a:p>
        </p:txBody>
      </p:sp>
      <p:sp>
        <p:nvSpPr>
          <p:cNvPr id="3" name="Content Placeholder 2"/>
          <p:cNvSpPr>
            <a:spLocks noGrp="1"/>
          </p:cNvSpPr>
          <p:nvPr>
            <p:ph idx="1"/>
          </p:nvPr>
        </p:nvSpPr>
        <p:spPr/>
        <p:txBody>
          <a:bodyPr>
            <a:normAutofit/>
          </a:bodyPr>
          <a:lstStyle/>
          <a:p>
            <a:r>
              <a:rPr lang="en-US" altLang="en-US" dirty="0" smtClean="0">
                <a:ea typeface="MS PGothic" charset="-128"/>
              </a:rPr>
              <a:t>Two sets of FDs F and G are </a:t>
            </a:r>
            <a:r>
              <a:rPr lang="en-US" altLang="en-US" b="1" dirty="0" smtClean="0">
                <a:ea typeface="MS PGothic" charset="-128"/>
              </a:rPr>
              <a:t>equivalent</a:t>
            </a:r>
            <a:r>
              <a:rPr lang="en-US" altLang="en-US" dirty="0" smtClean="0">
                <a:ea typeface="MS PGothic" charset="-128"/>
              </a:rPr>
              <a:t> if:</a:t>
            </a:r>
          </a:p>
          <a:p>
            <a:pPr lvl="1"/>
            <a:r>
              <a:rPr lang="en-US" altLang="en-US" dirty="0" smtClean="0">
                <a:ea typeface="MS PGothic" charset="-128"/>
              </a:rPr>
              <a:t>Every FD in F can be inferred from G, and</a:t>
            </a:r>
          </a:p>
          <a:p>
            <a:pPr lvl="1"/>
            <a:r>
              <a:rPr lang="en-US" altLang="en-US" dirty="0" smtClean="0">
                <a:ea typeface="MS PGothic" charset="-128"/>
              </a:rPr>
              <a:t>Every FD in G can be inferred from F</a:t>
            </a:r>
          </a:p>
          <a:p>
            <a:pPr lvl="1"/>
            <a:r>
              <a:rPr lang="en-US" altLang="en-US" dirty="0" smtClean="0">
                <a:ea typeface="MS PGothic" charset="-128"/>
              </a:rPr>
              <a:t>Hence, F and G are equivalent if F</a:t>
            </a:r>
            <a:r>
              <a:rPr lang="en-US" altLang="en-US" baseline="30000" dirty="0" smtClean="0">
                <a:ea typeface="MS PGothic" charset="-128"/>
              </a:rPr>
              <a:t>+</a:t>
            </a:r>
            <a:r>
              <a:rPr lang="en-US" altLang="en-US" dirty="0" smtClean="0">
                <a:ea typeface="MS PGothic" charset="-128"/>
              </a:rPr>
              <a:t> = G</a:t>
            </a:r>
            <a:r>
              <a:rPr lang="en-US" altLang="en-US" baseline="30000" dirty="0" smtClean="0">
                <a:ea typeface="MS PGothic" charset="-128"/>
              </a:rPr>
              <a:t>+</a:t>
            </a:r>
          </a:p>
          <a:p>
            <a:r>
              <a:rPr lang="en-US" altLang="en-US" dirty="0" smtClean="0">
                <a:ea typeface="MS PGothic" charset="-128"/>
              </a:rPr>
              <a:t>Definition (</a:t>
            </a:r>
            <a:r>
              <a:rPr lang="en-US" altLang="en-US" b="1" dirty="0" smtClean="0">
                <a:ea typeface="MS PGothic" charset="-128"/>
              </a:rPr>
              <a:t>Covers</a:t>
            </a:r>
            <a:r>
              <a:rPr lang="en-US" altLang="en-US" dirty="0" smtClean="0">
                <a:ea typeface="MS PGothic" charset="-128"/>
              </a:rPr>
              <a:t>):</a:t>
            </a:r>
          </a:p>
          <a:p>
            <a:pPr lvl="1"/>
            <a:r>
              <a:rPr lang="en-US" altLang="en-US" dirty="0" smtClean="0">
                <a:ea typeface="MS PGothic" charset="-128"/>
              </a:rPr>
              <a:t>F </a:t>
            </a:r>
            <a:r>
              <a:rPr lang="en-US" altLang="en-US" b="1" dirty="0" smtClean="0">
                <a:ea typeface="MS PGothic" charset="-128"/>
              </a:rPr>
              <a:t>covers</a:t>
            </a:r>
            <a:r>
              <a:rPr lang="en-US" altLang="en-US" dirty="0" smtClean="0">
                <a:ea typeface="MS PGothic" charset="-128"/>
              </a:rPr>
              <a:t> G if every FD in G can be inferred from F</a:t>
            </a:r>
          </a:p>
          <a:p>
            <a:pPr lvl="2"/>
            <a:r>
              <a:rPr lang="en-US" altLang="en-US" sz="2400" dirty="0">
                <a:ea typeface="MS PGothic" charset="-128"/>
              </a:rPr>
              <a:t>(i.e., if G</a:t>
            </a:r>
            <a:r>
              <a:rPr lang="en-US" altLang="en-US" sz="2400" baseline="30000" dirty="0">
                <a:ea typeface="MS PGothic" charset="-128"/>
              </a:rPr>
              <a:t>+</a:t>
            </a:r>
            <a:r>
              <a:rPr lang="en-US" altLang="en-US" sz="2400" dirty="0">
                <a:ea typeface="MS PGothic" charset="-128"/>
              </a:rPr>
              <a:t> </a:t>
            </a:r>
            <a:r>
              <a:rPr lang="en-US" altLang="en-US" sz="2400" i="1" dirty="0">
                <a:ea typeface="MS PGothic" charset="-128"/>
              </a:rPr>
              <a:t>subset-of</a:t>
            </a:r>
            <a:r>
              <a:rPr lang="en-US" altLang="en-US" sz="2400" dirty="0">
                <a:ea typeface="MS PGothic" charset="-128"/>
              </a:rPr>
              <a:t> F</a:t>
            </a:r>
            <a:r>
              <a:rPr lang="en-US" altLang="en-US" sz="2400" baseline="30000" dirty="0">
                <a:ea typeface="MS PGothic" charset="-128"/>
              </a:rPr>
              <a:t>+</a:t>
            </a:r>
            <a:r>
              <a:rPr lang="en-US" altLang="en-US" sz="2400" dirty="0">
                <a:ea typeface="MS PGothic" charset="-128"/>
              </a:rPr>
              <a:t>)</a:t>
            </a:r>
          </a:p>
          <a:p>
            <a:r>
              <a:rPr lang="en-US" altLang="en-US" dirty="0" smtClean="0">
                <a:ea typeface="MS PGothic" charset="-128"/>
              </a:rPr>
              <a:t>F and G are equivalent if F covers G and G covers F</a:t>
            </a:r>
          </a:p>
          <a:p>
            <a:r>
              <a:rPr lang="en-US" altLang="en-US" dirty="0" smtClean="0">
                <a:ea typeface="MS PGothic" charset="-128"/>
              </a:rPr>
              <a:t>There is an algorithm for checking equivalence of sets of FDs</a:t>
            </a:r>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13</a:t>
            </a:fld>
            <a:endParaRPr lang="en-US"/>
          </a:p>
        </p:txBody>
      </p:sp>
    </p:spTree>
    <p:extLst>
      <p:ext uri="{BB962C8B-B14F-4D97-AF65-F5344CB8AC3E}">
        <p14:creationId xmlns:p14="http://schemas.microsoft.com/office/powerpoint/2010/main" val="923511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Finding Minimal Cover of FDs (1)</a:t>
            </a:r>
            <a:endParaRPr lang="en-US" dirty="0"/>
          </a:p>
        </p:txBody>
      </p:sp>
      <p:sp>
        <p:nvSpPr>
          <p:cNvPr id="3" name="Content Placeholder 2"/>
          <p:cNvSpPr>
            <a:spLocks noGrp="1"/>
          </p:cNvSpPr>
          <p:nvPr>
            <p:ph idx="1"/>
          </p:nvPr>
        </p:nvSpPr>
        <p:spPr/>
        <p:txBody>
          <a:bodyPr/>
          <a:lstStyle/>
          <a:p>
            <a:pPr hangingPunct="0"/>
            <a:r>
              <a:rPr lang="en-US" dirty="0" smtClean="0"/>
              <a:t>Just as we applied inference rules to expand on a set </a:t>
            </a:r>
            <a:r>
              <a:rPr lang="en-US" i="1" dirty="0" smtClean="0"/>
              <a:t>F</a:t>
            </a:r>
            <a:r>
              <a:rPr lang="en-US" dirty="0" smtClean="0"/>
              <a:t> of FDs to arrive at </a:t>
            </a:r>
            <a:r>
              <a:rPr lang="en-US" i="1" dirty="0" smtClean="0"/>
              <a:t>F</a:t>
            </a:r>
            <a:r>
              <a:rPr lang="en-US" dirty="0" smtClean="0"/>
              <a:t>+, its closure, it is possible to think </a:t>
            </a:r>
            <a:r>
              <a:rPr lang="en-US" dirty="0" smtClean="0">
                <a:ea typeface="MS PGothic" charset="-128"/>
              </a:rPr>
              <a:t>in the opposite direction</a:t>
            </a:r>
            <a:r>
              <a:rPr lang="en-US" sz="3600" dirty="0" smtClean="0">
                <a:ea typeface="MS PGothic" charset="-128"/>
              </a:rPr>
              <a:t> </a:t>
            </a:r>
            <a:r>
              <a:rPr lang="en-US" dirty="0" smtClean="0"/>
              <a:t>to see if we could shrink or reduce the set </a:t>
            </a:r>
            <a:r>
              <a:rPr lang="en-US" i="1" dirty="0" smtClean="0"/>
              <a:t>F </a:t>
            </a:r>
            <a:r>
              <a:rPr lang="en-US" dirty="0" smtClean="0"/>
              <a:t>to its</a:t>
            </a:r>
            <a:r>
              <a:rPr lang="en-US" i="1" dirty="0" smtClean="0"/>
              <a:t> minimal form </a:t>
            </a:r>
            <a:r>
              <a:rPr lang="en-US" dirty="0" smtClean="0"/>
              <a:t>so that the minimal set is still equivalent to the original set</a:t>
            </a:r>
            <a:r>
              <a:rPr lang="en-US" i="1" dirty="0" smtClean="0"/>
              <a:t> F.</a:t>
            </a:r>
            <a:r>
              <a:rPr lang="en-US" baseline="30000" dirty="0" smtClean="0"/>
              <a:t> </a:t>
            </a:r>
          </a:p>
          <a:p>
            <a:pPr hangingPunct="0"/>
            <a:r>
              <a:rPr lang="en-US" b="1" dirty="0" smtClean="0"/>
              <a:t>Definition:</a:t>
            </a:r>
            <a:r>
              <a:rPr lang="en-US" dirty="0" smtClean="0"/>
              <a:t> An attribute in a functional dependency is considered an </a:t>
            </a:r>
            <a:r>
              <a:rPr lang="en-US" b="1" dirty="0" smtClean="0"/>
              <a:t>extraneous attribute</a:t>
            </a:r>
            <a:r>
              <a:rPr lang="en-US" dirty="0" smtClean="0"/>
              <a:t> if we can remove it without changing the closure of the set of dependencies. Formally, given F, the set of functional dependencies and a functional dependency </a:t>
            </a:r>
            <a:r>
              <a:rPr lang="en-US" i="1" dirty="0" smtClean="0"/>
              <a:t>X</a:t>
            </a:r>
            <a:r>
              <a:rPr lang="en-US" dirty="0" smtClean="0"/>
              <a:t> </a:t>
            </a:r>
            <a:r>
              <a:rPr lang="en-US" dirty="0" smtClean="0">
                <a:sym typeface="Symbol" panose="05050102010706020507" pitchFamily="18" charset="2"/>
              </a:rPr>
              <a:t></a:t>
            </a:r>
            <a:r>
              <a:rPr lang="en-US" dirty="0" smtClean="0"/>
              <a:t> </a:t>
            </a:r>
            <a:r>
              <a:rPr lang="en-US" i="1" dirty="0" smtClean="0"/>
              <a:t>A</a:t>
            </a:r>
            <a:r>
              <a:rPr lang="en-US" dirty="0" smtClean="0"/>
              <a:t> in </a:t>
            </a:r>
            <a:r>
              <a:rPr lang="en-US" i="1" dirty="0" smtClean="0"/>
              <a:t>F , </a:t>
            </a:r>
            <a:r>
              <a:rPr lang="en-US" dirty="0" smtClean="0"/>
              <a:t>attribute</a:t>
            </a:r>
            <a:r>
              <a:rPr lang="en-US" i="1" dirty="0" smtClean="0"/>
              <a:t> Y </a:t>
            </a:r>
            <a:r>
              <a:rPr lang="en-US" dirty="0" smtClean="0"/>
              <a:t>is extraneous in</a:t>
            </a:r>
            <a:r>
              <a:rPr lang="en-US" i="1" dirty="0" smtClean="0"/>
              <a:t> X </a:t>
            </a:r>
            <a:r>
              <a:rPr lang="en-US" dirty="0" smtClean="0"/>
              <a:t>if </a:t>
            </a:r>
            <a:r>
              <a:rPr lang="en-US" i="1" dirty="0" smtClean="0"/>
              <a:t> Y is a subset of  X, </a:t>
            </a:r>
            <a:r>
              <a:rPr lang="en-US" dirty="0" smtClean="0"/>
              <a:t>and</a:t>
            </a:r>
            <a:r>
              <a:rPr lang="en-US" i="1" dirty="0" smtClean="0"/>
              <a:t> F </a:t>
            </a:r>
            <a:r>
              <a:rPr lang="en-US" dirty="0" smtClean="0"/>
              <a:t>logically implies</a:t>
            </a:r>
            <a:r>
              <a:rPr lang="en-US" i="1" dirty="0" smtClean="0"/>
              <a:t> (F- (X</a:t>
            </a:r>
            <a:r>
              <a:rPr lang="en-US" dirty="0" smtClean="0"/>
              <a:t> </a:t>
            </a:r>
            <a:r>
              <a:rPr lang="en-US" dirty="0" smtClean="0">
                <a:sym typeface="Symbol" panose="05050102010706020507" pitchFamily="18" charset="2"/>
              </a:rPr>
              <a:t></a:t>
            </a:r>
            <a:r>
              <a:rPr lang="en-US" dirty="0" smtClean="0"/>
              <a:t> </a:t>
            </a:r>
            <a:r>
              <a:rPr lang="en-US" i="1" dirty="0" smtClean="0"/>
              <a:t>A) </a:t>
            </a:r>
            <a:r>
              <a:rPr lang="en-IN" dirty="0" smtClean="0">
                <a:sym typeface="Symbol" panose="05050102010706020507" pitchFamily="18" charset="2"/>
              </a:rPr>
              <a:t></a:t>
            </a:r>
            <a:r>
              <a:rPr lang="en-IN" dirty="0" smtClean="0"/>
              <a:t> { (</a:t>
            </a:r>
            <a:r>
              <a:rPr lang="en-IN" i="1" dirty="0" smtClean="0"/>
              <a:t>X – Y) </a:t>
            </a:r>
            <a:r>
              <a:rPr lang="en-US" dirty="0" smtClean="0">
                <a:sym typeface="Symbol" panose="05050102010706020507" pitchFamily="18" charset="2"/>
              </a:rPr>
              <a:t></a:t>
            </a:r>
            <a:r>
              <a:rPr lang="en-US" dirty="0" smtClean="0"/>
              <a:t> </a:t>
            </a:r>
            <a:r>
              <a:rPr lang="en-US" i="1" dirty="0" smtClean="0"/>
              <a:t>A }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14</a:t>
            </a:fld>
            <a:endParaRPr lang="en-US"/>
          </a:p>
        </p:txBody>
      </p:sp>
    </p:spTree>
    <p:extLst>
      <p:ext uri="{BB962C8B-B14F-4D97-AF65-F5344CB8AC3E}">
        <p14:creationId xmlns:p14="http://schemas.microsoft.com/office/powerpoint/2010/main" val="141903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Minimal Sets of FDs(2)</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3200" dirty="0" smtClean="0">
                <a:ea typeface="MS PGothic" charset="-128"/>
              </a:rPr>
              <a:t>A set of FDs is </a:t>
            </a:r>
            <a:r>
              <a:rPr lang="en-US" altLang="en-US" sz="3200" b="1" dirty="0" smtClean="0">
                <a:ea typeface="MS PGothic" charset="-128"/>
              </a:rPr>
              <a:t>minimal</a:t>
            </a:r>
            <a:r>
              <a:rPr lang="en-US" altLang="en-US" sz="3200" dirty="0" smtClean="0">
                <a:ea typeface="MS PGothic" charset="-128"/>
              </a:rPr>
              <a:t> if it satisfies the following conditions:</a:t>
            </a:r>
          </a:p>
          <a:p>
            <a:pPr marL="952500" lvl="1" indent="-495300">
              <a:buFont typeface="Wingdings" charset="2"/>
              <a:buAutoNum type="arabicPeriod"/>
            </a:pPr>
            <a:r>
              <a:rPr lang="en-US" altLang="en-US" sz="2800" dirty="0" smtClean="0">
                <a:ea typeface="MS PGothic" charset="-128"/>
              </a:rPr>
              <a:t>Every dependency in F has a single attribute for its RHS.</a:t>
            </a:r>
          </a:p>
          <a:p>
            <a:pPr marL="952500" lvl="1" indent="-495300">
              <a:buFont typeface="Wingdings" charset="2"/>
              <a:buAutoNum type="arabicPeriod"/>
            </a:pPr>
            <a:r>
              <a:rPr lang="en-US" altLang="en-US" sz="2800" dirty="0" smtClean="0">
                <a:ea typeface="MS PGothic" charset="-128"/>
              </a:rPr>
              <a:t>We cannot remove any dependency from F and have a set of dependencies that is equivalent to F.</a:t>
            </a:r>
          </a:p>
          <a:p>
            <a:pPr marL="952500" lvl="1" indent="-495300">
              <a:buFont typeface="Wingdings" charset="2"/>
              <a:buAutoNum type="arabicPeriod"/>
            </a:pPr>
            <a:r>
              <a:rPr lang="en-US" altLang="en-US" sz="2800" dirty="0" smtClean="0">
                <a:ea typeface="MS PGothic" charset="-128"/>
              </a:rPr>
              <a:t>We cannot replace any dependency X </a:t>
            </a:r>
            <a:r>
              <a:rPr lang="en-US" sz="3200" dirty="0" smtClean="0">
                <a:sym typeface="Symbol" panose="05050102010706020507" pitchFamily="18" charset="2"/>
              </a:rPr>
              <a:t></a:t>
            </a:r>
            <a:r>
              <a:rPr lang="en-US" altLang="en-US" sz="2800" dirty="0" smtClean="0">
                <a:ea typeface="MS PGothic" charset="-128"/>
              </a:rPr>
              <a:t> A in F with a dependency Y </a:t>
            </a:r>
            <a:r>
              <a:rPr lang="en-US" sz="3200" dirty="0" smtClean="0">
                <a:sym typeface="Symbol" panose="05050102010706020507" pitchFamily="18" charset="2"/>
              </a:rPr>
              <a:t></a:t>
            </a:r>
            <a:r>
              <a:rPr lang="en-US" altLang="en-US" sz="2800" dirty="0" smtClean="0">
                <a:ea typeface="MS PGothic" charset="-128"/>
              </a:rPr>
              <a:t> A, where Y is a proper subset of X, and still have a set of dependencies that is equivalent to F.</a:t>
            </a:r>
            <a:endParaRPr lang="en-US" altLang="en-US" sz="2800" dirty="0">
              <a:ea typeface="MS PGothic" charset="-128"/>
            </a:endParaRPr>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15</a:t>
            </a:fld>
            <a:endParaRPr lang="en-US"/>
          </a:p>
        </p:txBody>
      </p:sp>
    </p:spTree>
    <p:extLst>
      <p:ext uri="{BB962C8B-B14F-4D97-AF65-F5344CB8AC3E}">
        <p14:creationId xmlns:p14="http://schemas.microsoft.com/office/powerpoint/2010/main" val="5754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Finding Minimal Cover of FDs (3)</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US" altLang="en-US" sz="2000" b="1" dirty="0" smtClean="0"/>
              <a:t>Algorithm 15.2. Finding a Minimal Cover F for a Set of Functional Dependencies E </a:t>
            </a:r>
          </a:p>
          <a:p>
            <a:pPr lvl="1">
              <a:lnSpc>
                <a:spcPct val="80000"/>
              </a:lnSpc>
            </a:pPr>
            <a:r>
              <a:rPr lang="en-US" altLang="en-US" sz="2000" b="1" dirty="0" smtClean="0"/>
              <a:t>Input: A set of functional dependencies E. </a:t>
            </a:r>
          </a:p>
          <a:p>
            <a:pPr marL="457200" indent="-457200">
              <a:lnSpc>
                <a:spcPct val="80000"/>
              </a:lnSpc>
              <a:buSzPct val="100000"/>
              <a:buFont typeface="+mj-lt"/>
              <a:buAutoNum type="arabicPeriod"/>
            </a:pPr>
            <a:r>
              <a:rPr lang="en-US" altLang="en-US" sz="2000" dirty="0" smtClean="0"/>
              <a:t>Set F:=E. </a:t>
            </a:r>
          </a:p>
          <a:p>
            <a:pPr marL="457200" indent="-457200">
              <a:lnSpc>
                <a:spcPct val="80000"/>
              </a:lnSpc>
              <a:buSzPct val="100000"/>
              <a:buFont typeface="+mj-lt"/>
              <a:buAutoNum type="arabicPeriod"/>
            </a:pPr>
            <a:r>
              <a:rPr lang="en-US" altLang="en-US" sz="2000" dirty="0" smtClean="0"/>
              <a:t>Replace each functional dependency X → {A1, A2, ..., An} in F by the n functional dependencies X →A1, X →A2, ..., X → An. </a:t>
            </a:r>
          </a:p>
          <a:p>
            <a:pPr marL="457200" indent="-457200">
              <a:lnSpc>
                <a:spcPct val="80000"/>
              </a:lnSpc>
              <a:buSzPct val="100000"/>
              <a:buFont typeface="+mj-lt"/>
              <a:buAutoNum type="arabicPeriod"/>
            </a:pPr>
            <a:r>
              <a:rPr lang="en-US" altLang="en-US" sz="2000" dirty="0" smtClean="0"/>
              <a:t>For each functional dependency X → A in F</a:t>
            </a:r>
          </a:p>
          <a:p>
            <a:pPr marL="0" indent="0">
              <a:lnSpc>
                <a:spcPct val="80000"/>
              </a:lnSpc>
              <a:buSzPct val="100000"/>
              <a:buNone/>
            </a:pPr>
            <a:r>
              <a:rPr lang="en-US" altLang="en-US" sz="2000" dirty="0"/>
              <a:t>	</a:t>
            </a:r>
            <a:r>
              <a:rPr lang="en-US" altLang="en-US" sz="2000" dirty="0" smtClean="0"/>
              <a:t>for each attribute B that is an element of X </a:t>
            </a:r>
          </a:p>
          <a:p>
            <a:pPr marL="0" indent="0">
              <a:lnSpc>
                <a:spcPct val="80000"/>
              </a:lnSpc>
              <a:buSzPct val="100000"/>
              <a:buNone/>
            </a:pPr>
            <a:r>
              <a:rPr lang="en-US" altLang="en-US" sz="2000" dirty="0" smtClean="0"/>
              <a:t>	</a:t>
            </a:r>
            <a:r>
              <a:rPr lang="en-US" altLang="en-US" sz="2000" dirty="0"/>
              <a:t> </a:t>
            </a:r>
            <a:r>
              <a:rPr lang="en-US" altLang="en-US" sz="2000" dirty="0" smtClean="0"/>
              <a:t>    if { {F – {X → A} } ∪ { (X – {B} ) → A} } is equivalent to F </a:t>
            </a:r>
          </a:p>
          <a:p>
            <a:pPr marL="0" indent="0">
              <a:lnSpc>
                <a:spcPct val="80000"/>
              </a:lnSpc>
              <a:buSzPct val="100000"/>
              <a:buNone/>
            </a:pPr>
            <a:r>
              <a:rPr lang="en-US" altLang="en-US" sz="2000" dirty="0" smtClean="0"/>
              <a:t>  	          then replace X → A with (X – {B} ) → A in F. </a:t>
            </a:r>
          </a:p>
          <a:p>
            <a:pPr marL="0" indent="0">
              <a:lnSpc>
                <a:spcPct val="80000"/>
              </a:lnSpc>
              <a:buSzPct val="100000"/>
              <a:buNone/>
            </a:pPr>
            <a:r>
              <a:rPr lang="en-US" altLang="en-US" sz="2000" b="1" dirty="0" smtClean="0">
                <a:solidFill>
                  <a:srgbClr val="800000"/>
                </a:solidFill>
              </a:rPr>
              <a:t>	</a:t>
            </a:r>
            <a:r>
              <a:rPr lang="en-US" altLang="en-US" sz="2000" b="1" dirty="0" smtClean="0"/>
              <a:t>(* The above constitutes a removal of the extraneous attribute B from X *)</a:t>
            </a:r>
          </a:p>
          <a:p>
            <a:pPr marL="457200" indent="-457200">
              <a:lnSpc>
                <a:spcPct val="80000"/>
              </a:lnSpc>
              <a:buSzPct val="100000"/>
              <a:buFont typeface="+mj-lt"/>
              <a:buAutoNum type="arabicPeriod" startAt="4"/>
            </a:pPr>
            <a:r>
              <a:rPr lang="en-US" altLang="en-US" sz="2000" dirty="0" smtClean="0"/>
              <a:t>For each remaining functional dependency X → A in F if {F – {X → A} } is equivalent to F, </a:t>
            </a:r>
            <a:r>
              <a:rPr lang="en-US" altLang="en-US" sz="1800" dirty="0" smtClean="0"/>
              <a:t>then remove X → A from F. </a:t>
            </a:r>
          </a:p>
          <a:p>
            <a:pPr marL="0" indent="0">
              <a:lnSpc>
                <a:spcPct val="80000"/>
              </a:lnSpc>
              <a:buSzPct val="100000"/>
              <a:buNone/>
            </a:pPr>
            <a:r>
              <a:rPr lang="en-US" altLang="en-US" sz="1800" b="1" dirty="0" smtClean="0">
                <a:solidFill>
                  <a:srgbClr val="800000"/>
                </a:solidFill>
              </a:rPr>
              <a:t>	</a:t>
            </a:r>
            <a:r>
              <a:rPr lang="en-US" altLang="en-US" sz="1800" b="1" dirty="0" smtClean="0"/>
              <a:t>(* The above constitutes a removal of the redundant dependency</a:t>
            </a:r>
            <a:r>
              <a:rPr lang="en-US" altLang="en-US" sz="1800" dirty="0" smtClean="0"/>
              <a:t> </a:t>
            </a:r>
            <a:r>
              <a:rPr lang="en-US" altLang="en-US" sz="2000" dirty="0" smtClean="0">
                <a:ea typeface="MS PGothic" charset="-128"/>
              </a:rPr>
              <a:t>X </a:t>
            </a:r>
            <a:r>
              <a:rPr lang="en-US" sz="2000" dirty="0" smtClean="0">
                <a:sym typeface="Symbol" panose="05050102010706020507" pitchFamily="18" charset="2"/>
              </a:rPr>
              <a:t></a:t>
            </a:r>
            <a:r>
              <a:rPr lang="en-US" altLang="en-US" sz="2000" dirty="0" smtClean="0">
                <a:ea typeface="MS PGothic" charset="-128"/>
              </a:rPr>
              <a:t> A </a:t>
            </a:r>
            <a:r>
              <a:rPr lang="en-US" altLang="en-US" sz="1800" b="1" dirty="0" smtClean="0"/>
              <a:t>from F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16</a:t>
            </a:fld>
            <a:endParaRPr lang="en-US"/>
          </a:p>
        </p:txBody>
      </p:sp>
    </p:spTree>
    <p:extLst>
      <p:ext uri="{BB962C8B-B14F-4D97-AF65-F5344CB8AC3E}">
        <p14:creationId xmlns:p14="http://schemas.microsoft.com/office/powerpoint/2010/main" val="261689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Minimal Sets of FDs(4)</a:t>
            </a:r>
            <a:endParaRPr lang="en-US" dirty="0"/>
          </a:p>
        </p:txBody>
      </p:sp>
      <p:sp>
        <p:nvSpPr>
          <p:cNvPr id="3" name="Content Placeholder 2"/>
          <p:cNvSpPr>
            <a:spLocks noGrp="1"/>
          </p:cNvSpPr>
          <p:nvPr>
            <p:ph idx="1"/>
          </p:nvPr>
        </p:nvSpPr>
        <p:spPr>
          <a:xfrm>
            <a:off x="838200" y="1825625"/>
            <a:ext cx="10515600" cy="4591078"/>
          </a:xfrm>
        </p:spPr>
        <p:txBody>
          <a:bodyPr>
            <a:normAutofit fontScale="47500" lnSpcReduction="20000"/>
          </a:bodyPr>
          <a:lstStyle/>
          <a:p>
            <a:pPr>
              <a:lnSpc>
                <a:spcPct val="80000"/>
              </a:lnSpc>
              <a:buFont typeface="Wingdings" panose="05000000000000000000" pitchFamily="2" charset="2"/>
              <a:buNone/>
            </a:pPr>
            <a:r>
              <a:rPr lang="en-US" altLang="en-US" dirty="0" smtClean="0"/>
              <a:t>We illustrate algorithm 15.2 with the following:</a:t>
            </a:r>
          </a:p>
          <a:p>
            <a:pPr>
              <a:lnSpc>
                <a:spcPct val="80000"/>
              </a:lnSpc>
              <a:buFont typeface="Wingdings" panose="05000000000000000000" pitchFamily="2" charset="2"/>
              <a:buNone/>
            </a:pPr>
            <a:r>
              <a:rPr lang="en-US" altLang="en-US" dirty="0" smtClean="0"/>
              <a:t>Let the given set of FDs be </a:t>
            </a:r>
            <a:r>
              <a:rPr lang="en-US" altLang="en-US" i="1" dirty="0" smtClean="0"/>
              <a:t>E </a:t>
            </a:r>
            <a:r>
              <a:rPr lang="en-US" altLang="en-US" dirty="0" smtClean="0"/>
              <a:t>: {</a:t>
            </a:r>
            <a:r>
              <a:rPr lang="en-US" altLang="en-US" i="1" dirty="0" smtClean="0"/>
              <a:t>B </a:t>
            </a:r>
            <a:r>
              <a:rPr lang="en-US" altLang="en-US" dirty="0" smtClean="0"/>
              <a:t>→ </a:t>
            </a:r>
            <a:r>
              <a:rPr lang="en-US" altLang="en-US" i="1" dirty="0" smtClean="0"/>
              <a:t>A</a:t>
            </a:r>
            <a:r>
              <a:rPr lang="en-US" altLang="en-US" dirty="0" smtClean="0"/>
              <a:t>, </a:t>
            </a:r>
            <a:r>
              <a:rPr lang="en-US" altLang="en-US" i="1" dirty="0" smtClean="0"/>
              <a:t>D </a:t>
            </a:r>
            <a:r>
              <a:rPr lang="en-US" altLang="en-US" dirty="0" smtClean="0"/>
              <a:t>→ </a:t>
            </a:r>
            <a:r>
              <a:rPr lang="en-US" altLang="en-US" i="1" dirty="0" smtClean="0"/>
              <a:t>A</a:t>
            </a:r>
            <a:r>
              <a:rPr lang="en-US" altLang="en-US" dirty="0" smtClean="0"/>
              <a:t>, </a:t>
            </a:r>
            <a:r>
              <a:rPr lang="en-US" altLang="en-US" i="1" dirty="0" smtClean="0"/>
              <a:t>AB </a:t>
            </a:r>
            <a:r>
              <a:rPr lang="en-US" altLang="en-US" dirty="0" smtClean="0"/>
              <a:t>→ </a:t>
            </a:r>
            <a:r>
              <a:rPr lang="en-US" altLang="en-US" i="1" dirty="0" smtClean="0"/>
              <a:t>D</a:t>
            </a:r>
            <a:r>
              <a:rPr lang="en-US" altLang="en-US" dirty="0" smtClean="0"/>
              <a:t>}.We have to find the minimum</a:t>
            </a:r>
          </a:p>
          <a:p>
            <a:pPr>
              <a:lnSpc>
                <a:spcPct val="80000"/>
              </a:lnSpc>
              <a:buFont typeface="Wingdings" panose="05000000000000000000" pitchFamily="2" charset="2"/>
              <a:buNone/>
            </a:pPr>
            <a:r>
              <a:rPr lang="en-US" altLang="en-US" dirty="0" smtClean="0"/>
              <a:t>cover of </a:t>
            </a:r>
            <a:r>
              <a:rPr lang="en-US" altLang="en-US" i="1" dirty="0" smtClean="0"/>
              <a:t>E</a:t>
            </a:r>
            <a:r>
              <a:rPr lang="en-US" altLang="en-US" dirty="0" smtClean="0"/>
              <a:t>.</a:t>
            </a:r>
          </a:p>
          <a:p>
            <a:pPr>
              <a:lnSpc>
                <a:spcPct val="80000"/>
              </a:lnSpc>
              <a:buFont typeface="Wingdings" panose="05000000000000000000" pitchFamily="2" charset="2"/>
              <a:buNone/>
            </a:pPr>
            <a:r>
              <a:rPr lang="en-US" altLang="en-US" dirty="0" smtClean="0"/>
              <a:t>■ All above dependencies are in canonical form; so we have completed step 1</a:t>
            </a:r>
          </a:p>
          <a:p>
            <a:pPr>
              <a:lnSpc>
                <a:spcPct val="80000"/>
              </a:lnSpc>
              <a:buFont typeface="Wingdings" panose="05000000000000000000" pitchFamily="2" charset="2"/>
              <a:buNone/>
            </a:pPr>
            <a:r>
              <a:rPr lang="en-US" altLang="en-US" dirty="0" smtClean="0"/>
              <a:t>of Algorithm 10.2 and can proceed to step 2. In step 2 we need to determine</a:t>
            </a:r>
          </a:p>
          <a:p>
            <a:pPr>
              <a:lnSpc>
                <a:spcPct val="80000"/>
              </a:lnSpc>
              <a:buFont typeface="Wingdings" panose="05000000000000000000" pitchFamily="2" charset="2"/>
              <a:buNone/>
            </a:pPr>
            <a:r>
              <a:rPr lang="en-US" altLang="en-US" dirty="0" smtClean="0"/>
              <a:t>if </a:t>
            </a:r>
            <a:r>
              <a:rPr lang="en-US" altLang="en-US" i="1" dirty="0" smtClean="0"/>
              <a:t>AB </a:t>
            </a:r>
            <a:r>
              <a:rPr lang="en-US" altLang="en-US" dirty="0" smtClean="0"/>
              <a:t>→ </a:t>
            </a:r>
            <a:r>
              <a:rPr lang="en-US" altLang="en-US" i="1" dirty="0" smtClean="0"/>
              <a:t>D </a:t>
            </a:r>
            <a:r>
              <a:rPr lang="en-US" altLang="en-US" dirty="0" smtClean="0"/>
              <a:t>has any redundant attribute on the left-hand side; that is, can it be</a:t>
            </a:r>
          </a:p>
          <a:p>
            <a:pPr>
              <a:lnSpc>
                <a:spcPct val="80000"/>
              </a:lnSpc>
              <a:buFont typeface="Wingdings" panose="05000000000000000000" pitchFamily="2" charset="2"/>
              <a:buNone/>
            </a:pPr>
            <a:r>
              <a:rPr lang="en-US" altLang="en-US" dirty="0" smtClean="0"/>
              <a:t>replaced by </a:t>
            </a:r>
            <a:r>
              <a:rPr lang="en-US" altLang="en-US" i="1" dirty="0" smtClean="0"/>
              <a:t>B </a:t>
            </a:r>
            <a:r>
              <a:rPr lang="en-US" altLang="en-US" dirty="0" smtClean="0"/>
              <a:t>→ </a:t>
            </a:r>
            <a:r>
              <a:rPr lang="en-US" altLang="en-US" i="1" dirty="0" smtClean="0"/>
              <a:t>D </a:t>
            </a:r>
            <a:r>
              <a:rPr lang="en-US" altLang="en-US" dirty="0" smtClean="0"/>
              <a:t>or </a:t>
            </a:r>
            <a:r>
              <a:rPr lang="en-US" altLang="en-US" i="1" dirty="0" smtClean="0"/>
              <a:t>A </a:t>
            </a:r>
            <a:r>
              <a:rPr lang="en-US" altLang="en-US" dirty="0" smtClean="0"/>
              <a:t>→ </a:t>
            </a:r>
            <a:r>
              <a:rPr lang="en-US" altLang="en-US" i="1" dirty="0" smtClean="0"/>
              <a:t>D</a:t>
            </a:r>
            <a:r>
              <a:rPr lang="en-US" altLang="en-US" dirty="0" smtClean="0"/>
              <a:t>?</a:t>
            </a:r>
          </a:p>
          <a:p>
            <a:pPr>
              <a:lnSpc>
                <a:spcPct val="80000"/>
              </a:lnSpc>
              <a:buFont typeface="Wingdings" panose="05000000000000000000" pitchFamily="2" charset="2"/>
              <a:buNone/>
            </a:pPr>
            <a:r>
              <a:rPr lang="en-US" altLang="en-US" dirty="0" smtClean="0"/>
              <a:t>■ Since B → A, by augmenting with </a:t>
            </a:r>
            <a:r>
              <a:rPr lang="en-US" altLang="en-US" i="1" dirty="0" smtClean="0"/>
              <a:t>B </a:t>
            </a:r>
            <a:r>
              <a:rPr lang="en-US" altLang="en-US" dirty="0" smtClean="0"/>
              <a:t>on both sides (IR2), we have </a:t>
            </a:r>
            <a:r>
              <a:rPr lang="en-US" altLang="en-US" i="1" dirty="0" smtClean="0"/>
              <a:t>BB </a:t>
            </a:r>
            <a:r>
              <a:rPr lang="en-US" altLang="en-US" dirty="0" smtClean="0"/>
              <a:t>→ </a:t>
            </a:r>
            <a:r>
              <a:rPr lang="en-US" altLang="en-US" i="1" dirty="0" smtClean="0"/>
              <a:t>AB</a:t>
            </a:r>
            <a:r>
              <a:rPr lang="en-US" altLang="en-US" dirty="0" smtClean="0"/>
              <a:t>, or</a:t>
            </a:r>
          </a:p>
          <a:p>
            <a:pPr>
              <a:lnSpc>
                <a:spcPct val="80000"/>
              </a:lnSpc>
              <a:buFont typeface="Wingdings" panose="05000000000000000000" pitchFamily="2" charset="2"/>
              <a:buNone/>
            </a:pPr>
            <a:r>
              <a:rPr lang="en-US" altLang="en-US" i="1" dirty="0" smtClean="0"/>
              <a:t>B </a:t>
            </a:r>
            <a:r>
              <a:rPr lang="en-US" altLang="en-US" dirty="0" smtClean="0"/>
              <a:t>→ </a:t>
            </a:r>
            <a:r>
              <a:rPr lang="en-US" altLang="en-US" i="1" dirty="0" smtClean="0"/>
              <a:t>AB </a:t>
            </a:r>
            <a:r>
              <a:rPr lang="en-US" altLang="en-US" dirty="0" smtClean="0"/>
              <a:t>(</a:t>
            </a:r>
            <a:r>
              <a:rPr lang="en-US" altLang="en-US" dirty="0" err="1" smtClean="0"/>
              <a:t>i</a:t>
            </a:r>
            <a:r>
              <a:rPr lang="en-US" altLang="en-US" dirty="0" smtClean="0"/>
              <a:t>). However, </a:t>
            </a:r>
            <a:r>
              <a:rPr lang="en-US" altLang="en-US" i="1" dirty="0" smtClean="0"/>
              <a:t>AB </a:t>
            </a:r>
            <a:r>
              <a:rPr lang="en-US" altLang="en-US" dirty="0" smtClean="0"/>
              <a:t>→ </a:t>
            </a:r>
            <a:r>
              <a:rPr lang="en-US" altLang="en-US" i="1" dirty="0" smtClean="0"/>
              <a:t>D </a:t>
            </a:r>
            <a:r>
              <a:rPr lang="en-US" altLang="en-US" dirty="0" smtClean="0"/>
              <a:t>as given (ii).</a:t>
            </a:r>
          </a:p>
          <a:p>
            <a:pPr>
              <a:lnSpc>
                <a:spcPct val="80000"/>
              </a:lnSpc>
              <a:buFont typeface="Wingdings" panose="05000000000000000000" pitchFamily="2" charset="2"/>
              <a:buNone/>
            </a:pPr>
            <a:r>
              <a:rPr lang="en-US" altLang="en-US" dirty="0" smtClean="0"/>
              <a:t>■ Hence by the transitive rule (IR3), we get from (</a:t>
            </a:r>
            <a:r>
              <a:rPr lang="en-US" altLang="en-US" dirty="0" err="1" smtClean="0"/>
              <a:t>i</a:t>
            </a:r>
            <a:r>
              <a:rPr lang="en-US" altLang="en-US" dirty="0" smtClean="0"/>
              <a:t>) and (ii), </a:t>
            </a:r>
            <a:r>
              <a:rPr lang="en-US" altLang="en-US" i="1" dirty="0" smtClean="0"/>
              <a:t>B </a:t>
            </a:r>
            <a:r>
              <a:rPr lang="en-US" altLang="en-US" dirty="0" smtClean="0"/>
              <a:t>→ </a:t>
            </a:r>
            <a:r>
              <a:rPr lang="en-US" altLang="en-US" i="1" dirty="0" smtClean="0"/>
              <a:t>D</a:t>
            </a:r>
            <a:r>
              <a:rPr lang="en-US" altLang="en-US" dirty="0" smtClean="0"/>
              <a:t>. Hence</a:t>
            </a:r>
          </a:p>
          <a:p>
            <a:pPr>
              <a:lnSpc>
                <a:spcPct val="80000"/>
              </a:lnSpc>
              <a:buFont typeface="Wingdings" panose="05000000000000000000" pitchFamily="2" charset="2"/>
              <a:buNone/>
            </a:pPr>
            <a:r>
              <a:rPr lang="en-US" altLang="en-US" i="1" dirty="0" smtClean="0"/>
              <a:t>AB </a:t>
            </a:r>
            <a:r>
              <a:rPr lang="en-US" altLang="en-US" dirty="0" smtClean="0"/>
              <a:t>→ </a:t>
            </a:r>
            <a:r>
              <a:rPr lang="en-US" altLang="en-US" i="1" dirty="0" smtClean="0"/>
              <a:t>D </a:t>
            </a:r>
            <a:r>
              <a:rPr lang="en-US" altLang="en-US" dirty="0" smtClean="0"/>
              <a:t>may be replaced by </a:t>
            </a:r>
            <a:r>
              <a:rPr lang="en-US" altLang="en-US" i="1" dirty="0" smtClean="0"/>
              <a:t>B </a:t>
            </a:r>
            <a:r>
              <a:rPr lang="en-US" altLang="en-US" dirty="0" smtClean="0"/>
              <a:t>→ </a:t>
            </a:r>
            <a:r>
              <a:rPr lang="en-US" altLang="en-US" i="1" dirty="0" smtClean="0"/>
              <a:t>D</a:t>
            </a:r>
            <a:r>
              <a:rPr lang="en-US" altLang="en-US" dirty="0" smtClean="0"/>
              <a:t>.</a:t>
            </a:r>
          </a:p>
          <a:p>
            <a:pPr>
              <a:lnSpc>
                <a:spcPct val="80000"/>
              </a:lnSpc>
              <a:buFont typeface="Wingdings" panose="05000000000000000000" pitchFamily="2" charset="2"/>
              <a:buNone/>
            </a:pPr>
            <a:r>
              <a:rPr lang="en-US" altLang="en-US" dirty="0" smtClean="0"/>
              <a:t>■ We now have a set equivalent to original </a:t>
            </a:r>
            <a:r>
              <a:rPr lang="en-US" altLang="en-US" i="1" dirty="0" smtClean="0"/>
              <a:t>E </a:t>
            </a:r>
            <a:r>
              <a:rPr lang="en-US" altLang="en-US" dirty="0" smtClean="0"/>
              <a:t>, say </a:t>
            </a:r>
            <a:r>
              <a:rPr lang="en-US" altLang="en-US" i="1" dirty="0" smtClean="0"/>
              <a:t>E</a:t>
            </a:r>
            <a:r>
              <a:rPr lang="en-US" altLang="en-US" dirty="0" smtClean="0"/>
              <a:t>′ : {</a:t>
            </a:r>
            <a:r>
              <a:rPr lang="en-US" altLang="en-US" i="1" dirty="0" smtClean="0"/>
              <a:t>B </a:t>
            </a:r>
            <a:r>
              <a:rPr lang="en-US" altLang="en-US" dirty="0" smtClean="0"/>
              <a:t>→ </a:t>
            </a:r>
            <a:r>
              <a:rPr lang="en-US" altLang="en-US" i="1" dirty="0" smtClean="0"/>
              <a:t>A</a:t>
            </a:r>
            <a:r>
              <a:rPr lang="en-US" altLang="en-US" dirty="0" smtClean="0"/>
              <a:t>, </a:t>
            </a:r>
            <a:r>
              <a:rPr lang="en-US" altLang="en-US" i="1" dirty="0" smtClean="0"/>
              <a:t>D </a:t>
            </a:r>
            <a:r>
              <a:rPr lang="en-US" altLang="en-US" dirty="0" smtClean="0"/>
              <a:t>→ </a:t>
            </a:r>
            <a:r>
              <a:rPr lang="en-US" altLang="en-US" i="1" dirty="0" smtClean="0"/>
              <a:t>A</a:t>
            </a:r>
            <a:r>
              <a:rPr lang="en-US" altLang="en-US" dirty="0" smtClean="0"/>
              <a:t>, </a:t>
            </a:r>
            <a:r>
              <a:rPr lang="en-US" altLang="en-US" i="1" dirty="0" smtClean="0"/>
              <a:t>B </a:t>
            </a:r>
            <a:r>
              <a:rPr lang="en-US" altLang="en-US" dirty="0" smtClean="0"/>
              <a:t>→ </a:t>
            </a:r>
            <a:r>
              <a:rPr lang="en-US" altLang="en-US" i="1" dirty="0" smtClean="0"/>
              <a:t>D</a:t>
            </a:r>
            <a:r>
              <a:rPr lang="en-US" altLang="en-US" dirty="0" smtClean="0"/>
              <a:t>}.</a:t>
            </a:r>
          </a:p>
          <a:p>
            <a:pPr>
              <a:lnSpc>
                <a:spcPct val="80000"/>
              </a:lnSpc>
              <a:buFont typeface="Wingdings" panose="05000000000000000000" pitchFamily="2" charset="2"/>
              <a:buNone/>
            </a:pPr>
            <a:r>
              <a:rPr lang="en-US" altLang="en-US" dirty="0" smtClean="0"/>
              <a:t>No further reduction is possible in step 2 since all FDs have a single attribute</a:t>
            </a:r>
          </a:p>
          <a:p>
            <a:pPr>
              <a:lnSpc>
                <a:spcPct val="80000"/>
              </a:lnSpc>
              <a:buFont typeface="Wingdings" panose="05000000000000000000" pitchFamily="2" charset="2"/>
              <a:buNone/>
            </a:pPr>
            <a:r>
              <a:rPr lang="en-US" altLang="en-US" dirty="0" smtClean="0"/>
              <a:t>on the left-hand side.</a:t>
            </a:r>
          </a:p>
          <a:p>
            <a:pPr>
              <a:lnSpc>
                <a:spcPct val="80000"/>
              </a:lnSpc>
              <a:buFont typeface="Wingdings" panose="05000000000000000000" pitchFamily="2" charset="2"/>
              <a:buNone/>
            </a:pPr>
            <a:r>
              <a:rPr lang="en-US" altLang="en-US" dirty="0" smtClean="0"/>
              <a:t>■ In step 3 we look for a redundant FD in E′. By using the transitive rule on</a:t>
            </a:r>
          </a:p>
          <a:p>
            <a:pPr>
              <a:lnSpc>
                <a:spcPct val="80000"/>
              </a:lnSpc>
              <a:buFont typeface="Wingdings" panose="05000000000000000000" pitchFamily="2" charset="2"/>
              <a:buNone/>
            </a:pPr>
            <a:r>
              <a:rPr lang="en-US" altLang="en-US" i="1" dirty="0" smtClean="0"/>
              <a:t>B </a:t>
            </a:r>
            <a:r>
              <a:rPr lang="en-US" altLang="en-US" dirty="0" smtClean="0"/>
              <a:t>→ </a:t>
            </a:r>
            <a:r>
              <a:rPr lang="en-US" altLang="en-US" i="1" dirty="0" smtClean="0"/>
              <a:t>D </a:t>
            </a:r>
            <a:r>
              <a:rPr lang="en-US" altLang="en-US" dirty="0" smtClean="0"/>
              <a:t>and </a:t>
            </a:r>
            <a:r>
              <a:rPr lang="en-US" altLang="en-US" i="1" dirty="0" smtClean="0"/>
              <a:t>D </a:t>
            </a:r>
            <a:r>
              <a:rPr lang="en-US" altLang="en-US" dirty="0" smtClean="0"/>
              <a:t>→ </a:t>
            </a:r>
            <a:r>
              <a:rPr lang="en-US" altLang="en-US" i="1" dirty="0" smtClean="0"/>
              <a:t>A</a:t>
            </a:r>
            <a:r>
              <a:rPr lang="en-US" altLang="en-US" dirty="0" smtClean="0"/>
              <a:t>, we derive </a:t>
            </a:r>
            <a:r>
              <a:rPr lang="en-US" altLang="en-US" i="1" dirty="0" smtClean="0"/>
              <a:t>B </a:t>
            </a:r>
            <a:r>
              <a:rPr lang="en-US" altLang="en-US" dirty="0" smtClean="0"/>
              <a:t>→ </a:t>
            </a:r>
            <a:r>
              <a:rPr lang="en-US" altLang="en-US" i="1" dirty="0" smtClean="0"/>
              <a:t>A</a:t>
            </a:r>
            <a:r>
              <a:rPr lang="en-US" altLang="en-US" dirty="0" smtClean="0"/>
              <a:t>. Hence </a:t>
            </a:r>
            <a:r>
              <a:rPr lang="en-US" altLang="en-US" i="1" dirty="0" smtClean="0"/>
              <a:t>B </a:t>
            </a:r>
            <a:r>
              <a:rPr lang="en-US" altLang="en-US" dirty="0" smtClean="0"/>
              <a:t>→ </a:t>
            </a:r>
            <a:r>
              <a:rPr lang="en-US" altLang="en-US" i="1" dirty="0" smtClean="0"/>
              <a:t>A </a:t>
            </a:r>
            <a:r>
              <a:rPr lang="en-US" altLang="en-US" dirty="0" smtClean="0"/>
              <a:t>is redundant in E’ and can</a:t>
            </a:r>
          </a:p>
          <a:p>
            <a:pPr>
              <a:lnSpc>
                <a:spcPct val="80000"/>
              </a:lnSpc>
              <a:buFont typeface="Wingdings" panose="05000000000000000000" pitchFamily="2" charset="2"/>
              <a:buNone/>
            </a:pPr>
            <a:r>
              <a:rPr lang="en-US" altLang="en-US" dirty="0" smtClean="0"/>
              <a:t>be eliminated.</a:t>
            </a:r>
          </a:p>
          <a:p>
            <a:pPr>
              <a:lnSpc>
                <a:spcPct val="80000"/>
              </a:lnSpc>
              <a:buFont typeface="Wingdings" panose="05000000000000000000" pitchFamily="2" charset="2"/>
              <a:buNone/>
            </a:pPr>
            <a:r>
              <a:rPr lang="en-US" altLang="en-US" dirty="0" smtClean="0"/>
              <a:t>■ Hence the minimum cover of E is {</a:t>
            </a:r>
            <a:r>
              <a:rPr lang="en-US" altLang="en-US" i="1" dirty="0" smtClean="0"/>
              <a:t>B </a:t>
            </a:r>
            <a:r>
              <a:rPr lang="en-US" altLang="en-US" dirty="0" smtClean="0"/>
              <a:t>→ </a:t>
            </a:r>
            <a:r>
              <a:rPr lang="en-US" altLang="en-US" i="1" dirty="0" smtClean="0"/>
              <a:t>D</a:t>
            </a:r>
            <a:r>
              <a:rPr lang="en-US" altLang="en-US" dirty="0" smtClean="0"/>
              <a:t>, </a:t>
            </a:r>
            <a:r>
              <a:rPr lang="en-US" altLang="en-US" i="1" dirty="0" smtClean="0"/>
              <a:t>D </a:t>
            </a:r>
            <a:r>
              <a:rPr lang="en-US" altLang="en-US" dirty="0" smtClean="0"/>
              <a:t>→ </a:t>
            </a:r>
            <a:r>
              <a:rPr lang="en-US" altLang="en-US" i="1" dirty="0" smtClean="0"/>
              <a:t>A</a:t>
            </a:r>
            <a:r>
              <a:rPr lang="en-US" altLang="en-US" dirty="0" smtClean="0"/>
              <a:t>}.</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17</a:t>
            </a:fld>
            <a:endParaRPr lang="en-US"/>
          </a:p>
        </p:txBody>
      </p:sp>
    </p:spTree>
    <p:extLst>
      <p:ext uri="{BB962C8B-B14F-4D97-AF65-F5344CB8AC3E}">
        <p14:creationId xmlns:p14="http://schemas.microsoft.com/office/powerpoint/2010/main" val="138108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Minimal Sets of FDs(5)</a:t>
            </a:r>
            <a:endParaRPr lang="en-US" dirty="0"/>
          </a:p>
        </p:txBody>
      </p:sp>
      <p:sp>
        <p:nvSpPr>
          <p:cNvPr id="3" name="Content Placeholder 2"/>
          <p:cNvSpPr>
            <a:spLocks noGrp="1"/>
          </p:cNvSpPr>
          <p:nvPr>
            <p:ph idx="1"/>
          </p:nvPr>
        </p:nvSpPr>
        <p:spPr/>
        <p:txBody>
          <a:bodyPr/>
          <a:lstStyle/>
          <a:p>
            <a:r>
              <a:rPr lang="en-US" altLang="en-US" dirty="0" smtClean="0">
                <a:ea typeface="MS PGothic" charset="-128"/>
              </a:rPr>
              <a:t>Every set of FDs has an equivalent minimal set</a:t>
            </a:r>
          </a:p>
          <a:p>
            <a:r>
              <a:rPr lang="en-US" altLang="en-US" dirty="0" smtClean="0">
                <a:ea typeface="MS PGothic" charset="-128"/>
              </a:rPr>
              <a:t>There can be several equivalent minimal sets</a:t>
            </a:r>
          </a:p>
          <a:p>
            <a:r>
              <a:rPr lang="en-US" altLang="en-US" dirty="0" smtClean="0">
                <a:ea typeface="MS PGothic" charset="-128"/>
              </a:rPr>
              <a:t>There is no simple algorithm for computing a minimal set of FDs that is equivalent to a set F of FDs. The process of Algorithm 15.2 is used until no further reduction is possible.</a:t>
            </a:r>
          </a:p>
          <a:p>
            <a:r>
              <a:rPr lang="en-US" altLang="en-US" dirty="0" smtClean="0">
                <a:ea typeface="MS PGothic" charset="-128"/>
              </a:rPr>
              <a:t>To synthesize a set of relations, we assume that we start with a set of dependencies that is a minimal set</a:t>
            </a:r>
          </a:p>
          <a:p>
            <a:pPr lvl="1"/>
            <a:r>
              <a:rPr lang="en-US" altLang="en-US" dirty="0" smtClean="0">
                <a:ea typeface="MS PGothic" charset="-128"/>
              </a:rPr>
              <a:t>E.g., see algorithm 15.4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18</a:t>
            </a:fld>
            <a:endParaRPr lang="en-US"/>
          </a:p>
        </p:txBody>
      </p:sp>
    </p:spTree>
    <p:extLst>
      <p:ext uri="{BB962C8B-B14F-4D97-AF65-F5344CB8AC3E}">
        <p14:creationId xmlns:p14="http://schemas.microsoft.com/office/powerpoint/2010/main" val="65138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Designing a Set of Relations</a:t>
            </a:r>
            <a:endParaRPr lang="en-US" dirty="0"/>
          </a:p>
        </p:txBody>
      </p:sp>
      <p:sp>
        <p:nvSpPr>
          <p:cNvPr id="3" name="Content Placeholder 2"/>
          <p:cNvSpPr>
            <a:spLocks noGrp="1"/>
          </p:cNvSpPr>
          <p:nvPr>
            <p:ph idx="1"/>
          </p:nvPr>
        </p:nvSpPr>
        <p:spPr/>
        <p:txBody>
          <a:bodyPr/>
          <a:lstStyle/>
          <a:p>
            <a:r>
              <a:rPr lang="en-US" altLang="en-US" sz="3200" b="1" dirty="0" smtClean="0"/>
              <a:t>The Approach of Relational Synthesis (Bottom-up Design):</a:t>
            </a:r>
          </a:p>
          <a:p>
            <a:pPr lvl="1"/>
            <a:r>
              <a:rPr lang="en-US" altLang="en-US" sz="2800" dirty="0" smtClean="0"/>
              <a:t>Assumes that all possible functional dependencies are known.</a:t>
            </a:r>
          </a:p>
          <a:p>
            <a:pPr lvl="1"/>
            <a:r>
              <a:rPr lang="en-US" altLang="en-US" sz="2800" dirty="0" smtClean="0"/>
              <a:t>First constructs a minimal set of FDs</a:t>
            </a:r>
          </a:p>
          <a:p>
            <a:pPr lvl="1"/>
            <a:r>
              <a:rPr lang="en-US" altLang="en-US" sz="2800" dirty="0" smtClean="0"/>
              <a:t>Then applies algorithms that construct a target set of 3NF or BCNF relations.</a:t>
            </a:r>
          </a:p>
          <a:p>
            <a:pPr lvl="1"/>
            <a:r>
              <a:rPr lang="en-US" altLang="en-US" sz="2800" dirty="0" smtClean="0"/>
              <a:t>Additional criteria may be needed to ensure the </a:t>
            </a:r>
            <a:r>
              <a:rPr lang="en-US" altLang="en-US" sz="2800" dirty="0" err="1" smtClean="0"/>
              <a:t>the</a:t>
            </a:r>
            <a:r>
              <a:rPr lang="en-US" altLang="en-US" sz="2800" dirty="0" smtClean="0"/>
              <a:t> </a:t>
            </a:r>
            <a:r>
              <a:rPr lang="en-US" altLang="en-US" sz="2800" i="1" dirty="0" smtClean="0"/>
              <a:t>set of relations</a:t>
            </a:r>
            <a:r>
              <a:rPr lang="en-US" altLang="en-US" sz="2800" dirty="0" smtClean="0"/>
              <a:t> in a relational database are satisfactory (see Algorithm 15.3).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19</a:t>
            </a:fld>
            <a:endParaRPr lang="en-US"/>
          </a:p>
        </p:txBody>
      </p:sp>
    </p:spTree>
    <p:extLst>
      <p:ext uri="{BB962C8B-B14F-4D97-AF65-F5344CB8AC3E}">
        <p14:creationId xmlns:p14="http://schemas.microsoft.com/office/powerpoint/2010/main" val="381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Chapter Outline</a:t>
            </a:r>
            <a:endParaRPr lang="en-US" dirty="0"/>
          </a:p>
        </p:txBody>
      </p:sp>
      <p:sp>
        <p:nvSpPr>
          <p:cNvPr id="3" name="Content Placeholder 2"/>
          <p:cNvSpPr>
            <a:spLocks noGrp="1"/>
          </p:cNvSpPr>
          <p:nvPr>
            <p:ph idx="1"/>
          </p:nvPr>
        </p:nvSpPr>
        <p:spPr/>
        <p:txBody>
          <a:bodyPr/>
          <a:lstStyle/>
          <a:p>
            <a:pPr marL="0" indent="0">
              <a:buNone/>
            </a:pPr>
            <a:r>
              <a:rPr lang="en-US" dirty="0" smtClean="0"/>
              <a:t>1. Further topics in Functional Dependencies </a:t>
            </a:r>
          </a:p>
          <a:p>
            <a:pPr marL="457200" lvl="1" indent="0">
              <a:buNone/>
            </a:pPr>
            <a:r>
              <a:rPr lang="en-US" dirty="0" smtClean="0"/>
              <a:t>1.1 Inference Rules for FDs </a:t>
            </a:r>
          </a:p>
          <a:p>
            <a:pPr marL="457200" lvl="1" indent="0">
              <a:buNone/>
            </a:pPr>
            <a:r>
              <a:rPr lang="en-US" dirty="0" smtClean="0"/>
              <a:t>1.2 Equivalence of Sets of FDs </a:t>
            </a:r>
          </a:p>
          <a:p>
            <a:pPr marL="457200" lvl="1" indent="0">
              <a:buNone/>
            </a:pPr>
            <a:r>
              <a:rPr lang="en-US" dirty="0" smtClean="0"/>
              <a:t>1.3 Minimal Sets of FDs </a:t>
            </a:r>
          </a:p>
          <a:p>
            <a:pPr marL="0" indent="0">
              <a:buNone/>
            </a:pPr>
            <a:r>
              <a:rPr lang="en-US" dirty="0" smtClean="0"/>
              <a:t>2. Properties of Relational Decompositions</a:t>
            </a:r>
          </a:p>
          <a:p>
            <a:pPr marL="0" indent="0">
              <a:buNone/>
            </a:pPr>
            <a:r>
              <a:rPr lang="en-US" dirty="0" smtClean="0"/>
              <a:t>3. Algorithms for Relational Database Schema Design</a:t>
            </a:r>
          </a:p>
          <a:p>
            <a:pPr marL="0" indent="0">
              <a:buNone/>
            </a:pPr>
            <a:r>
              <a:rPr lang="en-US" dirty="0" smtClean="0"/>
              <a:t>4. Nulls, Dangling Tuples, Alternative Relational Designs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a:t>
            </a:fld>
            <a:endParaRPr lang="en-US"/>
          </a:p>
        </p:txBody>
      </p:sp>
    </p:spTree>
    <p:extLst>
      <p:ext uri="{BB962C8B-B14F-4D97-AF65-F5344CB8AC3E}">
        <p14:creationId xmlns:p14="http://schemas.microsoft.com/office/powerpoint/2010/main" val="178532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Designing a Set of Relations</a:t>
            </a:r>
            <a:endParaRPr lang="en-US" dirty="0"/>
          </a:p>
        </p:txBody>
      </p:sp>
      <p:sp>
        <p:nvSpPr>
          <p:cNvPr id="3" name="Content Placeholder 2"/>
          <p:cNvSpPr>
            <a:spLocks noGrp="1"/>
          </p:cNvSpPr>
          <p:nvPr>
            <p:ph idx="1"/>
          </p:nvPr>
        </p:nvSpPr>
        <p:spPr/>
        <p:txBody>
          <a:bodyPr/>
          <a:lstStyle/>
          <a:p>
            <a:r>
              <a:rPr lang="en-US" altLang="en-US" sz="3200" b="1" dirty="0" smtClean="0"/>
              <a:t>Goals: </a:t>
            </a:r>
          </a:p>
          <a:p>
            <a:pPr lvl="1"/>
            <a:r>
              <a:rPr lang="en-US" altLang="en-US" sz="2800" dirty="0" smtClean="0"/>
              <a:t>Lossless join property (a must)</a:t>
            </a:r>
          </a:p>
          <a:p>
            <a:pPr lvl="2"/>
            <a:r>
              <a:rPr lang="en-US" altLang="en-US" sz="2400" dirty="0" smtClean="0"/>
              <a:t>Algorithm 15.3 tests for general </a:t>
            </a:r>
            <a:r>
              <a:rPr lang="en-US" altLang="en-US" sz="2400" dirty="0" err="1" smtClean="0"/>
              <a:t>losslessness</a:t>
            </a:r>
            <a:r>
              <a:rPr lang="en-US" altLang="en-US" sz="2400" dirty="0" smtClean="0"/>
              <a:t>.</a:t>
            </a:r>
          </a:p>
          <a:p>
            <a:pPr lvl="1"/>
            <a:r>
              <a:rPr lang="en-US" altLang="en-US" sz="2800" dirty="0" smtClean="0"/>
              <a:t>Dependency preservation property</a:t>
            </a:r>
          </a:p>
          <a:p>
            <a:pPr lvl="2"/>
            <a:r>
              <a:rPr lang="en-US" altLang="en-US" sz="2400" dirty="0" smtClean="0"/>
              <a:t>Observe as much as possible</a:t>
            </a:r>
          </a:p>
          <a:p>
            <a:pPr lvl="2"/>
            <a:r>
              <a:rPr lang="en-US" altLang="en-US" sz="2400" dirty="0" smtClean="0"/>
              <a:t>Algorithm 15.5 decomposes a relation into BCNF components by sacrificing the dependency preservation.</a:t>
            </a:r>
          </a:p>
          <a:p>
            <a:pPr lvl="1"/>
            <a:r>
              <a:rPr lang="en-US" altLang="en-US" sz="2800" dirty="0" smtClean="0"/>
              <a:t>Additional normal forms</a:t>
            </a:r>
          </a:p>
          <a:p>
            <a:pPr lvl="2"/>
            <a:r>
              <a:rPr lang="en-US" altLang="en-US" sz="2400" dirty="0" smtClean="0"/>
              <a:t>4NF (based on multi-valued dependencies)</a:t>
            </a:r>
          </a:p>
          <a:p>
            <a:pPr lvl="2"/>
            <a:r>
              <a:rPr lang="en-US" altLang="en-US" sz="2400" dirty="0" smtClean="0"/>
              <a:t>5NF (based on join dependencies)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20</a:t>
            </a:fld>
            <a:endParaRPr lang="en-US"/>
          </a:p>
        </p:txBody>
      </p:sp>
    </p:spTree>
    <p:extLst>
      <p:ext uri="{BB962C8B-B14F-4D97-AF65-F5344CB8AC3E}">
        <p14:creationId xmlns:p14="http://schemas.microsoft.com/office/powerpoint/2010/main" val="119202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Algorithm to Determine the Key of a Relation</a:t>
            </a:r>
            <a:endParaRPr lang="en-US" dirty="0"/>
          </a:p>
        </p:txBody>
      </p:sp>
      <p:sp>
        <p:nvSpPr>
          <p:cNvPr id="3" name="Content Placeholder 2"/>
          <p:cNvSpPr>
            <a:spLocks noGrp="1"/>
          </p:cNvSpPr>
          <p:nvPr>
            <p:ph idx="1"/>
          </p:nvPr>
        </p:nvSpPr>
        <p:spPr/>
        <p:txBody>
          <a:bodyPr/>
          <a:lstStyle/>
          <a:p>
            <a:pPr>
              <a:lnSpc>
                <a:spcPct val="80000"/>
              </a:lnSpc>
            </a:pPr>
            <a:r>
              <a:rPr lang="en-US" altLang="en-US" b="1" dirty="0" smtClean="0"/>
              <a:t>Algorithm 15.2a Finding a Key K for R, given a set F of Functional Dependencies</a:t>
            </a:r>
          </a:p>
          <a:p>
            <a:pPr lvl="1">
              <a:lnSpc>
                <a:spcPct val="80000"/>
              </a:lnSpc>
            </a:pPr>
            <a:r>
              <a:rPr lang="en-US" altLang="en-US" sz="2800" b="1" dirty="0" smtClean="0"/>
              <a:t>Input: A universal relation R and a set of functional dependencies F on the attributes of R.</a:t>
            </a:r>
          </a:p>
          <a:p>
            <a:pPr>
              <a:lnSpc>
                <a:spcPct val="80000"/>
              </a:lnSpc>
              <a:buFont typeface="Wingdings" charset="2"/>
              <a:buNone/>
            </a:pPr>
            <a:r>
              <a:rPr lang="en-US" altLang="en-US" sz="2400" b="1" dirty="0" smtClean="0"/>
              <a:t>1. </a:t>
            </a:r>
            <a:r>
              <a:rPr lang="en-US" altLang="en-US" dirty="0" smtClean="0"/>
              <a:t>Set K := R;</a:t>
            </a:r>
          </a:p>
          <a:p>
            <a:pPr>
              <a:lnSpc>
                <a:spcPct val="80000"/>
              </a:lnSpc>
              <a:buFont typeface="Wingdings" charset="2"/>
              <a:buNone/>
            </a:pPr>
            <a:r>
              <a:rPr lang="en-US" altLang="en-US" sz="2400" b="1" dirty="0" smtClean="0"/>
              <a:t>2. </a:t>
            </a:r>
            <a:r>
              <a:rPr lang="en-US" altLang="en-US" dirty="0" smtClean="0"/>
              <a:t>For each attribute A in K {</a:t>
            </a:r>
          </a:p>
          <a:p>
            <a:pPr>
              <a:lnSpc>
                <a:spcPct val="80000"/>
              </a:lnSpc>
              <a:buFont typeface="Wingdings" charset="2"/>
              <a:buNone/>
            </a:pPr>
            <a:r>
              <a:rPr lang="en-US" altLang="en-US" dirty="0" smtClean="0"/>
              <a:t>		Compute (K - A)+ with respect to F;</a:t>
            </a:r>
          </a:p>
          <a:p>
            <a:pPr>
              <a:lnSpc>
                <a:spcPct val="80000"/>
              </a:lnSpc>
              <a:buFont typeface="Wingdings" charset="2"/>
              <a:buNone/>
            </a:pPr>
            <a:r>
              <a:rPr lang="en-US" altLang="en-US" dirty="0" smtClean="0"/>
              <a:t>		If (K - A)+ contains all the attributes in R, </a:t>
            </a:r>
          </a:p>
          <a:p>
            <a:pPr>
              <a:lnSpc>
                <a:spcPct val="80000"/>
              </a:lnSpc>
              <a:buFont typeface="Wingdings" charset="2"/>
              <a:buNone/>
            </a:pPr>
            <a:r>
              <a:rPr lang="en-US" altLang="en-US" dirty="0" smtClean="0"/>
              <a:t>			then set K := K - {A}; </a:t>
            </a:r>
          </a:p>
          <a:p>
            <a:pPr>
              <a:lnSpc>
                <a:spcPct val="80000"/>
              </a:lnSpc>
              <a:buFont typeface="Wingdings" charset="2"/>
              <a:buNone/>
            </a:pPr>
            <a:r>
              <a:rPr lang="en-US" altLang="en-US" dirty="0" smtClean="0"/>
              <a:t>	}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21</a:t>
            </a:fld>
            <a:endParaRPr lang="en-US"/>
          </a:p>
        </p:txBody>
      </p:sp>
    </p:spTree>
    <p:extLst>
      <p:ext uri="{BB962C8B-B14F-4D97-AF65-F5344CB8AC3E}">
        <p14:creationId xmlns:p14="http://schemas.microsoft.com/office/powerpoint/2010/main" val="2420412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lstStyle/>
          <a:p>
            <a:pPr>
              <a:spcBef>
                <a:spcPct val="0"/>
              </a:spcBef>
            </a:pPr>
            <a:r>
              <a:rPr lang="en-US" altLang="en-US" sz="3200" b="1" dirty="0" smtClean="0"/>
              <a:t>Relation Decomposition and Insufficiency of Normal Forms:  </a:t>
            </a:r>
          </a:p>
          <a:p>
            <a:pPr lvl="1">
              <a:spcBef>
                <a:spcPct val="0"/>
              </a:spcBef>
            </a:pPr>
            <a:r>
              <a:rPr lang="en-US" altLang="en-US" sz="3200" dirty="0" smtClean="0"/>
              <a:t>Universal Relation Schema:</a:t>
            </a:r>
          </a:p>
          <a:p>
            <a:pPr lvl="2">
              <a:spcBef>
                <a:spcPct val="0"/>
              </a:spcBef>
            </a:pPr>
            <a:r>
              <a:rPr lang="en-US" altLang="en-US" sz="2800" dirty="0" smtClean="0"/>
              <a:t>A relation schema R = {A1, A2, …, An} that includes all the attributes of the database.</a:t>
            </a:r>
          </a:p>
          <a:p>
            <a:pPr lvl="1">
              <a:spcBef>
                <a:spcPct val="0"/>
              </a:spcBef>
            </a:pPr>
            <a:r>
              <a:rPr lang="en-US" altLang="en-US" sz="3200" dirty="0" smtClean="0"/>
              <a:t>Universal relation assumption:</a:t>
            </a:r>
          </a:p>
          <a:p>
            <a:pPr lvl="2">
              <a:spcBef>
                <a:spcPct val="0"/>
              </a:spcBef>
            </a:pPr>
            <a:r>
              <a:rPr lang="en-US" altLang="en-US" sz="2800" dirty="0" smtClean="0"/>
              <a:t>Every attribute name is unique.</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22</a:t>
            </a:fld>
            <a:endParaRPr lang="en-US"/>
          </a:p>
        </p:txBody>
      </p:sp>
    </p:spTree>
    <p:extLst>
      <p:ext uri="{BB962C8B-B14F-4D97-AF65-F5344CB8AC3E}">
        <p14:creationId xmlns:p14="http://schemas.microsoft.com/office/powerpoint/2010/main" val="3295031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altLang="en-US" sz="3600" b="1" dirty="0" smtClean="0"/>
              <a:t>Relation Decomposition and Insufficiency of Normal Forms (cont.):  </a:t>
            </a:r>
          </a:p>
          <a:p>
            <a:pPr lvl="1">
              <a:spcBef>
                <a:spcPct val="0"/>
              </a:spcBef>
            </a:pPr>
            <a:r>
              <a:rPr lang="en-US" altLang="en-US" sz="3200" dirty="0" smtClean="0"/>
              <a:t>Decomposition:</a:t>
            </a:r>
          </a:p>
          <a:p>
            <a:pPr lvl="2">
              <a:spcBef>
                <a:spcPct val="0"/>
              </a:spcBef>
            </a:pPr>
            <a:r>
              <a:rPr lang="en-US" altLang="en-US" sz="2400" dirty="0" smtClean="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3200" dirty="0" smtClean="0"/>
              <a:t>Attribute preservation condition:</a:t>
            </a:r>
          </a:p>
          <a:p>
            <a:pPr lvl="2">
              <a:lnSpc>
                <a:spcPct val="80000"/>
              </a:lnSpc>
              <a:spcBef>
                <a:spcPct val="0"/>
              </a:spcBef>
            </a:pPr>
            <a:r>
              <a:rPr lang="en-US" altLang="en-US" sz="2400" dirty="0" smtClean="0"/>
              <a:t>Each attribute in R will appear in at least one relation schema </a:t>
            </a:r>
            <a:r>
              <a:rPr lang="en-US" altLang="en-US" sz="2400" dirty="0" err="1" smtClean="0"/>
              <a:t>R</a:t>
            </a:r>
            <a:r>
              <a:rPr lang="en-US" altLang="en-US" sz="2400" baseline="-25000" dirty="0" err="1" smtClean="0"/>
              <a:t>i</a:t>
            </a:r>
            <a:r>
              <a:rPr lang="en-US" altLang="en-US" sz="2400" dirty="0" smtClean="0"/>
              <a:t> in the decomposition so that no attributes are “lost”.</a:t>
            </a:r>
          </a:p>
          <a:p>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23</a:t>
            </a:fld>
            <a:endParaRPr lang="en-US"/>
          </a:p>
        </p:txBody>
      </p:sp>
    </p:spTree>
    <p:extLst>
      <p:ext uri="{BB962C8B-B14F-4D97-AF65-F5344CB8AC3E}">
        <p14:creationId xmlns:p14="http://schemas.microsoft.com/office/powerpoint/2010/main" val="272572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lstStyle/>
          <a:p>
            <a:r>
              <a:rPr lang="en-US" altLang="en-US" dirty="0" smtClean="0"/>
              <a:t>Another goal of decomposition is to have each individual relation </a:t>
            </a:r>
            <a:r>
              <a:rPr lang="en-US" altLang="en-US" dirty="0" err="1" smtClean="0"/>
              <a:t>R</a:t>
            </a:r>
            <a:r>
              <a:rPr lang="en-US" altLang="en-US" baseline="-25000" dirty="0" err="1" smtClean="0"/>
              <a:t>i</a:t>
            </a:r>
            <a:r>
              <a:rPr lang="en-US" altLang="en-US" dirty="0" smtClean="0"/>
              <a:t> in the decomposition D be in BCNF or 3NF. </a:t>
            </a:r>
          </a:p>
          <a:p>
            <a:r>
              <a:rPr lang="en-US" altLang="en-US" dirty="0" smtClean="0"/>
              <a:t>Additional properties of decomposition  are needed to prevent from generating spurious tuples</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24</a:t>
            </a:fld>
            <a:endParaRPr lang="en-US"/>
          </a:p>
        </p:txBody>
      </p:sp>
    </p:spTree>
    <p:extLst>
      <p:ext uri="{BB962C8B-B14F-4D97-AF65-F5344CB8AC3E}">
        <p14:creationId xmlns:p14="http://schemas.microsoft.com/office/powerpoint/2010/main" val="58634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altLang="en-US" sz="3600" b="1" dirty="0" smtClean="0"/>
              <a:t>Dependency Preservation Property of a Decomposition:</a:t>
            </a:r>
            <a:r>
              <a:rPr lang="en-US" altLang="en-US" sz="3600" dirty="0" smtClean="0"/>
              <a:t> </a:t>
            </a:r>
          </a:p>
          <a:p>
            <a:pPr lvl="1">
              <a:lnSpc>
                <a:spcPct val="80000"/>
              </a:lnSpc>
            </a:pPr>
            <a:r>
              <a:rPr lang="en-US" altLang="en-US" sz="3200" dirty="0" smtClean="0"/>
              <a:t>Definition: Given a set of dependencies F on R, the </a:t>
            </a:r>
            <a:r>
              <a:rPr lang="en-US" altLang="en-US" sz="3200" b="1" dirty="0" smtClean="0"/>
              <a:t>projection</a:t>
            </a:r>
            <a:r>
              <a:rPr lang="en-US" altLang="en-US" sz="3200" dirty="0" smtClean="0"/>
              <a:t> of F on </a:t>
            </a:r>
            <a:r>
              <a:rPr lang="en-US" altLang="en-US" sz="3200" dirty="0" err="1" smtClean="0"/>
              <a:t>R</a:t>
            </a:r>
            <a:r>
              <a:rPr lang="en-US" altLang="en-US" sz="3200" baseline="-25000" dirty="0" err="1" smtClean="0"/>
              <a:t>i</a:t>
            </a:r>
            <a:r>
              <a:rPr lang="en-US" altLang="en-US" sz="3200" dirty="0" smtClean="0"/>
              <a:t>, denoted by </a:t>
            </a:r>
            <a:r>
              <a:rPr lang="en-US" altLang="en-US" sz="3200" dirty="0" err="1" smtClean="0"/>
              <a:t>p</a:t>
            </a:r>
            <a:r>
              <a:rPr lang="en-US" altLang="en-US" sz="3200" baseline="-25000" dirty="0" err="1" smtClean="0"/>
              <a:t>Ri</a:t>
            </a:r>
            <a:r>
              <a:rPr lang="en-US" altLang="en-US" sz="3200" dirty="0" smtClean="0"/>
              <a:t>(F) where </a:t>
            </a:r>
            <a:r>
              <a:rPr lang="en-US" altLang="en-US" sz="3200" dirty="0" err="1" smtClean="0"/>
              <a:t>R</a:t>
            </a:r>
            <a:r>
              <a:rPr lang="en-US" altLang="en-US" sz="3200" baseline="-25000" dirty="0" err="1" smtClean="0"/>
              <a:t>i</a:t>
            </a:r>
            <a:r>
              <a:rPr lang="en-US" altLang="en-US" sz="3200" dirty="0" smtClean="0"/>
              <a:t> is a subset of R, is the set of dependencies X </a:t>
            </a:r>
            <a:r>
              <a:rPr lang="en-US" altLang="en-US" sz="3200" dirty="0" smtClean="0">
                <a:sym typeface="Wingdings 3" charset="2"/>
              </a:rPr>
              <a:t></a:t>
            </a:r>
            <a:r>
              <a:rPr lang="en-US" altLang="en-US" sz="3200" dirty="0" smtClean="0"/>
              <a:t> Y in F</a:t>
            </a:r>
            <a:r>
              <a:rPr lang="en-US" altLang="en-US" sz="3200" baseline="30000" dirty="0" smtClean="0"/>
              <a:t>+</a:t>
            </a:r>
            <a:r>
              <a:rPr lang="en-US" altLang="en-US" sz="3200" dirty="0" smtClean="0"/>
              <a:t> such that the attributes in X </a:t>
            </a:r>
            <a:r>
              <a:rPr lang="en-US" altLang="en-US" sz="3200" dirty="0" smtClean="0">
                <a:latin typeface="Lucida Grande" charset="0"/>
              </a:rPr>
              <a:t>υ</a:t>
            </a:r>
            <a:r>
              <a:rPr lang="en-US" altLang="en-US" sz="3200" dirty="0" smtClean="0"/>
              <a:t> Y are all contained in </a:t>
            </a:r>
            <a:r>
              <a:rPr lang="en-US" altLang="en-US" sz="3200" dirty="0" err="1" smtClean="0"/>
              <a:t>R</a:t>
            </a:r>
            <a:r>
              <a:rPr lang="en-US" altLang="en-US" sz="3200" baseline="-25000" dirty="0" err="1" smtClean="0"/>
              <a:t>i</a:t>
            </a:r>
            <a:r>
              <a:rPr lang="en-US" altLang="en-US" sz="3200" dirty="0" smtClean="0"/>
              <a:t>.</a:t>
            </a:r>
          </a:p>
          <a:p>
            <a:pPr lvl="1">
              <a:lnSpc>
                <a:spcPct val="80000"/>
              </a:lnSpc>
            </a:pPr>
            <a:r>
              <a:rPr lang="en-US" altLang="en-US" sz="3200" dirty="0" smtClean="0"/>
              <a:t>Hence, the projection of F on each relation schema </a:t>
            </a:r>
            <a:r>
              <a:rPr lang="en-US" altLang="en-US" sz="3200" dirty="0" err="1" smtClean="0"/>
              <a:t>R</a:t>
            </a:r>
            <a:r>
              <a:rPr lang="en-US" altLang="en-US" sz="3200" baseline="-25000" dirty="0" err="1" smtClean="0"/>
              <a:t>i</a:t>
            </a:r>
            <a:r>
              <a:rPr lang="en-US" altLang="en-US" sz="3200" dirty="0" smtClean="0"/>
              <a:t> in the decomposition D is the set of functional dependencies in F</a:t>
            </a:r>
            <a:r>
              <a:rPr lang="en-US" altLang="en-US" sz="3200" baseline="30000" dirty="0" smtClean="0"/>
              <a:t>+</a:t>
            </a:r>
            <a:r>
              <a:rPr lang="en-US" altLang="en-US" sz="3200" dirty="0" smtClean="0"/>
              <a:t>, the closure of F, such that all their left- and right-hand-side attributes are in </a:t>
            </a:r>
            <a:r>
              <a:rPr lang="en-US" altLang="en-US" sz="3200" dirty="0" err="1" smtClean="0"/>
              <a:t>R</a:t>
            </a:r>
            <a:r>
              <a:rPr lang="en-US" altLang="en-US" sz="3200" baseline="-25000" dirty="0" err="1" smtClean="0"/>
              <a:t>i</a:t>
            </a:r>
            <a:r>
              <a:rPr lang="en-US" altLang="en-US" sz="3200" dirty="0" smtClean="0"/>
              <a:t>. </a:t>
            </a:r>
          </a:p>
          <a:p>
            <a:endParaRPr lang="en-US" sz="36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25</a:t>
            </a:fld>
            <a:endParaRPr lang="en-US"/>
          </a:p>
        </p:txBody>
      </p:sp>
    </p:spTree>
    <p:extLst>
      <p:ext uri="{BB962C8B-B14F-4D97-AF65-F5344CB8AC3E}">
        <p14:creationId xmlns:p14="http://schemas.microsoft.com/office/powerpoint/2010/main" val="1594492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sz="3200" b="1" dirty="0" smtClean="0"/>
              <a:t>Dependency Preservation Property of a Decomposition (cont.):</a:t>
            </a:r>
          </a:p>
          <a:p>
            <a:pPr lvl="1">
              <a:lnSpc>
                <a:spcPct val="80000"/>
              </a:lnSpc>
            </a:pPr>
            <a:r>
              <a:rPr lang="en-US" altLang="en-US" sz="2800" dirty="0" smtClean="0"/>
              <a:t>Dependency Preservation Property:</a:t>
            </a:r>
          </a:p>
          <a:p>
            <a:pPr lvl="2">
              <a:lnSpc>
                <a:spcPct val="80000"/>
              </a:lnSpc>
            </a:pPr>
            <a:r>
              <a:rPr lang="en-US" altLang="en-US" sz="2400" dirty="0" smtClean="0"/>
              <a:t>A decomposition D = {R1, R2, ..., Rm} of R is </a:t>
            </a:r>
            <a:r>
              <a:rPr lang="en-US" altLang="en-US" sz="2400" b="1" dirty="0" smtClean="0"/>
              <a:t>dependency-preserving</a:t>
            </a:r>
            <a:r>
              <a:rPr lang="en-US" altLang="en-US" sz="2400" dirty="0" smtClean="0"/>
              <a:t> with respect to F if the union of the projections of F on each </a:t>
            </a:r>
            <a:r>
              <a:rPr lang="en-US" altLang="en-US" sz="2400" dirty="0" err="1" smtClean="0"/>
              <a:t>Ri</a:t>
            </a:r>
            <a:r>
              <a:rPr lang="en-US" altLang="en-US" sz="2400" dirty="0" smtClean="0"/>
              <a:t> in D is equivalent to F; that is</a:t>
            </a:r>
            <a:br>
              <a:rPr lang="en-US" altLang="en-US" sz="2400" dirty="0" smtClean="0"/>
            </a:br>
            <a:r>
              <a:rPr lang="en-US" altLang="en-US" sz="2400" dirty="0" smtClean="0"/>
              <a:t>	((</a:t>
            </a:r>
            <a:r>
              <a:rPr lang="en-US" altLang="en-US" sz="2400" dirty="0" smtClean="0">
                <a:latin typeface="Symbol" charset="2"/>
              </a:rPr>
              <a:t></a:t>
            </a:r>
            <a:r>
              <a:rPr lang="en-US" altLang="en-US" sz="2400" baseline="-25000" dirty="0" smtClean="0"/>
              <a:t>R1</a:t>
            </a:r>
            <a:r>
              <a:rPr lang="en-US" altLang="en-US" sz="2400" dirty="0" smtClean="0"/>
              <a:t>(F)) </a:t>
            </a:r>
            <a:r>
              <a:rPr lang="en-US" altLang="en-US" sz="2400" dirty="0" smtClean="0">
                <a:latin typeface="Lucida Grande" charset="0"/>
              </a:rPr>
              <a:t>υ</a:t>
            </a:r>
            <a:r>
              <a:rPr lang="en-US" altLang="en-US" sz="2400" dirty="0" smtClean="0"/>
              <a:t> . . . </a:t>
            </a:r>
            <a:r>
              <a:rPr lang="en-US" altLang="en-US" sz="2400" dirty="0" smtClean="0">
                <a:latin typeface="Lucida Grande" charset="0"/>
              </a:rPr>
              <a:t>υ</a:t>
            </a:r>
            <a:r>
              <a:rPr lang="en-US" altLang="en-US" sz="2400" dirty="0" smtClean="0"/>
              <a:t> (</a:t>
            </a:r>
            <a:r>
              <a:rPr lang="en-US" altLang="en-US" sz="2400" dirty="0" smtClean="0">
                <a:latin typeface="Symbol" charset="2"/>
              </a:rPr>
              <a:t></a:t>
            </a:r>
            <a:r>
              <a:rPr lang="en-US" altLang="en-US" sz="2400" baseline="-25000" dirty="0" smtClean="0"/>
              <a:t>Rm</a:t>
            </a:r>
            <a:r>
              <a:rPr lang="en-US" altLang="en-US" sz="2400" dirty="0" smtClean="0"/>
              <a:t>(F)))</a:t>
            </a:r>
            <a:r>
              <a:rPr lang="en-US" altLang="en-US" sz="2400" baseline="30000" dirty="0" smtClean="0"/>
              <a:t>+</a:t>
            </a:r>
            <a:r>
              <a:rPr lang="en-US" altLang="en-US" sz="2400" dirty="0" smtClean="0"/>
              <a:t> = F</a:t>
            </a:r>
            <a:r>
              <a:rPr lang="en-US" altLang="en-US" sz="2400" baseline="30000" dirty="0" smtClean="0"/>
              <a:t>+</a:t>
            </a:r>
            <a:r>
              <a:rPr lang="en-US" altLang="en-US" sz="2400" dirty="0" smtClean="0"/>
              <a:t> </a:t>
            </a:r>
          </a:p>
          <a:p>
            <a:pPr lvl="2">
              <a:lnSpc>
                <a:spcPct val="80000"/>
              </a:lnSpc>
            </a:pPr>
            <a:r>
              <a:rPr lang="en-US" altLang="en-US" sz="2400" dirty="0" smtClean="0"/>
              <a:t>(See examples in Fig 14.13a and Fig 14.12)</a:t>
            </a:r>
          </a:p>
          <a:p>
            <a:pPr>
              <a:lnSpc>
                <a:spcPct val="80000"/>
              </a:lnSpc>
            </a:pPr>
            <a:r>
              <a:rPr lang="en-US" altLang="en-US" sz="3200" dirty="0" smtClean="0"/>
              <a:t>Claim 1:</a:t>
            </a:r>
          </a:p>
          <a:p>
            <a:pPr lvl="1">
              <a:lnSpc>
                <a:spcPct val="80000"/>
              </a:lnSpc>
            </a:pPr>
            <a:r>
              <a:rPr lang="en-US" altLang="en-US" sz="2800" dirty="0" smtClean="0"/>
              <a:t>It is always possible to find a dependency-preserving decomposition D with respect to F such that each relation </a:t>
            </a:r>
            <a:r>
              <a:rPr lang="en-US" altLang="en-US" sz="2800" dirty="0" err="1" smtClean="0"/>
              <a:t>R</a:t>
            </a:r>
            <a:r>
              <a:rPr lang="en-US" altLang="en-US" sz="2800" baseline="-25000" dirty="0" err="1" smtClean="0"/>
              <a:t>i</a:t>
            </a:r>
            <a:r>
              <a:rPr lang="en-US" altLang="en-US" sz="2800" dirty="0" smtClean="0"/>
              <a:t> in D is in 3nf. </a:t>
            </a:r>
            <a:endParaRPr lang="en-US" altLang="en-US" sz="28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26</a:t>
            </a:fld>
            <a:endParaRPr lang="en-US"/>
          </a:p>
        </p:txBody>
      </p:sp>
    </p:spTree>
    <p:extLst>
      <p:ext uri="{BB962C8B-B14F-4D97-AF65-F5344CB8AC3E}">
        <p14:creationId xmlns:p14="http://schemas.microsoft.com/office/powerpoint/2010/main" val="868204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US" altLang="en-US" b="1" dirty="0" smtClean="0"/>
              <a:t>Non-additive (Lossless) Join Property of a Decomposition: </a:t>
            </a:r>
          </a:p>
          <a:p>
            <a:pPr marL="0" indent="0">
              <a:lnSpc>
                <a:spcPct val="80000"/>
              </a:lnSpc>
              <a:buNone/>
            </a:pPr>
            <a:endParaRPr lang="en-US" altLang="en-US" b="1" dirty="0" smtClean="0"/>
          </a:p>
          <a:p>
            <a:pPr lvl="1">
              <a:lnSpc>
                <a:spcPct val="80000"/>
              </a:lnSpc>
            </a:pPr>
            <a:r>
              <a:rPr lang="en-US" altLang="en-US" dirty="0" smtClean="0"/>
              <a:t>Definition: Lossless join property: a decomposition D = {R1, R2, ..., Rm} of R has the </a:t>
            </a:r>
            <a:r>
              <a:rPr lang="en-US" altLang="en-US" b="1" dirty="0" smtClean="0"/>
              <a:t>lossless (</a:t>
            </a:r>
            <a:r>
              <a:rPr lang="en-US" altLang="en-US" b="1" dirty="0" err="1" smtClean="0"/>
              <a:t>nonadditive</a:t>
            </a:r>
            <a:r>
              <a:rPr lang="en-US" altLang="en-US" b="1" dirty="0" smtClean="0"/>
              <a:t>) join property</a:t>
            </a:r>
            <a:r>
              <a:rPr lang="en-US" altLang="en-US" dirty="0" smtClean="0"/>
              <a:t> with respect to the set of dependencies F on R if, for </a:t>
            </a:r>
            <a:r>
              <a:rPr lang="en-US" altLang="en-US" i="1" dirty="0" smtClean="0"/>
              <a:t>every</a:t>
            </a:r>
            <a:r>
              <a:rPr lang="en-US" altLang="en-US" dirty="0" smtClean="0"/>
              <a:t> relation state r of R that satisfies F, the following holds, where * is the natural join of all the relations in D:  </a:t>
            </a:r>
          </a:p>
          <a:p>
            <a:pPr algn="ctr">
              <a:lnSpc>
                <a:spcPct val="80000"/>
              </a:lnSpc>
              <a:buFont typeface="Wingdings" charset="2"/>
              <a:buNone/>
            </a:pPr>
            <a:r>
              <a:rPr lang="en-US" altLang="en-US" dirty="0" smtClean="0"/>
              <a:t>* (</a:t>
            </a:r>
            <a:r>
              <a:rPr lang="en-US" altLang="en-US" sz="3200" dirty="0" smtClean="0">
                <a:latin typeface="Symbol" charset="2"/>
              </a:rPr>
              <a:t></a:t>
            </a:r>
            <a:r>
              <a:rPr lang="en-US" altLang="en-US" baseline="-25000" dirty="0" smtClean="0"/>
              <a:t> R1</a:t>
            </a:r>
            <a:r>
              <a:rPr lang="en-US" altLang="en-US" dirty="0" smtClean="0"/>
              <a:t>(r), ..., </a:t>
            </a:r>
            <a:r>
              <a:rPr lang="en-US" altLang="en-US" sz="3200" dirty="0" smtClean="0">
                <a:latin typeface="Symbol" charset="2"/>
              </a:rPr>
              <a:t></a:t>
            </a:r>
            <a:r>
              <a:rPr lang="en-US" altLang="en-US" baseline="-25000" dirty="0" smtClean="0"/>
              <a:t>Rm</a:t>
            </a:r>
            <a:r>
              <a:rPr lang="en-US" altLang="en-US" dirty="0" smtClean="0"/>
              <a:t>(r)) = r</a:t>
            </a:r>
          </a:p>
          <a:p>
            <a:pPr lvl="1">
              <a:lnSpc>
                <a:spcPct val="80000"/>
              </a:lnSpc>
            </a:pPr>
            <a:r>
              <a:rPr lang="en-US" altLang="en-US" dirty="0" smtClean="0"/>
              <a:t>Note: The word loss in lossless refers to loss of information, not to loss of tuples. In fact, for “loss of information” a  better term is “</a:t>
            </a:r>
            <a:r>
              <a:rPr lang="en-US" altLang="en-US" b="1" dirty="0" smtClean="0"/>
              <a:t>addition of spurious information</a:t>
            </a:r>
            <a:r>
              <a:rPr lang="en-US" altLang="en-US" dirty="0" smtClean="0"/>
              <a:t>”</a:t>
            </a:r>
          </a:p>
          <a:p>
            <a:pPr algn="ctr"/>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27</a:t>
            </a:fld>
            <a:endParaRPr lang="en-US"/>
          </a:p>
        </p:txBody>
      </p:sp>
    </p:spTree>
    <p:extLst>
      <p:ext uri="{BB962C8B-B14F-4D97-AF65-F5344CB8AC3E}">
        <p14:creationId xmlns:p14="http://schemas.microsoft.com/office/powerpoint/2010/main" val="2070383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2000" b="1" dirty="0" smtClean="0"/>
              <a:t>Lossless (Non-additive) Join Property of a Decomposition : </a:t>
            </a:r>
          </a:p>
          <a:p>
            <a:pPr marL="381000" indent="-381000"/>
            <a:r>
              <a:rPr lang="en-US" altLang="en-US" sz="2000" b="1" dirty="0" smtClean="0"/>
              <a:t>Algorithm 15.3: Testing for Lossless Join Property </a:t>
            </a:r>
          </a:p>
          <a:p>
            <a:pPr marL="838200" lvl="1" indent="-381000"/>
            <a:r>
              <a:rPr lang="en-US" altLang="en-US" sz="2000" b="1" dirty="0" smtClean="0"/>
              <a:t>Input</a:t>
            </a:r>
            <a:r>
              <a:rPr lang="en-US" altLang="en-US" sz="2000" dirty="0" smtClean="0"/>
              <a:t>: A universal relation R, a decomposition D = {R1, R2, ..., Rm} of R, and a set F of functional dependencies. </a:t>
            </a:r>
          </a:p>
          <a:p>
            <a:pPr marL="381000" indent="-381000">
              <a:buNone/>
            </a:pPr>
            <a:r>
              <a:rPr lang="en-US" altLang="en-US" sz="2000" b="1" dirty="0" smtClean="0">
                <a:solidFill>
                  <a:srgbClr val="990033"/>
                </a:solidFill>
              </a:rPr>
              <a:t>1. </a:t>
            </a:r>
            <a:r>
              <a:rPr lang="en-US" altLang="en-US" sz="2000" dirty="0" smtClean="0"/>
              <a:t>Create an initial matrix S with one row </a:t>
            </a:r>
            <a:r>
              <a:rPr lang="en-US" altLang="en-US" sz="2000" dirty="0" err="1" smtClean="0"/>
              <a:t>i</a:t>
            </a:r>
            <a:r>
              <a:rPr lang="en-US" altLang="en-US" sz="2000" dirty="0" smtClean="0"/>
              <a:t> for each relation </a:t>
            </a:r>
            <a:r>
              <a:rPr lang="en-US" altLang="en-US" sz="2000" dirty="0" err="1" smtClean="0"/>
              <a:t>Ri</a:t>
            </a:r>
            <a:r>
              <a:rPr lang="en-US" altLang="en-US" sz="2000" dirty="0" smtClean="0"/>
              <a:t> in D, and one column j for each attribute </a:t>
            </a:r>
            <a:r>
              <a:rPr lang="en-US" altLang="en-US" sz="2000" dirty="0" err="1" smtClean="0"/>
              <a:t>Aj</a:t>
            </a:r>
            <a:r>
              <a:rPr lang="en-US" altLang="en-US" sz="2000" dirty="0" smtClean="0"/>
              <a:t> in R.</a:t>
            </a:r>
          </a:p>
          <a:p>
            <a:pPr marL="381000" indent="-381000">
              <a:buNone/>
            </a:pPr>
            <a:r>
              <a:rPr lang="en-US" altLang="en-US" sz="2000" dirty="0" smtClean="0">
                <a:solidFill>
                  <a:srgbClr val="990033"/>
                </a:solidFill>
              </a:rPr>
              <a:t>2. </a:t>
            </a:r>
            <a:r>
              <a:rPr lang="en-US" altLang="en-US" sz="2000" dirty="0" smtClean="0"/>
              <a:t>Set S(</a:t>
            </a:r>
            <a:r>
              <a:rPr lang="en-US" altLang="en-US" sz="2000" dirty="0" err="1" smtClean="0"/>
              <a:t>i,j</a:t>
            </a:r>
            <a:r>
              <a:rPr lang="en-US" altLang="en-US" sz="2000" dirty="0" smtClean="0"/>
              <a:t>):=</a:t>
            </a:r>
            <a:r>
              <a:rPr lang="en-US" altLang="en-US" sz="2000" dirty="0" err="1" smtClean="0"/>
              <a:t>bij</a:t>
            </a:r>
            <a:r>
              <a:rPr lang="en-US" altLang="en-US" sz="2000" dirty="0" smtClean="0"/>
              <a:t> for all matrix entries. (* each </a:t>
            </a:r>
            <a:r>
              <a:rPr lang="en-US" altLang="en-US" sz="2000" dirty="0" err="1" smtClean="0"/>
              <a:t>bij</a:t>
            </a:r>
            <a:r>
              <a:rPr lang="en-US" altLang="en-US" sz="2000" dirty="0" smtClean="0"/>
              <a:t> is a distinct symbol associated with indices (</a:t>
            </a:r>
            <a:r>
              <a:rPr lang="en-US" altLang="en-US" sz="2000" dirty="0" err="1" smtClean="0"/>
              <a:t>i,j</a:t>
            </a:r>
            <a:r>
              <a:rPr lang="en-US" altLang="en-US" sz="2000" dirty="0" smtClean="0"/>
              <a:t>) *).</a:t>
            </a:r>
          </a:p>
          <a:p>
            <a:pPr marL="381000" indent="-381000">
              <a:buNone/>
            </a:pPr>
            <a:r>
              <a:rPr lang="en-US" altLang="en-US" sz="2000" b="1" dirty="0" smtClean="0">
                <a:solidFill>
                  <a:srgbClr val="990033"/>
                </a:solidFill>
              </a:rPr>
              <a:t>3. </a:t>
            </a:r>
            <a:r>
              <a:rPr lang="en-US" altLang="en-US" sz="2000" dirty="0" smtClean="0"/>
              <a:t>For each row </a:t>
            </a:r>
            <a:r>
              <a:rPr lang="en-US" altLang="en-US" sz="2000" dirty="0" err="1" smtClean="0"/>
              <a:t>i</a:t>
            </a:r>
            <a:r>
              <a:rPr lang="en-US" altLang="en-US" sz="2000" dirty="0" smtClean="0"/>
              <a:t> representing relation schema </a:t>
            </a:r>
            <a:r>
              <a:rPr lang="en-US" altLang="en-US" sz="2000" dirty="0" err="1" smtClean="0"/>
              <a:t>Ri</a:t>
            </a:r>
            <a:endParaRPr lang="en-US" altLang="en-US" sz="2000" dirty="0" smtClean="0"/>
          </a:p>
          <a:p>
            <a:pPr marL="381000" indent="-381000">
              <a:buNone/>
            </a:pPr>
            <a:r>
              <a:rPr lang="en-US" altLang="en-US" sz="2000" dirty="0" smtClean="0"/>
              <a:t>		{for each column j representing attribute </a:t>
            </a:r>
            <a:r>
              <a:rPr lang="en-US" altLang="en-US" sz="2000" dirty="0" err="1" smtClean="0"/>
              <a:t>Aj</a:t>
            </a:r>
            <a:endParaRPr lang="en-US" altLang="en-US" sz="2000" dirty="0" smtClean="0"/>
          </a:p>
          <a:p>
            <a:pPr marL="381000" indent="-381000">
              <a:buNone/>
            </a:pPr>
            <a:r>
              <a:rPr lang="en-US" altLang="en-US" sz="2000" dirty="0" smtClean="0"/>
              <a:t>		    {if (relation </a:t>
            </a:r>
            <a:r>
              <a:rPr lang="en-US" altLang="en-US" sz="2000" dirty="0" err="1" smtClean="0"/>
              <a:t>Ri</a:t>
            </a:r>
            <a:r>
              <a:rPr lang="en-US" altLang="en-US" sz="2000" dirty="0" smtClean="0"/>
              <a:t> includes attribute </a:t>
            </a:r>
            <a:r>
              <a:rPr lang="en-US" altLang="en-US" sz="2000" dirty="0" err="1" smtClean="0"/>
              <a:t>Aj</a:t>
            </a:r>
            <a:r>
              <a:rPr lang="en-US" altLang="en-US" sz="2000" dirty="0" smtClean="0"/>
              <a:t>) then set S(</a:t>
            </a:r>
            <a:r>
              <a:rPr lang="en-US" altLang="en-US" sz="2000" dirty="0" err="1" smtClean="0"/>
              <a:t>i,j</a:t>
            </a:r>
            <a:r>
              <a:rPr lang="en-US" altLang="en-US" sz="2000" dirty="0" smtClean="0"/>
              <a:t>):= </a:t>
            </a:r>
            <a:r>
              <a:rPr lang="en-US" altLang="en-US" sz="2000" dirty="0" err="1" smtClean="0"/>
              <a:t>aj</a:t>
            </a:r>
            <a:r>
              <a:rPr lang="en-US" altLang="en-US" sz="2000" dirty="0" smtClean="0"/>
              <a:t>;};};</a:t>
            </a:r>
          </a:p>
          <a:p>
            <a:pPr marL="838200" lvl="1" indent="-381000"/>
            <a:r>
              <a:rPr lang="en-US" altLang="en-US" sz="2000" dirty="0" smtClean="0"/>
              <a:t>(* each </a:t>
            </a:r>
            <a:r>
              <a:rPr lang="en-US" altLang="en-US" sz="2000" dirty="0" err="1" smtClean="0"/>
              <a:t>aj</a:t>
            </a:r>
            <a:r>
              <a:rPr lang="en-US" altLang="en-US" sz="2000" dirty="0" smtClean="0"/>
              <a:t> is a distinct symbol associated with index (j) *)</a:t>
            </a:r>
          </a:p>
          <a:p>
            <a:pPr marL="838200" lvl="1" indent="-381000" algn="r"/>
            <a:r>
              <a:rPr lang="en-US" altLang="en-US" sz="2000" dirty="0" smtClean="0"/>
              <a:t>CONTINUED on NEXT SLIDE</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28</a:t>
            </a:fld>
            <a:endParaRPr lang="en-US"/>
          </a:p>
        </p:txBody>
      </p:sp>
    </p:spTree>
    <p:extLst>
      <p:ext uri="{BB962C8B-B14F-4D97-AF65-F5344CB8AC3E}">
        <p14:creationId xmlns:p14="http://schemas.microsoft.com/office/powerpoint/2010/main" val="409680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altLang="en-US" b="1" dirty="0" smtClean="0"/>
              <a:t>Lossless (Non-additive) Join Property of a Decomposition (cont.): </a:t>
            </a:r>
          </a:p>
          <a:p>
            <a:pPr marL="0" indent="0">
              <a:lnSpc>
                <a:spcPct val="80000"/>
              </a:lnSpc>
              <a:buNone/>
            </a:pPr>
            <a:r>
              <a:rPr lang="en-US" altLang="en-US" b="1" dirty="0" smtClean="0"/>
              <a:t>Algorithm 15.3: Testing for Lossless Join Property (continued)</a:t>
            </a:r>
          </a:p>
          <a:p>
            <a:pPr>
              <a:lnSpc>
                <a:spcPct val="80000"/>
              </a:lnSpc>
              <a:buFont typeface="Wingdings" charset="2"/>
              <a:buNone/>
            </a:pPr>
            <a:r>
              <a:rPr lang="en-US" altLang="en-US" b="1" dirty="0" smtClean="0"/>
              <a:t>4.</a:t>
            </a:r>
            <a:r>
              <a:rPr lang="en-US" altLang="en-US" b="1" dirty="0" smtClean="0">
                <a:solidFill>
                  <a:srgbClr val="990033"/>
                </a:solidFill>
              </a:rPr>
              <a:t> </a:t>
            </a:r>
            <a:r>
              <a:rPr lang="en-US" altLang="en-US" dirty="0" smtClean="0"/>
              <a:t>Repeat the following loop until a complete loop execution results in no changes to S </a:t>
            </a:r>
          </a:p>
          <a:p>
            <a:pPr>
              <a:lnSpc>
                <a:spcPct val="80000"/>
              </a:lnSpc>
              <a:buFont typeface="Wingdings" charset="2"/>
              <a:buNone/>
            </a:pPr>
            <a:r>
              <a:rPr lang="en-US" altLang="en-US" dirty="0" smtClean="0"/>
              <a:t>	{for each functional dependency X </a:t>
            </a:r>
            <a:r>
              <a:rPr lang="en-US" altLang="en-US" dirty="0" smtClean="0">
                <a:sym typeface="Wingdings 3" charset="2"/>
              </a:rPr>
              <a:t></a:t>
            </a:r>
            <a:r>
              <a:rPr lang="en-US" altLang="en-US" dirty="0" smtClean="0"/>
              <a:t>Y in F </a:t>
            </a:r>
          </a:p>
          <a:p>
            <a:pPr>
              <a:lnSpc>
                <a:spcPct val="80000"/>
              </a:lnSpc>
              <a:buFont typeface="Wingdings" charset="2"/>
              <a:buNone/>
            </a:pPr>
            <a:r>
              <a:rPr lang="en-US" altLang="en-US" dirty="0" smtClean="0"/>
              <a:t>		{for all rows in S </a:t>
            </a:r>
            <a:r>
              <a:rPr lang="en-US" altLang="en-US" i="1" dirty="0" smtClean="0"/>
              <a:t>which have the same symbols</a:t>
            </a:r>
            <a:r>
              <a:rPr lang="en-US" altLang="en-US" dirty="0" smtClean="0"/>
              <a:t> in the columns corresponding to attributes in X</a:t>
            </a:r>
          </a:p>
          <a:p>
            <a:pPr>
              <a:lnSpc>
                <a:spcPct val="80000"/>
              </a:lnSpc>
              <a:buFont typeface="Wingdings" charset="2"/>
              <a:buNone/>
            </a:pPr>
            <a:r>
              <a:rPr lang="en-US" altLang="en-US" dirty="0" smtClean="0"/>
              <a:t>	     		{make the symbols in each column that correspond to an attribute in Y be the same in all these rows as follows:</a:t>
            </a:r>
          </a:p>
          <a:p>
            <a:pPr>
              <a:lnSpc>
                <a:spcPct val="80000"/>
              </a:lnSpc>
              <a:buFont typeface="Wingdings" charset="2"/>
              <a:buNone/>
            </a:pPr>
            <a:r>
              <a:rPr lang="en-US" altLang="en-US" dirty="0" smtClean="0"/>
              <a:t>				If any of the rows has an “a” symbol for the column, set the other rows to that </a:t>
            </a:r>
            <a:r>
              <a:rPr lang="en-US" altLang="en-US" i="1" dirty="0" smtClean="0"/>
              <a:t>same</a:t>
            </a:r>
            <a:r>
              <a:rPr lang="en-US" altLang="en-US" dirty="0" smtClean="0"/>
              <a:t> “a” symbol in the column.</a:t>
            </a:r>
          </a:p>
          <a:p>
            <a:pPr>
              <a:lnSpc>
                <a:spcPct val="80000"/>
              </a:lnSpc>
              <a:buFont typeface="Wingdings" charset="2"/>
              <a:buNone/>
            </a:pPr>
            <a:r>
              <a:rPr lang="en-US" altLang="en-US" dirty="0" smtClean="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dirty="0" smtClean="0"/>
              <a:t>		};</a:t>
            </a:r>
          </a:p>
          <a:p>
            <a:pPr>
              <a:lnSpc>
                <a:spcPct val="80000"/>
              </a:lnSpc>
              <a:buFont typeface="Wingdings" charset="2"/>
              <a:buNone/>
            </a:pPr>
            <a:r>
              <a:rPr lang="en-US" altLang="en-US" dirty="0" smtClean="0"/>
              <a:t>	};</a:t>
            </a:r>
          </a:p>
          <a:p>
            <a:pPr>
              <a:lnSpc>
                <a:spcPct val="80000"/>
              </a:lnSpc>
              <a:buFont typeface="Wingdings" charset="2"/>
              <a:buNone/>
            </a:pPr>
            <a:r>
              <a:rPr lang="en-US" altLang="en-US" b="1" dirty="0" smtClean="0"/>
              <a:t>5. </a:t>
            </a:r>
            <a:r>
              <a:rPr lang="en-US" altLang="en-US" dirty="0" smtClean="0"/>
              <a:t>If a row is made up entirely of “a” symbols, then the decomposition has the lossless join property; otherwise it does not.</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29</a:t>
            </a:fld>
            <a:endParaRPr lang="en-US"/>
          </a:p>
        </p:txBody>
      </p:sp>
    </p:spTree>
    <p:extLst>
      <p:ext uri="{BB962C8B-B14F-4D97-AF65-F5344CB8AC3E}">
        <p14:creationId xmlns:p14="http://schemas.microsoft.com/office/powerpoint/2010/main" val="289264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Chapter Outline</a:t>
            </a:r>
            <a:endParaRPr lang="en-US" dirty="0"/>
          </a:p>
        </p:txBody>
      </p:sp>
      <p:sp>
        <p:nvSpPr>
          <p:cNvPr id="3" name="Content Placeholder 2"/>
          <p:cNvSpPr>
            <a:spLocks noGrp="1"/>
          </p:cNvSpPr>
          <p:nvPr>
            <p:ph idx="1"/>
          </p:nvPr>
        </p:nvSpPr>
        <p:spPr/>
        <p:txBody>
          <a:bodyPr/>
          <a:lstStyle/>
          <a:p>
            <a:pPr marL="0" indent="0">
              <a:buNone/>
            </a:pPr>
            <a:r>
              <a:rPr lang="en-US" dirty="0" smtClean="0"/>
              <a:t>5. Multivalued Dependencies and Fourth Normal Form – further discussion</a:t>
            </a:r>
          </a:p>
          <a:p>
            <a:pPr marL="0" indent="0">
              <a:buNone/>
            </a:pPr>
            <a:r>
              <a:rPr lang="en-US" dirty="0" smtClean="0"/>
              <a:t>6. Other Dependencies and Normal Forms</a:t>
            </a:r>
          </a:p>
          <a:p>
            <a:pPr marL="457200" lvl="1" indent="0">
              <a:buNone/>
            </a:pPr>
            <a:r>
              <a:rPr lang="en-US" dirty="0" smtClean="0"/>
              <a:t>6.1 Join Dependencies</a:t>
            </a:r>
          </a:p>
          <a:p>
            <a:pPr marL="457200" lvl="1" indent="0">
              <a:buNone/>
            </a:pPr>
            <a:r>
              <a:rPr lang="en-US" dirty="0" smtClean="0"/>
              <a:t>6.2 Inclusion Dependencies</a:t>
            </a:r>
          </a:p>
          <a:p>
            <a:pPr marL="457200" lvl="1" indent="0">
              <a:buNone/>
            </a:pPr>
            <a:r>
              <a:rPr lang="en-US" dirty="0" smtClean="0"/>
              <a:t>6.3  Dependencies based on Arithmetic Functions and Procedures</a:t>
            </a:r>
          </a:p>
          <a:p>
            <a:pPr marL="457200" lvl="1" indent="0">
              <a:buNone/>
            </a:pPr>
            <a:r>
              <a:rPr lang="en-US" dirty="0" smtClean="0"/>
              <a:t>6.2 Domain-Key Normal Form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a:t>
            </a:fld>
            <a:endParaRPr lang="en-US"/>
          </a:p>
        </p:txBody>
      </p:sp>
    </p:spTree>
    <p:extLst>
      <p:ext uri="{BB962C8B-B14F-4D97-AF65-F5344CB8AC3E}">
        <p14:creationId xmlns:p14="http://schemas.microsoft.com/office/powerpoint/2010/main" val="3438055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4" name="Content Placeholder 3"/>
          <p:cNvSpPr>
            <a:spLocks noGrp="1" noChangeArrowheads="1"/>
          </p:cNvSpPr>
          <p:nvPr>
            <p:ph idx="1"/>
          </p:nvPr>
        </p:nvSpPr>
        <p:spPr bwMode="auto">
          <a:xfrm>
            <a:off x="838198" y="1825626"/>
            <a:ext cx="10754803" cy="1421928"/>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sz="2400" dirty="0" smtClean="0">
                <a:solidFill>
                  <a:schemeClr val="tx2"/>
                </a:solidFill>
              </a:rPr>
              <a:t>Figure 15.1 </a:t>
            </a:r>
            <a:r>
              <a:rPr lang="en-US" altLang="en-US" sz="2400" dirty="0" err="1" smtClean="0">
                <a:solidFill>
                  <a:schemeClr val="tx2"/>
                </a:solidFill>
              </a:rPr>
              <a:t>Nonadditive</a:t>
            </a:r>
            <a:r>
              <a:rPr lang="en-US" altLang="en-US" sz="2400" dirty="0" smtClean="0">
                <a:solidFill>
                  <a:schemeClr val="tx2"/>
                </a:solidFill>
              </a:rPr>
              <a:t> join test for n-</a:t>
            </a:r>
            <a:r>
              <a:rPr lang="en-US" altLang="en-US" sz="2400" dirty="0" err="1" smtClean="0">
                <a:solidFill>
                  <a:schemeClr val="tx2"/>
                </a:solidFill>
              </a:rPr>
              <a:t>ary</a:t>
            </a:r>
            <a:r>
              <a:rPr lang="en-US" altLang="en-US" sz="2400" dirty="0" smtClean="0">
                <a:solidFill>
                  <a:schemeClr val="tx2"/>
                </a:solidFill>
              </a:rPr>
              <a:t> decompositions.</a:t>
            </a:r>
            <a:r>
              <a:rPr lang="it-IT" altLang="en-US" sz="2400" dirty="0">
                <a:solidFill>
                  <a:schemeClr val="tx2"/>
                </a:solidFill>
              </a:rPr>
              <a:t> </a:t>
            </a:r>
            <a:endParaRPr lang="en-US" altLang="en-US" sz="2400" i="1" dirty="0" smtClean="0">
              <a:solidFill>
                <a:schemeClr val="tx2"/>
              </a:solidFill>
            </a:endParaRPr>
          </a:p>
          <a:p>
            <a:r>
              <a:rPr lang="en-US" altLang="en-US" sz="2400" dirty="0" smtClean="0">
                <a:solidFill>
                  <a:schemeClr val="tx2"/>
                </a:solidFill>
              </a:rPr>
              <a:t>(</a:t>
            </a:r>
            <a:r>
              <a:rPr lang="en-US" altLang="en-US" sz="2400" dirty="0">
                <a:solidFill>
                  <a:schemeClr val="tx2"/>
                </a:solidFill>
              </a:rPr>
              <a:t>a) Case 1: Decomposition of EMP_PROJ into EMP_PROJ1 and EMP_LOCS fails test.</a:t>
            </a:r>
          </a:p>
          <a:p>
            <a:r>
              <a:rPr lang="en-US" altLang="en-US" sz="2400" dirty="0">
                <a:solidFill>
                  <a:schemeClr val="tx2"/>
                </a:solidFill>
              </a:rPr>
              <a:t>(b) A decomposition of EMP_PROJ that has the lossless join property.</a:t>
            </a:r>
          </a:p>
        </p:txBody>
      </p:sp>
      <p:pic>
        <p:nvPicPr>
          <p:cNvPr id="5" name="Picture 4"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14" y="3386953"/>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1b.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6014" y="6089670"/>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Further Dependencies</a:t>
            </a:r>
            <a:endParaRPr lang="en-US"/>
          </a:p>
        </p:txBody>
      </p:sp>
      <p:sp>
        <p:nvSpPr>
          <p:cNvPr id="7" name="Slide Number Placeholder 6"/>
          <p:cNvSpPr>
            <a:spLocks noGrp="1"/>
          </p:cNvSpPr>
          <p:nvPr>
            <p:ph type="sldNum" sz="quarter" idx="12"/>
          </p:nvPr>
        </p:nvSpPr>
        <p:spPr/>
        <p:txBody>
          <a:bodyPr/>
          <a:lstStyle/>
          <a:p>
            <a:fld id="{05ABA8DE-9FA4-4B2C-9820-5EEB05DE3EEE}" type="slidenum">
              <a:rPr lang="en-US" smtClean="0"/>
              <a:t>30</a:t>
            </a:fld>
            <a:endParaRPr lang="en-US"/>
          </a:p>
        </p:txBody>
      </p:sp>
    </p:spTree>
    <p:extLst>
      <p:ext uri="{BB962C8B-B14F-4D97-AF65-F5344CB8AC3E}">
        <p14:creationId xmlns:p14="http://schemas.microsoft.com/office/powerpoint/2010/main" val="1844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4" name="Text Box 4"/>
          <p:cNvSpPr txBox="1">
            <a:spLocks noChangeArrowheads="1"/>
          </p:cNvSpPr>
          <p:nvPr/>
        </p:nvSpPr>
        <p:spPr bwMode="auto">
          <a:xfrm>
            <a:off x="222581" y="1610256"/>
            <a:ext cx="319648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err="1" smtClean="0">
                <a:solidFill>
                  <a:schemeClr val="tx2"/>
                </a:solidFill>
              </a:rPr>
              <a:t>Nonadditive</a:t>
            </a:r>
            <a:r>
              <a:rPr lang="en-US" altLang="en-US" dirty="0" smtClean="0">
                <a:solidFill>
                  <a:schemeClr val="tx2"/>
                </a:solidFill>
              </a:rPr>
              <a:t> </a:t>
            </a:r>
            <a:r>
              <a:rPr lang="en-US" altLang="en-US" dirty="0">
                <a:solidFill>
                  <a:schemeClr val="tx2"/>
                </a:solidFill>
              </a:rPr>
              <a:t>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smtClean="0">
                <a:solidFill>
                  <a:schemeClr val="tx2"/>
                </a:solidFill>
              </a:rPr>
              <a:t>)</a:t>
            </a:r>
            <a:r>
              <a:rPr lang="en-US" altLang="en-US" dirty="0">
                <a:solidFill>
                  <a:schemeClr val="tx2"/>
                </a:solidFill>
              </a:rPr>
              <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5" name="Picture 4"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7868" y="1502185"/>
            <a:ext cx="6347409" cy="474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Further Dependencies</a:t>
            </a:r>
            <a:endParaRPr lang="en-US"/>
          </a:p>
        </p:txBody>
      </p:sp>
      <p:sp>
        <p:nvSpPr>
          <p:cNvPr id="6" name="Slide Number Placeholder 5"/>
          <p:cNvSpPr>
            <a:spLocks noGrp="1"/>
          </p:cNvSpPr>
          <p:nvPr>
            <p:ph type="sldNum" sz="quarter" idx="12"/>
          </p:nvPr>
        </p:nvSpPr>
        <p:spPr/>
        <p:txBody>
          <a:bodyPr/>
          <a:lstStyle/>
          <a:p>
            <a:fld id="{05ABA8DE-9FA4-4B2C-9820-5EEB05DE3EEE}" type="slidenum">
              <a:rPr lang="en-US" smtClean="0"/>
              <a:t>31</a:t>
            </a:fld>
            <a:endParaRPr lang="en-US"/>
          </a:p>
        </p:txBody>
      </p:sp>
    </p:spTree>
    <p:extLst>
      <p:ext uri="{BB962C8B-B14F-4D97-AF65-F5344CB8AC3E}">
        <p14:creationId xmlns:p14="http://schemas.microsoft.com/office/powerpoint/2010/main" val="2014198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3200" b="1" dirty="0" smtClean="0"/>
              <a:t>Testing Binary Decompositions for Non-additive Join (Lossless Join) Property</a:t>
            </a:r>
          </a:p>
          <a:p>
            <a:pPr lvl="1"/>
            <a:r>
              <a:rPr lang="en-US" altLang="en-US" sz="2800" b="1" dirty="0" smtClean="0"/>
              <a:t>Binary Decomposition:</a:t>
            </a:r>
            <a:r>
              <a:rPr lang="en-US" altLang="en-US" sz="2800" dirty="0" smtClean="0"/>
              <a:t> Decomposition of a relation R into two relations. </a:t>
            </a:r>
          </a:p>
          <a:p>
            <a:pPr lvl="1"/>
            <a:r>
              <a:rPr lang="en-US" altLang="en-US" sz="2800" b="1" dirty="0" smtClean="0"/>
              <a:t>PROPERTY NJB (non-additive join test for binary decompositions):</a:t>
            </a:r>
            <a:r>
              <a:rPr lang="en-US" altLang="en-US" sz="2800" dirty="0" smtClean="0"/>
              <a:t> A decomposition D = {R1, R2} of R has the lossless join property with respect to a set of functional dependencies F on R </a:t>
            </a:r>
            <a:r>
              <a:rPr lang="en-US" altLang="en-US" sz="2800" i="1" dirty="0" smtClean="0"/>
              <a:t>if and only if</a:t>
            </a:r>
            <a:r>
              <a:rPr lang="en-US" altLang="en-US" sz="2800" dirty="0" smtClean="0"/>
              <a:t> either</a:t>
            </a:r>
          </a:p>
          <a:p>
            <a:pPr lvl="2"/>
            <a:r>
              <a:rPr lang="en-US" altLang="en-US" sz="2400" dirty="0" smtClean="0"/>
              <a:t>The FD ((R1 </a:t>
            </a:r>
            <a:r>
              <a:rPr lang="en-US" altLang="en-US" sz="2400" dirty="0" smtClean="0">
                <a:ea typeface="ヒラギノ角ゴ Pro W3" charset="-128"/>
              </a:rPr>
              <a:t>∩</a:t>
            </a:r>
            <a:r>
              <a:rPr lang="en-US" altLang="en-US" sz="2400" dirty="0" smtClean="0"/>
              <a:t> R2) </a:t>
            </a:r>
            <a:r>
              <a:rPr lang="en-US" altLang="en-US" sz="2400" dirty="0" smtClean="0">
                <a:sym typeface="Wingdings 3" charset="2"/>
              </a:rPr>
              <a:t></a:t>
            </a:r>
            <a:r>
              <a:rPr lang="en-US" altLang="en-US" sz="2400" dirty="0" smtClean="0"/>
              <a:t> (R1- R2)) is in F</a:t>
            </a:r>
            <a:r>
              <a:rPr lang="en-US" altLang="en-US" sz="2400" baseline="30000" dirty="0" smtClean="0"/>
              <a:t>+</a:t>
            </a:r>
            <a:r>
              <a:rPr lang="en-US" altLang="en-US" sz="2400" dirty="0" smtClean="0"/>
              <a:t>, or</a:t>
            </a:r>
          </a:p>
          <a:p>
            <a:pPr lvl="2"/>
            <a:r>
              <a:rPr lang="en-US" altLang="en-US" sz="2400" dirty="0" smtClean="0"/>
              <a:t>The FD ((R1 </a:t>
            </a:r>
            <a:r>
              <a:rPr lang="en-US" altLang="en-US" sz="2400" dirty="0" smtClean="0">
                <a:ea typeface="ヒラギノ角ゴ Pro W3" charset="-128"/>
              </a:rPr>
              <a:t>∩</a:t>
            </a:r>
            <a:r>
              <a:rPr lang="en-US" altLang="en-US" sz="2400" dirty="0" smtClean="0"/>
              <a:t> R2) </a:t>
            </a:r>
            <a:r>
              <a:rPr lang="en-US" altLang="en-US" sz="2400" dirty="0" smtClean="0">
                <a:sym typeface="Wingdings 3" charset="2"/>
              </a:rPr>
              <a:t></a:t>
            </a:r>
            <a:r>
              <a:rPr lang="en-US" altLang="en-US" sz="2400" dirty="0" smtClean="0"/>
              <a:t> (R2 - R1)) is in F</a:t>
            </a:r>
            <a:r>
              <a:rPr lang="en-US" altLang="en-US" sz="2400" baseline="30000" dirty="0" smtClean="0"/>
              <a:t>+</a:t>
            </a:r>
            <a:r>
              <a:rPr lang="en-US" altLang="en-US" sz="2400" dirty="0" smtClean="0"/>
              <a:t>. </a:t>
            </a:r>
          </a:p>
          <a:p>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32</a:t>
            </a:fld>
            <a:endParaRPr lang="en-US"/>
          </a:p>
        </p:txBody>
      </p:sp>
    </p:spTree>
    <p:extLst>
      <p:ext uri="{BB962C8B-B14F-4D97-AF65-F5344CB8AC3E}">
        <p14:creationId xmlns:p14="http://schemas.microsoft.com/office/powerpoint/2010/main" val="2635554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Properties of Relational Decompositions </a:t>
            </a:r>
            <a:endParaRPr lang="en-US" dirty="0"/>
          </a:p>
        </p:txBody>
      </p:sp>
      <p:sp>
        <p:nvSpPr>
          <p:cNvPr id="3" name="Content Placeholder 2"/>
          <p:cNvSpPr>
            <a:spLocks noGrp="1"/>
          </p:cNvSpPr>
          <p:nvPr>
            <p:ph idx="1"/>
          </p:nvPr>
        </p:nvSpPr>
        <p:spPr>
          <a:xfrm>
            <a:off x="838199" y="1825625"/>
            <a:ext cx="10667337" cy="4351338"/>
          </a:xfrm>
        </p:spPr>
        <p:txBody>
          <a:bodyPr>
            <a:noAutofit/>
          </a:bodyPr>
          <a:lstStyle/>
          <a:p>
            <a:pPr marL="0" indent="0">
              <a:buNone/>
            </a:pPr>
            <a:r>
              <a:rPr lang="en-US" altLang="en-US" sz="2400" b="1" dirty="0" smtClean="0"/>
              <a:t>Successive Non-additive Join Decomposition: </a:t>
            </a:r>
          </a:p>
          <a:p>
            <a:r>
              <a:rPr lang="en-US" altLang="en-US" sz="3200" b="1" dirty="0" smtClean="0"/>
              <a:t>Claim 2 (Preservation of non-additivity in successive decompositions): </a:t>
            </a:r>
          </a:p>
          <a:p>
            <a:r>
              <a:rPr lang="en-US" altLang="en-US" dirty="0" smtClean="0"/>
              <a:t>If a decomposition D = {R1, R2, ..., Rm} of R has the lossless (non-additive) join property with respect to a set of functional dependencies F on R, </a:t>
            </a:r>
          </a:p>
          <a:p>
            <a:r>
              <a:rPr lang="en-US" altLang="en-US" dirty="0" smtClean="0"/>
              <a:t>and if a decomposition Di = {Q1, Q2, ..., </a:t>
            </a:r>
            <a:r>
              <a:rPr lang="en-US" altLang="en-US" dirty="0" err="1" smtClean="0"/>
              <a:t>Qk</a:t>
            </a:r>
            <a:r>
              <a:rPr lang="en-US" altLang="en-US" dirty="0" smtClean="0"/>
              <a:t>} of </a:t>
            </a:r>
            <a:r>
              <a:rPr lang="en-US" altLang="en-US" dirty="0" err="1" smtClean="0"/>
              <a:t>Ri</a:t>
            </a:r>
            <a:r>
              <a:rPr lang="en-US" altLang="en-US" dirty="0" smtClean="0"/>
              <a:t> has the lossless (non-additive) join property with respect to the projection of F on </a:t>
            </a:r>
            <a:r>
              <a:rPr lang="en-US" altLang="en-US" dirty="0" err="1" smtClean="0"/>
              <a:t>Ri</a:t>
            </a:r>
            <a:r>
              <a:rPr lang="en-US" altLang="en-US" dirty="0" smtClean="0"/>
              <a:t>,</a:t>
            </a:r>
          </a:p>
          <a:p>
            <a:pPr lvl="1"/>
            <a:r>
              <a:rPr lang="en-US" altLang="en-US" sz="2800" dirty="0" smtClean="0"/>
              <a:t>then the decomposition D2 = {R1, R2, ..., Ri-1, Q1, Q2, ..., </a:t>
            </a:r>
            <a:r>
              <a:rPr lang="en-US" altLang="en-US" sz="2800" dirty="0" err="1" smtClean="0"/>
              <a:t>Qk</a:t>
            </a:r>
            <a:r>
              <a:rPr lang="en-US" altLang="en-US" sz="2800" dirty="0" smtClean="0"/>
              <a:t>, Ri+1, ..., Rm} of R has the non-additive join property with respect to F.</a:t>
            </a:r>
            <a:endParaRPr lang="en-US" altLang="en-US" sz="3400" dirty="0" smtClean="0"/>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33</a:t>
            </a:fld>
            <a:endParaRPr lang="en-US"/>
          </a:p>
        </p:txBody>
      </p:sp>
    </p:spTree>
    <p:extLst>
      <p:ext uri="{BB962C8B-B14F-4D97-AF65-F5344CB8AC3E}">
        <p14:creationId xmlns:p14="http://schemas.microsoft.com/office/powerpoint/2010/main" val="441861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Algorithms for Relational Database Schema Design</a:t>
            </a:r>
            <a:endParaRPr lang="en-US"/>
          </a:p>
        </p:txBody>
      </p:sp>
      <p:sp>
        <p:nvSpPr>
          <p:cNvPr id="3" name="Content Placeholder 2"/>
          <p:cNvSpPr>
            <a:spLocks noGrp="1"/>
          </p:cNvSpPr>
          <p:nvPr>
            <p:ph idx="1"/>
          </p:nvPr>
        </p:nvSpPr>
        <p:spPr/>
        <p:txBody>
          <a:bodyPr/>
          <a:lstStyle/>
          <a:p>
            <a:pPr marL="0" indent="0">
              <a:buNone/>
            </a:pPr>
            <a:r>
              <a:rPr lang="en-US" altLang="en-US" sz="2000" b="1" dirty="0"/>
              <a:t>Design of 3NF Schemas:</a:t>
            </a:r>
          </a:p>
          <a:p>
            <a:pPr marL="0" indent="0">
              <a:buNone/>
            </a:pPr>
            <a:r>
              <a:rPr lang="en-US" altLang="en-US" sz="2000" b="1" dirty="0"/>
              <a:t>Algorithm 15.4 Relational Synthesis into 3NF with Dependency Preservation and Non-Additive (Lossless) Join Property</a:t>
            </a:r>
          </a:p>
          <a:p>
            <a:pPr lvl="1"/>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smtClean="0"/>
              <a:t>15.</a:t>
            </a:r>
            <a:r>
              <a:rPr lang="en-US" altLang="en-US" sz="2000" dirty="0" smtClean="0"/>
              <a:t>2).</a:t>
            </a:r>
            <a:endParaRPr lang="en-US" altLang="en-US" sz="2000" dirty="0"/>
          </a:p>
          <a:p>
            <a:pPr>
              <a:buNone/>
            </a:pPr>
            <a:r>
              <a:rPr lang="en-US" altLang="en-US" sz="2000" b="1" dirty="0">
                <a:solidFill>
                  <a:srgbClr val="800000"/>
                </a:solidFill>
              </a:rPr>
              <a:t>2.</a:t>
            </a:r>
            <a:r>
              <a:rPr lang="en-US" altLang="en-US" sz="2000" b="1" dirty="0"/>
              <a:t> </a:t>
            </a:r>
            <a:r>
              <a:rPr lang="en-US" altLang="en-US" sz="2000" dirty="0"/>
              <a:t>For each left-hand-side X of a functional dependency that appears in G,</a:t>
            </a:r>
          </a:p>
          <a:p>
            <a:pPr>
              <a:buNone/>
            </a:pPr>
            <a:r>
              <a:rPr lang="en-US" altLang="en-US" sz="2000" dirty="0"/>
              <a:t>		create a relation schema in D with attributes {X </a:t>
            </a:r>
            <a:r>
              <a:rPr lang="en-US" altLang="en-US" sz="2000" dirty="0">
                <a:latin typeface="Lucida Grande" charset="0"/>
              </a:rPr>
              <a:t>υ</a:t>
            </a:r>
            <a:r>
              <a:rPr lang="en-US" altLang="en-US" sz="2000" dirty="0"/>
              <a:t> {A1} </a:t>
            </a:r>
            <a:r>
              <a:rPr lang="en-US" altLang="en-US" sz="2000" dirty="0">
                <a:latin typeface="Lucida Grande" charset="0"/>
              </a:rPr>
              <a:t>υ</a:t>
            </a:r>
            <a:r>
              <a:rPr lang="en-US" altLang="en-US" sz="2000" dirty="0"/>
              <a:t> {A2} ... </a:t>
            </a:r>
            <a:r>
              <a:rPr lang="en-US" altLang="en-US" sz="2000" dirty="0">
                <a:latin typeface="Lucida Grande" charset="0"/>
              </a:rPr>
              <a:t>υ</a:t>
            </a:r>
            <a:r>
              <a:rPr lang="en-US" altLang="en-US" sz="2000" dirty="0"/>
              <a:t> {</a:t>
            </a:r>
            <a:r>
              <a:rPr lang="en-US" altLang="en-US" sz="2000" dirty="0" err="1"/>
              <a:t>Ak</a:t>
            </a:r>
            <a:r>
              <a:rPr lang="en-US" altLang="en-US" sz="2000" dirty="0"/>
              <a:t>}}, </a:t>
            </a:r>
          </a:p>
          <a:p>
            <a:pPr>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34</a:t>
            </a:fld>
            <a:endParaRPr lang="en-US"/>
          </a:p>
        </p:txBody>
      </p:sp>
    </p:spTree>
    <p:extLst>
      <p:ext uri="{BB962C8B-B14F-4D97-AF65-F5344CB8AC3E}">
        <p14:creationId xmlns:p14="http://schemas.microsoft.com/office/powerpoint/2010/main" val="428547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Algorithms for Relational Database Schema Design </a:t>
            </a:r>
            <a:endParaRPr lang="en-US" dirty="0"/>
          </a:p>
        </p:txBody>
      </p:sp>
      <p:sp>
        <p:nvSpPr>
          <p:cNvPr id="3" name="Content Placeholder 2"/>
          <p:cNvSpPr>
            <a:spLocks noGrp="1"/>
          </p:cNvSpPr>
          <p:nvPr>
            <p:ph idx="1"/>
          </p:nvPr>
        </p:nvSpPr>
        <p:spPr/>
        <p:txBody>
          <a:bodyPr>
            <a:normAutofit/>
          </a:bodyPr>
          <a:lstStyle/>
          <a:p>
            <a:r>
              <a:rPr lang="en-US" altLang="en-US" sz="2000" b="1" dirty="0"/>
              <a:t>Design of BCNF Schemas</a:t>
            </a:r>
          </a:p>
          <a:p>
            <a:pPr marL="0" indent="0">
              <a:buNone/>
            </a:pPr>
            <a:r>
              <a:rPr lang="en-US" altLang="en-US" sz="2000" b="1" dirty="0"/>
              <a:t>Algorithm 15.5: Relational Decomposition into BCNF with Lossless (non-additive) join property</a:t>
            </a:r>
          </a:p>
          <a:p>
            <a:pPr lvl="1"/>
            <a:r>
              <a:rPr lang="en-US" altLang="en-US" sz="2000" b="1" dirty="0"/>
              <a:t>Input: A universal relation R and a set of functional dependencies F on the attributes of R.</a:t>
            </a:r>
          </a:p>
          <a:p>
            <a:pPr>
              <a:buNone/>
            </a:pPr>
            <a:r>
              <a:rPr lang="en-US" altLang="en-US" sz="2000" b="1" dirty="0">
                <a:solidFill>
                  <a:srgbClr val="800000"/>
                </a:solidFill>
              </a:rPr>
              <a:t>1.</a:t>
            </a:r>
            <a:r>
              <a:rPr lang="en-US" altLang="en-US" sz="2000" b="1" dirty="0"/>
              <a:t> </a:t>
            </a:r>
            <a:r>
              <a:rPr lang="en-US" altLang="en-US" sz="2000" dirty="0"/>
              <a:t>Set D := {R};</a:t>
            </a:r>
          </a:p>
          <a:p>
            <a:pPr>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buNone/>
            </a:pPr>
            <a:r>
              <a:rPr lang="en-US" altLang="en-US" sz="2000" dirty="0"/>
              <a:t>	do {</a:t>
            </a:r>
          </a:p>
          <a:p>
            <a:pPr>
              <a:buNone/>
            </a:pPr>
            <a:r>
              <a:rPr lang="en-US" altLang="en-US" sz="2000" dirty="0"/>
              <a:t>		choose a relation schema Q in D that is not in BCNF;</a:t>
            </a:r>
          </a:p>
          <a:p>
            <a:pPr>
              <a:buNone/>
            </a:pPr>
            <a:r>
              <a:rPr lang="en-US" altLang="en-US" sz="2000" dirty="0"/>
              <a:t>		find a functional dependency X </a:t>
            </a:r>
            <a:r>
              <a:rPr lang="en-US" altLang="en-US" sz="2000" dirty="0">
                <a:sym typeface="Wingdings 3" charset="2"/>
              </a:rPr>
              <a:t></a:t>
            </a:r>
            <a:r>
              <a:rPr lang="en-US" altLang="en-US" sz="2000" dirty="0"/>
              <a:t> Y in Q that violates BCNF;</a:t>
            </a:r>
          </a:p>
          <a:p>
            <a:pPr>
              <a:buNone/>
            </a:pPr>
            <a:r>
              <a:rPr lang="en-US" altLang="en-US" sz="2000" dirty="0"/>
              <a:t>		replace Q in D by two relation schemas (Q - Y) and (X </a:t>
            </a:r>
            <a:r>
              <a:rPr lang="en-US" altLang="en-US" sz="2000" dirty="0">
                <a:latin typeface="Lucida Grande" charset="0"/>
              </a:rPr>
              <a:t>υ</a:t>
            </a:r>
            <a:r>
              <a:rPr lang="en-US" altLang="en-US" sz="2000" dirty="0"/>
              <a:t> Y);</a:t>
            </a:r>
          </a:p>
          <a:p>
            <a:pPr>
              <a:buNone/>
            </a:pPr>
            <a:r>
              <a:rPr lang="en-US" altLang="en-US" sz="2000" dirty="0"/>
              <a:t>	</a:t>
            </a:r>
            <a:r>
              <a:rPr lang="en-US" altLang="en-US" sz="2000" dirty="0" smtClean="0"/>
              <a:t>}</a:t>
            </a:r>
            <a:endParaRPr lang="en-US" altLang="en-US" sz="2000" dirty="0"/>
          </a:p>
          <a:p>
            <a:pPr>
              <a:buNone/>
            </a:pPr>
            <a:r>
              <a:rPr lang="en-US" altLang="en-US" sz="2000" i="1" dirty="0"/>
              <a:t>Assumption: No null values are allowed for the join attributes.</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35</a:t>
            </a:fld>
            <a:endParaRPr lang="en-US"/>
          </a:p>
        </p:txBody>
      </p:sp>
    </p:spTree>
    <p:extLst>
      <p:ext uri="{BB962C8B-B14F-4D97-AF65-F5344CB8AC3E}">
        <p14:creationId xmlns:p14="http://schemas.microsoft.com/office/powerpoint/2010/main" val="123941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Problems with Null Values and Dangling Tuples</a:t>
            </a:r>
            <a:r>
              <a:rPr lang="en-US" alt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b="1" dirty="0"/>
              <a:t>Problems with NULL values</a:t>
            </a:r>
          </a:p>
          <a:p>
            <a:r>
              <a:rPr lang="en-US" dirty="0"/>
              <a:t>when some tuples have NULL values for attributes that will be used to join individual relations in the decomposition that may lead to incomplete results.</a:t>
            </a:r>
          </a:p>
          <a:p>
            <a:r>
              <a:rPr lang="en-US" dirty="0"/>
              <a:t>E.g., see Figure 15.2(a), where two relations EMPLOYEE and DEPARTMENT are shown. The last two employee tuples—‘Berger’ and ‘Benitez’—represent newly hired employees who have not yet been assigned to a department (assume that this does not violate any integrity constraints). </a:t>
            </a:r>
          </a:p>
          <a:p>
            <a:r>
              <a:rPr lang="en-US" dirty="0"/>
              <a:t>If we want to retrieve a list of (</a:t>
            </a:r>
            <a:r>
              <a:rPr lang="en-US" dirty="0" err="1"/>
              <a:t>Ename</a:t>
            </a:r>
            <a:r>
              <a:rPr lang="en-US" dirty="0"/>
              <a:t>, </a:t>
            </a:r>
            <a:r>
              <a:rPr lang="en-US" dirty="0" err="1"/>
              <a:t>Dname</a:t>
            </a:r>
            <a:r>
              <a:rPr lang="en-US" dirty="0"/>
              <a:t>) values for all the employees. If we apply the NATURAL JOIN operation on EMPLOYEE and DEPARTMENT (Figure 15.2(b)), the two aforementioned tuples will </a:t>
            </a:r>
            <a:r>
              <a:rPr lang="en-US" i="1" dirty="0"/>
              <a:t>not</a:t>
            </a:r>
            <a:r>
              <a:rPr lang="en-US" dirty="0"/>
              <a:t> appear in the result.</a:t>
            </a:r>
          </a:p>
          <a:p>
            <a:r>
              <a:rPr lang="en-US" altLang="en-US" dirty="0"/>
              <a:t>In such cases, LEFT OUTER JOIN may be used. The result is shown in Figure 15.2 (c).</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36</a:t>
            </a:fld>
            <a:endParaRPr lang="en-US"/>
          </a:p>
        </p:txBody>
      </p:sp>
    </p:spTree>
    <p:extLst>
      <p:ext uri="{BB962C8B-B14F-4D97-AF65-F5344CB8AC3E}">
        <p14:creationId xmlns:p14="http://schemas.microsoft.com/office/powerpoint/2010/main" val="1521051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Problems with Null Values and Dangling Tuples </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37</a:t>
            </a:fld>
            <a:endParaRPr lang="en-US"/>
          </a:p>
        </p:txBody>
      </p:sp>
      <p:sp>
        <p:nvSpPr>
          <p:cNvPr id="6" name="Title 1"/>
          <p:cNvSpPr txBox="1">
            <a:spLocks/>
          </p:cNvSpPr>
          <p:nvPr/>
        </p:nvSpPr>
        <p:spPr bwMode="auto">
          <a:xfrm>
            <a:off x="8828116" y="2103120"/>
            <a:ext cx="2525683" cy="222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ctr" anchorCtr="0" compatLnSpc="1">
            <a:prstTxWarp prst="textNoShape">
              <a:avLst/>
            </a:prstTxWarp>
          </a:bodyPr>
          <a:ls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7" name="Picture 6" descr="fig15_02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1742" y="1787535"/>
            <a:ext cx="6186833"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1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Problems with Null Values and Dangling Tuples </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38</a:t>
            </a:fld>
            <a:endParaRPr lang="en-US"/>
          </a:p>
        </p:txBody>
      </p:sp>
      <p:sp>
        <p:nvSpPr>
          <p:cNvPr id="6" name="Title 1"/>
          <p:cNvSpPr txBox="1">
            <a:spLocks/>
          </p:cNvSpPr>
          <p:nvPr/>
        </p:nvSpPr>
        <p:spPr bwMode="auto">
          <a:xfrm>
            <a:off x="7660410" y="1690688"/>
            <a:ext cx="369339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ctr" anchorCtr="0" compatLnSpc="1">
            <a:prstTxWarp prst="textNoShape">
              <a:avLst/>
            </a:prstTxWarp>
          </a:bodyPr>
          <a:ls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7" name="Picture 6" descr="fig15_02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010" y="3787497"/>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15_02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010" y="1770522"/>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37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Problems with Null Values and Dangling Tuples </a:t>
            </a:r>
            <a:endParaRPr lang="en-US" dirty="0"/>
          </a:p>
        </p:txBody>
      </p:sp>
      <p:sp>
        <p:nvSpPr>
          <p:cNvPr id="3" name="Content Placeholder 2"/>
          <p:cNvSpPr>
            <a:spLocks noGrp="1"/>
          </p:cNvSpPr>
          <p:nvPr>
            <p:ph idx="1"/>
          </p:nvPr>
        </p:nvSpPr>
        <p:spPr>
          <a:xfrm>
            <a:off x="838200" y="1825624"/>
            <a:ext cx="10515600" cy="4530725"/>
          </a:xfrm>
        </p:spPr>
        <p:txBody>
          <a:bodyPr>
            <a:normAutofit fontScale="92500" lnSpcReduction="20000"/>
          </a:bodyPr>
          <a:lstStyle/>
          <a:p>
            <a:pPr marL="0" indent="0">
              <a:buNone/>
            </a:pPr>
            <a:r>
              <a:rPr lang="en-US" altLang="en-US" b="1" dirty="0"/>
              <a:t>Problems with Dangling Tuples</a:t>
            </a:r>
          </a:p>
          <a:p>
            <a:pPr marL="0" indent="0">
              <a:buNone/>
            </a:pPr>
            <a:endParaRPr lang="en-US" altLang="en-US" b="1" dirty="0"/>
          </a:p>
          <a:p>
            <a:r>
              <a:rPr lang="en-US" dirty="0"/>
              <a:t>Consider the decomposition of EMPLOYEE into EMPLOYEE_1 and EMPLOYEE_2 as shown in Figure 15.3 (a) and </a:t>
            </a:r>
            <a:r>
              <a:rPr lang="en-US" dirty="0" smtClean="0"/>
              <a:t>15.3 </a:t>
            </a:r>
            <a:r>
              <a:rPr lang="en-US" dirty="0"/>
              <a:t>(b).</a:t>
            </a:r>
          </a:p>
          <a:p>
            <a:r>
              <a:rPr lang="en-US" dirty="0"/>
              <a:t>Their NATURAL JOIN yields the original relation EMPLOYEE in Figure 15.2(a).</a:t>
            </a:r>
          </a:p>
          <a:p>
            <a:r>
              <a:rPr lang="en-US" dirty="0"/>
              <a:t>We may use the alternative representation, shown in Figure 15.3(c), where we </a:t>
            </a:r>
            <a:r>
              <a:rPr lang="en-US" i="1" dirty="0"/>
              <a:t>do not include a tuple</a:t>
            </a:r>
            <a:r>
              <a:rPr lang="en-US" dirty="0"/>
              <a:t> in EMPLOYEE_3 if the employee has not been assigned a department (instead of including a tuple with NULL for </a:t>
            </a:r>
            <a:r>
              <a:rPr lang="en-US" dirty="0" err="1"/>
              <a:t>Dnum</a:t>
            </a:r>
            <a:r>
              <a:rPr lang="en-US" dirty="0"/>
              <a:t> as in EMPLOYEE_2).</a:t>
            </a:r>
          </a:p>
          <a:p>
            <a:r>
              <a:rPr lang="en-US" dirty="0"/>
              <a:t> If we use EMPLOYEE_3 instead of EMPLOYEE_2 and apply a NATURAL JOIN on EMPLOYEE_1 and EMPLOYEE_3, the tuples for Berger and Benitez will not appear in the result; these are called </a:t>
            </a:r>
            <a:r>
              <a:rPr lang="en-US" b="1" dirty="0"/>
              <a:t>dangling tuples </a:t>
            </a:r>
            <a:r>
              <a:rPr lang="en-US" dirty="0"/>
              <a:t>in EMPLOYEE</a:t>
            </a:r>
            <a:r>
              <a:rPr lang="en-US" altLang="en-US" i="1" dirty="0"/>
              <a:t>.</a:t>
            </a:r>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39</a:t>
            </a:fld>
            <a:endParaRPr lang="en-US"/>
          </a:p>
        </p:txBody>
      </p:sp>
    </p:spTree>
    <p:extLst>
      <p:ext uri="{BB962C8B-B14F-4D97-AF65-F5344CB8AC3E}">
        <p14:creationId xmlns:p14="http://schemas.microsoft.com/office/powerpoint/2010/main" val="52768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Functional Dependencies : Inference Rules, Equivalence and Minimal Cover</a:t>
            </a:r>
            <a:endParaRPr lang="en-US" dirty="0"/>
          </a:p>
        </p:txBody>
      </p:sp>
      <p:sp>
        <p:nvSpPr>
          <p:cNvPr id="3" name="Content Placeholder 2"/>
          <p:cNvSpPr>
            <a:spLocks noGrp="1"/>
          </p:cNvSpPr>
          <p:nvPr>
            <p:ph idx="1"/>
          </p:nvPr>
        </p:nvSpPr>
        <p:spPr/>
        <p:txBody>
          <a:bodyPr/>
          <a:lstStyle/>
          <a:p>
            <a:r>
              <a:rPr lang="en-US" altLang="en-US" dirty="0" smtClean="0"/>
              <a:t>We discussed functional dependencies in the last chapter.</a:t>
            </a:r>
          </a:p>
          <a:p>
            <a:r>
              <a:rPr lang="en-US" altLang="en-US" dirty="0" smtClean="0">
                <a:ea typeface="MS PGothic" charset="-128"/>
              </a:rPr>
              <a:t>To recollect:</a:t>
            </a:r>
          </a:p>
          <a:p>
            <a:pPr marL="0" indent="0">
              <a:buNone/>
            </a:pPr>
            <a:r>
              <a:rPr lang="en-US" altLang="en-US" dirty="0" smtClean="0"/>
              <a:t>A set of attributes X </a:t>
            </a:r>
            <a:r>
              <a:rPr lang="en-US" altLang="en-US" i="1" dirty="0" smtClean="0"/>
              <a:t>functionally</a:t>
            </a:r>
            <a:r>
              <a:rPr lang="en-US" altLang="en-US" dirty="0" smtClean="0"/>
              <a:t> </a:t>
            </a:r>
            <a:r>
              <a:rPr lang="en-US" altLang="en-US" i="1" dirty="0" smtClean="0"/>
              <a:t>determines</a:t>
            </a:r>
            <a:r>
              <a:rPr lang="en-US" altLang="en-US" dirty="0" smtClean="0"/>
              <a:t>  a set of attributes Y if the value of X determines a unique value for Y.</a:t>
            </a:r>
          </a:p>
          <a:p>
            <a:r>
              <a:rPr lang="en-US" altLang="en-US" dirty="0" smtClean="0"/>
              <a:t>Our goal here is to determine the properties of functional dependencies and to find out the ways of manipulating them.</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a:t>
            </a:fld>
            <a:endParaRPr lang="en-US"/>
          </a:p>
        </p:txBody>
      </p:sp>
    </p:spTree>
    <p:extLst>
      <p:ext uri="{BB962C8B-B14F-4D97-AF65-F5344CB8AC3E}">
        <p14:creationId xmlns:p14="http://schemas.microsoft.com/office/powerpoint/2010/main" val="121268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Problems with Null Values and Dangling Tuples </a:t>
            </a:r>
            <a:endParaRPr lang="en-US" dirty="0"/>
          </a:p>
        </p:txBody>
      </p:sp>
      <p:sp>
        <p:nvSpPr>
          <p:cNvPr id="3" name="Content Placeholder 2"/>
          <p:cNvSpPr>
            <a:spLocks noGrp="1"/>
          </p:cNvSpPr>
          <p:nvPr>
            <p:ph idx="1"/>
          </p:nvPr>
        </p:nvSpPr>
        <p:spPr/>
        <p:txBody>
          <a:bodyPr/>
          <a:lstStyle/>
          <a:p>
            <a:pPr marL="0" indent="0">
              <a:buNone/>
            </a:pPr>
            <a:r>
              <a:rPr lang="en-US" altLang="en-US" b="1" dirty="0"/>
              <a:t>Discussion of Normalization Algorithms:</a:t>
            </a:r>
          </a:p>
          <a:p>
            <a:r>
              <a:rPr lang="en-US" altLang="en-US" dirty="0"/>
              <a:t>Problems:</a:t>
            </a:r>
          </a:p>
          <a:p>
            <a:pPr lvl="1"/>
            <a:r>
              <a:rPr lang="en-US" altLang="en-US" dirty="0"/>
              <a:t>The database designer must first specify </a:t>
            </a:r>
            <a:r>
              <a:rPr lang="en-US" altLang="en-US" i="1" dirty="0"/>
              <a:t>all</a:t>
            </a:r>
            <a:r>
              <a:rPr lang="en-US" altLang="en-US" dirty="0"/>
              <a:t> the relevant functional dependencies among the database attributes. </a:t>
            </a:r>
          </a:p>
          <a:p>
            <a:pPr lvl="1"/>
            <a:r>
              <a:rPr lang="en-US" altLang="en-US" dirty="0"/>
              <a:t>These algorithms are </a:t>
            </a:r>
            <a:r>
              <a:rPr lang="en-US" altLang="en-US" i="1" dirty="0"/>
              <a:t>not deterministic</a:t>
            </a:r>
            <a:r>
              <a:rPr lang="en-US" altLang="en-US" dirty="0"/>
              <a:t> in general. </a:t>
            </a:r>
          </a:p>
          <a:p>
            <a:pPr lvl="1"/>
            <a:r>
              <a:rPr lang="en-US" altLang="en-US" dirty="0"/>
              <a:t>It is not always possible to find a decomposition into relation schemas that preserves dependencies and allows each relation schema in the decomposition to be in BCNF (instead of 3NF as in Algorithm 15.5). </a:t>
            </a:r>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40</a:t>
            </a:fld>
            <a:endParaRPr lang="en-US"/>
          </a:p>
        </p:txBody>
      </p:sp>
    </p:spTree>
    <p:extLst>
      <p:ext uri="{BB962C8B-B14F-4D97-AF65-F5344CB8AC3E}">
        <p14:creationId xmlns:p14="http://schemas.microsoft.com/office/powerpoint/2010/main" val="3839708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299"/>
          </a:xfrm>
        </p:spPr>
        <p:txBody>
          <a:bodyPr>
            <a:normAutofit fontScale="90000"/>
          </a:bodyPr>
          <a:lstStyle/>
          <a:p>
            <a:r>
              <a:rPr lang="en-US" dirty="0" smtClean="0"/>
              <a:t>Problems with Dangling Tuples and </a:t>
            </a:r>
            <a:r>
              <a:rPr lang="en-US" smtClean="0"/>
              <a:t>Null Values</a:t>
            </a:r>
            <a:endParaRPr lang="en-US"/>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41</a:t>
            </a:fld>
            <a:endParaRPr lang="en-US"/>
          </a:p>
        </p:txBody>
      </p:sp>
      <p:sp>
        <p:nvSpPr>
          <p:cNvPr id="6" name="Title 1"/>
          <p:cNvSpPr txBox="1">
            <a:spLocks/>
          </p:cNvSpPr>
          <p:nvPr/>
        </p:nvSpPr>
        <p:spPr bwMode="auto">
          <a:xfrm>
            <a:off x="6461760" y="1530096"/>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7" name="Picture 6" descr="fig15_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078" y="1093566"/>
            <a:ext cx="5203482" cy="555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127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Summary of Algorithms for Relational Database Schema Design </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42</a:t>
            </a:fld>
            <a:endParaRPr lang="en-US"/>
          </a:p>
        </p:txBody>
      </p:sp>
      <p:pic>
        <p:nvPicPr>
          <p:cNvPr id="6" name="Picture 5" descr="tab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7627" y="1690688"/>
            <a:ext cx="8596745" cy="451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183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Summary of Algorithms for Relational Database Schema Design </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43</a:t>
            </a:fld>
            <a:endParaRPr lang="en-US"/>
          </a:p>
        </p:txBody>
      </p:sp>
      <p:pic>
        <p:nvPicPr>
          <p:cNvPr id="6" name="Picture 5" descr="tab15_01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1043" y="1977895"/>
            <a:ext cx="9949914" cy="409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535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3" name="Content Placeholder 2"/>
          <p:cNvSpPr>
            <a:spLocks noGrp="1"/>
          </p:cNvSpPr>
          <p:nvPr>
            <p:ph idx="1"/>
          </p:nvPr>
        </p:nvSpPr>
        <p:spPr/>
        <p:txBody>
          <a:bodyPr>
            <a:normAutofit fontScale="92500"/>
          </a:bodyPr>
          <a:lstStyle/>
          <a:p>
            <a:pPr marL="609600" indent="-609600" algn="just">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400" dirty="0">
                <a:ea typeface="Times New Roman" charset="0"/>
                <a:cs typeface="Times New Roman" charset="0"/>
              </a:rPr>
              <a:t>A </a:t>
            </a:r>
            <a:r>
              <a:rPr lang="en-US" altLang="en-US" sz="2400" b="1" dirty="0">
                <a:ea typeface="Times New Roman" charset="0"/>
                <a:cs typeface="Times New Roman" charset="0"/>
              </a:rPr>
              <a:t>multivalued dependency </a:t>
            </a:r>
            <a:r>
              <a:rPr lang="en-US" altLang="en-US" sz="2400" dirty="0">
                <a:ea typeface="Times New Roman" charset="0"/>
                <a:cs typeface="Times New Roman" charset="0"/>
              </a:rPr>
              <a:t>(</a:t>
            </a:r>
            <a:r>
              <a:rPr lang="en-US" altLang="en-US" sz="2400" b="1" dirty="0">
                <a:ea typeface="Times New Roman" charset="0"/>
                <a:cs typeface="Times New Roman" charset="0"/>
              </a:rPr>
              <a:t>MVD</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&gt;&gt;</a:t>
            </a:r>
            <a:r>
              <a:rPr lang="en-US" altLang="en-US" sz="2400" i="1" dirty="0">
                <a:ea typeface="Times New Roman" charset="0"/>
                <a:cs typeface="Times New Roman" charset="0"/>
              </a:rPr>
              <a:t> Y</a:t>
            </a:r>
            <a:r>
              <a:rPr lang="en-US" altLang="en-US" sz="2400" dirty="0">
                <a:ea typeface="Times New Roman" charset="0"/>
                <a:cs typeface="Times New Roman" charset="0"/>
              </a:rPr>
              <a:t> specified on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where </a:t>
            </a:r>
            <a:r>
              <a:rPr lang="en-US" altLang="en-US" sz="2400" i="1" dirty="0">
                <a:ea typeface="Times New Roman" charset="0"/>
                <a:cs typeface="Times New Roman" charset="0"/>
              </a:rPr>
              <a:t>X</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are both subsets of </a:t>
            </a:r>
            <a:r>
              <a:rPr lang="en-US" altLang="en-US" sz="2400" i="1" dirty="0">
                <a:ea typeface="Times New Roman" charset="0"/>
                <a:cs typeface="Times New Roman" charset="0"/>
              </a:rPr>
              <a:t>R</a:t>
            </a:r>
            <a:r>
              <a:rPr lang="en-US" altLang="en-US" sz="2400" dirty="0">
                <a:ea typeface="Times New Roman" charset="0"/>
                <a:cs typeface="Times New Roman" charset="0"/>
              </a:rPr>
              <a:t>, specifies the following constraint on any relation state </a:t>
            </a:r>
            <a:r>
              <a:rPr lang="en-US" altLang="en-US" sz="2400" i="1" dirty="0">
                <a:ea typeface="Times New Roman" charset="0"/>
                <a:cs typeface="Times New Roman" charset="0"/>
              </a:rPr>
              <a:t>r</a:t>
            </a:r>
            <a:r>
              <a:rPr lang="en-US" altLang="en-US" sz="2400" dirty="0">
                <a:ea typeface="Times New Roman" charset="0"/>
                <a:cs typeface="Times New Roman" charset="0"/>
              </a:rPr>
              <a:t> of </a:t>
            </a:r>
            <a:r>
              <a:rPr lang="en-US" altLang="en-US" sz="2400" i="1" dirty="0">
                <a:ea typeface="Times New Roman" charset="0"/>
                <a:cs typeface="Times New Roman" charset="0"/>
              </a:rPr>
              <a:t>R</a:t>
            </a:r>
            <a:r>
              <a:rPr lang="en-US" altLang="en-US" sz="2400" dirty="0">
                <a:ea typeface="Times New Roman" charset="0"/>
                <a:cs typeface="Times New Roman" charset="0"/>
              </a:rPr>
              <a:t>: If two tuples </a:t>
            </a:r>
            <a:r>
              <a:rPr lang="en-US" altLang="en-US" sz="2400" i="1" dirty="0">
                <a:ea typeface="Times New Roman" charset="0"/>
                <a:cs typeface="Times New Roman" charset="0"/>
              </a:rPr>
              <a:t>t</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t</a:t>
            </a:r>
            <a:r>
              <a:rPr lang="en-US" altLang="en-US" sz="2400" baseline="-30000" dirty="0">
                <a:ea typeface="Times New Roman" charset="0"/>
                <a:cs typeface="Times New Roman" charset="0"/>
              </a:rPr>
              <a:t>2</a:t>
            </a:r>
            <a:r>
              <a:rPr lang="en-US" altLang="en-US" sz="2400" dirty="0">
                <a:ea typeface="Times New Roman" charset="0"/>
                <a:cs typeface="Times New Roman" charset="0"/>
              </a:rPr>
              <a:t> exist in </a:t>
            </a:r>
            <a:r>
              <a:rPr lang="en-US" altLang="en-US" sz="2400" i="1" dirty="0">
                <a:ea typeface="Times New Roman" charset="0"/>
                <a:cs typeface="Times New Roman" charset="0"/>
              </a:rPr>
              <a:t>r</a:t>
            </a:r>
            <a:r>
              <a:rPr lang="en-US" altLang="en-US" sz="2400" dirty="0">
                <a:ea typeface="Times New Roman" charset="0"/>
                <a:cs typeface="Times New Roman" charset="0"/>
              </a:rPr>
              <a:t> such that </a:t>
            </a:r>
            <a:r>
              <a:rPr lang="en-US" altLang="en-US" sz="2400" i="1" dirty="0">
                <a:ea typeface="Times New Roman" charset="0"/>
                <a:cs typeface="Times New Roman" charset="0"/>
              </a:rPr>
              <a:t>t</a:t>
            </a:r>
            <a:r>
              <a:rPr lang="en-US" altLang="en-US" sz="2400" baseline="-30000" dirty="0">
                <a:ea typeface="Times New Roman" charset="0"/>
                <a:cs typeface="Times New Roman" charset="0"/>
              </a:rPr>
              <a:t>1</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 </a:t>
            </a:r>
            <a:r>
              <a:rPr lang="en-US" altLang="en-US" sz="2400" i="1" dirty="0">
                <a:ea typeface="Times New Roman" charset="0"/>
                <a:cs typeface="Times New Roman" charset="0"/>
              </a:rPr>
              <a:t>t</a:t>
            </a:r>
            <a:r>
              <a:rPr lang="en-US" altLang="en-US" sz="2400" baseline="-30000" dirty="0">
                <a:ea typeface="Times New Roman" charset="0"/>
                <a:cs typeface="Times New Roman" charset="0"/>
              </a:rPr>
              <a:t>2</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then two tuples </a:t>
            </a:r>
            <a:r>
              <a:rPr lang="en-US" altLang="en-US" sz="2400" i="1" dirty="0">
                <a:ea typeface="Times New Roman" charset="0"/>
                <a:cs typeface="Times New Roman" charset="0"/>
              </a:rPr>
              <a:t>t</a:t>
            </a:r>
            <a:r>
              <a:rPr lang="en-US" altLang="en-US" sz="2400" baseline="-30000" dirty="0">
                <a:ea typeface="Times New Roman" charset="0"/>
                <a:cs typeface="Times New Roman" charset="0"/>
              </a:rPr>
              <a:t>3</a:t>
            </a:r>
            <a:r>
              <a:rPr lang="en-US" altLang="en-US" sz="2400" dirty="0">
                <a:ea typeface="Times New Roman" charset="0"/>
                <a:cs typeface="Times New Roman" charset="0"/>
              </a:rPr>
              <a:t> and </a:t>
            </a:r>
            <a:r>
              <a:rPr lang="en-US" altLang="en-US" sz="2400" i="1" dirty="0">
                <a:ea typeface="Times New Roman" charset="0"/>
                <a:cs typeface="Times New Roman" charset="0"/>
              </a:rPr>
              <a:t>t</a:t>
            </a:r>
            <a:r>
              <a:rPr lang="en-US" altLang="en-US" sz="2400" baseline="-30000" dirty="0">
                <a:ea typeface="Times New Roman" charset="0"/>
                <a:cs typeface="Times New Roman" charset="0"/>
              </a:rPr>
              <a:t>4</a:t>
            </a:r>
            <a:r>
              <a:rPr lang="en-US" altLang="en-US" sz="2400" dirty="0">
                <a:ea typeface="Times New Roman" charset="0"/>
                <a:cs typeface="Times New Roman" charset="0"/>
              </a:rPr>
              <a:t> should also exist in </a:t>
            </a:r>
            <a:r>
              <a:rPr lang="en-US" altLang="en-US" sz="2400" i="1" dirty="0">
                <a:ea typeface="Times New Roman" charset="0"/>
                <a:cs typeface="Times New Roman" charset="0"/>
              </a:rPr>
              <a:t>r</a:t>
            </a:r>
            <a:r>
              <a:rPr lang="en-US" altLang="en-US" sz="2400" dirty="0">
                <a:ea typeface="Times New Roman" charset="0"/>
                <a:cs typeface="Times New Roman" charset="0"/>
              </a:rPr>
              <a:t> with the following properties, where we use </a:t>
            </a:r>
            <a:r>
              <a:rPr lang="en-US" altLang="en-US" sz="2400" i="1" dirty="0">
                <a:ea typeface="Times New Roman" charset="0"/>
                <a:cs typeface="Times New Roman" charset="0"/>
              </a:rPr>
              <a:t>Z</a:t>
            </a:r>
            <a:r>
              <a:rPr lang="en-US" altLang="en-US" sz="2400" dirty="0">
                <a:ea typeface="Times New Roman" charset="0"/>
                <a:cs typeface="Times New Roman" charset="0"/>
              </a:rPr>
              <a:t> to denote (</a:t>
            </a:r>
            <a:r>
              <a:rPr lang="en-US" altLang="en-US" sz="2400" i="1" dirty="0">
                <a:ea typeface="Times New Roman" charset="0"/>
                <a:cs typeface="Times New Roman" charset="0"/>
              </a:rPr>
              <a:t>R </a:t>
            </a:r>
            <a:r>
              <a:rPr lang="en-US" altLang="en-US" sz="2000" dirty="0">
                <a:latin typeface="MathematicalPi 1" charset="0"/>
                <a:ea typeface="Times New Roman" charset="0"/>
                <a:cs typeface="Times New Roman" charset="0"/>
              </a:rPr>
              <a:t>2</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400" dirty="0">
                <a:latin typeface="Lucida Grande" charset="0"/>
                <a:ea typeface="Arial" charset="0"/>
                <a:cs typeface="Arial" charset="0"/>
              </a:rPr>
              <a:t>υ</a:t>
            </a:r>
            <a:r>
              <a:rPr lang="en-US" altLang="en-US" sz="2400" dirty="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a:t>
            </a:r>
          </a:p>
          <a:p>
            <a:pPr marL="990600" lvl="1" indent="-533400" algn="just">
              <a:lnSpc>
                <a:spcPct val="120000"/>
              </a:lnSpc>
            </a:pPr>
            <a:r>
              <a:rPr lang="en-US" altLang="en-US" dirty="0">
                <a:ea typeface="Times New Roman" charset="0"/>
                <a:cs typeface="Times New Roman" charset="0"/>
              </a:rPr>
              <a:t> </a:t>
            </a:r>
            <a:r>
              <a:rPr lang="en-US" altLang="en-US" i="1" dirty="0">
                <a:ea typeface="Times New Roman" charset="0"/>
                <a:cs typeface="Times New Roman" charset="0"/>
              </a:rPr>
              <a:t>t</a:t>
            </a:r>
            <a:r>
              <a:rPr lang="en-US" altLang="en-US" baseline="-30000" dirty="0">
                <a:ea typeface="Times New Roman" charset="0"/>
                <a:cs typeface="Times New Roman" charset="0"/>
              </a:rPr>
              <a:t>3</a:t>
            </a:r>
            <a:r>
              <a:rPr lang="en-US" altLang="en-US" dirty="0">
                <a:ea typeface="Times New Roman" charset="0"/>
                <a:cs typeface="Times New Roman" charset="0"/>
              </a:rPr>
              <a:t>[</a:t>
            </a:r>
            <a:r>
              <a:rPr lang="en-US" altLang="en-US" i="1" dirty="0">
                <a:ea typeface="Times New Roman" charset="0"/>
                <a:cs typeface="Times New Roman" charset="0"/>
              </a:rPr>
              <a:t>X</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4</a:t>
            </a:r>
            <a:r>
              <a:rPr lang="en-US" altLang="en-US" dirty="0">
                <a:ea typeface="Times New Roman" charset="0"/>
                <a:cs typeface="Times New Roman" charset="0"/>
              </a:rPr>
              <a:t>[</a:t>
            </a:r>
            <a:r>
              <a:rPr lang="en-US" altLang="en-US" i="1" dirty="0">
                <a:ea typeface="Times New Roman" charset="0"/>
                <a:cs typeface="Times New Roman" charset="0"/>
              </a:rPr>
              <a:t>X</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1</a:t>
            </a:r>
            <a:r>
              <a:rPr lang="en-US" altLang="en-US" dirty="0">
                <a:ea typeface="Times New Roman" charset="0"/>
                <a:cs typeface="Times New Roman" charset="0"/>
              </a:rPr>
              <a:t>[</a:t>
            </a:r>
            <a:r>
              <a:rPr lang="en-US" altLang="en-US" i="1" dirty="0">
                <a:ea typeface="Times New Roman" charset="0"/>
                <a:cs typeface="Times New Roman" charset="0"/>
              </a:rPr>
              <a:t>X</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2</a:t>
            </a:r>
            <a:r>
              <a:rPr lang="en-US" altLang="en-US" dirty="0">
                <a:ea typeface="Times New Roman" charset="0"/>
                <a:cs typeface="Times New Roman" charset="0"/>
              </a:rPr>
              <a:t>[</a:t>
            </a:r>
            <a:r>
              <a:rPr lang="en-US" altLang="en-US" i="1" dirty="0">
                <a:ea typeface="Times New Roman" charset="0"/>
                <a:cs typeface="Times New Roman" charset="0"/>
              </a:rPr>
              <a:t>X</a:t>
            </a:r>
            <a:r>
              <a:rPr lang="en-US" altLang="en-US" dirty="0">
                <a:ea typeface="Times New Roman" charset="0"/>
                <a:cs typeface="Times New Roman" charset="0"/>
              </a:rPr>
              <a:t>].</a:t>
            </a:r>
          </a:p>
          <a:p>
            <a:pPr marL="990600" lvl="1" indent="-533400" algn="just">
              <a:lnSpc>
                <a:spcPct val="120000"/>
              </a:lnSpc>
            </a:pPr>
            <a:r>
              <a:rPr lang="en-US" altLang="en-US" i="1" dirty="0">
                <a:ea typeface="Times New Roman" charset="0"/>
                <a:cs typeface="Times New Roman" charset="0"/>
              </a:rPr>
              <a:t>t</a:t>
            </a:r>
            <a:r>
              <a:rPr lang="en-US" altLang="en-US" baseline="-30000" dirty="0">
                <a:ea typeface="Times New Roman" charset="0"/>
                <a:cs typeface="Times New Roman" charset="0"/>
              </a:rPr>
              <a:t>3</a:t>
            </a:r>
            <a:r>
              <a:rPr lang="en-US" altLang="en-US" dirty="0">
                <a:ea typeface="Times New Roman" charset="0"/>
                <a:cs typeface="Times New Roman" charset="0"/>
              </a:rPr>
              <a:t>[</a:t>
            </a:r>
            <a:r>
              <a:rPr lang="en-US" altLang="en-US" i="1" dirty="0">
                <a:ea typeface="Times New Roman" charset="0"/>
                <a:cs typeface="Times New Roman" charset="0"/>
              </a:rPr>
              <a:t>Y</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1</a:t>
            </a:r>
            <a:r>
              <a:rPr lang="en-US" altLang="en-US" dirty="0">
                <a:ea typeface="Times New Roman" charset="0"/>
                <a:cs typeface="Times New Roman" charset="0"/>
              </a:rPr>
              <a:t>[</a:t>
            </a:r>
            <a:r>
              <a:rPr lang="en-US" altLang="en-US" i="1" dirty="0">
                <a:ea typeface="Times New Roman" charset="0"/>
                <a:cs typeface="Times New Roman" charset="0"/>
              </a:rPr>
              <a:t>Y</a:t>
            </a:r>
            <a:r>
              <a:rPr lang="en-US" altLang="en-US" dirty="0">
                <a:ea typeface="Times New Roman" charset="0"/>
                <a:cs typeface="Times New Roman" charset="0"/>
              </a:rPr>
              <a:t>] and </a:t>
            </a:r>
            <a:r>
              <a:rPr lang="en-US" altLang="en-US" i="1" dirty="0">
                <a:ea typeface="Times New Roman" charset="0"/>
                <a:cs typeface="Times New Roman" charset="0"/>
              </a:rPr>
              <a:t>t</a:t>
            </a:r>
            <a:r>
              <a:rPr lang="en-US" altLang="en-US" baseline="-30000" dirty="0">
                <a:ea typeface="Times New Roman" charset="0"/>
                <a:cs typeface="Times New Roman" charset="0"/>
              </a:rPr>
              <a:t>4</a:t>
            </a:r>
            <a:r>
              <a:rPr lang="en-US" altLang="en-US" dirty="0">
                <a:ea typeface="Times New Roman" charset="0"/>
                <a:cs typeface="Times New Roman" charset="0"/>
              </a:rPr>
              <a:t>[</a:t>
            </a:r>
            <a:r>
              <a:rPr lang="en-US" altLang="en-US" i="1" dirty="0">
                <a:ea typeface="Times New Roman" charset="0"/>
                <a:cs typeface="Times New Roman" charset="0"/>
              </a:rPr>
              <a:t>Y</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2</a:t>
            </a:r>
            <a:r>
              <a:rPr lang="en-US" altLang="en-US" dirty="0">
                <a:ea typeface="Times New Roman" charset="0"/>
                <a:cs typeface="Times New Roman" charset="0"/>
              </a:rPr>
              <a:t>[</a:t>
            </a:r>
            <a:r>
              <a:rPr lang="en-US" altLang="en-US" i="1" dirty="0">
                <a:ea typeface="Times New Roman" charset="0"/>
                <a:cs typeface="Times New Roman" charset="0"/>
              </a:rPr>
              <a:t>Y</a:t>
            </a:r>
            <a:r>
              <a:rPr lang="en-US" altLang="en-US" dirty="0">
                <a:ea typeface="Times New Roman" charset="0"/>
                <a:cs typeface="Times New Roman" charset="0"/>
              </a:rPr>
              <a:t>].</a:t>
            </a:r>
          </a:p>
          <a:p>
            <a:pPr marL="990600" lvl="1" indent="-533400" algn="just">
              <a:lnSpc>
                <a:spcPct val="120000"/>
              </a:lnSpc>
            </a:pPr>
            <a:r>
              <a:rPr lang="en-US" altLang="en-US" i="1" dirty="0">
                <a:ea typeface="Times New Roman" charset="0"/>
                <a:cs typeface="Times New Roman" charset="0"/>
              </a:rPr>
              <a:t>t</a:t>
            </a:r>
            <a:r>
              <a:rPr lang="en-US" altLang="en-US" baseline="-30000" dirty="0">
                <a:ea typeface="Times New Roman" charset="0"/>
                <a:cs typeface="Times New Roman" charset="0"/>
              </a:rPr>
              <a:t>3</a:t>
            </a:r>
            <a:r>
              <a:rPr lang="en-US" altLang="en-US" dirty="0">
                <a:ea typeface="Times New Roman" charset="0"/>
                <a:cs typeface="Times New Roman" charset="0"/>
              </a:rPr>
              <a:t>[</a:t>
            </a:r>
            <a:r>
              <a:rPr lang="en-US" altLang="en-US" i="1" dirty="0">
                <a:ea typeface="Times New Roman" charset="0"/>
                <a:cs typeface="Times New Roman" charset="0"/>
              </a:rPr>
              <a:t>Z</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2</a:t>
            </a:r>
            <a:r>
              <a:rPr lang="en-US" altLang="en-US" dirty="0">
                <a:ea typeface="Times New Roman" charset="0"/>
                <a:cs typeface="Times New Roman" charset="0"/>
              </a:rPr>
              <a:t>[</a:t>
            </a:r>
            <a:r>
              <a:rPr lang="en-US" altLang="en-US" i="1" dirty="0">
                <a:ea typeface="Times New Roman" charset="0"/>
                <a:cs typeface="Times New Roman" charset="0"/>
              </a:rPr>
              <a:t>Z</a:t>
            </a:r>
            <a:r>
              <a:rPr lang="en-US" altLang="en-US" dirty="0">
                <a:ea typeface="Times New Roman" charset="0"/>
                <a:cs typeface="Times New Roman" charset="0"/>
              </a:rPr>
              <a:t>] and </a:t>
            </a:r>
            <a:r>
              <a:rPr lang="en-US" altLang="en-US" i="1" dirty="0">
                <a:ea typeface="Times New Roman" charset="0"/>
                <a:cs typeface="Times New Roman" charset="0"/>
              </a:rPr>
              <a:t>t</a:t>
            </a:r>
            <a:r>
              <a:rPr lang="en-US" altLang="en-US" baseline="-30000" dirty="0">
                <a:ea typeface="Times New Roman" charset="0"/>
                <a:cs typeface="Times New Roman" charset="0"/>
              </a:rPr>
              <a:t>4</a:t>
            </a:r>
            <a:r>
              <a:rPr lang="en-US" altLang="en-US" dirty="0">
                <a:ea typeface="Times New Roman" charset="0"/>
                <a:cs typeface="Times New Roman" charset="0"/>
              </a:rPr>
              <a:t>[</a:t>
            </a:r>
            <a:r>
              <a:rPr lang="en-US" altLang="en-US" i="1" dirty="0">
                <a:ea typeface="Times New Roman" charset="0"/>
                <a:cs typeface="Times New Roman" charset="0"/>
              </a:rPr>
              <a:t>Z</a:t>
            </a:r>
            <a:r>
              <a:rPr lang="en-US" altLang="en-US" dirty="0">
                <a:ea typeface="Times New Roman" charset="0"/>
                <a:cs typeface="Times New Roman" charset="0"/>
              </a:rPr>
              <a:t>] = </a:t>
            </a:r>
            <a:r>
              <a:rPr lang="en-US" altLang="en-US" i="1" dirty="0">
                <a:ea typeface="Times New Roman" charset="0"/>
                <a:cs typeface="Times New Roman" charset="0"/>
              </a:rPr>
              <a:t>t</a:t>
            </a:r>
            <a:r>
              <a:rPr lang="en-US" altLang="en-US" baseline="-30000" dirty="0">
                <a:ea typeface="Times New Roman" charset="0"/>
                <a:cs typeface="Times New Roman" charset="0"/>
              </a:rPr>
              <a:t>1</a:t>
            </a:r>
            <a:r>
              <a:rPr lang="en-US" altLang="en-US" dirty="0">
                <a:ea typeface="Times New Roman" charset="0"/>
                <a:cs typeface="Times New Roman" charset="0"/>
              </a:rPr>
              <a:t>[</a:t>
            </a:r>
            <a:r>
              <a:rPr lang="en-US" altLang="en-US" i="1" dirty="0">
                <a:ea typeface="Times New Roman" charset="0"/>
                <a:cs typeface="Times New Roman" charset="0"/>
              </a:rPr>
              <a:t>Z</a:t>
            </a:r>
            <a:r>
              <a:rPr lang="en-US" altLang="en-US" dirty="0">
                <a:ea typeface="Times New Roman" charset="0"/>
                <a:cs typeface="Times New Roman" charset="0"/>
              </a:rPr>
              <a:t>].</a:t>
            </a:r>
          </a:p>
          <a:p>
            <a:pPr marL="609600" indent="-609600" algn="just"/>
            <a:r>
              <a:rPr lang="en-US" altLang="en-US" sz="2400" dirty="0">
                <a:ea typeface="Times New Roman" charset="0"/>
                <a:cs typeface="Times New Roman" charset="0"/>
              </a:rPr>
              <a:t>An MVD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400" dirty="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R</a:t>
            </a:r>
            <a:r>
              <a:rPr lang="en-US" altLang="en-US" sz="2400" dirty="0">
                <a:ea typeface="Times New Roman" charset="0"/>
                <a:cs typeface="Times New Roman" charset="0"/>
              </a:rPr>
              <a:t> is called a </a:t>
            </a:r>
            <a:r>
              <a:rPr lang="en-US" altLang="en-US" sz="2400" b="1" dirty="0">
                <a:ea typeface="Times New Roman" charset="0"/>
                <a:cs typeface="Times New Roman" charset="0"/>
              </a:rPr>
              <a:t>trivial MVD</a:t>
            </a:r>
            <a:r>
              <a:rPr lang="en-US" altLang="en-US" sz="2400" dirty="0">
                <a:ea typeface="Times New Roman" charset="0"/>
                <a:cs typeface="Times New Roman" charset="0"/>
              </a:rPr>
              <a:t> if (a) </a:t>
            </a:r>
            <a:r>
              <a:rPr lang="en-US" altLang="en-US" sz="2400" i="1" dirty="0">
                <a:ea typeface="Times New Roman" charset="0"/>
                <a:cs typeface="Times New Roman" charset="0"/>
              </a:rPr>
              <a:t>Y</a:t>
            </a:r>
            <a:r>
              <a:rPr lang="en-US" altLang="en-US" sz="2400" dirty="0">
                <a:ea typeface="Times New Roman" charset="0"/>
                <a:cs typeface="Times New Roman" charset="0"/>
              </a:rPr>
              <a:t> is a subset of </a:t>
            </a:r>
            <a:r>
              <a:rPr lang="en-US" altLang="en-US" sz="2400" i="1" dirty="0">
                <a:ea typeface="Times New Roman" charset="0"/>
                <a:cs typeface="Times New Roman" charset="0"/>
              </a:rPr>
              <a:t>X</a:t>
            </a:r>
            <a:r>
              <a:rPr lang="en-US" altLang="en-US" sz="2400" dirty="0">
                <a:ea typeface="Times New Roman" charset="0"/>
                <a:cs typeface="Times New Roman" charset="0"/>
              </a:rPr>
              <a:t>, or (b)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44</a:t>
            </a:fld>
            <a:endParaRPr lang="en-US"/>
          </a:p>
        </p:txBody>
      </p:sp>
    </p:spTree>
    <p:extLst>
      <p:ext uri="{BB962C8B-B14F-4D97-AF65-F5344CB8AC3E}">
        <p14:creationId xmlns:p14="http://schemas.microsoft.com/office/powerpoint/2010/main" val="1765830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3" name="Content Placeholder 2"/>
          <p:cNvSpPr>
            <a:spLocks noGrp="1"/>
          </p:cNvSpPr>
          <p:nvPr>
            <p:ph idx="1"/>
          </p:nvPr>
        </p:nvSpPr>
        <p:spPr>
          <a:xfrm>
            <a:off x="773084" y="1690688"/>
            <a:ext cx="10580716" cy="4665662"/>
          </a:xfrm>
        </p:spPr>
        <p:txBody>
          <a:bodyPr>
            <a:normAutofit/>
          </a:bodyPr>
          <a:lstStyle/>
          <a:p>
            <a:pPr marL="609600" indent="-609600" algn="just"/>
            <a:r>
              <a:rPr lang="en-US" altLang="en-US" sz="2400" b="1" dirty="0" smtClean="0">
                <a:ea typeface="Times New Roman" charset="0"/>
                <a:cs typeface="Times New Roman" charset="0"/>
              </a:rPr>
              <a:t>Inference rules for functional and multivalued </a:t>
            </a:r>
            <a:r>
              <a:rPr lang="en-US" altLang="en-US" sz="2400" b="1" dirty="0" err="1" smtClean="0">
                <a:ea typeface="Times New Roman" charset="0"/>
                <a:cs typeface="Times New Roman" charset="0"/>
              </a:rPr>
              <a:t>depedencies</a:t>
            </a:r>
            <a:r>
              <a:rPr lang="en-US" altLang="en-US" sz="2400" dirty="0" smtClean="0">
                <a:ea typeface="Times New Roman" charset="0"/>
                <a:cs typeface="Times New Roman" charset="0"/>
              </a:rPr>
              <a:t>:</a:t>
            </a:r>
            <a:endParaRPr lang="en-US" altLang="en-US" sz="2400" dirty="0">
              <a:ea typeface="Times New Roman" charset="0"/>
              <a:cs typeface="Times New Roman" charset="0"/>
            </a:endParaRPr>
          </a:p>
          <a:p>
            <a:pPr marL="990600" lvl="1" indent="-533400" algn="just"/>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Z -</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r>
              <a:rPr lang="en-US" altLang="en-US" sz="1800" dirty="0">
                <a:ea typeface="Times New Roman" charset="0"/>
                <a:cs typeface="Times New Roman" charset="0"/>
              </a:rPr>
              <a:t>(a) </a:t>
            </a:r>
            <a:r>
              <a:rPr lang="en-US" altLang="en-US" sz="1800" i="1" dirty="0">
                <a:ea typeface="Times New Roman" charset="0"/>
                <a:cs typeface="Times New Roman" charset="0"/>
              </a:rPr>
              <a:t>W</a:t>
            </a:r>
            <a:r>
              <a:rPr lang="en-US" altLang="en-US" sz="1800" dirty="0">
                <a:ea typeface="Times New Roman" charset="0"/>
                <a:cs typeface="Times New Roman" charset="0"/>
              </a:rPr>
              <a:t> </a:t>
            </a:r>
            <a:r>
              <a:rPr lang="en-US" altLang="en-US" sz="1800" dirty="0">
                <a:ea typeface="Times New Roman" charset="0"/>
                <a:cs typeface="Times New Roman" charset="0"/>
                <a:sym typeface="Symbol" charset="2"/>
              </a:rPr>
              <a:t> </a:t>
            </a:r>
            <a:r>
              <a:rPr lang="en-US" altLang="en-US" sz="1800" i="1" dirty="0">
                <a:ea typeface="Times New Roman" charset="0"/>
                <a:cs typeface="Times New Roman" charset="0"/>
              </a:rPr>
              <a:t>Y</a:t>
            </a:r>
            <a:r>
              <a:rPr lang="en-US" altLang="en-US" sz="1800" dirty="0">
                <a:ea typeface="Times New Roman" charset="0"/>
                <a:cs typeface="Times New Roman" charset="0"/>
              </a:rPr>
              <a:t> is empty, (b) </a:t>
            </a:r>
            <a:r>
              <a:rPr lang="en-US" altLang="en-US" sz="1800" i="1" dirty="0">
                <a:ea typeface="Times New Roman" charset="0"/>
                <a:cs typeface="Times New Roman" charset="0"/>
              </a:rPr>
              <a:t>W</a:t>
            </a:r>
            <a:r>
              <a:rPr lang="en-US" altLang="en-US" sz="1800" dirty="0">
                <a:ea typeface="Times New Roman" charset="0"/>
                <a:cs typeface="Times New Roman" charset="0"/>
              </a:rPr>
              <a:t> </a:t>
            </a:r>
            <a:r>
              <a:rPr lang="en-US" altLang="en-US" dirty="0">
                <a:latin typeface="Times New Roman" charset="0"/>
                <a:ea typeface="Tahoma" charset="0"/>
                <a:cs typeface="Tahoma" charset="0"/>
                <a:sym typeface="Wingdings 3" charset="2"/>
              </a:rPr>
              <a:t>–</a:t>
            </a:r>
            <a:r>
              <a:rPr lang="en-US" altLang="en-US" dirty="0">
                <a:ea typeface="Tahoma" charset="0"/>
                <a:cs typeface="Tahoma" charset="0"/>
                <a:sym typeface="Wingdings 3" charset="2"/>
              </a:rPr>
              <a:t>&gt;</a:t>
            </a:r>
            <a:r>
              <a:rPr lang="en-US" altLang="en-US" sz="1800" dirty="0">
                <a:ea typeface="Times New Roman" charset="0"/>
                <a:cs typeface="Times New Roman" charset="0"/>
              </a:rPr>
              <a:t> </a:t>
            </a:r>
            <a:r>
              <a:rPr lang="en-US" altLang="en-US" sz="1800" i="1" dirty="0">
                <a:ea typeface="Times New Roman" charset="0"/>
                <a:cs typeface="Times New Roman" charset="0"/>
              </a:rPr>
              <a:t>Z</a:t>
            </a:r>
            <a:r>
              <a:rPr lang="en-US" altLang="en-US" sz="1800" dirty="0">
                <a:ea typeface="Times New Roman" charset="0"/>
                <a:cs typeface="Times New Roman" charset="0"/>
              </a:rPr>
              <a:t>, and (c) </a:t>
            </a:r>
            <a:r>
              <a:rPr lang="en-US" altLang="en-US" sz="1800" i="1" dirty="0">
                <a:ea typeface="Times New Roman" charset="0"/>
                <a:cs typeface="Times New Roman" charset="0"/>
              </a:rPr>
              <a:t>Y</a:t>
            </a:r>
            <a:r>
              <a:rPr lang="en-US" altLang="en-US" sz="1800" dirty="0">
                <a:ea typeface="Times New Roman" charset="0"/>
                <a:cs typeface="Times New Roman" charset="0"/>
              </a:rPr>
              <a:t> </a:t>
            </a:r>
            <a:r>
              <a:rPr lang="en-US" altLang="en-US" sz="1800" i="1" dirty="0">
                <a:ea typeface="Times New Roman" charset="0"/>
                <a:cs typeface="Times New Roman" charset="0"/>
                <a:sym typeface="Symbol" charset="2"/>
              </a:rPr>
              <a:t></a:t>
            </a:r>
            <a:r>
              <a:rPr lang="en-US" altLang="en-US" sz="1800" dirty="0">
                <a:ea typeface="Times New Roman" charset="0"/>
                <a:cs typeface="Times New Roman" charset="0"/>
              </a:rPr>
              <a:t> </a:t>
            </a:r>
            <a:r>
              <a:rPr lang="en-US" altLang="en-US" sz="1800" i="1" dirty="0">
                <a:ea typeface="Times New Roman" charset="0"/>
                <a:cs typeface="Times New Roman" charset="0"/>
              </a:rPr>
              <a:t>Z</a:t>
            </a:r>
            <a:r>
              <a:rPr lang="en-US" altLang="en-US" sz="1800" dirty="0">
                <a:ea typeface="Times New Roman" charset="0"/>
                <a:cs typeface="Times New Roman" charset="0"/>
              </a:rPr>
              <a:t>, then   </a:t>
            </a:r>
            <a:r>
              <a:rPr lang="en-US" altLang="en-US" sz="1800" i="1" dirty="0">
                <a:ea typeface="Times New Roman" charset="0"/>
                <a:cs typeface="Times New Roman" charset="0"/>
              </a:rPr>
              <a:t>X </a:t>
            </a:r>
            <a:r>
              <a:rPr lang="en-US" altLang="en-US" dirty="0">
                <a:latin typeface="Times New Roman" charset="0"/>
                <a:ea typeface="Tahoma" charset="0"/>
                <a:cs typeface="Tahoma" charset="0"/>
                <a:sym typeface="Wingdings 3" charset="2"/>
              </a:rPr>
              <a:t>–</a:t>
            </a:r>
            <a:r>
              <a:rPr lang="en-US" altLang="en-US" dirty="0">
                <a:ea typeface="Tahoma" charset="0"/>
                <a:cs typeface="Tahoma" charset="0"/>
                <a:sym typeface="Wingdings 3" charset="2"/>
              </a:rPr>
              <a:t>&gt;</a:t>
            </a:r>
            <a:r>
              <a:rPr lang="en-US" altLang="en-US" sz="1800" dirty="0">
                <a:ea typeface="Times New Roman" charset="0"/>
                <a:cs typeface="Times New Roman" charset="0"/>
              </a:rPr>
              <a:t> </a:t>
            </a:r>
            <a:r>
              <a:rPr lang="en-US" altLang="en-US" sz="1800" i="1" dirty="0">
                <a:ea typeface="Times New Roman" charset="0"/>
                <a:cs typeface="Times New Roman" charset="0"/>
              </a:rPr>
              <a:t>Z</a:t>
            </a:r>
            <a:r>
              <a:rPr lang="en-US" altLang="en-US" sz="1800" dirty="0">
                <a:ea typeface="Times New Roman" charset="0"/>
                <a:cs typeface="Times New Roman" charset="0"/>
              </a:rPr>
              <a:t>.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45</a:t>
            </a:fld>
            <a:endParaRPr lang="en-US"/>
          </a:p>
        </p:txBody>
      </p:sp>
    </p:spTree>
    <p:extLst>
      <p:ext uri="{BB962C8B-B14F-4D97-AF65-F5344CB8AC3E}">
        <p14:creationId xmlns:p14="http://schemas.microsoft.com/office/powerpoint/2010/main" val="4171364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3" name="Content Placeholder 2"/>
          <p:cNvSpPr>
            <a:spLocks noGrp="1"/>
          </p:cNvSpPr>
          <p:nvPr>
            <p:ph idx="1"/>
          </p:nvPr>
        </p:nvSpPr>
        <p:spPr/>
        <p:txBody>
          <a:bodyPr/>
          <a:lstStyle/>
          <a:p>
            <a:pPr marL="609600" indent="-609600" algn="just">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r>
              <a:rPr lang="en-US" altLang="en-US" dirty="0">
                <a:ea typeface="Times New Roman" charset="0"/>
                <a:cs typeface="Times New Roman" charset="0"/>
              </a:rPr>
              <a:t>A relation schema </a:t>
            </a:r>
            <a:r>
              <a:rPr lang="en-US" altLang="en-US" i="1" dirty="0">
                <a:ea typeface="Times New Roman" charset="0"/>
                <a:cs typeface="Times New Roman" charset="0"/>
              </a:rPr>
              <a:t>R</a:t>
            </a:r>
            <a:r>
              <a:rPr lang="en-US" altLang="en-US" dirty="0">
                <a:ea typeface="Times New Roman" charset="0"/>
                <a:cs typeface="Times New Roman" charset="0"/>
              </a:rPr>
              <a:t> is in </a:t>
            </a:r>
            <a:r>
              <a:rPr lang="en-US" altLang="en-US" b="1" dirty="0">
                <a:ea typeface="Times New Roman" charset="0"/>
                <a:cs typeface="Times New Roman" charset="0"/>
              </a:rPr>
              <a:t>4NF</a:t>
            </a:r>
            <a:r>
              <a:rPr lang="en-US" altLang="en-US" dirty="0">
                <a:ea typeface="Times New Roman" charset="0"/>
                <a:cs typeface="Times New Roman" charset="0"/>
              </a:rPr>
              <a:t> with respect to a set of dependencies </a:t>
            </a:r>
            <a:r>
              <a:rPr lang="en-US" altLang="en-US" i="1" dirty="0">
                <a:ea typeface="Times New Roman" charset="0"/>
                <a:cs typeface="Times New Roman" charset="0"/>
              </a:rPr>
              <a:t>F</a:t>
            </a:r>
            <a:r>
              <a:rPr lang="en-US" altLang="en-US" dirty="0">
                <a:ea typeface="Times New Roman" charset="0"/>
                <a:cs typeface="Times New Roman" charset="0"/>
              </a:rPr>
              <a:t> (that includes functional dependencies and multivalued dependencies) if, for every </a:t>
            </a:r>
            <a:r>
              <a:rPr lang="en-US" altLang="en-US" i="1" dirty="0">
                <a:ea typeface="Times New Roman" charset="0"/>
                <a:cs typeface="Times New Roman" charset="0"/>
              </a:rPr>
              <a:t>nontrivial</a:t>
            </a:r>
            <a:r>
              <a:rPr lang="en-US" altLang="en-US" dirty="0">
                <a:ea typeface="Times New Roman" charset="0"/>
                <a:cs typeface="Times New Roman" charset="0"/>
              </a:rPr>
              <a:t> multivalued dependency </a:t>
            </a:r>
            <a:r>
              <a:rPr lang="en-US" altLang="en-US" i="1" dirty="0">
                <a:ea typeface="Times New Roman" charset="0"/>
                <a:cs typeface="Times New Roman" charset="0"/>
              </a:rPr>
              <a:t>X</a:t>
            </a:r>
            <a:r>
              <a:rPr lang="en-US" altLang="en-US"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i="1" dirty="0">
                <a:ea typeface="Times New Roman" charset="0"/>
                <a:cs typeface="Times New Roman" charset="0"/>
              </a:rPr>
              <a:t> Y</a:t>
            </a:r>
            <a:r>
              <a:rPr lang="en-US" altLang="en-US" dirty="0">
                <a:ea typeface="Times New Roman" charset="0"/>
                <a:cs typeface="Times New Roman" charset="0"/>
              </a:rPr>
              <a:t> in </a:t>
            </a:r>
            <a:r>
              <a:rPr lang="en-US" altLang="en-US" i="1" dirty="0">
                <a:ea typeface="Times New Roman" charset="0"/>
                <a:cs typeface="Times New Roman" charset="0"/>
              </a:rPr>
              <a:t>F</a:t>
            </a:r>
            <a:r>
              <a:rPr lang="en-US" altLang="en-US" baseline="30000" dirty="0">
                <a:ea typeface="Times New Roman" charset="0"/>
                <a:cs typeface="Times New Roman" charset="0"/>
              </a:rPr>
              <a:t>+</a:t>
            </a:r>
            <a:r>
              <a:rPr lang="en-US" altLang="en-US" dirty="0">
                <a:ea typeface="Times New Roman" charset="0"/>
                <a:cs typeface="Times New Roman" charset="0"/>
              </a:rPr>
              <a:t>, </a:t>
            </a:r>
            <a:r>
              <a:rPr lang="en-US" altLang="en-US" i="1" dirty="0">
                <a:ea typeface="Times New Roman" charset="0"/>
                <a:cs typeface="Times New Roman" charset="0"/>
              </a:rPr>
              <a:t>X</a:t>
            </a:r>
            <a:r>
              <a:rPr lang="en-US" altLang="en-US" dirty="0">
                <a:ea typeface="Times New Roman" charset="0"/>
                <a:cs typeface="Times New Roman" charset="0"/>
              </a:rPr>
              <a:t> is a </a:t>
            </a:r>
            <a:r>
              <a:rPr lang="en-US" altLang="en-US" dirty="0" err="1">
                <a:ea typeface="Times New Roman" charset="0"/>
                <a:cs typeface="Times New Roman" charset="0"/>
              </a:rPr>
              <a:t>superkey</a:t>
            </a:r>
            <a:r>
              <a:rPr lang="en-US" altLang="en-US" dirty="0">
                <a:ea typeface="Times New Roman" charset="0"/>
                <a:cs typeface="Times New Roman" charset="0"/>
              </a:rPr>
              <a:t> for R.</a:t>
            </a:r>
          </a:p>
          <a:p>
            <a:pPr marL="990600" lvl="1" indent="-533400" algn="just"/>
            <a:r>
              <a:rPr lang="en-US" altLang="en-US" dirty="0">
                <a:ea typeface="Times New Roman" charset="0"/>
                <a:cs typeface="Times New Roman" charset="0"/>
              </a:rPr>
              <a:t>Note: </a:t>
            </a:r>
            <a:r>
              <a:rPr lang="en-US" altLang="en-US" i="1" dirty="0">
                <a:ea typeface="Times New Roman" charset="0"/>
                <a:cs typeface="Times New Roman" charset="0"/>
              </a:rPr>
              <a:t>F</a:t>
            </a:r>
            <a:r>
              <a:rPr lang="en-US" altLang="en-US" baseline="30000" dirty="0">
                <a:ea typeface="Times New Roman" charset="0"/>
                <a:cs typeface="Times New Roman" charset="0"/>
              </a:rPr>
              <a:t>+ </a:t>
            </a:r>
            <a:r>
              <a:rPr lang="en-US" altLang="en-US" dirty="0">
                <a:ea typeface="Times New Roman" charset="0"/>
                <a:cs typeface="Times New Roman" charset="0"/>
              </a:rPr>
              <a:t>is the (complete) set of all dependencies (functional or multivalued) that will hold in every relation state </a:t>
            </a:r>
            <a:r>
              <a:rPr lang="en-US" altLang="en-US" i="1" dirty="0">
                <a:ea typeface="Times New Roman" charset="0"/>
                <a:cs typeface="Times New Roman" charset="0"/>
              </a:rPr>
              <a:t>r</a:t>
            </a:r>
            <a:r>
              <a:rPr lang="en-US" altLang="en-US" dirty="0">
                <a:ea typeface="Times New Roman" charset="0"/>
                <a:cs typeface="Times New Roman" charset="0"/>
              </a:rPr>
              <a:t> of </a:t>
            </a:r>
            <a:r>
              <a:rPr lang="en-US" altLang="en-US" i="1" dirty="0">
                <a:ea typeface="Times New Roman" charset="0"/>
                <a:cs typeface="Times New Roman" charset="0"/>
              </a:rPr>
              <a:t>R</a:t>
            </a:r>
            <a:r>
              <a:rPr lang="en-US" altLang="en-US" dirty="0">
                <a:ea typeface="Times New Roman" charset="0"/>
                <a:cs typeface="Times New Roman" charset="0"/>
              </a:rPr>
              <a:t> that satisfies </a:t>
            </a:r>
            <a:r>
              <a:rPr lang="en-US" altLang="en-US" i="1" dirty="0">
                <a:ea typeface="Times New Roman" charset="0"/>
                <a:cs typeface="Times New Roman" charset="0"/>
              </a:rPr>
              <a:t>F</a:t>
            </a:r>
            <a:r>
              <a:rPr lang="en-US" altLang="en-US" dirty="0">
                <a:ea typeface="Times New Roman" charset="0"/>
                <a:cs typeface="Times New Roman" charset="0"/>
              </a:rPr>
              <a:t>. It is also called the </a:t>
            </a:r>
            <a:r>
              <a:rPr lang="en-US" altLang="en-US" b="1" dirty="0">
                <a:ea typeface="Times New Roman" charset="0"/>
                <a:cs typeface="Times New Roman" charset="0"/>
              </a:rPr>
              <a:t>closure</a:t>
            </a:r>
            <a:r>
              <a:rPr lang="en-US" altLang="en-US" dirty="0">
                <a:ea typeface="Times New Roman" charset="0"/>
                <a:cs typeface="Times New Roman" charset="0"/>
              </a:rPr>
              <a:t> of </a:t>
            </a:r>
            <a:r>
              <a:rPr lang="en-US" altLang="en-US" i="1" dirty="0">
                <a:ea typeface="Times New Roman" charset="0"/>
                <a:cs typeface="Times New Roman" charset="0"/>
              </a:rPr>
              <a:t>F</a:t>
            </a:r>
            <a:r>
              <a:rPr lang="en-US" altLang="en-US" dirty="0">
                <a:ea typeface="Times New Roman" charset="0"/>
                <a:cs typeface="Times New Roman" charset="0"/>
              </a:rPr>
              <a:t>.</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46</a:t>
            </a:fld>
            <a:endParaRPr lang="en-US"/>
          </a:p>
        </p:txBody>
      </p:sp>
    </p:spTree>
    <p:extLst>
      <p:ext uri="{BB962C8B-B14F-4D97-AF65-F5344CB8AC3E}">
        <p14:creationId xmlns:p14="http://schemas.microsoft.com/office/powerpoint/2010/main" val="2150755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47</a:t>
            </a:fld>
            <a:endParaRPr lang="en-US"/>
          </a:p>
        </p:txBody>
      </p:sp>
      <p:sp>
        <p:nvSpPr>
          <p:cNvPr id="6" name="Text Box 4"/>
          <p:cNvSpPr txBox="1">
            <a:spLocks noChangeArrowheads="1"/>
          </p:cNvSpPr>
          <p:nvPr/>
        </p:nvSpPr>
        <p:spPr bwMode="auto">
          <a:xfrm>
            <a:off x="6691745" y="2269192"/>
            <a:ext cx="4662055" cy="1754326"/>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r>
              <a:rPr lang="en-US" altLang="en-US" sz="1800" dirty="0" smtClean="0">
                <a:solidFill>
                  <a:schemeClr val="tx2"/>
                </a:solidFill>
              </a:rPr>
              <a:t>Fig. 15.4 Decomposing </a:t>
            </a:r>
            <a:r>
              <a:rPr lang="en-US" altLang="en-US" sz="1800" dirty="0">
                <a:solidFill>
                  <a:schemeClr val="tx2"/>
                </a:solidFill>
              </a:rPr>
              <a:t>a relation state of EMP that is not in 4NF. </a:t>
            </a:r>
            <a:endParaRPr lang="en-US" altLang="en-US" sz="1800" dirty="0" smtClean="0">
              <a:solidFill>
                <a:schemeClr val="tx2"/>
              </a:solidFill>
            </a:endParaRPr>
          </a:p>
          <a:p>
            <a:pPr marL="0" indent="0"/>
            <a:r>
              <a:rPr lang="en-US" altLang="en-US" sz="1800" dirty="0" smtClean="0">
                <a:solidFill>
                  <a:schemeClr val="tx2"/>
                </a:solidFill>
              </a:rPr>
              <a:t>(a) EMP </a:t>
            </a:r>
            <a:r>
              <a:rPr lang="en-US" altLang="en-US" sz="1800" dirty="0">
                <a:solidFill>
                  <a:schemeClr val="tx2"/>
                </a:solidFill>
              </a:rPr>
              <a:t>relation with additional tuples. </a:t>
            </a:r>
            <a:endParaRPr lang="en-US" altLang="en-US" sz="1800" dirty="0" smtClean="0">
              <a:solidFill>
                <a:schemeClr val="tx2"/>
              </a:solidFill>
            </a:endParaRPr>
          </a:p>
          <a:p>
            <a:pPr marL="0" indent="0"/>
            <a:r>
              <a:rPr lang="en-US" altLang="en-US" sz="1800" dirty="0" smtClean="0">
                <a:solidFill>
                  <a:schemeClr val="tx2"/>
                </a:solidFill>
              </a:rPr>
              <a:t>(b) Two </a:t>
            </a:r>
            <a:r>
              <a:rPr lang="en-US" altLang="en-US" sz="1800" dirty="0">
                <a:solidFill>
                  <a:schemeClr val="tx2"/>
                </a:solidFill>
              </a:rPr>
              <a:t>corresponding 4NF relations EMP_PROJECTS and EMP_DEPENDENTS</a:t>
            </a:r>
            <a:r>
              <a:rPr lang="en-US" altLang="en-US" sz="1800" dirty="0" smtClean="0">
                <a:solidFill>
                  <a:schemeClr val="tx2"/>
                </a:solidFill>
              </a:rPr>
              <a:t>.</a:t>
            </a:r>
            <a:endParaRPr lang="en-US" altLang="en-US" sz="1800" dirty="0">
              <a:solidFill>
                <a:schemeClr val="tx2"/>
              </a:solidFill>
            </a:endParaRPr>
          </a:p>
        </p:txBody>
      </p:sp>
      <p:pic>
        <p:nvPicPr>
          <p:cNvPr id="7" name="Picture 6" descr="fig15_0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158" y="1886989"/>
            <a:ext cx="5210483" cy="454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11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3" name="Content Placeholder 2"/>
          <p:cNvSpPr>
            <a:spLocks noGrp="1"/>
          </p:cNvSpPr>
          <p:nvPr>
            <p:ph idx="1"/>
          </p:nvPr>
        </p:nvSpPr>
        <p:spPr/>
        <p:txBody>
          <a:bodyPr/>
          <a:lstStyle/>
          <a:p>
            <a:pPr marL="609600" indent="-609600">
              <a:buFont typeface="Wingdings" charset="2"/>
              <a:buNone/>
            </a:pPr>
            <a:r>
              <a:rPr lang="en-US" altLang="en-US" b="1" dirty="0">
                <a:ea typeface="Times New Roman" charset="0"/>
                <a:cs typeface="Times New Roman" charset="0"/>
              </a:rPr>
              <a:t>Non-additive( Lossless) Join Decomposition into 4NF Relations:</a:t>
            </a:r>
          </a:p>
          <a:p>
            <a:pPr marL="609600" indent="-609600" algn="just"/>
            <a:r>
              <a:rPr lang="en-US" altLang="en-US" b="1" dirty="0">
                <a:latin typeface="Bodega Sans" charset="0"/>
                <a:ea typeface="Times New Roman" charset="0"/>
                <a:cs typeface="Times New Roman" charset="0"/>
              </a:rPr>
              <a:t>PROPERTY NJB</a:t>
            </a:r>
            <a:r>
              <a:rPr lang="en-US" altLang="en-US" b="1" dirty="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dirty="0">
                <a:ea typeface="Times New Roman" charset="0"/>
                <a:cs typeface="Times New Roman" charset="0"/>
              </a:rPr>
              <a:t>The relation schemas </a:t>
            </a:r>
            <a:r>
              <a:rPr lang="en-US" altLang="en-US" i="1" dirty="0">
                <a:ea typeface="Times New Roman" charset="0"/>
                <a:cs typeface="Times New Roman" charset="0"/>
              </a:rPr>
              <a:t>R</a:t>
            </a:r>
            <a:r>
              <a:rPr lang="en-US" altLang="en-US" baseline="-30000" dirty="0">
                <a:ea typeface="Times New Roman" charset="0"/>
                <a:cs typeface="Times New Roman" charset="0"/>
              </a:rPr>
              <a:t>1</a:t>
            </a:r>
            <a:r>
              <a:rPr lang="en-US" altLang="en-US" dirty="0">
                <a:ea typeface="Times New Roman" charset="0"/>
                <a:cs typeface="Times New Roman" charset="0"/>
              </a:rPr>
              <a:t> and </a:t>
            </a:r>
            <a:r>
              <a:rPr lang="en-US" altLang="en-US" i="1" dirty="0">
                <a:ea typeface="Times New Roman" charset="0"/>
                <a:cs typeface="Times New Roman" charset="0"/>
              </a:rPr>
              <a:t>R</a:t>
            </a:r>
            <a:r>
              <a:rPr lang="en-US" altLang="en-US" baseline="-30000" dirty="0">
                <a:ea typeface="Times New Roman" charset="0"/>
                <a:cs typeface="Times New Roman" charset="0"/>
              </a:rPr>
              <a:t>2</a:t>
            </a:r>
            <a:r>
              <a:rPr lang="en-US" altLang="en-US" dirty="0">
                <a:ea typeface="Times New Roman" charset="0"/>
                <a:cs typeface="Times New Roman" charset="0"/>
              </a:rPr>
              <a:t> form a lossless (non-additive) join decomposition of </a:t>
            </a:r>
            <a:r>
              <a:rPr lang="en-US" altLang="en-US" i="1" dirty="0">
                <a:ea typeface="Times New Roman" charset="0"/>
                <a:cs typeface="Times New Roman" charset="0"/>
              </a:rPr>
              <a:t>R</a:t>
            </a:r>
            <a:r>
              <a:rPr lang="en-US" altLang="en-US" dirty="0">
                <a:ea typeface="Times New Roman" charset="0"/>
                <a:cs typeface="Times New Roman" charset="0"/>
              </a:rPr>
              <a:t> with respect to a set F of functional </a:t>
            </a:r>
            <a:r>
              <a:rPr lang="en-US" altLang="en-US" i="1" dirty="0">
                <a:ea typeface="Times New Roman" charset="0"/>
                <a:cs typeface="Times New Roman" charset="0"/>
              </a:rPr>
              <a:t>and </a:t>
            </a:r>
            <a:r>
              <a:rPr lang="en-US" altLang="en-US" dirty="0">
                <a:ea typeface="Times New Roman" charset="0"/>
                <a:cs typeface="Times New Roman" charset="0"/>
              </a:rPr>
              <a:t>multivalued dependencies if and only if </a:t>
            </a:r>
          </a:p>
          <a:p>
            <a:pPr marL="1371600" lvl="2" indent="-457200" algn="just"/>
            <a:r>
              <a:rPr lang="en-US" altLang="en-US" dirty="0">
                <a:ea typeface="Times New Roman" charset="0"/>
                <a:cs typeface="Times New Roman" charset="0"/>
              </a:rPr>
              <a:t>(</a:t>
            </a:r>
            <a:r>
              <a:rPr lang="en-US" altLang="en-US" i="1" dirty="0">
                <a:ea typeface="Times New Roman" charset="0"/>
                <a:cs typeface="Times New Roman" charset="0"/>
              </a:rPr>
              <a:t>R</a:t>
            </a:r>
            <a:r>
              <a:rPr lang="en-US" altLang="en-US" baseline="-30000" dirty="0">
                <a:ea typeface="Times New Roman" charset="0"/>
                <a:cs typeface="Times New Roman" charset="0"/>
              </a:rPr>
              <a:t>1 </a:t>
            </a:r>
            <a:r>
              <a:rPr lang="en-US" altLang="en-US" sz="1800" dirty="0">
                <a:ea typeface="ヒラギノ角ゴ Pro W3" charset="-128"/>
              </a:rPr>
              <a:t>∩</a:t>
            </a:r>
            <a:r>
              <a:rPr lang="en-US" altLang="en-US" dirty="0">
                <a:ea typeface="Times New Roman" charset="0"/>
                <a:cs typeface="Times New Roman" charset="0"/>
              </a:rPr>
              <a:t>  </a:t>
            </a:r>
            <a:r>
              <a:rPr lang="en-US" altLang="en-US" i="1" dirty="0">
                <a:ea typeface="Times New Roman" charset="0"/>
                <a:cs typeface="Times New Roman" charset="0"/>
              </a:rPr>
              <a:t>R</a:t>
            </a:r>
            <a:r>
              <a:rPr lang="en-US" altLang="en-US" baseline="-30000" dirty="0">
                <a:ea typeface="Times New Roman" charset="0"/>
                <a:cs typeface="Times New Roman" charset="0"/>
              </a:rPr>
              <a:t>2</a:t>
            </a:r>
            <a:r>
              <a:rPr lang="en-US" altLang="en-US" dirty="0">
                <a:ea typeface="Times New Roman" charset="0"/>
                <a:cs typeface="Times New Roman" charset="0"/>
              </a:rPr>
              <a:t>) </a:t>
            </a:r>
            <a:r>
              <a:rPr lang="en-US" altLang="en-US" dirty="0">
                <a:latin typeface="Times New Roman" charset="0"/>
                <a:ea typeface="Times New Roman" charset="0"/>
                <a:cs typeface="Times New Roman" charset="0"/>
              </a:rPr>
              <a:t>—</a:t>
            </a:r>
            <a:r>
              <a:rPr lang="en-US" altLang="en-US" dirty="0">
                <a:ea typeface="Times New Roman" charset="0"/>
                <a:cs typeface="Times New Roman" charset="0"/>
              </a:rPr>
              <a:t>&gt;&gt; (</a:t>
            </a:r>
            <a:r>
              <a:rPr lang="en-US" altLang="en-US" i="1" dirty="0">
                <a:ea typeface="Times New Roman" charset="0"/>
                <a:cs typeface="Times New Roman" charset="0"/>
              </a:rPr>
              <a:t>R</a:t>
            </a:r>
            <a:r>
              <a:rPr lang="en-US" altLang="en-US" baseline="-30000" dirty="0">
                <a:ea typeface="Times New Roman" charset="0"/>
                <a:cs typeface="Times New Roman" charset="0"/>
              </a:rPr>
              <a:t>1</a:t>
            </a:r>
            <a:r>
              <a:rPr lang="en-US" altLang="en-US" dirty="0">
                <a:ea typeface="Times New Roman" charset="0"/>
                <a:cs typeface="Times New Roman" charset="0"/>
              </a:rPr>
              <a:t> - </a:t>
            </a:r>
            <a:r>
              <a:rPr lang="en-US" altLang="en-US" i="1" dirty="0">
                <a:ea typeface="Times New Roman" charset="0"/>
                <a:cs typeface="Times New Roman" charset="0"/>
              </a:rPr>
              <a:t>R</a:t>
            </a:r>
            <a:r>
              <a:rPr lang="en-US" altLang="en-US" baseline="-30000" dirty="0">
                <a:ea typeface="Times New Roman" charset="0"/>
                <a:cs typeface="Times New Roman" charset="0"/>
              </a:rPr>
              <a:t>2</a:t>
            </a:r>
            <a:r>
              <a:rPr lang="en-US" altLang="en-US" dirty="0">
                <a:ea typeface="Times New Roman" charset="0"/>
                <a:cs typeface="Times New Roman" charset="0"/>
              </a:rPr>
              <a:t>)</a:t>
            </a:r>
          </a:p>
          <a:p>
            <a:pPr marL="990600" lvl="1" indent="-533400" algn="just"/>
            <a:r>
              <a:rPr lang="en-US" altLang="en-US" dirty="0">
                <a:ea typeface="Times New Roman" charset="0"/>
                <a:cs typeface="Times New Roman" charset="0"/>
              </a:rPr>
              <a:t>or by symmetry, if and only if </a:t>
            </a:r>
          </a:p>
          <a:p>
            <a:pPr marL="1371600" lvl="2" indent="-457200" algn="just"/>
            <a:r>
              <a:rPr lang="en-US" altLang="en-US" dirty="0">
                <a:ea typeface="Times New Roman" charset="0"/>
                <a:cs typeface="Times New Roman" charset="0"/>
              </a:rPr>
              <a:t>(</a:t>
            </a:r>
            <a:r>
              <a:rPr lang="en-US" altLang="en-US" i="1" dirty="0">
                <a:ea typeface="Times New Roman" charset="0"/>
                <a:cs typeface="Times New Roman" charset="0"/>
              </a:rPr>
              <a:t>R</a:t>
            </a:r>
            <a:r>
              <a:rPr lang="en-US" altLang="en-US" baseline="-30000" dirty="0">
                <a:ea typeface="Times New Roman" charset="0"/>
                <a:cs typeface="Times New Roman" charset="0"/>
              </a:rPr>
              <a:t>1</a:t>
            </a:r>
            <a:r>
              <a:rPr lang="en-US" altLang="en-US" dirty="0">
                <a:ea typeface="Times New Roman" charset="0"/>
                <a:cs typeface="Times New Roman" charset="0"/>
              </a:rPr>
              <a:t> </a:t>
            </a:r>
            <a:r>
              <a:rPr lang="en-US" altLang="en-US" sz="1800" dirty="0">
                <a:ea typeface="ヒラギノ角ゴ Pro W3" charset="-128"/>
              </a:rPr>
              <a:t>∩</a:t>
            </a:r>
            <a:r>
              <a:rPr lang="en-US" altLang="en-US" dirty="0">
                <a:ea typeface="Times New Roman" charset="0"/>
                <a:cs typeface="Times New Roman" charset="0"/>
              </a:rPr>
              <a:t> </a:t>
            </a:r>
            <a:r>
              <a:rPr lang="en-US" altLang="en-US" i="1" dirty="0">
                <a:ea typeface="Times New Roman" charset="0"/>
                <a:cs typeface="Times New Roman" charset="0"/>
              </a:rPr>
              <a:t>R</a:t>
            </a:r>
            <a:r>
              <a:rPr lang="en-US" altLang="en-US" baseline="-30000" dirty="0">
                <a:ea typeface="Times New Roman" charset="0"/>
                <a:cs typeface="Times New Roman" charset="0"/>
              </a:rPr>
              <a:t>2</a:t>
            </a:r>
            <a:r>
              <a:rPr lang="en-US" altLang="en-US" dirty="0">
                <a:ea typeface="Times New Roman" charset="0"/>
                <a:cs typeface="Times New Roman" charset="0"/>
              </a:rPr>
              <a:t>) </a:t>
            </a:r>
            <a:r>
              <a:rPr lang="en-US" altLang="en-US" dirty="0">
                <a:latin typeface="Times New Roman" charset="0"/>
                <a:ea typeface="Times New Roman" charset="0"/>
                <a:cs typeface="Times New Roman" charset="0"/>
              </a:rPr>
              <a:t>—</a:t>
            </a:r>
            <a:r>
              <a:rPr lang="en-US" altLang="en-US" dirty="0">
                <a:ea typeface="Times New Roman" charset="0"/>
                <a:cs typeface="Times New Roman" charset="0"/>
              </a:rPr>
              <a:t>&gt;&gt; (</a:t>
            </a:r>
            <a:r>
              <a:rPr lang="en-US" altLang="en-US" i="1" dirty="0">
                <a:ea typeface="Times New Roman" charset="0"/>
                <a:cs typeface="Times New Roman" charset="0"/>
              </a:rPr>
              <a:t>R</a:t>
            </a:r>
            <a:r>
              <a:rPr lang="en-US" altLang="en-US" baseline="-30000" dirty="0">
                <a:ea typeface="Times New Roman" charset="0"/>
                <a:cs typeface="Times New Roman" charset="0"/>
              </a:rPr>
              <a:t>2</a:t>
            </a:r>
            <a:r>
              <a:rPr lang="en-US" altLang="en-US" dirty="0">
                <a:ea typeface="Times New Roman" charset="0"/>
                <a:cs typeface="Times New Roman" charset="0"/>
              </a:rPr>
              <a:t> - </a:t>
            </a:r>
            <a:r>
              <a:rPr lang="en-US" altLang="en-US" i="1" dirty="0">
                <a:ea typeface="Times New Roman" charset="0"/>
                <a:cs typeface="Times New Roman" charset="0"/>
              </a:rPr>
              <a:t>R</a:t>
            </a:r>
            <a:r>
              <a:rPr lang="en-US" altLang="en-US" baseline="-30000" dirty="0">
                <a:ea typeface="Times New Roman" charset="0"/>
                <a:cs typeface="Times New Roman" charset="0"/>
              </a:rPr>
              <a:t>1</a:t>
            </a:r>
            <a:r>
              <a:rPr lang="en-US" altLang="en-US" dirty="0">
                <a:ea typeface="Times New Roman" charset="0"/>
                <a:cs typeface="Times New Roman" charset="0"/>
              </a:rPr>
              <a:t>)). </a:t>
            </a:r>
            <a:r>
              <a:rPr lang="en-US" altLang="en-US" b="1" dirty="0">
                <a:ea typeface="Times New Roman" charset="0"/>
                <a:cs typeface="Times New Roman" charset="0"/>
              </a:rPr>
              <a:t>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48</a:t>
            </a:fld>
            <a:endParaRPr lang="en-US"/>
          </a:p>
        </p:txBody>
      </p:sp>
    </p:spTree>
    <p:extLst>
      <p:ext uri="{BB962C8B-B14F-4D97-AF65-F5344CB8AC3E}">
        <p14:creationId xmlns:p14="http://schemas.microsoft.com/office/powerpoint/2010/main" val="2753352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Multivalued Dependencies and Fourth Normal Form </a:t>
            </a:r>
            <a:endParaRPr lang="en-US" dirty="0"/>
          </a:p>
        </p:txBody>
      </p:sp>
      <p:sp>
        <p:nvSpPr>
          <p:cNvPr id="3" name="Content Placeholder 2"/>
          <p:cNvSpPr>
            <a:spLocks noGrp="1"/>
          </p:cNvSpPr>
          <p:nvPr>
            <p:ph idx="1"/>
          </p:nvPr>
        </p:nvSpPr>
        <p:spPr/>
        <p:txBody>
          <a:bodyPr>
            <a:normAutofit fontScale="85000" lnSpcReduction="20000"/>
          </a:bodyPr>
          <a:lstStyle/>
          <a:p>
            <a:pPr marL="609600" indent="-609600" algn="just">
              <a:buFont typeface="Wingdings" charset="2"/>
              <a:buNone/>
            </a:pPr>
            <a:r>
              <a:rPr lang="en-US" altLang="en-US" sz="3200" b="1" dirty="0">
                <a:ea typeface="Courier New" charset="0"/>
                <a:cs typeface="Courier New" charset="0"/>
              </a:rPr>
              <a:t>Algorithm 15.7: </a:t>
            </a:r>
            <a:r>
              <a:rPr lang="en-US" altLang="en-US" sz="3200" b="1" dirty="0">
                <a:ea typeface="Times New Roman" charset="0"/>
                <a:cs typeface="Times New Roman" charset="0"/>
              </a:rPr>
              <a:t>Relational decomposition into 4NF relations with non-additive join property</a:t>
            </a:r>
          </a:p>
          <a:p>
            <a:pPr marL="609600" indent="-609600" algn="just"/>
            <a:r>
              <a:rPr lang="en-US" altLang="en-US" sz="3100" b="1" dirty="0" smtClean="0">
                <a:ea typeface="Times New Roman" charset="0"/>
                <a:cs typeface="Times New Roman" charset="0"/>
              </a:rPr>
              <a:t>Input</a:t>
            </a:r>
            <a:r>
              <a:rPr lang="en-US" altLang="en-US" sz="3100" b="1" dirty="0">
                <a:ea typeface="Times New Roman" charset="0"/>
                <a:cs typeface="Times New Roman" charset="0"/>
              </a:rPr>
              <a:t>: </a:t>
            </a:r>
            <a:r>
              <a:rPr lang="en-US" altLang="en-US" sz="3100" dirty="0">
                <a:ea typeface="Times New Roman" charset="0"/>
                <a:cs typeface="Times New Roman" charset="0"/>
              </a:rPr>
              <a:t>A universal relation R and a set of functional and multivalued dependencies F.</a:t>
            </a:r>
          </a:p>
          <a:p>
            <a:pPr marL="609600" indent="-609600" algn="just"/>
            <a:endParaRPr lang="en-US" altLang="en-US" sz="3100" dirty="0">
              <a:ea typeface="Times New Roman" charset="0"/>
              <a:cs typeface="Times New Roman" charset="0"/>
            </a:endParaRPr>
          </a:p>
          <a:p>
            <a:pPr marL="609600" indent="-609600" algn="just">
              <a:buSzTx/>
              <a:buFont typeface="Wingdings" charset="2"/>
              <a:buAutoNum type="arabicPeriod"/>
            </a:pPr>
            <a:r>
              <a:rPr lang="en-US" altLang="en-US" sz="3100" dirty="0">
                <a:ea typeface="Times New Roman" charset="0"/>
                <a:cs typeface="Times New Roman" charset="0"/>
              </a:rPr>
              <a:t>Set D := { R };</a:t>
            </a:r>
          </a:p>
          <a:p>
            <a:pPr marL="609600" indent="-609600" algn="just">
              <a:buSzTx/>
              <a:buFont typeface="Wingdings" charset="2"/>
              <a:buAutoNum type="arabicPeriod"/>
            </a:pPr>
            <a:r>
              <a:rPr lang="en-US" altLang="en-US" sz="3100" dirty="0">
                <a:ea typeface="Times New Roman" charset="0"/>
                <a:cs typeface="Times New Roman" charset="0"/>
              </a:rPr>
              <a:t>While there is a relation schema </a:t>
            </a:r>
            <a:r>
              <a:rPr lang="en-US" altLang="en-US" sz="3100" i="1" dirty="0">
                <a:ea typeface="Times New Roman" charset="0"/>
                <a:cs typeface="Times New Roman" charset="0"/>
              </a:rPr>
              <a:t>Q</a:t>
            </a:r>
            <a:r>
              <a:rPr lang="en-US" altLang="en-US" sz="3100" dirty="0">
                <a:ea typeface="Times New Roman" charset="0"/>
                <a:cs typeface="Times New Roman" charset="0"/>
              </a:rPr>
              <a:t> in </a:t>
            </a:r>
            <a:r>
              <a:rPr lang="en-US" altLang="en-US" sz="3100" i="1" dirty="0">
                <a:ea typeface="Times New Roman" charset="0"/>
                <a:cs typeface="Times New Roman" charset="0"/>
              </a:rPr>
              <a:t>D</a:t>
            </a:r>
            <a:r>
              <a:rPr lang="en-US" altLang="en-US" sz="3100" dirty="0">
                <a:ea typeface="Times New Roman" charset="0"/>
                <a:cs typeface="Times New Roman" charset="0"/>
              </a:rPr>
              <a:t> that is not in 4NF do {</a:t>
            </a:r>
          </a:p>
          <a:p>
            <a:pPr marL="609600" indent="-609600" algn="just">
              <a:buSzTx/>
              <a:buFont typeface="Wingdings" charset="2"/>
              <a:buNone/>
            </a:pPr>
            <a:r>
              <a:rPr lang="en-US" altLang="en-US" sz="3100" dirty="0">
                <a:ea typeface="Times New Roman" charset="0"/>
                <a:cs typeface="Times New Roman" charset="0"/>
              </a:rPr>
              <a:t>		choose a relation schema </a:t>
            </a:r>
            <a:r>
              <a:rPr lang="en-US" altLang="en-US" sz="3100" i="1" dirty="0">
                <a:ea typeface="Times New Roman" charset="0"/>
                <a:cs typeface="Times New Roman" charset="0"/>
              </a:rPr>
              <a:t>Q</a:t>
            </a:r>
            <a:r>
              <a:rPr lang="en-US" altLang="en-US" sz="3100" dirty="0">
                <a:ea typeface="Times New Roman" charset="0"/>
                <a:cs typeface="Times New Roman" charset="0"/>
              </a:rPr>
              <a:t> in </a:t>
            </a:r>
            <a:r>
              <a:rPr lang="en-US" altLang="en-US" sz="3100" i="1" dirty="0">
                <a:ea typeface="Times New Roman" charset="0"/>
                <a:cs typeface="Times New Roman" charset="0"/>
              </a:rPr>
              <a:t>D</a:t>
            </a:r>
            <a:r>
              <a:rPr lang="en-US" altLang="en-US" sz="3100" dirty="0">
                <a:ea typeface="Times New Roman" charset="0"/>
                <a:cs typeface="Times New Roman" charset="0"/>
              </a:rPr>
              <a:t> that is not in 4NF;</a:t>
            </a:r>
          </a:p>
          <a:p>
            <a:pPr marL="609600" indent="-609600" algn="just">
              <a:buFont typeface="Wingdings" charset="2"/>
              <a:buNone/>
            </a:pPr>
            <a:r>
              <a:rPr lang="en-US" altLang="en-US" sz="3100" dirty="0">
                <a:ea typeface="Times New Roman" charset="0"/>
                <a:cs typeface="Times New Roman" charset="0"/>
              </a:rPr>
              <a:t>		find a nontrivial MVD </a:t>
            </a:r>
            <a:r>
              <a:rPr lang="en-US" altLang="en-US" sz="3100" i="1" dirty="0">
                <a:ea typeface="Times New Roman" charset="0"/>
                <a:cs typeface="Times New Roman" charset="0"/>
              </a:rPr>
              <a:t>X</a:t>
            </a:r>
            <a:r>
              <a:rPr lang="en-US" altLang="en-US" sz="3100" dirty="0">
                <a:ea typeface="Times New Roman" charset="0"/>
                <a:cs typeface="Times New Roman" charset="0"/>
              </a:rPr>
              <a:t> </a:t>
            </a:r>
            <a:r>
              <a:rPr lang="en-US" altLang="en-US" sz="2600" dirty="0">
                <a:latin typeface="Times New Roman" charset="0"/>
                <a:ea typeface="Times New Roman" charset="0"/>
                <a:cs typeface="Times New Roman" charset="0"/>
              </a:rPr>
              <a:t>—</a:t>
            </a:r>
            <a:r>
              <a:rPr lang="en-US" altLang="en-US" sz="2600" dirty="0">
                <a:ea typeface="Times New Roman" charset="0"/>
                <a:cs typeface="Times New Roman" charset="0"/>
              </a:rPr>
              <a:t>&gt;&gt;</a:t>
            </a:r>
            <a:r>
              <a:rPr lang="en-US" altLang="en-US" sz="3100" i="1" dirty="0">
                <a:ea typeface="Times New Roman" charset="0"/>
                <a:cs typeface="Times New Roman" charset="0"/>
              </a:rPr>
              <a:t> Y</a:t>
            </a:r>
            <a:r>
              <a:rPr lang="en-US" altLang="en-US" sz="3100" dirty="0">
                <a:ea typeface="Times New Roman" charset="0"/>
                <a:cs typeface="Times New Roman" charset="0"/>
              </a:rPr>
              <a:t> in </a:t>
            </a:r>
            <a:r>
              <a:rPr lang="en-US" altLang="en-US" sz="3100" i="1" dirty="0">
                <a:ea typeface="Times New Roman" charset="0"/>
                <a:cs typeface="Times New Roman" charset="0"/>
              </a:rPr>
              <a:t>Q</a:t>
            </a:r>
            <a:r>
              <a:rPr lang="en-US" altLang="en-US" sz="3100" dirty="0">
                <a:ea typeface="Times New Roman" charset="0"/>
                <a:cs typeface="Times New Roman" charset="0"/>
              </a:rPr>
              <a:t> that violates 4NF;</a:t>
            </a:r>
          </a:p>
          <a:p>
            <a:pPr marL="609600" indent="-609600">
              <a:buNone/>
            </a:pPr>
            <a:r>
              <a:rPr lang="en-US" altLang="en-US" sz="3100" dirty="0">
                <a:ea typeface="Times New Roman" charset="0"/>
                <a:cs typeface="Times New Roman" charset="0"/>
              </a:rPr>
              <a:t>		replace </a:t>
            </a:r>
            <a:r>
              <a:rPr lang="en-US" altLang="en-US" sz="3100" i="1" dirty="0">
                <a:ea typeface="Times New Roman" charset="0"/>
                <a:cs typeface="Times New Roman" charset="0"/>
              </a:rPr>
              <a:t>Q</a:t>
            </a:r>
            <a:r>
              <a:rPr lang="en-US" altLang="en-US" sz="3100" dirty="0">
                <a:ea typeface="Times New Roman" charset="0"/>
                <a:cs typeface="Times New Roman" charset="0"/>
              </a:rPr>
              <a:t> in </a:t>
            </a:r>
            <a:r>
              <a:rPr lang="en-US" altLang="en-US" sz="3100" i="1" dirty="0">
                <a:ea typeface="Times New Roman" charset="0"/>
                <a:cs typeface="Times New Roman" charset="0"/>
              </a:rPr>
              <a:t>D</a:t>
            </a:r>
            <a:r>
              <a:rPr lang="en-US" altLang="en-US" sz="3100" dirty="0">
                <a:ea typeface="Times New Roman" charset="0"/>
                <a:cs typeface="Times New Roman" charset="0"/>
              </a:rPr>
              <a:t> by two relation schemas (</a:t>
            </a:r>
            <a:r>
              <a:rPr lang="en-US" altLang="en-US" sz="3100" i="1" dirty="0">
                <a:ea typeface="Times New Roman" charset="0"/>
                <a:cs typeface="Times New Roman" charset="0"/>
              </a:rPr>
              <a:t>Q</a:t>
            </a:r>
            <a:r>
              <a:rPr lang="en-US" altLang="en-US" sz="3100" dirty="0">
                <a:ea typeface="Times New Roman" charset="0"/>
                <a:cs typeface="Times New Roman" charset="0"/>
              </a:rPr>
              <a:t> - </a:t>
            </a:r>
            <a:r>
              <a:rPr lang="en-US" altLang="en-US" sz="3100" i="1" dirty="0">
                <a:ea typeface="Times New Roman" charset="0"/>
                <a:cs typeface="Times New Roman" charset="0"/>
              </a:rPr>
              <a:t>Y</a:t>
            </a:r>
            <a:r>
              <a:rPr lang="en-US" altLang="en-US" sz="3100" dirty="0">
                <a:ea typeface="Times New Roman" charset="0"/>
                <a:cs typeface="Times New Roman" charset="0"/>
              </a:rPr>
              <a:t>) and (</a:t>
            </a:r>
            <a:r>
              <a:rPr lang="en-US" altLang="en-US" sz="3100" i="1" dirty="0">
                <a:ea typeface="Times New Roman" charset="0"/>
                <a:cs typeface="Times New Roman" charset="0"/>
              </a:rPr>
              <a:t>X</a:t>
            </a:r>
            <a:r>
              <a:rPr lang="en-US" altLang="en-US" sz="3100" dirty="0">
                <a:ea typeface="Times New Roman" charset="0"/>
                <a:cs typeface="Times New Roman" charset="0"/>
              </a:rPr>
              <a:t> </a:t>
            </a:r>
            <a:r>
              <a:rPr lang="en-US" altLang="en-US" sz="3100" dirty="0">
                <a:ea typeface="Arial" charset="0"/>
                <a:cs typeface="Arial" charset="0"/>
                <a:sym typeface="Symbol" charset="2"/>
              </a:rPr>
              <a:t></a:t>
            </a:r>
            <a:r>
              <a:rPr lang="en-US" altLang="en-US" sz="3100" dirty="0">
                <a:ea typeface="Times New Roman" charset="0"/>
                <a:cs typeface="Times New Roman" charset="0"/>
              </a:rPr>
              <a:t> </a:t>
            </a:r>
            <a:r>
              <a:rPr lang="en-US" altLang="en-US" sz="3100" i="1" dirty="0">
                <a:ea typeface="Times New Roman" charset="0"/>
                <a:cs typeface="Times New Roman" charset="0"/>
              </a:rPr>
              <a:t>Y</a:t>
            </a:r>
            <a:r>
              <a:rPr lang="en-US" altLang="en-US" sz="3100" dirty="0">
                <a:ea typeface="Times New Roman" charset="0"/>
                <a:cs typeface="Times New Roman" charset="0"/>
              </a:rPr>
              <a:t>);</a:t>
            </a:r>
          </a:p>
          <a:p>
            <a:pPr marL="609600" indent="-609600" algn="just">
              <a:buFont typeface="Wingdings" charset="2"/>
              <a:buNone/>
            </a:pPr>
            <a:r>
              <a:rPr lang="en-US" altLang="en-US" sz="3100" dirty="0">
                <a:ea typeface="Times New Roman" charset="0"/>
                <a:cs typeface="Times New Roman" charset="0"/>
              </a:rPr>
              <a:t>	};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49</a:t>
            </a:fld>
            <a:endParaRPr lang="en-US"/>
          </a:p>
        </p:txBody>
      </p:sp>
    </p:spTree>
    <p:extLst>
      <p:ext uri="{BB962C8B-B14F-4D97-AF65-F5344CB8AC3E}">
        <p14:creationId xmlns:p14="http://schemas.microsoft.com/office/powerpoint/2010/main" val="363664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Defining Functional Dependencies </a:t>
            </a:r>
            <a:endParaRPr lang="en-US" dirty="0"/>
          </a:p>
        </p:txBody>
      </p:sp>
      <p:sp>
        <p:nvSpPr>
          <p:cNvPr id="3" name="Content Placeholder 2"/>
          <p:cNvSpPr>
            <a:spLocks noGrp="1"/>
          </p:cNvSpPr>
          <p:nvPr>
            <p:ph idx="1"/>
          </p:nvPr>
        </p:nvSpPr>
        <p:spPr/>
        <p:txBody>
          <a:bodyPr/>
          <a:lstStyle/>
          <a:p>
            <a:r>
              <a:rPr lang="en-US" altLang="en-US" dirty="0" smtClean="0"/>
              <a:t>X → Y holds if whenever two tuples have the same value for X, they </a:t>
            </a:r>
            <a:r>
              <a:rPr lang="en-US" altLang="en-US" i="1" dirty="0" smtClean="0"/>
              <a:t>must have </a:t>
            </a:r>
            <a:r>
              <a:rPr lang="en-US" altLang="en-US" dirty="0" smtClean="0"/>
              <a:t>the same value for Y</a:t>
            </a:r>
          </a:p>
          <a:p>
            <a:pPr lvl="1"/>
            <a:r>
              <a:rPr lang="en-US" altLang="en-US" dirty="0" smtClean="0"/>
              <a:t>For any two tuples t1 and t2 in any relation instance r(R): If  t1[X]=t2[X], </a:t>
            </a:r>
            <a:r>
              <a:rPr lang="en-US" altLang="en-US" i="1" dirty="0" smtClean="0"/>
              <a:t>then</a:t>
            </a:r>
            <a:r>
              <a:rPr lang="en-US" altLang="en-US" dirty="0" smtClean="0"/>
              <a:t> t1[Y]=t2[Y]</a:t>
            </a:r>
          </a:p>
          <a:p>
            <a:r>
              <a:rPr lang="en-US" altLang="en-US" dirty="0" smtClean="0"/>
              <a:t>X → Y in R specifies a </a:t>
            </a:r>
            <a:r>
              <a:rPr lang="en-US" altLang="en-US" i="1" dirty="0" smtClean="0"/>
              <a:t>constraint</a:t>
            </a:r>
            <a:r>
              <a:rPr lang="en-US" altLang="en-US" dirty="0" smtClean="0"/>
              <a:t> on all relation instances r(R)</a:t>
            </a:r>
          </a:p>
          <a:p>
            <a:r>
              <a:rPr lang="en-US" altLang="en-US" dirty="0" smtClean="0"/>
              <a:t>Written as X → Y; can be displayed graphically on a relation schema as in Figures in Chapter 14.  ( denoted by the arrow:  ).</a:t>
            </a:r>
          </a:p>
          <a:p>
            <a:r>
              <a:rPr lang="en-US" altLang="en-US" dirty="0" smtClean="0"/>
              <a:t>FDs are derived from the real-world constraints on the attributes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a:t>
            </a:fld>
            <a:endParaRPr lang="en-US"/>
          </a:p>
        </p:txBody>
      </p:sp>
    </p:spTree>
    <p:extLst>
      <p:ext uri="{BB962C8B-B14F-4D97-AF65-F5344CB8AC3E}">
        <p14:creationId xmlns:p14="http://schemas.microsoft.com/office/powerpoint/2010/main" val="2905490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Dependencies and Normal Forms</a:t>
            </a:r>
            <a:endParaRPr lang="en-US" dirty="0"/>
          </a:p>
        </p:txBody>
      </p:sp>
      <p:sp>
        <p:nvSpPr>
          <p:cNvPr id="3" name="Content Placeholder 2"/>
          <p:cNvSpPr>
            <a:spLocks noGrp="1"/>
          </p:cNvSpPr>
          <p:nvPr>
            <p:ph idx="1"/>
          </p:nvPr>
        </p:nvSpPr>
        <p:spPr/>
        <p:txBody>
          <a:bodyPr>
            <a:normAutofit lnSpcReduction="10000"/>
          </a:bodyPr>
          <a:lstStyle/>
          <a:p>
            <a:pPr marL="609600" indent="-609600" algn="just">
              <a:buFont typeface="Wingdings" panose="05000000000000000000" pitchFamily="2" charset="2"/>
              <a:buNone/>
            </a:pPr>
            <a:r>
              <a:rPr lang="en-US" altLang="en-US" sz="2400" b="1" u="sng" dirty="0"/>
              <a:t>Join Dependency was defined in Chapter 14:</a:t>
            </a:r>
          </a:p>
          <a:p>
            <a:pPr marL="609600" indent="-609600" algn="just">
              <a:buFont typeface="Wingdings" panose="05000000000000000000" pitchFamily="2" charset="2"/>
              <a:buNone/>
            </a:pPr>
            <a:r>
              <a:rPr lang="en-US" altLang="en-US" sz="2400" b="1" u="sng" dirty="0"/>
              <a:t>Definition:</a:t>
            </a:r>
            <a:r>
              <a:rPr lang="en-US" altLang="en-US" sz="2400" b="1" dirty="0"/>
              <a:t> </a:t>
            </a:r>
          </a:p>
          <a:p>
            <a:pPr marL="609600" indent="-609600" algn="just"/>
            <a:r>
              <a:rPr lang="en-US" altLang="en-US" dirty="0"/>
              <a:t>A </a:t>
            </a:r>
            <a:r>
              <a:rPr lang="en-US" altLang="en-US" b="1" dirty="0"/>
              <a:t>join dependency</a:t>
            </a:r>
            <a:r>
              <a:rPr lang="en-US" altLang="en-US" dirty="0"/>
              <a:t> (</a:t>
            </a:r>
            <a:r>
              <a:rPr lang="en-US" altLang="en-US" b="1" dirty="0"/>
              <a:t>JD</a:t>
            </a:r>
            <a:r>
              <a:rPr lang="en-US" altLang="en-US" dirty="0"/>
              <a:t>), denoted by JD(</a:t>
            </a:r>
            <a:r>
              <a:rPr lang="en-US" altLang="en-US" i="1" dirty="0"/>
              <a:t>R</a:t>
            </a:r>
            <a:r>
              <a:rPr lang="en-US" altLang="en-US" baseline="-30000" dirty="0"/>
              <a:t>1</a:t>
            </a:r>
            <a:r>
              <a:rPr lang="en-US" altLang="en-US" dirty="0"/>
              <a:t>, </a:t>
            </a:r>
            <a:r>
              <a:rPr lang="en-US" altLang="en-US" i="1" dirty="0"/>
              <a:t>R</a:t>
            </a:r>
            <a:r>
              <a:rPr lang="en-US" altLang="en-US" baseline="-30000" dirty="0"/>
              <a:t>2</a:t>
            </a:r>
            <a:r>
              <a:rPr lang="en-US" altLang="en-US" dirty="0"/>
              <a:t>, ..., </a:t>
            </a:r>
            <a:r>
              <a:rPr lang="en-US" altLang="en-US" i="1" dirty="0"/>
              <a:t>R</a:t>
            </a:r>
            <a:r>
              <a:rPr lang="en-US" altLang="en-US" baseline="-30000" dirty="0"/>
              <a:t>n</a:t>
            </a:r>
            <a:r>
              <a:rPr lang="en-US" altLang="en-US" dirty="0"/>
              <a:t>), specified on relation schema </a:t>
            </a:r>
            <a:r>
              <a:rPr lang="en-US" altLang="en-US" i="1" dirty="0"/>
              <a:t>R</a:t>
            </a:r>
            <a:r>
              <a:rPr lang="en-US" altLang="en-US" dirty="0"/>
              <a:t>, specifies a constraint on the states </a:t>
            </a:r>
            <a:r>
              <a:rPr lang="en-US" altLang="en-US" i="1" dirty="0"/>
              <a:t>r</a:t>
            </a:r>
            <a:r>
              <a:rPr lang="en-US" altLang="en-US" dirty="0"/>
              <a:t> of </a:t>
            </a:r>
            <a:r>
              <a:rPr lang="en-US" altLang="en-US" i="1" dirty="0"/>
              <a:t>R</a:t>
            </a:r>
            <a:r>
              <a:rPr lang="en-US" altLang="en-US" dirty="0"/>
              <a:t>.</a:t>
            </a:r>
          </a:p>
          <a:p>
            <a:pPr marL="990600" lvl="1" indent="-533400" algn="just"/>
            <a:r>
              <a:rPr lang="en-US" altLang="en-US" dirty="0"/>
              <a:t>The constraint states that every legal state </a:t>
            </a:r>
            <a:r>
              <a:rPr lang="en-US" altLang="en-US" i="1" dirty="0"/>
              <a:t>r</a:t>
            </a:r>
            <a:r>
              <a:rPr lang="en-US" altLang="en-US" dirty="0"/>
              <a:t> of </a:t>
            </a:r>
            <a:r>
              <a:rPr lang="en-US" altLang="en-US" i="1" dirty="0"/>
              <a:t>R</a:t>
            </a:r>
            <a:r>
              <a:rPr lang="en-US" altLang="en-US" dirty="0"/>
              <a:t> should have a non-additive join decomposition into </a:t>
            </a:r>
            <a:r>
              <a:rPr lang="en-US" altLang="en-US" i="1" dirty="0"/>
              <a:t>R</a:t>
            </a:r>
            <a:r>
              <a:rPr lang="en-US" altLang="en-US" baseline="-30000" dirty="0"/>
              <a:t>1</a:t>
            </a:r>
            <a:r>
              <a:rPr lang="en-US" altLang="en-US" dirty="0"/>
              <a:t>, </a:t>
            </a:r>
            <a:r>
              <a:rPr lang="en-US" altLang="en-US" i="1" dirty="0"/>
              <a:t>R</a:t>
            </a:r>
            <a:r>
              <a:rPr lang="en-US" altLang="en-US" baseline="-30000" dirty="0"/>
              <a:t>2</a:t>
            </a:r>
            <a:r>
              <a:rPr lang="en-US" altLang="en-US" dirty="0"/>
              <a:t>, ..., </a:t>
            </a:r>
            <a:r>
              <a:rPr lang="en-US" altLang="en-US" i="1" dirty="0"/>
              <a:t>R</a:t>
            </a:r>
            <a:r>
              <a:rPr lang="en-US" altLang="en-US" baseline="-30000" dirty="0"/>
              <a:t>n</a:t>
            </a:r>
            <a:r>
              <a:rPr lang="en-US" altLang="en-US" dirty="0"/>
              <a:t>; that is, for every such </a:t>
            </a:r>
            <a:r>
              <a:rPr lang="en-US" altLang="en-US" i="1" dirty="0"/>
              <a:t>r</a:t>
            </a:r>
            <a:r>
              <a:rPr lang="en-US" altLang="en-US" dirty="0"/>
              <a:t> we have					* (</a:t>
            </a:r>
            <a:r>
              <a:rPr lang="en-US" altLang="en-US" dirty="0">
                <a:latin typeface="Symbol" panose="05050102010706020507" pitchFamily="18" charset="2"/>
              </a:rPr>
              <a:t></a:t>
            </a:r>
            <a:r>
              <a:rPr lang="en-US" altLang="en-US" i="1" baseline="-30000" dirty="0"/>
              <a:t>R1</a:t>
            </a:r>
            <a:r>
              <a:rPr lang="en-US" altLang="en-US" dirty="0"/>
              <a:t>(</a:t>
            </a:r>
            <a:r>
              <a:rPr lang="en-US" altLang="en-US" i="1" dirty="0"/>
              <a:t>r</a:t>
            </a:r>
            <a:r>
              <a:rPr lang="en-US" altLang="en-US" dirty="0"/>
              <a:t>), </a:t>
            </a:r>
            <a:r>
              <a:rPr lang="en-US" altLang="en-US" dirty="0">
                <a:latin typeface="Symbol" panose="05050102010706020507" pitchFamily="18" charset="2"/>
              </a:rPr>
              <a:t></a:t>
            </a:r>
            <a:r>
              <a:rPr lang="en-US" altLang="en-US" i="1" baseline="-30000" dirty="0"/>
              <a:t>R2</a:t>
            </a:r>
            <a:r>
              <a:rPr lang="en-US" altLang="en-US" dirty="0"/>
              <a:t>(</a:t>
            </a:r>
            <a:r>
              <a:rPr lang="en-US" altLang="en-US" i="1" dirty="0"/>
              <a:t>r</a:t>
            </a:r>
            <a:r>
              <a:rPr lang="en-US" altLang="en-US" dirty="0"/>
              <a:t>), ..., </a:t>
            </a:r>
            <a:r>
              <a:rPr lang="en-US" altLang="en-US" dirty="0">
                <a:latin typeface="Symbol" panose="05050102010706020507" pitchFamily="18" charset="2"/>
              </a:rPr>
              <a:t></a:t>
            </a:r>
            <a:r>
              <a:rPr lang="en-US" altLang="en-US" i="1" baseline="-30000" dirty="0"/>
              <a:t>Rn</a:t>
            </a:r>
            <a:r>
              <a:rPr lang="en-US" altLang="en-US" dirty="0"/>
              <a:t>(</a:t>
            </a:r>
            <a:r>
              <a:rPr lang="en-US" altLang="en-US" i="1" dirty="0"/>
              <a:t>r</a:t>
            </a:r>
            <a:r>
              <a:rPr lang="en-US" altLang="en-US" dirty="0"/>
              <a:t>)) = </a:t>
            </a:r>
            <a:r>
              <a:rPr lang="en-US" altLang="en-US" i="1" dirty="0"/>
              <a:t>r</a:t>
            </a:r>
          </a:p>
          <a:p>
            <a:pPr marL="609600" indent="-609600" algn="just">
              <a:buFont typeface="Wingdings" panose="05000000000000000000" pitchFamily="2" charset="2"/>
              <a:buNone/>
            </a:pPr>
            <a:r>
              <a:rPr lang="en-US" altLang="en-US" i="1" dirty="0"/>
              <a:t>	</a:t>
            </a:r>
            <a:r>
              <a:rPr lang="en-US" altLang="en-US" b="1" i="1" dirty="0"/>
              <a:t>Note</a:t>
            </a:r>
            <a:r>
              <a:rPr lang="en-US" altLang="en-US" i="1" dirty="0"/>
              <a:t>: an MVD is a special case of a JD where n = 2. </a:t>
            </a:r>
          </a:p>
          <a:p>
            <a:pPr marL="609600" indent="-609600" algn="just"/>
            <a:r>
              <a:rPr lang="en-US" altLang="en-US" dirty="0"/>
              <a:t>A join dependency JD(</a:t>
            </a:r>
            <a:r>
              <a:rPr lang="en-US" altLang="en-US" i="1" dirty="0"/>
              <a:t>R</a:t>
            </a:r>
            <a:r>
              <a:rPr lang="en-US" altLang="en-US" baseline="-30000" dirty="0"/>
              <a:t>1</a:t>
            </a:r>
            <a:r>
              <a:rPr lang="en-US" altLang="en-US" dirty="0"/>
              <a:t>, </a:t>
            </a:r>
            <a:r>
              <a:rPr lang="en-US" altLang="en-US" i="1" dirty="0"/>
              <a:t>R</a:t>
            </a:r>
            <a:r>
              <a:rPr lang="en-US" altLang="en-US" baseline="-30000" dirty="0"/>
              <a:t>2</a:t>
            </a:r>
            <a:r>
              <a:rPr lang="en-US" altLang="en-US" dirty="0"/>
              <a:t>, ..., </a:t>
            </a:r>
            <a:r>
              <a:rPr lang="en-US" altLang="en-US" i="1" dirty="0"/>
              <a:t>R</a:t>
            </a:r>
            <a:r>
              <a:rPr lang="en-US" altLang="en-US" baseline="-30000" dirty="0"/>
              <a:t>n</a:t>
            </a:r>
            <a:r>
              <a:rPr lang="en-US" altLang="en-US" dirty="0"/>
              <a:t>), specified on relation schema </a:t>
            </a:r>
            <a:r>
              <a:rPr lang="en-US" altLang="en-US" i="1" dirty="0"/>
              <a:t>R</a:t>
            </a:r>
            <a:r>
              <a:rPr lang="en-US" altLang="en-US" dirty="0"/>
              <a:t>, is a </a:t>
            </a:r>
            <a:r>
              <a:rPr lang="en-US" altLang="en-US" b="1" dirty="0"/>
              <a:t>trivial JD</a:t>
            </a:r>
            <a:r>
              <a:rPr lang="en-US" altLang="en-US" dirty="0"/>
              <a:t> if one of the relation schemas </a:t>
            </a:r>
            <a:r>
              <a:rPr lang="en-US" altLang="en-US" i="1" dirty="0" err="1"/>
              <a:t>R</a:t>
            </a:r>
            <a:r>
              <a:rPr lang="en-US" altLang="en-US" baseline="-30000" dirty="0" err="1"/>
              <a:t>i</a:t>
            </a:r>
            <a:r>
              <a:rPr lang="en-US" altLang="en-US" dirty="0"/>
              <a:t> in JD(</a:t>
            </a:r>
            <a:r>
              <a:rPr lang="en-US" altLang="en-US" i="1" dirty="0"/>
              <a:t>R</a:t>
            </a:r>
            <a:r>
              <a:rPr lang="en-US" altLang="en-US" baseline="-30000" dirty="0"/>
              <a:t>1</a:t>
            </a:r>
            <a:r>
              <a:rPr lang="en-US" altLang="en-US" dirty="0"/>
              <a:t>, </a:t>
            </a:r>
            <a:r>
              <a:rPr lang="en-US" altLang="en-US" i="1" dirty="0"/>
              <a:t>R</a:t>
            </a:r>
            <a:r>
              <a:rPr lang="en-US" altLang="en-US" baseline="-30000" dirty="0"/>
              <a:t>2</a:t>
            </a:r>
            <a:r>
              <a:rPr lang="en-US" altLang="en-US" dirty="0"/>
              <a:t>, ..., </a:t>
            </a:r>
            <a:r>
              <a:rPr lang="en-US" altLang="en-US" i="1" dirty="0"/>
              <a:t>R</a:t>
            </a:r>
            <a:r>
              <a:rPr lang="en-US" altLang="en-US" baseline="-30000" dirty="0"/>
              <a:t>n</a:t>
            </a:r>
            <a:r>
              <a:rPr lang="en-US" altLang="en-US" dirty="0"/>
              <a:t>) is equal to </a:t>
            </a:r>
            <a:r>
              <a:rPr lang="en-US" altLang="en-US" i="1" dirty="0"/>
              <a:t>R</a:t>
            </a:r>
            <a:r>
              <a:rPr lang="en-US" altLang="en-US" dirty="0"/>
              <a:t>. </a:t>
            </a:r>
          </a:p>
          <a:p>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50</a:t>
            </a:fld>
            <a:endParaRPr lang="en-US"/>
          </a:p>
        </p:txBody>
      </p:sp>
    </p:spTree>
    <p:extLst>
      <p:ext uri="{BB962C8B-B14F-4D97-AF65-F5344CB8AC3E}">
        <p14:creationId xmlns:p14="http://schemas.microsoft.com/office/powerpoint/2010/main" val="346908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Join Dependencies and Fifth Normal Form</a:t>
            </a:r>
            <a:endParaRPr lang="en-US" dirty="0"/>
          </a:p>
        </p:txBody>
      </p:sp>
      <p:sp>
        <p:nvSpPr>
          <p:cNvPr id="3" name="Content Placeholder 2"/>
          <p:cNvSpPr>
            <a:spLocks noGrp="1"/>
          </p:cNvSpPr>
          <p:nvPr>
            <p:ph idx="1"/>
          </p:nvPr>
        </p:nvSpPr>
        <p:spPr/>
        <p:txBody>
          <a:bodyPr>
            <a:normAutofit lnSpcReduction="10000"/>
          </a:bodyPr>
          <a:lstStyle/>
          <a:p>
            <a:pPr marL="609600" indent="-609600" algn="just">
              <a:buFont typeface="Wingdings" panose="05000000000000000000" pitchFamily="2" charset="2"/>
              <a:buNone/>
              <a:defRPr/>
            </a:pPr>
            <a:r>
              <a:rPr lang="en-US" altLang="en-US" b="1" u="sng" dirty="0">
                <a:cs typeface="Times New Roman" panose="02020603050405020304" pitchFamily="18" charset="0"/>
              </a:rPr>
              <a:t>Definition of 5NF:</a:t>
            </a:r>
            <a:r>
              <a:rPr lang="en-US" altLang="en-US" b="1" dirty="0">
                <a:cs typeface="Times New Roman" panose="02020603050405020304" pitchFamily="18" charset="0"/>
              </a:rPr>
              <a:t> </a:t>
            </a:r>
          </a:p>
          <a:p>
            <a:pPr marL="609600" indent="-609600" algn="just">
              <a:defRPr/>
            </a:pPr>
            <a:r>
              <a:rPr lang="en-US" altLang="en-US" sz="3200" dirty="0">
                <a:cs typeface="Times New Roman" panose="02020603050405020304" pitchFamily="18" charset="0"/>
              </a:rPr>
              <a:t>A relation schema </a:t>
            </a:r>
            <a:r>
              <a:rPr lang="en-US" altLang="en-US" sz="3200" i="1" dirty="0">
                <a:cs typeface="Times New Roman" panose="02020603050405020304" pitchFamily="18" charset="0"/>
              </a:rPr>
              <a:t>R</a:t>
            </a:r>
            <a:r>
              <a:rPr lang="en-US" altLang="en-US" sz="3200" dirty="0">
                <a:cs typeface="Times New Roman" panose="02020603050405020304" pitchFamily="18" charset="0"/>
              </a:rPr>
              <a:t> is in </a:t>
            </a:r>
            <a:r>
              <a:rPr lang="en-US" altLang="en-US" sz="3200" b="1" dirty="0">
                <a:cs typeface="Times New Roman" panose="02020603050405020304" pitchFamily="18" charset="0"/>
              </a:rPr>
              <a:t>fifth normal form </a:t>
            </a:r>
            <a:r>
              <a:rPr lang="en-US" altLang="en-US" sz="3200" dirty="0">
                <a:cs typeface="Times New Roman" panose="02020603050405020304" pitchFamily="18" charset="0"/>
              </a:rPr>
              <a:t>(</a:t>
            </a:r>
            <a:r>
              <a:rPr lang="en-US" altLang="en-US" sz="3200" b="1" dirty="0">
                <a:cs typeface="Times New Roman" panose="02020603050405020304" pitchFamily="18" charset="0"/>
              </a:rPr>
              <a:t>5NF</a:t>
            </a:r>
            <a:r>
              <a:rPr lang="en-US" altLang="en-US" sz="3200" dirty="0">
                <a:cs typeface="Times New Roman" panose="02020603050405020304" pitchFamily="18" charset="0"/>
              </a:rPr>
              <a:t>) (or </a:t>
            </a:r>
            <a:r>
              <a:rPr lang="en-US" altLang="en-US" sz="3200" b="1" dirty="0">
                <a:cs typeface="Times New Roman" panose="02020603050405020304" pitchFamily="18" charset="0"/>
              </a:rPr>
              <a:t>Project-Join Normal Form </a:t>
            </a:r>
            <a:r>
              <a:rPr lang="en-US" altLang="en-US" sz="3200" dirty="0">
                <a:cs typeface="Times New Roman" panose="02020603050405020304" pitchFamily="18" charset="0"/>
              </a:rPr>
              <a:t>(</a:t>
            </a:r>
            <a:r>
              <a:rPr lang="en-US" altLang="en-US" sz="3200" b="1" dirty="0">
                <a:cs typeface="Times New Roman" panose="02020603050405020304" pitchFamily="18" charset="0"/>
              </a:rPr>
              <a:t>PJNF</a:t>
            </a:r>
            <a:r>
              <a:rPr lang="en-US" altLang="en-US" sz="3200" dirty="0">
                <a:cs typeface="Times New Roman" panose="02020603050405020304" pitchFamily="18" charset="0"/>
              </a:rPr>
              <a:t>)) with respect to a set </a:t>
            </a:r>
            <a:r>
              <a:rPr lang="en-US" altLang="en-US" sz="3200" i="1" dirty="0">
                <a:cs typeface="Times New Roman" panose="02020603050405020304" pitchFamily="18" charset="0"/>
              </a:rPr>
              <a:t>F</a:t>
            </a:r>
            <a:r>
              <a:rPr lang="en-US" altLang="en-US" sz="3200" dirty="0">
                <a:cs typeface="Times New Roman" panose="02020603050405020304" pitchFamily="18" charset="0"/>
              </a:rPr>
              <a:t> of functional, multivalued, and join dependencies if, </a:t>
            </a:r>
          </a:p>
          <a:p>
            <a:pPr marL="990600" lvl="1" indent="-533400" algn="just">
              <a:defRPr/>
            </a:pPr>
            <a:r>
              <a:rPr lang="en-US" altLang="en-US" sz="2800" dirty="0">
                <a:cs typeface="Times New Roman" panose="02020603050405020304" pitchFamily="18" charset="0"/>
              </a:rPr>
              <a:t>for every nontrivial join dependency JD(</a:t>
            </a:r>
            <a:r>
              <a:rPr lang="en-US" altLang="en-US" sz="2800" i="1" dirty="0">
                <a:cs typeface="Times New Roman" panose="02020603050405020304" pitchFamily="18" charset="0"/>
              </a:rPr>
              <a:t>R</a:t>
            </a:r>
            <a:r>
              <a:rPr lang="en-US" altLang="en-US" sz="2800" baseline="-30000" dirty="0">
                <a:cs typeface="Times New Roman" panose="02020603050405020304" pitchFamily="18" charset="0"/>
              </a:rPr>
              <a:t>1</a:t>
            </a:r>
            <a:r>
              <a:rPr lang="en-US" altLang="en-US" sz="2800" dirty="0">
                <a:cs typeface="Times New Roman" panose="02020603050405020304" pitchFamily="18" charset="0"/>
              </a:rPr>
              <a:t>, </a:t>
            </a:r>
            <a:r>
              <a:rPr lang="en-US" altLang="en-US" sz="2800" i="1" dirty="0">
                <a:cs typeface="Times New Roman" panose="02020603050405020304" pitchFamily="18" charset="0"/>
              </a:rPr>
              <a:t>R</a:t>
            </a:r>
            <a:r>
              <a:rPr lang="en-US" altLang="en-US" sz="2800" baseline="-30000" dirty="0">
                <a:cs typeface="Times New Roman" panose="02020603050405020304" pitchFamily="18" charset="0"/>
              </a:rPr>
              <a:t>2</a:t>
            </a:r>
            <a:r>
              <a:rPr lang="en-US" altLang="en-US" sz="2800" dirty="0">
                <a:cs typeface="Times New Roman" panose="02020603050405020304" pitchFamily="18" charset="0"/>
              </a:rPr>
              <a:t>, ..., </a:t>
            </a:r>
            <a:r>
              <a:rPr lang="en-US" altLang="en-US" sz="2800" i="1" dirty="0">
                <a:cs typeface="Times New Roman" panose="02020603050405020304" pitchFamily="18" charset="0"/>
              </a:rPr>
              <a:t>R</a:t>
            </a:r>
            <a:r>
              <a:rPr lang="en-US" altLang="en-US" sz="2800" baseline="-30000" dirty="0">
                <a:cs typeface="Times New Roman" panose="02020603050405020304" pitchFamily="18" charset="0"/>
              </a:rPr>
              <a:t>n</a:t>
            </a:r>
            <a:r>
              <a:rPr lang="en-US" altLang="en-US" sz="2800" dirty="0">
                <a:cs typeface="Times New Roman" panose="02020603050405020304" pitchFamily="18" charset="0"/>
              </a:rPr>
              <a:t>) in </a:t>
            </a:r>
            <a:r>
              <a:rPr lang="en-US" altLang="en-US" sz="2800" i="1" dirty="0">
                <a:cs typeface="Times New Roman" panose="02020603050405020304" pitchFamily="18" charset="0"/>
              </a:rPr>
              <a:t>F</a:t>
            </a:r>
            <a:r>
              <a:rPr lang="en-US" altLang="en-US" sz="2800" baseline="30000" dirty="0">
                <a:cs typeface="Times New Roman" panose="02020603050405020304" pitchFamily="18" charset="0"/>
              </a:rPr>
              <a:t>+</a:t>
            </a:r>
            <a:r>
              <a:rPr lang="en-US" altLang="en-US" sz="2800" dirty="0">
                <a:cs typeface="Times New Roman" panose="02020603050405020304" pitchFamily="18" charset="0"/>
              </a:rPr>
              <a:t> (that is, implied by </a:t>
            </a:r>
            <a:r>
              <a:rPr lang="en-US" altLang="en-US" sz="2800" i="1" dirty="0">
                <a:cs typeface="Times New Roman" panose="02020603050405020304" pitchFamily="18" charset="0"/>
              </a:rPr>
              <a:t>F</a:t>
            </a:r>
            <a:r>
              <a:rPr lang="en-US" altLang="en-US" sz="2800" dirty="0">
                <a:cs typeface="Times New Roman" panose="02020603050405020304" pitchFamily="18" charset="0"/>
              </a:rPr>
              <a:t>), </a:t>
            </a:r>
          </a:p>
          <a:p>
            <a:pPr marL="1371600" lvl="2" indent="-457200" algn="just">
              <a:defRPr/>
            </a:pPr>
            <a:r>
              <a:rPr lang="en-US" altLang="en-US" sz="2400" dirty="0">
                <a:cs typeface="Times New Roman" panose="02020603050405020304" pitchFamily="18" charset="0"/>
              </a:rPr>
              <a:t>every </a:t>
            </a:r>
            <a:r>
              <a:rPr lang="en-US" altLang="en-US" sz="2400" i="1" dirty="0" err="1">
                <a:cs typeface="Times New Roman" panose="02020603050405020304" pitchFamily="18" charset="0"/>
              </a:rPr>
              <a:t>R</a:t>
            </a:r>
            <a:r>
              <a:rPr lang="en-US" altLang="en-US" sz="2400" baseline="-30000" dirty="0" err="1">
                <a:cs typeface="Times New Roman" panose="02020603050405020304" pitchFamily="18" charset="0"/>
              </a:rPr>
              <a:t>i</a:t>
            </a:r>
            <a:r>
              <a:rPr lang="en-US" altLang="en-US" sz="2400" dirty="0">
                <a:cs typeface="Times New Roman" panose="02020603050405020304" pitchFamily="18" charset="0"/>
              </a:rPr>
              <a:t> is a </a:t>
            </a:r>
            <a:r>
              <a:rPr lang="en-US" altLang="en-US" sz="2400" dirty="0" err="1">
                <a:cs typeface="Times New Roman" panose="02020603050405020304" pitchFamily="18" charset="0"/>
              </a:rPr>
              <a:t>superkey</a:t>
            </a:r>
            <a:r>
              <a:rPr lang="en-US" altLang="en-US" sz="2400" dirty="0">
                <a:cs typeface="Times New Roman" panose="02020603050405020304" pitchFamily="18" charset="0"/>
              </a:rPr>
              <a:t> of </a:t>
            </a:r>
            <a:r>
              <a:rPr lang="en-US" altLang="en-US" sz="2400" i="1" dirty="0">
                <a:cs typeface="Times New Roman" panose="02020603050405020304" pitchFamily="18" charset="0"/>
              </a:rPr>
              <a:t>R</a:t>
            </a:r>
            <a:r>
              <a:rPr lang="en-US" altLang="en-US" sz="2400" dirty="0">
                <a:cs typeface="Times New Roman" panose="02020603050405020304" pitchFamily="18" charset="0"/>
              </a:rPr>
              <a:t>.</a:t>
            </a:r>
          </a:p>
          <a:p>
            <a:pPr marL="571500" indent="-457200" algn="just">
              <a:defRPr/>
            </a:pPr>
            <a:r>
              <a:rPr lang="en-US" altLang="en-US" dirty="0">
                <a:cs typeface="Times New Roman" panose="02020603050405020304" pitchFamily="18" charset="0"/>
              </a:rPr>
              <a:t>Discovering join dependencies in practical databases with hundreds of relations is next to impossible. Therefore, 5NF is rarely used in practice</a:t>
            </a:r>
            <a:r>
              <a:rPr lang="en-US" altLang="en-US" sz="3200" dirty="0">
                <a:cs typeface="Times New Roman" panose="02020603050405020304" pitchFamily="18" charset="0"/>
              </a:rPr>
              <a:t>.</a:t>
            </a:r>
          </a:p>
          <a:p>
            <a:endParaRPr lang="en-US" sz="32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51</a:t>
            </a:fld>
            <a:endParaRPr lang="en-US"/>
          </a:p>
        </p:txBody>
      </p:sp>
    </p:spTree>
    <p:extLst>
      <p:ext uri="{BB962C8B-B14F-4D97-AF65-F5344CB8AC3E}">
        <p14:creationId xmlns:p14="http://schemas.microsoft.com/office/powerpoint/2010/main" val="2459204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Inclusion Dependencies</a:t>
            </a:r>
            <a:endParaRPr lang="en-US" dirty="0"/>
          </a:p>
        </p:txBody>
      </p:sp>
      <p:sp>
        <p:nvSpPr>
          <p:cNvPr id="3" name="Content Placeholder 2"/>
          <p:cNvSpPr>
            <a:spLocks noGrp="1"/>
          </p:cNvSpPr>
          <p:nvPr>
            <p:ph idx="1"/>
          </p:nvPr>
        </p:nvSpPr>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a:ea typeface="Times New Roman" charset="0"/>
                <a:cs typeface="Times New Roman" charset="0"/>
                <a:sym typeface="Symbol" panose="05050102010706020507" pitchFamily="18" charset="2"/>
              </a:rPr>
              <a:t></a:t>
            </a:r>
            <a:r>
              <a:rPr lang="en-US" altLang="en-US" sz="2000" dirty="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i="1" dirty="0">
                <a:ea typeface="Times New Roman" charset="0"/>
                <a:cs typeface="Times New Roman" charset="0"/>
                <a:sym typeface="Symbol" panose="05050102010706020507" pitchFamily="18" charset="2"/>
              </a:rPr>
              <a:t> </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52</a:t>
            </a:fld>
            <a:endParaRPr lang="en-US"/>
          </a:p>
        </p:txBody>
      </p:sp>
    </p:spTree>
    <p:extLst>
      <p:ext uri="{BB962C8B-B14F-4D97-AF65-F5344CB8AC3E}">
        <p14:creationId xmlns:p14="http://schemas.microsoft.com/office/powerpoint/2010/main" val="3284312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Inclusion Dependencies</a:t>
            </a:r>
          </a:p>
        </p:txBody>
      </p:sp>
      <p:sp>
        <p:nvSpPr>
          <p:cNvPr id="3" name="Content Placeholder 2"/>
          <p:cNvSpPr>
            <a:spLocks noGrp="1"/>
          </p:cNvSpPr>
          <p:nvPr>
            <p:ph idx="1"/>
          </p:nvPr>
        </p:nvSpPr>
        <p:spPr/>
        <p:txBody>
          <a:bodyPr>
            <a:normAutofit lnSpcReduction="10000"/>
          </a:bodyPr>
          <a:lstStyle/>
          <a:p>
            <a:pPr marL="609600" indent="-609600" algn="just"/>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a:t>
            </a:r>
            <a:r>
              <a:rPr lang="en-US" altLang="en-US" sz="2200" dirty="0" smtClean="0">
                <a:ea typeface="Times New Roman" charset="0"/>
                <a:cs typeface="Times New Roman" charset="0"/>
              </a:rPr>
              <a:t>FDs </a:t>
            </a:r>
            <a:r>
              <a:rPr lang="en-US" altLang="en-US" sz="2200" dirty="0">
                <a:ea typeface="Times New Roman" charset="0"/>
                <a:cs typeface="Times New Roman" charset="0"/>
              </a:rPr>
              <a:t>or MVDs:</a:t>
            </a:r>
          </a:p>
          <a:p>
            <a:pPr marL="1371600" lvl="2" indent="-457200" algn="just"/>
            <a:r>
              <a:rPr lang="en-US" altLang="en-US" dirty="0">
                <a:ea typeface="Times New Roman" charset="0"/>
                <a:cs typeface="Times New Roman" charset="0"/>
              </a:rPr>
              <a:t>Referential integrity constraints</a:t>
            </a:r>
          </a:p>
          <a:p>
            <a:pPr marL="1371600" lvl="2" indent="-457200" algn="just"/>
            <a:r>
              <a:rPr lang="en-US" altLang="en-US" dirty="0">
                <a:ea typeface="Times New Roman" charset="0"/>
                <a:cs typeface="Times New Roman" charset="0"/>
              </a:rPr>
              <a:t>Class/subclass relationships</a:t>
            </a:r>
          </a:p>
          <a:p>
            <a:pPr marL="609600" indent="-609600" algn="just"/>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r>
              <a:rPr lang="en-US" altLang="en-US" dirty="0">
                <a:ea typeface="Times New Roman" charset="0"/>
                <a:cs typeface="Times New Roman" charset="0"/>
              </a:rPr>
              <a:t>where </a:t>
            </a:r>
            <a:r>
              <a:rPr lang="en-US" altLang="en-US" i="1" dirty="0">
                <a:ea typeface="Times New Roman" charset="0"/>
                <a:cs typeface="Times New Roman" charset="0"/>
              </a:rPr>
              <a:t>X </a:t>
            </a:r>
            <a:r>
              <a:rPr lang="en-US" altLang="en-US" dirty="0">
                <a:ea typeface="Times New Roman" charset="0"/>
                <a:cs typeface="Times New Roman" charset="0"/>
              </a:rPr>
              <a:t>= {</a:t>
            </a:r>
            <a:r>
              <a:rPr lang="en-US" altLang="en-US" i="1" dirty="0">
                <a:ea typeface="Times New Roman" charset="0"/>
                <a:cs typeface="Times New Roman" charset="0"/>
              </a:rPr>
              <a:t>A</a:t>
            </a:r>
            <a:r>
              <a:rPr lang="en-US" altLang="en-US" baseline="-30000" dirty="0">
                <a:ea typeface="Times New Roman" charset="0"/>
                <a:cs typeface="Times New Roman" charset="0"/>
              </a:rPr>
              <a:t>1</a:t>
            </a:r>
            <a:r>
              <a:rPr lang="en-US" altLang="en-US" dirty="0">
                <a:ea typeface="Times New Roman" charset="0"/>
                <a:cs typeface="Times New Roman" charset="0"/>
              </a:rPr>
              <a:t>, </a:t>
            </a:r>
            <a:r>
              <a:rPr lang="en-US" altLang="en-US" i="1" dirty="0">
                <a:ea typeface="Times New Roman" charset="0"/>
                <a:cs typeface="Times New Roman" charset="0"/>
              </a:rPr>
              <a:t>A</a:t>
            </a:r>
            <a:r>
              <a:rPr lang="en-US" altLang="en-US" baseline="-30000" dirty="0">
                <a:ea typeface="Times New Roman" charset="0"/>
                <a:cs typeface="Times New Roman" charset="0"/>
              </a:rPr>
              <a:t>2 </a:t>
            </a:r>
            <a:r>
              <a:rPr lang="en-US" altLang="en-US" dirty="0">
                <a:ea typeface="Times New Roman" charset="0"/>
                <a:cs typeface="Times New Roman" charset="0"/>
              </a:rPr>
              <a:t>,..., </a:t>
            </a:r>
            <a:r>
              <a:rPr lang="en-US" altLang="en-US" i="1" dirty="0">
                <a:ea typeface="Times New Roman" charset="0"/>
                <a:cs typeface="Times New Roman" charset="0"/>
              </a:rPr>
              <a:t>A</a:t>
            </a:r>
            <a:r>
              <a:rPr lang="en-US" altLang="en-US" baseline="-30000" dirty="0">
                <a:ea typeface="Times New Roman" charset="0"/>
                <a:cs typeface="Times New Roman" charset="0"/>
              </a:rPr>
              <a:t>n</a:t>
            </a:r>
            <a:r>
              <a:rPr lang="en-US" altLang="en-US" dirty="0">
                <a:ea typeface="Times New Roman" charset="0"/>
                <a:cs typeface="Times New Roman" charset="0"/>
              </a:rPr>
              <a:t>} and </a:t>
            </a:r>
            <a:r>
              <a:rPr lang="en-US" altLang="en-US" i="1" dirty="0">
                <a:ea typeface="Times New Roman" charset="0"/>
                <a:cs typeface="Times New Roman" charset="0"/>
              </a:rPr>
              <a:t>Y </a:t>
            </a:r>
            <a:r>
              <a:rPr lang="en-US" altLang="en-US" dirty="0">
                <a:ea typeface="Times New Roman" charset="0"/>
                <a:cs typeface="Times New Roman" charset="0"/>
              </a:rPr>
              <a:t>= {</a:t>
            </a:r>
            <a:r>
              <a:rPr lang="en-US" altLang="en-US" i="1" dirty="0">
                <a:ea typeface="Times New Roman" charset="0"/>
                <a:cs typeface="Times New Roman" charset="0"/>
              </a:rPr>
              <a:t>B</a:t>
            </a:r>
            <a:r>
              <a:rPr lang="en-US" altLang="en-US" baseline="-30000" dirty="0">
                <a:ea typeface="Times New Roman" charset="0"/>
                <a:cs typeface="Times New Roman" charset="0"/>
              </a:rPr>
              <a:t>1</a:t>
            </a:r>
            <a:r>
              <a:rPr lang="en-US" altLang="en-US" dirty="0">
                <a:ea typeface="Times New Roman" charset="0"/>
                <a:cs typeface="Times New Roman" charset="0"/>
              </a:rPr>
              <a:t>, </a:t>
            </a:r>
            <a:br>
              <a:rPr lang="en-US" altLang="en-US" dirty="0">
                <a:ea typeface="Times New Roman" charset="0"/>
                <a:cs typeface="Times New Roman" charset="0"/>
              </a:rPr>
            </a:br>
            <a:r>
              <a:rPr lang="en-US" altLang="en-US" dirty="0">
                <a:ea typeface="Times New Roman" charset="0"/>
                <a:cs typeface="Times New Roman" charset="0"/>
              </a:rPr>
              <a:t>	</a:t>
            </a:r>
            <a:r>
              <a:rPr lang="en-US" altLang="en-US" i="1" dirty="0">
                <a:ea typeface="Times New Roman" charset="0"/>
                <a:cs typeface="Times New Roman" charset="0"/>
              </a:rPr>
              <a:t>B</a:t>
            </a:r>
            <a:r>
              <a:rPr lang="en-US" altLang="en-US" baseline="-30000" dirty="0">
                <a:ea typeface="Times New Roman" charset="0"/>
                <a:cs typeface="Times New Roman" charset="0"/>
              </a:rPr>
              <a:t>2</a:t>
            </a:r>
            <a:r>
              <a:rPr lang="en-US" altLang="en-US" dirty="0">
                <a:ea typeface="Times New Roman" charset="0"/>
                <a:cs typeface="Times New Roman" charset="0"/>
              </a:rPr>
              <a:t>, ..., </a:t>
            </a:r>
            <a:r>
              <a:rPr lang="en-US" altLang="en-US" i="1" dirty="0" err="1">
                <a:ea typeface="Times New Roman" charset="0"/>
                <a:cs typeface="Times New Roman" charset="0"/>
              </a:rPr>
              <a:t>B</a:t>
            </a:r>
            <a:r>
              <a:rPr lang="en-US" altLang="en-US" baseline="-30000" dirty="0" err="1">
                <a:ea typeface="Times New Roman" charset="0"/>
                <a:cs typeface="Times New Roman" charset="0"/>
              </a:rPr>
              <a:t>n</a:t>
            </a:r>
            <a:r>
              <a:rPr lang="en-US" altLang="en-US" dirty="0">
                <a:ea typeface="Times New Roman" charset="0"/>
                <a:cs typeface="Times New Roman" charset="0"/>
              </a:rPr>
              <a:t>} and </a:t>
            </a:r>
            <a:r>
              <a:rPr lang="en-US" altLang="en-US" i="1" dirty="0">
                <a:ea typeface="Times New Roman" charset="0"/>
                <a:cs typeface="Times New Roman" charset="0"/>
              </a:rPr>
              <a:t>A</a:t>
            </a:r>
            <a:r>
              <a:rPr lang="en-US" altLang="en-US" baseline="-30000" dirty="0">
                <a:ea typeface="Times New Roman" charset="0"/>
                <a:cs typeface="Times New Roman" charset="0"/>
              </a:rPr>
              <a:t>i</a:t>
            </a:r>
            <a:r>
              <a:rPr lang="en-US" altLang="en-US" dirty="0">
                <a:ea typeface="Times New Roman" charset="0"/>
                <a:cs typeface="Times New Roman" charset="0"/>
              </a:rPr>
              <a:t> </a:t>
            </a:r>
            <a:r>
              <a:rPr lang="en-US" altLang="en-US" i="1" dirty="0">
                <a:ea typeface="Times New Roman" charset="0"/>
                <a:cs typeface="Times New Roman" charset="0"/>
              </a:rPr>
              <a:t>Corresponds-to</a:t>
            </a:r>
            <a:r>
              <a:rPr lang="en-US" altLang="en-US" dirty="0">
                <a:ea typeface="Times New Roman" charset="0"/>
                <a:cs typeface="Times New Roman" charset="0"/>
              </a:rPr>
              <a:t> </a:t>
            </a:r>
            <a:r>
              <a:rPr lang="en-US" altLang="en-US" i="1" dirty="0">
                <a:ea typeface="Times New Roman" charset="0"/>
                <a:cs typeface="Times New Roman" charset="0"/>
              </a:rPr>
              <a:t>B</a:t>
            </a:r>
            <a:r>
              <a:rPr lang="en-US" altLang="en-US" baseline="-30000" dirty="0">
                <a:ea typeface="Times New Roman" charset="0"/>
                <a:cs typeface="Times New Roman" charset="0"/>
              </a:rPr>
              <a:t>i</a:t>
            </a:r>
            <a:r>
              <a:rPr lang="en-US" altLang="en-US" dirty="0">
                <a:ea typeface="Times New Roman" charset="0"/>
                <a:cs typeface="Times New Roman" charset="0"/>
              </a:rPr>
              <a:t>, then </a:t>
            </a:r>
            <a:r>
              <a:rPr lang="en-US" altLang="en-US" i="1" dirty="0" err="1">
                <a:ea typeface="Times New Roman" charset="0"/>
                <a:cs typeface="Times New Roman" charset="0"/>
              </a:rPr>
              <a:t>R</a:t>
            </a:r>
            <a:r>
              <a:rPr lang="en-US" altLang="en-US" dirty="0" err="1">
                <a:ea typeface="Times New Roman" charset="0"/>
                <a:cs typeface="Times New Roman" charset="0"/>
              </a:rPr>
              <a:t>.</a:t>
            </a:r>
            <a:r>
              <a:rPr lang="en-US" altLang="en-US" i="1" dirty="0" err="1">
                <a:ea typeface="Times New Roman" charset="0"/>
                <a:cs typeface="Times New Roman" charset="0"/>
              </a:rPr>
              <a:t>A</a:t>
            </a:r>
            <a:r>
              <a:rPr lang="en-US" altLang="en-US" baseline="-30000" dirty="0" err="1">
                <a:ea typeface="Times New Roman" charset="0"/>
                <a:cs typeface="Times New Roman" charset="0"/>
              </a:rPr>
              <a:t>i</a:t>
            </a:r>
            <a:r>
              <a:rPr lang="en-US" altLang="en-US" dirty="0">
                <a:ea typeface="Times New Roman" charset="0"/>
                <a:cs typeface="Times New Roman" charset="0"/>
              </a:rPr>
              <a:t> &lt; </a:t>
            </a:r>
            <a:r>
              <a:rPr lang="en-US" altLang="en-US" i="1" dirty="0" err="1">
                <a:ea typeface="Times New Roman" charset="0"/>
                <a:cs typeface="Times New Roman" charset="0"/>
              </a:rPr>
              <a:t>S</a:t>
            </a:r>
            <a:r>
              <a:rPr lang="en-US" altLang="en-US" dirty="0" err="1">
                <a:ea typeface="Times New Roman" charset="0"/>
                <a:cs typeface="Times New Roman" charset="0"/>
              </a:rPr>
              <a:t>.</a:t>
            </a:r>
            <a:r>
              <a:rPr lang="en-US" altLang="en-US" i="1" dirty="0" err="1">
                <a:ea typeface="Times New Roman" charset="0"/>
                <a:cs typeface="Times New Roman" charset="0"/>
              </a:rPr>
              <a:t>B</a:t>
            </a:r>
            <a:r>
              <a:rPr lang="en-US" altLang="en-US" baseline="-30000" dirty="0" err="1">
                <a:ea typeface="Times New Roman" charset="0"/>
                <a:cs typeface="Times New Roman" charset="0"/>
              </a:rPr>
              <a:t>i</a:t>
            </a:r>
            <a:r>
              <a:rPr lang="en-US" altLang="en-US" dirty="0">
                <a:ea typeface="Times New Roman" charset="0"/>
                <a:cs typeface="Times New Roman" charset="0"/>
              </a:rPr>
              <a:t> </a:t>
            </a:r>
          </a:p>
          <a:p>
            <a:pPr marL="1371600" lvl="2" indent="-457200" algn="just"/>
            <a:r>
              <a:rPr lang="en-US" altLang="en-US" dirty="0">
                <a:ea typeface="Times New Roman" charset="0"/>
                <a:cs typeface="Times New Roman" charset="0"/>
              </a:rPr>
              <a:t>for 1 </a:t>
            </a:r>
            <a:r>
              <a:rPr lang="en-US" altLang="en-US" sz="1800" dirty="0">
                <a:ea typeface="Arial" charset="0"/>
                <a:cs typeface="Arial" charset="0"/>
              </a:rPr>
              <a:t>≤</a:t>
            </a:r>
            <a:r>
              <a:rPr lang="en-US" altLang="en-US" dirty="0">
                <a:ea typeface="Times New Roman" charset="0"/>
                <a:cs typeface="Times New Roman" charset="0"/>
              </a:rPr>
              <a:t>  </a:t>
            </a:r>
            <a:r>
              <a:rPr lang="en-US" altLang="en-US" i="1" dirty="0" err="1">
                <a:ea typeface="Times New Roman" charset="0"/>
                <a:cs typeface="Times New Roman" charset="0"/>
              </a:rPr>
              <a:t>i</a:t>
            </a:r>
            <a:r>
              <a:rPr lang="en-US" altLang="en-US" i="1" dirty="0">
                <a:ea typeface="Times New Roman" charset="0"/>
                <a:cs typeface="Times New Roman" charset="0"/>
              </a:rPr>
              <a:t> </a:t>
            </a:r>
            <a:r>
              <a:rPr lang="en-US" altLang="en-US" sz="1800" dirty="0">
                <a:ea typeface="Arial" charset="0"/>
                <a:cs typeface="Arial" charset="0"/>
              </a:rPr>
              <a:t>≤</a:t>
            </a:r>
            <a:r>
              <a:rPr lang="en-US" altLang="en-US" dirty="0">
                <a:ea typeface="Times New Roman" charset="0"/>
                <a:cs typeface="Times New Roman" charset="0"/>
              </a:rPr>
              <a:t> </a:t>
            </a:r>
            <a:r>
              <a:rPr lang="en-US" altLang="en-US" i="1" dirty="0">
                <a:ea typeface="Times New Roman" charset="0"/>
                <a:cs typeface="Times New Roman" charset="0"/>
              </a:rPr>
              <a:t>n</a:t>
            </a:r>
            <a:r>
              <a:rPr lang="en-US" altLang="en-US" dirty="0">
                <a:ea typeface="Times New Roman" charset="0"/>
                <a:cs typeface="Times New Roman" charset="0"/>
              </a:rPr>
              <a:t>.</a:t>
            </a:r>
          </a:p>
          <a:p>
            <a:pPr marL="990600" lvl="1" indent="-533400" algn="just"/>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53</a:t>
            </a:fld>
            <a:endParaRPr lang="en-US"/>
          </a:p>
        </p:txBody>
      </p:sp>
    </p:spTree>
    <p:extLst>
      <p:ext uri="{BB962C8B-B14F-4D97-AF65-F5344CB8AC3E}">
        <p14:creationId xmlns:p14="http://schemas.microsoft.com/office/powerpoint/2010/main" val="2179319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Functional  Dependencies </a:t>
            </a:r>
            <a:r>
              <a:rPr lang="en-US" altLang="en-US" dirty="0" smtClean="0">
                <a:ea typeface="Times New Roman" charset="0"/>
                <a:cs typeface="Times New Roman" charset="0"/>
              </a:rPr>
              <a:t>Based </a:t>
            </a:r>
            <a:r>
              <a:rPr lang="en-US" altLang="en-US" dirty="0">
                <a:ea typeface="Times New Roman" charset="0"/>
                <a:cs typeface="Times New Roman" charset="0"/>
              </a:rPr>
              <a:t>on Arithmetic </a:t>
            </a:r>
            <a:r>
              <a:rPr lang="en-US" altLang="en-US" dirty="0" smtClean="0">
                <a:ea typeface="Times New Roman" charset="0"/>
                <a:cs typeface="Times New Roman" charset="0"/>
              </a:rPr>
              <a:t>Functions </a:t>
            </a:r>
            <a:r>
              <a:rPr lang="en-US" altLang="en-US" dirty="0">
                <a:ea typeface="Times New Roman" charset="0"/>
                <a:cs typeface="Times New Roman" charset="0"/>
              </a:rPr>
              <a:t>and </a:t>
            </a:r>
            <a:r>
              <a:rPr lang="en-US" altLang="en-US" dirty="0" smtClean="0">
                <a:ea typeface="Times New Roman" charset="0"/>
                <a:cs typeface="Times New Roman" charset="0"/>
              </a:rPr>
              <a:t>Procedures </a:t>
            </a:r>
            <a:endParaRPr lang="en-US" dirty="0"/>
          </a:p>
        </p:txBody>
      </p:sp>
      <p:sp>
        <p:nvSpPr>
          <p:cNvPr id="3" name="Content Placeholder 2"/>
          <p:cNvSpPr>
            <a:spLocks noGrp="1"/>
          </p:cNvSpPr>
          <p:nvPr>
            <p:ph idx="1"/>
          </p:nvPr>
        </p:nvSpPr>
        <p:spPr>
          <a:xfrm>
            <a:off x="838200" y="1825624"/>
            <a:ext cx="10515600" cy="4530725"/>
          </a:xfrm>
        </p:spPr>
        <p:txBody>
          <a:bodyPr>
            <a:normAutofit fontScale="85000" lnSpcReduction="10000"/>
          </a:bodyPr>
          <a:lstStyle/>
          <a:p>
            <a:pPr marL="0" indent="0" hangingPunct="0">
              <a:buNone/>
            </a:pPr>
            <a:r>
              <a:rPr lang="en-US" sz="3200" dirty="0"/>
              <a:t>Arithmetic Functions:</a:t>
            </a:r>
          </a:p>
          <a:p>
            <a:pPr hangingPunct="0"/>
            <a:r>
              <a:rPr lang="en-US" dirty="0"/>
              <a:t>As long as a unique value of </a:t>
            </a:r>
            <a:r>
              <a:rPr lang="en-US" i="1" dirty="0"/>
              <a:t>Y</a:t>
            </a:r>
            <a:r>
              <a:rPr lang="en-US" dirty="0"/>
              <a:t> is associated with every </a:t>
            </a:r>
            <a:r>
              <a:rPr lang="en-US" i="1" dirty="0"/>
              <a:t>X</a:t>
            </a:r>
            <a:r>
              <a:rPr lang="en-US" dirty="0"/>
              <a:t>, we can still consider that the FD </a:t>
            </a:r>
            <a:r>
              <a:rPr lang="en-US" i="1" dirty="0"/>
              <a:t>X</a:t>
            </a:r>
            <a:r>
              <a:rPr lang="en-US" dirty="0"/>
              <a:t> </a:t>
            </a:r>
            <a:r>
              <a:rPr lang="en-US" dirty="0">
                <a:sym typeface="Symbol" panose="05050102010706020507" pitchFamily="18" charset="2"/>
              </a:rPr>
              <a:t></a:t>
            </a:r>
            <a:r>
              <a:rPr lang="en-US" dirty="0"/>
              <a:t> </a:t>
            </a:r>
            <a:r>
              <a:rPr lang="en-US" i="1" dirty="0"/>
              <a:t>Y</a:t>
            </a:r>
            <a:r>
              <a:rPr lang="en-US" dirty="0"/>
              <a:t> exists. </a:t>
            </a:r>
          </a:p>
          <a:p>
            <a:pPr marL="0" indent="0" hangingPunct="0">
              <a:buNone/>
            </a:pPr>
            <a:r>
              <a:rPr lang="en-US" dirty="0"/>
              <a:t>For example</a:t>
            </a:r>
            <a:r>
              <a:rPr lang="en-US" dirty="0" smtClean="0"/>
              <a:t>, consider </a:t>
            </a:r>
            <a:r>
              <a:rPr lang="en-US" dirty="0"/>
              <a:t>the relation:</a:t>
            </a:r>
          </a:p>
          <a:p>
            <a:pPr marL="0" indent="0" hangingPunct="0">
              <a:buNone/>
            </a:pPr>
            <a:r>
              <a:rPr lang="en-US" dirty="0"/>
              <a:t>	ORDER_LINE (Order#, Item#, Quantity, </a:t>
            </a:r>
            <a:r>
              <a:rPr lang="en-US" dirty="0" err="1"/>
              <a:t>Unit_price</a:t>
            </a:r>
            <a:r>
              <a:rPr lang="en-US" dirty="0"/>
              <a:t>, 	</a:t>
            </a:r>
            <a:r>
              <a:rPr lang="en-US" dirty="0" err="1"/>
              <a:t>Extended_price</a:t>
            </a:r>
            <a:r>
              <a:rPr lang="en-US" dirty="0"/>
              <a:t>, </a:t>
            </a:r>
            <a:r>
              <a:rPr lang="en-US" dirty="0" err="1"/>
              <a:t>Discounted_price</a:t>
            </a:r>
            <a:r>
              <a:rPr lang="en-US" dirty="0"/>
              <a:t>)</a:t>
            </a:r>
          </a:p>
          <a:p>
            <a:pPr hangingPunct="0"/>
            <a:r>
              <a:rPr lang="en-US" dirty="0"/>
              <a:t>each tuple represents an item from an order with a particular quantity, and the price per unit for that item. In this relation,</a:t>
            </a:r>
          </a:p>
          <a:p>
            <a:pPr marL="0" indent="0" hangingPunct="0">
              <a:buNone/>
            </a:pPr>
            <a:r>
              <a:rPr lang="en-US" dirty="0"/>
              <a:t>      (Quantity, </a:t>
            </a:r>
            <a:r>
              <a:rPr lang="en-US" dirty="0" err="1"/>
              <a:t>Unit_price</a:t>
            </a:r>
            <a:r>
              <a:rPr lang="en-US" dirty="0"/>
              <a:t> ) </a:t>
            </a:r>
            <a:r>
              <a:rPr lang="en-US" dirty="0">
                <a:sym typeface="Symbol" panose="05050102010706020507" pitchFamily="18" charset="2"/>
              </a:rPr>
              <a:t></a:t>
            </a:r>
            <a:r>
              <a:rPr lang="en-US" dirty="0"/>
              <a:t> </a:t>
            </a:r>
            <a:r>
              <a:rPr lang="en-US" dirty="0" err="1"/>
              <a:t>Extended_price</a:t>
            </a:r>
            <a:r>
              <a:rPr lang="en-US" dirty="0"/>
              <a:t> by the formula</a:t>
            </a:r>
          </a:p>
          <a:p>
            <a:pPr marL="0" indent="0" hangingPunct="0">
              <a:buNone/>
            </a:pPr>
            <a:r>
              <a:rPr lang="en-US" dirty="0"/>
              <a:t>       </a:t>
            </a:r>
            <a:r>
              <a:rPr lang="en-US" dirty="0" err="1"/>
              <a:t>Extended_price</a:t>
            </a:r>
            <a:r>
              <a:rPr lang="en-US" dirty="0"/>
              <a:t> = Quantity * </a:t>
            </a:r>
            <a:r>
              <a:rPr lang="en-US" dirty="0" err="1"/>
              <a:t>Unit_price</a:t>
            </a:r>
            <a:r>
              <a:rPr lang="en-US" dirty="0"/>
              <a:t> .</a:t>
            </a:r>
          </a:p>
          <a:p>
            <a:pPr hangingPunct="0"/>
            <a:r>
              <a:rPr lang="en-US" dirty="0"/>
              <a:t>Hence, there is a unique value for </a:t>
            </a:r>
            <a:r>
              <a:rPr lang="en-US" dirty="0" err="1"/>
              <a:t>Extended_price</a:t>
            </a:r>
            <a:r>
              <a:rPr lang="en-US" dirty="0"/>
              <a:t> for every pair (Quantity, </a:t>
            </a:r>
            <a:r>
              <a:rPr lang="en-US" dirty="0" err="1"/>
              <a:t>Unit_price</a:t>
            </a:r>
            <a:r>
              <a:rPr lang="en-US" dirty="0"/>
              <a:t> ), and thus it conforms to the definition of functional dependency.</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54</a:t>
            </a:fld>
            <a:endParaRPr lang="en-US"/>
          </a:p>
        </p:txBody>
      </p:sp>
    </p:spTree>
    <p:extLst>
      <p:ext uri="{BB962C8B-B14F-4D97-AF65-F5344CB8AC3E}">
        <p14:creationId xmlns:p14="http://schemas.microsoft.com/office/powerpoint/2010/main" val="1518634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Functional  Dependencies Based on Arithmetic Functions and Procedures </a:t>
            </a:r>
            <a:endParaRPr lang="en-US" dirty="0"/>
          </a:p>
        </p:txBody>
      </p:sp>
      <p:sp>
        <p:nvSpPr>
          <p:cNvPr id="3" name="Content Placeholder 2"/>
          <p:cNvSpPr>
            <a:spLocks noGrp="1"/>
          </p:cNvSpPr>
          <p:nvPr>
            <p:ph idx="1"/>
          </p:nvPr>
        </p:nvSpPr>
        <p:spPr/>
        <p:txBody>
          <a:bodyPr/>
          <a:lstStyle/>
          <a:p>
            <a:pPr marL="0" indent="0" hangingPunct="0">
              <a:buNone/>
            </a:pPr>
            <a:r>
              <a:rPr lang="en-US" dirty="0">
                <a:solidFill>
                  <a:srgbClr val="800000"/>
                </a:solidFill>
              </a:rPr>
              <a:t>Procedures:</a:t>
            </a:r>
          </a:p>
          <a:p>
            <a:pPr hangingPunct="0"/>
            <a:r>
              <a:rPr lang="en-US" dirty="0"/>
              <a:t>There may be a procedure that takes into account the quantity discounts, the type of item, and so on and computes a discounted price for the total quantity ordered for that item. Therefore, we can say</a:t>
            </a:r>
          </a:p>
          <a:p>
            <a:pPr hangingPunct="0"/>
            <a:r>
              <a:rPr lang="en-US" dirty="0"/>
              <a:t>(Item#, Quantity, </a:t>
            </a:r>
            <a:r>
              <a:rPr lang="en-US" dirty="0" err="1"/>
              <a:t>Unit_price</a:t>
            </a:r>
            <a:r>
              <a:rPr lang="en-US" dirty="0"/>
              <a:t> ) </a:t>
            </a:r>
            <a:r>
              <a:rPr lang="en-US" dirty="0">
                <a:sym typeface="Symbol" panose="05050102010706020507" pitchFamily="18" charset="2"/>
              </a:rPr>
              <a:t></a:t>
            </a:r>
            <a:r>
              <a:rPr lang="en-US" dirty="0"/>
              <a:t> </a:t>
            </a:r>
            <a:r>
              <a:rPr lang="en-US" dirty="0" err="1"/>
              <a:t>Discounted_price</a:t>
            </a:r>
            <a:r>
              <a:rPr lang="en-US" dirty="0"/>
              <a:t>, or</a:t>
            </a:r>
          </a:p>
          <a:p>
            <a:pPr hangingPunct="0"/>
            <a:r>
              <a:rPr lang="en-US" dirty="0"/>
              <a:t>(Item#, Quantity, </a:t>
            </a:r>
            <a:r>
              <a:rPr lang="en-US" dirty="0" err="1"/>
              <a:t>Extended_price</a:t>
            </a:r>
            <a:r>
              <a:rPr lang="en-US" dirty="0"/>
              <a:t>) </a:t>
            </a:r>
            <a:r>
              <a:rPr lang="en-US" dirty="0">
                <a:sym typeface="Symbol" panose="05050102010706020507" pitchFamily="18" charset="2"/>
              </a:rPr>
              <a:t></a:t>
            </a:r>
            <a:r>
              <a:rPr lang="en-US" dirty="0"/>
              <a:t> </a:t>
            </a:r>
            <a:r>
              <a:rPr lang="en-US" dirty="0" err="1"/>
              <a:t>Discounted_price</a:t>
            </a:r>
            <a:r>
              <a:rPr lang="en-US" dirty="0"/>
              <a:t>.</a:t>
            </a:r>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55</a:t>
            </a:fld>
            <a:endParaRPr lang="en-US"/>
          </a:p>
        </p:txBody>
      </p:sp>
    </p:spTree>
    <p:extLst>
      <p:ext uri="{BB962C8B-B14F-4D97-AF65-F5344CB8AC3E}">
        <p14:creationId xmlns:p14="http://schemas.microsoft.com/office/powerpoint/2010/main" val="3941043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ea typeface="Times New Roman" charset="0"/>
                <a:cs typeface="Times New Roman" charset="0"/>
              </a:rPr>
              <a:t>Other Dependencies and Normal Forms</a:t>
            </a:r>
            <a:endParaRPr lang="en-US" dirty="0"/>
          </a:p>
        </p:txBody>
      </p:sp>
      <p:sp>
        <p:nvSpPr>
          <p:cNvPr id="3" name="Content Placeholder 2"/>
          <p:cNvSpPr>
            <a:spLocks noGrp="1"/>
          </p:cNvSpPr>
          <p:nvPr>
            <p:ph idx="1"/>
          </p:nvPr>
        </p:nvSpPr>
        <p:spPr/>
        <p:txBody>
          <a:bodyPr>
            <a:normAutofit lnSpcReduction="10000"/>
          </a:bodyPr>
          <a:lstStyle/>
          <a:p>
            <a:pPr marL="609600" indent="-609600" algn="just">
              <a:buNone/>
            </a:pPr>
            <a:r>
              <a:rPr lang="en-US" altLang="en-US" sz="2400" b="1" dirty="0">
                <a:ea typeface="Times New Roman" charset="0"/>
                <a:cs typeface="Times New Roman" charset="0"/>
              </a:rPr>
              <a:t>Domain-Key Normal Form (DKNF):</a:t>
            </a:r>
            <a:r>
              <a:rPr lang="en-US" altLang="en-US" sz="2000" b="1" dirty="0">
                <a:ea typeface="Times New Roman" charset="0"/>
                <a:cs typeface="Times New Roman" charset="0"/>
              </a:rPr>
              <a:t> </a:t>
            </a:r>
          </a:p>
          <a:p>
            <a:pPr marL="0" indent="0" algn="just">
              <a:buNone/>
            </a:pPr>
            <a:r>
              <a:rPr lang="en-US" altLang="en-US" sz="2000" b="1" dirty="0">
                <a:ea typeface="Times New Roman" charset="0"/>
                <a:cs typeface="Times New Roman" charset="0"/>
              </a:rPr>
              <a:t>Definition:</a:t>
            </a:r>
          </a:p>
          <a:p>
            <a:pPr marL="533400" indent="-533400" algn="just"/>
            <a:r>
              <a:rPr lang="en-US" altLang="en-US" dirty="0">
                <a:ea typeface="Times New Roman" charset="0"/>
                <a:cs typeface="Times New Roman" charset="0"/>
              </a:rPr>
              <a:t>A relation schema is said to be in </a:t>
            </a:r>
            <a:r>
              <a:rPr lang="en-US" altLang="en-US" b="1" dirty="0">
                <a:ea typeface="Times New Roman" charset="0"/>
                <a:cs typeface="Times New Roman" charset="0"/>
              </a:rPr>
              <a:t>DKNF</a:t>
            </a:r>
            <a:r>
              <a:rPr lang="en-US" altLang="en-US"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r>
              <a:rPr lang="en-US" altLang="en-US" sz="2000" dirty="0">
                <a:ea typeface="Times New Roman" charset="0"/>
                <a:cs typeface="Times New Roman" charset="0"/>
              </a:rPr>
              <a:t>The practical utility of DKNF is limited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56</a:t>
            </a:fld>
            <a:endParaRPr lang="en-US"/>
          </a:p>
        </p:txBody>
      </p:sp>
    </p:spTree>
    <p:extLst>
      <p:ext uri="{BB962C8B-B14F-4D97-AF65-F5344CB8AC3E}">
        <p14:creationId xmlns:p14="http://schemas.microsoft.com/office/powerpoint/2010/main" val="3559547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Chapter Recap</a:t>
            </a:r>
            <a:endParaRPr lang="en-US" dirty="0"/>
          </a:p>
        </p:txBody>
      </p:sp>
      <p:sp>
        <p:nvSpPr>
          <p:cNvPr id="3" name="Content Placeholder 2"/>
          <p:cNvSpPr>
            <a:spLocks noGrp="1"/>
          </p:cNvSpPr>
          <p:nvPr>
            <p:ph idx="1"/>
          </p:nvPr>
        </p:nvSpPr>
        <p:spPr/>
        <p:txBody>
          <a:bodyPr/>
          <a:lstStyle/>
          <a:p>
            <a:r>
              <a:rPr lang="en-US" altLang="en-US" sz="3200" dirty="0"/>
              <a:t>Functional Dependencies Revisited</a:t>
            </a:r>
          </a:p>
          <a:p>
            <a:r>
              <a:rPr lang="en-US" altLang="en-US" sz="3200" dirty="0"/>
              <a:t>Designing a Set of Relations by Synthesis</a:t>
            </a:r>
          </a:p>
          <a:p>
            <a:r>
              <a:rPr lang="en-US" altLang="en-US" sz="3200" dirty="0"/>
              <a:t>Properties of Relational Decompositions</a:t>
            </a:r>
          </a:p>
          <a:p>
            <a:r>
              <a:rPr lang="en-US" altLang="en-US" sz="3200" dirty="0"/>
              <a:t>Algorithms for Relational Database Schema Design in 3Nf and BCNF</a:t>
            </a:r>
          </a:p>
          <a:p>
            <a:r>
              <a:rPr lang="en-US" altLang="en-US" sz="3200" dirty="0"/>
              <a:t>Multivalued Dependencies and Fourth Normal Form </a:t>
            </a:r>
          </a:p>
          <a:p>
            <a:r>
              <a:rPr lang="en-US" altLang="en-US" sz="3200" dirty="0"/>
              <a:t>Other Dependencies and Normal Forms</a:t>
            </a:r>
          </a:p>
          <a:p>
            <a:endParaRPr lang="en-US" altLang="en-US" dirty="0"/>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57</a:t>
            </a:fld>
            <a:endParaRPr lang="en-US"/>
          </a:p>
        </p:txBody>
      </p:sp>
    </p:spTree>
    <p:extLst>
      <p:ext uri="{BB962C8B-B14F-4D97-AF65-F5344CB8AC3E}">
        <p14:creationId xmlns:p14="http://schemas.microsoft.com/office/powerpoint/2010/main" val="56793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Inference Rules for FDs </a:t>
            </a:r>
            <a:endParaRPr lang="en-US" dirty="0"/>
          </a:p>
        </p:txBody>
      </p:sp>
      <p:sp>
        <p:nvSpPr>
          <p:cNvPr id="3" name="Content Placeholder 2"/>
          <p:cNvSpPr>
            <a:spLocks noGrp="1"/>
          </p:cNvSpPr>
          <p:nvPr>
            <p:ph idx="1"/>
          </p:nvPr>
        </p:nvSpPr>
        <p:spPr/>
        <p:txBody>
          <a:bodyPr/>
          <a:lstStyle/>
          <a:p>
            <a:pPr hangingPunct="0"/>
            <a:r>
              <a:rPr lang="en-US" sz="3200" b="1" dirty="0" smtClean="0"/>
              <a:t>Definition:</a:t>
            </a:r>
            <a:r>
              <a:rPr lang="en-US" sz="3200" dirty="0" smtClean="0"/>
              <a:t> An FD </a:t>
            </a:r>
            <a:r>
              <a:rPr lang="en-US" sz="3200" i="1" dirty="0" smtClean="0"/>
              <a:t>X</a:t>
            </a:r>
            <a:r>
              <a:rPr lang="en-US" sz="3200" dirty="0" smtClean="0"/>
              <a:t> </a:t>
            </a:r>
            <a:r>
              <a:rPr lang="en-US" sz="3200" dirty="0" smtClean="0">
                <a:sym typeface="Symbol" panose="05050102010706020507" pitchFamily="18" charset="2"/>
              </a:rPr>
              <a:t></a:t>
            </a:r>
            <a:r>
              <a:rPr lang="en-US" sz="3200" dirty="0" smtClean="0"/>
              <a:t> </a:t>
            </a:r>
            <a:r>
              <a:rPr lang="en-US" sz="3200" i="1" dirty="0" smtClean="0"/>
              <a:t>Y</a:t>
            </a:r>
            <a:r>
              <a:rPr lang="en-US" sz="3200" dirty="0" smtClean="0"/>
              <a:t> is </a:t>
            </a:r>
            <a:r>
              <a:rPr lang="en-US" sz="3200" b="1" dirty="0" smtClean="0"/>
              <a:t>inferred from</a:t>
            </a:r>
            <a:r>
              <a:rPr lang="en-US" sz="3200" dirty="0" smtClean="0"/>
              <a:t> or </a:t>
            </a:r>
            <a:r>
              <a:rPr lang="en-US" sz="3200" b="1" dirty="0" smtClean="0"/>
              <a:t>implied by</a:t>
            </a:r>
            <a:r>
              <a:rPr lang="en-US" sz="3200" dirty="0" smtClean="0"/>
              <a:t> a set of dependencies </a:t>
            </a:r>
            <a:r>
              <a:rPr lang="en-US" sz="3200" i="1" dirty="0" smtClean="0"/>
              <a:t>F</a:t>
            </a:r>
            <a:r>
              <a:rPr lang="en-US" sz="3200" dirty="0" smtClean="0"/>
              <a:t> specified on </a:t>
            </a:r>
            <a:r>
              <a:rPr lang="en-US" sz="3200" i="1" dirty="0" smtClean="0"/>
              <a:t>R</a:t>
            </a:r>
            <a:r>
              <a:rPr lang="en-US" sz="3200" dirty="0" smtClean="0"/>
              <a:t> if </a:t>
            </a:r>
            <a:r>
              <a:rPr lang="en-US" sz="3200" i="1" dirty="0" smtClean="0"/>
              <a:t>X</a:t>
            </a:r>
            <a:r>
              <a:rPr lang="en-US" sz="3200" dirty="0" smtClean="0"/>
              <a:t> </a:t>
            </a:r>
            <a:r>
              <a:rPr lang="en-US" sz="3200" dirty="0" smtClean="0">
                <a:sym typeface="Symbol" panose="05050102010706020507" pitchFamily="18" charset="2"/>
              </a:rPr>
              <a:t></a:t>
            </a:r>
            <a:r>
              <a:rPr lang="en-US" sz="3200" dirty="0" smtClean="0"/>
              <a:t> </a:t>
            </a:r>
            <a:r>
              <a:rPr lang="en-US" sz="3200" i="1" dirty="0" smtClean="0"/>
              <a:t>Y</a:t>
            </a:r>
            <a:r>
              <a:rPr lang="en-US" sz="3200" dirty="0" smtClean="0"/>
              <a:t> holds in </a:t>
            </a:r>
            <a:r>
              <a:rPr lang="en-US" sz="3200" i="1" dirty="0" smtClean="0"/>
              <a:t>every</a:t>
            </a:r>
            <a:r>
              <a:rPr lang="en-US" sz="3200" dirty="0" smtClean="0"/>
              <a:t> legal relation state </a:t>
            </a:r>
            <a:r>
              <a:rPr lang="en-US" sz="3200" i="1" dirty="0" smtClean="0"/>
              <a:t>r</a:t>
            </a:r>
            <a:r>
              <a:rPr lang="en-US" sz="3200" dirty="0" smtClean="0"/>
              <a:t> of </a:t>
            </a:r>
            <a:r>
              <a:rPr lang="en-US" sz="3200" i="1" dirty="0" smtClean="0"/>
              <a:t>R</a:t>
            </a:r>
            <a:r>
              <a:rPr lang="en-US" sz="3200" dirty="0" smtClean="0"/>
              <a:t>; that is, whenever </a:t>
            </a:r>
            <a:r>
              <a:rPr lang="en-US" sz="3200" i="1" dirty="0" smtClean="0"/>
              <a:t>r</a:t>
            </a:r>
            <a:r>
              <a:rPr lang="en-US" sz="3200" dirty="0" smtClean="0"/>
              <a:t> satisfies all the dependencies in </a:t>
            </a:r>
            <a:r>
              <a:rPr lang="en-US" sz="3200" i="1" dirty="0" smtClean="0"/>
              <a:t>F</a:t>
            </a:r>
            <a:r>
              <a:rPr lang="en-US" sz="3200" dirty="0" smtClean="0"/>
              <a:t>, </a:t>
            </a:r>
            <a:r>
              <a:rPr lang="en-US" sz="3200" i="1" dirty="0" smtClean="0"/>
              <a:t>X</a:t>
            </a:r>
            <a:r>
              <a:rPr lang="en-US" sz="3200" dirty="0" smtClean="0"/>
              <a:t> </a:t>
            </a:r>
            <a:r>
              <a:rPr lang="en-US" sz="3200" dirty="0" smtClean="0">
                <a:sym typeface="Symbol" panose="05050102010706020507" pitchFamily="18" charset="2"/>
              </a:rPr>
              <a:t></a:t>
            </a:r>
            <a:r>
              <a:rPr lang="en-US" sz="3200" dirty="0" smtClean="0"/>
              <a:t> </a:t>
            </a:r>
            <a:r>
              <a:rPr lang="en-US" sz="3200" i="1" dirty="0" smtClean="0"/>
              <a:t>Y</a:t>
            </a:r>
            <a:r>
              <a:rPr lang="en-US" sz="3200" dirty="0" smtClean="0"/>
              <a:t> also holds in </a:t>
            </a:r>
            <a:r>
              <a:rPr lang="en-US" sz="3200" i="1" dirty="0" smtClean="0"/>
              <a:t>r</a:t>
            </a:r>
            <a:r>
              <a:rPr lang="en-US" sz="3200" dirty="0" smtClean="0"/>
              <a:t>.</a:t>
            </a:r>
          </a:p>
          <a:p>
            <a:endParaRPr lang="en-US" altLang="en-US" sz="3200" dirty="0" smtClean="0">
              <a:ea typeface="MS PGothic" charset="-128"/>
            </a:endParaRPr>
          </a:p>
          <a:p>
            <a:r>
              <a:rPr lang="en-US" altLang="en-US" sz="3200" dirty="0" smtClean="0">
                <a:ea typeface="MS PGothic" charset="-128"/>
              </a:rPr>
              <a:t>Given a set of FDs F, we can </a:t>
            </a:r>
            <a:r>
              <a:rPr lang="en-US" altLang="en-US" sz="3200" b="1" dirty="0" smtClean="0">
                <a:ea typeface="MS PGothic" charset="-128"/>
              </a:rPr>
              <a:t>infer</a:t>
            </a:r>
            <a:r>
              <a:rPr lang="en-US" altLang="en-US" sz="3200" dirty="0" smtClean="0">
                <a:ea typeface="MS PGothic" charset="-128"/>
              </a:rPr>
              <a:t> additional FDs that hold whenever the FDs in F hold</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6</a:t>
            </a:fld>
            <a:endParaRPr lang="en-US"/>
          </a:p>
        </p:txBody>
      </p:sp>
    </p:spTree>
    <p:extLst>
      <p:ext uri="{BB962C8B-B14F-4D97-AF65-F5344CB8AC3E}">
        <p14:creationId xmlns:p14="http://schemas.microsoft.com/office/powerpoint/2010/main" val="214906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Inference Rules for FDs </a:t>
            </a:r>
            <a:endParaRPr lang="en-US" dirty="0"/>
          </a:p>
        </p:txBody>
      </p:sp>
      <p:sp>
        <p:nvSpPr>
          <p:cNvPr id="3" name="Content Placeholder 2"/>
          <p:cNvSpPr>
            <a:spLocks noGrp="1"/>
          </p:cNvSpPr>
          <p:nvPr>
            <p:ph idx="1"/>
          </p:nvPr>
        </p:nvSpPr>
        <p:spPr/>
        <p:txBody>
          <a:bodyPr>
            <a:noAutofit/>
          </a:bodyPr>
          <a:lstStyle/>
          <a:p>
            <a:r>
              <a:rPr lang="en-US" altLang="en-US" sz="3200" dirty="0" smtClean="0">
                <a:ea typeface="MS PGothic" charset="-128"/>
              </a:rPr>
              <a:t>Armstrong's inference rules:</a:t>
            </a:r>
          </a:p>
          <a:p>
            <a:pPr lvl="1"/>
            <a:r>
              <a:rPr lang="en-US" altLang="en-US" sz="2800" dirty="0" smtClean="0">
                <a:ea typeface="MS PGothic" charset="-128"/>
              </a:rPr>
              <a:t>IR1. (</a:t>
            </a:r>
            <a:r>
              <a:rPr lang="en-US" altLang="en-US" sz="2800" b="1" dirty="0" smtClean="0">
                <a:ea typeface="MS PGothic" charset="-128"/>
              </a:rPr>
              <a:t>Reflexive</a:t>
            </a:r>
            <a:r>
              <a:rPr lang="en-US" altLang="en-US" sz="2800" dirty="0" smtClean="0">
                <a:ea typeface="MS PGothic" charset="-128"/>
              </a:rPr>
              <a:t>) If Y </a:t>
            </a:r>
            <a:r>
              <a:rPr lang="en-US" altLang="en-US" sz="2800" i="1" dirty="0" smtClean="0">
                <a:ea typeface="MS PGothic" charset="-128"/>
              </a:rPr>
              <a:t>subset-of</a:t>
            </a:r>
            <a:r>
              <a:rPr lang="en-US" altLang="en-US" sz="2800" dirty="0" smtClean="0">
                <a:ea typeface="MS PGothic" charset="-128"/>
              </a:rPr>
              <a:t> X, then X </a:t>
            </a:r>
            <a:r>
              <a:rPr lang="en-US" altLang="en-US" sz="2800" dirty="0" smtClean="0"/>
              <a:t>→</a:t>
            </a:r>
            <a:r>
              <a:rPr lang="en-US" altLang="en-US" sz="2800" dirty="0" smtClean="0">
                <a:ea typeface="MS PGothic" charset="-128"/>
              </a:rPr>
              <a:t> Y</a:t>
            </a:r>
          </a:p>
          <a:p>
            <a:pPr lvl="1"/>
            <a:r>
              <a:rPr lang="en-US" altLang="en-US" sz="2800" dirty="0" smtClean="0">
                <a:ea typeface="MS PGothic" charset="-128"/>
              </a:rPr>
              <a:t>IR2. (</a:t>
            </a:r>
            <a:r>
              <a:rPr lang="en-US" altLang="en-US" sz="2800" b="1" dirty="0" smtClean="0">
                <a:ea typeface="MS PGothic" charset="-128"/>
              </a:rPr>
              <a:t>Augmentation</a:t>
            </a:r>
            <a:r>
              <a:rPr lang="en-US" altLang="en-US" sz="2800" dirty="0" smtClean="0">
                <a:ea typeface="MS PGothic" charset="-128"/>
              </a:rPr>
              <a:t>) If X </a:t>
            </a:r>
            <a:r>
              <a:rPr lang="en-US" altLang="en-US" sz="2800" dirty="0" smtClean="0"/>
              <a:t>→</a:t>
            </a:r>
            <a:r>
              <a:rPr lang="en-US" altLang="en-US" sz="2800" dirty="0" smtClean="0">
                <a:ea typeface="MS PGothic" charset="-128"/>
              </a:rPr>
              <a:t> Y, then </a:t>
            </a:r>
            <a:r>
              <a:rPr lang="en-US" altLang="en-US" sz="2800" dirty="0">
                <a:ea typeface="MS PGothic" charset="-128"/>
              </a:rPr>
              <a:t>X U Z</a:t>
            </a:r>
            <a:r>
              <a:rPr lang="en-US" altLang="en-US" sz="2800" dirty="0" smtClean="0"/>
              <a:t> → </a:t>
            </a:r>
            <a:r>
              <a:rPr lang="en-US" altLang="en-US" sz="2800" dirty="0">
                <a:ea typeface="MS PGothic" charset="-128"/>
              </a:rPr>
              <a:t>Y U Z</a:t>
            </a:r>
            <a:endParaRPr lang="en-US" altLang="en-US" sz="2800" dirty="0" smtClean="0">
              <a:ea typeface="MS PGothic" charset="-128"/>
            </a:endParaRPr>
          </a:p>
          <a:p>
            <a:pPr lvl="1"/>
            <a:r>
              <a:rPr lang="en-US" altLang="en-US" sz="2800" dirty="0" smtClean="0">
                <a:ea typeface="MS PGothic" charset="-128"/>
              </a:rPr>
              <a:t>IR3. (</a:t>
            </a:r>
            <a:r>
              <a:rPr lang="en-US" altLang="en-US" sz="2800" b="1" dirty="0" smtClean="0">
                <a:ea typeface="MS PGothic" charset="-128"/>
              </a:rPr>
              <a:t>Transitive</a:t>
            </a:r>
            <a:r>
              <a:rPr lang="en-US" altLang="en-US" sz="2800" dirty="0" smtClean="0">
                <a:ea typeface="MS PGothic" charset="-128"/>
              </a:rPr>
              <a:t>) If X </a:t>
            </a:r>
            <a:r>
              <a:rPr lang="en-US" altLang="en-US" sz="2800" dirty="0" smtClean="0"/>
              <a:t>→</a:t>
            </a:r>
            <a:r>
              <a:rPr lang="en-US" altLang="en-US" sz="2800" dirty="0" smtClean="0">
                <a:ea typeface="MS PGothic" charset="-128"/>
              </a:rPr>
              <a:t> Y and Y </a:t>
            </a:r>
            <a:r>
              <a:rPr lang="en-US" altLang="en-US" sz="2800" dirty="0" smtClean="0"/>
              <a:t>→</a:t>
            </a:r>
            <a:r>
              <a:rPr lang="en-US" altLang="en-US" sz="2800" dirty="0" smtClean="0">
                <a:ea typeface="MS PGothic" charset="-128"/>
              </a:rPr>
              <a:t> Z, then X </a:t>
            </a:r>
            <a:r>
              <a:rPr lang="en-US" altLang="en-US" sz="2800" dirty="0" smtClean="0"/>
              <a:t>→</a:t>
            </a:r>
            <a:r>
              <a:rPr lang="en-US" altLang="en-US" sz="2800" dirty="0" smtClean="0">
                <a:ea typeface="MS PGothic" charset="-128"/>
              </a:rPr>
              <a:t> Z</a:t>
            </a:r>
            <a:endParaRPr lang="en-US" altLang="en-US" sz="3200" dirty="0" smtClean="0">
              <a:ea typeface="MS PGothic" charset="-128"/>
            </a:endParaRPr>
          </a:p>
          <a:p>
            <a:r>
              <a:rPr lang="en-US" altLang="en-US" sz="3200" dirty="0" smtClean="0">
                <a:ea typeface="MS PGothic" charset="-128"/>
              </a:rPr>
              <a:t>IR1, IR2, IR3 form a </a:t>
            </a:r>
            <a:r>
              <a:rPr lang="en-US" altLang="en-US" sz="3200" b="1" dirty="0" smtClean="0">
                <a:ea typeface="MS PGothic" charset="-128"/>
              </a:rPr>
              <a:t>sound</a:t>
            </a:r>
            <a:r>
              <a:rPr lang="en-US" altLang="en-US" sz="3200" dirty="0" smtClean="0">
                <a:ea typeface="MS PGothic" charset="-128"/>
              </a:rPr>
              <a:t> and </a:t>
            </a:r>
            <a:r>
              <a:rPr lang="en-US" altLang="en-US" sz="3200" b="1" dirty="0" smtClean="0">
                <a:ea typeface="MS PGothic" charset="-128"/>
              </a:rPr>
              <a:t>complete</a:t>
            </a:r>
            <a:r>
              <a:rPr lang="en-US" altLang="en-US" sz="3200" dirty="0" smtClean="0">
                <a:ea typeface="MS PGothic" charset="-128"/>
              </a:rPr>
              <a:t> set of inference rules</a:t>
            </a:r>
          </a:p>
          <a:p>
            <a:pPr lvl="1"/>
            <a:r>
              <a:rPr lang="en-US" altLang="en-US" sz="2800" dirty="0" smtClean="0">
                <a:ea typeface="MS PGothic" charset="-128"/>
              </a:rPr>
              <a:t>These are rules hold and all other rules that hold can be deduced from these</a:t>
            </a:r>
          </a:p>
          <a:p>
            <a:endParaRPr lang="en-US" sz="3600"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7</a:t>
            </a:fld>
            <a:endParaRPr lang="en-US"/>
          </a:p>
        </p:txBody>
      </p:sp>
    </p:spTree>
    <p:extLst>
      <p:ext uri="{BB962C8B-B14F-4D97-AF65-F5344CB8AC3E}">
        <p14:creationId xmlns:p14="http://schemas.microsoft.com/office/powerpoint/2010/main" val="109094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ea typeface="MS PGothic" charset="-128"/>
              </a:rPr>
              <a:t>Inference Rules for FDs </a:t>
            </a:r>
            <a:endParaRPr lang="en-US" dirty="0"/>
          </a:p>
        </p:txBody>
      </p:sp>
      <p:sp>
        <p:nvSpPr>
          <p:cNvPr id="3" name="Content Placeholder 2"/>
          <p:cNvSpPr>
            <a:spLocks noGrp="1"/>
          </p:cNvSpPr>
          <p:nvPr>
            <p:ph idx="1"/>
          </p:nvPr>
        </p:nvSpPr>
        <p:spPr/>
        <p:txBody>
          <a:bodyPr/>
          <a:lstStyle/>
          <a:p>
            <a:r>
              <a:rPr lang="en-US" altLang="en-US" sz="3200" dirty="0" smtClean="0">
                <a:ea typeface="MS PGothic" charset="-128"/>
              </a:rPr>
              <a:t>Some additional inference rules that are useful:</a:t>
            </a:r>
          </a:p>
          <a:p>
            <a:pPr lvl="1"/>
            <a:r>
              <a:rPr lang="en-US" altLang="en-US" sz="2800" b="1" dirty="0" smtClean="0">
                <a:ea typeface="MS PGothic" charset="-128"/>
              </a:rPr>
              <a:t>Decomposition:</a:t>
            </a:r>
            <a:r>
              <a:rPr lang="en-US" altLang="en-US" sz="2800" dirty="0" smtClean="0">
                <a:ea typeface="MS PGothic" charset="-128"/>
              </a:rPr>
              <a:t> If X </a:t>
            </a:r>
            <a:r>
              <a:rPr lang="en-US" altLang="en-US" sz="3200" dirty="0" smtClean="0"/>
              <a:t>→</a:t>
            </a:r>
            <a:r>
              <a:rPr lang="en-US" altLang="en-US" sz="2800" dirty="0" smtClean="0">
                <a:ea typeface="MS PGothic" charset="-128"/>
              </a:rPr>
              <a:t> YZ, then X </a:t>
            </a:r>
            <a:r>
              <a:rPr lang="en-US" altLang="en-US" sz="3200" dirty="0" smtClean="0"/>
              <a:t>→</a:t>
            </a:r>
            <a:r>
              <a:rPr lang="en-US" altLang="en-US" sz="2800" dirty="0" smtClean="0">
                <a:ea typeface="MS PGothic" charset="-128"/>
              </a:rPr>
              <a:t> Y and X </a:t>
            </a:r>
            <a:r>
              <a:rPr lang="en-US" altLang="en-US" sz="3200" dirty="0" smtClean="0"/>
              <a:t>→</a:t>
            </a:r>
            <a:r>
              <a:rPr lang="en-US" altLang="en-US" sz="2800" dirty="0" smtClean="0">
                <a:ea typeface="MS PGothic" charset="-128"/>
              </a:rPr>
              <a:t> Z</a:t>
            </a:r>
          </a:p>
          <a:p>
            <a:pPr lvl="1"/>
            <a:r>
              <a:rPr lang="en-US" altLang="en-US" sz="2800" b="1" dirty="0" smtClean="0">
                <a:ea typeface="MS PGothic" charset="-128"/>
              </a:rPr>
              <a:t>Union:</a:t>
            </a:r>
            <a:r>
              <a:rPr lang="en-US" altLang="en-US" sz="2800" dirty="0" smtClean="0">
                <a:ea typeface="MS PGothic" charset="-128"/>
              </a:rPr>
              <a:t> If X </a:t>
            </a:r>
            <a:r>
              <a:rPr lang="en-US" altLang="en-US" sz="3200" dirty="0" smtClean="0"/>
              <a:t>→</a:t>
            </a:r>
            <a:r>
              <a:rPr lang="en-US" altLang="en-US" sz="2800" dirty="0" smtClean="0">
                <a:ea typeface="MS PGothic" charset="-128"/>
              </a:rPr>
              <a:t> Y and X </a:t>
            </a:r>
            <a:r>
              <a:rPr lang="en-US" altLang="en-US" sz="3200" dirty="0" smtClean="0"/>
              <a:t>→</a:t>
            </a:r>
            <a:r>
              <a:rPr lang="en-US" altLang="en-US" sz="2800" dirty="0" smtClean="0">
                <a:ea typeface="MS PGothic" charset="-128"/>
              </a:rPr>
              <a:t> Z, then X </a:t>
            </a:r>
            <a:r>
              <a:rPr lang="en-US" altLang="en-US" sz="3200" dirty="0" smtClean="0"/>
              <a:t>→</a:t>
            </a:r>
            <a:r>
              <a:rPr lang="en-US" altLang="en-US" sz="2800" dirty="0" smtClean="0">
                <a:ea typeface="MS PGothic" charset="-128"/>
              </a:rPr>
              <a:t> YZ</a:t>
            </a:r>
          </a:p>
          <a:p>
            <a:pPr lvl="1"/>
            <a:r>
              <a:rPr lang="en-US" altLang="en-US" sz="2800" b="1" dirty="0" err="1" smtClean="0">
                <a:ea typeface="MS PGothic" charset="-128"/>
              </a:rPr>
              <a:t>Pseudotransitivity</a:t>
            </a:r>
            <a:r>
              <a:rPr lang="en-US" altLang="en-US" sz="2800" b="1" dirty="0" smtClean="0">
                <a:ea typeface="MS PGothic" charset="-128"/>
              </a:rPr>
              <a:t>:</a:t>
            </a:r>
            <a:r>
              <a:rPr lang="en-US" altLang="en-US" sz="2800" dirty="0" smtClean="0">
                <a:ea typeface="MS PGothic" charset="-128"/>
              </a:rPr>
              <a:t> If X </a:t>
            </a:r>
            <a:r>
              <a:rPr lang="en-US" altLang="en-US" sz="3200" dirty="0" smtClean="0"/>
              <a:t>→</a:t>
            </a:r>
            <a:r>
              <a:rPr lang="en-US" altLang="en-US" sz="2800" dirty="0" smtClean="0">
                <a:ea typeface="MS PGothic" charset="-128"/>
              </a:rPr>
              <a:t> Y and WY </a:t>
            </a:r>
            <a:r>
              <a:rPr lang="en-US" altLang="en-US" sz="3200" dirty="0" smtClean="0"/>
              <a:t>→</a:t>
            </a:r>
            <a:r>
              <a:rPr lang="en-US" altLang="en-US" sz="2800" dirty="0" smtClean="0">
                <a:ea typeface="MS PGothic" charset="-128"/>
              </a:rPr>
              <a:t> Z, then WX </a:t>
            </a:r>
            <a:r>
              <a:rPr lang="en-US" altLang="en-US" sz="3200" dirty="0" smtClean="0"/>
              <a:t>→</a:t>
            </a:r>
            <a:r>
              <a:rPr lang="en-US" altLang="en-US" sz="2800" dirty="0" smtClean="0">
                <a:ea typeface="MS PGothic" charset="-128"/>
              </a:rPr>
              <a:t> Z</a:t>
            </a:r>
          </a:p>
          <a:p>
            <a:endParaRPr lang="en-US" altLang="en-US" sz="3200" dirty="0" smtClean="0">
              <a:ea typeface="MS PGothic" charset="-128"/>
            </a:endParaRPr>
          </a:p>
          <a:p>
            <a:r>
              <a:rPr lang="en-US" altLang="en-US" sz="3200" dirty="0" smtClean="0">
                <a:ea typeface="MS PGothic" charset="-128"/>
              </a:rPr>
              <a:t>The last three inference rules, as well as any other inference rules, can be deduced from IR1, IR2, and IR3 (completeness property)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8</a:t>
            </a:fld>
            <a:endParaRPr lang="en-US"/>
          </a:p>
        </p:txBody>
      </p:sp>
    </p:spTree>
    <p:extLst>
      <p:ext uri="{BB962C8B-B14F-4D97-AF65-F5344CB8AC3E}">
        <p14:creationId xmlns:p14="http://schemas.microsoft.com/office/powerpoint/2010/main" val="239681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Closure</a:t>
            </a:r>
            <a:endParaRPr lang="en-US" dirty="0"/>
          </a:p>
        </p:txBody>
      </p:sp>
      <p:sp>
        <p:nvSpPr>
          <p:cNvPr id="3" name="Content Placeholder 2"/>
          <p:cNvSpPr>
            <a:spLocks noGrp="1"/>
          </p:cNvSpPr>
          <p:nvPr>
            <p:ph idx="1"/>
          </p:nvPr>
        </p:nvSpPr>
        <p:spPr/>
        <p:txBody>
          <a:bodyPr/>
          <a:lstStyle/>
          <a:p>
            <a:r>
              <a:rPr lang="en-US" altLang="en-US" b="1" dirty="0" smtClean="0">
                <a:ea typeface="MS PGothic" charset="-128"/>
              </a:rPr>
              <a:t>Closure</a:t>
            </a:r>
            <a:r>
              <a:rPr lang="en-US" altLang="en-US" dirty="0" smtClean="0">
                <a:ea typeface="MS PGothic" charset="-128"/>
              </a:rPr>
              <a:t> of a set F of FDs is the set F</a:t>
            </a:r>
            <a:r>
              <a:rPr lang="en-US" altLang="en-US" baseline="30000" dirty="0" smtClean="0">
                <a:ea typeface="MS PGothic" charset="-128"/>
              </a:rPr>
              <a:t>+</a:t>
            </a:r>
            <a:r>
              <a:rPr lang="en-US" altLang="en-US" dirty="0" smtClean="0">
                <a:ea typeface="MS PGothic" charset="-128"/>
              </a:rPr>
              <a:t> of all FDs that include F and that can be inferred from F</a:t>
            </a:r>
          </a:p>
          <a:p>
            <a:r>
              <a:rPr lang="en-US" altLang="en-US" b="1" dirty="0" smtClean="0">
                <a:ea typeface="MS PGothic" charset="-128"/>
              </a:rPr>
              <a:t>Closure</a:t>
            </a:r>
            <a:r>
              <a:rPr lang="en-US" altLang="en-US" dirty="0" smtClean="0">
                <a:ea typeface="MS PGothic" charset="-128"/>
              </a:rPr>
              <a:t> of a set of attributes X with respect to F is the set X</a:t>
            </a:r>
            <a:r>
              <a:rPr lang="en-US" altLang="en-US" baseline="30000" dirty="0" smtClean="0">
                <a:ea typeface="MS PGothic" charset="-128"/>
              </a:rPr>
              <a:t>+</a:t>
            </a:r>
            <a:r>
              <a:rPr lang="en-US" altLang="en-US" dirty="0" smtClean="0">
                <a:ea typeface="MS PGothic" charset="-128"/>
              </a:rPr>
              <a:t> of all attributes that are functionally determined by X</a:t>
            </a:r>
          </a:p>
          <a:p>
            <a:r>
              <a:rPr lang="en-US" altLang="en-US" dirty="0" smtClean="0">
                <a:ea typeface="MS PGothic" charset="-128"/>
              </a:rPr>
              <a:t>X</a:t>
            </a:r>
            <a:r>
              <a:rPr lang="en-US" altLang="en-US" baseline="30000" dirty="0" smtClean="0">
                <a:ea typeface="MS PGothic" charset="-128"/>
              </a:rPr>
              <a:t>+</a:t>
            </a:r>
            <a:r>
              <a:rPr lang="en-US" altLang="en-US" dirty="0" smtClean="0">
                <a:ea typeface="MS PGothic" charset="-128"/>
              </a:rPr>
              <a:t> can be calculated by repeatedly applying IR1, IR2, IR3 using the FDs in F </a:t>
            </a:r>
          </a:p>
          <a:p>
            <a:endParaRPr lang="en-US" dirty="0"/>
          </a:p>
        </p:txBody>
      </p:sp>
      <p:sp>
        <p:nvSpPr>
          <p:cNvPr id="4" name="Footer Placeholder 3"/>
          <p:cNvSpPr>
            <a:spLocks noGrp="1"/>
          </p:cNvSpPr>
          <p:nvPr>
            <p:ph type="ftr" sz="quarter" idx="11"/>
          </p:nvPr>
        </p:nvSpPr>
        <p:spPr/>
        <p:txBody>
          <a:bodyPr/>
          <a:lstStyle/>
          <a:p>
            <a:r>
              <a:rPr lang="en-US" smtClean="0"/>
              <a:t>Further Dependencies</a:t>
            </a:r>
            <a:endParaRPr lang="en-US"/>
          </a:p>
        </p:txBody>
      </p:sp>
      <p:sp>
        <p:nvSpPr>
          <p:cNvPr id="5" name="Slide Number Placeholder 4"/>
          <p:cNvSpPr>
            <a:spLocks noGrp="1"/>
          </p:cNvSpPr>
          <p:nvPr>
            <p:ph type="sldNum" sz="quarter" idx="12"/>
          </p:nvPr>
        </p:nvSpPr>
        <p:spPr/>
        <p:txBody>
          <a:bodyPr/>
          <a:lstStyle/>
          <a:p>
            <a:fld id="{05ABA8DE-9FA4-4B2C-9820-5EEB05DE3EEE}" type="slidenum">
              <a:rPr lang="en-US" smtClean="0"/>
              <a:t>9</a:t>
            </a:fld>
            <a:endParaRPr lang="en-US"/>
          </a:p>
        </p:txBody>
      </p:sp>
    </p:spTree>
    <p:extLst>
      <p:ext uri="{BB962C8B-B14F-4D97-AF65-F5344CB8AC3E}">
        <p14:creationId xmlns:p14="http://schemas.microsoft.com/office/powerpoint/2010/main" val="1776786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4702</Words>
  <Application>Microsoft Office PowerPoint</Application>
  <PresentationFormat>Widescreen</PresentationFormat>
  <Paragraphs>512</Paragraphs>
  <Slides>57</Slides>
  <Notes>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57</vt:i4>
      </vt:variant>
    </vt:vector>
  </HeadingPairs>
  <TitlesOfParts>
    <vt:vector size="75" baseType="lpstr">
      <vt:lpstr>MS PGothic</vt:lpstr>
      <vt:lpstr>MS PGothic</vt:lpstr>
      <vt:lpstr>Arial</vt:lpstr>
      <vt:lpstr>Bodega Sans</vt:lpstr>
      <vt:lpstr>Calibri</vt:lpstr>
      <vt:lpstr>Calibri Light</vt:lpstr>
      <vt:lpstr>Courier New</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Office Theme</vt:lpstr>
      <vt:lpstr>Database Design</vt:lpstr>
      <vt:lpstr>Chapter Outline</vt:lpstr>
      <vt:lpstr>Chapter Outline</vt:lpstr>
      <vt:lpstr>Functional Dependencies : Inference Rules, Equivalence and Minimal Cover</vt:lpstr>
      <vt:lpstr>Defining Functional Dependencies </vt:lpstr>
      <vt:lpstr>Inference Rules for FDs </vt:lpstr>
      <vt:lpstr>Inference Rules for FDs </vt:lpstr>
      <vt:lpstr>Inference Rules for FDs </vt:lpstr>
      <vt:lpstr>Closure</vt:lpstr>
      <vt:lpstr>Algorithm to Determine Closure</vt:lpstr>
      <vt:lpstr>Example of Closure(1)</vt:lpstr>
      <vt:lpstr>Example of Closure(2)</vt:lpstr>
      <vt:lpstr>Equivalence of Sets of FDs</vt:lpstr>
      <vt:lpstr>Finding Minimal Cover of FDs (1)</vt:lpstr>
      <vt:lpstr>Minimal Sets of FDs(2)</vt:lpstr>
      <vt:lpstr>Finding Minimal Cover of FDs (3)</vt:lpstr>
      <vt:lpstr>Minimal Sets of FDs(4)</vt:lpstr>
      <vt:lpstr>Minimal Sets of FDs(5)</vt:lpstr>
      <vt:lpstr>Designing a Set of Relations</vt:lpstr>
      <vt:lpstr>Designing a Set of Relations</vt:lpstr>
      <vt:lpstr>Algorithm to Determine the Key of a Relation</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Properties of Relational Decompositions </vt:lpstr>
      <vt:lpstr>Algorithms for Relational Database Schema Design</vt:lpstr>
      <vt:lpstr>Algorithms for Relational Database Schema Design </vt:lpstr>
      <vt:lpstr>Problems with Null Values and Dangling Tuples </vt:lpstr>
      <vt:lpstr>Problems with Null Values and Dangling Tuples </vt:lpstr>
      <vt:lpstr>Problems with Null Values and Dangling Tuples </vt:lpstr>
      <vt:lpstr>Problems with Null Values and Dangling Tuples </vt:lpstr>
      <vt:lpstr>Problems with Null Values and Dangling Tuples </vt:lpstr>
      <vt:lpstr>Problems with Dangling Tuples and Null Values</vt:lpstr>
      <vt:lpstr>Summary of Algorithms for Relational Database Schema Design </vt:lpstr>
      <vt:lpstr>Summary of Algorithms for Relational Database Schema Design </vt:lpstr>
      <vt:lpstr>Multivalued Dependencies and Fourth Normal Form </vt:lpstr>
      <vt:lpstr>Multivalued Dependencies and Fourth Normal Form </vt:lpstr>
      <vt:lpstr>Multivalued Dependencies and Fourth Normal Form </vt:lpstr>
      <vt:lpstr>Multivalued Dependencies and Fourth Normal Form </vt:lpstr>
      <vt:lpstr>Multivalued Dependencies and Fourth Normal Form </vt:lpstr>
      <vt:lpstr>Multivalued Dependencies and Fourth Normal Form </vt:lpstr>
      <vt:lpstr>Other Dependencies and Normal Forms</vt:lpstr>
      <vt:lpstr>Join Dependencies and Fifth Normal Form</vt:lpstr>
      <vt:lpstr>Inclusion Dependencies</vt:lpstr>
      <vt:lpstr>Inclusion Dependencies</vt:lpstr>
      <vt:lpstr>Functional  Dependencies Based on Arithmetic Functions and Procedures </vt:lpstr>
      <vt:lpstr>Functional  Dependencies Based on Arithmetic Functions and Procedures </vt:lpstr>
      <vt:lpstr>Other Dependencies and Normal Forms</vt:lpstr>
      <vt:lpstr>Chapter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Cole, John</dc:creator>
  <cp:lastModifiedBy>Cole, John</cp:lastModifiedBy>
  <cp:revision>32</cp:revision>
  <dcterms:created xsi:type="dcterms:W3CDTF">2016-11-08T22:46:01Z</dcterms:created>
  <dcterms:modified xsi:type="dcterms:W3CDTF">2017-11-06T16:16:24Z</dcterms:modified>
</cp:coreProperties>
</file>