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E1F3-EFCB-4D2E-9348-D728F066C63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916BA-8FB8-461D-A9A0-377E97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916BA-8FB8-461D-A9A0-377E97146F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916BA-8FB8-461D-A9A0-377E97146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4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search requires</a:t>
            </a:r>
            <a:r>
              <a:rPr lang="en-US" baseline="0" dirty="0"/>
              <a:t> that the records be fixed-length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916BA-8FB8-461D-A9A0-377E97146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a database, the hash blocks are in the same file with everything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916BA-8FB8-461D-A9A0-377E97146F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474-19C5-44F9-94C8-448B21E3A4D2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B3E6-65C5-4483-8D8E-7073E403FE66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E21F-E936-42E0-B9AF-F143CE973D8D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5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170DB-C458-414B-B187-47A6018E35A1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6835-F148-479E-BE79-A22379B80BF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783A-A77E-44A2-B6D1-275A5F170D8B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3C5B-CDA6-4232-8D26-3B18AC02F13F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2466-0F31-428E-9AD4-4B4D22F39A45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A736-1089-4201-BC8A-BA011C7525CF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A3F4-ED9E-4FCE-8FC7-99C948906603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582B-5859-4EEF-B8BB-AA059C873629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FD83-9CB0-44C6-AD23-386A8EF3CA1A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File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A88C-0D0B-427F-9190-34D5F360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Structures and 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r>
              <a:rPr lang="en-US" dirty="0"/>
              <a:t>Chapter 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data is stored in blocks, per above</a:t>
            </a:r>
          </a:p>
          <a:p>
            <a:r>
              <a:rPr lang="en-US" altLang="en-US" dirty="0"/>
              <a:t>Fixed-length records all have the same format. Usually, </a:t>
            </a:r>
            <a:r>
              <a:rPr lang="en-US" altLang="en-US" dirty="0" err="1"/>
              <a:t>unspanned</a:t>
            </a:r>
            <a:r>
              <a:rPr lang="en-US" altLang="en-US" dirty="0"/>
              <a:t> blocking is used with such files.</a:t>
            </a:r>
          </a:p>
          <a:p>
            <a:r>
              <a:rPr lang="en-US" altLang="en-US" dirty="0"/>
              <a:t>Files of variable-length records require additional information to be stored in each record, such as </a:t>
            </a:r>
            <a:r>
              <a:rPr lang="en-US" altLang="en-US" b="1" dirty="0"/>
              <a:t>separator</a:t>
            </a:r>
            <a:r>
              <a:rPr lang="en-US" altLang="en-US" dirty="0"/>
              <a:t> </a:t>
            </a:r>
            <a:r>
              <a:rPr lang="en-US" altLang="en-US" b="1" dirty="0"/>
              <a:t>characters</a:t>
            </a:r>
            <a:r>
              <a:rPr lang="en-US" altLang="en-US" dirty="0"/>
              <a:t> and </a:t>
            </a:r>
            <a:r>
              <a:rPr lang="en-US" altLang="en-US" b="1" dirty="0"/>
              <a:t>field types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Usually spanned blocking is used with such files.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/>
              <a:t>OPEN</a:t>
            </a:r>
            <a:r>
              <a:rPr lang="en-US" altLang="en-US" dirty="0"/>
              <a:t>: Readies the file for access, and associates a pointer that will refer to a </a:t>
            </a:r>
            <a:r>
              <a:rPr lang="en-US" altLang="en-US" i="1" dirty="0"/>
              <a:t>current</a:t>
            </a:r>
            <a:r>
              <a:rPr lang="en-US" altLang="en-US" dirty="0"/>
              <a:t> byte position in the file at each point in time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READ</a:t>
            </a:r>
            <a:r>
              <a:rPr lang="en-US" altLang="en-US" dirty="0"/>
              <a:t>: Reads a specific number of bytes into memory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Write: </a:t>
            </a:r>
            <a:r>
              <a:rPr lang="en-US" altLang="en-US" dirty="0"/>
              <a:t>Write a specific number of bytes from memory into the current position in the file</a:t>
            </a:r>
          </a:p>
          <a:p>
            <a:pPr>
              <a:lnSpc>
                <a:spcPct val="80000"/>
              </a:lnSpc>
            </a:pPr>
            <a:r>
              <a:rPr lang="en-US" altLang="en-US" b="1" dirty="0"/>
              <a:t>SEEK: </a:t>
            </a:r>
            <a:r>
              <a:rPr lang="en-US" altLang="en-US" dirty="0"/>
              <a:t>Change the pointer for the next read or write operation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b="1" dirty="0"/>
              <a:t>CLOSE</a:t>
            </a:r>
            <a:r>
              <a:rPr lang="en-US" altLang="en-US" dirty="0"/>
              <a:t>: Terminates access to the file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FIND</a:t>
            </a:r>
            <a:r>
              <a:rPr lang="en-US" altLang="en-US" sz="2400" dirty="0"/>
              <a:t>: Searches for the first file record that satisfies a certain condition, and makes it the current file record.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FINDNEXT</a:t>
            </a:r>
            <a:r>
              <a:rPr lang="en-US" altLang="en-US" sz="2400" dirty="0"/>
              <a:t>: Searches for the next file record (from the current record) that satisfies a certain condition, and makes it the current file record.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REORGANIZE</a:t>
            </a:r>
            <a:r>
              <a:rPr lang="en-US" altLang="en-US" sz="2400" dirty="0"/>
              <a:t>: Reorganizes the file records.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 example, the records marked deleted are physically removed from the file or a new organization of the file records is created.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READ_ORDERED</a:t>
            </a:r>
            <a:r>
              <a:rPr lang="en-US" altLang="en-US" sz="2400" dirty="0"/>
              <a:t>: Read the file blocks in order of a specific field of the file.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INSERT</a:t>
            </a:r>
            <a:r>
              <a:rPr lang="en-US" altLang="en-US" sz="2400" dirty="0"/>
              <a:t>: Inserts a new record into the file &amp; makes it the current file record.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DELETE</a:t>
            </a:r>
            <a:r>
              <a:rPr lang="en-US" altLang="en-US" sz="2400" dirty="0"/>
              <a:t>: Removes the current file record from the file, usually by marking the record to indicate that it is no longer valid.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MODIFY</a:t>
            </a:r>
            <a:r>
              <a:rPr lang="en-US" altLang="en-US" sz="2400" dirty="0"/>
              <a:t>: Changes the values of some fields of the current file record.</a:t>
            </a:r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altLang="en-US" sz="32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Unordered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Also called a </a:t>
            </a:r>
            <a:r>
              <a:rPr lang="en-US" altLang="en-US" b="1" dirty="0"/>
              <a:t>heap</a:t>
            </a:r>
            <a:r>
              <a:rPr lang="en-US" altLang="en-US" dirty="0"/>
              <a:t> or a </a:t>
            </a:r>
            <a:r>
              <a:rPr lang="en-US" altLang="en-US" b="1" dirty="0"/>
              <a:t>pile</a:t>
            </a:r>
            <a:r>
              <a:rPr lang="en-US" altLang="en-US" dirty="0"/>
              <a:t> file</a:t>
            </a:r>
          </a:p>
          <a:p>
            <a:r>
              <a:rPr lang="en-US" altLang="en-US" dirty="0"/>
              <a:t>New records are appended to the end of the file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linear search</a:t>
            </a:r>
            <a:r>
              <a:rPr lang="en-US" altLang="en-US" dirty="0"/>
              <a:t> through the file records is necessary to search for a record</a:t>
            </a:r>
          </a:p>
          <a:p>
            <a:pPr lvl="1"/>
            <a:r>
              <a:rPr lang="en-US" altLang="en-US" dirty="0"/>
              <a:t>This requires reading and searching half the file blocks on the average, and is hence quite expensive.</a:t>
            </a:r>
          </a:p>
          <a:p>
            <a:r>
              <a:rPr lang="en-US" altLang="en-US" dirty="0"/>
              <a:t>Record insertion is quite efficient</a:t>
            </a:r>
          </a:p>
          <a:p>
            <a:r>
              <a:rPr lang="en-US" altLang="en-US" dirty="0"/>
              <a:t>Reading the records in order of a particular field requires sorting the file records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Ordered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Also called a </a:t>
            </a:r>
            <a:r>
              <a:rPr lang="en-US" altLang="en-US" sz="2400" b="1" dirty="0"/>
              <a:t>sequential</a:t>
            </a:r>
            <a:r>
              <a:rPr lang="en-US" altLang="en-US" sz="2400" dirty="0"/>
              <a:t> file</a:t>
            </a:r>
          </a:p>
          <a:p>
            <a:r>
              <a:rPr lang="en-US" altLang="en-US" sz="2400" dirty="0"/>
              <a:t>File records are kept sorted by the values of an </a:t>
            </a:r>
            <a:r>
              <a:rPr lang="en-US" altLang="en-US" sz="2400" i="1" dirty="0"/>
              <a:t>ordering</a:t>
            </a:r>
            <a:r>
              <a:rPr lang="en-US" altLang="en-US" sz="2400" dirty="0"/>
              <a:t> </a:t>
            </a:r>
            <a:r>
              <a:rPr lang="en-US" altLang="en-US" sz="2400" i="1" dirty="0"/>
              <a:t>field</a:t>
            </a:r>
            <a:endParaRPr lang="en-US" altLang="en-US" sz="2400" dirty="0"/>
          </a:p>
          <a:p>
            <a:r>
              <a:rPr lang="en-US" altLang="en-US" sz="2400" dirty="0"/>
              <a:t>Insertion is expensive: records must be inserted in the correct order</a:t>
            </a:r>
          </a:p>
          <a:p>
            <a:pPr lvl="1"/>
            <a:r>
              <a:rPr lang="en-US" altLang="en-US" dirty="0"/>
              <a:t>It is common to keep a separate unordered </a:t>
            </a:r>
            <a:r>
              <a:rPr lang="en-US" altLang="en-US" i="1" dirty="0"/>
              <a:t>overflow</a:t>
            </a:r>
            <a:r>
              <a:rPr lang="en-US" altLang="en-US" dirty="0"/>
              <a:t> (or </a:t>
            </a:r>
            <a:r>
              <a:rPr lang="en-US" altLang="en-US" i="1" dirty="0"/>
              <a:t>transaction</a:t>
            </a:r>
            <a:r>
              <a:rPr lang="en-US" altLang="en-US" dirty="0"/>
              <a:t>) file for new records to improve insertion efficiency; this is periodically merged with the main ordered file</a:t>
            </a:r>
          </a:p>
          <a:p>
            <a:r>
              <a:rPr lang="en-US" altLang="en-US" sz="2400" dirty="0"/>
              <a:t>A </a:t>
            </a:r>
            <a:r>
              <a:rPr lang="en-US" altLang="en-US" sz="2400" b="1" dirty="0"/>
              <a:t>binary search</a:t>
            </a:r>
            <a:r>
              <a:rPr lang="en-US" altLang="en-US" sz="2400" dirty="0"/>
              <a:t> can be used to search for a record on its </a:t>
            </a:r>
            <a:r>
              <a:rPr lang="en-US" altLang="en-US" sz="2400" i="1" dirty="0"/>
              <a:t>ordering field</a:t>
            </a:r>
            <a:r>
              <a:rPr lang="en-US" altLang="en-US" sz="2400" dirty="0"/>
              <a:t> value</a:t>
            </a:r>
          </a:p>
          <a:p>
            <a:pPr lvl="1"/>
            <a:r>
              <a:rPr lang="en-US" altLang="en-US" dirty="0"/>
              <a:t>This requires reading and searching log</a:t>
            </a:r>
            <a:r>
              <a:rPr lang="en-US" altLang="en-US" baseline="-25000" dirty="0"/>
              <a:t>2</a:t>
            </a:r>
            <a:r>
              <a:rPr lang="en-US" altLang="en-US" dirty="0"/>
              <a:t> of the file blocks on the average, an improvement over linear search</a:t>
            </a:r>
          </a:p>
          <a:p>
            <a:pPr lvl="1"/>
            <a:r>
              <a:rPr lang="en-US" altLang="en-US" dirty="0"/>
              <a:t>Requires that the records be of </a:t>
            </a:r>
            <a:r>
              <a:rPr lang="en-US" altLang="en-US"/>
              <a:t>fixed length</a:t>
            </a:r>
            <a:endParaRPr lang="en-US" altLang="en-US" dirty="0"/>
          </a:p>
          <a:p>
            <a:r>
              <a:rPr lang="en-US" altLang="en-US" sz="2400" dirty="0"/>
              <a:t>Reading the records in order of the ordering field is quite efficient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0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1793" cy="1325563"/>
          </a:xfrm>
        </p:spPr>
        <p:txBody>
          <a:bodyPr/>
          <a:lstStyle/>
          <a:p>
            <a:r>
              <a:rPr lang="en-US" dirty="0"/>
              <a:t>An Ordered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08" y="0"/>
            <a:ext cx="428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90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Access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table shows the average access time to access a specific record for a given type of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9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4935"/>
            <a:ext cx="8763000" cy="18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61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Hashing for disk files is called </a:t>
            </a:r>
            <a:r>
              <a:rPr lang="en-US" altLang="en-US" sz="2400" b="1" dirty="0"/>
              <a:t>External Hashing</a:t>
            </a:r>
          </a:p>
          <a:p>
            <a:r>
              <a:rPr lang="en-US" altLang="en-US" sz="2400" dirty="0"/>
              <a:t>The file blocks are divided into M equal-sized </a:t>
            </a:r>
            <a:r>
              <a:rPr lang="en-US" altLang="en-US" sz="2400" b="1" dirty="0"/>
              <a:t>buckets</a:t>
            </a:r>
            <a:r>
              <a:rPr lang="en-US" altLang="en-US" sz="2400" dirty="0"/>
              <a:t>, numbered bucket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bucket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..., bucket</a:t>
            </a:r>
            <a:r>
              <a:rPr lang="en-US" altLang="en-US" sz="2400" baseline="-25000" dirty="0"/>
              <a:t>M-1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dirty="0"/>
              <a:t>Typically, a bucket corresponds to one (or a fixed number of) disk block.</a:t>
            </a:r>
          </a:p>
          <a:p>
            <a:r>
              <a:rPr lang="en-US" altLang="en-US" sz="2400" dirty="0"/>
              <a:t>One of the file fields is designated to be the </a:t>
            </a:r>
            <a:r>
              <a:rPr lang="en-US" altLang="en-US" sz="2400" b="1" dirty="0"/>
              <a:t>hash key</a:t>
            </a:r>
            <a:r>
              <a:rPr lang="en-US" altLang="en-US" sz="2400" dirty="0"/>
              <a:t> of the file.</a:t>
            </a:r>
          </a:p>
          <a:p>
            <a:r>
              <a:rPr lang="en-US" altLang="en-US" sz="2400" dirty="0"/>
              <a:t>The record with hash key value K is stored in bucket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where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=h(K), and h is the </a:t>
            </a:r>
            <a:r>
              <a:rPr lang="en-US" altLang="en-US" sz="2400" b="1" dirty="0"/>
              <a:t>hashing function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Search is very efficient on the hash key.</a:t>
            </a:r>
          </a:p>
          <a:p>
            <a:r>
              <a:rPr lang="en-US" altLang="en-US" sz="2400" dirty="0"/>
              <a:t>Collisions occur when a new record hashes to a bucket that is already full.</a:t>
            </a:r>
          </a:p>
          <a:p>
            <a:pPr lvl="1"/>
            <a:r>
              <a:rPr lang="en-US" altLang="en-US" dirty="0"/>
              <a:t>An overflow file is kept for storing such records.</a:t>
            </a:r>
          </a:p>
          <a:p>
            <a:pPr lvl="1"/>
            <a:r>
              <a:rPr lang="en-US" altLang="en-US" dirty="0"/>
              <a:t>Overflow records that hash to each bucket can be linked together.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There are several methods for collision resolution, including the following: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Open addressing</a:t>
            </a:r>
            <a:r>
              <a:rPr lang="en-US" altLang="en-US" dirty="0"/>
              <a:t>: Proceeding from the occupied position specified by the hash address, the program checks the subsequent positions in order until an unused (empty) position is found. 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Chaining</a:t>
            </a:r>
            <a:r>
              <a:rPr lang="en-US" altLang="en-US" dirty="0"/>
              <a:t>: For this method, various overflow locations are kept, usually by extending the array with a number of overflow positions. In addition, a pointer field is added to each record location. A collision is resolved by placing the new record in an unused overflow location and setting the pointer of the occupied hash address location to the address of that overflow location. 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/>
              <a:t>Multiple hashing</a:t>
            </a:r>
            <a:r>
              <a:rPr lang="en-US" altLang="en-US" dirty="0"/>
              <a:t>: The program applies a second hash function if the first results in a collision. If another collision results, the program uses open addressing or applies a third hash function and then uses open addressing if necessary.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7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Hashed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11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86" y="1827414"/>
            <a:ext cx="9450136" cy="429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21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Preferred secondary storage device for high storage capacity and low cost.</a:t>
            </a:r>
          </a:p>
          <a:p>
            <a:r>
              <a:rPr lang="en-US" altLang="en-US" dirty="0"/>
              <a:t>Data stored as magnetized areas on magnetic disk surfaces.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disk</a:t>
            </a:r>
            <a:r>
              <a:rPr lang="en-US" altLang="en-US" i="1" dirty="0"/>
              <a:t> </a:t>
            </a:r>
            <a:r>
              <a:rPr lang="en-US" altLang="en-US" b="1" dirty="0"/>
              <a:t>pack</a:t>
            </a:r>
            <a:r>
              <a:rPr lang="en-US" altLang="en-US" dirty="0"/>
              <a:t> contains several magnetic disks connected to a rotating spindle.</a:t>
            </a:r>
          </a:p>
          <a:p>
            <a:r>
              <a:rPr lang="en-US" altLang="en-US" dirty="0"/>
              <a:t>Disks are divided into concentric circular </a:t>
            </a:r>
            <a:r>
              <a:rPr lang="en-US" altLang="en-US" b="1" dirty="0"/>
              <a:t>tracks</a:t>
            </a:r>
            <a:r>
              <a:rPr lang="en-US" altLang="en-US" dirty="0"/>
              <a:t>  on each disk </a:t>
            </a:r>
            <a:r>
              <a:rPr lang="en-US" altLang="en-US" b="1" dirty="0"/>
              <a:t>surface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Track capacities vary typically from 4 to 50 Kbytes or more</a:t>
            </a:r>
          </a:p>
          <a:p>
            <a:r>
              <a:rPr lang="en-US" dirty="0"/>
              <a:t>Solid-state disks are becoming common in data centers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reduce overflow records, a hash file is typically kept 70-80% full.</a:t>
            </a:r>
          </a:p>
          <a:p>
            <a:r>
              <a:rPr lang="en-US" altLang="en-US" dirty="0"/>
              <a:t>The hash function h should distribute the records uniformly among the buckets</a:t>
            </a:r>
          </a:p>
          <a:p>
            <a:pPr lvl="1"/>
            <a:r>
              <a:rPr lang="en-US" altLang="en-US" dirty="0"/>
              <a:t>Otherwise, search time will be increased because many overflow records will exist.</a:t>
            </a:r>
          </a:p>
          <a:p>
            <a:r>
              <a:rPr lang="en-US" altLang="en-US" dirty="0"/>
              <a:t>Main disadvantages of static external hashing:</a:t>
            </a:r>
          </a:p>
          <a:p>
            <a:pPr lvl="1"/>
            <a:r>
              <a:rPr lang="en-US" altLang="en-US" dirty="0"/>
              <a:t>Fixed number of buckets M is a problem if the number of records in the file grows or shrinks.</a:t>
            </a:r>
          </a:p>
          <a:p>
            <a:pPr lvl="1"/>
            <a:r>
              <a:rPr lang="en-US" altLang="en-US" dirty="0"/>
              <a:t>Ordered access on the hash key is quite inefficient (requires  sorting the records).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75611" cy="20123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Hashed Files – Overflow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10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500063"/>
            <a:ext cx="6858000" cy="585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57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and Extendible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Dynamic and Extendible Hashing Techniques</a:t>
            </a:r>
          </a:p>
          <a:p>
            <a:pPr lvl="1"/>
            <a:r>
              <a:rPr lang="en-US" altLang="en-US" dirty="0"/>
              <a:t>Hashing techniques are adapted to allow the dynamic growth and shrinking of the number of file records.</a:t>
            </a:r>
          </a:p>
          <a:p>
            <a:pPr lvl="1"/>
            <a:r>
              <a:rPr lang="en-US" altLang="en-US" dirty="0"/>
              <a:t>These techniques include the following:</a:t>
            </a:r>
            <a:r>
              <a:rPr lang="en-US" altLang="en-US" b="1" dirty="0"/>
              <a:t> dynamic hashing, extendible hashing</a:t>
            </a:r>
            <a:r>
              <a:rPr lang="en-US" altLang="en-US" dirty="0"/>
              <a:t>, and</a:t>
            </a:r>
            <a:r>
              <a:rPr lang="en-US" altLang="en-US" b="1" dirty="0"/>
              <a:t> linear hashing.</a:t>
            </a:r>
          </a:p>
          <a:p>
            <a:r>
              <a:rPr lang="en-US" altLang="en-US" dirty="0"/>
              <a:t>Both dynamic and extendible hashing use the </a:t>
            </a:r>
            <a:r>
              <a:rPr lang="en-US" altLang="en-US" b="1" dirty="0"/>
              <a:t>binary representation</a:t>
            </a:r>
            <a:r>
              <a:rPr lang="en-US" altLang="en-US" dirty="0"/>
              <a:t> of the hash value h(K) in order to access a </a:t>
            </a:r>
            <a:r>
              <a:rPr lang="en-US" altLang="en-US" b="1" dirty="0"/>
              <a:t>directory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In dynamic hashing the directory is a binary tree.</a:t>
            </a:r>
          </a:p>
          <a:p>
            <a:pPr lvl="1"/>
            <a:r>
              <a:rPr lang="en-US" altLang="en-US" dirty="0"/>
              <a:t>In extendible hashing the directory is an array of size 2</a:t>
            </a:r>
            <a:r>
              <a:rPr lang="en-US" altLang="en-US" baseline="30000" dirty="0"/>
              <a:t>d</a:t>
            </a:r>
            <a:r>
              <a:rPr lang="en-US" altLang="en-US" dirty="0"/>
              <a:t> where d is called the </a:t>
            </a:r>
            <a:r>
              <a:rPr lang="en-US" altLang="en-US" b="1" dirty="0"/>
              <a:t>global depth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Dynamic and Extendible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The directories can be stored on disk, and they expand or shrink dynamically.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Directory entries point to the disk blocks that contain the stored records.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An insertion in a disk block that is full causes the block to split into two blocks and the records are redistributed among the two blocks.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directory is updated appropriately.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Dynamic and extendible hashing do not require an overflow area.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Linear hashing does require an overflow area but does not use a directory.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Blocks are split in </a:t>
            </a:r>
            <a:r>
              <a:rPr lang="en-US" altLang="en-US" i="1" dirty="0"/>
              <a:t>linear order</a:t>
            </a:r>
            <a:r>
              <a:rPr lang="en-US" altLang="en-US" dirty="0"/>
              <a:t> as the file expands.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44091" cy="1721370"/>
          </a:xfrm>
        </p:spPr>
        <p:txBody>
          <a:bodyPr/>
          <a:lstStyle/>
          <a:p>
            <a:r>
              <a:rPr lang="en-US" dirty="0"/>
              <a:t>Extendible Hashing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10" descr="Pink tissue pa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"/>
            <a:ext cx="64865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05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Disk Storage Devices</a:t>
            </a:r>
          </a:p>
          <a:p>
            <a:r>
              <a:rPr lang="en-US" altLang="en-US" dirty="0"/>
              <a:t>Files of Records</a:t>
            </a:r>
          </a:p>
          <a:p>
            <a:r>
              <a:rPr lang="en-US" altLang="en-US" dirty="0"/>
              <a:t>Operations on Files</a:t>
            </a:r>
          </a:p>
          <a:p>
            <a:r>
              <a:rPr lang="en-US" altLang="en-US" dirty="0"/>
              <a:t>Unordered Files</a:t>
            </a:r>
          </a:p>
          <a:p>
            <a:r>
              <a:rPr lang="en-US" altLang="en-US" dirty="0"/>
              <a:t>Ordered Files</a:t>
            </a:r>
          </a:p>
          <a:p>
            <a:r>
              <a:rPr lang="en-US" altLang="en-US" dirty="0"/>
              <a:t>Hashed Files</a:t>
            </a:r>
          </a:p>
          <a:p>
            <a:pPr lvl="1"/>
            <a:r>
              <a:rPr lang="en-US" altLang="en-US" dirty="0"/>
              <a:t>Dynamic and Extendible Hashing Techniques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track is divided into smaller </a:t>
            </a:r>
            <a:r>
              <a:rPr lang="en-US" altLang="en-US" sz="2400" b="1" dirty="0"/>
              <a:t>blocks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sectors</a:t>
            </a:r>
          </a:p>
          <a:p>
            <a:r>
              <a:rPr lang="en-US" altLang="en-US" sz="2400" dirty="0"/>
              <a:t>The division of a track into </a:t>
            </a:r>
            <a:r>
              <a:rPr lang="en-US" altLang="en-US" sz="2400" b="1" dirty="0"/>
              <a:t>sectors</a:t>
            </a:r>
            <a:r>
              <a:rPr lang="en-US" altLang="en-US" sz="2400" dirty="0"/>
              <a:t> is hard-coded on the disk surface and cannot be changed easily without reformatting the disk</a:t>
            </a:r>
          </a:p>
          <a:p>
            <a:pPr lvl="1"/>
            <a:r>
              <a:rPr lang="en-US" altLang="en-US" sz="2200" dirty="0"/>
              <a:t>One type of sector organization calls a portion of a track that subtends a fixed angle at the center as a sector.</a:t>
            </a:r>
          </a:p>
          <a:p>
            <a:r>
              <a:rPr lang="en-US" altLang="en-US" sz="2400" dirty="0"/>
              <a:t>A track is divided into </a:t>
            </a:r>
            <a:r>
              <a:rPr lang="en-US" altLang="en-US" sz="2400" b="1" dirty="0"/>
              <a:t>blocks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200" dirty="0"/>
              <a:t>The block size B is fixed for each system.</a:t>
            </a:r>
          </a:p>
          <a:p>
            <a:pPr lvl="2"/>
            <a:r>
              <a:rPr lang="en-US" altLang="en-US" dirty="0"/>
              <a:t>Typical block sizes range from B=512 bytes to B=4096 bytes.</a:t>
            </a:r>
          </a:p>
          <a:p>
            <a:pPr lvl="1"/>
            <a:r>
              <a:rPr lang="en-US" altLang="en-US" sz="2200" dirty="0"/>
              <a:t>Whole blocks are transferred between disk and main memory for processing.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 Storage Devices</a:t>
            </a:r>
          </a:p>
        </p:txBody>
      </p:sp>
      <p:pic>
        <p:nvPicPr>
          <p:cNvPr id="5" name="Picture 4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8" y="1985707"/>
            <a:ext cx="9741231" cy="389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read-write head</a:t>
            </a:r>
            <a:r>
              <a:rPr lang="en-US" altLang="en-US" sz="2400" dirty="0"/>
              <a:t> moves to the track that contains the block to be transferred.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Disk rotation moves the block under the read-write head for reading or writing.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physical disk block (hardware) address consists of: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 cylinder number (collection of tracks of same radius from all recorded surfaces)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track number or surface number (within the cylinder)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and block number (within track)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Logically, the operating system translates an offset from the beginning of a file to a physical address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 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Reading or writing a disk block is time consuming because of the seek time and rotational delay (latency) </a:t>
            </a:r>
            <a:r>
              <a:rPr lang="en-US" altLang="en-US" b="1" dirty="0"/>
              <a:t>rd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Double buffering can be used to speed up the transfer of contiguous disk blocks.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“rows” in a database</a:t>
            </a:r>
          </a:p>
          <a:p>
            <a:r>
              <a:rPr lang="en-US" dirty="0"/>
              <a:t>Can be fixed-length (fairly common) or variable-length</a:t>
            </a:r>
          </a:p>
          <a:p>
            <a:r>
              <a:rPr lang="en-US" dirty="0"/>
              <a:t>Fields can be fixed-length (char, </a:t>
            </a:r>
            <a:r>
              <a:rPr lang="en-US" dirty="0" err="1"/>
              <a:t>int</a:t>
            </a:r>
            <a:r>
              <a:rPr lang="en-US" dirty="0"/>
              <a:t>) or variable-length (varchar)</a:t>
            </a:r>
          </a:p>
          <a:p>
            <a:r>
              <a:rPr lang="en-US" dirty="0"/>
              <a:t>Records can contain both fixed-length and variable-length fields</a:t>
            </a:r>
          </a:p>
          <a:p>
            <a:r>
              <a:rPr lang="en-US" dirty="0"/>
              <a:t>Separator characters or offset lists used to store variable-length fields</a:t>
            </a:r>
          </a:p>
          <a:p>
            <a:r>
              <a:rPr lang="en-US" dirty="0"/>
              <a:t>Records in most systems can contain “BLOBs,” binary data such as pictures, documents, and even programs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are usually stored in a single disk file</a:t>
            </a:r>
          </a:p>
          <a:p>
            <a:r>
              <a:rPr lang="en-US" dirty="0"/>
              <a:t>The file contains all of the metadata and data for the database</a:t>
            </a:r>
          </a:p>
          <a:p>
            <a:r>
              <a:rPr lang="en-US" dirty="0"/>
              <a:t>The first block in the file contains metadata and possibly the disk addresses of additional blocks of metadata</a:t>
            </a:r>
          </a:p>
          <a:p>
            <a:r>
              <a:rPr lang="en-US" dirty="0"/>
              <a:t>Metadata includes the names of all of the tables, the fields in each table, stored procedures, triggers, constraints,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Blocking </a:t>
            </a:r>
            <a:r>
              <a:rPr lang="en-US" altLang="en-US" dirty="0"/>
              <a:t>refers to storing a number of data records in one block on the disk</a:t>
            </a:r>
          </a:p>
          <a:p>
            <a:r>
              <a:rPr lang="en-US" altLang="en-US" dirty="0"/>
              <a:t>Typical block size is either a sector or some number of sectors that is a power of 2 (2, 4, 8, etc.)</a:t>
            </a:r>
          </a:p>
          <a:p>
            <a:r>
              <a:rPr lang="en-US" altLang="en-US" dirty="0"/>
              <a:t>Blocking factor (</a:t>
            </a:r>
            <a:r>
              <a:rPr lang="en-US" altLang="en-US" b="1" dirty="0" err="1"/>
              <a:t>bfr</a:t>
            </a:r>
            <a:r>
              <a:rPr lang="en-US" altLang="en-US" dirty="0"/>
              <a:t>) refers to the number of records per block. </a:t>
            </a:r>
          </a:p>
          <a:p>
            <a:r>
              <a:rPr lang="en-US" altLang="en-US" dirty="0"/>
              <a:t>There may be empty space in a block if an integral number of records do not fit in one block.</a:t>
            </a:r>
          </a:p>
          <a:p>
            <a:r>
              <a:rPr lang="en-US" altLang="en-US" b="1" dirty="0"/>
              <a:t>Spanned Records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Refers to records that exceed the size of one or more blocks and hence span a number of blocks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A88C-0D0B-427F-9190-34D5F3606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1768</Words>
  <Application>Microsoft Office PowerPoint</Application>
  <PresentationFormat>Widescreen</PresentationFormat>
  <Paragraphs>193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File Structures and Hashing</vt:lpstr>
      <vt:lpstr>Disk Storage Devices</vt:lpstr>
      <vt:lpstr>Disk Storage Devices</vt:lpstr>
      <vt:lpstr>Disk Storage Devices</vt:lpstr>
      <vt:lpstr>Disk Storage Devices</vt:lpstr>
      <vt:lpstr>Disk Storage Devices</vt:lpstr>
      <vt:lpstr>Records</vt:lpstr>
      <vt:lpstr>Database File Structure</vt:lpstr>
      <vt:lpstr>Database File Structure</vt:lpstr>
      <vt:lpstr>Database File Structure</vt:lpstr>
      <vt:lpstr>Basic File Operations</vt:lpstr>
      <vt:lpstr>Database File Operations</vt:lpstr>
      <vt:lpstr>Unordered Files</vt:lpstr>
      <vt:lpstr>Ordered Files</vt:lpstr>
      <vt:lpstr>An Ordered File</vt:lpstr>
      <vt:lpstr>Average Access Times</vt:lpstr>
      <vt:lpstr>Hashed Files</vt:lpstr>
      <vt:lpstr>Hashed Files</vt:lpstr>
      <vt:lpstr>Hashed Files</vt:lpstr>
      <vt:lpstr>Hashed Files</vt:lpstr>
      <vt:lpstr>Hashed Files – Overflow Handling</vt:lpstr>
      <vt:lpstr>Dynamic and Extendible Hashing</vt:lpstr>
      <vt:lpstr>Dynamic and Extendible Hashing</vt:lpstr>
      <vt:lpstr>Extendible Hashing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 and Hashing</dc:title>
  <dc:creator>Cole, John</dc:creator>
  <cp:lastModifiedBy>Cole, John</cp:lastModifiedBy>
  <cp:revision>27</cp:revision>
  <dcterms:created xsi:type="dcterms:W3CDTF">2016-10-23T11:28:48Z</dcterms:created>
  <dcterms:modified xsi:type="dcterms:W3CDTF">2019-10-20T19:22:28Z</dcterms:modified>
</cp:coreProperties>
</file>