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317" r:id="rId4"/>
    <p:sldId id="259" r:id="rId5"/>
    <p:sldId id="258" r:id="rId6"/>
    <p:sldId id="260" r:id="rId7"/>
    <p:sldId id="261" r:id="rId8"/>
    <p:sldId id="262" r:id="rId9"/>
    <p:sldId id="263" r:id="rId10"/>
    <p:sldId id="318" r:id="rId11"/>
    <p:sldId id="264" r:id="rId12"/>
    <p:sldId id="265" r:id="rId13"/>
    <p:sldId id="319"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4" r:id="rId42"/>
    <p:sldId id="293" r:id="rId43"/>
    <p:sldId id="295" r:id="rId44"/>
    <p:sldId id="296" r:id="rId45"/>
    <p:sldId id="297" r:id="rId46"/>
    <p:sldId id="298" r:id="rId47"/>
    <p:sldId id="299" r:id="rId48"/>
    <p:sldId id="300" r:id="rId49"/>
    <p:sldId id="316"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03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B5AFBC-001D-45E3-AE04-0DFFA669C665}" type="datetimeFigureOut">
              <a:rPr lang="en-US" smtClean="0"/>
              <a:t>11/26/2018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6C5B17-193D-4245-A15F-47E9F823B227}" type="slidenum">
              <a:rPr lang="en-US" smtClean="0"/>
              <a:t>‹#›</a:t>
            </a:fld>
            <a:endParaRPr lang="en-US"/>
          </a:p>
        </p:txBody>
      </p:sp>
    </p:spTree>
    <p:extLst>
      <p:ext uri="{BB962C8B-B14F-4D97-AF65-F5344CB8AC3E}">
        <p14:creationId xmlns:p14="http://schemas.microsoft.com/office/powerpoint/2010/main" val="1848461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Composite index:</a:t>
            </a:r>
            <a:r>
              <a:rPr lang="en-US" baseline="0" dirty="0" smtClean="0"/>
              <a:t> One that contains </a:t>
            </a:r>
            <a:r>
              <a:rPr lang="en-US" baseline="0" smtClean="0"/>
              <a:t>multiple attributes</a:t>
            </a:r>
          </a:p>
        </p:txBody>
      </p:sp>
      <p:sp>
        <p:nvSpPr>
          <p:cNvPr id="4" name="Slide Number Placeholder 3"/>
          <p:cNvSpPr>
            <a:spLocks noGrp="1"/>
          </p:cNvSpPr>
          <p:nvPr>
            <p:ph type="sldNum" sz="quarter" idx="10"/>
          </p:nvPr>
        </p:nvSpPr>
        <p:spPr/>
        <p:txBody>
          <a:bodyPr/>
          <a:lstStyle/>
          <a:p>
            <a:fld id="{986C5B17-193D-4245-A15F-47E9F823B227}" type="slidenum">
              <a:rPr lang="en-US" smtClean="0"/>
              <a:t>9</a:t>
            </a:fld>
            <a:endParaRPr lang="en-US"/>
          </a:p>
        </p:txBody>
      </p:sp>
    </p:spTree>
    <p:extLst>
      <p:ext uri="{BB962C8B-B14F-4D97-AF65-F5344CB8AC3E}">
        <p14:creationId xmlns:p14="http://schemas.microsoft.com/office/powerpoint/2010/main" val="3656849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7F6354-FAF5-4736-9426-5CB7EF4007D4}" type="datetime1">
              <a:rPr lang="en-US" smtClean="0"/>
              <a:t>11/26/2018</a:t>
            </a:fld>
            <a:endParaRPr lang="en-US"/>
          </a:p>
        </p:txBody>
      </p:sp>
      <p:sp>
        <p:nvSpPr>
          <p:cNvPr id="5" name="Footer Placeholder 4"/>
          <p:cNvSpPr>
            <a:spLocks noGrp="1"/>
          </p:cNvSpPr>
          <p:nvPr>
            <p:ph type="ftr" sz="quarter" idx="11"/>
          </p:nvPr>
        </p:nvSpPr>
        <p:spPr/>
        <p:txBody>
          <a:bodyPr/>
          <a:lstStyle/>
          <a:p>
            <a:r>
              <a:rPr lang="en-US" smtClean="0"/>
              <a:t>Query Processing and Optimization</a:t>
            </a:r>
            <a:endParaRPr lang="en-US"/>
          </a:p>
        </p:txBody>
      </p:sp>
      <p:sp>
        <p:nvSpPr>
          <p:cNvPr id="6" name="Slide Number Placeholder 5"/>
          <p:cNvSpPr>
            <a:spLocks noGrp="1"/>
          </p:cNvSpPr>
          <p:nvPr>
            <p:ph type="sldNum" sz="quarter" idx="12"/>
          </p:nvPr>
        </p:nvSpPr>
        <p:spPr/>
        <p:txBody>
          <a:bodyPr/>
          <a:lstStyle/>
          <a:p>
            <a:fld id="{945171CD-97E7-4B14-9E4B-3CF7A9673A47}" type="slidenum">
              <a:rPr lang="en-US" smtClean="0"/>
              <a:t>‹#›</a:t>
            </a:fld>
            <a:endParaRPr lang="en-US"/>
          </a:p>
        </p:txBody>
      </p:sp>
    </p:spTree>
    <p:extLst>
      <p:ext uri="{BB962C8B-B14F-4D97-AF65-F5344CB8AC3E}">
        <p14:creationId xmlns:p14="http://schemas.microsoft.com/office/powerpoint/2010/main" val="51523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694A15-0FE6-4E93-981A-971C34BE0B4C}" type="datetime1">
              <a:rPr lang="en-US" smtClean="0"/>
              <a:t>11/26/2018</a:t>
            </a:fld>
            <a:endParaRPr lang="en-US"/>
          </a:p>
        </p:txBody>
      </p:sp>
      <p:sp>
        <p:nvSpPr>
          <p:cNvPr id="5" name="Footer Placeholder 4"/>
          <p:cNvSpPr>
            <a:spLocks noGrp="1"/>
          </p:cNvSpPr>
          <p:nvPr>
            <p:ph type="ftr" sz="quarter" idx="11"/>
          </p:nvPr>
        </p:nvSpPr>
        <p:spPr/>
        <p:txBody>
          <a:bodyPr/>
          <a:lstStyle/>
          <a:p>
            <a:r>
              <a:rPr lang="en-US" smtClean="0"/>
              <a:t>Query Processing and Optimization</a:t>
            </a:r>
            <a:endParaRPr lang="en-US"/>
          </a:p>
        </p:txBody>
      </p:sp>
      <p:sp>
        <p:nvSpPr>
          <p:cNvPr id="6" name="Slide Number Placeholder 5"/>
          <p:cNvSpPr>
            <a:spLocks noGrp="1"/>
          </p:cNvSpPr>
          <p:nvPr>
            <p:ph type="sldNum" sz="quarter" idx="12"/>
          </p:nvPr>
        </p:nvSpPr>
        <p:spPr/>
        <p:txBody>
          <a:bodyPr/>
          <a:lstStyle/>
          <a:p>
            <a:fld id="{945171CD-97E7-4B14-9E4B-3CF7A9673A47}" type="slidenum">
              <a:rPr lang="en-US" smtClean="0"/>
              <a:t>‹#›</a:t>
            </a:fld>
            <a:endParaRPr lang="en-US"/>
          </a:p>
        </p:txBody>
      </p:sp>
    </p:spTree>
    <p:extLst>
      <p:ext uri="{BB962C8B-B14F-4D97-AF65-F5344CB8AC3E}">
        <p14:creationId xmlns:p14="http://schemas.microsoft.com/office/powerpoint/2010/main" val="2732828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B07EF1-A643-4E92-B4BD-5563D3DC3233}" type="datetime1">
              <a:rPr lang="en-US" smtClean="0"/>
              <a:t>11/26/2018</a:t>
            </a:fld>
            <a:endParaRPr lang="en-US"/>
          </a:p>
        </p:txBody>
      </p:sp>
      <p:sp>
        <p:nvSpPr>
          <p:cNvPr id="5" name="Footer Placeholder 4"/>
          <p:cNvSpPr>
            <a:spLocks noGrp="1"/>
          </p:cNvSpPr>
          <p:nvPr>
            <p:ph type="ftr" sz="quarter" idx="11"/>
          </p:nvPr>
        </p:nvSpPr>
        <p:spPr/>
        <p:txBody>
          <a:bodyPr/>
          <a:lstStyle/>
          <a:p>
            <a:r>
              <a:rPr lang="en-US" smtClean="0"/>
              <a:t>Query Processing and Optimization</a:t>
            </a:r>
            <a:endParaRPr lang="en-US"/>
          </a:p>
        </p:txBody>
      </p:sp>
      <p:sp>
        <p:nvSpPr>
          <p:cNvPr id="6" name="Slide Number Placeholder 5"/>
          <p:cNvSpPr>
            <a:spLocks noGrp="1"/>
          </p:cNvSpPr>
          <p:nvPr>
            <p:ph type="sldNum" sz="quarter" idx="12"/>
          </p:nvPr>
        </p:nvSpPr>
        <p:spPr/>
        <p:txBody>
          <a:bodyPr/>
          <a:lstStyle/>
          <a:p>
            <a:fld id="{945171CD-97E7-4B14-9E4B-3CF7A9673A47}" type="slidenum">
              <a:rPr lang="en-US" smtClean="0"/>
              <a:t>‹#›</a:t>
            </a:fld>
            <a:endParaRPr lang="en-US"/>
          </a:p>
        </p:txBody>
      </p:sp>
    </p:spTree>
    <p:extLst>
      <p:ext uri="{BB962C8B-B14F-4D97-AF65-F5344CB8AC3E}">
        <p14:creationId xmlns:p14="http://schemas.microsoft.com/office/powerpoint/2010/main" val="246221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A8D4FA-B25B-484B-9D2D-AE8BBADB1E33}" type="datetime1">
              <a:rPr lang="en-US" smtClean="0"/>
              <a:t>11/26/2018</a:t>
            </a:fld>
            <a:endParaRPr lang="en-US"/>
          </a:p>
        </p:txBody>
      </p:sp>
      <p:sp>
        <p:nvSpPr>
          <p:cNvPr id="5" name="Footer Placeholder 4"/>
          <p:cNvSpPr>
            <a:spLocks noGrp="1"/>
          </p:cNvSpPr>
          <p:nvPr>
            <p:ph type="ftr" sz="quarter" idx="11"/>
          </p:nvPr>
        </p:nvSpPr>
        <p:spPr/>
        <p:txBody>
          <a:bodyPr/>
          <a:lstStyle/>
          <a:p>
            <a:r>
              <a:rPr lang="en-US" smtClean="0"/>
              <a:t>Query Processing and Optimization</a:t>
            </a:r>
            <a:endParaRPr lang="en-US"/>
          </a:p>
        </p:txBody>
      </p:sp>
      <p:sp>
        <p:nvSpPr>
          <p:cNvPr id="6" name="Slide Number Placeholder 5"/>
          <p:cNvSpPr>
            <a:spLocks noGrp="1"/>
          </p:cNvSpPr>
          <p:nvPr>
            <p:ph type="sldNum" sz="quarter" idx="12"/>
          </p:nvPr>
        </p:nvSpPr>
        <p:spPr/>
        <p:txBody>
          <a:bodyPr/>
          <a:lstStyle/>
          <a:p>
            <a:fld id="{945171CD-97E7-4B14-9E4B-3CF7A9673A47}" type="slidenum">
              <a:rPr lang="en-US" smtClean="0"/>
              <a:t>‹#›</a:t>
            </a:fld>
            <a:endParaRPr lang="en-US"/>
          </a:p>
        </p:txBody>
      </p:sp>
    </p:spTree>
    <p:extLst>
      <p:ext uri="{BB962C8B-B14F-4D97-AF65-F5344CB8AC3E}">
        <p14:creationId xmlns:p14="http://schemas.microsoft.com/office/powerpoint/2010/main" val="185588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62224D-D964-45C6-9E25-2512AEC2A065}" type="datetime1">
              <a:rPr lang="en-US" smtClean="0"/>
              <a:t>11/26/2018</a:t>
            </a:fld>
            <a:endParaRPr lang="en-US"/>
          </a:p>
        </p:txBody>
      </p:sp>
      <p:sp>
        <p:nvSpPr>
          <p:cNvPr id="5" name="Footer Placeholder 4"/>
          <p:cNvSpPr>
            <a:spLocks noGrp="1"/>
          </p:cNvSpPr>
          <p:nvPr>
            <p:ph type="ftr" sz="quarter" idx="11"/>
          </p:nvPr>
        </p:nvSpPr>
        <p:spPr/>
        <p:txBody>
          <a:bodyPr/>
          <a:lstStyle/>
          <a:p>
            <a:r>
              <a:rPr lang="en-US" smtClean="0"/>
              <a:t>Query Processing and Optimization</a:t>
            </a:r>
            <a:endParaRPr lang="en-US"/>
          </a:p>
        </p:txBody>
      </p:sp>
      <p:sp>
        <p:nvSpPr>
          <p:cNvPr id="6" name="Slide Number Placeholder 5"/>
          <p:cNvSpPr>
            <a:spLocks noGrp="1"/>
          </p:cNvSpPr>
          <p:nvPr>
            <p:ph type="sldNum" sz="quarter" idx="12"/>
          </p:nvPr>
        </p:nvSpPr>
        <p:spPr/>
        <p:txBody>
          <a:bodyPr/>
          <a:lstStyle/>
          <a:p>
            <a:fld id="{945171CD-97E7-4B14-9E4B-3CF7A9673A47}" type="slidenum">
              <a:rPr lang="en-US" smtClean="0"/>
              <a:t>‹#›</a:t>
            </a:fld>
            <a:endParaRPr lang="en-US"/>
          </a:p>
        </p:txBody>
      </p:sp>
    </p:spTree>
    <p:extLst>
      <p:ext uri="{BB962C8B-B14F-4D97-AF65-F5344CB8AC3E}">
        <p14:creationId xmlns:p14="http://schemas.microsoft.com/office/powerpoint/2010/main" val="351160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098096-49FC-4F61-9CBD-E15C9F6BBC9A}" type="datetime1">
              <a:rPr lang="en-US" smtClean="0"/>
              <a:t>11/26/2018</a:t>
            </a:fld>
            <a:endParaRPr lang="en-US"/>
          </a:p>
        </p:txBody>
      </p:sp>
      <p:sp>
        <p:nvSpPr>
          <p:cNvPr id="6" name="Footer Placeholder 5"/>
          <p:cNvSpPr>
            <a:spLocks noGrp="1"/>
          </p:cNvSpPr>
          <p:nvPr>
            <p:ph type="ftr" sz="quarter" idx="11"/>
          </p:nvPr>
        </p:nvSpPr>
        <p:spPr/>
        <p:txBody>
          <a:bodyPr/>
          <a:lstStyle/>
          <a:p>
            <a:r>
              <a:rPr lang="en-US" smtClean="0"/>
              <a:t>Query Processing and Optimization</a:t>
            </a:r>
            <a:endParaRPr lang="en-US"/>
          </a:p>
        </p:txBody>
      </p:sp>
      <p:sp>
        <p:nvSpPr>
          <p:cNvPr id="7" name="Slide Number Placeholder 6"/>
          <p:cNvSpPr>
            <a:spLocks noGrp="1"/>
          </p:cNvSpPr>
          <p:nvPr>
            <p:ph type="sldNum" sz="quarter" idx="12"/>
          </p:nvPr>
        </p:nvSpPr>
        <p:spPr/>
        <p:txBody>
          <a:bodyPr/>
          <a:lstStyle/>
          <a:p>
            <a:fld id="{945171CD-97E7-4B14-9E4B-3CF7A9673A47}" type="slidenum">
              <a:rPr lang="en-US" smtClean="0"/>
              <a:t>‹#›</a:t>
            </a:fld>
            <a:endParaRPr lang="en-US"/>
          </a:p>
        </p:txBody>
      </p:sp>
    </p:spTree>
    <p:extLst>
      <p:ext uri="{BB962C8B-B14F-4D97-AF65-F5344CB8AC3E}">
        <p14:creationId xmlns:p14="http://schemas.microsoft.com/office/powerpoint/2010/main" val="292631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A305FC-E008-4D62-A85A-A20AECBCD1FF}" type="datetime1">
              <a:rPr lang="en-US" smtClean="0"/>
              <a:t>11/26/2018</a:t>
            </a:fld>
            <a:endParaRPr lang="en-US"/>
          </a:p>
        </p:txBody>
      </p:sp>
      <p:sp>
        <p:nvSpPr>
          <p:cNvPr id="8" name="Footer Placeholder 7"/>
          <p:cNvSpPr>
            <a:spLocks noGrp="1"/>
          </p:cNvSpPr>
          <p:nvPr>
            <p:ph type="ftr" sz="quarter" idx="11"/>
          </p:nvPr>
        </p:nvSpPr>
        <p:spPr/>
        <p:txBody>
          <a:bodyPr/>
          <a:lstStyle/>
          <a:p>
            <a:r>
              <a:rPr lang="en-US" smtClean="0"/>
              <a:t>Query Processing and Optimization</a:t>
            </a:r>
            <a:endParaRPr lang="en-US"/>
          </a:p>
        </p:txBody>
      </p:sp>
      <p:sp>
        <p:nvSpPr>
          <p:cNvPr id="9" name="Slide Number Placeholder 8"/>
          <p:cNvSpPr>
            <a:spLocks noGrp="1"/>
          </p:cNvSpPr>
          <p:nvPr>
            <p:ph type="sldNum" sz="quarter" idx="12"/>
          </p:nvPr>
        </p:nvSpPr>
        <p:spPr/>
        <p:txBody>
          <a:bodyPr/>
          <a:lstStyle/>
          <a:p>
            <a:fld id="{945171CD-97E7-4B14-9E4B-3CF7A9673A47}" type="slidenum">
              <a:rPr lang="en-US" smtClean="0"/>
              <a:t>‹#›</a:t>
            </a:fld>
            <a:endParaRPr lang="en-US"/>
          </a:p>
        </p:txBody>
      </p:sp>
    </p:spTree>
    <p:extLst>
      <p:ext uri="{BB962C8B-B14F-4D97-AF65-F5344CB8AC3E}">
        <p14:creationId xmlns:p14="http://schemas.microsoft.com/office/powerpoint/2010/main" val="3625715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95AE36-A29D-4F01-91FE-612777364169}" type="datetime1">
              <a:rPr lang="en-US" smtClean="0"/>
              <a:t>11/26/2018</a:t>
            </a:fld>
            <a:endParaRPr lang="en-US"/>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a:t>
            </a:fld>
            <a:endParaRPr lang="en-US"/>
          </a:p>
        </p:txBody>
      </p:sp>
    </p:spTree>
    <p:extLst>
      <p:ext uri="{BB962C8B-B14F-4D97-AF65-F5344CB8AC3E}">
        <p14:creationId xmlns:p14="http://schemas.microsoft.com/office/powerpoint/2010/main" val="192892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FA3A3-B06C-4E82-BAE9-F61D228D4260}" type="datetime1">
              <a:rPr lang="en-US" smtClean="0"/>
              <a:t>11/26/2018</a:t>
            </a:fld>
            <a:endParaRPr lang="en-US"/>
          </a:p>
        </p:txBody>
      </p:sp>
      <p:sp>
        <p:nvSpPr>
          <p:cNvPr id="3" name="Footer Placeholder 2"/>
          <p:cNvSpPr>
            <a:spLocks noGrp="1"/>
          </p:cNvSpPr>
          <p:nvPr>
            <p:ph type="ftr" sz="quarter" idx="11"/>
          </p:nvPr>
        </p:nvSpPr>
        <p:spPr/>
        <p:txBody>
          <a:bodyPr/>
          <a:lstStyle/>
          <a:p>
            <a:r>
              <a:rPr lang="en-US" smtClean="0"/>
              <a:t>Query Processing and Optimization</a:t>
            </a:r>
            <a:endParaRPr lang="en-US"/>
          </a:p>
        </p:txBody>
      </p:sp>
      <p:sp>
        <p:nvSpPr>
          <p:cNvPr id="4" name="Slide Number Placeholder 3"/>
          <p:cNvSpPr>
            <a:spLocks noGrp="1"/>
          </p:cNvSpPr>
          <p:nvPr>
            <p:ph type="sldNum" sz="quarter" idx="12"/>
          </p:nvPr>
        </p:nvSpPr>
        <p:spPr/>
        <p:txBody>
          <a:bodyPr/>
          <a:lstStyle/>
          <a:p>
            <a:fld id="{945171CD-97E7-4B14-9E4B-3CF7A9673A47}" type="slidenum">
              <a:rPr lang="en-US" smtClean="0"/>
              <a:t>‹#›</a:t>
            </a:fld>
            <a:endParaRPr lang="en-US"/>
          </a:p>
        </p:txBody>
      </p:sp>
    </p:spTree>
    <p:extLst>
      <p:ext uri="{BB962C8B-B14F-4D97-AF65-F5344CB8AC3E}">
        <p14:creationId xmlns:p14="http://schemas.microsoft.com/office/powerpoint/2010/main" val="323877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CA1C63-C18D-498E-BD59-9D753DAE97EA}" type="datetime1">
              <a:rPr lang="en-US" smtClean="0"/>
              <a:t>11/26/2018</a:t>
            </a:fld>
            <a:endParaRPr lang="en-US"/>
          </a:p>
        </p:txBody>
      </p:sp>
      <p:sp>
        <p:nvSpPr>
          <p:cNvPr id="6" name="Footer Placeholder 5"/>
          <p:cNvSpPr>
            <a:spLocks noGrp="1"/>
          </p:cNvSpPr>
          <p:nvPr>
            <p:ph type="ftr" sz="quarter" idx="11"/>
          </p:nvPr>
        </p:nvSpPr>
        <p:spPr/>
        <p:txBody>
          <a:bodyPr/>
          <a:lstStyle/>
          <a:p>
            <a:r>
              <a:rPr lang="en-US" smtClean="0"/>
              <a:t>Query Processing and Optimization</a:t>
            </a:r>
            <a:endParaRPr lang="en-US"/>
          </a:p>
        </p:txBody>
      </p:sp>
      <p:sp>
        <p:nvSpPr>
          <p:cNvPr id="7" name="Slide Number Placeholder 6"/>
          <p:cNvSpPr>
            <a:spLocks noGrp="1"/>
          </p:cNvSpPr>
          <p:nvPr>
            <p:ph type="sldNum" sz="quarter" idx="12"/>
          </p:nvPr>
        </p:nvSpPr>
        <p:spPr/>
        <p:txBody>
          <a:bodyPr/>
          <a:lstStyle/>
          <a:p>
            <a:fld id="{945171CD-97E7-4B14-9E4B-3CF7A9673A47}" type="slidenum">
              <a:rPr lang="en-US" smtClean="0"/>
              <a:t>‹#›</a:t>
            </a:fld>
            <a:endParaRPr lang="en-US"/>
          </a:p>
        </p:txBody>
      </p:sp>
    </p:spTree>
    <p:extLst>
      <p:ext uri="{BB962C8B-B14F-4D97-AF65-F5344CB8AC3E}">
        <p14:creationId xmlns:p14="http://schemas.microsoft.com/office/powerpoint/2010/main" val="209134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326A7C-377C-4EE0-B0C4-52B4B840B13B}" type="datetime1">
              <a:rPr lang="en-US" smtClean="0"/>
              <a:t>11/26/2018</a:t>
            </a:fld>
            <a:endParaRPr lang="en-US"/>
          </a:p>
        </p:txBody>
      </p:sp>
      <p:sp>
        <p:nvSpPr>
          <p:cNvPr id="6" name="Footer Placeholder 5"/>
          <p:cNvSpPr>
            <a:spLocks noGrp="1"/>
          </p:cNvSpPr>
          <p:nvPr>
            <p:ph type="ftr" sz="quarter" idx="11"/>
          </p:nvPr>
        </p:nvSpPr>
        <p:spPr/>
        <p:txBody>
          <a:bodyPr/>
          <a:lstStyle/>
          <a:p>
            <a:r>
              <a:rPr lang="en-US" smtClean="0"/>
              <a:t>Query Processing and Optimization</a:t>
            </a:r>
            <a:endParaRPr lang="en-US"/>
          </a:p>
        </p:txBody>
      </p:sp>
      <p:sp>
        <p:nvSpPr>
          <p:cNvPr id="7" name="Slide Number Placeholder 6"/>
          <p:cNvSpPr>
            <a:spLocks noGrp="1"/>
          </p:cNvSpPr>
          <p:nvPr>
            <p:ph type="sldNum" sz="quarter" idx="12"/>
          </p:nvPr>
        </p:nvSpPr>
        <p:spPr/>
        <p:txBody>
          <a:bodyPr/>
          <a:lstStyle/>
          <a:p>
            <a:fld id="{945171CD-97E7-4B14-9E4B-3CF7A9673A47}" type="slidenum">
              <a:rPr lang="en-US" smtClean="0"/>
              <a:t>‹#›</a:t>
            </a:fld>
            <a:endParaRPr lang="en-US"/>
          </a:p>
        </p:txBody>
      </p:sp>
    </p:spTree>
    <p:extLst>
      <p:ext uri="{BB962C8B-B14F-4D97-AF65-F5344CB8AC3E}">
        <p14:creationId xmlns:p14="http://schemas.microsoft.com/office/powerpoint/2010/main" val="266463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12A4A-7055-4A58-95ED-44CC90CBB969}" type="datetime1">
              <a:rPr lang="en-US" smtClean="0"/>
              <a:t>11/26/2018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Query Processing and Optimization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171CD-97E7-4B14-9E4B-3CF7A9673A47}" type="slidenum">
              <a:rPr lang="en-US" smtClean="0"/>
              <a:t>‹#›</a:t>
            </a:fld>
            <a:endParaRPr lang="en-US"/>
          </a:p>
        </p:txBody>
      </p:sp>
    </p:spTree>
    <p:extLst>
      <p:ext uri="{BB962C8B-B14F-4D97-AF65-F5344CB8AC3E}">
        <p14:creationId xmlns:p14="http://schemas.microsoft.com/office/powerpoint/2010/main" val="2422918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Design</a:t>
            </a:r>
            <a:endParaRPr lang="en-US" dirty="0"/>
          </a:p>
        </p:txBody>
      </p:sp>
      <p:sp>
        <p:nvSpPr>
          <p:cNvPr id="3" name="Subtitle 2"/>
          <p:cNvSpPr>
            <a:spLocks noGrp="1"/>
          </p:cNvSpPr>
          <p:nvPr>
            <p:ph type="subTitle" idx="1"/>
          </p:nvPr>
        </p:nvSpPr>
        <p:spPr/>
        <p:txBody>
          <a:bodyPr/>
          <a:lstStyle/>
          <a:p>
            <a:r>
              <a:rPr lang="en-US" dirty="0" smtClean="0"/>
              <a:t>Query Processing and Optimization</a:t>
            </a:r>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1</a:t>
            </a:fld>
            <a:endParaRPr lang="en-US"/>
          </a:p>
        </p:txBody>
      </p:sp>
    </p:spTree>
    <p:extLst>
      <p:ext uri="{BB962C8B-B14F-4D97-AF65-F5344CB8AC3E}">
        <p14:creationId xmlns:p14="http://schemas.microsoft.com/office/powerpoint/2010/main" val="957474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for SELECT and JOIN Operations </a:t>
            </a:r>
          </a:p>
        </p:txBody>
      </p:sp>
      <p:sp>
        <p:nvSpPr>
          <p:cNvPr id="3" name="Content Placeholder 2"/>
          <p:cNvSpPr>
            <a:spLocks noGrp="1"/>
          </p:cNvSpPr>
          <p:nvPr>
            <p:ph idx="1"/>
          </p:nvPr>
        </p:nvSpPr>
        <p:spPr/>
        <p:txBody>
          <a:bodyPr/>
          <a:lstStyle/>
          <a:p>
            <a:r>
              <a:rPr lang="en-US" dirty="0"/>
              <a:t>Implementing the SELECT Operation (contd</a:t>
            </a:r>
            <a:r>
              <a:rPr lang="en-US" dirty="0" smtClean="0"/>
              <a:t>.):</a:t>
            </a:r>
          </a:p>
          <a:p>
            <a:r>
              <a:rPr lang="en-US" sz="2800" b="1" dirty="0" smtClean="0"/>
              <a:t>Conjunctive selection using a composite index</a:t>
            </a:r>
          </a:p>
          <a:p>
            <a:pPr lvl="1"/>
            <a:r>
              <a:rPr lang="en-US" dirty="0" smtClean="0"/>
              <a:t>If two or more attributes are involved in equality conditions and a composite index (or hash structure) exists on the combined fields, we can use the index directly.</a:t>
            </a:r>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10</a:t>
            </a:fld>
            <a:endParaRPr lang="en-US"/>
          </a:p>
        </p:txBody>
      </p:sp>
    </p:spTree>
    <p:extLst>
      <p:ext uri="{BB962C8B-B14F-4D97-AF65-F5344CB8AC3E}">
        <p14:creationId xmlns:p14="http://schemas.microsoft.com/office/powerpoint/2010/main" val="54079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SELECT and JOIN Operations </a:t>
            </a:r>
            <a:endParaRPr lang="en-US" dirty="0"/>
          </a:p>
        </p:txBody>
      </p:sp>
      <p:sp>
        <p:nvSpPr>
          <p:cNvPr id="3" name="Content Placeholder 2"/>
          <p:cNvSpPr>
            <a:spLocks noGrp="1"/>
          </p:cNvSpPr>
          <p:nvPr>
            <p:ph idx="1"/>
          </p:nvPr>
        </p:nvSpPr>
        <p:spPr/>
        <p:txBody>
          <a:bodyPr/>
          <a:lstStyle/>
          <a:p>
            <a:pPr>
              <a:lnSpc>
                <a:spcPct val="80000"/>
              </a:lnSpc>
            </a:pPr>
            <a:r>
              <a:rPr lang="en-US" sz="2400" dirty="0" smtClean="0"/>
              <a:t>Implementing the SELECT Operation (contd.):</a:t>
            </a:r>
          </a:p>
          <a:p>
            <a:pPr>
              <a:lnSpc>
                <a:spcPct val="80000"/>
              </a:lnSpc>
            </a:pPr>
            <a:r>
              <a:rPr lang="en-US" sz="2400" dirty="0" smtClean="0"/>
              <a:t>Search Methods for Complex Selection:</a:t>
            </a:r>
          </a:p>
          <a:p>
            <a:pPr lvl="1">
              <a:lnSpc>
                <a:spcPct val="80000"/>
              </a:lnSpc>
            </a:pPr>
            <a:r>
              <a:rPr lang="en-US" sz="2200" dirty="0" smtClean="0"/>
              <a:t>S10 </a:t>
            </a:r>
            <a:r>
              <a:rPr lang="en-US" sz="2200" b="1" dirty="0" smtClean="0"/>
              <a:t>Conjunctive selection by intersection of record pointers</a:t>
            </a:r>
            <a:r>
              <a:rPr lang="en-US" sz="2200" dirty="0" smtClean="0"/>
              <a:t>:</a:t>
            </a:r>
          </a:p>
          <a:p>
            <a:pPr lvl="2">
              <a:lnSpc>
                <a:spcPct val="80000"/>
              </a:lnSpc>
            </a:pPr>
            <a:r>
              <a:rPr lang="en-US" sz="2000" dirty="0" smtClean="0"/>
              <a:t>This method is possible if secondary indexes are available on all (or some of) the fields involved in equality comparison conditions in the conjunctive condition and if the indexes include record pointers (rather than block pointers).</a:t>
            </a:r>
          </a:p>
          <a:p>
            <a:pPr lvl="2">
              <a:lnSpc>
                <a:spcPct val="80000"/>
              </a:lnSpc>
            </a:pPr>
            <a:r>
              <a:rPr lang="en-US" sz="2000" dirty="0" smtClean="0"/>
              <a:t>Each index can be used to retrieve the record pointers that satisfy the individual condition.</a:t>
            </a:r>
          </a:p>
          <a:p>
            <a:pPr lvl="2">
              <a:lnSpc>
                <a:spcPct val="80000"/>
              </a:lnSpc>
            </a:pPr>
            <a:r>
              <a:rPr lang="en-US" sz="2000" dirty="0" smtClean="0"/>
              <a:t>The intersection of these sets of record pointers gives the record pointers that satisfy the conjunctive condition, which are then used to retrieve those records directly.</a:t>
            </a:r>
          </a:p>
          <a:p>
            <a:pPr lvl="2">
              <a:lnSpc>
                <a:spcPct val="80000"/>
              </a:lnSpc>
            </a:pPr>
            <a:r>
              <a:rPr lang="en-US" sz="2000" dirty="0" smtClean="0"/>
              <a:t>If only some of the conditions have secondary indexes, each retrieved record is further tested to determine whether it satisfies the remaining conditions.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11</a:t>
            </a:fld>
            <a:endParaRPr lang="en-US"/>
          </a:p>
        </p:txBody>
      </p:sp>
    </p:spTree>
    <p:extLst>
      <p:ext uri="{BB962C8B-B14F-4D97-AF65-F5344CB8AC3E}">
        <p14:creationId xmlns:p14="http://schemas.microsoft.com/office/powerpoint/2010/main" val="168224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SELECT and JOIN Operations </a:t>
            </a:r>
            <a:endParaRPr lang="en-US" dirty="0"/>
          </a:p>
        </p:txBody>
      </p:sp>
      <p:sp>
        <p:nvSpPr>
          <p:cNvPr id="3" name="Content Placeholder 2"/>
          <p:cNvSpPr>
            <a:spLocks noGrp="1"/>
          </p:cNvSpPr>
          <p:nvPr>
            <p:ph idx="1"/>
          </p:nvPr>
        </p:nvSpPr>
        <p:spPr/>
        <p:txBody>
          <a:bodyPr/>
          <a:lstStyle/>
          <a:p>
            <a:pPr>
              <a:lnSpc>
                <a:spcPct val="90000"/>
              </a:lnSpc>
            </a:pPr>
            <a:r>
              <a:rPr lang="en-US" sz="2400" dirty="0" smtClean="0"/>
              <a:t>Implementing the SELECT Operation (contd.):</a:t>
            </a:r>
          </a:p>
          <a:p>
            <a:pPr lvl="1">
              <a:lnSpc>
                <a:spcPct val="90000"/>
              </a:lnSpc>
            </a:pPr>
            <a:r>
              <a:rPr lang="en-US" sz="2200" dirty="0" smtClean="0"/>
              <a:t>Whenever a </a:t>
            </a:r>
            <a:r>
              <a:rPr lang="en-US" sz="2200" b="1" dirty="0" smtClean="0"/>
              <a:t>single condition</a:t>
            </a:r>
            <a:r>
              <a:rPr lang="en-US" sz="2200" dirty="0" smtClean="0"/>
              <a:t> specifies the selection, we can only check whether an access path exists on the attribute involved in that condition.</a:t>
            </a:r>
          </a:p>
          <a:p>
            <a:pPr lvl="2">
              <a:lnSpc>
                <a:spcPct val="90000"/>
              </a:lnSpc>
            </a:pPr>
            <a:r>
              <a:rPr lang="en-US" sz="2000" dirty="0" smtClean="0"/>
              <a:t>If an access path exists, the method corresponding to that access path is used; otherwise, the “brute force” linear search approach of method S1 is used. (See OP1, OP2 and OP3)</a:t>
            </a:r>
          </a:p>
          <a:p>
            <a:pPr lvl="1">
              <a:lnSpc>
                <a:spcPct val="90000"/>
              </a:lnSpc>
            </a:pPr>
            <a:r>
              <a:rPr lang="en-US" sz="2200" dirty="0" smtClean="0"/>
              <a:t>For </a:t>
            </a:r>
            <a:r>
              <a:rPr lang="en-US" sz="2200" b="1" dirty="0" smtClean="0"/>
              <a:t>conjunctive selection conditions</a:t>
            </a:r>
            <a:r>
              <a:rPr lang="en-US" sz="2200" dirty="0" smtClean="0"/>
              <a:t>, whenever </a:t>
            </a:r>
            <a:r>
              <a:rPr lang="en-US" sz="2200" i="1" dirty="0" smtClean="0"/>
              <a:t>more than one</a:t>
            </a:r>
            <a:r>
              <a:rPr lang="en-US" sz="2200" dirty="0" smtClean="0"/>
              <a:t> of the attributes involved in the conditions have an access path, query optimization should be done to choose the access path that </a:t>
            </a:r>
            <a:r>
              <a:rPr lang="en-US" sz="2200" i="1" dirty="0" smtClean="0"/>
              <a:t>retrieves the fewest records</a:t>
            </a:r>
            <a:r>
              <a:rPr lang="en-US" sz="2200" dirty="0" smtClean="0"/>
              <a:t> in the most efficient way.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12</a:t>
            </a:fld>
            <a:endParaRPr lang="en-US"/>
          </a:p>
        </p:txBody>
      </p:sp>
    </p:spTree>
    <p:extLst>
      <p:ext uri="{BB962C8B-B14F-4D97-AF65-F5344CB8AC3E}">
        <p14:creationId xmlns:p14="http://schemas.microsoft.com/office/powerpoint/2010/main" val="1218471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for SELECT and JOIN Operations </a:t>
            </a:r>
          </a:p>
        </p:txBody>
      </p:sp>
      <p:sp>
        <p:nvSpPr>
          <p:cNvPr id="3" name="Content Placeholder 2"/>
          <p:cNvSpPr>
            <a:spLocks noGrp="1"/>
          </p:cNvSpPr>
          <p:nvPr>
            <p:ph idx="1"/>
          </p:nvPr>
        </p:nvSpPr>
        <p:spPr/>
        <p:txBody>
          <a:bodyPr/>
          <a:lstStyle/>
          <a:p>
            <a:r>
              <a:rPr lang="en-US" b="1" dirty="0"/>
              <a:t>Disjunctive selection conditions</a:t>
            </a:r>
            <a:r>
              <a:rPr lang="en-US" dirty="0"/>
              <a:t>  </a:t>
            </a:r>
          </a:p>
          <a:p>
            <a:r>
              <a:rPr lang="en-US" dirty="0" smtClean="0"/>
              <a:t>These are much harder than conjunctive</a:t>
            </a:r>
          </a:p>
          <a:p>
            <a:r>
              <a:rPr lang="en-US" dirty="0" smtClean="0"/>
              <a:t>Union of all records satisfying individual conditions</a:t>
            </a:r>
          </a:p>
          <a:p>
            <a:r>
              <a:rPr lang="en-US" dirty="0" smtClean="0"/>
              <a:t>Requires brute force unless an access path exists on every </a:t>
            </a:r>
            <a:r>
              <a:rPr lang="en-US" smtClean="0"/>
              <a:t>simple condition</a:t>
            </a:r>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13</a:t>
            </a:fld>
            <a:endParaRPr lang="en-US"/>
          </a:p>
        </p:txBody>
      </p:sp>
    </p:spTree>
    <p:extLst>
      <p:ext uri="{BB962C8B-B14F-4D97-AF65-F5344CB8AC3E}">
        <p14:creationId xmlns:p14="http://schemas.microsoft.com/office/powerpoint/2010/main" val="151799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SELECT and JOIN Operations </a:t>
            </a:r>
            <a:endParaRPr lang="en-US" dirty="0"/>
          </a:p>
        </p:txBody>
      </p:sp>
      <p:sp>
        <p:nvSpPr>
          <p:cNvPr id="3" name="Content Placeholder 2"/>
          <p:cNvSpPr>
            <a:spLocks noGrp="1"/>
          </p:cNvSpPr>
          <p:nvPr>
            <p:ph idx="1"/>
          </p:nvPr>
        </p:nvSpPr>
        <p:spPr/>
        <p:txBody>
          <a:bodyPr/>
          <a:lstStyle/>
          <a:p>
            <a:r>
              <a:rPr lang="en-US" dirty="0" smtClean="0"/>
              <a:t>Implementing the JOIN Operation:</a:t>
            </a:r>
          </a:p>
          <a:p>
            <a:pPr lvl="1"/>
            <a:r>
              <a:rPr lang="en-US" dirty="0" smtClean="0"/>
              <a:t>Join (EQUIJOIN, NATURAL JOIN)</a:t>
            </a:r>
          </a:p>
          <a:p>
            <a:pPr lvl="2"/>
            <a:r>
              <a:rPr lang="en-US" dirty="0" smtClean="0"/>
              <a:t>two–way join: a join on two files</a:t>
            </a:r>
          </a:p>
          <a:p>
            <a:pPr lvl="2"/>
            <a:r>
              <a:rPr lang="en-US" dirty="0" smtClean="0"/>
              <a:t>e.g.	 R    </a:t>
            </a:r>
            <a:r>
              <a:rPr lang="en-US" baseline="-25000" dirty="0" smtClean="0"/>
              <a:t>A=B</a:t>
            </a:r>
            <a:r>
              <a:rPr lang="en-US" dirty="0" smtClean="0"/>
              <a:t> S </a:t>
            </a:r>
          </a:p>
          <a:p>
            <a:pPr lvl="2"/>
            <a:r>
              <a:rPr lang="en-US" dirty="0" smtClean="0"/>
              <a:t>multi-way joins: joins involving more than two files. </a:t>
            </a:r>
          </a:p>
          <a:p>
            <a:pPr lvl="2"/>
            <a:r>
              <a:rPr lang="en-US" dirty="0" smtClean="0"/>
              <a:t>e.g. R    </a:t>
            </a:r>
            <a:r>
              <a:rPr lang="en-US" baseline="-25000" dirty="0" smtClean="0"/>
              <a:t>A=B</a:t>
            </a:r>
            <a:r>
              <a:rPr lang="en-US" dirty="0" smtClean="0"/>
              <a:t>   S    </a:t>
            </a:r>
            <a:r>
              <a:rPr lang="en-US" baseline="-25000" dirty="0" smtClean="0"/>
              <a:t>C=D</a:t>
            </a:r>
            <a:r>
              <a:rPr lang="en-US" dirty="0" smtClean="0"/>
              <a:t> T </a:t>
            </a:r>
          </a:p>
          <a:p>
            <a:r>
              <a:rPr lang="en-US" dirty="0" smtClean="0"/>
              <a:t>Examples</a:t>
            </a:r>
          </a:p>
          <a:p>
            <a:pPr lvl="1"/>
            <a:r>
              <a:rPr lang="en-US" dirty="0" smtClean="0"/>
              <a:t>(OP6): EMPLOYEE     </a:t>
            </a:r>
            <a:r>
              <a:rPr lang="en-US" sz="2400" baseline="-25000" dirty="0" smtClean="0">
                <a:solidFill>
                  <a:schemeClr val="tx2"/>
                </a:solidFill>
              </a:rPr>
              <a:t>DNO=DNUMBER</a:t>
            </a:r>
            <a:r>
              <a:rPr lang="en-US" dirty="0" smtClean="0"/>
              <a:t> DEPARTMENT</a:t>
            </a:r>
          </a:p>
          <a:p>
            <a:pPr lvl="1"/>
            <a:r>
              <a:rPr lang="en-US" dirty="0" smtClean="0"/>
              <a:t>(OP7): DEPARTMENT     </a:t>
            </a:r>
            <a:r>
              <a:rPr lang="en-US" sz="2000" baseline="-25000" dirty="0" smtClean="0">
                <a:solidFill>
                  <a:schemeClr val="tx2"/>
                </a:solidFill>
              </a:rPr>
              <a:t>MGRSSN=SSN</a:t>
            </a:r>
            <a:r>
              <a:rPr lang="en-US" dirty="0" smtClean="0"/>
              <a:t> EMPLOYEE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14</a:t>
            </a:fld>
            <a:endParaRPr lang="en-US"/>
          </a:p>
        </p:txBody>
      </p:sp>
      <p:grpSp>
        <p:nvGrpSpPr>
          <p:cNvPr id="6" name="Group 25"/>
          <p:cNvGrpSpPr>
            <a:grpSpLocks/>
          </p:cNvGrpSpPr>
          <p:nvPr/>
        </p:nvGrpSpPr>
        <p:grpSpPr bwMode="auto">
          <a:xfrm>
            <a:off x="2667000" y="3276600"/>
            <a:ext cx="219075" cy="174625"/>
            <a:chOff x="377" y="2904"/>
            <a:chExt cx="154" cy="110"/>
          </a:xfrm>
        </p:grpSpPr>
        <p:sp>
          <p:nvSpPr>
            <p:cNvPr id="7"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1" name="Group 25"/>
          <p:cNvGrpSpPr>
            <a:grpSpLocks/>
          </p:cNvGrpSpPr>
          <p:nvPr/>
        </p:nvGrpSpPr>
        <p:grpSpPr bwMode="auto">
          <a:xfrm>
            <a:off x="3352800" y="4232651"/>
            <a:ext cx="219075" cy="174625"/>
            <a:chOff x="377" y="2904"/>
            <a:chExt cx="154" cy="110"/>
          </a:xfrm>
        </p:grpSpPr>
        <p:sp>
          <p:nvSpPr>
            <p:cNvPr id="12"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5"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6" name="Group 25"/>
          <p:cNvGrpSpPr>
            <a:grpSpLocks/>
          </p:cNvGrpSpPr>
          <p:nvPr/>
        </p:nvGrpSpPr>
        <p:grpSpPr bwMode="auto">
          <a:xfrm>
            <a:off x="2371725" y="4244975"/>
            <a:ext cx="219075" cy="174625"/>
            <a:chOff x="377" y="2904"/>
            <a:chExt cx="154" cy="110"/>
          </a:xfrm>
        </p:grpSpPr>
        <p:sp>
          <p:nvSpPr>
            <p:cNvPr id="17"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8"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9"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0"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4241365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SELECT and JOIN Operations </a:t>
            </a:r>
            <a:endParaRPr lang="en-US" dirty="0"/>
          </a:p>
        </p:txBody>
      </p:sp>
      <p:sp>
        <p:nvSpPr>
          <p:cNvPr id="3" name="Content Placeholder 2"/>
          <p:cNvSpPr>
            <a:spLocks noGrp="1"/>
          </p:cNvSpPr>
          <p:nvPr>
            <p:ph idx="1"/>
          </p:nvPr>
        </p:nvSpPr>
        <p:spPr/>
        <p:txBody>
          <a:bodyPr/>
          <a:lstStyle/>
          <a:p>
            <a:r>
              <a:rPr lang="en-US" sz="2400" dirty="0" smtClean="0"/>
              <a:t>Implementing the JOIN Operation (contd.):</a:t>
            </a:r>
          </a:p>
          <a:p>
            <a:r>
              <a:rPr lang="en-US" sz="2400" dirty="0" smtClean="0"/>
              <a:t>Methods for implementing joins:</a:t>
            </a:r>
          </a:p>
          <a:p>
            <a:pPr lvl="1"/>
            <a:r>
              <a:rPr lang="en-US" sz="2200" dirty="0" smtClean="0"/>
              <a:t>J1 </a:t>
            </a:r>
            <a:r>
              <a:rPr lang="en-US" sz="2200" b="1" dirty="0" smtClean="0"/>
              <a:t>Nested-loop join</a:t>
            </a:r>
            <a:r>
              <a:rPr lang="en-US" sz="2200" dirty="0" smtClean="0"/>
              <a:t> (brute force):</a:t>
            </a:r>
          </a:p>
          <a:p>
            <a:pPr lvl="2"/>
            <a:r>
              <a:rPr lang="en-US" sz="2000" dirty="0" smtClean="0"/>
              <a:t>For each record t in R (outer loop), retrieve every record s from S (inner loop) and test whether the two records satisfy the join condition t[A] = s[B].</a:t>
            </a:r>
          </a:p>
          <a:p>
            <a:pPr lvl="1"/>
            <a:r>
              <a:rPr lang="en-US" sz="2200" dirty="0" smtClean="0"/>
              <a:t>J2 </a:t>
            </a:r>
            <a:r>
              <a:rPr lang="en-US" sz="2200" b="1" dirty="0" smtClean="0"/>
              <a:t>Single-loop join</a:t>
            </a:r>
            <a:r>
              <a:rPr lang="en-US" sz="2200" dirty="0" smtClean="0"/>
              <a:t> (Using an access structure to retrieve the matching records):</a:t>
            </a:r>
          </a:p>
          <a:p>
            <a:pPr lvl="2"/>
            <a:r>
              <a:rPr lang="en-US" sz="2000" dirty="0" smtClean="0"/>
              <a:t>If an index (or hash key) exists for one of the two join attributes — say, B of S — retrieve each record t in R, one at a time, and then use the access structure to retrieve directly all matching records s from S that satisfy s[B] = t[A].</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15</a:t>
            </a:fld>
            <a:endParaRPr lang="en-US"/>
          </a:p>
        </p:txBody>
      </p:sp>
    </p:spTree>
    <p:extLst>
      <p:ext uri="{BB962C8B-B14F-4D97-AF65-F5344CB8AC3E}">
        <p14:creationId xmlns:p14="http://schemas.microsoft.com/office/powerpoint/2010/main" val="983561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SELECT and JOIN Operations </a:t>
            </a:r>
            <a:endParaRPr lang="en-US" dirty="0"/>
          </a:p>
        </p:txBody>
      </p:sp>
      <p:sp>
        <p:nvSpPr>
          <p:cNvPr id="3" name="Content Placeholder 2"/>
          <p:cNvSpPr>
            <a:spLocks noGrp="1"/>
          </p:cNvSpPr>
          <p:nvPr>
            <p:ph idx="1"/>
          </p:nvPr>
        </p:nvSpPr>
        <p:spPr/>
        <p:txBody>
          <a:bodyPr/>
          <a:lstStyle/>
          <a:p>
            <a:r>
              <a:rPr lang="en-US" sz="2400" dirty="0" smtClean="0"/>
              <a:t>Implementing the JOIN Operation (contd.):</a:t>
            </a:r>
          </a:p>
          <a:p>
            <a:r>
              <a:rPr lang="en-US" sz="2400" dirty="0" smtClean="0"/>
              <a:t>Methods for implementing joins:</a:t>
            </a:r>
          </a:p>
          <a:p>
            <a:pPr lvl="1"/>
            <a:r>
              <a:rPr lang="en-US" sz="2200" dirty="0" smtClean="0"/>
              <a:t>J3 </a:t>
            </a:r>
            <a:r>
              <a:rPr lang="en-US" sz="2200" b="1" dirty="0" smtClean="0"/>
              <a:t>Sort-merge join</a:t>
            </a:r>
            <a:r>
              <a:rPr lang="en-US" sz="2200" dirty="0" smtClean="0"/>
              <a:t>:</a:t>
            </a:r>
          </a:p>
          <a:p>
            <a:pPr lvl="2"/>
            <a:r>
              <a:rPr lang="en-US" sz="2000" dirty="0" smtClean="0"/>
              <a:t>If the records of R and S are </a:t>
            </a:r>
            <a:r>
              <a:rPr lang="en-US" sz="2000" i="1" dirty="0" smtClean="0"/>
              <a:t>physically sorted</a:t>
            </a:r>
            <a:r>
              <a:rPr lang="en-US" sz="2000" dirty="0" smtClean="0"/>
              <a:t> (</a:t>
            </a:r>
            <a:r>
              <a:rPr lang="en-US" sz="2000" i="1" dirty="0" smtClean="0"/>
              <a:t>ordered</a:t>
            </a:r>
            <a:r>
              <a:rPr lang="en-US" sz="2000" dirty="0" smtClean="0"/>
              <a:t>) by value of the join attributes A and B, respectively, we can implement the join in the most efficient way possible.</a:t>
            </a:r>
          </a:p>
          <a:p>
            <a:pPr lvl="2"/>
            <a:r>
              <a:rPr lang="en-US" sz="2000" dirty="0" smtClean="0"/>
              <a:t>Both files are scanned in order of the join attributes, matching the records that have the same values for A and B.</a:t>
            </a:r>
          </a:p>
          <a:p>
            <a:pPr lvl="2"/>
            <a:r>
              <a:rPr lang="en-US" sz="2000" dirty="0" smtClean="0"/>
              <a:t>In this method, the records of each file are scanned only once each for matching with the other file—unless both A and B are non-key attributes, in which case the method needs to be modified slightly.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16</a:t>
            </a:fld>
            <a:endParaRPr lang="en-US"/>
          </a:p>
        </p:txBody>
      </p:sp>
    </p:spTree>
    <p:extLst>
      <p:ext uri="{BB962C8B-B14F-4D97-AF65-F5344CB8AC3E}">
        <p14:creationId xmlns:p14="http://schemas.microsoft.com/office/powerpoint/2010/main" val="622309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SELECT and JOIN Operations </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dirty="0" smtClean="0"/>
              <a:t>Implementing the JOIN Operation (contd.):</a:t>
            </a:r>
          </a:p>
          <a:p>
            <a:pPr>
              <a:lnSpc>
                <a:spcPct val="90000"/>
              </a:lnSpc>
            </a:pPr>
            <a:r>
              <a:rPr lang="en-US" dirty="0" smtClean="0"/>
              <a:t>Methods for implementing joins:</a:t>
            </a:r>
          </a:p>
          <a:p>
            <a:pPr lvl="1">
              <a:lnSpc>
                <a:spcPct val="90000"/>
              </a:lnSpc>
            </a:pPr>
            <a:r>
              <a:rPr lang="en-US" dirty="0" smtClean="0"/>
              <a:t>J4 </a:t>
            </a:r>
            <a:r>
              <a:rPr lang="en-US" b="1" dirty="0" smtClean="0"/>
              <a:t>Hash-join</a:t>
            </a:r>
            <a:r>
              <a:rPr lang="en-US" dirty="0" smtClean="0"/>
              <a:t>:</a:t>
            </a:r>
          </a:p>
          <a:p>
            <a:pPr lvl="2">
              <a:lnSpc>
                <a:spcPct val="90000"/>
              </a:lnSpc>
            </a:pPr>
            <a:r>
              <a:rPr lang="en-US" dirty="0" smtClean="0"/>
              <a:t>The records of files R and S are both hashed to the </a:t>
            </a:r>
            <a:r>
              <a:rPr lang="en-US" i="1" dirty="0" smtClean="0"/>
              <a:t>same hash file</a:t>
            </a:r>
            <a:r>
              <a:rPr lang="en-US" dirty="0" smtClean="0"/>
              <a:t>, using the </a:t>
            </a:r>
            <a:r>
              <a:rPr lang="en-US" i="1" dirty="0" smtClean="0"/>
              <a:t>same hashing function</a:t>
            </a:r>
            <a:r>
              <a:rPr lang="en-US" dirty="0" smtClean="0"/>
              <a:t> on the join attributes A of R and B of S as hash keys.</a:t>
            </a:r>
          </a:p>
          <a:p>
            <a:pPr lvl="2">
              <a:lnSpc>
                <a:spcPct val="90000"/>
              </a:lnSpc>
            </a:pPr>
            <a:r>
              <a:rPr lang="en-US" dirty="0" smtClean="0"/>
              <a:t>A single pass through the file with fewer records (say, R) hashes its records to the hash file buckets.</a:t>
            </a:r>
          </a:p>
          <a:p>
            <a:pPr lvl="2">
              <a:lnSpc>
                <a:spcPct val="90000"/>
              </a:lnSpc>
            </a:pPr>
            <a:r>
              <a:rPr lang="en-US" dirty="0" smtClean="0"/>
              <a:t>A single pass through the other file (S) then hashes each of its records to the appropriate bucket, where the record is combined with all matching records from R.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17</a:t>
            </a:fld>
            <a:endParaRPr lang="en-US"/>
          </a:p>
        </p:txBody>
      </p:sp>
    </p:spTree>
    <p:extLst>
      <p:ext uri="{BB962C8B-B14F-4D97-AF65-F5344CB8AC3E}">
        <p14:creationId xmlns:p14="http://schemas.microsoft.com/office/powerpoint/2010/main" val="1712133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274638"/>
            <a:ext cx="2439986" cy="3078162"/>
          </a:xfrm>
        </p:spPr>
        <p:txBody>
          <a:bodyPr>
            <a:normAutofit/>
          </a:bodyPr>
          <a:lstStyle/>
          <a:p>
            <a:r>
              <a:rPr lang="en-US" sz="3600" dirty="0" smtClean="0"/>
              <a:t>Algorithms for SELECT and JOIN Operations </a:t>
            </a:r>
            <a:endParaRPr lang="en-US" sz="3600"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6187" y="26987"/>
            <a:ext cx="6551613" cy="652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Query Processing and Optimization</a:t>
            </a:r>
            <a:endParaRPr lang="en-US"/>
          </a:p>
        </p:txBody>
      </p:sp>
      <p:sp>
        <p:nvSpPr>
          <p:cNvPr id="6" name="Slide Number Placeholder 5"/>
          <p:cNvSpPr>
            <a:spLocks noGrp="1"/>
          </p:cNvSpPr>
          <p:nvPr>
            <p:ph type="sldNum" sz="quarter" idx="12"/>
          </p:nvPr>
        </p:nvSpPr>
        <p:spPr/>
        <p:txBody>
          <a:bodyPr/>
          <a:lstStyle/>
          <a:p>
            <a:fld id="{945171CD-97E7-4B14-9E4B-3CF7A9673A47}" type="slidenum">
              <a:rPr lang="en-US" smtClean="0"/>
              <a:t>18</a:t>
            </a:fld>
            <a:endParaRPr lang="en-US"/>
          </a:p>
        </p:txBody>
      </p:sp>
    </p:spTree>
    <p:extLst>
      <p:ext uri="{BB962C8B-B14F-4D97-AF65-F5344CB8AC3E}">
        <p14:creationId xmlns:p14="http://schemas.microsoft.com/office/powerpoint/2010/main" val="3391371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362200" cy="2773362"/>
          </a:xfrm>
        </p:spPr>
        <p:txBody>
          <a:bodyPr>
            <a:noAutofit/>
          </a:bodyPr>
          <a:lstStyle/>
          <a:p>
            <a:r>
              <a:rPr lang="en-US" sz="3600" dirty="0" smtClean="0"/>
              <a:t>Algorithms for SELECT and JOIN Operations </a:t>
            </a:r>
            <a:endParaRPr lang="en-US" sz="3600"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380207"/>
            <a:ext cx="6705600" cy="289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3244057"/>
            <a:ext cx="6934200" cy="31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Query Processing and Optimization</a:t>
            </a:r>
            <a:endParaRPr lang="en-US"/>
          </a:p>
        </p:txBody>
      </p:sp>
      <p:sp>
        <p:nvSpPr>
          <p:cNvPr id="7" name="Slide Number Placeholder 6"/>
          <p:cNvSpPr>
            <a:spLocks noGrp="1"/>
          </p:cNvSpPr>
          <p:nvPr>
            <p:ph type="sldNum" sz="quarter" idx="12"/>
          </p:nvPr>
        </p:nvSpPr>
        <p:spPr/>
        <p:txBody>
          <a:bodyPr/>
          <a:lstStyle/>
          <a:p>
            <a:fld id="{945171CD-97E7-4B14-9E4B-3CF7A9673A47}" type="slidenum">
              <a:rPr lang="en-US" smtClean="0"/>
              <a:t>19</a:t>
            </a:fld>
            <a:endParaRPr lang="en-US"/>
          </a:p>
        </p:txBody>
      </p:sp>
    </p:spTree>
    <p:extLst>
      <p:ext uri="{BB962C8B-B14F-4D97-AF65-F5344CB8AC3E}">
        <p14:creationId xmlns:p14="http://schemas.microsoft.com/office/powerpoint/2010/main" val="2939134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Query Processing</a:t>
            </a:r>
            <a:endParaRPr lang="en-US" dirty="0"/>
          </a:p>
        </p:txBody>
      </p:sp>
      <p:sp>
        <p:nvSpPr>
          <p:cNvPr id="3" name="Content Placeholder 2"/>
          <p:cNvSpPr>
            <a:spLocks noGrp="1"/>
          </p:cNvSpPr>
          <p:nvPr>
            <p:ph idx="1"/>
          </p:nvPr>
        </p:nvSpPr>
        <p:spPr/>
        <p:txBody>
          <a:bodyPr/>
          <a:lstStyle/>
          <a:p>
            <a:r>
              <a:rPr lang="en-US" b="1" dirty="0" smtClean="0"/>
              <a:t>Query optimization</a:t>
            </a:r>
            <a:r>
              <a:rPr lang="en-US" dirty="0" smtClean="0"/>
              <a:t>:</a:t>
            </a:r>
          </a:p>
          <a:p>
            <a:pPr lvl="1"/>
            <a:r>
              <a:rPr lang="en-US" dirty="0" smtClean="0"/>
              <a:t>The process of choosing a suitable execution strategy for processing a query.</a:t>
            </a:r>
          </a:p>
          <a:p>
            <a:r>
              <a:rPr lang="en-US" dirty="0" smtClean="0"/>
              <a:t>Two internal representations of a query:</a:t>
            </a:r>
          </a:p>
          <a:p>
            <a:pPr lvl="1"/>
            <a:r>
              <a:rPr lang="en-US" b="1" dirty="0" smtClean="0"/>
              <a:t>Query Tree</a:t>
            </a:r>
          </a:p>
          <a:p>
            <a:pPr lvl="1"/>
            <a:r>
              <a:rPr lang="en-US" b="1" dirty="0" smtClean="0"/>
              <a:t>Query Graph</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2</a:t>
            </a:fld>
            <a:endParaRPr lang="en-US"/>
          </a:p>
        </p:txBody>
      </p:sp>
    </p:spTree>
    <p:extLst>
      <p:ext uri="{BB962C8B-B14F-4D97-AF65-F5344CB8AC3E}">
        <p14:creationId xmlns:p14="http://schemas.microsoft.com/office/powerpoint/2010/main" val="28807072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Algorithms for SELECT and JOIN Operations </a:t>
            </a:r>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791" y="1352550"/>
            <a:ext cx="7239000" cy="550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smtClean="0"/>
              <a:t>Query Processing and Optimization</a:t>
            </a:r>
            <a:endParaRPr lang="en-US"/>
          </a:p>
        </p:txBody>
      </p:sp>
      <p:sp>
        <p:nvSpPr>
          <p:cNvPr id="6" name="Slide Number Placeholder 5"/>
          <p:cNvSpPr>
            <a:spLocks noGrp="1"/>
          </p:cNvSpPr>
          <p:nvPr>
            <p:ph type="sldNum" sz="quarter" idx="12"/>
          </p:nvPr>
        </p:nvSpPr>
        <p:spPr/>
        <p:txBody>
          <a:bodyPr/>
          <a:lstStyle/>
          <a:p>
            <a:fld id="{945171CD-97E7-4B14-9E4B-3CF7A9673A47}" type="slidenum">
              <a:rPr lang="en-US" smtClean="0"/>
              <a:t>20</a:t>
            </a:fld>
            <a:endParaRPr lang="en-US"/>
          </a:p>
        </p:txBody>
      </p:sp>
    </p:spTree>
    <p:extLst>
      <p:ext uri="{BB962C8B-B14F-4D97-AF65-F5344CB8AC3E}">
        <p14:creationId xmlns:p14="http://schemas.microsoft.com/office/powerpoint/2010/main" val="3861546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SELECT and JOIN Operations </a:t>
            </a:r>
            <a:endParaRPr lang="en-US" dirty="0"/>
          </a:p>
        </p:txBody>
      </p:sp>
      <p:sp>
        <p:nvSpPr>
          <p:cNvPr id="3" name="Content Placeholder 2"/>
          <p:cNvSpPr>
            <a:spLocks noGrp="1"/>
          </p:cNvSpPr>
          <p:nvPr>
            <p:ph idx="1"/>
          </p:nvPr>
        </p:nvSpPr>
        <p:spPr/>
        <p:txBody>
          <a:bodyPr/>
          <a:lstStyle/>
          <a:p>
            <a:r>
              <a:rPr lang="en-US" dirty="0" smtClean="0"/>
              <a:t>Implementing the JOIN Operation (contd.):</a:t>
            </a:r>
          </a:p>
          <a:p>
            <a:r>
              <a:rPr lang="en-US" dirty="0" smtClean="0"/>
              <a:t>Factors affecting JOIN performance</a:t>
            </a:r>
          </a:p>
          <a:p>
            <a:pPr lvl="1"/>
            <a:r>
              <a:rPr lang="en-US" dirty="0" smtClean="0"/>
              <a:t>Available buffer space</a:t>
            </a:r>
          </a:p>
          <a:p>
            <a:pPr lvl="1"/>
            <a:r>
              <a:rPr lang="en-US" dirty="0" smtClean="0"/>
              <a:t>Join selection factor</a:t>
            </a:r>
          </a:p>
          <a:p>
            <a:pPr lvl="1"/>
            <a:r>
              <a:rPr lang="en-US" dirty="0" smtClean="0"/>
              <a:t>Choice of inner VS outer relation</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21</a:t>
            </a:fld>
            <a:endParaRPr lang="en-US"/>
          </a:p>
        </p:txBody>
      </p:sp>
    </p:spTree>
    <p:extLst>
      <p:ext uri="{BB962C8B-B14F-4D97-AF65-F5344CB8AC3E}">
        <p14:creationId xmlns:p14="http://schemas.microsoft.com/office/powerpoint/2010/main" val="20290788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SELECT and JOIN Operations </a:t>
            </a:r>
            <a:endParaRPr lang="en-US" dirty="0"/>
          </a:p>
        </p:txBody>
      </p:sp>
      <p:sp>
        <p:nvSpPr>
          <p:cNvPr id="3" name="Content Placeholder 2"/>
          <p:cNvSpPr>
            <a:spLocks noGrp="1"/>
          </p:cNvSpPr>
          <p:nvPr>
            <p:ph idx="1"/>
          </p:nvPr>
        </p:nvSpPr>
        <p:spPr/>
        <p:txBody>
          <a:bodyPr/>
          <a:lstStyle/>
          <a:p>
            <a:pPr>
              <a:lnSpc>
                <a:spcPct val="80000"/>
              </a:lnSpc>
            </a:pPr>
            <a:r>
              <a:rPr lang="en-US" sz="2400" dirty="0" smtClean="0"/>
              <a:t>Implementing the JOIN Operation (contd.):</a:t>
            </a:r>
          </a:p>
          <a:p>
            <a:pPr>
              <a:lnSpc>
                <a:spcPct val="80000"/>
              </a:lnSpc>
            </a:pPr>
            <a:r>
              <a:rPr lang="en-US" sz="2400" dirty="0" smtClean="0"/>
              <a:t>Other types of JOIN algorithms</a:t>
            </a:r>
          </a:p>
          <a:p>
            <a:pPr>
              <a:lnSpc>
                <a:spcPct val="80000"/>
              </a:lnSpc>
            </a:pPr>
            <a:r>
              <a:rPr lang="en-US" sz="2400" dirty="0" smtClean="0"/>
              <a:t>Partition hash join</a:t>
            </a:r>
          </a:p>
          <a:p>
            <a:pPr lvl="1">
              <a:lnSpc>
                <a:spcPct val="80000"/>
              </a:lnSpc>
            </a:pPr>
            <a:r>
              <a:rPr lang="en-US" sz="2200" dirty="0" smtClean="0"/>
              <a:t>Partitioning phase:</a:t>
            </a:r>
          </a:p>
          <a:p>
            <a:pPr lvl="2">
              <a:lnSpc>
                <a:spcPct val="80000"/>
              </a:lnSpc>
            </a:pPr>
            <a:r>
              <a:rPr lang="en-US" sz="2000" dirty="0" smtClean="0"/>
              <a:t>Each file (R and S) is first partitioned into M partitions using a partitioning hash function on the join attributes: </a:t>
            </a:r>
          </a:p>
          <a:p>
            <a:pPr lvl="3">
              <a:lnSpc>
                <a:spcPct val="80000"/>
              </a:lnSpc>
            </a:pPr>
            <a:r>
              <a:rPr lang="en-US" sz="1800" dirty="0" smtClean="0"/>
              <a:t>R1 , R2 , R3 ,  ...... </a:t>
            </a:r>
            <a:r>
              <a:rPr lang="en-US" sz="1800" dirty="0" err="1" smtClean="0"/>
              <a:t>Rm</a:t>
            </a:r>
            <a:r>
              <a:rPr lang="en-US" sz="1800" dirty="0" smtClean="0"/>
              <a:t>  and S1 , S2 , S3 , ...... </a:t>
            </a:r>
            <a:r>
              <a:rPr lang="en-US" sz="1800" dirty="0" err="1" smtClean="0"/>
              <a:t>Sm</a:t>
            </a:r>
            <a:endParaRPr lang="en-US" sz="1800" dirty="0" smtClean="0"/>
          </a:p>
          <a:p>
            <a:pPr lvl="2">
              <a:lnSpc>
                <a:spcPct val="80000"/>
              </a:lnSpc>
            </a:pPr>
            <a:r>
              <a:rPr lang="en-US" sz="2000" dirty="0" smtClean="0"/>
              <a:t>Minimum number of in-memory buffers needed for the 	partitioning phase: M+1. </a:t>
            </a:r>
          </a:p>
          <a:p>
            <a:pPr lvl="2">
              <a:lnSpc>
                <a:spcPct val="80000"/>
              </a:lnSpc>
            </a:pPr>
            <a:r>
              <a:rPr lang="en-US" sz="2000" dirty="0" smtClean="0"/>
              <a:t>A disk sub-file is created per partition to store the tuples 	for that partition.  </a:t>
            </a:r>
          </a:p>
          <a:p>
            <a:pPr lvl="1">
              <a:lnSpc>
                <a:spcPct val="80000"/>
              </a:lnSpc>
            </a:pPr>
            <a:r>
              <a:rPr lang="en-US" sz="2200" dirty="0" smtClean="0"/>
              <a:t>Joining or probing phase:</a:t>
            </a:r>
          </a:p>
          <a:p>
            <a:pPr lvl="2">
              <a:lnSpc>
                <a:spcPct val="80000"/>
              </a:lnSpc>
            </a:pPr>
            <a:r>
              <a:rPr lang="en-US" sz="2000" dirty="0" smtClean="0"/>
              <a:t>Involves M iterations, one per partitioned file.</a:t>
            </a:r>
          </a:p>
          <a:p>
            <a:pPr lvl="2">
              <a:lnSpc>
                <a:spcPct val="80000"/>
              </a:lnSpc>
            </a:pPr>
            <a:r>
              <a:rPr lang="en-US" sz="2000" dirty="0" smtClean="0"/>
              <a:t>Iteration </a:t>
            </a:r>
            <a:r>
              <a:rPr lang="en-US" sz="2000" dirty="0" err="1" smtClean="0"/>
              <a:t>i</a:t>
            </a:r>
            <a:r>
              <a:rPr lang="en-US" sz="2000" dirty="0" smtClean="0"/>
              <a:t> involves joining  partitions </a:t>
            </a:r>
            <a:r>
              <a:rPr lang="en-US" sz="2000" dirty="0" err="1" smtClean="0"/>
              <a:t>Ri</a:t>
            </a:r>
            <a:r>
              <a:rPr lang="en-US" sz="2000" dirty="0" smtClean="0"/>
              <a:t> and Si.</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22</a:t>
            </a:fld>
            <a:endParaRPr lang="en-US"/>
          </a:p>
        </p:txBody>
      </p:sp>
    </p:spTree>
    <p:extLst>
      <p:ext uri="{BB962C8B-B14F-4D97-AF65-F5344CB8AC3E}">
        <p14:creationId xmlns:p14="http://schemas.microsoft.com/office/powerpoint/2010/main" val="2816950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SELECT and JOIN Operations </a:t>
            </a:r>
            <a:endParaRPr lang="en-US" dirty="0"/>
          </a:p>
        </p:txBody>
      </p:sp>
      <p:sp>
        <p:nvSpPr>
          <p:cNvPr id="3" name="Content Placeholder 2"/>
          <p:cNvSpPr>
            <a:spLocks noGrp="1"/>
          </p:cNvSpPr>
          <p:nvPr>
            <p:ph idx="1"/>
          </p:nvPr>
        </p:nvSpPr>
        <p:spPr/>
        <p:txBody>
          <a:bodyPr/>
          <a:lstStyle/>
          <a:p>
            <a:pPr marL="533400" indent="-533400"/>
            <a:r>
              <a:rPr lang="en-US" dirty="0" smtClean="0"/>
              <a:t>Implementing the JOIN Operation (contd.):</a:t>
            </a:r>
          </a:p>
          <a:p>
            <a:pPr marL="533400" indent="-533400"/>
            <a:r>
              <a:rPr lang="en-US" dirty="0" smtClean="0"/>
              <a:t>Partitioned Hash Join Procedure:</a:t>
            </a:r>
          </a:p>
          <a:p>
            <a:pPr marL="952500" lvl="1" indent="-495300"/>
            <a:r>
              <a:rPr lang="en-US" dirty="0" smtClean="0"/>
              <a:t>Assume  </a:t>
            </a:r>
            <a:r>
              <a:rPr lang="en-US" dirty="0" err="1" smtClean="0"/>
              <a:t>Ri</a:t>
            </a:r>
            <a:r>
              <a:rPr lang="en-US" dirty="0" smtClean="0"/>
              <a:t> is smaller than Si.</a:t>
            </a:r>
          </a:p>
          <a:p>
            <a:pPr marL="1371600" lvl="2" indent="-457200">
              <a:buSzTx/>
              <a:buFont typeface="Wingdings" pitchFamily="2" charset="2"/>
              <a:buAutoNum type="arabicPeriod"/>
            </a:pPr>
            <a:r>
              <a:rPr lang="en-US" dirty="0" smtClean="0"/>
              <a:t>Copy records from </a:t>
            </a:r>
            <a:r>
              <a:rPr lang="en-US" dirty="0" err="1" smtClean="0"/>
              <a:t>Ri</a:t>
            </a:r>
            <a:r>
              <a:rPr lang="en-US" dirty="0" smtClean="0"/>
              <a:t>  into memory buffers.</a:t>
            </a:r>
          </a:p>
          <a:p>
            <a:pPr marL="1371600" lvl="2" indent="-457200">
              <a:buSzTx/>
              <a:buFont typeface="Wingdings" pitchFamily="2" charset="2"/>
              <a:buAutoNum type="arabicPeriod"/>
            </a:pPr>
            <a:r>
              <a:rPr lang="en-US" dirty="0" smtClean="0"/>
              <a:t>Read all blocks from Si, one at a time and each record from Si is used to </a:t>
            </a:r>
            <a:r>
              <a:rPr lang="en-US" i="1" dirty="0" smtClean="0"/>
              <a:t>probe</a:t>
            </a:r>
            <a:r>
              <a:rPr lang="en-US" dirty="0" smtClean="0"/>
              <a:t> for a matching record(s) from partition </a:t>
            </a:r>
            <a:r>
              <a:rPr lang="en-US" dirty="0" err="1" smtClean="0"/>
              <a:t>Ri</a:t>
            </a:r>
            <a:r>
              <a:rPr lang="en-US" dirty="0" smtClean="0"/>
              <a:t>.</a:t>
            </a:r>
          </a:p>
          <a:p>
            <a:pPr marL="1371600" lvl="2" indent="-457200">
              <a:buSzTx/>
              <a:buFont typeface="Wingdings" pitchFamily="2" charset="2"/>
              <a:buAutoNum type="arabicPeriod"/>
            </a:pPr>
            <a:r>
              <a:rPr lang="en-US" dirty="0" smtClean="0"/>
              <a:t>Write matching record from </a:t>
            </a:r>
            <a:r>
              <a:rPr lang="en-US" dirty="0" err="1" smtClean="0"/>
              <a:t>Ri</a:t>
            </a:r>
            <a:r>
              <a:rPr lang="en-US" dirty="0" smtClean="0"/>
              <a:t> after joining to the record from Si into the result file.</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23</a:t>
            </a:fld>
            <a:endParaRPr lang="en-US"/>
          </a:p>
        </p:txBody>
      </p:sp>
    </p:spTree>
    <p:extLst>
      <p:ext uri="{BB962C8B-B14F-4D97-AF65-F5344CB8AC3E}">
        <p14:creationId xmlns:p14="http://schemas.microsoft.com/office/powerpoint/2010/main" val="1647459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SELECT and JOIN Operations </a:t>
            </a:r>
            <a:endParaRPr lang="en-US" dirty="0"/>
          </a:p>
        </p:txBody>
      </p:sp>
      <p:sp>
        <p:nvSpPr>
          <p:cNvPr id="3" name="Content Placeholder 2"/>
          <p:cNvSpPr>
            <a:spLocks noGrp="1"/>
          </p:cNvSpPr>
          <p:nvPr>
            <p:ph idx="1"/>
          </p:nvPr>
        </p:nvSpPr>
        <p:spPr/>
        <p:txBody>
          <a:bodyPr/>
          <a:lstStyle/>
          <a:p>
            <a:pPr marL="533400" indent="-533400"/>
            <a:r>
              <a:rPr lang="en-US" sz="2400" dirty="0" smtClean="0"/>
              <a:t>Implementing the JOIN Operation (contd.):</a:t>
            </a:r>
          </a:p>
          <a:p>
            <a:pPr marL="533400" indent="-533400"/>
            <a:r>
              <a:rPr lang="en-US" sz="2400" dirty="0" smtClean="0"/>
              <a:t>Cost analysis of partition hash join:</a:t>
            </a:r>
          </a:p>
          <a:p>
            <a:pPr marL="952500" lvl="1" indent="-495300">
              <a:buSzTx/>
              <a:buFont typeface="Wingdings" pitchFamily="2" charset="2"/>
              <a:buAutoNum type="arabicPeriod"/>
            </a:pPr>
            <a:r>
              <a:rPr lang="en-US" sz="2200" dirty="0" smtClean="0"/>
              <a:t>Reading and writing each record from R and S during the partitioning phase:</a:t>
            </a:r>
            <a:br>
              <a:rPr lang="en-US" sz="2200" dirty="0" smtClean="0"/>
            </a:br>
            <a:r>
              <a:rPr lang="en-US" sz="2200" dirty="0" smtClean="0"/>
              <a:t>		(</a:t>
            </a:r>
            <a:r>
              <a:rPr lang="en-US" sz="2200" dirty="0" err="1" smtClean="0"/>
              <a:t>b</a:t>
            </a:r>
            <a:r>
              <a:rPr lang="en-US" sz="2200" baseline="-25000" dirty="0" err="1" smtClean="0"/>
              <a:t>R</a:t>
            </a:r>
            <a:r>
              <a:rPr lang="en-US" sz="2200" dirty="0" smtClean="0"/>
              <a:t>  +  </a:t>
            </a:r>
            <a:r>
              <a:rPr lang="en-US" sz="2200" dirty="0" err="1" smtClean="0"/>
              <a:t>b</a:t>
            </a:r>
            <a:r>
              <a:rPr lang="en-US" sz="2200" baseline="-25000" dirty="0" err="1" smtClean="0"/>
              <a:t>S</a:t>
            </a:r>
            <a:r>
              <a:rPr lang="en-US" sz="2200" dirty="0" smtClean="0"/>
              <a:t>),  (</a:t>
            </a:r>
            <a:r>
              <a:rPr lang="en-US" sz="2200" dirty="0" err="1" smtClean="0"/>
              <a:t>b</a:t>
            </a:r>
            <a:r>
              <a:rPr lang="en-US" sz="2200" baseline="-25000" dirty="0" err="1" smtClean="0"/>
              <a:t>R</a:t>
            </a:r>
            <a:r>
              <a:rPr lang="en-US" sz="2200" dirty="0" smtClean="0"/>
              <a:t>  +  </a:t>
            </a:r>
            <a:r>
              <a:rPr lang="en-US" sz="2200" dirty="0" err="1" smtClean="0"/>
              <a:t>b</a:t>
            </a:r>
            <a:r>
              <a:rPr lang="en-US" sz="2200" baseline="-25000" dirty="0" err="1" smtClean="0"/>
              <a:t>S</a:t>
            </a:r>
            <a:r>
              <a:rPr lang="en-US" sz="2200" dirty="0" smtClean="0"/>
              <a:t>)</a:t>
            </a:r>
          </a:p>
          <a:p>
            <a:pPr marL="952500" lvl="1" indent="-495300">
              <a:buSzTx/>
              <a:buFont typeface="Wingdings" pitchFamily="2" charset="2"/>
              <a:buAutoNum type="arabicPeriod"/>
            </a:pPr>
            <a:r>
              <a:rPr lang="en-US" sz="2200" dirty="0" smtClean="0"/>
              <a:t>Reading each record during the joining phase:</a:t>
            </a:r>
            <a:br>
              <a:rPr lang="en-US" sz="2200" dirty="0" smtClean="0"/>
            </a:br>
            <a:r>
              <a:rPr lang="en-US" sz="2200" dirty="0" smtClean="0"/>
              <a:t>		(</a:t>
            </a:r>
            <a:r>
              <a:rPr lang="en-US" sz="2200" dirty="0" err="1" smtClean="0"/>
              <a:t>b</a:t>
            </a:r>
            <a:r>
              <a:rPr lang="en-US" sz="2200" baseline="-25000" dirty="0" err="1" smtClean="0"/>
              <a:t>R</a:t>
            </a:r>
            <a:r>
              <a:rPr lang="en-US" sz="2200" dirty="0" smtClean="0"/>
              <a:t>  +  </a:t>
            </a:r>
            <a:r>
              <a:rPr lang="en-US" sz="2200" dirty="0" err="1" smtClean="0"/>
              <a:t>b</a:t>
            </a:r>
            <a:r>
              <a:rPr lang="en-US" sz="2200" baseline="-25000" dirty="0" err="1" smtClean="0"/>
              <a:t>S</a:t>
            </a:r>
            <a:r>
              <a:rPr lang="en-US" sz="2200" dirty="0" smtClean="0"/>
              <a:t>)</a:t>
            </a:r>
          </a:p>
          <a:p>
            <a:pPr marL="952500" lvl="1" indent="-495300">
              <a:buSzTx/>
              <a:buFont typeface="Wingdings" pitchFamily="2" charset="2"/>
              <a:buAutoNum type="arabicPeriod"/>
            </a:pPr>
            <a:r>
              <a:rPr lang="en-US" sz="2200" dirty="0" smtClean="0"/>
              <a:t>Writing the result of join:</a:t>
            </a:r>
            <a:br>
              <a:rPr lang="en-US" sz="2200" dirty="0" smtClean="0"/>
            </a:br>
            <a:r>
              <a:rPr lang="en-US" sz="2200" dirty="0" smtClean="0"/>
              <a:t>		 </a:t>
            </a:r>
            <a:r>
              <a:rPr lang="en-US" sz="2200" dirty="0" err="1" smtClean="0"/>
              <a:t>b</a:t>
            </a:r>
            <a:r>
              <a:rPr lang="en-US" sz="2200" baseline="-25000" dirty="0" err="1" smtClean="0"/>
              <a:t>RES</a:t>
            </a:r>
            <a:endParaRPr lang="en-US" sz="2200" dirty="0" smtClean="0"/>
          </a:p>
          <a:p>
            <a:pPr marL="533400" indent="-533400"/>
            <a:r>
              <a:rPr lang="en-US" sz="2400" dirty="0" smtClean="0"/>
              <a:t>Total Cost:</a:t>
            </a:r>
          </a:p>
          <a:p>
            <a:pPr marL="952500" lvl="1" indent="-495300"/>
            <a:r>
              <a:rPr lang="en-US" sz="2200" dirty="0" smtClean="0"/>
              <a:t>3* (</a:t>
            </a:r>
            <a:r>
              <a:rPr lang="en-US" sz="2200" dirty="0" err="1" smtClean="0"/>
              <a:t>b</a:t>
            </a:r>
            <a:r>
              <a:rPr lang="en-US" sz="2200" baseline="-25000" dirty="0" err="1" smtClean="0"/>
              <a:t>R</a:t>
            </a:r>
            <a:r>
              <a:rPr lang="en-US" sz="2200" dirty="0" smtClean="0"/>
              <a:t>  +  </a:t>
            </a:r>
            <a:r>
              <a:rPr lang="en-US" sz="2200" dirty="0" err="1" smtClean="0"/>
              <a:t>b</a:t>
            </a:r>
            <a:r>
              <a:rPr lang="en-US" sz="2200" baseline="-25000" dirty="0" err="1" smtClean="0"/>
              <a:t>S</a:t>
            </a:r>
            <a:r>
              <a:rPr lang="en-US" sz="2200" dirty="0" smtClean="0"/>
              <a:t>) + </a:t>
            </a:r>
            <a:r>
              <a:rPr lang="en-US" sz="2200" dirty="0" err="1" smtClean="0"/>
              <a:t>b</a:t>
            </a:r>
            <a:r>
              <a:rPr lang="en-US" sz="2200" baseline="-25000" dirty="0" err="1" smtClean="0"/>
              <a:t>RES</a:t>
            </a:r>
            <a:endParaRPr lang="en-US" sz="2200" dirty="0" smtClean="0"/>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24</a:t>
            </a:fld>
            <a:endParaRPr lang="en-US"/>
          </a:p>
        </p:txBody>
      </p:sp>
    </p:spTree>
    <p:extLst>
      <p:ext uri="{BB962C8B-B14F-4D97-AF65-F5344CB8AC3E}">
        <p14:creationId xmlns:p14="http://schemas.microsoft.com/office/powerpoint/2010/main" val="1034401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SELECT and JOIN Operations </a:t>
            </a:r>
            <a:endParaRPr lang="en-US" dirty="0"/>
          </a:p>
        </p:txBody>
      </p:sp>
      <p:sp>
        <p:nvSpPr>
          <p:cNvPr id="3" name="Content Placeholder 2"/>
          <p:cNvSpPr>
            <a:spLocks noGrp="1"/>
          </p:cNvSpPr>
          <p:nvPr>
            <p:ph idx="1"/>
          </p:nvPr>
        </p:nvSpPr>
        <p:spPr/>
        <p:txBody>
          <a:bodyPr/>
          <a:lstStyle/>
          <a:p>
            <a:pPr>
              <a:lnSpc>
                <a:spcPct val="80000"/>
              </a:lnSpc>
            </a:pPr>
            <a:r>
              <a:rPr lang="en-US" sz="2400" dirty="0" smtClean="0"/>
              <a:t>Implementing the JOIN Operation (contd.):</a:t>
            </a:r>
          </a:p>
          <a:p>
            <a:pPr>
              <a:lnSpc>
                <a:spcPct val="80000"/>
              </a:lnSpc>
            </a:pPr>
            <a:r>
              <a:rPr lang="en-US" sz="2400" b="1" dirty="0" smtClean="0"/>
              <a:t>Hybrid hash join:</a:t>
            </a:r>
          </a:p>
          <a:p>
            <a:pPr lvl="1">
              <a:lnSpc>
                <a:spcPct val="80000"/>
              </a:lnSpc>
            </a:pPr>
            <a:r>
              <a:rPr lang="en-US" sz="2200" dirty="0" smtClean="0"/>
              <a:t>Same as partitioned hash join except: </a:t>
            </a:r>
          </a:p>
          <a:p>
            <a:pPr lvl="2">
              <a:lnSpc>
                <a:spcPct val="80000"/>
              </a:lnSpc>
            </a:pPr>
            <a:r>
              <a:rPr lang="en-US" sz="2000" dirty="0" smtClean="0"/>
              <a:t>Joining phase of one of the partitions is included during the partitioning phase. </a:t>
            </a:r>
          </a:p>
          <a:p>
            <a:pPr lvl="1">
              <a:lnSpc>
                <a:spcPct val="80000"/>
              </a:lnSpc>
            </a:pPr>
            <a:r>
              <a:rPr lang="en-US" sz="2200" b="1" dirty="0" smtClean="0"/>
              <a:t>Partitioning phase</a:t>
            </a:r>
            <a:r>
              <a:rPr lang="en-US" sz="2200" dirty="0" smtClean="0"/>
              <a:t>:</a:t>
            </a:r>
          </a:p>
          <a:p>
            <a:pPr lvl="2">
              <a:lnSpc>
                <a:spcPct val="80000"/>
              </a:lnSpc>
            </a:pPr>
            <a:r>
              <a:rPr lang="en-US" sz="2000" dirty="0" smtClean="0"/>
              <a:t>Allocate buffers for smaller relation- one block for each of the M-1 partitions, remaining blocks to partition 1.</a:t>
            </a:r>
          </a:p>
          <a:p>
            <a:pPr lvl="2">
              <a:lnSpc>
                <a:spcPct val="80000"/>
              </a:lnSpc>
            </a:pPr>
            <a:r>
              <a:rPr lang="en-US" sz="2000" dirty="0" smtClean="0"/>
              <a:t>Repeat for the larger relation in the pass through S.)</a:t>
            </a:r>
          </a:p>
          <a:p>
            <a:pPr lvl="1">
              <a:lnSpc>
                <a:spcPct val="80000"/>
              </a:lnSpc>
            </a:pPr>
            <a:r>
              <a:rPr lang="en-US" sz="2200" b="1" dirty="0" smtClean="0"/>
              <a:t>Joining phase</a:t>
            </a:r>
            <a:r>
              <a:rPr lang="en-US" sz="2200" dirty="0" smtClean="0"/>
              <a:t>:</a:t>
            </a:r>
          </a:p>
          <a:p>
            <a:pPr lvl="2">
              <a:lnSpc>
                <a:spcPct val="80000"/>
              </a:lnSpc>
            </a:pPr>
            <a:r>
              <a:rPr lang="en-US" sz="2000" dirty="0" smtClean="0"/>
              <a:t>M-1 iterations are needed for the partitions R2 , R3 , R4 ,  ......</a:t>
            </a:r>
            <a:r>
              <a:rPr lang="en-US" sz="2000" dirty="0" err="1" smtClean="0"/>
              <a:t>Rm</a:t>
            </a:r>
            <a:r>
              <a:rPr lang="en-US" sz="2000" dirty="0" smtClean="0"/>
              <a:t> and S2 , S3 , S4 ,  ......Sm. R1 and S1  are joined during the partitioning of S1, and results of joining R1 and  S1 are already written to the disk by the end of partitioning phase.</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25</a:t>
            </a:fld>
            <a:endParaRPr lang="en-US"/>
          </a:p>
        </p:txBody>
      </p:sp>
    </p:spTree>
    <p:extLst>
      <p:ext uri="{BB962C8B-B14F-4D97-AF65-F5344CB8AC3E}">
        <p14:creationId xmlns:p14="http://schemas.microsoft.com/office/powerpoint/2010/main" val="37801599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for PROJECT and SET Operations </a:t>
            </a:r>
          </a:p>
        </p:txBody>
      </p:sp>
      <p:sp>
        <p:nvSpPr>
          <p:cNvPr id="3" name="Content Placeholder 2"/>
          <p:cNvSpPr>
            <a:spLocks noGrp="1"/>
          </p:cNvSpPr>
          <p:nvPr>
            <p:ph idx="1"/>
          </p:nvPr>
        </p:nvSpPr>
        <p:spPr/>
        <p:txBody>
          <a:bodyPr/>
          <a:lstStyle/>
          <a:p>
            <a:pPr marL="457200" indent="-457200">
              <a:lnSpc>
                <a:spcPct val="80000"/>
              </a:lnSpc>
            </a:pPr>
            <a:r>
              <a:rPr lang="en-US" sz="2400" dirty="0">
                <a:cs typeface="Times New Roman" pitchFamily="18" charset="0"/>
              </a:rPr>
              <a:t>Algorithm for PROJECT operations (Figure 15.3b)</a:t>
            </a:r>
          </a:p>
          <a:p>
            <a:pPr marL="457200" indent="-457200">
              <a:lnSpc>
                <a:spcPct val="80000"/>
              </a:lnSpc>
              <a:buFont typeface="Wingdings" pitchFamily="2" charset="2"/>
              <a:buNone/>
            </a:pPr>
            <a:r>
              <a:rPr lang="en-US" b="1" dirty="0">
                <a:latin typeface="Symbol" pitchFamily="18" charset="2"/>
              </a:rPr>
              <a:t>	</a:t>
            </a:r>
            <a:r>
              <a:rPr lang="en-US" sz="2400" dirty="0"/>
              <a:t> </a:t>
            </a:r>
            <a:r>
              <a:rPr lang="en-US" sz="2400" baseline="-25000" dirty="0"/>
              <a:t>&lt;attribute list&gt;</a:t>
            </a:r>
            <a:r>
              <a:rPr lang="en-US" sz="2400" dirty="0"/>
              <a:t>(R)</a:t>
            </a:r>
          </a:p>
          <a:p>
            <a:pPr marL="457200" indent="-457200">
              <a:lnSpc>
                <a:spcPct val="80000"/>
              </a:lnSpc>
              <a:buFont typeface="Wingdings" pitchFamily="2" charset="2"/>
              <a:buNone/>
            </a:pPr>
            <a:endParaRPr lang="en-US" sz="2400" dirty="0">
              <a:cs typeface="Times New Roman" pitchFamily="18" charset="0"/>
            </a:endParaRPr>
          </a:p>
          <a:p>
            <a:pPr marL="876300" lvl="1" indent="-419100">
              <a:lnSpc>
                <a:spcPct val="80000"/>
              </a:lnSpc>
              <a:buSzTx/>
              <a:buFont typeface="Wingdings" pitchFamily="2" charset="2"/>
              <a:buAutoNum type="arabicPeriod"/>
            </a:pPr>
            <a:r>
              <a:rPr lang="en-US" sz="2200" dirty="0">
                <a:cs typeface="Times New Roman" pitchFamily="18" charset="0"/>
              </a:rPr>
              <a:t> If &lt;attribute list&gt; has a key of relation R, extract all tuples from R with only the values for the attributes in &lt;attribute list&gt;.</a:t>
            </a:r>
          </a:p>
          <a:p>
            <a:pPr marL="876300" lvl="1" indent="-419100">
              <a:lnSpc>
                <a:spcPct val="80000"/>
              </a:lnSpc>
              <a:buSzTx/>
              <a:buFont typeface="Wingdings" pitchFamily="2" charset="2"/>
              <a:buAutoNum type="arabicPeriod"/>
            </a:pPr>
            <a:r>
              <a:rPr lang="en-US" sz="2200" dirty="0">
                <a:cs typeface="Times New Roman" pitchFamily="18" charset="0"/>
              </a:rPr>
              <a:t> If &lt;attribute list&gt; does NOT include a key of relation R, duplicated tuples must be removed from the results. </a:t>
            </a:r>
          </a:p>
          <a:p>
            <a:pPr marL="457200" indent="-457200">
              <a:lnSpc>
                <a:spcPct val="80000"/>
              </a:lnSpc>
            </a:pPr>
            <a:endParaRPr lang="en-US" sz="2400" dirty="0">
              <a:cs typeface="Times New Roman" pitchFamily="18" charset="0"/>
            </a:endParaRPr>
          </a:p>
          <a:p>
            <a:pPr marL="457200" indent="-457200">
              <a:lnSpc>
                <a:spcPct val="80000"/>
              </a:lnSpc>
            </a:pPr>
            <a:r>
              <a:rPr lang="en-US" sz="2400" dirty="0">
                <a:cs typeface="Times New Roman" pitchFamily="18" charset="0"/>
              </a:rPr>
              <a:t>Methods to remove duplicate tuples</a:t>
            </a:r>
          </a:p>
          <a:p>
            <a:pPr marL="876300" lvl="1" indent="-419100">
              <a:lnSpc>
                <a:spcPct val="80000"/>
              </a:lnSpc>
              <a:buSzTx/>
              <a:buFont typeface="Wingdings" pitchFamily="2" charset="2"/>
              <a:buAutoNum type="arabicPeriod"/>
            </a:pPr>
            <a:r>
              <a:rPr lang="en-US" sz="2200" dirty="0">
                <a:cs typeface="Times New Roman" pitchFamily="18" charset="0"/>
              </a:rPr>
              <a:t> Sorting</a:t>
            </a:r>
          </a:p>
          <a:p>
            <a:pPr marL="876300" lvl="1" indent="-419100">
              <a:lnSpc>
                <a:spcPct val="80000"/>
              </a:lnSpc>
              <a:buSzTx/>
              <a:buFont typeface="Wingdings" pitchFamily="2" charset="2"/>
              <a:buAutoNum type="arabicPeriod"/>
            </a:pPr>
            <a:r>
              <a:rPr lang="en-US" sz="2200" dirty="0">
                <a:cs typeface="Times New Roman" pitchFamily="18" charset="0"/>
              </a:rPr>
              <a:t> Hashing</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26</a:t>
            </a:fld>
            <a:endParaRPr lang="en-US"/>
          </a:p>
        </p:txBody>
      </p:sp>
    </p:spTree>
    <p:extLst>
      <p:ext uri="{BB962C8B-B14F-4D97-AF65-F5344CB8AC3E}">
        <p14:creationId xmlns:p14="http://schemas.microsoft.com/office/powerpoint/2010/main" val="3289816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for PROJECT and SET Operations </a:t>
            </a:r>
          </a:p>
        </p:txBody>
      </p:sp>
      <p:sp>
        <p:nvSpPr>
          <p:cNvPr id="3" name="Content Placeholder 2"/>
          <p:cNvSpPr>
            <a:spLocks noGrp="1"/>
          </p:cNvSpPr>
          <p:nvPr>
            <p:ph idx="1"/>
          </p:nvPr>
        </p:nvSpPr>
        <p:spPr/>
        <p:txBody>
          <a:bodyPr/>
          <a:lstStyle/>
          <a:p>
            <a:pPr>
              <a:lnSpc>
                <a:spcPct val="80000"/>
              </a:lnSpc>
            </a:pPr>
            <a:r>
              <a:rPr lang="en-US" sz="2400" b="1" dirty="0"/>
              <a:t>Algorithm for SET operations</a:t>
            </a:r>
          </a:p>
          <a:p>
            <a:pPr>
              <a:lnSpc>
                <a:spcPct val="80000"/>
              </a:lnSpc>
            </a:pPr>
            <a:r>
              <a:rPr lang="en-US" sz="2400" b="1" dirty="0"/>
              <a:t>Set operations</a:t>
            </a:r>
            <a:r>
              <a:rPr lang="en-US" sz="2400" dirty="0"/>
              <a:t>:</a:t>
            </a:r>
          </a:p>
          <a:p>
            <a:pPr lvl="1">
              <a:lnSpc>
                <a:spcPct val="80000"/>
              </a:lnSpc>
            </a:pPr>
            <a:r>
              <a:rPr lang="en-US" sz="2200" dirty="0"/>
              <a:t>UNION, INTERSECTION, SET DIFFERENCE and CARTESIAN PRODUCT</a:t>
            </a:r>
          </a:p>
          <a:p>
            <a:pPr>
              <a:lnSpc>
                <a:spcPct val="80000"/>
              </a:lnSpc>
            </a:pPr>
            <a:r>
              <a:rPr lang="en-US" sz="2400" b="1" dirty="0"/>
              <a:t>CARTESIAN PRODUCT</a:t>
            </a:r>
            <a:r>
              <a:rPr lang="en-US" sz="2400" dirty="0"/>
              <a:t> of relations R and S include all possible combinations of  records from R and S. The </a:t>
            </a:r>
            <a:r>
              <a:rPr lang="en-US" sz="2400"/>
              <a:t>attribute </a:t>
            </a:r>
            <a:r>
              <a:rPr lang="en-US" sz="2400" smtClean="0"/>
              <a:t>set of </a:t>
            </a:r>
            <a:r>
              <a:rPr lang="en-US" sz="2400" dirty="0"/>
              <a:t>the </a:t>
            </a:r>
            <a:r>
              <a:rPr lang="en-US" sz="2400"/>
              <a:t>result </a:t>
            </a:r>
            <a:r>
              <a:rPr lang="en-US" sz="2400" smtClean="0"/>
              <a:t>includes </a:t>
            </a:r>
            <a:r>
              <a:rPr lang="en-US" sz="2400" dirty="0"/>
              <a:t>all attributes of R and S. </a:t>
            </a:r>
          </a:p>
          <a:p>
            <a:pPr>
              <a:lnSpc>
                <a:spcPct val="80000"/>
              </a:lnSpc>
            </a:pPr>
            <a:r>
              <a:rPr lang="en-US" sz="2400" b="1" dirty="0"/>
              <a:t>Cost analysis</a:t>
            </a:r>
            <a:r>
              <a:rPr lang="en-US" sz="2400" dirty="0"/>
              <a:t> of CARTESIAN PRODUCT </a:t>
            </a:r>
          </a:p>
          <a:p>
            <a:pPr lvl="1">
              <a:lnSpc>
                <a:spcPct val="80000"/>
              </a:lnSpc>
            </a:pPr>
            <a:r>
              <a:rPr lang="en-US" sz="2200" dirty="0"/>
              <a:t>If R has n records and j attributes and S has m records and k attributes, the result relation will have n*m records and </a:t>
            </a:r>
            <a:r>
              <a:rPr lang="en-US" sz="2200" dirty="0" err="1"/>
              <a:t>j+k</a:t>
            </a:r>
            <a:r>
              <a:rPr lang="en-US" sz="2200" dirty="0"/>
              <a:t> attributes.</a:t>
            </a:r>
          </a:p>
          <a:p>
            <a:pPr>
              <a:lnSpc>
                <a:spcPct val="80000"/>
              </a:lnSpc>
            </a:pPr>
            <a:r>
              <a:rPr lang="en-US" sz="2400" dirty="0"/>
              <a:t>CARTESIAN PRODUCT operation is </a:t>
            </a:r>
            <a:r>
              <a:rPr lang="en-US" sz="2400" b="1" dirty="0"/>
              <a:t>very</a:t>
            </a:r>
            <a:r>
              <a:rPr lang="en-US" sz="2400" dirty="0"/>
              <a:t> </a:t>
            </a:r>
            <a:r>
              <a:rPr lang="en-US" sz="2400" b="1" dirty="0"/>
              <a:t>expensive</a:t>
            </a:r>
            <a:r>
              <a:rPr lang="en-US" sz="2400" dirty="0"/>
              <a:t> and should be avoided if possible.</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27</a:t>
            </a:fld>
            <a:endParaRPr lang="en-US"/>
          </a:p>
        </p:txBody>
      </p:sp>
    </p:spTree>
    <p:extLst>
      <p:ext uri="{BB962C8B-B14F-4D97-AF65-F5344CB8AC3E}">
        <p14:creationId xmlns:p14="http://schemas.microsoft.com/office/powerpoint/2010/main" val="3539023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for PROJECT and SET Operations </a:t>
            </a:r>
          </a:p>
        </p:txBody>
      </p:sp>
      <p:sp>
        <p:nvSpPr>
          <p:cNvPr id="3" name="Content Placeholder 2"/>
          <p:cNvSpPr>
            <a:spLocks noGrp="1"/>
          </p:cNvSpPr>
          <p:nvPr>
            <p:ph idx="1"/>
          </p:nvPr>
        </p:nvSpPr>
        <p:spPr/>
        <p:txBody>
          <a:bodyPr/>
          <a:lstStyle/>
          <a:p>
            <a:pPr>
              <a:lnSpc>
                <a:spcPct val="80000"/>
              </a:lnSpc>
            </a:pPr>
            <a:r>
              <a:rPr lang="en-US" sz="2400" b="1" dirty="0"/>
              <a:t>Algorithm for SET operations (contd.)</a:t>
            </a:r>
          </a:p>
          <a:p>
            <a:pPr>
              <a:lnSpc>
                <a:spcPct val="80000"/>
              </a:lnSpc>
            </a:pPr>
            <a:r>
              <a:rPr lang="en-US" sz="2400" b="1" dirty="0"/>
              <a:t>UNION</a:t>
            </a:r>
            <a:r>
              <a:rPr lang="en-US" sz="2400" dirty="0"/>
              <a:t> (See Figure 19.3c) </a:t>
            </a:r>
          </a:p>
          <a:p>
            <a:pPr lvl="1">
              <a:lnSpc>
                <a:spcPct val="80000"/>
              </a:lnSpc>
            </a:pPr>
            <a:r>
              <a:rPr lang="en-US" sz="2200" dirty="0"/>
              <a:t>Sort the two relations on the same attributes.</a:t>
            </a:r>
          </a:p>
          <a:p>
            <a:pPr lvl="1">
              <a:lnSpc>
                <a:spcPct val="80000"/>
              </a:lnSpc>
            </a:pPr>
            <a:r>
              <a:rPr lang="en-US" sz="2200" dirty="0"/>
              <a:t>Scan and merge both sorted files concurrently, whenever the same tuple exists in both relations, only one is kept in the merged results.</a:t>
            </a:r>
          </a:p>
          <a:p>
            <a:pPr>
              <a:lnSpc>
                <a:spcPct val="80000"/>
              </a:lnSpc>
            </a:pPr>
            <a:r>
              <a:rPr lang="en-US" sz="2400" b="1" dirty="0"/>
              <a:t>INTERSECTION</a:t>
            </a:r>
            <a:r>
              <a:rPr lang="en-US" sz="2400" dirty="0"/>
              <a:t> (See Figure 19.3d)</a:t>
            </a:r>
          </a:p>
          <a:p>
            <a:pPr lvl="1">
              <a:lnSpc>
                <a:spcPct val="80000"/>
              </a:lnSpc>
            </a:pPr>
            <a:r>
              <a:rPr lang="en-US" sz="2200" dirty="0"/>
              <a:t>Sort the two relations on the same attributes.</a:t>
            </a:r>
          </a:p>
          <a:p>
            <a:pPr lvl="1">
              <a:lnSpc>
                <a:spcPct val="80000"/>
              </a:lnSpc>
            </a:pPr>
            <a:r>
              <a:rPr lang="en-US" sz="2200" dirty="0"/>
              <a:t>Scan and merge both sorted files concurrently, keep in the merged results only those tuples that appear in both relations.</a:t>
            </a:r>
          </a:p>
          <a:p>
            <a:pPr>
              <a:lnSpc>
                <a:spcPct val="80000"/>
              </a:lnSpc>
            </a:pPr>
            <a:r>
              <a:rPr lang="en-US" sz="2400" b="1" dirty="0"/>
              <a:t>SET DIFFERENCE R-S</a:t>
            </a:r>
            <a:r>
              <a:rPr lang="en-US" sz="2400" dirty="0"/>
              <a:t> (See Figure 19.3e)</a:t>
            </a:r>
          </a:p>
          <a:p>
            <a:pPr lvl="1">
              <a:lnSpc>
                <a:spcPct val="80000"/>
              </a:lnSpc>
            </a:pPr>
            <a:r>
              <a:rPr lang="en-US" sz="2200" dirty="0"/>
              <a:t>Keep in the merged results only those tuples that appear in relation R but not in relation S.</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28</a:t>
            </a:fld>
            <a:endParaRPr lang="en-US"/>
          </a:p>
        </p:txBody>
      </p:sp>
    </p:spTree>
    <p:extLst>
      <p:ext uri="{BB962C8B-B14F-4D97-AF65-F5344CB8AC3E}">
        <p14:creationId xmlns:p14="http://schemas.microsoft.com/office/powerpoint/2010/main" val="28638596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Aggregate Operations and Outer Joins </a:t>
            </a:r>
          </a:p>
        </p:txBody>
      </p:sp>
      <p:sp>
        <p:nvSpPr>
          <p:cNvPr id="3" name="Content Placeholder 2"/>
          <p:cNvSpPr>
            <a:spLocks noGrp="1"/>
          </p:cNvSpPr>
          <p:nvPr>
            <p:ph idx="1"/>
          </p:nvPr>
        </p:nvSpPr>
        <p:spPr/>
        <p:txBody>
          <a:bodyPr/>
          <a:lstStyle/>
          <a:p>
            <a:pPr>
              <a:lnSpc>
                <a:spcPct val="90000"/>
              </a:lnSpc>
            </a:pPr>
            <a:r>
              <a:rPr lang="en-US" sz="2000" dirty="0"/>
              <a:t>Implementing Aggregate Operations:</a:t>
            </a:r>
          </a:p>
          <a:p>
            <a:pPr>
              <a:lnSpc>
                <a:spcPct val="90000"/>
              </a:lnSpc>
            </a:pPr>
            <a:r>
              <a:rPr lang="en-US" sz="2000" b="1" dirty="0"/>
              <a:t>Aggregate operators</a:t>
            </a:r>
            <a:r>
              <a:rPr lang="en-US" sz="2000" dirty="0"/>
              <a:t>:</a:t>
            </a:r>
          </a:p>
          <a:p>
            <a:pPr lvl="1">
              <a:lnSpc>
                <a:spcPct val="90000"/>
              </a:lnSpc>
            </a:pPr>
            <a:r>
              <a:rPr lang="en-US" sz="2000" b="1" dirty="0"/>
              <a:t>MIN, MAX, SUM, COUNT </a:t>
            </a:r>
            <a:r>
              <a:rPr lang="en-US" sz="2000" dirty="0"/>
              <a:t>and</a:t>
            </a:r>
            <a:r>
              <a:rPr lang="en-US" sz="2000" b="1" dirty="0"/>
              <a:t> AVG </a:t>
            </a:r>
          </a:p>
          <a:p>
            <a:pPr>
              <a:lnSpc>
                <a:spcPct val="90000"/>
              </a:lnSpc>
            </a:pPr>
            <a:r>
              <a:rPr lang="en-US" sz="2000" dirty="0"/>
              <a:t>Options to implement aggregate operators:</a:t>
            </a:r>
          </a:p>
          <a:p>
            <a:pPr lvl="1">
              <a:lnSpc>
                <a:spcPct val="90000"/>
              </a:lnSpc>
            </a:pPr>
            <a:r>
              <a:rPr lang="en-US" sz="2000" b="1" dirty="0"/>
              <a:t>Table Scan</a:t>
            </a:r>
          </a:p>
          <a:p>
            <a:pPr lvl="1">
              <a:lnSpc>
                <a:spcPct val="90000"/>
              </a:lnSpc>
            </a:pPr>
            <a:r>
              <a:rPr lang="en-US" sz="2000" b="1" dirty="0"/>
              <a:t>Index</a:t>
            </a:r>
          </a:p>
          <a:p>
            <a:pPr>
              <a:lnSpc>
                <a:spcPct val="90000"/>
              </a:lnSpc>
            </a:pPr>
            <a:r>
              <a:rPr lang="en-US" sz="2000" dirty="0"/>
              <a:t>Example</a:t>
            </a:r>
          </a:p>
          <a:p>
            <a:pPr lvl="1">
              <a:lnSpc>
                <a:spcPct val="90000"/>
              </a:lnSpc>
            </a:pPr>
            <a:r>
              <a:rPr lang="en-US" sz="2000" dirty="0"/>
              <a:t>SELECT 	MAX (SALARY) </a:t>
            </a:r>
          </a:p>
          <a:p>
            <a:pPr lvl="1">
              <a:lnSpc>
                <a:spcPct val="90000"/>
              </a:lnSpc>
            </a:pPr>
            <a:r>
              <a:rPr lang="en-US" sz="2000" dirty="0"/>
              <a:t>FROM 	EMPLOYEE; </a:t>
            </a:r>
          </a:p>
          <a:p>
            <a:pPr>
              <a:lnSpc>
                <a:spcPct val="90000"/>
              </a:lnSpc>
            </a:pPr>
            <a:r>
              <a:rPr lang="en-US" sz="2000" dirty="0"/>
              <a:t>If an (ascending) index on SALARY exists for the employee relation, then the optimizer could decide on traversing the index for the largest value, which would entail following the right most pointer in each index node from the root to a leaf.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29</a:t>
            </a:fld>
            <a:endParaRPr lang="en-US"/>
          </a:p>
        </p:txBody>
      </p:sp>
    </p:spTree>
    <p:extLst>
      <p:ext uri="{BB962C8B-B14F-4D97-AF65-F5344CB8AC3E}">
        <p14:creationId xmlns:p14="http://schemas.microsoft.com/office/powerpoint/2010/main" val="1097144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Query Processing</a:t>
            </a:r>
          </a:p>
        </p:txBody>
      </p:sp>
      <p:sp>
        <p:nvSpPr>
          <p:cNvPr id="3" name="Content Placeholder 2"/>
          <p:cNvSpPr>
            <a:spLocks noGrp="1"/>
          </p:cNvSpPr>
          <p:nvPr>
            <p:ph idx="1"/>
          </p:nvPr>
        </p:nvSpPr>
        <p:spPr/>
        <p:txBody>
          <a:bodyPr/>
          <a:lstStyle/>
          <a:p>
            <a:r>
              <a:rPr lang="en-US" dirty="0" smtClean="0"/>
              <a:t>Query parsing, the process of finding tokens in the query and semantic analysis, is not part of this discussion</a:t>
            </a:r>
          </a:p>
          <a:p>
            <a:r>
              <a:rPr lang="en-US" dirty="0" smtClean="0"/>
              <a:t>External sorting, which is included in the text, is also not part of </a:t>
            </a:r>
            <a:r>
              <a:rPr lang="en-US" smtClean="0"/>
              <a:t>this discussion</a:t>
            </a:r>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3</a:t>
            </a:fld>
            <a:endParaRPr lang="en-US"/>
          </a:p>
        </p:txBody>
      </p:sp>
    </p:spTree>
    <p:extLst>
      <p:ext uri="{BB962C8B-B14F-4D97-AF65-F5344CB8AC3E}">
        <p14:creationId xmlns:p14="http://schemas.microsoft.com/office/powerpoint/2010/main" val="3912070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Aggregate Operations and Outer Joins </a:t>
            </a:r>
          </a:p>
        </p:txBody>
      </p:sp>
      <p:sp>
        <p:nvSpPr>
          <p:cNvPr id="3" name="Content Placeholder 2"/>
          <p:cNvSpPr>
            <a:spLocks noGrp="1"/>
          </p:cNvSpPr>
          <p:nvPr>
            <p:ph idx="1"/>
          </p:nvPr>
        </p:nvSpPr>
        <p:spPr/>
        <p:txBody>
          <a:bodyPr/>
          <a:lstStyle/>
          <a:p>
            <a:pPr>
              <a:lnSpc>
                <a:spcPct val="90000"/>
              </a:lnSpc>
            </a:pPr>
            <a:r>
              <a:rPr lang="en-US" sz="2000" dirty="0"/>
              <a:t>Implementing Aggregate Operations (contd.):</a:t>
            </a:r>
          </a:p>
          <a:p>
            <a:pPr>
              <a:lnSpc>
                <a:spcPct val="90000"/>
              </a:lnSpc>
            </a:pPr>
            <a:r>
              <a:rPr lang="en-US" sz="2000" b="1" dirty="0"/>
              <a:t>SUM, COUNT and AVG  </a:t>
            </a:r>
          </a:p>
          <a:p>
            <a:pPr>
              <a:lnSpc>
                <a:spcPct val="90000"/>
              </a:lnSpc>
            </a:pPr>
            <a:r>
              <a:rPr lang="en-US" sz="2000" dirty="0"/>
              <a:t>For a </a:t>
            </a:r>
            <a:r>
              <a:rPr lang="en-US" sz="2000" b="1" dirty="0"/>
              <a:t>dense index</a:t>
            </a:r>
            <a:r>
              <a:rPr lang="en-US" sz="2000" dirty="0"/>
              <a:t> (each record has one index entry):</a:t>
            </a:r>
          </a:p>
          <a:p>
            <a:pPr lvl="1">
              <a:lnSpc>
                <a:spcPct val="90000"/>
              </a:lnSpc>
            </a:pPr>
            <a:r>
              <a:rPr lang="en-US" sz="2000" dirty="0"/>
              <a:t>Apply the associated computation to the values in the index. </a:t>
            </a:r>
          </a:p>
          <a:p>
            <a:pPr>
              <a:lnSpc>
                <a:spcPct val="90000"/>
              </a:lnSpc>
            </a:pPr>
            <a:r>
              <a:rPr lang="en-US" sz="2000" dirty="0"/>
              <a:t>For a </a:t>
            </a:r>
            <a:r>
              <a:rPr lang="en-US" sz="2000" b="1" dirty="0"/>
              <a:t>non-dense index</a:t>
            </a:r>
            <a:r>
              <a:rPr lang="en-US" sz="2000" dirty="0"/>
              <a:t>:</a:t>
            </a:r>
          </a:p>
          <a:p>
            <a:pPr lvl="1">
              <a:lnSpc>
                <a:spcPct val="90000"/>
              </a:lnSpc>
            </a:pPr>
            <a:r>
              <a:rPr lang="en-US" sz="2000" dirty="0"/>
              <a:t>Actual number of records associated with each index entry must be accounted for  </a:t>
            </a:r>
          </a:p>
          <a:p>
            <a:pPr>
              <a:lnSpc>
                <a:spcPct val="90000"/>
              </a:lnSpc>
            </a:pPr>
            <a:r>
              <a:rPr lang="en-US" sz="2000" dirty="0"/>
              <a:t>With </a:t>
            </a:r>
            <a:r>
              <a:rPr lang="en-US" sz="2000" b="1" dirty="0"/>
              <a:t>GROUP BY</a:t>
            </a:r>
            <a:r>
              <a:rPr lang="en-US" sz="2000" dirty="0"/>
              <a:t>: the aggregate operator must be applied  separately to each group of tuples. </a:t>
            </a:r>
          </a:p>
          <a:p>
            <a:pPr lvl="1">
              <a:lnSpc>
                <a:spcPct val="90000"/>
              </a:lnSpc>
            </a:pPr>
            <a:r>
              <a:rPr lang="en-US" sz="2000" dirty="0"/>
              <a:t>Use sorting or hashing on the group attributes to partition the file into the appropriate groups;</a:t>
            </a:r>
          </a:p>
          <a:p>
            <a:pPr lvl="1">
              <a:lnSpc>
                <a:spcPct val="90000"/>
              </a:lnSpc>
            </a:pPr>
            <a:r>
              <a:rPr lang="en-US" sz="2000" dirty="0"/>
              <a:t>Computes the aggregate function for the tuples in each group. </a:t>
            </a:r>
          </a:p>
          <a:p>
            <a:pPr>
              <a:lnSpc>
                <a:spcPct val="90000"/>
              </a:lnSpc>
            </a:pPr>
            <a:r>
              <a:rPr lang="en-US" sz="2000" dirty="0"/>
              <a:t>What if we have </a:t>
            </a:r>
            <a:r>
              <a:rPr lang="en-US" sz="2000" b="1" dirty="0"/>
              <a:t>Clustering index</a:t>
            </a:r>
            <a:r>
              <a:rPr lang="en-US" sz="2000" dirty="0"/>
              <a:t> on the grouping attributes? </a:t>
            </a:r>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30</a:t>
            </a:fld>
            <a:endParaRPr lang="en-US"/>
          </a:p>
        </p:txBody>
      </p:sp>
    </p:spTree>
    <p:extLst>
      <p:ext uri="{BB962C8B-B14F-4D97-AF65-F5344CB8AC3E}">
        <p14:creationId xmlns:p14="http://schemas.microsoft.com/office/powerpoint/2010/main" val="41715394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Aggregate Operations and Outer Joins </a:t>
            </a:r>
          </a:p>
        </p:txBody>
      </p:sp>
      <p:sp>
        <p:nvSpPr>
          <p:cNvPr id="3" name="Content Placeholder 2"/>
          <p:cNvSpPr>
            <a:spLocks noGrp="1"/>
          </p:cNvSpPr>
          <p:nvPr>
            <p:ph idx="1"/>
          </p:nvPr>
        </p:nvSpPr>
        <p:spPr/>
        <p:txBody>
          <a:bodyPr/>
          <a:lstStyle/>
          <a:p>
            <a:pPr>
              <a:lnSpc>
                <a:spcPct val="80000"/>
              </a:lnSpc>
            </a:pPr>
            <a:r>
              <a:rPr lang="en-US" sz="1800" dirty="0"/>
              <a:t>Implementing Outer Join:</a:t>
            </a:r>
          </a:p>
          <a:p>
            <a:pPr>
              <a:lnSpc>
                <a:spcPct val="80000"/>
              </a:lnSpc>
            </a:pPr>
            <a:r>
              <a:rPr lang="en-US" sz="1800" b="1" dirty="0"/>
              <a:t>Outer Join Operators</a:t>
            </a:r>
            <a:r>
              <a:rPr lang="en-US" sz="1800" dirty="0"/>
              <a:t>:</a:t>
            </a:r>
          </a:p>
          <a:p>
            <a:pPr lvl="1">
              <a:lnSpc>
                <a:spcPct val="80000"/>
              </a:lnSpc>
            </a:pPr>
            <a:r>
              <a:rPr lang="en-US" sz="1700" b="1" dirty="0"/>
              <a:t>LEFT OUTER JOIN</a:t>
            </a:r>
          </a:p>
          <a:p>
            <a:pPr lvl="1">
              <a:lnSpc>
                <a:spcPct val="80000"/>
              </a:lnSpc>
            </a:pPr>
            <a:r>
              <a:rPr lang="en-US" sz="1700" b="1" dirty="0"/>
              <a:t>RIGHT OUTER JOIN</a:t>
            </a:r>
          </a:p>
          <a:p>
            <a:pPr lvl="1">
              <a:lnSpc>
                <a:spcPct val="80000"/>
              </a:lnSpc>
            </a:pPr>
            <a:r>
              <a:rPr lang="en-US" sz="1700" b="1" dirty="0"/>
              <a:t>FULL OUTER JOIN</a:t>
            </a:r>
            <a:r>
              <a:rPr lang="en-US" sz="1700" dirty="0"/>
              <a:t>.</a:t>
            </a:r>
          </a:p>
          <a:p>
            <a:pPr>
              <a:lnSpc>
                <a:spcPct val="80000"/>
              </a:lnSpc>
            </a:pPr>
            <a:r>
              <a:rPr lang="en-US" sz="1800" dirty="0"/>
              <a:t>The full outer join produces a result which is equivalent to the union of the results of the left and right outer joins. </a:t>
            </a:r>
          </a:p>
          <a:p>
            <a:pPr>
              <a:lnSpc>
                <a:spcPct val="80000"/>
              </a:lnSpc>
            </a:pPr>
            <a:r>
              <a:rPr lang="en-US" sz="1800" dirty="0"/>
              <a:t>Example:</a:t>
            </a:r>
          </a:p>
          <a:p>
            <a:pPr lvl="1">
              <a:lnSpc>
                <a:spcPct val="80000"/>
              </a:lnSpc>
              <a:buFont typeface="Wingdings" pitchFamily="2" charset="2"/>
              <a:buNone/>
            </a:pPr>
            <a:r>
              <a:rPr lang="en-US" sz="1700" b="1" dirty="0"/>
              <a:t>SELECT	</a:t>
            </a:r>
            <a:r>
              <a:rPr lang="en-US" sz="1700" dirty="0"/>
              <a:t>FNAME, DNAME </a:t>
            </a:r>
          </a:p>
          <a:p>
            <a:pPr lvl="1">
              <a:lnSpc>
                <a:spcPct val="80000"/>
              </a:lnSpc>
              <a:buFont typeface="Wingdings" pitchFamily="2" charset="2"/>
              <a:buNone/>
            </a:pPr>
            <a:r>
              <a:rPr lang="en-US" sz="1700" b="1" dirty="0"/>
              <a:t>FROM	</a:t>
            </a:r>
            <a:r>
              <a:rPr lang="en-US" sz="1700" dirty="0"/>
              <a:t>(EMPLOYEE </a:t>
            </a:r>
            <a:r>
              <a:rPr lang="en-US" sz="1700" b="1" dirty="0"/>
              <a:t>LEFT OUTER JOIN</a:t>
            </a:r>
            <a:r>
              <a:rPr lang="en-US" sz="1700" dirty="0"/>
              <a:t> DEPARTMENT </a:t>
            </a:r>
          </a:p>
          <a:p>
            <a:pPr lvl="1">
              <a:lnSpc>
                <a:spcPct val="80000"/>
              </a:lnSpc>
              <a:buFont typeface="Wingdings" pitchFamily="2" charset="2"/>
              <a:buNone/>
            </a:pPr>
            <a:r>
              <a:rPr lang="en-US" sz="1700" dirty="0"/>
              <a:t>               	</a:t>
            </a:r>
            <a:r>
              <a:rPr lang="en-US" sz="1700" b="1" dirty="0"/>
              <a:t>ON</a:t>
            </a:r>
            <a:r>
              <a:rPr lang="en-US" sz="1700" dirty="0"/>
              <a:t> DNO = DNUMBER); </a:t>
            </a:r>
          </a:p>
          <a:p>
            <a:pPr>
              <a:lnSpc>
                <a:spcPct val="80000"/>
              </a:lnSpc>
            </a:pPr>
            <a:r>
              <a:rPr lang="en-US" sz="1800" dirty="0"/>
              <a:t>Note: The result of this query is a table of employee names and their associated departments. It is similar to a regular join result, with the exception that if an employee does  not have an associated department, the employee's name will still appear in the resulting table, although the department name would be indicated as null. </a:t>
            </a:r>
          </a:p>
          <a:p>
            <a:pPr>
              <a:lnSpc>
                <a:spcPct val="80000"/>
              </a:lnSpc>
            </a:pPr>
            <a:endParaRPr lang="en-US" sz="1800" dirty="0"/>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31</a:t>
            </a:fld>
            <a:endParaRPr lang="en-US"/>
          </a:p>
        </p:txBody>
      </p:sp>
    </p:spTree>
    <p:extLst>
      <p:ext uri="{BB962C8B-B14F-4D97-AF65-F5344CB8AC3E}">
        <p14:creationId xmlns:p14="http://schemas.microsoft.com/office/powerpoint/2010/main" val="2811176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Aggregate Operations and Outer Joins </a:t>
            </a:r>
          </a:p>
        </p:txBody>
      </p:sp>
      <p:sp>
        <p:nvSpPr>
          <p:cNvPr id="3" name="Content Placeholder 2"/>
          <p:cNvSpPr>
            <a:spLocks noGrp="1"/>
          </p:cNvSpPr>
          <p:nvPr>
            <p:ph idx="1"/>
          </p:nvPr>
        </p:nvSpPr>
        <p:spPr/>
        <p:txBody>
          <a:bodyPr/>
          <a:lstStyle/>
          <a:p>
            <a:r>
              <a:rPr lang="en-US" sz="2400" dirty="0"/>
              <a:t>Implementing Outer Join (contd.):</a:t>
            </a:r>
          </a:p>
          <a:p>
            <a:r>
              <a:rPr lang="en-US" sz="2400" b="1" dirty="0"/>
              <a:t>Modifying Join Algorithms</a:t>
            </a:r>
            <a:r>
              <a:rPr lang="en-US" sz="2400" dirty="0"/>
              <a:t>:</a:t>
            </a:r>
          </a:p>
          <a:p>
            <a:pPr lvl="1"/>
            <a:r>
              <a:rPr lang="en-US" sz="2200" dirty="0"/>
              <a:t>Nested Loop or Sort-Merge joins can be modified to implement outer join. E.g.,</a:t>
            </a:r>
          </a:p>
          <a:p>
            <a:pPr lvl="2"/>
            <a:r>
              <a:rPr lang="en-US" sz="2000" dirty="0"/>
              <a:t>For left outer join, use the left relation as outer relation and construct result from every tuple in the left relation.</a:t>
            </a:r>
          </a:p>
          <a:p>
            <a:pPr lvl="2"/>
            <a:r>
              <a:rPr lang="en-US" sz="2000" dirty="0"/>
              <a:t>If there is a match, the concatenated tuple is saved in the result.</a:t>
            </a:r>
          </a:p>
          <a:p>
            <a:pPr lvl="2"/>
            <a:r>
              <a:rPr lang="en-US" sz="2000" dirty="0"/>
              <a:t>However, if an outer tuple does not match, then the tuple is still included in the result but is padded with a null value(s).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32</a:t>
            </a:fld>
            <a:endParaRPr lang="en-US"/>
          </a:p>
        </p:txBody>
      </p:sp>
    </p:spTree>
    <p:extLst>
      <p:ext uri="{BB962C8B-B14F-4D97-AF65-F5344CB8AC3E}">
        <p14:creationId xmlns:p14="http://schemas.microsoft.com/office/powerpoint/2010/main" val="2717551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Aggregate Operations and Outer Joins </a:t>
            </a:r>
          </a:p>
        </p:txBody>
      </p:sp>
      <p:sp>
        <p:nvSpPr>
          <p:cNvPr id="3" name="Content Placeholder 2"/>
          <p:cNvSpPr>
            <a:spLocks noGrp="1"/>
          </p:cNvSpPr>
          <p:nvPr>
            <p:ph idx="1"/>
          </p:nvPr>
        </p:nvSpPr>
        <p:spPr/>
        <p:txBody>
          <a:bodyPr/>
          <a:lstStyle/>
          <a:p>
            <a:pPr>
              <a:lnSpc>
                <a:spcPct val="80000"/>
              </a:lnSpc>
            </a:pPr>
            <a:r>
              <a:rPr lang="en-US" sz="2000" dirty="0"/>
              <a:t>Implementing Outer Join (contd.):</a:t>
            </a:r>
          </a:p>
          <a:p>
            <a:pPr>
              <a:lnSpc>
                <a:spcPct val="80000"/>
              </a:lnSpc>
            </a:pPr>
            <a:r>
              <a:rPr lang="en-US" sz="2000" dirty="0"/>
              <a:t>Executing  a  combination of   relational algebra operators. </a:t>
            </a:r>
          </a:p>
          <a:p>
            <a:pPr>
              <a:lnSpc>
                <a:spcPct val="80000"/>
              </a:lnSpc>
            </a:pPr>
            <a:r>
              <a:rPr lang="en-US" sz="2000" dirty="0"/>
              <a:t>Implement the previous left outer join example 	</a:t>
            </a:r>
          </a:p>
          <a:p>
            <a:pPr lvl="1">
              <a:lnSpc>
                <a:spcPct val="80000"/>
              </a:lnSpc>
            </a:pPr>
            <a:r>
              <a:rPr lang="en-US" sz="2000" dirty="0"/>
              <a:t>{Compute the JOIN of the EMPLOYEE and DEPARTMENT tables}</a:t>
            </a:r>
          </a:p>
          <a:p>
            <a:pPr lvl="2">
              <a:lnSpc>
                <a:spcPct val="80000"/>
              </a:lnSpc>
            </a:pPr>
            <a:r>
              <a:rPr lang="en-US" sz="1800" dirty="0"/>
              <a:t>TEMP1</a:t>
            </a:r>
            <a:r>
              <a:rPr lang="en-US" sz="1800" dirty="0">
                <a:sym typeface="Wingdings 3" pitchFamily="18" charset="2"/>
              </a:rPr>
              <a:t></a:t>
            </a:r>
            <a:r>
              <a:rPr lang="en-US" sz="2000" b="1" dirty="0">
                <a:latin typeface="Symbol" pitchFamily="18" charset="2"/>
              </a:rPr>
              <a:t></a:t>
            </a:r>
            <a:r>
              <a:rPr lang="en-US" sz="1800" baseline="-25000" dirty="0"/>
              <a:t>FNAME,DNAME</a:t>
            </a:r>
            <a:r>
              <a:rPr lang="en-US" sz="1800" dirty="0"/>
              <a:t>(EMPLOYEE      </a:t>
            </a:r>
            <a:r>
              <a:rPr lang="en-US" sz="1800" baseline="-25000" dirty="0"/>
              <a:t>DNO=DNUMBER</a:t>
            </a:r>
            <a:r>
              <a:rPr lang="en-US" sz="1800" dirty="0"/>
              <a:t> DEPARTMENT)  </a:t>
            </a:r>
          </a:p>
          <a:p>
            <a:pPr lvl="1">
              <a:lnSpc>
                <a:spcPct val="80000"/>
              </a:lnSpc>
            </a:pPr>
            <a:r>
              <a:rPr lang="en-US" sz="2000" dirty="0"/>
              <a:t>{Find the EMPLOYEEs that do not appear in the JOIN}</a:t>
            </a:r>
          </a:p>
          <a:p>
            <a:pPr lvl="2">
              <a:lnSpc>
                <a:spcPct val="80000"/>
              </a:lnSpc>
            </a:pPr>
            <a:r>
              <a:rPr lang="en-US" sz="1800" dirty="0"/>
              <a:t>TEMP2 </a:t>
            </a:r>
            <a:r>
              <a:rPr lang="en-US" sz="1800" dirty="0">
                <a:sym typeface="Wingdings 3" pitchFamily="18" charset="2"/>
              </a:rPr>
              <a:t> </a:t>
            </a:r>
            <a:r>
              <a:rPr lang="en-US" sz="2000" b="1" dirty="0">
                <a:latin typeface="Symbol" pitchFamily="18" charset="2"/>
              </a:rPr>
              <a:t></a:t>
            </a:r>
            <a:r>
              <a:rPr lang="en-US" sz="1800" dirty="0"/>
              <a:t> </a:t>
            </a:r>
            <a:r>
              <a:rPr lang="en-US" sz="1800" baseline="-25000" dirty="0"/>
              <a:t>FNAME</a:t>
            </a:r>
            <a:r>
              <a:rPr lang="en-US" sz="1800" dirty="0"/>
              <a:t> (EMPLOYEE)  - </a:t>
            </a:r>
            <a:r>
              <a:rPr lang="en-US" sz="2000" b="1" dirty="0">
                <a:latin typeface="Symbol" pitchFamily="18" charset="2"/>
              </a:rPr>
              <a:t></a:t>
            </a:r>
            <a:r>
              <a:rPr lang="en-US" sz="1800" baseline="-25000" dirty="0"/>
              <a:t>FNAME</a:t>
            </a:r>
            <a:r>
              <a:rPr lang="en-US" sz="1800" dirty="0"/>
              <a:t> (Temp1)</a:t>
            </a:r>
          </a:p>
          <a:p>
            <a:pPr lvl="1">
              <a:lnSpc>
                <a:spcPct val="80000"/>
              </a:lnSpc>
            </a:pPr>
            <a:r>
              <a:rPr lang="en-US" sz="2000" dirty="0"/>
              <a:t>{Pad each tuple in TEMP2 with a null DNAME field} 		</a:t>
            </a:r>
          </a:p>
          <a:p>
            <a:pPr lvl="2">
              <a:lnSpc>
                <a:spcPct val="80000"/>
              </a:lnSpc>
            </a:pPr>
            <a:r>
              <a:rPr lang="en-US" sz="1800" dirty="0"/>
              <a:t>TEMP2 </a:t>
            </a:r>
            <a:r>
              <a:rPr lang="en-US" sz="1800" dirty="0">
                <a:sym typeface="Wingdings 3" pitchFamily="18" charset="2"/>
              </a:rPr>
              <a:t></a:t>
            </a:r>
            <a:r>
              <a:rPr lang="en-US" sz="1800" dirty="0"/>
              <a:t>  TEMP2  x   'null' </a:t>
            </a:r>
          </a:p>
          <a:p>
            <a:pPr lvl="1">
              <a:lnSpc>
                <a:spcPct val="80000"/>
              </a:lnSpc>
            </a:pPr>
            <a:r>
              <a:rPr lang="en-US" sz="2000" dirty="0"/>
              <a:t>{UNION  the temporary tables to produce the LEFT OUTER JOIN}                </a:t>
            </a:r>
          </a:p>
          <a:p>
            <a:pPr lvl="2">
              <a:lnSpc>
                <a:spcPct val="80000"/>
              </a:lnSpc>
            </a:pPr>
            <a:r>
              <a:rPr lang="en-US" sz="1800" dirty="0"/>
              <a:t>RESULT  </a:t>
            </a:r>
            <a:r>
              <a:rPr lang="en-US" sz="1800" dirty="0">
                <a:sym typeface="Wingdings 3" pitchFamily="18" charset="2"/>
              </a:rPr>
              <a:t></a:t>
            </a:r>
            <a:r>
              <a:rPr lang="en-US" sz="1800" dirty="0"/>
              <a:t> TEMP1 </a:t>
            </a:r>
            <a:r>
              <a:rPr lang="en-US" sz="1800" dirty="0">
                <a:latin typeface="Lucida Grande" pitchFamily="1" charset="0"/>
              </a:rPr>
              <a:t>υ</a:t>
            </a:r>
            <a:r>
              <a:rPr lang="en-US" sz="1800" dirty="0"/>
              <a:t>  TEMP2 </a:t>
            </a:r>
          </a:p>
          <a:p>
            <a:pPr>
              <a:lnSpc>
                <a:spcPct val="80000"/>
              </a:lnSpc>
            </a:pPr>
            <a:r>
              <a:rPr lang="en-US" sz="2000" dirty="0"/>
              <a:t>The cost of the outer join, as computed above, would include the cost of the  associated steps (i.e., join, projections and union).</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33</a:t>
            </a:fld>
            <a:endParaRPr lang="en-US"/>
          </a:p>
        </p:txBody>
      </p:sp>
      <p:grpSp>
        <p:nvGrpSpPr>
          <p:cNvPr id="6" name="Group 25"/>
          <p:cNvGrpSpPr>
            <a:grpSpLocks/>
          </p:cNvGrpSpPr>
          <p:nvPr/>
        </p:nvGrpSpPr>
        <p:grpSpPr bwMode="auto">
          <a:xfrm>
            <a:off x="4800600" y="2895600"/>
            <a:ext cx="219075" cy="174625"/>
            <a:chOff x="377" y="2904"/>
            <a:chExt cx="154" cy="110"/>
          </a:xfrm>
        </p:grpSpPr>
        <p:sp>
          <p:nvSpPr>
            <p:cNvPr id="7"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5188002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Combining Operations using Pipelining</a:t>
            </a:r>
          </a:p>
        </p:txBody>
      </p:sp>
      <p:sp>
        <p:nvSpPr>
          <p:cNvPr id="3" name="Content Placeholder 2"/>
          <p:cNvSpPr>
            <a:spLocks noGrp="1"/>
          </p:cNvSpPr>
          <p:nvPr>
            <p:ph idx="1"/>
          </p:nvPr>
        </p:nvSpPr>
        <p:spPr/>
        <p:txBody>
          <a:bodyPr/>
          <a:lstStyle/>
          <a:p>
            <a:r>
              <a:rPr lang="en-US" sz="2400" dirty="0"/>
              <a:t>Motivation</a:t>
            </a:r>
          </a:p>
          <a:p>
            <a:pPr lvl="1"/>
            <a:r>
              <a:rPr lang="en-US" sz="2200" dirty="0"/>
              <a:t>A query is mapped into a sequence of operations.</a:t>
            </a:r>
          </a:p>
          <a:p>
            <a:pPr lvl="1"/>
            <a:r>
              <a:rPr lang="en-US" sz="2200" dirty="0"/>
              <a:t>Each execution of an operation produces a temporary result.</a:t>
            </a:r>
          </a:p>
          <a:p>
            <a:pPr lvl="1"/>
            <a:r>
              <a:rPr lang="en-US" sz="2200" dirty="0"/>
              <a:t>Generating and saving temporary files on disk is time consuming and expensive. </a:t>
            </a:r>
          </a:p>
          <a:p>
            <a:r>
              <a:rPr lang="en-US" sz="2400" dirty="0"/>
              <a:t>Alternative: </a:t>
            </a:r>
          </a:p>
          <a:p>
            <a:pPr lvl="1"/>
            <a:r>
              <a:rPr lang="en-US" sz="2200" dirty="0"/>
              <a:t>Avoid constructing temporary results as much as possible.</a:t>
            </a:r>
          </a:p>
          <a:p>
            <a:pPr lvl="1"/>
            <a:r>
              <a:rPr lang="en-US" sz="2200" dirty="0"/>
              <a:t>Pipeline the data through multiple operations - pass the result of a previous operator to the next without waiting to complete the previous operation.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34</a:t>
            </a:fld>
            <a:endParaRPr lang="en-US"/>
          </a:p>
        </p:txBody>
      </p:sp>
    </p:spTree>
    <p:extLst>
      <p:ext uri="{BB962C8B-B14F-4D97-AF65-F5344CB8AC3E}">
        <p14:creationId xmlns:p14="http://schemas.microsoft.com/office/powerpoint/2010/main" val="31425915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Combining Operations using Pipelining</a:t>
            </a:r>
          </a:p>
        </p:txBody>
      </p:sp>
      <p:sp>
        <p:nvSpPr>
          <p:cNvPr id="3" name="Content Placeholder 2"/>
          <p:cNvSpPr>
            <a:spLocks noGrp="1"/>
          </p:cNvSpPr>
          <p:nvPr>
            <p:ph idx="1"/>
          </p:nvPr>
        </p:nvSpPr>
        <p:spPr/>
        <p:txBody>
          <a:bodyPr>
            <a:normAutofit lnSpcReduction="10000"/>
          </a:bodyPr>
          <a:lstStyle/>
          <a:p>
            <a:r>
              <a:rPr lang="en-US" dirty="0"/>
              <a:t>Example:</a:t>
            </a:r>
          </a:p>
          <a:p>
            <a:pPr lvl="1"/>
            <a:r>
              <a:rPr lang="en-US" dirty="0"/>
              <a:t>For a 2-way join, combine the 2 selections on the input and one projection on the output with the Join. </a:t>
            </a:r>
          </a:p>
          <a:p>
            <a:r>
              <a:rPr lang="en-US" dirty="0"/>
              <a:t>Dynamic generation of code to allow for multiple operations to be pipelined.</a:t>
            </a:r>
          </a:p>
          <a:p>
            <a:r>
              <a:rPr lang="en-US" dirty="0"/>
              <a:t>Results of a select operation are fed in a "Pipeline" to the join algorithm.  </a:t>
            </a:r>
          </a:p>
          <a:p>
            <a:r>
              <a:rPr lang="en-US" dirty="0"/>
              <a:t>Also known as stream-based processing. </a:t>
            </a:r>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35</a:t>
            </a:fld>
            <a:endParaRPr lang="en-US"/>
          </a:p>
        </p:txBody>
      </p:sp>
    </p:spTree>
    <p:extLst>
      <p:ext uri="{BB962C8B-B14F-4D97-AF65-F5344CB8AC3E}">
        <p14:creationId xmlns:p14="http://schemas.microsoft.com/office/powerpoint/2010/main" val="27194348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Heuristics in Query Optimization </a:t>
            </a:r>
          </a:p>
        </p:txBody>
      </p:sp>
      <p:sp>
        <p:nvSpPr>
          <p:cNvPr id="3" name="Content Placeholder 2"/>
          <p:cNvSpPr>
            <a:spLocks noGrp="1"/>
          </p:cNvSpPr>
          <p:nvPr>
            <p:ph idx="1"/>
          </p:nvPr>
        </p:nvSpPr>
        <p:spPr/>
        <p:txBody>
          <a:bodyPr/>
          <a:lstStyle/>
          <a:p>
            <a:pPr marL="457200" indent="-457200">
              <a:lnSpc>
                <a:spcPct val="90000"/>
              </a:lnSpc>
            </a:pPr>
            <a:r>
              <a:rPr lang="en-US" sz="2400" dirty="0"/>
              <a:t>Process for heuristics optimization</a:t>
            </a:r>
          </a:p>
          <a:p>
            <a:pPr marL="876300" lvl="1" indent="-419100">
              <a:lnSpc>
                <a:spcPct val="90000"/>
              </a:lnSpc>
              <a:buSzTx/>
              <a:buFont typeface="Wingdings" pitchFamily="2" charset="2"/>
              <a:buAutoNum type="arabicPeriod"/>
            </a:pPr>
            <a:r>
              <a:rPr lang="en-US" sz="2200" dirty="0"/>
              <a:t>The parser of a high-level query generates an initial internal representation;</a:t>
            </a:r>
          </a:p>
          <a:p>
            <a:pPr marL="876300" lvl="1" indent="-419100">
              <a:lnSpc>
                <a:spcPct val="90000"/>
              </a:lnSpc>
              <a:buSzTx/>
              <a:buFont typeface="Wingdings" pitchFamily="2" charset="2"/>
              <a:buAutoNum type="arabicPeriod"/>
            </a:pPr>
            <a:r>
              <a:rPr lang="en-US" sz="2200" dirty="0"/>
              <a:t>Apply heuristics rules to optimize the internal representation.</a:t>
            </a:r>
          </a:p>
          <a:p>
            <a:pPr marL="876300" lvl="1" indent="-419100">
              <a:lnSpc>
                <a:spcPct val="90000"/>
              </a:lnSpc>
              <a:buSzTx/>
              <a:buFont typeface="Wingdings" pitchFamily="2" charset="2"/>
              <a:buAutoNum type="arabicPeriod"/>
            </a:pPr>
            <a:r>
              <a:rPr lang="en-US" sz="2200" dirty="0"/>
              <a:t>A query execution plan is generated to execute groups of operations based on the access paths available on the files involved in the query.</a:t>
            </a:r>
          </a:p>
          <a:p>
            <a:pPr marL="457200" indent="-457200">
              <a:lnSpc>
                <a:spcPct val="90000"/>
              </a:lnSpc>
            </a:pPr>
            <a:endParaRPr lang="en-US" sz="2400" dirty="0"/>
          </a:p>
          <a:p>
            <a:pPr marL="457200" indent="-457200">
              <a:lnSpc>
                <a:spcPct val="90000"/>
              </a:lnSpc>
            </a:pPr>
            <a:r>
              <a:rPr lang="en-US" sz="2400" dirty="0"/>
              <a:t>The main heuristic is to apply first the operations that reduce the size of intermediate results. </a:t>
            </a:r>
          </a:p>
          <a:p>
            <a:pPr marL="876300" lvl="1" indent="-419100">
              <a:lnSpc>
                <a:spcPct val="90000"/>
              </a:lnSpc>
            </a:pPr>
            <a:r>
              <a:rPr lang="en-US" sz="2200" dirty="0"/>
              <a:t>E.g., Apply  SELECT and PROJECT operations before applying the JOIN or other binary operations.</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36</a:t>
            </a:fld>
            <a:endParaRPr lang="en-US"/>
          </a:p>
        </p:txBody>
      </p:sp>
    </p:spTree>
    <p:extLst>
      <p:ext uri="{BB962C8B-B14F-4D97-AF65-F5344CB8AC3E}">
        <p14:creationId xmlns:p14="http://schemas.microsoft.com/office/powerpoint/2010/main" val="4775918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Heuristics in Query Optimization</a:t>
            </a:r>
          </a:p>
        </p:txBody>
      </p:sp>
      <p:sp>
        <p:nvSpPr>
          <p:cNvPr id="3" name="Content Placeholder 2"/>
          <p:cNvSpPr>
            <a:spLocks noGrp="1"/>
          </p:cNvSpPr>
          <p:nvPr>
            <p:ph idx="1"/>
          </p:nvPr>
        </p:nvSpPr>
        <p:spPr/>
        <p:txBody>
          <a:bodyPr/>
          <a:lstStyle/>
          <a:p>
            <a:pPr>
              <a:lnSpc>
                <a:spcPct val="80000"/>
              </a:lnSpc>
            </a:pPr>
            <a:r>
              <a:rPr lang="en-US" sz="2400" b="1" dirty="0"/>
              <a:t>Query tree</a:t>
            </a:r>
            <a:r>
              <a:rPr lang="en-US" sz="2400" dirty="0"/>
              <a:t>:</a:t>
            </a:r>
          </a:p>
          <a:p>
            <a:pPr lvl="1">
              <a:lnSpc>
                <a:spcPct val="80000"/>
              </a:lnSpc>
            </a:pPr>
            <a:r>
              <a:rPr lang="en-US" sz="2200" dirty="0"/>
              <a:t>A tree data structure that corresponds to a relational algebra expression. It represents the input relations of the query as </a:t>
            </a:r>
            <a:r>
              <a:rPr lang="en-US" sz="2200" b="1" dirty="0"/>
              <a:t>leaf nodes</a:t>
            </a:r>
            <a:r>
              <a:rPr lang="en-US" sz="2200" dirty="0"/>
              <a:t> of the </a:t>
            </a:r>
            <a:r>
              <a:rPr lang="en-US" sz="2200" b="1" dirty="0"/>
              <a:t>tree</a:t>
            </a:r>
            <a:r>
              <a:rPr lang="en-US" sz="2200" dirty="0"/>
              <a:t>, and represents the relational algebra operations as internal nodes.  </a:t>
            </a:r>
          </a:p>
          <a:p>
            <a:pPr>
              <a:lnSpc>
                <a:spcPct val="80000"/>
              </a:lnSpc>
            </a:pPr>
            <a:r>
              <a:rPr lang="en-US" sz="2400" dirty="0"/>
              <a:t>An execution of the query tree consists of executing an internal node operation whenever its operands are available and then replacing that internal node by the relation that results from executing the operation.</a:t>
            </a:r>
          </a:p>
          <a:p>
            <a:pPr>
              <a:lnSpc>
                <a:spcPct val="80000"/>
              </a:lnSpc>
            </a:pPr>
            <a:r>
              <a:rPr lang="en-US" sz="2400" b="1" dirty="0"/>
              <a:t>Query graph</a:t>
            </a:r>
            <a:r>
              <a:rPr lang="en-US" sz="2400" dirty="0"/>
              <a:t>:</a:t>
            </a:r>
          </a:p>
          <a:p>
            <a:pPr lvl="1">
              <a:lnSpc>
                <a:spcPct val="80000"/>
              </a:lnSpc>
            </a:pPr>
            <a:r>
              <a:rPr lang="en-US" sz="2200" dirty="0"/>
              <a:t>A graph data structure that corresponds to a relational calculus expression. It does </a:t>
            </a:r>
            <a:r>
              <a:rPr lang="en-US" sz="2200" i="1" dirty="0"/>
              <a:t>not</a:t>
            </a:r>
            <a:r>
              <a:rPr lang="en-US" sz="2200" dirty="0"/>
              <a:t> indicate an order on which operations to perform first. There is only a </a:t>
            </a:r>
            <a:r>
              <a:rPr lang="en-US" sz="2200" i="1" dirty="0"/>
              <a:t>single</a:t>
            </a:r>
            <a:r>
              <a:rPr lang="en-US" sz="2200" dirty="0"/>
              <a:t> graph corresponding to each query. </a:t>
            </a:r>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37</a:t>
            </a:fld>
            <a:endParaRPr lang="en-US"/>
          </a:p>
        </p:txBody>
      </p:sp>
    </p:spTree>
    <p:extLst>
      <p:ext uri="{BB962C8B-B14F-4D97-AF65-F5344CB8AC3E}">
        <p14:creationId xmlns:p14="http://schemas.microsoft.com/office/powerpoint/2010/main" val="993979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Heuristics in Query Optimization</a:t>
            </a:r>
          </a:p>
        </p:txBody>
      </p:sp>
      <p:sp>
        <p:nvSpPr>
          <p:cNvPr id="3" name="Content Placeholder 2"/>
          <p:cNvSpPr>
            <a:spLocks noGrp="1"/>
          </p:cNvSpPr>
          <p:nvPr>
            <p:ph idx="1"/>
          </p:nvPr>
        </p:nvSpPr>
        <p:spPr/>
        <p:txBody>
          <a:bodyPr>
            <a:normAutofit lnSpcReduction="10000"/>
          </a:bodyPr>
          <a:lstStyle/>
          <a:p>
            <a:pPr>
              <a:lnSpc>
                <a:spcPct val="80000"/>
              </a:lnSpc>
            </a:pPr>
            <a:r>
              <a:rPr lang="en-US" sz="2000" dirty="0"/>
              <a:t>Example:</a:t>
            </a:r>
          </a:p>
          <a:p>
            <a:pPr lvl="1">
              <a:lnSpc>
                <a:spcPct val="80000"/>
              </a:lnSpc>
            </a:pPr>
            <a:r>
              <a:rPr lang="en-US" sz="2000" dirty="0"/>
              <a:t>For every project located in ‘Stafford’, retrieve the project number, the controlling department number and the department manager’s last name, address and birthdate.</a:t>
            </a:r>
          </a:p>
          <a:p>
            <a:pPr>
              <a:lnSpc>
                <a:spcPct val="80000"/>
              </a:lnSpc>
            </a:pPr>
            <a:r>
              <a:rPr lang="en-US" sz="2000" dirty="0"/>
              <a:t>Relation algebra:</a:t>
            </a:r>
          </a:p>
          <a:p>
            <a:pPr lvl="1">
              <a:lnSpc>
                <a:spcPct val="80000"/>
              </a:lnSpc>
              <a:buFont typeface="Wingdings" pitchFamily="2" charset="2"/>
              <a:buNone/>
            </a:pPr>
            <a:r>
              <a:rPr lang="en-US" sz="2400" b="1" dirty="0">
                <a:latin typeface="Symbol" pitchFamily="18" charset="2"/>
              </a:rPr>
              <a:t></a:t>
            </a:r>
            <a:r>
              <a:rPr lang="en-US" sz="2000" baseline="-25000" dirty="0"/>
              <a:t>PNUMBER, DNUM, LNAME, ADDRESS, BDATE</a:t>
            </a:r>
            <a:r>
              <a:rPr lang="en-US" sz="2000" dirty="0"/>
              <a:t> (((</a:t>
            </a:r>
            <a:r>
              <a:rPr lang="en-US" sz="2400" b="1" dirty="0">
                <a:latin typeface="Symbol" pitchFamily="18" charset="2"/>
              </a:rPr>
              <a:t></a:t>
            </a:r>
            <a:r>
              <a:rPr lang="en-US" sz="2000" baseline="-25000" dirty="0"/>
              <a:t>PLOCATION=‘STAFFORD’</a:t>
            </a:r>
            <a:r>
              <a:rPr lang="en-US" sz="2000" dirty="0"/>
              <a:t>(PROJECT))</a:t>
            </a:r>
            <a:br>
              <a:rPr lang="en-US" sz="2000" dirty="0"/>
            </a:br>
            <a:r>
              <a:rPr lang="en-US" sz="2000" dirty="0"/>
              <a:t>	</a:t>
            </a:r>
            <a:r>
              <a:rPr lang="en-US" sz="2000" baseline="-25000" dirty="0"/>
              <a:t>DNUM=DNUMBER</a:t>
            </a:r>
            <a:r>
              <a:rPr lang="en-US" sz="2000" dirty="0"/>
              <a:t> (DEPARTMENT))    </a:t>
            </a:r>
            <a:r>
              <a:rPr lang="en-US" sz="2000" baseline="-25000" dirty="0"/>
              <a:t>  MGRSSN=SSN</a:t>
            </a:r>
            <a:r>
              <a:rPr lang="en-US" sz="2000" dirty="0"/>
              <a:t> (EMPLOYEE))</a:t>
            </a:r>
          </a:p>
          <a:p>
            <a:pPr>
              <a:lnSpc>
                <a:spcPct val="80000"/>
              </a:lnSpc>
              <a:buFont typeface="Wingdings" pitchFamily="2" charset="2"/>
              <a:buNone/>
            </a:pPr>
            <a:r>
              <a:rPr lang="en-US" sz="2000" dirty="0"/>
              <a:t>	</a:t>
            </a:r>
          </a:p>
          <a:p>
            <a:pPr>
              <a:lnSpc>
                <a:spcPct val="80000"/>
              </a:lnSpc>
            </a:pPr>
            <a:r>
              <a:rPr lang="en-US" sz="2000" dirty="0"/>
              <a:t>SQL query:</a:t>
            </a:r>
          </a:p>
          <a:p>
            <a:pPr lvl="1">
              <a:lnSpc>
                <a:spcPct val="80000"/>
              </a:lnSpc>
              <a:buFont typeface="Wingdings" pitchFamily="2" charset="2"/>
              <a:buNone/>
            </a:pPr>
            <a:r>
              <a:rPr lang="en-US" sz="2000" dirty="0"/>
              <a:t>Q2: 	SELECT  	P.NUMBER,P.DNUM,E.LNAME,</a:t>
            </a:r>
            <a:br>
              <a:rPr lang="en-US" sz="2000" dirty="0"/>
            </a:br>
            <a:r>
              <a:rPr lang="en-US" sz="2000" dirty="0"/>
              <a:t>				E.ADDRESS, E.BDATE</a:t>
            </a:r>
          </a:p>
          <a:p>
            <a:pPr lvl="1">
              <a:lnSpc>
                <a:spcPct val="80000"/>
              </a:lnSpc>
              <a:buFont typeface="Wingdings" pitchFamily="2" charset="2"/>
              <a:buNone/>
            </a:pPr>
            <a:r>
              <a:rPr lang="en-US" sz="2000" dirty="0"/>
              <a:t>			FROM		PROJECT AS P,DEPARTMENT AS D, 					EMPLOYEE AS E</a:t>
            </a:r>
          </a:p>
          <a:p>
            <a:pPr lvl="1">
              <a:lnSpc>
                <a:spcPct val="80000"/>
              </a:lnSpc>
              <a:buFont typeface="Wingdings" pitchFamily="2" charset="2"/>
              <a:buNone/>
            </a:pPr>
            <a:r>
              <a:rPr lang="en-US" sz="2000" dirty="0"/>
              <a:t>			WHERE  	P.DNUM=D.DNUMBER AND 					D.MGRSSN=E.SSN AND			  		P.PLOCATION=‘STAFFORD’;</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38</a:t>
            </a:fld>
            <a:endParaRPr lang="en-US"/>
          </a:p>
        </p:txBody>
      </p:sp>
      <p:pic>
        <p:nvPicPr>
          <p:cNvPr id="6" name="Picture 5"/>
          <p:cNvPicPr>
            <a:picLocks noChangeAspect="1"/>
          </p:cNvPicPr>
          <p:nvPr/>
        </p:nvPicPr>
        <p:blipFill>
          <a:blip r:embed="rId2"/>
          <a:stretch>
            <a:fillRect/>
          </a:stretch>
        </p:blipFill>
        <p:spPr>
          <a:xfrm>
            <a:off x="4486635" y="3233911"/>
            <a:ext cx="237765" cy="195089"/>
          </a:xfrm>
          <a:prstGeom prst="rect">
            <a:avLst/>
          </a:prstGeom>
        </p:spPr>
      </p:pic>
      <p:pic>
        <p:nvPicPr>
          <p:cNvPr id="7" name="Picture 6"/>
          <p:cNvPicPr>
            <a:picLocks noChangeAspect="1"/>
          </p:cNvPicPr>
          <p:nvPr/>
        </p:nvPicPr>
        <p:blipFill>
          <a:blip r:embed="rId2"/>
          <a:stretch>
            <a:fillRect/>
          </a:stretch>
        </p:blipFill>
        <p:spPr>
          <a:xfrm>
            <a:off x="1143000" y="3199274"/>
            <a:ext cx="237765" cy="195089"/>
          </a:xfrm>
          <a:prstGeom prst="rect">
            <a:avLst/>
          </a:prstGeom>
        </p:spPr>
      </p:pic>
    </p:spTree>
    <p:extLst>
      <p:ext uri="{BB962C8B-B14F-4D97-AF65-F5344CB8AC3E}">
        <p14:creationId xmlns:p14="http://schemas.microsoft.com/office/powerpoint/2010/main" val="2909519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2133600" cy="4678362"/>
          </a:xfrm>
        </p:spPr>
        <p:txBody>
          <a:bodyPr>
            <a:normAutofit/>
          </a:bodyPr>
          <a:lstStyle/>
          <a:p>
            <a:r>
              <a:rPr lang="en-US" sz="2800" dirty="0"/>
              <a:t>Using Heuristics in Query Optimization</a:t>
            </a:r>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39</a:t>
            </a:fld>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54636"/>
            <a:ext cx="7007225" cy="650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5075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SQL Queries into Relational Algebra</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b="1" dirty="0" smtClean="0"/>
              <a:t>Query block</a:t>
            </a:r>
            <a:r>
              <a:rPr lang="en-US" dirty="0" smtClean="0"/>
              <a:t>: </a:t>
            </a:r>
          </a:p>
          <a:p>
            <a:pPr lvl="1">
              <a:lnSpc>
                <a:spcPct val="90000"/>
              </a:lnSpc>
            </a:pPr>
            <a:r>
              <a:rPr lang="en-US" dirty="0" smtClean="0"/>
              <a:t>The basic unit that can be translated into the algebraic operators and optimized.</a:t>
            </a:r>
          </a:p>
          <a:p>
            <a:pPr>
              <a:lnSpc>
                <a:spcPct val="90000"/>
              </a:lnSpc>
            </a:pPr>
            <a:r>
              <a:rPr lang="en-US" dirty="0" smtClean="0"/>
              <a:t>A query block contains a single SELECT-FROM-WHERE expression, as well as GROUP BY and HAVING clause if these are part of the block.</a:t>
            </a:r>
          </a:p>
          <a:p>
            <a:pPr>
              <a:lnSpc>
                <a:spcPct val="90000"/>
              </a:lnSpc>
            </a:pPr>
            <a:r>
              <a:rPr lang="en-US" b="1" dirty="0" smtClean="0"/>
              <a:t>Nested queries</a:t>
            </a:r>
            <a:r>
              <a:rPr lang="en-US" dirty="0" smtClean="0"/>
              <a:t> within a query are identified as separate query blocks.</a:t>
            </a:r>
          </a:p>
          <a:p>
            <a:pPr>
              <a:lnSpc>
                <a:spcPct val="90000"/>
              </a:lnSpc>
            </a:pPr>
            <a:r>
              <a:rPr lang="en-US" dirty="0" smtClean="0"/>
              <a:t>Aggregate operators in SQL must be included in the extended algebra.</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4</a:t>
            </a:fld>
            <a:endParaRPr lang="en-US"/>
          </a:p>
        </p:txBody>
      </p:sp>
    </p:spTree>
    <p:extLst>
      <p:ext uri="{BB962C8B-B14F-4D97-AF65-F5344CB8AC3E}">
        <p14:creationId xmlns:p14="http://schemas.microsoft.com/office/powerpoint/2010/main" val="27531954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Heuristics in Query Optimization</a:t>
            </a:r>
          </a:p>
        </p:txBody>
      </p:sp>
      <p:sp>
        <p:nvSpPr>
          <p:cNvPr id="3" name="Content Placeholder 2"/>
          <p:cNvSpPr>
            <a:spLocks noGrp="1"/>
          </p:cNvSpPr>
          <p:nvPr>
            <p:ph idx="1"/>
          </p:nvPr>
        </p:nvSpPr>
        <p:spPr/>
        <p:txBody>
          <a:bodyPr/>
          <a:lstStyle/>
          <a:p>
            <a:pPr>
              <a:lnSpc>
                <a:spcPct val="90000"/>
              </a:lnSpc>
            </a:pPr>
            <a:r>
              <a:rPr lang="en-US" sz="2400" dirty="0"/>
              <a:t>Heuristic Optimization of Query Trees:</a:t>
            </a:r>
          </a:p>
          <a:p>
            <a:pPr lvl="1">
              <a:lnSpc>
                <a:spcPct val="90000"/>
              </a:lnSpc>
            </a:pPr>
            <a:r>
              <a:rPr lang="en-US" sz="2200" dirty="0"/>
              <a:t>The same query could correspond to many different relational algebra expressions — and hence many different query trees.</a:t>
            </a:r>
          </a:p>
          <a:p>
            <a:pPr lvl="1">
              <a:lnSpc>
                <a:spcPct val="90000"/>
              </a:lnSpc>
            </a:pPr>
            <a:r>
              <a:rPr lang="en-US" sz="2200" dirty="0"/>
              <a:t>The task of heuristic optimization of query trees is to find a </a:t>
            </a:r>
            <a:r>
              <a:rPr lang="en-US" sz="2200" b="1" dirty="0"/>
              <a:t>final query tree</a:t>
            </a:r>
            <a:r>
              <a:rPr lang="en-US" sz="2200" dirty="0"/>
              <a:t> that is efficient to execute.</a:t>
            </a:r>
          </a:p>
          <a:p>
            <a:pPr>
              <a:lnSpc>
                <a:spcPct val="90000"/>
              </a:lnSpc>
            </a:pPr>
            <a:r>
              <a:rPr lang="en-US" sz="2400" dirty="0"/>
              <a:t>Example:</a:t>
            </a:r>
          </a:p>
          <a:p>
            <a:pPr lvl="1">
              <a:lnSpc>
                <a:spcPct val="90000"/>
              </a:lnSpc>
              <a:buFont typeface="Wingdings" pitchFamily="2" charset="2"/>
              <a:buNone/>
            </a:pPr>
            <a:r>
              <a:rPr lang="en-US" sz="2200" dirty="0"/>
              <a:t>Q: 	SELECT 	LNAME</a:t>
            </a:r>
          </a:p>
          <a:p>
            <a:pPr lvl="1">
              <a:lnSpc>
                <a:spcPct val="90000"/>
              </a:lnSpc>
              <a:buFont typeface="Wingdings" pitchFamily="2" charset="2"/>
              <a:buNone/>
            </a:pPr>
            <a:r>
              <a:rPr lang="en-US" sz="2200" dirty="0"/>
              <a:t>		FROM 	  	EMPLOYEE, WORKS_ON, PROJECT</a:t>
            </a:r>
          </a:p>
          <a:p>
            <a:pPr lvl="1">
              <a:lnSpc>
                <a:spcPct val="90000"/>
              </a:lnSpc>
              <a:buFont typeface="Wingdings" pitchFamily="2" charset="2"/>
              <a:buNone/>
            </a:pPr>
            <a:r>
              <a:rPr lang="en-US" sz="2200" dirty="0"/>
              <a:t>		WHERE  	PNAME = ‘AQUARIUS’ AND  			</a:t>
            </a:r>
            <a:r>
              <a:rPr lang="en-US" sz="2200"/>
              <a:t>	</a:t>
            </a:r>
            <a:r>
              <a:rPr lang="en-US" sz="2200" smtClean="0"/>
              <a:t>PNUMBER=PNO </a:t>
            </a:r>
            <a:r>
              <a:rPr lang="en-US" sz="2200" dirty="0"/>
              <a:t>AND ESSN=SSN 				AND BDATE &gt; ‘1957-12-31’;</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40</a:t>
            </a:fld>
            <a:endParaRPr lang="en-US"/>
          </a:p>
        </p:txBody>
      </p:sp>
    </p:spTree>
    <p:extLst>
      <p:ext uri="{BB962C8B-B14F-4D97-AF65-F5344CB8AC3E}">
        <p14:creationId xmlns:p14="http://schemas.microsoft.com/office/powerpoint/2010/main" val="10082471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41</a:t>
            </a:fld>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56368"/>
            <a:ext cx="6858000" cy="654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5546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42</a:t>
            </a:fld>
            <a:endParaRPr lang="en-US"/>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9194" y="383381"/>
            <a:ext cx="6805613" cy="609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60801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43</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20813"/>
            <a:ext cx="7467600" cy="401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1961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Heuristics in Query Optimization</a:t>
            </a:r>
          </a:p>
        </p:txBody>
      </p:sp>
      <p:sp>
        <p:nvSpPr>
          <p:cNvPr id="3" name="Content Placeholder 2"/>
          <p:cNvSpPr>
            <a:spLocks noGrp="1"/>
          </p:cNvSpPr>
          <p:nvPr>
            <p:ph idx="1"/>
          </p:nvPr>
        </p:nvSpPr>
        <p:spPr/>
        <p:txBody>
          <a:bodyPr/>
          <a:lstStyle/>
          <a:p>
            <a:pPr>
              <a:lnSpc>
                <a:spcPct val="80000"/>
              </a:lnSpc>
            </a:pPr>
            <a:r>
              <a:rPr lang="en-US" sz="2000" dirty="0"/>
              <a:t>General Transformation Rules for Relational Algebra Operations:</a:t>
            </a:r>
          </a:p>
          <a:p>
            <a:pPr>
              <a:lnSpc>
                <a:spcPct val="80000"/>
              </a:lnSpc>
              <a:buFont typeface="Wingdings" pitchFamily="2" charset="2"/>
              <a:buNone/>
            </a:pPr>
            <a:r>
              <a:rPr lang="en-US" sz="2000" dirty="0"/>
              <a:t>1. Cascade of </a:t>
            </a:r>
            <a:r>
              <a:rPr lang="en-US" sz="2400" dirty="0">
                <a:latin typeface="Symbol" pitchFamily="18" charset="2"/>
              </a:rPr>
              <a:t>s</a:t>
            </a:r>
            <a:r>
              <a:rPr lang="en-US" sz="2000" dirty="0"/>
              <a:t>: A conjunctive selection condition can be broken up into a cascade (sequence) of individual </a:t>
            </a:r>
            <a:r>
              <a:rPr lang="en-US" sz="2400" dirty="0">
                <a:latin typeface="Symbol" pitchFamily="18" charset="2"/>
              </a:rPr>
              <a:t>s</a:t>
            </a:r>
            <a:r>
              <a:rPr lang="en-US" sz="2000" dirty="0"/>
              <a:t> operations:</a:t>
            </a:r>
          </a:p>
          <a:p>
            <a:pPr lvl="1">
              <a:lnSpc>
                <a:spcPct val="80000"/>
              </a:lnSpc>
            </a:pPr>
            <a:r>
              <a:rPr lang="en-US" sz="2400" dirty="0">
                <a:latin typeface="Symbol" pitchFamily="18" charset="2"/>
              </a:rPr>
              <a:t>s</a:t>
            </a:r>
            <a:r>
              <a:rPr lang="en-US" sz="2000" dirty="0"/>
              <a:t> </a:t>
            </a:r>
            <a:r>
              <a:rPr lang="en-US" sz="2000" baseline="-25000" dirty="0"/>
              <a:t>c1 AND c2 AND ... AND </a:t>
            </a:r>
            <a:r>
              <a:rPr lang="en-US" sz="2000" baseline="-25000" dirty="0" err="1"/>
              <a:t>cn</a:t>
            </a:r>
            <a:r>
              <a:rPr lang="en-US" sz="2000" dirty="0"/>
              <a:t>(R) = </a:t>
            </a:r>
            <a:r>
              <a:rPr lang="en-US" sz="2400" dirty="0">
                <a:latin typeface="Symbol" pitchFamily="18" charset="2"/>
              </a:rPr>
              <a:t>s</a:t>
            </a:r>
            <a:r>
              <a:rPr lang="en-US" sz="2000" baseline="-25000" dirty="0"/>
              <a:t>c1</a:t>
            </a:r>
            <a:r>
              <a:rPr lang="en-US" sz="2000" dirty="0"/>
              <a:t> (</a:t>
            </a:r>
            <a:r>
              <a:rPr lang="en-US" sz="2400" dirty="0">
                <a:latin typeface="Symbol" pitchFamily="18" charset="2"/>
              </a:rPr>
              <a:t>s</a:t>
            </a:r>
            <a:r>
              <a:rPr lang="en-US" sz="2000" baseline="-25000" dirty="0"/>
              <a:t>c2</a:t>
            </a:r>
            <a:r>
              <a:rPr lang="en-US" sz="2000" dirty="0"/>
              <a:t> (...(</a:t>
            </a:r>
            <a:r>
              <a:rPr lang="en-US" sz="2400" dirty="0" err="1">
                <a:latin typeface="Symbol" pitchFamily="18" charset="2"/>
              </a:rPr>
              <a:t>s</a:t>
            </a:r>
            <a:r>
              <a:rPr lang="en-US" sz="2000" baseline="-25000" dirty="0" err="1"/>
              <a:t>cn</a:t>
            </a:r>
            <a:r>
              <a:rPr lang="en-US" sz="2000" dirty="0"/>
              <a:t>(R))...) ) 	</a:t>
            </a:r>
          </a:p>
          <a:p>
            <a:pPr>
              <a:lnSpc>
                <a:spcPct val="80000"/>
              </a:lnSpc>
              <a:buFont typeface="Wingdings" pitchFamily="2" charset="2"/>
              <a:buNone/>
            </a:pPr>
            <a:r>
              <a:rPr lang="en-US" sz="2000" dirty="0"/>
              <a:t>2. </a:t>
            </a:r>
            <a:r>
              <a:rPr lang="en-US" sz="2000" dirty="0" err="1"/>
              <a:t>Commutativity</a:t>
            </a:r>
            <a:r>
              <a:rPr lang="en-US" sz="2000" dirty="0"/>
              <a:t> of </a:t>
            </a:r>
            <a:r>
              <a:rPr lang="en-US" sz="2400" dirty="0">
                <a:latin typeface="Symbol" pitchFamily="18" charset="2"/>
              </a:rPr>
              <a:t>s</a:t>
            </a:r>
            <a:r>
              <a:rPr lang="en-US" sz="2000" dirty="0"/>
              <a:t>: The </a:t>
            </a:r>
            <a:r>
              <a:rPr lang="en-US" sz="2400" dirty="0">
                <a:latin typeface="Symbol" pitchFamily="18" charset="2"/>
              </a:rPr>
              <a:t>s</a:t>
            </a:r>
            <a:r>
              <a:rPr lang="en-US" sz="2000" dirty="0"/>
              <a:t> operation is commutative:</a:t>
            </a:r>
          </a:p>
          <a:p>
            <a:pPr lvl="1">
              <a:lnSpc>
                <a:spcPct val="80000"/>
              </a:lnSpc>
            </a:pPr>
            <a:r>
              <a:rPr lang="en-US" sz="2400" dirty="0">
                <a:latin typeface="Symbol" pitchFamily="18" charset="2"/>
              </a:rPr>
              <a:t>s</a:t>
            </a:r>
            <a:r>
              <a:rPr lang="en-US" sz="2000" baseline="-25000" dirty="0"/>
              <a:t>c1</a:t>
            </a:r>
            <a:r>
              <a:rPr lang="en-US" sz="2000" dirty="0"/>
              <a:t> (</a:t>
            </a:r>
            <a:r>
              <a:rPr lang="en-US" sz="2400" dirty="0">
                <a:latin typeface="Symbol" pitchFamily="18" charset="2"/>
              </a:rPr>
              <a:t>s</a:t>
            </a:r>
            <a:r>
              <a:rPr lang="en-US" sz="2000" baseline="-25000" dirty="0"/>
              <a:t>c2</a:t>
            </a:r>
            <a:r>
              <a:rPr lang="en-US" sz="2000" dirty="0"/>
              <a:t>(R)) = </a:t>
            </a:r>
            <a:r>
              <a:rPr lang="en-US" sz="2400" dirty="0">
                <a:latin typeface="Symbol" pitchFamily="18" charset="2"/>
              </a:rPr>
              <a:t>s</a:t>
            </a:r>
            <a:r>
              <a:rPr lang="en-US" sz="2000" baseline="-25000" dirty="0"/>
              <a:t>c2</a:t>
            </a:r>
            <a:r>
              <a:rPr lang="en-US" sz="2000" dirty="0"/>
              <a:t> (</a:t>
            </a:r>
            <a:r>
              <a:rPr lang="en-US" sz="2400" dirty="0">
                <a:latin typeface="Symbol" pitchFamily="18" charset="2"/>
              </a:rPr>
              <a:t>s</a:t>
            </a:r>
            <a:r>
              <a:rPr lang="en-US" sz="2000" baseline="-25000" dirty="0"/>
              <a:t>c1</a:t>
            </a:r>
            <a:r>
              <a:rPr lang="en-US" sz="2000" dirty="0"/>
              <a:t>(R)) </a:t>
            </a:r>
          </a:p>
          <a:p>
            <a:pPr>
              <a:lnSpc>
                <a:spcPct val="80000"/>
              </a:lnSpc>
              <a:buFont typeface="Wingdings" pitchFamily="2" charset="2"/>
              <a:buNone/>
            </a:pPr>
            <a:r>
              <a:rPr lang="en-US" sz="2000" dirty="0"/>
              <a:t>3. Cascade of </a:t>
            </a:r>
            <a:r>
              <a:rPr lang="en-US" sz="2400" dirty="0">
                <a:latin typeface="Symbol" pitchFamily="18" charset="2"/>
              </a:rPr>
              <a:t>p</a:t>
            </a:r>
            <a:r>
              <a:rPr lang="en-US" sz="2000" dirty="0"/>
              <a:t>: In a cascade (sequence) of </a:t>
            </a:r>
            <a:r>
              <a:rPr lang="en-US" sz="2400" dirty="0">
                <a:latin typeface="Symbol" pitchFamily="18" charset="2"/>
              </a:rPr>
              <a:t>p</a:t>
            </a:r>
            <a:r>
              <a:rPr lang="en-US" sz="2000" dirty="0"/>
              <a:t> operations, all but the last one can be ignored: </a:t>
            </a:r>
          </a:p>
          <a:p>
            <a:pPr lvl="1">
              <a:lnSpc>
                <a:spcPct val="80000"/>
              </a:lnSpc>
            </a:pPr>
            <a:r>
              <a:rPr lang="en-US" sz="2400" dirty="0">
                <a:latin typeface="Symbol" pitchFamily="18" charset="2"/>
              </a:rPr>
              <a:t>p</a:t>
            </a:r>
            <a:r>
              <a:rPr lang="en-US" sz="2000" baseline="-25000" dirty="0"/>
              <a:t>List1</a:t>
            </a:r>
            <a:r>
              <a:rPr lang="en-US" sz="2000" dirty="0"/>
              <a:t> (</a:t>
            </a:r>
            <a:r>
              <a:rPr lang="en-US" sz="2400" dirty="0">
                <a:latin typeface="Symbol" pitchFamily="18" charset="2"/>
              </a:rPr>
              <a:t>p</a:t>
            </a:r>
            <a:r>
              <a:rPr lang="en-US" sz="2000" baseline="-25000" dirty="0"/>
              <a:t>List2</a:t>
            </a:r>
            <a:r>
              <a:rPr lang="en-US" sz="2000" dirty="0"/>
              <a:t> (...(</a:t>
            </a:r>
            <a:r>
              <a:rPr lang="en-US" sz="2400" dirty="0" err="1">
                <a:latin typeface="Symbol" pitchFamily="18" charset="2"/>
              </a:rPr>
              <a:t>p</a:t>
            </a:r>
            <a:r>
              <a:rPr lang="en-US" sz="2000" baseline="-25000" dirty="0" err="1"/>
              <a:t>Listn</a:t>
            </a:r>
            <a:r>
              <a:rPr lang="en-US" sz="2000" dirty="0"/>
              <a:t>(R))...) ) = </a:t>
            </a:r>
            <a:r>
              <a:rPr lang="en-US" sz="2400" dirty="0">
                <a:latin typeface="Symbol" pitchFamily="18" charset="2"/>
              </a:rPr>
              <a:t>p</a:t>
            </a:r>
            <a:r>
              <a:rPr lang="en-US" sz="2000" baseline="-25000" dirty="0"/>
              <a:t>List1</a:t>
            </a:r>
            <a:r>
              <a:rPr lang="en-US" sz="2000" dirty="0"/>
              <a:t>(R) </a:t>
            </a:r>
          </a:p>
          <a:p>
            <a:pPr>
              <a:lnSpc>
                <a:spcPct val="80000"/>
              </a:lnSpc>
              <a:buFont typeface="Wingdings" pitchFamily="2" charset="2"/>
              <a:buNone/>
            </a:pPr>
            <a:r>
              <a:rPr lang="en-US" sz="2000" dirty="0"/>
              <a:t>4. Commuting </a:t>
            </a:r>
            <a:r>
              <a:rPr lang="en-US" sz="2400" dirty="0">
                <a:latin typeface="Symbol" pitchFamily="18" charset="2"/>
              </a:rPr>
              <a:t>s</a:t>
            </a:r>
            <a:r>
              <a:rPr lang="en-US" sz="2000" dirty="0"/>
              <a:t> with </a:t>
            </a:r>
            <a:r>
              <a:rPr lang="en-US" sz="2400" dirty="0">
                <a:latin typeface="Symbol" pitchFamily="18" charset="2"/>
              </a:rPr>
              <a:t>p</a:t>
            </a:r>
            <a:r>
              <a:rPr lang="en-US" sz="2000" dirty="0"/>
              <a:t>: If the selection condition c involves only the attributes A1, ..., An in the projection list, the two operations can be commuted:</a:t>
            </a:r>
          </a:p>
          <a:p>
            <a:pPr lvl="1">
              <a:lnSpc>
                <a:spcPct val="80000"/>
              </a:lnSpc>
            </a:pPr>
            <a:r>
              <a:rPr lang="en-US" sz="2400" dirty="0">
                <a:latin typeface="Symbol" pitchFamily="18" charset="2"/>
              </a:rPr>
              <a:t>p</a:t>
            </a:r>
            <a:r>
              <a:rPr lang="en-US" sz="2000" baseline="-25000" dirty="0"/>
              <a:t>A1, A2, ..., An</a:t>
            </a:r>
            <a:r>
              <a:rPr lang="en-US" sz="2000" dirty="0"/>
              <a:t> (</a:t>
            </a:r>
            <a:r>
              <a:rPr lang="en-US" sz="2400" dirty="0" err="1">
                <a:latin typeface="Symbol" pitchFamily="18" charset="2"/>
              </a:rPr>
              <a:t>s</a:t>
            </a:r>
            <a:r>
              <a:rPr lang="en-US" sz="2000" baseline="-25000" dirty="0" err="1"/>
              <a:t>c</a:t>
            </a:r>
            <a:r>
              <a:rPr lang="en-US" sz="2000" dirty="0"/>
              <a:t> (R)) = </a:t>
            </a:r>
            <a:r>
              <a:rPr lang="en-US" sz="2400" dirty="0" err="1">
                <a:latin typeface="Symbol" pitchFamily="18" charset="2"/>
              </a:rPr>
              <a:t>s</a:t>
            </a:r>
            <a:r>
              <a:rPr lang="en-US" sz="2000" baseline="-25000" dirty="0" err="1"/>
              <a:t>c</a:t>
            </a:r>
            <a:r>
              <a:rPr lang="en-US" sz="2000" dirty="0"/>
              <a:t> (</a:t>
            </a:r>
            <a:r>
              <a:rPr lang="en-US" sz="2400" dirty="0">
                <a:latin typeface="Symbol" pitchFamily="18" charset="2"/>
              </a:rPr>
              <a:t>p</a:t>
            </a:r>
            <a:r>
              <a:rPr lang="en-US" sz="2000" baseline="-25000" dirty="0"/>
              <a:t>A1, A2, ..., An</a:t>
            </a:r>
            <a:r>
              <a:rPr lang="en-US" sz="2000" dirty="0"/>
              <a:t> (R))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44</a:t>
            </a:fld>
            <a:endParaRPr lang="en-US"/>
          </a:p>
        </p:txBody>
      </p:sp>
    </p:spTree>
    <p:extLst>
      <p:ext uri="{BB962C8B-B14F-4D97-AF65-F5344CB8AC3E}">
        <p14:creationId xmlns:p14="http://schemas.microsoft.com/office/powerpoint/2010/main" val="671523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Heuristics in Query Optimization</a:t>
            </a:r>
          </a:p>
        </p:txBody>
      </p:sp>
      <p:sp>
        <p:nvSpPr>
          <p:cNvPr id="3" name="Content Placeholder 2"/>
          <p:cNvSpPr>
            <a:spLocks noGrp="1"/>
          </p:cNvSpPr>
          <p:nvPr>
            <p:ph idx="1"/>
          </p:nvPr>
        </p:nvSpPr>
        <p:spPr/>
        <p:txBody>
          <a:bodyPr/>
          <a:lstStyle/>
          <a:p>
            <a:pPr>
              <a:lnSpc>
                <a:spcPct val="90000"/>
              </a:lnSpc>
            </a:pPr>
            <a:r>
              <a:rPr lang="en-US" sz="2000" dirty="0"/>
              <a:t>General Transformation Rules for Relational Algebra Operations (contd.):</a:t>
            </a:r>
          </a:p>
          <a:p>
            <a:pPr>
              <a:lnSpc>
                <a:spcPct val="90000"/>
              </a:lnSpc>
              <a:buFont typeface="Wingdings" pitchFamily="2" charset="2"/>
              <a:buNone/>
            </a:pPr>
            <a:r>
              <a:rPr lang="en-US" sz="2000" dirty="0"/>
              <a:t>5. </a:t>
            </a:r>
            <a:r>
              <a:rPr lang="en-US" sz="2000" dirty="0" err="1"/>
              <a:t>Commutativity</a:t>
            </a:r>
            <a:r>
              <a:rPr lang="en-US" sz="2000" dirty="0"/>
              <a:t> of     ( and x ): The     operation is commutative as is the x operation:</a:t>
            </a:r>
          </a:p>
          <a:p>
            <a:pPr lvl="1">
              <a:lnSpc>
                <a:spcPct val="90000"/>
              </a:lnSpc>
            </a:pPr>
            <a:r>
              <a:rPr lang="en-US" sz="2000" dirty="0"/>
              <a:t>R    </a:t>
            </a:r>
            <a:r>
              <a:rPr lang="en-US" sz="2000" baseline="-25000" dirty="0"/>
              <a:t>C</a:t>
            </a:r>
            <a:r>
              <a:rPr lang="en-US" sz="2000" dirty="0"/>
              <a:t> S = S    </a:t>
            </a:r>
            <a:r>
              <a:rPr lang="en-US" sz="2000" baseline="-25000" dirty="0"/>
              <a:t>C</a:t>
            </a:r>
            <a:r>
              <a:rPr lang="en-US" sz="2000" dirty="0"/>
              <a:t> R;  R x  S = S x  R 	</a:t>
            </a:r>
          </a:p>
          <a:p>
            <a:pPr>
              <a:lnSpc>
                <a:spcPct val="90000"/>
              </a:lnSpc>
              <a:buFont typeface="Wingdings" pitchFamily="2" charset="2"/>
              <a:buNone/>
            </a:pPr>
            <a:r>
              <a:rPr lang="en-US" sz="2000" dirty="0"/>
              <a:t>6. Commuting </a:t>
            </a:r>
            <a:r>
              <a:rPr lang="en-US" sz="2400" dirty="0">
                <a:latin typeface="Symbol" pitchFamily="18" charset="2"/>
              </a:rPr>
              <a:t>s</a:t>
            </a:r>
            <a:r>
              <a:rPr lang="en-US" sz="2000" dirty="0"/>
              <a:t> </a:t>
            </a:r>
            <a:r>
              <a:rPr lang="en-US" sz="2000" dirty="0" smtClean="0"/>
              <a:t>with     </a:t>
            </a:r>
            <a:r>
              <a:rPr lang="en-US" sz="2000" dirty="0"/>
              <a:t>(</a:t>
            </a:r>
            <a:r>
              <a:rPr lang="en-US" sz="2000" dirty="0"/>
              <a:t>or x ): If all the attributes in the selection condition c involve only the attributes of one of the relations being joined—say, R—the two operations can be commuted as follows: </a:t>
            </a:r>
          </a:p>
          <a:p>
            <a:pPr lvl="1">
              <a:lnSpc>
                <a:spcPct val="90000"/>
              </a:lnSpc>
            </a:pPr>
            <a:r>
              <a:rPr lang="en-US" sz="2400" dirty="0" err="1">
                <a:latin typeface="Symbol" pitchFamily="18" charset="2"/>
              </a:rPr>
              <a:t>s</a:t>
            </a:r>
            <a:r>
              <a:rPr lang="en-US" sz="2000" baseline="-25000" dirty="0" err="1"/>
              <a:t>c</a:t>
            </a:r>
            <a:r>
              <a:rPr lang="en-US" sz="2000" dirty="0"/>
              <a:t> ( R     S ) =  (</a:t>
            </a:r>
            <a:r>
              <a:rPr lang="en-US" sz="2400" dirty="0" err="1">
                <a:latin typeface="Symbol" pitchFamily="18" charset="2"/>
              </a:rPr>
              <a:t>s</a:t>
            </a:r>
            <a:r>
              <a:rPr lang="en-US" sz="2000" baseline="-25000" dirty="0" err="1"/>
              <a:t>c</a:t>
            </a:r>
            <a:r>
              <a:rPr lang="en-US" sz="2000" dirty="0"/>
              <a:t> (R))     S</a:t>
            </a:r>
          </a:p>
          <a:p>
            <a:pPr>
              <a:lnSpc>
                <a:spcPct val="90000"/>
              </a:lnSpc>
            </a:pPr>
            <a:r>
              <a:rPr lang="en-US" sz="2000" dirty="0"/>
              <a:t>Alternatively, if the selection condition c can be written as (c1 and c2), where condition c1 involves only the attributes of R and condition c2 involves only the attributes of S, the operations commute as follows: </a:t>
            </a:r>
          </a:p>
          <a:p>
            <a:pPr lvl="1">
              <a:lnSpc>
                <a:spcPct val="90000"/>
              </a:lnSpc>
            </a:pPr>
            <a:r>
              <a:rPr lang="en-US" sz="2400" dirty="0" err="1">
                <a:latin typeface="Symbol" pitchFamily="18" charset="2"/>
              </a:rPr>
              <a:t>s</a:t>
            </a:r>
            <a:r>
              <a:rPr lang="en-US" sz="2000" baseline="-25000" dirty="0" err="1"/>
              <a:t>c</a:t>
            </a:r>
            <a:r>
              <a:rPr lang="en-US" sz="2000" dirty="0"/>
              <a:t> ( R     S )  =  (</a:t>
            </a:r>
            <a:r>
              <a:rPr lang="en-US" sz="2400" dirty="0">
                <a:latin typeface="Symbol" pitchFamily="18" charset="2"/>
              </a:rPr>
              <a:t>s</a:t>
            </a:r>
            <a:r>
              <a:rPr lang="en-US" sz="2000" baseline="-25000" dirty="0"/>
              <a:t>c1</a:t>
            </a:r>
            <a:r>
              <a:rPr lang="en-US" sz="2000" dirty="0"/>
              <a:t> (R))     (</a:t>
            </a:r>
            <a:r>
              <a:rPr lang="en-US" sz="2400" dirty="0">
                <a:latin typeface="Symbol" pitchFamily="18" charset="2"/>
              </a:rPr>
              <a:t>s</a:t>
            </a:r>
            <a:r>
              <a:rPr lang="en-US" sz="2000" baseline="-25000" dirty="0"/>
              <a:t>c2</a:t>
            </a:r>
            <a:r>
              <a:rPr lang="en-US" sz="2000" dirty="0"/>
              <a:t> (S))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45</a:t>
            </a:fld>
            <a:endParaRPr lang="en-US"/>
          </a:p>
        </p:txBody>
      </p:sp>
      <p:pic>
        <p:nvPicPr>
          <p:cNvPr id="6" name="Picture 5"/>
          <p:cNvPicPr>
            <a:picLocks noChangeAspect="1"/>
          </p:cNvPicPr>
          <p:nvPr/>
        </p:nvPicPr>
        <p:blipFill>
          <a:blip r:embed="rId2"/>
          <a:stretch>
            <a:fillRect/>
          </a:stretch>
        </p:blipFill>
        <p:spPr>
          <a:xfrm>
            <a:off x="2657836" y="2057400"/>
            <a:ext cx="185738" cy="152400"/>
          </a:xfrm>
          <a:prstGeom prst="rect">
            <a:avLst/>
          </a:prstGeom>
        </p:spPr>
      </p:pic>
      <p:pic>
        <p:nvPicPr>
          <p:cNvPr id="7" name="Picture 6"/>
          <p:cNvPicPr>
            <a:picLocks noChangeAspect="1"/>
          </p:cNvPicPr>
          <p:nvPr/>
        </p:nvPicPr>
        <p:blipFill>
          <a:blip r:embed="rId2"/>
          <a:stretch>
            <a:fillRect/>
          </a:stretch>
        </p:blipFill>
        <p:spPr>
          <a:xfrm>
            <a:off x="1447800" y="2667000"/>
            <a:ext cx="185738" cy="152400"/>
          </a:xfrm>
          <a:prstGeom prst="rect">
            <a:avLst/>
          </a:prstGeom>
        </p:spPr>
      </p:pic>
      <p:pic>
        <p:nvPicPr>
          <p:cNvPr id="8" name="Picture 7"/>
          <p:cNvPicPr>
            <a:picLocks noChangeAspect="1"/>
          </p:cNvPicPr>
          <p:nvPr/>
        </p:nvPicPr>
        <p:blipFill>
          <a:blip r:embed="rId2"/>
          <a:stretch>
            <a:fillRect/>
          </a:stretch>
        </p:blipFill>
        <p:spPr>
          <a:xfrm>
            <a:off x="2286000" y="2667000"/>
            <a:ext cx="185738" cy="152400"/>
          </a:xfrm>
          <a:prstGeom prst="rect">
            <a:avLst/>
          </a:prstGeom>
        </p:spPr>
      </p:pic>
      <p:pic>
        <p:nvPicPr>
          <p:cNvPr id="9" name="Picture 8"/>
          <p:cNvPicPr>
            <a:picLocks noChangeAspect="1"/>
          </p:cNvPicPr>
          <p:nvPr/>
        </p:nvPicPr>
        <p:blipFill>
          <a:blip r:embed="rId2"/>
          <a:stretch>
            <a:fillRect/>
          </a:stretch>
        </p:blipFill>
        <p:spPr>
          <a:xfrm>
            <a:off x="1905000" y="4038600"/>
            <a:ext cx="185738" cy="152400"/>
          </a:xfrm>
          <a:prstGeom prst="rect">
            <a:avLst/>
          </a:prstGeom>
        </p:spPr>
      </p:pic>
      <p:pic>
        <p:nvPicPr>
          <p:cNvPr id="10" name="Picture 9"/>
          <p:cNvPicPr>
            <a:picLocks noChangeAspect="1"/>
          </p:cNvPicPr>
          <p:nvPr/>
        </p:nvPicPr>
        <p:blipFill>
          <a:blip r:embed="rId2"/>
          <a:stretch>
            <a:fillRect/>
          </a:stretch>
        </p:blipFill>
        <p:spPr>
          <a:xfrm>
            <a:off x="3657600" y="5334000"/>
            <a:ext cx="185738" cy="152400"/>
          </a:xfrm>
          <a:prstGeom prst="rect">
            <a:avLst/>
          </a:prstGeom>
        </p:spPr>
      </p:pic>
      <p:pic>
        <p:nvPicPr>
          <p:cNvPr id="11" name="Picture 10"/>
          <p:cNvPicPr>
            <a:picLocks noChangeAspect="1"/>
          </p:cNvPicPr>
          <p:nvPr/>
        </p:nvPicPr>
        <p:blipFill>
          <a:blip r:embed="rId2"/>
          <a:stretch>
            <a:fillRect/>
          </a:stretch>
        </p:blipFill>
        <p:spPr>
          <a:xfrm>
            <a:off x="1905000" y="5334000"/>
            <a:ext cx="185738" cy="152400"/>
          </a:xfrm>
          <a:prstGeom prst="rect">
            <a:avLst/>
          </a:prstGeom>
        </p:spPr>
      </p:pic>
      <p:pic>
        <p:nvPicPr>
          <p:cNvPr id="12" name="Picture 11"/>
          <p:cNvPicPr>
            <a:picLocks noChangeAspect="1"/>
          </p:cNvPicPr>
          <p:nvPr/>
        </p:nvPicPr>
        <p:blipFill>
          <a:blip r:embed="rId2"/>
          <a:stretch>
            <a:fillRect/>
          </a:stretch>
        </p:blipFill>
        <p:spPr>
          <a:xfrm>
            <a:off x="2786062" y="3048000"/>
            <a:ext cx="185738" cy="152400"/>
          </a:xfrm>
          <a:prstGeom prst="rect">
            <a:avLst/>
          </a:prstGeom>
        </p:spPr>
      </p:pic>
      <p:pic>
        <p:nvPicPr>
          <p:cNvPr id="13" name="Picture 12"/>
          <p:cNvPicPr>
            <a:picLocks noChangeAspect="1"/>
          </p:cNvPicPr>
          <p:nvPr/>
        </p:nvPicPr>
        <p:blipFill>
          <a:blip r:embed="rId2"/>
          <a:stretch>
            <a:fillRect/>
          </a:stretch>
        </p:blipFill>
        <p:spPr>
          <a:xfrm>
            <a:off x="4267200" y="2057400"/>
            <a:ext cx="185738" cy="152400"/>
          </a:xfrm>
          <a:prstGeom prst="rect">
            <a:avLst/>
          </a:prstGeom>
        </p:spPr>
      </p:pic>
      <p:pic>
        <p:nvPicPr>
          <p:cNvPr id="14" name="Picture 13"/>
          <p:cNvPicPr>
            <a:picLocks noChangeAspect="1"/>
          </p:cNvPicPr>
          <p:nvPr/>
        </p:nvPicPr>
        <p:blipFill>
          <a:blip r:embed="rId2"/>
          <a:stretch>
            <a:fillRect/>
          </a:stretch>
        </p:blipFill>
        <p:spPr>
          <a:xfrm>
            <a:off x="3517582" y="4021501"/>
            <a:ext cx="185738" cy="152400"/>
          </a:xfrm>
          <a:prstGeom prst="rect">
            <a:avLst/>
          </a:prstGeom>
        </p:spPr>
      </p:pic>
    </p:spTree>
    <p:extLst>
      <p:ext uri="{BB962C8B-B14F-4D97-AF65-F5344CB8AC3E}">
        <p14:creationId xmlns:p14="http://schemas.microsoft.com/office/powerpoint/2010/main" val="819226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Heuristics in Query Optimization</a:t>
            </a:r>
          </a:p>
        </p:txBody>
      </p:sp>
      <p:sp>
        <p:nvSpPr>
          <p:cNvPr id="3" name="Content Placeholder 2"/>
          <p:cNvSpPr>
            <a:spLocks noGrp="1"/>
          </p:cNvSpPr>
          <p:nvPr>
            <p:ph idx="1"/>
          </p:nvPr>
        </p:nvSpPr>
        <p:spPr/>
        <p:txBody>
          <a:bodyPr>
            <a:normAutofit lnSpcReduction="10000"/>
          </a:bodyPr>
          <a:lstStyle/>
          <a:p>
            <a:r>
              <a:rPr lang="en-US" sz="2400" dirty="0"/>
              <a:t>General Transformation Rules for Relational Algebra Operations (contd.):</a:t>
            </a:r>
          </a:p>
          <a:p>
            <a:pPr>
              <a:buFont typeface="Wingdings" pitchFamily="2" charset="2"/>
              <a:buNone/>
            </a:pPr>
            <a:r>
              <a:rPr lang="en-US" sz="2400" dirty="0"/>
              <a:t>7. Commuting </a:t>
            </a:r>
            <a:r>
              <a:rPr lang="en-US" dirty="0">
                <a:latin typeface="Symbol" pitchFamily="18" charset="2"/>
              </a:rPr>
              <a:t>p</a:t>
            </a:r>
            <a:r>
              <a:rPr lang="en-US" sz="2400" dirty="0"/>
              <a:t> with    (or x): Suppose that the projection list is L = {A1, ..., An, B1, ..., </a:t>
            </a:r>
            <a:r>
              <a:rPr lang="en-US" sz="2400" dirty="0" err="1"/>
              <a:t>Bm</a:t>
            </a:r>
            <a:r>
              <a:rPr lang="en-US" sz="2400" dirty="0"/>
              <a:t>}, where A1, ..., An are attributes of R and B1, ..., </a:t>
            </a:r>
            <a:r>
              <a:rPr lang="en-US" sz="2400" dirty="0" err="1"/>
              <a:t>Bm</a:t>
            </a:r>
            <a:r>
              <a:rPr lang="en-US" sz="2400" dirty="0"/>
              <a:t> are attributes of S. If the join condition c involves only attributes in L, the two operations can be commuted as follows: 	</a:t>
            </a:r>
          </a:p>
          <a:p>
            <a:pPr lvl="1"/>
            <a:r>
              <a:rPr lang="en-US" dirty="0" err="1">
                <a:latin typeface="Symbol" pitchFamily="18" charset="2"/>
              </a:rPr>
              <a:t>p</a:t>
            </a:r>
            <a:r>
              <a:rPr lang="en-US" sz="2200" baseline="-25000" dirty="0" err="1"/>
              <a:t>L</a:t>
            </a:r>
            <a:r>
              <a:rPr lang="en-US" sz="2200" dirty="0"/>
              <a:t> ( R    </a:t>
            </a:r>
            <a:r>
              <a:rPr lang="en-US" sz="2200" baseline="-25000" dirty="0"/>
              <a:t>C</a:t>
            </a:r>
            <a:r>
              <a:rPr lang="en-US" sz="2200" dirty="0"/>
              <a:t> S )  = (</a:t>
            </a:r>
            <a:r>
              <a:rPr lang="en-US" dirty="0">
                <a:latin typeface="Symbol" pitchFamily="18" charset="2"/>
              </a:rPr>
              <a:t>p</a:t>
            </a:r>
            <a:r>
              <a:rPr lang="en-US" sz="2200" baseline="-25000" dirty="0"/>
              <a:t>A1, ..., An</a:t>
            </a:r>
            <a:r>
              <a:rPr lang="en-US" sz="2200" dirty="0"/>
              <a:t> (R))     </a:t>
            </a:r>
            <a:r>
              <a:rPr lang="en-US" sz="2200" baseline="-25000" dirty="0"/>
              <a:t>C</a:t>
            </a:r>
            <a:r>
              <a:rPr lang="en-US" sz="2200" dirty="0"/>
              <a:t> (</a:t>
            </a:r>
            <a:r>
              <a:rPr lang="en-US" dirty="0">
                <a:latin typeface="Symbol" pitchFamily="18" charset="2"/>
              </a:rPr>
              <a:t>p</a:t>
            </a:r>
            <a:r>
              <a:rPr lang="en-US" sz="2200" dirty="0"/>
              <a:t> </a:t>
            </a:r>
            <a:r>
              <a:rPr lang="en-US" sz="2200" baseline="-25000" dirty="0"/>
              <a:t>B1, ..., </a:t>
            </a:r>
            <a:r>
              <a:rPr lang="en-US" sz="2200" baseline="-25000" dirty="0" err="1"/>
              <a:t>Bm</a:t>
            </a:r>
            <a:r>
              <a:rPr lang="en-US" sz="2200" dirty="0"/>
              <a:t> (S))</a:t>
            </a:r>
          </a:p>
          <a:p>
            <a:r>
              <a:rPr lang="en-US" sz="2400" dirty="0"/>
              <a:t>If the join condition C contains additional attributes not in L, these must be added to the projection list, and a final </a:t>
            </a:r>
            <a:r>
              <a:rPr lang="en-US" dirty="0">
                <a:latin typeface="Symbol" pitchFamily="18" charset="2"/>
              </a:rPr>
              <a:t>p</a:t>
            </a:r>
            <a:r>
              <a:rPr lang="en-US" sz="2400" dirty="0"/>
              <a:t> operation is needed.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46</a:t>
            </a:fld>
            <a:endParaRPr lang="en-US"/>
          </a:p>
        </p:txBody>
      </p:sp>
      <p:pic>
        <p:nvPicPr>
          <p:cNvPr id="6" name="Picture 5"/>
          <p:cNvPicPr>
            <a:picLocks noChangeAspect="1"/>
          </p:cNvPicPr>
          <p:nvPr/>
        </p:nvPicPr>
        <p:blipFill>
          <a:blip r:embed="rId2"/>
          <a:stretch>
            <a:fillRect/>
          </a:stretch>
        </p:blipFill>
        <p:spPr>
          <a:xfrm>
            <a:off x="4495800" y="4419600"/>
            <a:ext cx="185738" cy="152400"/>
          </a:xfrm>
          <a:prstGeom prst="rect">
            <a:avLst/>
          </a:prstGeom>
        </p:spPr>
      </p:pic>
      <p:pic>
        <p:nvPicPr>
          <p:cNvPr id="7" name="Picture 6"/>
          <p:cNvPicPr>
            <a:picLocks noChangeAspect="1"/>
          </p:cNvPicPr>
          <p:nvPr/>
        </p:nvPicPr>
        <p:blipFill>
          <a:blip r:embed="rId2"/>
          <a:stretch>
            <a:fillRect/>
          </a:stretch>
        </p:blipFill>
        <p:spPr>
          <a:xfrm>
            <a:off x="3243262" y="2590800"/>
            <a:ext cx="185738" cy="152400"/>
          </a:xfrm>
          <a:prstGeom prst="rect">
            <a:avLst/>
          </a:prstGeom>
        </p:spPr>
      </p:pic>
      <p:pic>
        <p:nvPicPr>
          <p:cNvPr id="8" name="Picture 7"/>
          <p:cNvPicPr>
            <a:picLocks noChangeAspect="1"/>
          </p:cNvPicPr>
          <p:nvPr/>
        </p:nvPicPr>
        <p:blipFill>
          <a:blip r:embed="rId2"/>
          <a:stretch>
            <a:fillRect/>
          </a:stretch>
        </p:blipFill>
        <p:spPr>
          <a:xfrm>
            <a:off x="1981200" y="4419600"/>
            <a:ext cx="185738" cy="152400"/>
          </a:xfrm>
          <a:prstGeom prst="rect">
            <a:avLst/>
          </a:prstGeom>
        </p:spPr>
      </p:pic>
    </p:spTree>
    <p:extLst>
      <p:ext uri="{BB962C8B-B14F-4D97-AF65-F5344CB8AC3E}">
        <p14:creationId xmlns:p14="http://schemas.microsoft.com/office/powerpoint/2010/main" val="2960852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Heuristics in Query Optimization</a:t>
            </a:r>
          </a:p>
        </p:txBody>
      </p:sp>
      <p:sp>
        <p:nvSpPr>
          <p:cNvPr id="3" name="Content Placeholder 2"/>
          <p:cNvSpPr>
            <a:spLocks noGrp="1"/>
          </p:cNvSpPr>
          <p:nvPr>
            <p:ph idx="1"/>
          </p:nvPr>
        </p:nvSpPr>
        <p:spPr/>
        <p:txBody>
          <a:bodyPr/>
          <a:lstStyle/>
          <a:p>
            <a:pPr>
              <a:lnSpc>
                <a:spcPct val="80000"/>
              </a:lnSpc>
            </a:pPr>
            <a:r>
              <a:rPr lang="en-US" sz="2400" dirty="0"/>
              <a:t>General Transformation Rules for Relational Algebra Operations (contd.):</a:t>
            </a:r>
          </a:p>
          <a:p>
            <a:pPr>
              <a:lnSpc>
                <a:spcPct val="80000"/>
              </a:lnSpc>
              <a:buFont typeface="Wingdings" pitchFamily="2" charset="2"/>
              <a:buNone/>
            </a:pPr>
            <a:r>
              <a:rPr lang="en-US" sz="2400" dirty="0"/>
              <a:t>8. </a:t>
            </a:r>
            <a:r>
              <a:rPr lang="en-US" sz="2400" dirty="0" err="1"/>
              <a:t>Commutativity</a:t>
            </a:r>
            <a:r>
              <a:rPr lang="en-US" sz="2400" dirty="0"/>
              <a:t> of set operations: The set operations </a:t>
            </a:r>
            <a:r>
              <a:rPr lang="en-US" sz="2400" dirty="0">
                <a:latin typeface="Lucida Grande" pitchFamily="1" charset="0"/>
              </a:rPr>
              <a:t>υ</a:t>
            </a:r>
            <a:r>
              <a:rPr lang="en-US" sz="2400" dirty="0"/>
              <a:t> and </a:t>
            </a:r>
            <a:r>
              <a:rPr lang="en-US" sz="2400" dirty="0">
                <a:ea typeface="ヒラギノ角ゴ Pro W3" pitchFamily="1" charset="-128"/>
              </a:rPr>
              <a:t>∩</a:t>
            </a:r>
            <a:r>
              <a:rPr lang="en-US" sz="2400" dirty="0"/>
              <a:t> are commutative but “–” is not. </a:t>
            </a:r>
          </a:p>
          <a:p>
            <a:pPr>
              <a:lnSpc>
                <a:spcPct val="80000"/>
              </a:lnSpc>
              <a:buFont typeface="Wingdings" pitchFamily="2" charset="2"/>
              <a:buNone/>
            </a:pPr>
            <a:r>
              <a:rPr lang="en-US" sz="2400" dirty="0"/>
              <a:t>9. Associativity of     , x, </a:t>
            </a:r>
            <a:r>
              <a:rPr lang="en-US" sz="2400" dirty="0">
                <a:latin typeface="Lucida Grande" pitchFamily="1" charset="0"/>
              </a:rPr>
              <a:t>υ</a:t>
            </a:r>
            <a:r>
              <a:rPr lang="en-US" sz="2400" dirty="0"/>
              <a:t>, and </a:t>
            </a:r>
            <a:r>
              <a:rPr lang="en-US" sz="2400" dirty="0">
                <a:ea typeface="ヒラギノ角ゴ Pro W3" pitchFamily="1" charset="-128"/>
              </a:rPr>
              <a:t>∩</a:t>
            </a:r>
            <a:r>
              <a:rPr lang="en-US" sz="2400" dirty="0"/>
              <a:t> : These four operations are individually associative; that is, if </a:t>
            </a:r>
            <a:r>
              <a:rPr lang="en-US" sz="2400" dirty="0">
                <a:latin typeface="Symbol" pitchFamily="18" charset="2"/>
              </a:rPr>
              <a:t>q</a:t>
            </a:r>
            <a:r>
              <a:rPr lang="en-US" sz="2400" dirty="0"/>
              <a:t> stands for any one of these four operations (throughout the expression), we have</a:t>
            </a:r>
          </a:p>
          <a:p>
            <a:pPr lvl="1">
              <a:lnSpc>
                <a:spcPct val="80000"/>
              </a:lnSpc>
            </a:pPr>
            <a:r>
              <a:rPr lang="en-US" sz="2200" dirty="0"/>
              <a:t>( R </a:t>
            </a:r>
            <a:r>
              <a:rPr lang="en-US" sz="2200" dirty="0">
                <a:latin typeface="Symbol" pitchFamily="18" charset="2"/>
              </a:rPr>
              <a:t>q</a:t>
            </a:r>
            <a:r>
              <a:rPr lang="en-US" sz="2200" dirty="0"/>
              <a:t> S ) </a:t>
            </a:r>
            <a:r>
              <a:rPr lang="en-US" sz="2200" dirty="0">
                <a:latin typeface="Symbol" pitchFamily="18" charset="2"/>
              </a:rPr>
              <a:t>q</a:t>
            </a:r>
            <a:r>
              <a:rPr lang="en-US" sz="2200" dirty="0"/>
              <a:t> T  =  R </a:t>
            </a:r>
            <a:r>
              <a:rPr lang="en-US" sz="2200" dirty="0">
                <a:latin typeface="Symbol" pitchFamily="18" charset="2"/>
              </a:rPr>
              <a:t>q</a:t>
            </a:r>
            <a:r>
              <a:rPr lang="en-US" sz="2200" dirty="0"/>
              <a:t> ( S </a:t>
            </a:r>
            <a:r>
              <a:rPr lang="en-US" sz="2200" dirty="0">
                <a:latin typeface="Symbol" pitchFamily="18" charset="2"/>
              </a:rPr>
              <a:t>q</a:t>
            </a:r>
            <a:r>
              <a:rPr lang="en-US" sz="2200" dirty="0"/>
              <a:t> T ) </a:t>
            </a:r>
          </a:p>
          <a:p>
            <a:pPr>
              <a:lnSpc>
                <a:spcPct val="80000"/>
              </a:lnSpc>
              <a:buFont typeface="Wingdings" pitchFamily="2" charset="2"/>
              <a:buNone/>
            </a:pPr>
            <a:r>
              <a:rPr lang="en-US" sz="2400" dirty="0"/>
              <a:t>10. Commuting </a:t>
            </a:r>
            <a:r>
              <a:rPr lang="en-US" sz="2400" dirty="0">
                <a:latin typeface="Symbol" pitchFamily="18" charset="2"/>
              </a:rPr>
              <a:t>s</a:t>
            </a:r>
            <a:r>
              <a:rPr lang="en-US" sz="2400" dirty="0"/>
              <a:t> with set operations: The </a:t>
            </a:r>
            <a:r>
              <a:rPr lang="en-US" sz="2400" dirty="0">
                <a:latin typeface="Symbol" pitchFamily="18" charset="2"/>
              </a:rPr>
              <a:t>s</a:t>
            </a:r>
            <a:r>
              <a:rPr lang="en-US" sz="2400" dirty="0"/>
              <a:t> operation commutes with </a:t>
            </a:r>
            <a:r>
              <a:rPr lang="en-US" sz="2400" dirty="0">
                <a:latin typeface="Lucida Grande" pitchFamily="1" charset="0"/>
              </a:rPr>
              <a:t>υ</a:t>
            </a:r>
            <a:r>
              <a:rPr lang="en-US" sz="2400" dirty="0"/>
              <a:t> , </a:t>
            </a:r>
            <a:r>
              <a:rPr lang="en-US" sz="2400" dirty="0">
                <a:ea typeface="ヒラギノ角ゴ Pro W3" pitchFamily="1" charset="-128"/>
              </a:rPr>
              <a:t>∩</a:t>
            </a:r>
            <a:r>
              <a:rPr lang="en-US" sz="2400" dirty="0"/>
              <a:t> , and –. If </a:t>
            </a:r>
            <a:r>
              <a:rPr lang="en-US" sz="2400" dirty="0">
                <a:latin typeface="Symbol" pitchFamily="18" charset="2"/>
              </a:rPr>
              <a:t>q</a:t>
            </a:r>
            <a:r>
              <a:rPr lang="en-US" sz="2400" dirty="0"/>
              <a:t> stands for any one of these three operations, we have </a:t>
            </a:r>
          </a:p>
          <a:p>
            <a:pPr lvl="1">
              <a:lnSpc>
                <a:spcPct val="80000"/>
              </a:lnSpc>
            </a:pPr>
            <a:r>
              <a:rPr lang="en-US" sz="2200" dirty="0" err="1">
                <a:latin typeface="Symbol" pitchFamily="18" charset="2"/>
              </a:rPr>
              <a:t>s</a:t>
            </a:r>
            <a:r>
              <a:rPr lang="en-US" sz="2200" baseline="-25000" dirty="0" err="1"/>
              <a:t>c</a:t>
            </a:r>
            <a:r>
              <a:rPr lang="en-US" sz="2200" dirty="0"/>
              <a:t> ( R </a:t>
            </a:r>
            <a:r>
              <a:rPr lang="en-US" sz="2200" dirty="0">
                <a:latin typeface="Symbol" pitchFamily="18" charset="2"/>
              </a:rPr>
              <a:t>q</a:t>
            </a:r>
            <a:r>
              <a:rPr lang="en-US" sz="2200" dirty="0"/>
              <a:t> S )  =  (</a:t>
            </a:r>
            <a:r>
              <a:rPr lang="en-US" sz="2200" dirty="0" err="1">
                <a:latin typeface="Symbol" pitchFamily="18" charset="2"/>
              </a:rPr>
              <a:t>s</a:t>
            </a:r>
            <a:r>
              <a:rPr lang="en-US" sz="2200" baseline="-25000" dirty="0" err="1"/>
              <a:t>c</a:t>
            </a:r>
            <a:r>
              <a:rPr lang="en-US" sz="2200" dirty="0"/>
              <a:t> (R)) </a:t>
            </a:r>
            <a:r>
              <a:rPr lang="en-US" sz="2200" dirty="0">
                <a:latin typeface="Symbol" pitchFamily="18" charset="2"/>
              </a:rPr>
              <a:t>q</a:t>
            </a:r>
            <a:r>
              <a:rPr lang="en-US" sz="2200" dirty="0"/>
              <a:t> (</a:t>
            </a:r>
            <a:r>
              <a:rPr lang="en-US" sz="2200" dirty="0" err="1">
                <a:latin typeface="Symbol" pitchFamily="18" charset="2"/>
              </a:rPr>
              <a:t>s</a:t>
            </a:r>
            <a:r>
              <a:rPr lang="en-US" sz="2200" baseline="-25000" dirty="0" err="1"/>
              <a:t>c</a:t>
            </a:r>
            <a:r>
              <a:rPr lang="en-US" sz="2200" dirty="0"/>
              <a:t> (S))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47</a:t>
            </a:fld>
            <a:endParaRPr lang="en-US"/>
          </a:p>
        </p:txBody>
      </p:sp>
      <p:pic>
        <p:nvPicPr>
          <p:cNvPr id="6" name="Picture 5"/>
          <p:cNvPicPr>
            <a:picLocks noChangeAspect="1"/>
          </p:cNvPicPr>
          <p:nvPr/>
        </p:nvPicPr>
        <p:blipFill>
          <a:blip r:embed="rId2"/>
          <a:stretch>
            <a:fillRect/>
          </a:stretch>
        </p:blipFill>
        <p:spPr>
          <a:xfrm>
            <a:off x="2819400" y="3048000"/>
            <a:ext cx="185738" cy="152400"/>
          </a:xfrm>
          <a:prstGeom prst="rect">
            <a:avLst/>
          </a:prstGeom>
        </p:spPr>
      </p:pic>
    </p:spTree>
    <p:extLst>
      <p:ext uri="{BB962C8B-B14F-4D97-AF65-F5344CB8AC3E}">
        <p14:creationId xmlns:p14="http://schemas.microsoft.com/office/powerpoint/2010/main" val="3288983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Heuristics in Query Optimization</a:t>
            </a:r>
          </a:p>
        </p:txBody>
      </p:sp>
      <p:sp>
        <p:nvSpPr>
          <p:cNvPr id="3" name="Content Placeholder 2"/>
          <p:cNvSpPr>
            <a:spLocks noGrp="1"/>
          </p:cNvSpPr>
          <p:nvPr>
            <p:ph idx="1"/>
          </p:nvPr>
        </p:nvSpPr>
        <p:spPr/>
        <p:txBody>
          <a:bodyPr>
            <a:normAutofit fontScale="92500" lnSpcReduction="20000"/>
          </a:bodyPr>
          <a:lstStyle/>
          <a:p>
            <a:r>
              <a:rPr lang="en-US" dirty="0"/>
              <a:t>General Transformation Rules for Relational Algebra Operations (contd.):</a:t>
            </a:r>
          </a:p>
          <a:p>
            <a:pPr marL="0" indent="0">
              <a:buNone/>
            </a:pPr>
            <a:r>
              <a:rPr lang="en-US" dirty="0" smtClean="0"/>
              <a:t>11. The </a:t>
            </a:r>
            <a:r>
              <a:rPr lang="en-US" dirty="0">
                <a:latin typeface="Symbol" pitchFamily="18" charset="2"/>
              </a:rPr>
              <a:t>p</a:t>
            </a:r>
            <a:r>
              <a:rPr lang="en-US" dirty="0"/>
              <a:t> operation commutes with </a:t>
            </a:r>
            <a:r>
              <a:rPr lang="en-US" dirty="0">
                <a:latin typeface="Lucida Grande" pitchFamily="1" charset="0"/>
              </a:rPr>
              <a:t>υ</a:t>
            </a:r>
            <a:r>
              <a:rPr lang="en-US" dirty="0"/>
              <a:t>. 					</a:t>
            </a:r>
            <a:r>
              <a:rPr lang="en-US" dirty="0" err="1">
                <a:latin typeface="Symbol" pitchFamily="18" charset="2"/>
              </a:rPr>
              <a:t>p</a:t>
            </a:r>
            <a:r>
              <a:rPr lang="en-US" baseline="-25000" dirty="0" err="1"/>
              <a:t>L</a:t>
            </a:r>
            <a:r>
              <a:rPr lang="en-US" dirty="0"/>
              <a:t> ( R </a:t>
            </a:r>
            <a:r>
              <a:rPr lang="en-US" dirty="0" smtClean="0">
                <a:latin typeface="Lucida Grande" pitchFamily="1" charset="0"/>
              </a:rPr>
              <a:t>υ</a:t>
            </a:r>
            <a:r>
              <a:rPr lang="en-US" dirty="0" smtClean="0"/>
              <a:t> </a:t>
            </a:r>
            <a:r>
              <a:rPr lang="en-US" dirty="0"/>
              <a:t>S )  =  (</a:t>
            </a:r>
            <a:r>
              <a:rPr lang="en-US" dirty="0" err="1">
                <a:latin typeface="Symbol" pitchFamily="18" charset="2"/>
              </a:rPr>
              <a:t>p</a:t>
            </a:r>
            <a:r>
              <a:rPr lang="en-US" baseline="-25000" dirty="0" err="1"/>
              <a:t>L</a:t>
            </a:r>
            <a:r>
              <a:rPr lang="en-US" dirty="0"/>
              <a:t> (R)) </a:t>
            </a:r>
            <a:r>
              <a:rPr lang="en-US" dirty="0">
                <a:latin typeface="Lucida Grande" pitchFamily="1" charset="0"/>
              </a:rPr>
              <a:t>υ</a:t>
            </a:r>
            <a:r>
              <a:rPr lang="en-US" dirty="0"/>
              <a:t> (</a:t>
            </a:r>
            <a:r>
              <a:rPr lang="en-US" dirty="0" err="1">
                <a:latin typeface="Symbol" pitchFamily="18" charset="2"/>
              </a:rPr>
              <a:t>p</a:t>
            </a:r>
            <a:r>
              <a:rPr lang="en-US" baseline="-25000" dirty="0" err="1"/>
              <a:t>L</a:t>
            </a:r>
            <a:r>
              <a:rPr lang="en-US" dirty="0"/>
              <a:t> (S))  </a:t>
            </a:r>
          </a:p>
          <a:p>
            <a:endParaRPr lang="en-US" dirty="0"/>
          </a:p>
          <a:p>
            <a:pPr marL="0" indent="0">
              <a:buNone/>
            </a:pPr>
            <a:r>
              <a:rPr lang="en-US" dirty="0" smtClean="0"/>
              <a:t>12. Converting </a:t>
            </a:r>
            <a:r>
              <a:rPr lang="en-US" dirty="0"/>
              <a:t>a (</a:t>
            </a:r>
            <a:r>
              <a:rPr lang="en-US" dirty="0">
                <a:latin typeface="Symbol" pitchFamily="18" charset="2"/>
              </a:rPr>
              <a:t>s</a:t>
            </a:r>
            <a:r>
              <a:rPr lang="en-US" dirty="0"/>
              <a:t>, x) sequence into    : If the condition </a:t>
            </a:r>
            <a:r>
              <a:rPr lang="en-US" dirty="0" smtClean="0"/>
              <a:t>c of </a:t>
            </a:r>
            <a:r>
              <a:rPr lang="en-US" dirty="0"/>
              <a:t>a </a:t>
            </a:r>
            <a:r>
              <a:rPr lang="en-US" dirty="0">
                <a:latin typeface="Symbol" pitchFamily="18" charset="2"/>
              </a:rPr>
              <a:t>s</a:t>
            </a:r>
            <a:r>
              <a:rPr lang="en-US" dirty="0"/>
              <a:t> that follows </a:t>
            </a:r>
            <a:r>
              <a:rPr lang="en-US" dirty="0" smtClean="0"/>
              <a:t>a  </a:t>
            </a:r>
            <a:r>
              <a:rPr lang="en-US" dirty="0"/>
              <a:t>x c</a:t>
            </a:r>
            <a:r>
              <a:rPr lang="en-US" dirty="0" smtClean="0"/>
              <a:t>orresponds </a:t>
            </a:r>
            <a:r>
              <a:rPr lang="en-US" dirty="0"/>
              <a:t>to a join condition, convert the (</a:t>
            </a:r>
            <a:r>
              <a:rPr lang="en-US" dirty="0">
                <a:latin typeface="Symbol" pitchFamily="18" charset="2"/>
              </a:rPr>
              <a:t>s</a:t>
            </a:r>
            <a:r>
              <a:rPr lang="en-US" dirty="0"/>
              <a:t>, x) sequence into </a:t>
            </a:r>
            <a:r>
              <a:rPr lang="en-US" dirty="0" smtClean="0"/>
              <a:t>a   as </a:t>
            </a:r>
            <a:r>
              <a:rPr lang="en-US" dirty="0"/>
              <a:t>follows</a:t>
            </a:r>
            <a:r>
              <a:rPr lang="en-US" dirty="0" smtClean="0"/>
              <a:t>:</a:t>
            </a:r>
          </a:p>
          <a:p>
            <a:pPr marL="0" indent="0">
              <a:buNone/>
            </a:pPr>
            <a:r>
              <a:rPr lang="en-US" dirty="0"/>
              <a:t>			</a:t>
            </a:r>
            <a:r>
              <a:rPr lang="en-US" dirty="0" smtClean="0"/>
              <a:t> </a:t>
            </a:r>
            <a:r>
              <a:rPr lang="en-US" dirty="0"/>
              <a:t>(</a:t>
            </a:r>
            <a:r>
              <a:rPr lang="en-US" dirty="0" err="1">
                <a:latin typeface="Symbol" pitchFamily="18" charset="2"/>
              </a:rPr>
              <a:t>s</a:t>
            </a:r>
            <a:r>
              <a:rPr lang="en-US" baseline="-25000" dirty="0" err="1"/>
              <a:t>C</a:t>
            </a:r>
            <a:r>
              <a:rPr lang="en-US" dirty="0"/>
              <a:t> (R x S))  =  (R    </a:t>
            </a:r>
            <a:r>
              <a:rPr lang="en-US" baseline="-25000" dirty="0"/>
              <a:t>C</a:t>
            </a:r>
            <a:r>
              <a:rPr lang="en-US" dirty="0"/>
              <a:t> S</a:t>
            </a:r>
            <a:r>
              <a:rPr lang="en-US" dirty="0" smtClean="0"/>
              <a:t>)</a:t>
            </a:r>
          </a:p>
          <a:p>
            <a:pPr marL="0" indent="0">
              <a:buNone/>
            </a:pP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48</a:t>
            </a:fld>
            <a:endParaRPr lang="en-US"/>
          </a:p>
        </p:txBody>
      </p:sp>
      <p:pic>
        <p:nvPicPr>
          <p:cNvPr id="6" name="Picture 5"/>
          <p:cNvPicPr>
            <a:picLocks noChangeAspect="1"/>
          </p:cNvPicPr>
          <p:nvPr/>
        </p:nvPicPr>
        <p:blipFill>
          <a:blip r:embed="rId2"/>
          <a:stretch>
            <a:fillRect/>
          </a:stretch>
        </p:blipFill>
        <p:spPr>
          <a:xfrm>
            <a:off x="8153400" y="4572000"/>
            <a:ext cx="182896" cy="152413"/>
          </a:xfrm>
          <a:prstGeom prst="rect">
            <a:avLst/>
          </a:prstGeom>
        </p:spPr>
      </p:pic>
      <p:pic>
        <p:nvPicPr>
          <p:cNvPr id="7" name="Picture 6"/>
          <p:cNvPicPr>
            <a:picLocks noChangeAspect="1"/>
          </p:cNvPicPr>
          <p:nvPr/>
        </p:nvPicPr>
        <p:blipFill>
          <a:blip r:embed="rId3"/>
          <a:stretch>
            <a:fillRect/>
          </a:stretch>
        </p:blipFill>
        <p:spPr>
          <a:xfrm>
            <a:off x="6248400" y="3863181"/>
            <a:ext cx="185738" cy="152400"/>
          </a:xfrm>
          <a:prstGeom prst="rect">
            <a:avLst/>
          </a:prstGeom>
        </p:spPr>
      </p:pic>
      <p:pic>
        <p:nvPicPr>
          <p:cNvPr id="8" name="Picture 7"/>
          <p:cNvPicPr>
            <a:picLocks noChangeAspect="1"/>
          </p:cNvPicPr>
          <p:nvPr/>
        </p:nvPicPr>
        <p:blipFill>
          <a:blip r:embed="rId3"/>
          <a:stretch>
            <a:fillRect/>
          </a:stretch>
        </p:blipFill>
        <p:spPr>
          <a:xfrm>
            <a:off x="5926931" y="5410200"/>
            <a:ext cx="185738" cy="152400"/>
          </a:xfrm>
          <a:prstGeom prst="rect">
            <a:avLst/>
          </a:prstGeom>
        </p:spPr>
      </p:pic>
    </p:spTree>
    <p:extLst>
      <p:ext uri="{BB962C8B-B14F-4D97-AF65-F5344CB8AC3E}">
        <p14:creationId xmlns:p14="http://schemas.microsoft.com/office/powerpoint/2010/main" val="9271193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Heuristics in Query Optimization</a:t>
            </a:r>
          </a:p>
        </p:txBody>
      </p:sp>
      <p:sp>
        <p:nvSpPr>
          <p:cNvPr id="3" name="Content Placeholder 2"/>
          <p:cNvSpPr>
            <a:spLocks noGrp="1"/>
          </p:cNvSpPr>
          <p:nvPr>
            <p:ph idx="1"/>
          </p:nvPr>
        </p:nvSpPr>
        <p:spPr/>
        <p:txBody>
          <a:bodyPr/>
          <a:lstStyle/>
          <a:p>
            <a:pPr marL="0" indent="0">
              <a:buNone/>
            </a:pPr>
            <a:r>
              <a:rPr lang="en-US" dirty="0" smtClean="0"/>
              <a:t>13. Pushing</a:t>
            </a:r>
            <a:r>
              <a:rPr lang="en-US" dirty="0">
                <a:latin typeface="Symbol" pitchFamily="18" charset="2"/>
              </a:rPr>
              <a:t> s</a:t>
            </a:r>
            <a:r>
              <a:rPr lang="en-US" dirty="0" smtClean="0"/>
              <a:t> in conjunction with set difference.</a:t>
            </a:r>
          </a:p>
          <a:p>
            <a:pPr marL="0" indent="0">
              <a:buNone/>
            </a:pPr>
            <a:r>
              <a:rPr lang="en-US" dirty="0"/>
              <a:t> </a:t>
            </a:r>
            <a:r>
              <a:rPr lang="en-US" dirty="0" err="1" smtClean="0">
                <a:latin typeface="Symbol" pitchFamily="18" charset="2"/>
              </a:rPr>
              <a:t>s</a:t>
            </a:r>
            <a:r>
              <a:rPr lang="en-US" baseline="-25000" dirty="0" err="1" smtClean="0"/>
              <a:t>c</a:t>
            </a:r>
            <a:r>
              <a:rPr lang="en-US" dirty="0" smtClean="0"/>
              <a:t>(R-S) = </a:t>
            </a:r>
            <a:r>
              <a:rPr lang="en-US" dirty="0" err="1" smtClean="0">
                <a:latin typeface="Symbol" pitchFamily="18" charset="2"/>
              </a:rPr>
              <a:t>s</a:t>
            </a:r>
            <a:r>
              <a:rPr lang="en-US" baseline="-25000" dirty="0" err="1" smtClean="0"/>
              <a:t>c</a:t>
            </a:r>
            <a:r>
              <a:rPr lang="en-US" dirty="0" smtClean="0"/>
              <a:t>(R) – </a:t>
            </a:r>
            <a:r>
              <a:rPr lang="en-US" dirty="0" err="1" smtClean="0">
                <a:latin typeface="Symbol" pitchFamily="18" charset="2"/>
              </a:rPr>
              <a:t>s</a:t>
            </a:r>
            <a:r>
              <a:rPr lang="en-US" baseline="-25000" dirty="0" err="1" smtClean="0"/>
              <a:t>c</a:t>
            </a:r>
            <a:r>
              <a:rPr lang="en-US" dirty="0" smtClean="0"/>
              <a:t>(S)</a:t>
            </a:r>
          </a:p>
          <a:p>
            <a:pPr marL="0" indent="0">
              <a:buNone/>
            </a:pPr>
            <a:endParaRPr lang="en-US" dirty="0"/>
          </a:p>
          <a:p>
            <a:pPr marL="0" indent="0">
              <a:buNone/>
            </a:pPr>
            <a:r>
              <a:rPr lang="en-US" dirty="0" smtClean="0"/>
              <a:t>14. Pushing</a:t>
            </a:r>
            <a:r>
              <a:rPr lang="en-US" dirty="0">
                <a:latin typeface="Symbol" pitchFamily="18" charset="2"/>
              </a:rPr>
              <a:t> s</a:t>
            </a:r>
            <a:r>
              <a:rPr lang="en-US" dirty="0" smtClean="0"/>
              <a:t> to only one argument in </a:t>
            </a:r>
            <a:r>
              <a:rPr lang="en-US" dirty="0">
                <a:ea typeface="ヒラギノ角ゴ Pro W3" pitchFamily="1" charset="-128"/>
              </a:rPr>
              <a:t>∩</a:t>
            </a:r>
            <a:r>
              <a:rPr lang="en-US" dirty="0" smtClean="0">
                <a:latin typeface="Lucida Grande" pitchFamily="1" charset="0"/>
              </a:rPr>
              <a:t>.</a:t>
            </a:r>
            <a:endParaRPr lang="en-US" dirty="0" smtClean="0">
              <a:latin typeface="Lucida Grande" pitchFamily="1" charset="0"/>
            </a:endParaRPr>
          </a:p>
          <a:p>
            <a:pPr marL="0" indent="0">
              <a:buNone/>
            </a:pPr>
            <a:r>
              <a:rPr lang="en-US" dirty="0" err="1" smtClean="0">
                <a:latin typeface="Symbol" pitchFamily="18" charset="2"/>
              </a:rPr>
              <a:t>s</a:t>
            </a:r>
            <a:r>
              <a:rPr lang="en-US" baseline="-25000" dirty="0" err="1" smtClean="0"/>
              <a:t>c</a:t>
            </a:r>
            <a:r>
              <a:rPr lang="en-US" dirty="0" smtClean="0"/>
              <a:t>(R </a:t>
            </a:r>
            <a:r>
              <a:rPr lang="en-US" dirty="0">
                <a:ea typeface="ヒラギノ角ゴ Pro W3" pitchFamily="1" charset="-128"/>
              </a:rPr>
              <a:t>∩</a:t>
            </a:r>
            <a:r>
              <a:rPr lang="en-US" dirty="0" smtClean="0">
                <a:latin typeface="Lucida Grande" pitchFamily="1" charset="0"/>
              </a:rPr>
              <a:t> </a:t>
            </a:r>
            <a:r>
              <a:rPr lang="en-US" dirty="0" smtClean="0"/>
              <a:t>S) = </a:t>
            </a:r>
            <a:r>
              <a:rPr lang="en-US" dirty="0" err="1" smtClean="0">
                <a:latin typeface="Symbol" pitchFamily="18" charset="2"/>
              </a:rPr>
              <a:t>s</a:t>
            </a:r>
            <a:r>
              <a:rPr lang="en-US" baseline="-25000" dirty="0" err="1" smtClean="0"/>
              <a:t>c</a:t>
            </a:r>
            <a:r>
              <a:rPr lang="en-US" dirty="0" smtClean="0"/>
              <a:t>(R) </a:t>
            </a:r>
            <a:r>
              <a:rPr lang="en-US" dirty="0">
                <a:ea typeface="ヒラギノ角ゴ Pro W3" pitchFamily="1" charset="-128"/>
              </a:rPr>
              <a:t>∩</a:t>
            </a:r>
            <a:r>
              <a:rPr lang="en-US" dirty="0" smtClean="0"/>
              <a:t> </a:t>
            </a:r>
            <a:r>
              <a:rPr lang="en-US" dirty="0" smtClean="0"/>
              <a:t>S</a:t>
            </a:r>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49</a:t>
            </a:fld>
            <a:endParaRPr lang="en-US"/>
          </a:p>
        </p:txBody>
      </p:sp>
    </p:spTree>
    <p:extLst>
      <p:ext uri="{BB962C8B-B14F-4D97-AF65-F5344CB8AC3E}">
        <p14:creationId xmlns:p14="http://schemas.microsoft.com/office/powerpoint/2010/main" val="3765743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SQL Queries into Relational Algebra</a:t>
            </a:r>
            <a:endParaRPr lang="en-US" dirty="0"/>
          </a:p>
        </p:txBody>
      </p:sp>
      <p:sp>
        <p:nvSpPr>
          <p:cNvPr id="24" name="Rectangle 23"/>
          <p:cNvSpPr>
            <a:spLocks noGrp="1" noChangeArrowheads="1"/>
          </p:cNvSpPr>
          <p:nvPr/>
        </p:nvSpPr>
        <p:spPr bwMode="auto">
          <a:xfrm>
            <a:off x="730250" y="1601788"/>
            <a:ext cx="7912100" cy="1676400"/>
          </a:xfrm>
          <a:prstGeom prst="rect">
            <a:avLst/>
          </a:prstGeom>
          <a:noFill/>
          <a:ln>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itchFamily="2" charset="2"/>
              <a:buChar char="n"/>
              <a:defRPr sz="2600">
                <a:solidFill>
                  <a:srgbClr val="800000"/>
                </a:solidFill>
                <a:latin typeface="+mn-lt"/>
                <a:cs typeface="+mn-cs"/>
              </a:defRPr>
            </a:lvl2pPr>
            <a:lvl3pPr marL="1143000" indent="-228600" algn="l" rtl="0" fontAlgn="base">
              <a:spcBef>
                <a:spcPct val="20000"/>
              </a:spcBef>
              <a:spcAft>
                <a:spcPct val="0"/>
              </a:spcAft>
              <a:buClr>
                <a:srgbClr val="990033"/>
              </a:buClr>
              <a:buSzPct val="50000"/>
              <a:buFont typeface="Wingdings" pitchFamily="2" charset="2"/>
              <a:buChar char="n"/>
              <a:defRPr sz="2400">
                <a:solidFill>
                  <a:schemeClr val="tx2"/>
                </a:solidFill>
                <a:latin typeface="+mn-lt"/>
                <a:cs typeface="+mn-cs"/>
              </a:defRPr>
            </a:lvl3pPr>
            <a:lvl4pPr marL="1600200" indent="-228600" algn="l" rtl="0" fontAlgn="base">
              <a:spcBef>
                <a:spcPct val="20000"/>
              </a:spcBef>
              <a:spcAft>
                <a:spcPct val="0"/>
              </a:spcAft>
              <a:buClr>
                <a:schemeClr val="tx2"/>
              </a:buClr>
              <a:buSzPct val="55000"/>
              <a:buFont typeface="Wingdings" pitchFamily="2" charset="2"/>
              <a:buChar char="n"/>
              <a:defRPr sz="2000">
                <a:solidFill>
                  <a:srgbClr val="800000"/>
                </a:solidFill>
                <a:latin typeface="+mn-lt"/>
                <a:cs typeface="+mn-cs"/>
              </a:defRPr>
            </a:lvl4pPr>
            <a:lvl5pPr marL="20574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cs typeface="+mn-cs"/>
              </a:defRPr>
            </a:lvl9pPr>
          </a:lstStyle>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sz="2000" b="1" i="0" u="none" strike="noStrike" kern="0" cap="none" spc="0" normalizeH="0" baseline="0" noProof="0" dirty="0">
                <a:ln>
                  <a:noFill/>
                </a:ln>
                <a:solidFill>
                  <a:srgbClr val="1C1C1C"/>
                </a:solidFill>
                <a:effectLst/>
                <a:uLnTx/>
                <a:uFillTx/>
                <a:latin typeface="Times New Roman" pitchFamily="18" charset="0"/>
                <a:ea typeface="+mn-ea"/>
                <a:cs typeface="Arial"/>
              </a:rPr>
              <a:t>SELECT</a:t>
            </a:r>
            <a:r>
              <a:rPr kumimoji="0" lang="en-US" sz="2000" b="0" i="0" u="none" strike="noStrike" kern="0" cap="none" spc="0" normalizeH="0" baseline="0" noProof="0" dirty="0">
                <a:ln>
                  <a:noFill/>
                </a:ln>
                <a:solidFill>
                  <a:srgbClr val="1C1C1C"/>
                </a:solidFill>
                <a:effectLst/>
                <a:uLnTx/>
                <a:uFillTx/>
                <a:latin typeface="Times New Roman" pitchFamily="18" charset="0"/>
                <a:ea typeface="+mn-ea"/>
                <a:cs typeface="Arial"/>
              </a:rPr>
              <a:t> 	LNAME, FNAME</a:t>
            </a:r>
          </a:p>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sz="2000" b="1" i="0" u="none" strike="noStrike" kern="0" cap="none" spc="0" normalizeH="0" baseline="0" noProof="0" dirty="0">
                <a:ln>
                  <a:noFill/>
                </a:ln>
                <a:solidFill>
                  <a:srgbClr val="1C1C1C"/>
                </a:solidFill>
                <a:effectLst/>
                <a:uLnTx/>
                <a:uFillTx/>
                <a:latin typeface="Times New Roman" pitchFamily="18" charset="0"/>
                <a:ea typeface="+mn-ea"/>
                <a:cs typeface="Arial"/>
              </a:rPr>
              <a:t>FROM</a:t>
            </a:r>
            <a:r>
              <a:rPr kumimoji="0" lang="en-US" sz="2000" b="0" i="0" u="none" strike="noStrike" kern="0" cap="none" spc="0" normalizeH="0" baseline="0" noProof="0" dirty="0">
                <a:ln>
                  <a:noFill/>
                </a:ln>
                <a:solidFill>
                  <a:srgbClr val="1C1C1C"/>
                </a:solidFill>
                <a:effectLst/>
                <a:uLnTx/>
                <a:uFillTx/>
                <a:latin typeface="Times New Roman" pitchFamily="18" charset="0"/>
                <a:ea typeface="+mn-ea"/>
                <a:cs typeface="Arial"/>
              </a:rPr>
              <a:t> 		EMPLOYEE</a:t>
            </a:r>
          </a:p>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sz="2000" b="1" i="0" u="none" strike="noStrike" kern="0" cap="none" spc="0" normalizeH="0" baseline="0" noProof="0" dirty="0">
                <a:ln>
                  <a:noFill/>
                </a:ln>
                <a:solidFill>
                  <a:srgbClr val="1C1C1C"/>
                </a:solidFill>
                <a:effectLst/>
                <a:uLnTx/>
                <a:uFillTx/>
                <a:latin typeface="Times New Roman" pitchFamily="18" charset="0"/>
                <a:ea typeface="+mn-ea"/>
                <a:cs typeface="Arial"/>
              </a:rPr>
              <a:t>WHERE</a:t>
            </a:r>
            <a:r>
              <a:rPr kumimoji="0" lang="en-US" sz="2000" b="0" i="0" u="none" strike="noStrike" kern="0" cap="none" spc="0" normalizeH="0" baseline="0" noProof="0" dirty="0">
                <a:ln>
                  <a:noFill/>
                </a:ln>
                <a:solidFill>
                  <a:srgbClr val="1C1C1C"/>
                </a:solidFill>
                <a:effectLst/>
                <a:uLnTx/>
                <a:uFillTx/>
                <a:latin typeface="Times New Roman" pitchFamily="18" charset="0"/>
                <a:ea typeface="+mn-ea"/>
                <a:cs typeface="Arial"/>
              </a:rPr>
              <a:t> 	SALARY &gt; (	</a:t>
            </a:r>
            <a:r>
              <a:rPr kumimoji="0" lang="en-US" sz="2000" b="1" i="0" u="none" strike="noStrike" kern="0" cap="none" spc="0" normalizeH="0" baseline="0" noProof="0" dirty="0">
                <a:ln>
                  <a:noFill/>
                </a:ln>
                <a:solidFill>
                  <a:srgbClr val="1C1C1C"/>
                </a:solidFill>
                <a:effectLst/>
                <a:uLnTx/>
                <a:uFillTx/>
                <a:latin typeface="Times New Roman" pitchFamily="18" charset="0"/>
                <a:ea typeface="+mn-ea"/>
                <a:cs typeface="Arial"/>
              </a:rPr>
              <a:t>SELECT</a:t>
            </a:r>
            <a:r>
              <a:rPr kumimoji="0" lang="en-US" sz="2000" b="0" i="0" u="none" strike="noStrike" kern="0" cap="none" spc="0" normalizeH="0" baseline="0" noProof="0" dirty="0">
                <a:ln>
                  <a:noFill/>
                </a:ln>
                <a:solidFill>
                  <a:srgbClr val="1C1C1C"/>
                </a:solidFill>
                <a:effectLst/>
                <a:uLnTx/>
                <a:uFillTx/>
                <a:latin typeface="Times New Roman" pitchFamily="18" charset="0"/>
                <a:ea typeface="+mn-ea"/>
                <a:cs typeface="Arial"/>
              </a:rPr>
              <a:t> 	MAX (SALARY)</a:t>
            </a:r>
          </a:p>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sz="2000" b="0" i="0" u="none" strike="noStrike" kern="0" cap="none" spc="0" normalizeH="0" baseline="0" noProof="0" dirty="0">
                <a:ln>
                  <a:noFill/>
                </a:ln>
                <a:solidFill>
                  <a:srgbClr val="1C1C1C"/>
                </a:solidFill>
                <a:effectLst/>
                <a:uLnTx/>
                <a:uFillTx/>
                <a:latin typeface="Times New Roman" pitchFamily="18" charset="0"/>
                <a:ea typeface="+mn-ea"/>
                <a:cs typeface="Arial"/>
              </a:rPr>
              <a:t>				</a:t>
            </a:r>
            <a:r>
              <a:rPr kumimoji="0" lang="en-US" sz="2000" b="1" i="0" u="none" strike="noStrike" kern="0" cap="none" spc="0" normalizeH="0" baseline="0" noProof="0" dirty="0">
                <a:ln>
                  <a:noFill/>
                </a:ln>
                <a:solidFill>
                  <a:srgbClr val="1C1C1C"/>
                </a:solidFill>
                <a:effectLst/>
                <a:uLnTx/>
                <a:uFillTx/>
                <a:latin typeface="Times New Roman" pitchFamily="18" charset="0"/>
                <a:ea typeface="+mn-ea"/>
                <a:cs typeface="Arial"/>
              </a:rPr>
              <a:t>FROM</a:t>
            </a:r>
            <a:r>
              <a:rPr kumimoji="0" lang="en-US" sz="2000" b="0" i="0" u="none" strike="noStrike" kern="0" cap="none" spc="0" normalizeH="0" baseline="0" noProof="0" dirty="0">
                <a:ln>
                  <a:noFill/>
                </a:ln>
                <a:solidFill>
                  <a:srgbClr val="1C1C1C"/>
                </a:solidFill>
                <a:effectLst/>
                <a:uLnTx/>
                <a:uFillTx/>
                <a:latin typeface="Times New Roman" pitchFamily="18" charset="0"/>
                <a:ea typeface="+mn-ea"/>
                <a:cs typeface="Arial"/>
              </a:rPr>
              <a:t>		EMPLOYEE</a:t>
            </a:r>
          </a:p>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sz="2000" b="0" i="0" u="none" strike="noStrike" kern="0" cap="none" spc="0" normalizeH="0" baseline="0" noProof="0" dirty="0">
                <a:ln>
                  <a:noFill/>
                </a:ln>
                <a:solidFill>
                  <a:srgbClr val="1C1C1C"/>
                </a:solidFill>
                <a:effectLst/>
                <a:uLnTx/>
                <a:uFillTx/>
                <a:latin typeface="Times New Roman" pitchFamily="18" charset="0"/>
                <a:ea typeface="+mn-ea"/>
                <a:cs typeface="Arial"/>
              </a:rPr>
              <a:t>				</a:t>
            </a:r>
            <a:r>
              <a:rPr kumimoji="0" lang="en-US" sz="2000" b="1" i="0" u="none" strike="noStrike" kern="0" cap="none" spc="0" normalizeH="0" baseline="0" noProof="0" dirty="0">
                <a:ln>
                  <a:noFill/>
                </a:ln>
                <a:solidFill>
                  <a:srgbClr val="1C1C1C"/>
                </a:solidFill>
                <a:effectLst/>
                <a:uLnTx/>
                <a:uFillTx/>
                <a:latin typeface="Times New Roman" pitchFamily="18" charset="0"/>
                <a:ea typeface="+mn-ea"/>
                <a:cs typeface="Arial"/>
              </a:rPr>
              <a:t>WHERE</a:t>
            </a:r>
            <a:r>
              <a:rPr kumimoji="0" lang="en-US" sz="2000" b="0" i="0" u="none" strike="noStrike" kern="0" cap="none" spc="0" normalizeH="0" baseline="0" noProof="0" dirty="0">
                <a:ln>
                  <a:noFill/>
                </a:ln>
                <a:solidFill>
                  <a:srgbClr val="1C1C1C"/>
                </a:solidFill>
                <a:effectLst/>
                <a:uLnTx/>
                <a:uFillTx/>
                <a:latin typeface="Times New Roman" pitchFamily="18" charset="0"/>
                <a:ea typeface="+mn-ea"/>
                <a:cs typeface="Arial"/>
              </a:rPr>
              <a:t> 	DNO = 5);</a:t>
            </a:r>
          </a:p>
        </p:txBody>
      </p:sp>
      <p:sp>
        <p:nvSpPr>
          <p:cNvPr id="25" name="Text Box 4"/>
          <p:cNvSpPr txBox="1">
            <a:spLocks noChangeArrowheads="1"/>
          </p:cNvSpPr>
          <p:nvPr/>
        </p:nvSpPr>
        <p:spPr bwMode="auto">
          <a:xfrm>
            <a:off x="4781550" y="4217988"/>
            <a:ext cx="4025900" cy="1046162"/>
          </a:xfrm>
          <a:prstGeom prst="rect">
            <a:avLst/>
          </a:prstGeom>
          <a:noFill/>
          <a:ln w="9525">
            <a:solidFill>
              <a:srgbClr val="1C1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CA"/>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sz="2000" b="1" i="0" u="none" strike="noStrike" kern="1200" cap="none" spc="0" normalizeH="0" baseline="0" noProof="0">
                <a:ln>
                  <a:noFill/>
                </a:ln>
                <a:solidFill>
                  <a:srgbClr val="1C1C1C"/>
                </a:solidFill>
                <a:effectLst/>
                <a:uLnTx/>
                <a:uFillTx/>
                <a:latin typeface="Times New Roman" pitchFamily="18" charset="0"/>
                <a:ea typeface="+mn-ea"/>
                <a:cs typeface="Arial"/>
              </a:rPr>
              <a:t>SELECT</a:t>
            </a:r>
            <a:r>
              <a:rPr kumimoji="0" lang="en-US" sz="2000" b="0" i="0" u="none" strike="noStrike" kern="1200" cap="none" spc="0" normalizeH="0" baseline="0" noProof="0">
                <a:ln>
                  <a:noFill/>
                </a:ln>
                <a:solidFill>
                  <a:srgbClr val="1C1C1C"/>
                </a:solidFill>
                <a:effectLst/>
                <a:uLnTx/>
                <a:uFillTx/>
                <a:latin typeface="Times New Roman" pitchFamily="18" charset="0"/>
                <a:ea typeface="+mn-ea"/>
                <a:cs typeface="Arial"/>
              </a:rPr>
              <a:t>	MAX (SALARY)</a:t>
            </a:r>
          </a:p>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sz="2000" b="1" i="0" u="none" strike="noStrike" kern="1200" cap="none" spc="0" normalizeH="0" baseline="0" noProof="0">
                <a:ln>
                  <a:noFill/>
                </a:ln>
                <a:solidFill>
                  <a:srgbClr val="1C1C1C"/>
                </a:solidFill>
                <a:effectLst/>
                <a:uLnTx/>
                <a:uFillTx/>
                <a:latin typeface="Times New Roman" pitchFamily="18" charset="0"/>
                <a:ea typeface="+mn-ea"/>
                <a:cs typeface="Arial"/>
              </a:rPr>
              <a:t>FROM</a:t>
            </a:r>
            <a:r>
              <a:rPr kumimoji="0" lang="en-US" sz="2000" b="0" i="0" u="none" strike="noStrike" kern="1200" cap="none" spc="0" normalizeH="0" baseline="0" noProof="0">
                <a:ln>
                  <a:noFill/>
                </a:ln>
                <a:solidFill>
                  <a:srgbClr val="1C1C1C"/>
                </a:solidFill>
                <a:effectLst/>
                <a:uLnTx/>
                <a:uFillTx/>
                <a:latin typeface="Times New Roman" pitchFamily="18" charset="0"/>
                <a:ea typeface="+mn-ea"/>
                <a:cs typeface="Arial"/>
              </a:rPr>
              <a:t>		EMPLOYEE</a:t>
            </a:r>
          </a:p>
          <a:p>
            <a:pPr marL="0" marR="0" lvl="0" indent="0" algn="l" defTabSz="914400" rtl="0" eaLnBrk="1" fontAlgn="base" latinLnBrk="0" hangingPunct="1">
              <a:lnSpc>
                <a:spcPct val="90000"/>
              </a:lnSpc>
              <a:spcBef>
                <a:spcPct val="20000"/>
              </a:spcBef>
              <a:spcAft>
                <a:spcPct val="0"/>
              </a:spcAft>
              <a:buClr>
                <a:srgbClr val="FF0000"/>
              </a:buClr>
              <a:buSzTx/>
              <a:buFont typeface="Wingdings" pitchFamily="2" charset="2"/>
              <a:buNone/>
              <a:tabLst/>
              <a:defRPr/>
            </a:pPr>
            <a:r>
              <a:rPr kumimoji="0" lang="en-US" sz="2000" b="1" i="0" u="none" strike="noStrike" kern="1200" cap="none" spc="0" normalizeH="0" baseline="0" noProof="0">
                <a:ln>
                  <a:noFill/>
                </a:ln>
                <a:solidFill>
                  <a:srgbClr val="1C1C1C"/>
                </a:solidFill>
                <a:effectLst/>
                <a:uLnTx/>
                <a:uFillTx/>
                <a:latin typeface="Times New Roman" pitchFamily="18" charset="0"/>
                <a:ea typeface="+mn-ea"/>
                <a:cs typeface="Arial"/>
              </a:rPr>
              <a:t>WHERE</a:t>
            </a:r>
            <a:r>
              <a:rPr kumimoji="0" lang="en-US" sz="2000" b="0" i="0" u="none" strike="noStrike" kern="1200" cap="none" spc="0" normalizeH="0" baseline="0" noProof="0">
                <a:ln>
                  <a:noFill/>
                </a:ln>
                <a:solidFill>
                  <a:srgbClr val="1C1C1C"/>
                </a:solidFill>
                <a:effectLst/>
                <a:uLnTx/>
                <a:uFillTx/>
                <a:latin typeface="Times New Roman" pitchFamily="18" charset="0"/>
                <a:ea typeface="+mn-ea"/>
                <a:cs typeface="Arial"/>
              </a:rPr>
              <a:t> 	DNO = 5</a:t>
            </a:r>
          </a:p>
        </p:txBody>
      </p:sp>
      <p:sp>
        <p:nvSpPr>
          <p:cNvPr id="26" name="Text Box 5"/>
          <p:cNvSpPr txBox="1">
            <a:spLocks noChangeArrowheads="1"/>
          </p:cNvSpPr>
          <p:nvPr/>
        </p:nvSpPr>
        <p:spPr bwMode="auto">
          <a:xfrm>
            <a:off x="488950" y="4065588"/>
            <a:ext cx="4140200" cy="1136650"/>
          </a:xfrm>
          <a:prstGeom prst="rect">
            <a:avLst/>
          </a:prstGeom>
          <a:noFill/>
          <a:ln w="9525">
            <a:solidFill>
              <a:srgbClr val="1C1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CA"/>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defRPr/>
            </a:pPr>
            <a:r>
              <a:rPr kumimoji="0" lang="en-US" sz="2000" b="1" i="0" u="none" strike="noStrike" kern="1200" cap="none" spc="0" normalizeH="0" baseline="0" noProof="0">
                <a:ln>
                  <a:noFill/>
                </a:ln>
                <a:solidFill>
                  <a:srgbClr val="1C1C1C"/>
                </a:solidFill>
                <a:effectLst/>
                <a:uLnTx/>
                <a:uFillTx/>
                <a:latin typeface="Times New Roman" pitchFamily="18" charset="0"/>
                <a:ea typeface="+mn-ea"/>
                <a:cs typeface="Arial"/>
              </a:rPr>
              <a:t>SELECT</a:t>
            </a:r>
            <a:r>
              <a:rPr kumimoji="0" lang="en-US" sz="2000" b="0" i="0" u="none" strike="noStrike" kern="1200" cap="none" spc="0" normalizeH="0" baseline="0" noProof="0">
                <a:ln>
                  <a:noFill/>
                </a:ln>
                <a:solidFill>
                  <a:srgbClr val="1C1C1C"/>
                </a:solidFill>
                <a:effectLst/>
                <a:uLnTx/>
                <a:uFillTx/>
                <a:latin typeface="Times New Roman" pitchFamily="18" charset="0"/>
                <a:ea typeface="+mn-ea"/>
                <a:cs typeface="Arial"/>
              </a:rPr>
              <a:t> 	LNAME, FNAME</a:t>
            </a:r>
          </a:p>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defRPr/>
            </a:pPr>
            <a:r>
              <a:rPr kumimoji="0" lang="en-US" sz="2000" b="1" i="0" u="none" strike="noStrike" kern="1200" cap="none" spc="0" normalizeH="0" baseline="0" noProof="0">
                <a:ln>
                  <a:noFill/>
                </a:ln>
                <a:solidFill>
                  <a:srgbClr val="1C1C1C"/>
                </a:solidFill>
                <a:effectLst/>
                <a:uLnTx/>
                <a:uFillTx/>
                <a:latin typeface="Times New Roman" pitchFamily="18" charset="0"/>
                <a:ea typeface="+mn-ea"/>
                <a:cs typeface="Arial"/>
              </a:rPr>
              <a:t>FROM</a:t>
            </a:r>
            <a:r>
              <a:rPr kumimoji="0" lang="en-US" sz="2000" b="0" i="0" u="none" strike="noStrike" kern="1200" cap="none" spc="0" normalizeH="0" baseline="0" noProof="0">
                <a:ln>
                  <a:noFill/>
                </a:ln>
                <a:solidFill>
                  <a:srgbClr val="1C1C1C"/>
                </a:solidFill>
                <a:effectLst/>
                <a:uLnTx/>
                <a:uFillTx/>
                <a:latin typeface="Times New Roman" pitchFamily="18" charset="0"/>
                <a:ea typeface="+mn-ea"/>
                <a:cs typeface="Arial"/>
              </a:rPr>
              <a:t> 		EMPLOYEE</a:t>
            </a:r>
          </a:p>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defRPr/>
            </a:pPr>
            <a:r>
              <a:rPr kumimoji="0" lang="en-US" sz="2000" b="1" i="0" u="none" strike="noStrike" kern="1200" cap="none" spc="0" normalizeH="0" baseline="0" noProof="0">
                <a:ln>
                  <a:noFill/>
                </a:ln>
                <a:solidFill>
                  <a:srgbClr val="1C1C1C"/>
                </a:solidFill>
                <a:effectLst/>
                <a:uLnTx/>
                <a:uFillTx/>
                <a:latin typeface="Times New Roman" pitchFamily="18" charset="0"/>
                <a:ea typeface="+mn-ea"/>
                <a:cs typeface="Arial"/>
              </a:rPr>
              <a:t>WHERE</a:t>
            </a:r>
            <a:r>
              <a:rPr kumimoji="0" lang="en-US" sz="2000" b="0" i="0" u="none" strike="noStrike" kern="1200" cap="none" spc="0" normalizeH="0" baseline="0" noProof="0">
                <a:ln>
                  <a:noFill/>
                </a:ln>
                <a:solidFill>
                  <a:srgbClr val="1C1C1C"/>
                </a:solidFill>
                <a:effectLst/>
                <a:uLnTx/>
                <a:uFillTx/>
                <a:latin typeface="Times New Roman" pitchFamily="18" charset="0"/>
                <a:ea typeface="+mn-ea"/>
                <a:cs typeface="Arial"/>
              </a:rPr>
              <a:t> 	SALARY &gt; C</a:t>
            </a:r>
          </a:p>
        </p:txBody>
      </p:sp>
      <p:sp>
        <p:nvSpPr>
          <p:cNvPr id="27" name="Line 7"/>
          <p:cNvSpPr>
            <a:spLocks noChangeShapeType="1"/>
          </p:cNvSpPr>
          <p:nvPr/>
        </p:nvSpPr>
        <p:spPr bwMode="auto">
          <a:xfrm>
            <a:off x="2470150" y="3659188"/>
            <a:ext cx="4191000" cy="1587"/>
          </a:xfrm>
          <a:prstGeom prst="line">
            <a:avLst/>
          </a:prstGeom>
          <a:noFill/>
          <a:ln w="9525">
            <a:solidFill>
              <a:srgbClr val="1C1C1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CA"/>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itchFamily="34" charset="0"/>
              <a:ea typeface="+mn-ea"/>
              <a:cs typeface="Arial"/>
            </a:endParaRPr>
          </a:p>
        </p:txBody>
      </p:sp>
      <p:sp>
        <p:nvSpPr>
          <p:cNvPr id="28" name="Line 9"/>
          <p:cNvSpPr>
            <a:spLocks noChangeShapeType="1"/>
          </p:cNvSpPr>
          <p:nvPr/>
        </p:nvSpPr>
        <p:spPr bwMode="auto">
          <a:xfrm>
            <a:off x="2470150" y="3659188"/>
            <a:ext cx="1588" cy="406400"/>
          </a:xfrm>
          <a:prstGeom prst="line">
            <a:avLst/>
          </a:prstGeom>
          <a:noFill/>
          <a:ln w="9525">
            <a:solidFill>
              <a:srgbClr val="1C1C1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CA"/>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itchFamily="34" charset="0"/>
              <a:ea typeface="+mn-ea"/>
              <a:cs typeface="Arial"/>
            </a:endParaRPr>
          </a:p>
        </p:txBody>
      </p:sp>
      <p:sp>
        <p:nvSpPr>
          <p:cNvPr id="29" name="Line 10"/>
          <p:cNvSpPr>
            <a:spLocks noChangeShapeType="1"/>
          </p:cNvSpPr>
          <p:nvPr/>
        </p:nvSpPr>
        <p:spPr bwMode="auto">
          <a:xfrm>
            <a:off x="6661150" y="3659188"/>
            <a:ext cx="1588" cy="406400"/>
          </a:xfrm>
          <a:prstGeom prst="line">
            <a:avLst/>
          </a:prstGeom>
          <a:noFill/>
          <a:ln w="9525">
            <a:solidFill>
              <a:srgbClr val="1C1C1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CA"/>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itchFamily="34" charset="0"/>
              <a:ea typeface="+mn-ea"/>
              <a:cs typeface="Arial"/>
            </a:endParaRPr>
          </a:p>
        </p:txBody>
      </p:sp>
      <p:sp>
        <p:nvSpPr>
          <p:cNvPr id="30" name="Text Box 11"/>
          <p:cNvSpPr txBox="1">
            <a:spLocks noChangeArrowheads="1"/>
          </p:cNvSpPr>
          <p:nvPr/>
        </p:nvSpPr>
        <p:spPr bwMode="auto">
          <a:xfrm>
            <a:off x="336550" y="5614988"/>
            <a:ext cx="4292600" cy="466725"/>
          </a:xfrm>
          <a:prstGeom prst="rect">
            <a:avLst/>
          </a:prstGeom>
          <a:noFill/>
          <a:ln w="9525">
            <a:solidFill>
              <a:srgbClr val="1C1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CA"/>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0" i="0" u="none" strike="noStrike" kern="1200" cap="none" spc="0" normalizeH="0" baseline="0" noProof="0">
                <a:ln>
                  <a:noFill/>
                </a:ln>
                <a:solidFill>
                  <a:srgbClr val="1C1C1C"/>
                </a:solidFill>
                <a:effectLst/>
                <a:uLnTx/>
                <a:uFillTx/>
                <a:latin typeface="Lucida Grande" pitchFamily="1" charset="0"/>
                <a:ea typeface="+mn-ea"/>
                <a:cs typeface="Times New Roman" pitchFamily="18" charset="0"/>
              </a:rPr>
              <a:t>π</a:t>
            </a:r>
            <a:r>
              <a:rPr kumimoji="0" lang="en-US" sz="1800" b="0" i="0" u="none" strike="noStrike" kern="1200" cap="none" spc="0" normalizeH="0" baseline="-25000" noProof="0">
                <a:ln>
                  <a:noFill/>
                </a:ln>
                <a:solidFill>
                  <a:srgbClr val="1C1C1C"/>
                </a:solidFill>
                <a:effectLst/>
                <a:uLnTx/>
                <a:uFillTx/>
                <a:latin typeface="Times New Roman" pitchFamily="18" charset="0"/>
                <a:ea typeface="+mn-ea"/>
                <a:cs typeface="Arial"/>
              </a:rPr>
              <a:t>LNAME, FNAME</a:t>
            </a:r>
            <a:r>
              <a:rPr kumimoji="0" lang="en-US" sz="2000" b="0" i="0" u="none" strike="noStrike" kern="1200" cap="none" spc="0" normalizeH="0" baseline="-25000" noProof="0">
                <a:ln>
                  <a:noFill/>
                </a:ln>
                <a:solidFill>
                  <a:srgbClr val="1C1C1C"/>
                </a:solidFill>
                <a:effectLst/>
                <a:uLnTx/>
                <a:uFillTx/>
                <a:latin typeface="Times New Roman" pitchFamily="18" charset="0"/>
                <a:ea typeface="+mn-ea"/>
                <a:cs typeface="Arial"/>
              </a:rPr>
              <a:t> </a:t>
            </a:r>
            <a:r>
              <a:rPr kumimoji="0" lang="en-US" sz="2000" b="0" i="0" u="none" strike="noStrike" kern="1200" cap="none" spc="0" normalizeH="0" baseline="0" noProof="0">
                <a:ln>
                  <a:noFill/>
                </a:ln>
                <a:solidFill>
                  <a:srgbClr val="1C1C1C"/>
                </a:solidFill>
                <a:effectLst/>
                <a:uLnTx/>
                <a:uFillTx/>
                <a:latin typeface="Times New Roman" pitchFamily="18" charset="0"/>
                <a:ea typeface="+mn-ea"/>
                <a:cs typeface="Arial"/>
              </a:rPr>
              <a:t>(</a:t>
            </a:r>
            <a:r>
              <a:rPr kumimoji="0" lang="en-US" sz="2400" b="0" i="0" u="none" strike="noStrike" kern="1200" cap="none" spc="0" normalizeH="0" baseline="0" noProof="0">
                <a:ln>
                  <a:noFill/>
                </a:ln>
                <a:solidFill>
                  <a:srgbClr val="1C1C1C"/>
                </a:solidFill>
                <a:effectLst/>
                <a:uLnTx/>
                <a:uFillTx/>
                <a:latin typeface="Lucida Grande" pitchFamily="1" charset="0"/>
                <a:ea typeface="+mn-ea"/>
                <a:cs typeface="Times New Roman" pitchFamily="18" charset="0"/>
              </a:rPr>
              <a:t>σ</a:t>
            </a:r>
            <a:r>
              <a:rPr kumimoji="0" lang="en-US" sz="1800" b="0" i="0" u="none" strike="noStrike" kern="1200" cap="none" spc="0" normalizeH="0" baseline="-25000" noProof="0">
                <a:ln>
                  <a:noFill/>
                </a:ln>
                <a:solidFill>
                  <a:srgbClr val="1C1C1C"/>
                </a:solidFill>
                <a:effectLst/>
                <a:uLnTx/>
                <a:uFillTx/>
                <a:latin typeface="Times New Roman" pitchFamily="18" charset="0"/>
                <a:ea typeface="+mn-ea"/>
                <a:cs typeface="Times New Roman" pitchFamily="18" charset="0"/>
              </a:rPr>
              <a:t>SALARY&gt;C</a:t>
            </a:r>
            <a:r>
              <a:rPr kumimoji="0" lang="en-US" sz="2000" b="0" i="0" u="none" strike="noStrike" kern="1200" cap="none" spc="0" normalizeH="0" baseline="0" noProof="0">
                <a:ln>
                  <a:noFill/>
                </a:ln>
                <a:solidFill>
                  <a:srgbClr val="1C1C1C"/>
                </a:solidFill>
                <a:effectLst/>
                <a:uLnTx/>
                <a:uFillTx/>
                <a:latin typeface="Times New Roman" pitchFamily="18" charset="0"/>
                <a:ea typeface="+mn-ea"/>
                <a:cs typeface="Times New Roman" pitchFamily="18" charset="0"/>
              </a:rPr>
              <a:t>(EMPLOYEE))</a:t>
            </a:r>
            <a:endParaRPr kumimoji="0" lang="en-US" sz="2000" b="0" i="0" u="none" strike="noStrike" kern="1200" cap="none" spc="0" normalizeH="0" baseline="-25000" noProof="0">
              <a:ln>
                <a:noFill/>
              </a:ln>
              <a:solidFill>
                <a:srgbClr val="1C1C1C"/>
              </a:solidFill>
              <a:effectLst/>
              <a:uLnTx/>
              <a:uFillTx/>
              <a:latin typeface="Times New Roman" pitchFamily="18" charset="0"/>
              <a:ea typeface="+mn-ea"/>
              <a:cs typeface="Arial"/>
            </a:endParaRPr>
          </a:p>
        </p:txBody>
      </p:sp>
      <p:sp>
        <p:nvSpPr>
          <p:cNvPr id="31" name="Text Box 12"/>
          <p:cNvSpPr txBox="1">
            <a:spLocks noChangeArrowheads="1"/>
          </p:cNvSpPr>
          <p:nvPr/>
        </p:nvSpPr>
        <p:spPr bwMode="auto">
          <a:xfrm>
            <a:off x="4781550" y="5614988"/>
            <a:ext cx="3860800" cy="466725"/>
          </a:xfrm>
          <a:prstGeom prst="rect">
            <a:avLst/>
          </a:prstGeom>
          <a:noFill/>
          <a:ln w="9525">
            <a:solidFill>
              <a:srgbClr val="1C1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CA"/>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1C1C1C"/>
                </a:solidFill>
                <a:effectLst/>
                <a:uLnTx/>
                <a:uFillTx/>
                <a:latin typeface="Arial" pitchFamily="34" charset="0"/>
                <a:ea typeface="+mn-ea"/>
                <a:cs typeface="Arial"/>
              </a:rPr>
              <a:t>ℱ</a:t>
            </a:r>
            <a:r>
              <a:rPr kumimoji="0" lang="en-US" sz="1800" b="0" i="0" u="none" strike="noStrike" kern="1200" cap="none" spc="0" normalizeH="0" baseline="-25000" noProof="0">
                <a:ln>
                  <a:noFill/>
                </a:ln>
                <a:solidFill>
                  <a:srgbClr val="1C1C1C"/>
                </a:solidFill>
                <a:effectLst/>
                <a:uLnTx/>
                <a:uFillTx/>
                <a:latin typeface="Times New Roman" pitchFamily="18" charset="0"/>
                <a:ea typeface="+mn-ea"/>
                <a:cs typeface="Arial"/>
              </a:rPr>
              <a:t>MAX SALARY</a:t>
            </a:r>
            <a:r>
              <a:rPr kumimoji="0" lang="en-US" sz="2000" b="0" i="0" u="none" strike="noStrike" kern="1200" cap="none" spc="0" normalizeH="0" baseline="-25000" noProof="0">
                <a:ln>
                  <a:noFill/>
                </a:ln>
                <a:solidFill>
                  <a:srgbClr val="1C1C1C"/>
                </a:solidFill>
                <a:effectLst/>
                <a:uLnTx/>
                <a:uFillTx/>
                <a:latin typeface="Times New Roman" pitchFamily="18" charset="0"/>
                <a:ea typeface="+mn-ea"/>
                <a:cs typeface="Arial"/>
              </a:rPr>
              <a:t> </a:t>
            </a:r>
            <a:r>
              <a:rPr kumimoji="0" lang="en-US" sz="2000" b="0" i="0" u="none" strike="noStrike" kern="1200" cap="none" spc="0" normalizeH="0" baseline="0" noProof="0">
                <a:ln>
                  <a:noFill/>
                </a:ln>
                <a:solidFill>
                  <a:srgbClr val="1C1C1C"/>
                </a:solidFill>
                <a:effectLst/>
                <a:uLnTx/>
                <a:uFillTx/>
                <a:latin typeface="Times New Roman" pitchFamily="18" charset="0"/>
                <a:ea typeface="+mn-ea"/>
                <a:cs typeface="Arial"/>
              </a:rPr>
              <a:t>(</a:t>
            </a:r>
            <a:r>
              <a:rPr kumimoji="0" lang="en-US" sz="2400" b="0" i="0" u="none" strike="noStrike" kern="1200" cap="none" spc="0" normalizeH="0" baseline="0" noProof="0">
                <a:ln>
                  <a:noFill/>
                </a:ln>
                <a:solidFill>
                  <a:srgbClr val="1C1C1C"/>
                </a:solidFill>
                <a:effectLst/>
                <a:uLnTx/>
                <a:uFillTx/>
                <a:latin typeface="Lucida Grande" pitchFamily="1" charset="0"/>
                <a:ea typeface="+mn-ea"/>
                <a:cs typeface="Times New Roman" pitchFamily="18" charset="0"/>
              </a:rPr>
              <a:t>σ</a:t>
            </a:r>
            <a:r>
              <a:rPr kumimoji="0" lang="en-US" sz="1800" b="0" i="0" u="none" strike="noStrike" kern="1200" cap="none" spc="0" normalizeH="0" baseline="-25000" noProof="0">
                <a:ln>
                  <a:noFill/>
                </a:ln>
                <a:solidFill>
                  <a:srgbClr val="1C1C1C"/>
                </a:solidFill>
                <a:effectLst/>
                <a:uLnTx/>
                <a:uFillTx/>
                <a:latin typeface="Times New Roman" pitchFamily="18" charset="0"/>
                <a:ea typeface="+mn-ea"/>
                <a:cs typeface="Times New Roman" pitchFamily="18" charset="0"/>
              </a:rPr>
              <a:t>DNO=5 </a:t>
            </a:r>
            <a:r>
              <a:rPr kumimoji="0" lang="en-US" sz="2000" b="0" i="0" u="none" strike="noStrike" kern="1200" cap="none" spc="0" normalizeH="0" baseline="0" noProof="0">
                <a:ln>
                  <a:noFill/>
                </a:ln>
                <a:solidFill>
                  <a:srgbClr val="1C1C1C"/>
                </a:solidFill>
                <a:effectLst/>
                <a:uLnTx/>
                <a:uFillTx/>
                <a:latin typeface="Times New Roman" pitchFamily="18" charset="0"/>
                <a:ea typeface="+mn-ea"/>
                <a:cs typeface="Times New Roman" pitchFamily="18" charset="0"/>
              </a:rPr>
              <a:t>(EMPLOYEE))</a:t>
            </a:r>
          </a:p>
        </p:txBody>
      </p:sp>
      <p:sp>
        <p:nvSpPr>
          <p:cNvPr id="32" name="AutoShape 13"/>
          <p:cNvSpPr>
            <a:spLocks noChangeArrowheads="1"/>
          </p:cNvSpPr>
          <p:nvPr/>
        </p:nvSpPr>
        <p:spPr bwMode="auto">
          <a:xfrm>
            <a:off x="2298700" y="5202238"/>
            <a:ext cx="342900" cy="412750"/>
          </a:xfrm>
          <a:prstGeom prst="downArrow">
            <a:avLst>
              <a:gd name="adj1" fmla="val 50000"/>
              <a:gd name="adj2" fmla="val 30093"/>
            </a:avLst>
          </a:prstGeom>
          <a:noFill/>
          <a:ln w="9525">
            <a:solidFill>
              <a:srgbClr val="1C1C1C"/>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CA"/>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1C1C1C"/>
              </a:solidFill>
              <a:effectLst/>
              <a:uLnTx/>
              <a:uFillTx/>
              <a:latin typeface="Times New Roman" pitchFamily="18" charset="0"/>
              <a:ea typeface="+mn-ea"/>
              <a:cs typeface="Arial"/>
            </a:endParaRPr>
          </a:p>
        </p:txBody>
      </p:sp>
      <p:sp>
        <p:nvSpPr>
          <p:cNvPr id="33" name="AutoShape 14"/>
          <p:cNvSpPr>
            <a:spLocks noChangeArrowheads="1"/>
          </p:cNvSpPr>
          <p:nvPr/>
        </p:nvSpPr>
        <p:spPr bwMode="auto">
          <a:xfrm>
            <a:off x="6489700" y="5148263"/>
            <a:ext cx="342900" cy="466725"/>
          </a:xfrm>
          <a:prstGeom prst="downArrow">
            <a:avLst>
              <a:gd name="adj1" fmla="val 50000"/>
              <a:gd name="adj2" fmla="val 34028"/>
            </a:avLst>
          </a:prstGeom>
          <a:noFill/>
          <a:ln w="9525">
            <a:solidFill>
              <a:srgbClr val="1C1C1C"/>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CA"/>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1C1C1C"/>
              </a:solidFill>
              <a:effectLst/>
              <a:uLnTx/>
              <a:uFillTx/>
              <a:latin typeface="Times New Roman" pitchFamily="18" charset="0"/>
              <a:ea typeface="+mn-ea"/>
              <a:cs typeface="Arial"/>
            </a:endParaRPr>
          </a:p>
        </p:txBody>
      </p:sp>
      <p:sp>
        <p:nvSpPr>
          <p:cNvPr id="34" name="Footer Placeholder 33"/>
          <p:cNvSpPr>
            <a:spLocks noGrp="1"/>
          </p:cNvSpPr>
          <p:nvPr>
            <p:ph type="ftr" sz="quarter" idx="11"/>
          </p:nvPr>
        </p:nvSpPr>
        <p:spPr/>
        <p:txBody>
          <a:bodyPr/>
          <a:lstStyle/>
          <a:p>
            <a:r>
              <a:rPr lang="en-US" smtClean="0"/>
              <a:t>Query Processing and Optimization</a:t>
            </a:r>
            <a:endParaRPr lang="en-US"/>
          </a:p>
        </p:txBody>
      </p:sp>
      <p:sp>
        <p:nvSpPr>
          <p:cNvPr id="35" name="Slide Number Placeholder 34"/>
          <p:cNvSpPr>
            <a:spLocks noGrp="1"/>
          </p:cNvSpPr>
          <p:nvPr>
            <p:ph type="sldNum" sz="quarter" idx="12"/>
          </p:nvPr>
        </p:nvSpPr>
        <p:spPr/>
        <p:txBody>
          <a:bodyPr/>
          <a:lstStyle/>
          <a:p>
            <a:fld id="{945171CD-97E7-4B14-9E4B-3CF7A9673A47}" type="slidenum">
              <a:rPr lang="en-US" smtClean="0"/>
              <a:t>5</a:t>
            </a:fld>
            <a:endParaRPr lang="en-US"/>
          </a:p>
        </p:txBody>
      </p:sp>
    </p:spTree>
    <p:extLst>
      <p:ext uri="{BB962C8B-B14F-4D97-AF65-F5344CB8AC3E}">
        <p14:creationId xmlns:p14="http://schemas.microsoft.com/office/powerpoint/2010/main" val="301984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Heuristics in Query Optimization</a:t>
            </a:r>
          </a:p>
        </p:txBody>
      </p:sp>
      <p:sp>
        <p:nvSpPr>
          <p:cNvPr id="3" name="Content Placeholder 2"/>
          <p:cNvSpPr>
            <a:spLocks noGrp="1"/>
          </p:cNvSpPr>
          <p:nvPr>
            <p:ph idx="1"/>
          </p:nvPr>
        </p:nvSpPr>
        <p:spPr/>
        <p:txBody>
          <a:bodyPr>
            <a:normAutofit fontScale="70000" lnSpcReduction="20000"/>
          </a:bodyPr>
          <a:lstStyle/>
          <a:p>
            <a:pPr marL="381000" indent="-381000">
              <a:lnSpc>
                <a:spcPct val="80000"/>
              </a:lnSpc>
            </a:pPr>
            <a:r>
              <a:rPr lang="en-US" dirty="0"/>
              <a:t>Outline of a Heuristic Algebraic Optimization Algorithm:</a:t>
            </a:r>
          </a:p>
          <a:p>
            <a:pPr marL="381000" indent="-381000">
              <a:lnSpc>
                <a:spcPct val="80000"/>
              </a:lnSpc>
              <a:buSzTx/>
              <a:buFont typeface="Wingdings" pitchFamily="2" charset="2"/>
              <a:buAutoNum type="arabicPeriod"/>
            </a:pPr>
            <a:r>
              <a:rPr lang="en-US" dirty="0"/>
              <a:t>Using rule 1, break up any select operations with conjunctive conditions into a cascade of select operations. 	</a:t>
            </a:r>
          </a:p>
          <a:p>
            <a:pPr marL="381000" indent="-381000">
              <a:lnSpc>
                <a:spcPct val="80000"/>
              </a:lnSpc>
              <a:buSzTx/>
              <a:buFont typeface="Wingdings" pitchFamily="2" charset="2"/>
              <a:buAutoNum type="arabicPeriod"/>
            </a:pPr>
            <a:r>
              <a:rPr lang="en-US" dirty="0"/>
              <a:t>Using rules 2, 4, 6, and 10 concerning the </a:t>
            </a:r>
            <a:r>
              <a:rPr lang="en-US" dirty="0" err="1"/>
              <a:t>commutativity</a:t>
            </a:r>
            <a:r>
              <a:rPr lang="en-US" dirty="0"/>
              <a:t> of select with other operations, move each select operation as far down the query tree as is permitted by the attributes involved in the select condition. </a:t>
            </a:r>
          </a:p>
          <a:p>
            <a:pPr marL="381000" indent="-381000">
              <a:lnSpc>
                <a:spcPct val="80000"/>
              </a:lnSpc>
              <a:buSzTx/>
              <a:buFont typeface="Wingdings" pitchFamily="2" charset="2"/>
              <a:buAutoNum type="arabicPeriod"/>
            </a:pPr>
            <a:r>
              <a:rPr lang="en-US" dirty="0"/>
              <a:t>Using rule 9 concerning associativity of binary operations, rearrange the leaf nodes of the tree so that the leaf node relations with the most restrictive select operations are executed first in the query tree representation. </a:t>
            </a:r>
          </a:p>
          <a:p>
            <a:pPr marL="381000" indent="-381000">
              <a:lnSpc>
                <a:spcPct val="80000"/>
              </a:lnSpc>
              <a:buSzTx/>
              <a:buFont typeface="Wingdings" pitchFamily="2" charset="2"/>
              <a:buAutoNum type="arabicPeriod"/>
            </a:pPr>
            <a:r>
              <a:rPr lang="en-US" dirty="0"/>
              <a:t>Using Rule 12, combine a Cartesian product operation with a subsequent select operation in the tree into a join operation. </a:t>
            </a:r>
          </a:p>
          <a:p>
            <a:pPr marL="381000" indent="-381000">
              <a:lnSpc>
                <a:spcPct val="80000"/>
              </a:lnSpc>
              <a:buSzTx/>
              <a:buFont typeface="Wingdings" pitchFamily="2" charset="2"/>
              <a:buAutoNum type="arabicPeriod"/>
            </a:pPr>
            <a:r>
              <a:rPr lang="en-US" dirty="0"/>
              <a:t>Using rules 3, 4, 7, and 11 concerning the cascading of project and the commuting of project with other operations, break down and move lists of projection attributes down the tree as far as possible by creating new project operations as needed. 	</a:t>
            </a:r>
          </a:p>
          <a:p>
            <a:pPr marL="381000" indent="-381000">
              <a:lnSpc>
                <a:spcPct val="80000"/>
              </a:lnSpc>
              <a:buSzTx/>
              <a:buFont typeface="Wingdings" pitchFamily="2" charset="2"/>
              <a:buAutoNum type="arabicPeriod"/>
            </a:pPr>
            <a:r>
              <a:rPr lang="en-US" dirty="0"/>
              <a:t>Identify </a:t>
            </a:r>
            <a:r>
              <a:rPr lang="en-US" dirty="0" err="1"/>
              <a:t>subtrees</a:t>
            </a:r>
            <a:r>
              <a:rPr lang="en-US" dirty="0"/>
              <a:t> that represent groups of operations that can be executed by a single algorithm.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50</a:t>
            </a:fld>
            <a:endParaRPr lang="en-US"/>
          </a:p>
        </p:txBody>
      </p:sp>
    </p:spTree>
    <p:extLst>
      <p:ext uri="{BB962C8B-B14F-4D97-AF65-F5344CB8AC3E}">
        <p14:creationId xmlns:p14="http://schemas.microsoft.com/office/powerpoint/2010/main" val="19505577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Heuristics in Query Optimization</a:t>
            </a:r>
          </a:p>
        </p:txBody>
      </p:sp>
      <p:sp>
        <p:nvSpPr>
          <p:cNvPr id="3" name="Content Placeholder 2"/>
          <p:cNvSpPr>
            <a:spLocks noGrp="1"/>
          </p:cNvSpPr>
          <p:nvPr>
            <p:ph idx="1"/>
          </p:nvPr>
        </p:nvSpPr>
        <p:spPr/>
        <p:txBody>
          <a:bodyPr/>
          <a:lstStyle/>
          <a:p>
            <a:pPr marL="457200" indent="-457200">
              <a:lnSpc>
                <a:spcPct val="90000"/>
              </a:lnSpc>
            </a:pPr>
            <a:r>
              <a:rPr lang="en-US" sz="2400" dirty="0"/>
              <a:t>Summary of Heuristics for Algebraic Optimization: </a:t>
            </a:r>
          </a:p>
          <a:p>
            <a:pPr marL="876300" lvl="1" indent="-419100">
              <a:lnSpc>
                <a:spcPct val="90000"/>
              </a:lnSpc>
              <a:buSzTx/>
              <a:buFont typeface="Wingdings" pitchFamily="2" charset="2"/>
              <a:buAutoNum type="arabicPeriod"/>
            </a:pPr>
            <a:r>
              <a:rPr lang="en-US" sz="2200" dirty="0"/>
              <a:t>The main heuristic is to apply first the operations that reduce the size of intermediate results. </a:t>
            </a:r>
          </a:p>
          <a:p>
            <a:pPr marL="876300" lvl="1" indent="-419100">
              <a:lnSpc>
                <a:spcPct val="90000"/>
              </a:lnSpc>
              <a:buSzTx/>
              <a:buFont typeface="Wingdings" pitchFamily="2" charset="2"/>
              <a:buAutoNum type="arabicPeriod"/>
            </a:pPr>
            <a:r>
              <a:rPr lang="en-US" sz="2200" dirty="0"/>
              <a:t>Perform select operations as early as possible to reduce the number of tuples and perform project operations as early as possible to reduce the number of attributes. (This is done by moving select and project operations as far down the tree as possible.)</a:t>
            </a:r>
          </a:p>
          <a:p>
            <a:pPr marL="876300" lvl="1" indent="-419100">
              <a:lnSpc>
                <a:spcPct val="90000"/>
              </a:lnSpc>
              <a:buSzTx/>
              <a:buFont typeface="Wingdings" pitchFamily="2" charset="2"/>
              <a:buAutoNum type="arabicPeriod"/>
            </a:pPr>
            <a:r>
              <a:rPr lang="en-US" sz="2200" dirty="0"/>
              <a:t>The select and join operations that are most restrictive should be executed before other similar operations. (This is done by reordering the leaf nodes of the tree among themselves and adjusting the rest of the tree appropriately.)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51</a:t>
            </a:fld>
            <a:endParaRPr lang="en-US"/>
          </a:p>
        </p:txBody>
      </p:sp>
    </p:spTree>
    <p:extLst>
      <p:ext uri="{BB962C8B-B14F-4D97-AF65-F5344CB8AC3E}">
        <p14:creationId xmlns:p14="http://schemas.microsoft.com/office/powerpoint/2010/main" val="29204592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Heuristics in Query Optimization</a:t>
            </a:r>
          </a:p>
        </p:txBody>
      </p:sp>
      <p:sp>
        <p:nvSpPr>
          <p:cNvPr id="3" name="Content Placeholder 2"/>
          <p:cNvSpPr>
            <a:spLocks noGrp="1"/>
          </p:cNvSpPr>
          <p:nvPr>
            <p:ph idx="1"/>
          </p:nvPr>
        </p:nvSpPr>
        <p:spPr/>
        <p:txBody>
          <a:bodyPr/>
          <a:lstStyle/>
          <a:p>
            <a:r>
              <a:rPr lang="en-US" sz="2400" dirty="0"/>
              <a:t>Query Execution Plans </a:t>
            </a:r>
          </a:p>
          <a:p>
            <a:pPr lvl="1"/>
            <a:r>
              <a:rPr lang="en-US" sz="2200" dirty="0"/>
              <a:t>An execution plan for a relational algebra query consists of a combination of the relational algebra query tree and information about the access methods  to be used for each relation as well as the methods to be used in computing the relational operators stored in the tree.</a:t>
            </a:r>
          </a:p>
          <a:p>
            <a:pPr lvl="1"/>
            <a:r>
              <a:rPr lang="en-US" sz="2200" b="1" dirty="0"/>
              <a:t>Materialized evaluation</a:t>
            </a:r>
            <a:r>
              <a:rPr lang="en-US" sz="2200" dirty="0"/>
              <a:t>: the result of an operation is stored as a temporary relation.</a:t>
            </a:r>
          </a:p>
          <a:p>
            <a:pPr lvl="1"/>
            <a:r>
              <a:rPr lang="en-US" sz="2200" b="1" dirty="0"/>
              <a:t>Pipelined evaluation</a:t>
            </a:r>
            <a:r>
              <a:rPr lang="en-US" sz="2200" dirty="0"/>
              <a:t>: as the result of an operator is  produced, it is forwarded to the next operator in sequence.</a:t>
            </a:r>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52</a:t>
            </a:fld>
            <a:endParaRPr lang="en-US"/>
          </a:p>
        </p:txBody>
      </p:sp>
    </p:spTree>
    <p:extLst>
      <p:ext uri="{BB962C8B-B14F-4D97-AF65-F5344CB8AC3E}">
        <p14:creationId xmlns:p14="http://schemas.microsoft.com/office/powerpoint/2010/main" val="2151036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Selectivity and Cost Estimates in Query Optimization </a:t>
            </a:r>
          </a:p>
        </p:txBody>
      </p:sp>
      <p:sp>
        <p:nvSpPr>
          <p:cNvPr id="3" name="Content Placeholder 2"/>
          <p:cNvSpPr>
            <a:spLocks noGrp="1"/>
          </p:cNvSpPr>
          <p:nvPr>
            <p:ph idx="1"/>
          </p:nvPr>
        </p:nvSpPr>
        <p:spPr/>
        <p:txBody>
          <a:bodyPr>
            <a:normAutofit lnSpcReduction="10000"/>
          </a:bodyPr>
          <a:lstStyle/>
          <a:p>
            <a:r>
              <a:rPr lang="en-US" b="1" dirty="0"/>
              <a:t>Cost-based query optimization</a:t>
            </a:r>
            <a:r>
              <a:rPr lang="en-US" dirty="0"/>
              <a:t>:</a:t>
            </a:r>
          </a:p>
          <a:p>
            <a:pPr lvl="1"/>
            <a:r>
              <a:rPr lang="en-US" dirty="0"/>
              <a:t>Estimate and compare the costs of executing a query using different execution strategies and choose the strategy with the lowest cost estimate. </a:t>
            </a:r>
          </a:p>
          <a:p>
            <a:pPr lvl="1"/>
            <a:r>
              <a:rPr lang="en-US" dirty="0"/>
              <a:t>(Compare to heuristic query optimization)</a:t>
            </a:r>
          </a:p>
          <a:p>
            <a:endParaRPr lang="en-US" dirty="0"/>
          </a:p>
          <a:p>
            <a:r>
              <a:rPr lang="en-US" dirty="0"/>
              <a:t>Issues </a:t>
            </a:r>
          </a:p>
          <a:p>
            <a:pPr lvl="1"/>
            <a:r>
              <a:rPr lang="en-US" dirty="0"/>
              <a:t>Cost function</a:t>
            </a:r>
          </a:p>
          <a:p>
            <a:pPr lvl="1"/>
            <a:r>
              <a:rPr lang="en-US" dirty="0"/>
              <a:t>Number of execution strategies to be considered</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53</a:t>
            </a:fld>
            <a:endParaRPr lang="en-US"/>
          </a:p>
        </p:txBody>
      </p:sp>
    </p:spTree>
    <p:extLst>
      <p:ext uri="{BB962C8B-B14F-4D97-AF65-F5344CB8AC3E}">
        <p14:creationId xmlns:p14="http://schemas.microsoft.com/office/powerpoint/2010/main" val="34555274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Selectivity and Cost Estimates in Query Optimization </a:t>
            </a:r>
          </a:p>
        </p:txBody>
      </p:sp>
      <p:sp>
        <p:nvSpPr>
          <p:cNvPr id="3" name="Content Placeholder 2"/>
          <p:cNvSpPr>
            <a:spLocks noGrp="1"/>
          </p:cNvSpPr>
          <p:nvPr>
            <p:ph idx="1"/>
          </p:nvPr>
        </p:nvSpPr>
        <p:spPr/>
        <p:txBody>
          <a:bodyPr>
            <a:normAutofit lnSpcReduction="10000"/>
          </a:bodyPr>
          <a:lstStyle/>
          <a:p>
            <a:pPr marL="533400" indent="-533400"/>
            <a:r>
              <a:rPr lang="en-US" dirty="0"/>
              <a:t>Cost Components for Query Execution</a:t>
            </a:r>
          </a:p>
          <a:p>
            <a:pPr marL="952500" lvl="1" indent="-495300">
              <a:buSzTx/>
              <a:buFont typeface="Wingdings" pitchFamily="2" charset="2"/>
              <a:buAutoNum type="arabicPeriod"/>
            </a:pPr>
            <a:r>
              <a:rPr lang="en-US" dirty="0"/>
              <a:t>Access cost to secondary storage</a:t>
            </a:r>
          </a:p>
          <a:p>
            <a:pPr marL="952500" lvl="1" indent="-495300">
              <a:buSzTx/>
              <a:buFont typeface="Wingdings" pitchFamily="2" charset="2"/>
              <a:buAutoNum type="arabicPeriod"/>
            </a:pPr>
            <a:r>
              <a:rPr lang="en-US" dirty="0"/>
              <a:t>Storage cost</a:t>
            </a:r>
          </a:p>
          <a:p>
            <a:pPr marL="952500" lvl="1" indent="-495300">
              <a:buSzTx/>
              <a:buFont typeface="Wingdings" pitchFamily="2" charset="2"/>
              <a:buAutoNum type="arabicPeriod"/>
            </a:pPr>
            <a:r>
              <a:rPr lang="en-US" dirty="0"/>
              <a:t>Computation cost</a:t>
            </a:r>
          </a:p>
          <a:p>
            <a:pPr marL="952500" lvl="1" indent="-495300">
              <a:buSzTx/>
              <a:buFont typeface="Wingdings" pitchFamily="2" charset="2"/>
              <a:buAutoNum type="arabicPeriod"/>
            </a:pPr>
            <a:r>
              <a:rPr lang="en-US" dirty="0"/>
              <a:t>Memory usage cost</a:t>
            </a:r>
          </a:p>
          <a:p>
            <a:pPr marL="952500" lvl="1" indent="-495300">
              <a:buSzTx/>
              <a:buFont typeface="Wingdings" pitchFamily="2" charset="2"/>
              <a:buAutoNum type="arabicPeriod"/>
            </a:pPr>
            <a:r>
              <a:rPr lang="en-US" dirty="0"/>
              <a:t>Communication cost</a:t>
            </a:r>
          </a:p>
          <a:p>
            <a:pPr marL="533400" indent="-533400"/>
            <a:endParaRPr lang="en-US" dirty="0"/>
          </a:p>
          <a:p>
            <a:pPr marL="533400" indent="-533400"/>
            <a:r>
              <a:rPr lang="en-US" dirty="0"/>
              <a:t>Note: Different database systems may focus on different cost components.</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54</a:t>
            </a:fld>
            <a:endParaRPr lang="en-US"/>
          </a:p>
        </p:txBody>
      </p:sp>
    </p:spTree>
    <p:extLst>
      <p:ext uri="{BB962C8B-B14F-4D97-AF65-F5344CB8AC3E}">
        <p14:creationId xmlns:p14="http://schemas.microsoft.com/office/powerpoint/2010/main" val="25036275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Selectivity and Cost Estimates in Query Optimization </a:t>
            </a:r>
          </a:p>
        </p:txBody>
      </p:sp>
      <p:sp>
        <p:nvSpPr>
          <p:cNvPr id="3" name="Content Placeholder 2"/>
          <p:cNvSpPr>
            <a:spLocks noGrp="1"/>
          </p:cNvSpPr>
          <p:nvPr>
            <p:ph idx="1"/>
          </p:nvPr>
        </p:nvSpPr>
        <p:spPr/>
        <p:txBody>
          <a:bodyPr>
            <a:normAutofit lnSpcReduction="10000"/>
          </a:bodyPr>
          <a:lstStyle/>
          <a:p>
            <a:r>
              <a:rPr lang="en-US" sz="2400" dirty="0"/>
              <a:t>Catalog </a:t>
            </a:r>
            <a:r>
              <a:rPr lang="en-US" sz="2400"/>
              <a:t>Information </a:t>
            </a:r>
            <a:r>
              <a:rPr lang="en-US" sz="2400" smtClean="0"/>
              <a:t>used </a:t>
            </a:r>
            <a:r>
              <a:rPr lang="en-US" sz="2400" dirty="0"/>
              <a:t>in Cost Functions</a:t>
            </a:r>
          </a:p>
          <a:p>
            <a:pPr lvl="1"/>
            <a:r>
              <a:rPr lang="en-US" sz="2200" dirty="0"/>
              <a:t>Information about the size of a file </a:t>
            </a:r>
          </a:p>
          <a:p>
            <a:pPr lvl="2"/>
            <a:r>
              <a:rPr lang="en-US" sz="2000" dirty="0"/>
              <a:t>number of records (tuples) (r), </a:t>
            </a:r>
          </a:p>
          <a:p>
            <a:pPr lvl="2"/>
            <a:r>
              <a:rPr lang="en-US" sz="2000" dirty="0"/>
              <a:t>record size (R), </a:t>
            </a:r>
          </a:p>
          <a:p>
            <a:pPr lvl="2"/>
            <a:r>
              <a:rPr lang="en-US" sz="2000" dirty="0"/>
              <a:t>number of blocks (b) </a:t>
            </a:r>
          </a:p>
          <a:p>
            <a:pPr lvl="2"/>
            <a:r>
              <a:rPr lang="en-US" sz="2000" dirty="0"/>
              <a:t>blocking factor (</a:t>
            </a:r>
            <a:r>
              <a:rPr lang="en-US" sz="2000" dirty="0" err="1"/>
              <a:t>bfr</a:t>
            </a:r>
            <a:r>
              <a:rPr lang="en-US" sz="2000" dirty="0"/>
              <a:t>) </a:t>
            </a:r>
          </a:p>
          <a:p>
            <a:pPr lvl="1"/>
            <a:r>
              <a:rPr lang="en-US" sz="2200" dirty="0"/>
              <a:t>Information about indexes and indexing attributes of a file</a:t>
            </a:r>
          </a:p>
          <a:p>
            <a:pPr lvl="2"/>
            <a:r>
              <a:rPr lang="en-US" sz="2000" dirty="0"/>
              <a:t>Number of levels (x) of each multilevel index</a:t>
            </a:r>
          </a:p>
          <a:p>
            <a:pPr lvl="2"/>
            <a:r>
              <a:rPr lang="en-US" sz="2000" dirty="0"/>
              <a:t>Number of first-level index blocks (bI1)</a:t>
            </a:r>
          </a:p>
          <a:p>
            <a:pPr lvl="2"/>
            <a:r>
              <a:rPr lang="en-US" sz="2000" dirty="0"/>
              <a:t>Number of distinct values (d) of an attribute</a:t>
            </a:r>
          </a:p>
          <a:p>
            <a:pPr lvl="2"/>
            <a:r>
              <a:rPr lang="en-US" sz="2000" dirty="0"/>
              <a:t>Selectivity (</a:t>
            </a:r>
            <a:r>
              <a:rPr lang="en-US" sz="2000" dirty="0" err="1"/>
              <a:t>sl</a:t>
            </a:r>
            <a:r>
              <a:rPr lang="en-US" sz="2000" dirty="0"/>
              <a:t>) of an attribute</a:t>
            </a:r>
          </a:p>
          <a:p>
            <a:pPr lvl="2"/>
            <a:r>
              <a:rPr lang="en-US" sz="2000" dirty="0"/>
              <a:t>Selection cardinality (s) of an attribute. (s = </a:t>
            </a:r>
            <a:r>
              <a:rPr lang="en-US" sz="2000" dirty="0" err="1"/>
              <a:t>sl</a:t>
            </a:r>
            <a:r>
              <a:rPr lang="en-US" sz="2000" dirty="0"/>
              <a:t> * r)</a:t>
            </a:r>
          </a:p>
          <a:p>
            <a:endParaRPr lang="en-US" sz="2400" dirty="0"/>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55</a:t>
            </a:fld>
            <a:endParaRPr lang="en-US"/>
          </a:p>
        </p:txBody>
      </p:sp>
    </p:spTree>
    <p:extLst>
      <p:ext uri="{BB962C8B-B14F-4D97-AF65-F5344CB8AC3E}">
        <p14:creationId xmlns:p14="http://schemas.microsoft.com/office/powerpoint/2010/main" val="13566156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Selectivity and Cost Estimates in Query Optimization </a:t>
            </a:r>
          </a:p>
        </p:txBody>
      </p:sp>
      <p:sp>
        <p:nvSpPr>
          <p:cNvPr id="3" name="Content Placeholder 2"/>
          <p:cNvSpPr>
            <a:spLocks noGrp="1"/>
          </p:cNvSpPr>
          <p:nvPr>
            <p:ph idx="1"/>
          </p:nvPr>
        </p:nvSpPr>
        <p:spPr/>
        <p:txBody>
          <a:bodyPr/>
          <a:lstStyle/>
          <a:p>
            <a:pPr>
              <a:lnSpc>
                <a:spcPct val="80000"/>
              </a:lnSpc>
            </a:pPr>
            <a:r>
              <a:rPr lang="en-US" sz="2400" dirty="0"/>
              <a:t>Examples of Cost Functions for SELECT</a:t>
            </a:r>
          </a:p>
          <a:p>
            <a:pPr>
              <a:lnSpc>
                <a:spcPct val="80000"/>
              </a:lnSpc>
            </a:pPr>
            <a:r>
              <a:rPr lang="en-US" sz="2400" dirty="0"/>
              <a:t>S1. Linear search (brute force) approach </a:t>
            </a:r>
          </a:p>
          <a:p>
            <a:pPr lvl="1">
              <a:lnSpc>
                <a:spcPct val="80000"/>
              </a:lnSpc>
            </a:pPr>
            <a:r>
              <a:rPr lang="en-US" sz="2200" dirty="0"/>
              <a:t>C</a:t>
            </a:r>
            <a:r>
              <a:rPr lang="en-US" sz="2200" baseline="-25000" dirty="0"/>
              <a:t>S1a</a:t>
            </a:r>
            <a:r>
              <a:rPr lang="en-US" sz="2200" dirty="0"/>
              <a:t> = b; </a:t>
            </a:r>
          </a:p>
          <a:p>
            <a:pPr lvl="1">
              <a:lnSpc>
                <a:spcPct val="80000"/>
              </a:lnSpc>
            </a:pPr>
            <a:r>
              <a:rPr lang="en-US" sz="2200" dirty="0"/>
              <a:t>For an equality condition on a key, C</a:t>
            </a:r>
            <a:r>
              <a:rPr lang="en-US" sz="2200" baseline="-25000" dirty="0"/>
              <a:t>S1a</a:t>
            </a:r>
            <a:r>
              <a:rPr lang="en-US" sz="2200" dirty="0"/>
              <a:t> = (b/2) if the record is found; otherwise C</a:t>
            </a:r>
            <a:r>
              <a:rPr lang="en-US" sz="2200" baseline="-25000" dirty="0"/>
              <a:t>S1a</a:t>
            </a:r>
            <a:r>
              <a:rPr lang="en-US" sz="2200" dirty="0"/>
              <a:t> = b.</a:t>
            </a:r>
          </a:p>
          <a:p>
            <a:pPr>
              <a:lnSpc>
                <a:spcPct val="80000"/>
              </a:lnSpc>
            </a:pPr>
            <a:r>
              <a:rPr lang="en-US" sz="2400" dirty="0"/>
              <a:t>S2. Binary search:</a:t>
            </a:r>
          </a:p>
          <a:p>
            <a:pPr lvl="1">
              <a:lnSpc>
                <a:spcPct val="80000"/>
              </a:lnSpc>
            </a:pPr>
            <a:r>
              <a:rPr lang="en-US" sz="2200" dirty="0"/>
              <a:t>C</a:t>
            </a:r>
            <a:r>
              <a:rPr lang="en-US" sz="2200" baseline="-25000" dirty="0"/>
              <a:t>S2</a:t>
            </a:r>
            <a:r>
              <a:rPr lang="en-US" sz="2200" dirty="0"/>
              <a:t> = log</a:t>
            </a:r>
            <a:r>
              <a:rPr lang="en-US" sz="2200" baseline="-25000" dirty="0"/>
              <a:t>2</a:t>
            </a:r>
            <a:r>
              <a:rPr lang="en-US" sz="2200" dirty="0"/>
              <a:t>b + (s/</a:t>
            </a:r>
            <a:r>
              <a:rPr lang="en-US" sz="2200" dirty="0" err="1"/>
              <a:t>bfr</a:t>
            </a:r>
            <a:r>
              <a:rPr lang="en-US" sz="2200" dirty="0"/>
              <a:t>)</a:t>
            </a:r>
            <a:r>
              <a:rPr lang="en-US" sz="2200" dirty="0">
                <a:sym typeface="Symbol" pitchFamily="18" charset="2"/>
              </a:rPr>
              <a:t> </a:t>
            </a:r>
            <a:r>
              <a:rPr lang="en-US" sz="2200" dirty="0"/>
              <a:t>–1</a:t>
            </a:r>
          </a:p>
          <a:p>
            <a:pPr lvl="1">
              <a:lnSpc>
                <a:spcPct val="80000"/>
              </a:lnSpc>
            </a:pPr>
            <a:r>
              <a:rPr lang="en-US" sz="2200" dirty="0"/>
              <a:t>For an equality condition on a unique (key) attribute, C</a:t>
            </a:r>
            <a:r>
              <a:rPr lang="en-US" sz="2200" baseline="-25000" dirty="0"/>
              <a:t>S2</a:t>
            </a:r>
            <a:r>
              <a:rPr lang="en-US" sz="2200" dirty="0"/>
              <a:t> =log</a:t>
            </a:r>
            <a:r>
              <a:rPr lang="en-US" sz="2200" baseline="-25000" dirty="0"/>
              <a:t>2</a:t>
            </a:r>
            <a:r>
              <a:rPr lang="en-US" sz="2200" dirty="0"/>
              <a:t>b</a:t>
            </a:r>
          </a:p>
          <a:p>
            <a:pPr>
              <a:lnSpc>
                <a:spcPct val="80000"/>
              </a:lnSpc>
            </a:pPr>
            <a:r>
              <a:rPr lang="en-US" sz="2400" dirty="0"/>
              <a:t>S3. Using a primary index (S3a) or hash key (S3b) to retrieve a single record</a:t>
            </a:r>
          </a:p>
          <a:p>
            <a:pPr lvl="1">
              <a:lnSpc>
                <a:spcPct val="80000"/>
              </a:lnSpc>
            </a:pPr>
            <a:r>
              <a:rPr lang="en-US" sz="2200" dirty="0"/>
              <a:t>C</a:t>
            </a:r>
            <a:r>
              <a:rPr lang="en-US" sz="2200" baseline="-25000" dirty="0"/>
              <a:t>S3a</a:t>
            </a:r>
            <a:r>
              <a:rPr lang="en-US" sz="2200" dirty="0"/>
              <a:t> = x + 1;  C</a:t>
            </a:r>
            <a:r>
              <a:rPr lang="en-US" sz="2200" baseline="-25000" dirty="0"/>
              <a:t>S3b</a:t>
            </a:r>
            <a:r>
              <a:rPr lang="en-US" sz="2200" dirty="0"/>
              <a:t> = 1 for static or linear hashing;</a:t>
            </a:r>
          </a:p>
          <a:p>
            <a:pPr lvl="1">
              <a:lnSpc>
                <a:spcPct val="80000"/>
              </a:lnSpc>
            </a:pPr>
            <a:r>
              <a:rPr lang="en-US" sz="2200" dirty="0"/>
              <a:t>C</a:t>
            </a:r>
            <a:r>
              <a:rPr lang="en-US" sz="2200" baseline="-25000" dirty="0"/>
              <a:t>S3b</a:t>
            </a:r>
            <a:r>
              <a:rPr lang="en-US" sz="2200" dirty="0"/>
              <a:t> = 1 for extendible hashing;</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56</a:t>
            </a:fld>
            <a:endParaRPr lang="en-US"/>
          </a:p>
        </p:txBody>
      </p:sp>
    </p:spTree>
    <p:extLst>
      <p:ext uri="{BB962C8B-B14F-4D97-AF65-F5344CB8AC3E}">
        <p14:creationId xmlns:p14="http://schemas.microsoft.com/office/powerpoint/2010/main" val="495422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Selectivity and Cost Estimates in Query Optimization </a:t>
            </a:r>
          </a:p>
        </p:txBody>
      </p:sp>
      <p:sp>
        <p:nvSpPr>
          <p:cNvPr id="3" name="Content Placeholder 2"/>
          <p:cNvSpPr>
            <a:spLocks noGrp="1"/>
          </p:cNvSpPr>
          <p:nvPr>
            <p:ph idx="1"/>
          </p:nvPr>
        </p:nvSpPr>
        <p:spPr/>
        <p:txBody>
          <a:bodyPr/>
          <a:lstStyle/>
          <a:p>
            <a:r>
              <a:rPr lang="en-US" sz="2400" dirty="0"/>
              <a:t>Examples of Cost Functions for SELECT (contd.)</a:t>
            </a:r>
          </a:p>
          <a:p>
            <a:r>
              <a:rPr lang="en-US" sz="2400" dirty="0"/>
              <a:t>S4. Using an ordering index to retrieve multiple records: </a:t>
            </a:r>
          </a:p>
          <a:p>
            <a:pPr lvl="1"/>
            <a:r>
              <a:rPr lang="en-US" sz="2200" dirty="0"/>
              <a:t>For the comparison condition on a key field with an ordering index, C</a:t>
            </a:r>
            <a:r>
              <a:rPr lang="en-US" sz="2200" baseline="-25000" dirty="0"/>
              <a:t>S4</a:t>
            </a:r>
            <a:r>
              <a:rPr lang="en-US" sz="2200" dirty="0"/>
              <a:t> = x + (b/2) </a:t>
            </a:r>
          </a:p>
          <a:p>
            <a:r>
              <a:rPr lang="en-US" sz="2400" dirty="0"/>
              <a:t>S5. Using a clustering index to retrieve multiple records:</a:t>
            </a:r>
          </a:p>
          <a:p>
            <a:pPr lvl="1"/>
            <a:r>
              <a:rPr lang="en-US" sz="2200" dirty="0"/>
              <a:t>C</a:t>
            </a:r>
            <a:r>
              <a:rPr lang="en-US" sz="2200" baseline="-25000" dirty="0"/>
              <a:t>S5</a:t>
            </a:r>
            <a:r>
              <a:rPr lang="en-US" sz="2200" dirty="0"/>
              <a:t> = x + </a:t>
            </a:r>
            <a:r>
              <a:rPr lang="en-US" sz="2200" dirty="0">
                <a:ea typeface="ヒラギノ角ゴ Pro W3" pitchFamily="1" charset="-128"/>
                <a:sym typeface="Marlett" pitchFamily="2" charset="2"/>
              </a:rPr>
              <a:t>┌</a:t>
            </a:r>
            <a:r>
              <a:rPr lang="en-US" sz="2200" dirty="0"/>
              <a:t> (s/</a:t>
            </a:r>
            <a:r>
              <a:rPr lang="en-US" sz="2200" dirty="0" err="1"/>
              <a:t>bfr</a:t>
            </a:r>
            <a:r>
              <a:rPr lang="en-US" sz="2200" dirty="0"/>
              <a:t>) </a:t>
            </a:r>
            <a:r>
              <a:rPr lang="en-US" sz="2200" dirty="0">
                <a:ea typeface="ヒラギノ角ゴ Pro W3" pitchFamily="1" charset="-128"/>
                <a:sym typeface="Marlett" pitchFamily="2" charset="2"/>
              </a:rPr>
              <a:t>┐</a:t>
            </a:r>
            <a:endParaRPr lang="en-US" sz="2200" dirty="0"/>
          </a:p>
          <a:p>
            <a:r>
              <a:rPr lang="en-US" sz="2400" dirty="0"/>
              <a:t>S6. Using a secondary (B+-tree) index:</a:t>
            </a:r>
          </a:p>
          <a:p>
            <a:pPr lvl="1"/>
            <a:r>
              <a:rPr lang="en-US" sz="2200" dirty="0"/>
              <a:t>For an equality comparison, C</a:t>
            </a:r>
            <a:r>
              <a:rPr lang="en-US" sz="2200" baseline="-25000" dirty="0"/>
              <a:t>S6a</a:t>
            </a:r>
            <a:r>
              <a:rPr lang="en-US" sz="2200" dirty="0"/>
              <a:t> = x + s;  </a:t>
            </a:r>
          </a:p>
          <a:p>
            <a:pPr lvl="1"/>
            <a:r>
              <a:rPr lang="en-US" sz="2200" dirty="0"/>
              <a:t>For an comparison condition such as &gt;, &lt;, &gt;=, or &lt;=, </a:t>
            </a:r>
          </a:p>
          <a:p>
            <a:pPr lvl="1"/>
            <a:r>
              <a:rPr lang="en-US" sz="2200" dirty="0"/>
              <a:t>C</a:t>
            </a:r>
            <a:r>
              <a:rPr lang="en-US" sz="2200" baseline="-25000" dirty="0"/>
              <a:t>S6a</a:t>
            </a:r>
            <a:r>
              <a:rPr lang="en-US" sz="2200" dirty="0"/>
              <a:t> = x + (b</a:t>
            </a:r>
            <a:r>
              <a:rPr lang="en-US" sz="2200" baseline="-25000" dirty="0"/>
              <a:t>I1</a:t>
            </a:r>
            <a:r>
              <a:rPr lang="en-US" sz="2200" dirty="0"/>
              <a:t>/2) + (r/2)</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57</a:t>
            </a:fld>
            <a:endParaRPr lang="en-US"/>
          </a:p>
        </p:txBody>
      </p:sp>
    </p:spTree>
    <p:extLst>
      <p:ext uri="{BB962C8B-B14F-4D97-AF65-F5344CB8AC3E}">
        <p14:creationId xmlns:p14="http://schemas.microsoft.com/office/powerpoint/2010/main" val="33706621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Selectivity and Cost Estimates in Query Optimization </a:t>
            </a:r>
          </a:p>
        </p:txBody>
      </p:sp>
      <p:sp>
        <p:nvSpPr>
          <p:cNvPr id="3" name="Content Placeholder 2"/>
          <p:cNvSpPr>
            <a:spLocks noGrp="1"/>
          </p:cNvSpPr>
          <p:nvPr>
            <p:ph idx="1"/>
          </p:nvPr>
        </p:nvSpPr>
        <p:spPr/>
        <p:txBody>
          <a:bodyPr/>
          <a:lstStyle/>
          <a:p>
            <a:r>
              <a:rPr lang="en-US" sz="2400" dirty="0"/>
              <a:t>Examples of Cost Functions for SELECT (contd.)</a:t>
            </a:r>
          </a:p>
          <a:p>
            <a:r>
              <a:rPr lang="en-US" sz="2400" dirty="0"/>
              <a:t>S7. Conjunctive selection: </a:t>
            </a:r>
          </a:p>
          <a:p>
            <a:pPr lvl="1"/>
            <a:r>
              <a:rPr lang="en-US" sz="2200" dirty="0"/>
              <a:t>Use either S1 or one of the methods S2 to S6 to solve. </a:t>
            </a:r>
          </a:p>
          <a:p>
            <a:pPr lvl="1"/>
            <a:r>
              <a:rPr lang="en-US" sz="2200" dirty="0"/>
              <a:t>For the latter case, use one condition to retrieve the records and then check in the memory buffer whether each retrieved record satisfies the remaining conditions in the conjunction.</a:t>
            </a:r>
          </a:p>
          <a:p>
            <a:r>
              <a:rPr lang="en-US" sz="2400" dirty="0"/>
              <a:t>S8. Conjunctive selection using a composite index:</a:t>
            </a:r>
          </a:p>
          <a:p>
            <a:pPr lvl="1"/>
            <a:r>
              <a:rPr lang="en-US" sz="2200" dirty="0"/>
              <a:t>Same as S3a, S5 or S6a, depending on the type of index.</a:t>
            </a:r>
          </a:p>
          <a:p>
            <a:endParaRPr lang="en-US" sz="2400" dirty="0"/>
          </a:p>
          <a:p>
            <a:r>
              <a:rPr lang="en-US" sz="2400" dirty="0"/>
              <a:t>Examples of using the cost functions.</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58</a:t>
            </a:fld>
            <a:endParaRPr lang="en-US"/>
          </a:p>
        </p:txBody>
      </p:sp>
    </p:spTree>
    <p:extLst>
      <p:ext uri="{BB962C8B-B14F-4D97-AF65-F5344CB8AC3E}">
        <p14:creationId xmlns:p14="http://schemas.microsoft.com/office/powerpoint/2010/main" val="35249148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Selectivity and Cost Estimates in Query Optimization </a:t>
            </a:r>
          </a:p>
        </p:txBody>
      </p:sp>
      <p:sp>
        <p:nvSpPr>
          <p:cNvPr id="3" name="Content Placeholder 2"/>
          <p:cNvSpPr>
            <a:spLocks noGrp="1"/>
          </p:cNvSpPr>
          <p:nvPr>
            <p:ph idx="1"/>
          </p:nvPr>
        </p:nvSpPr>
        <p:spPr/>
        <p:txBody>
          <a:bodyPr/>
          <a:lstStyle/>
          <a:p>
            <a:r>
              <a:rPr lang="en-US" dirty="0"/>
              <a:t>Examples of Cost Functions for JOIN</a:t>
            </a:r>
          </a:p>
          <a:p>
            <a:pPr lvl="1"/>
            <a:r>
              <a:rPr lang="en-US" dirty="0"/>
              <a:t>Join selectivity (</a:t>
            </a:r>
            <a:r>
              <a:rPr lang="en-US" dirty="0" err="1"/>
              <a:t>js</a:t>
            </a:r>
            <a:r>
              <a:rPr lang="en-US" dirty="0"/>
              <a:t>)</a:t>
            </a:r>
          </a:p>
          <a:p>
            <a:pPr lvl="1"/>
            <a:r>
              <a:rPr lang="en-US" dirty="0" err="1"/>
              <a:t>js</a:t>
            </a:r>
            <a:r>
              <a:rPr lang="en-US" dirty="0"/>
              <a:t> = | (R     </a:t>
            </a:r>
            <a:r>
              <a:rPr lang="en-US" baseline="-25000" dirty="0"/>
              <a:t>C</a:t>
            </a:r>
            <a:r>
              <a:rPr lang="en-US" dirty="0"/>
              <a:t> S) | / | R x  S | = | (R    </a:t>
            </a:r>
            <a:r>
              <a:rPr lang="en-US" baseline="-25000" dirty="0"/>
              <a:t>C</a:t>
            </a:r>
            <a:r>
              <a:rPr lang="en-US" dirty="0"/>
              <a:t> S) | / (|R| * |S |)</a:t>
            </a:r>
          </a:p>
          <a:p>
            <a:pPr lvl="2"/>
            <a:r>
              <a:rPr lang="en-US" dirty="0"/>
              <a:t>If condition C does not exist, </a:t>
            </a:r>
            <a:r>
              <a:rPr lang="en-US" dirty="0" err="1"/>
              <a:t>js</a:t>
            </a:r>
            <a:r>
              <a:rPr lang="en-US" dirty="0"/>
              <a:t> = 1;</a:t>
            </a:r>
          </a:p>
          <a:p>
            <a:pPr lvl="2"/>
            <a:r>
              <a:rPr lang="en-US" dirty="0"/>
              <a:t>If no tuples from the relations satisfy condition C, </a:t>
            </a:r>
            <a:r>
              <a:rPr lang="en-US" dirty="0" err="1"/>
              <a:t>js</a:t>
            </a:r>
            <a:r>
              <a:rPr lang="en-US" dirty="0"/>
              <a:t> = 0;</a:t>
            </a:r>
          </a:p>
          <a:p>
            <a:pPr lvl="2"/>
            <a:r>
              <a:rPr lang="en-US" dirty="0"/>
              <a:t>Usually, 0 &lt;= </a:t>
            </a:r>
            <a:r>
              <a:rPr lang="en-US" dirty="0" err="1"/>
              <a:t>js</a:t>
            </a:r>
            <a:r>
              <a:rPr lang="en-US" dirty="0"/>
              <a:t> &lt;= 1;</a:t>
            </a:r>
          </a:p>
          <a:p>
            <a:r>
              <a:rPr lang="en-US" dirty="0"/>
              <a:t>Size of the result file after join operation</a:t>
            </a:r>
          </a:p>
          <a:p>
            <a:pPr lvl="1"/>
            <a:r>
              <a:rPr lang="en-US" dirty="0"/>
              <a:t>| (R     </a:t>
            </a:r>
            <a:r>
              <a:rPr lang="en-US" baseline="-25000" dirty="0"/>
              <a:t>C</a:t>
            </a:r>
            <a:r>
              <a:rPr lang="en-US" dirty="0"/>
              <a:t> S) |  = </a:t>
            </a:r>
            <a:r>
              <a:rPr lang="en-US" dirty="0" err="1"/>
              <a:t>js</a:t>
            </a:r>
            <a:r>
              <a:rPr lang="en-US" dirty="0"/>
              <a:t> * |R| * |S |</a:t>
            </a:r>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59</a:t>
            </a:fld>
            <a:endParaRPr lang="en-US"/>
          </a:p>
        </p:txBody>
      </p:sp>
      <p:pic>
        <p:nvPicPr>
          <p:cNvPr id="6" name="Picture 5"/>
          <p:cNvPicPr>
            <a:picLocks noChangeAspect="1"/>
          </p:cNvPicPr>
          <p:nvPr/>
        </p:nvPicPr>
        <p:blipFill>
          <a:blip r:embed="rId2"/>
          <a:stretch>
            <a:fillRect/>
          </a:stretch>
        </p:blipFill>
        <p:spPr>
          <a:xfrm>
            <a:off x="2514600" y="2819400"/>
            <a:ext cx="278607" cy="228600"/>
          </a:xfrm>
          <a:prstGeom prst="rect">
            <a:avLst/>
          </a:prstGeom>
        </p:spPr>
      </p:pic>
      <p:pic>
        <p:nvPicPr>
          <p:cNvPr id="7" name="Picture 6"/>
          <p:cNvPicPr>
            <a:picLocks noChangeAspect="1"/>
          </p:cNvPicPr>
          <p:nvPr/>
        </p:nvPicPr>
        <p:blipFill>
          <a:blip r:embed="rId2"/>
          <a:stretch>
            <a:fillRect/>
          </a:stretch>
        </p:blipFill>
        <p:spPr>
          <a:xfrm>
            <a:off x="1905000" y="5715000"/>
            <a:ext cx="278607" cy="228600"/>
          </a:xfrm>
          <a:prstGeom prst="rect">
            <a:avLst/>
          </a:prstGeom>
        </p:spPr>
      </p:pic>
    </p:spTree>
    <p:extLst>
      <p:ext uri="{BB962C8B-B14F-4D97-AF65-F5344CB8AC3E}">
        <p14:creationId xmlns:p14="http://schemas.microsoft.com/office/powerpoint/2010/main" val="251712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SELECT and JOIN Operations </a:t>
            </a:r>
            <a:endParaRPr lang="en-US" dirty="0"/>
          </a:p>
        </p:txBody>
      </p:sp>
      <p:sp>
        <p:nvSpPr>
          <p:cNvPr id="3" name="Content Placeholder 2"/>
          <p:cNvSpPr>
            <a:spLocks noGrp="1"/>
          </p:cNvSpPr>
          <p:nvPr>
            <p:ph idx="1"/>
          </p:nvPr>
        </p:nvSpPr>
        <p:spPr/>
        <p:txBody>
          <a:bodyPr/>
          <a:lstStyle/>
          <a:p>
            <a:r>
              <a:rPr lang="en-US" sz="2400" dirty="0" smtClean="0"/>
              <a:t>Implementing the SELECT Operation</a:t>
            </a:r>
          </a:p>
          <a:p>
            <a:endParaRPr lang="en-US" sz="2400" dirty="0" smtClean="0"/>
          </a:p>
          <a:p>
            <a:r>
              <a:rPr lang="en-US" sz="2400" dirty="0" smtClean="0"/>
              <a:t>Examples:</a:t>
            </a:r>
          </a:p>
          <a:p>
            <a:pPr lvl="1"/>
            <a:r>
              <a:rPr lang="en-US" sz="2200" dirty="0" smtClean="0">
                <a:cs typeface="Times New Roman" pitchFamily="18" charset="0"/>
              </a:rPr>
              <a:t>(OP1): </a:t>
            </a:r>
            <a:r>
              <a:rPr lang="en-US" sz="2200" dirty="0" smtClean="0">
                <a:latin typeface="Symbol" pitchFamily="18" charset="2"/>
                <a:cs typeface="Times New Roman" pitchFamily="18" charset="0"/>
              </a:rPr>
              <a:t>s</a:t>
            </a:r>
            <a:r>
              <a:rPr lang="en-US" sz="2200" dirty="0" smtClean="0">
                <a:cs typeface="Times New Roman" pitchFamily="18" charset="0"/>
              </a:rPr>
              <a:t> </a:t>
            </a:r>
            <a:r>
              <a:rPr lang="en-US" sz="2200" baseline="-25000" dirty="0" smtClean="0">
                <a:cs typeface="Times New Roman" pitchFamily="18" charset="0"/>
              </a:rPr>
              <a:t>SSN='123456789' </a:t>
            </a:r>
            <a:r>
              <a:rPr lang="en-US" sz="2200" dirty="0" smtClean="0">
                <a:cs typeface="Times New Roman" pitchFamily="18" charset="0"/>
              </a:rPr>
              <a:t>(EMPLOYEE)</a:t>
            </a:r>
          </a:p>
          <a:p>
            <a:pPr lvl="1"/>
            <a:r>
              <a:rPr lang="en-US" sz="2200" dirty="0" smtClean="0">
                <a:cs typeface="Times New Roman" pitchFamily="18" charset="0"/>
              </a:rPr>
              <a:t>(OP2): </a:t>
            </a:r>
            <a:r>
              <a:rPr lang="en-US" sz="2200" dirty="0" smtClean="0">
                <a:latin typeface="Symbol" pitchFamily="18" charset="2"/>
                <a:cs typeface="Times New Roman" pitchFamily="18" charset="0"/>
              </a:rPr>
              <a:t>s</a:t>
            </a:r>
            <a:r>
              <a:rPr lang="en-US" sz="2200" dirty="0" smtClean="0">
                <a:cs typeface="Times New Roman" pitchFamily="18" charset="0"/>
              </a:rPr>
              <a:t> </a:t>
            </a:r>
            <a:r>
              <a:rPr lang="en-US" sz="2200" baseline="-25000" dirty="0" smtClean="0">
                <a:cs typeface="Times New Roman" pitchFamily="18" charset="0"/>
              </a:rPr>
              <a:t>DNUMBER&gt;5</a:t>
            </a:r>
            <a:r>
              <a:rPr lang="en-US" sz="2200" dirty="0" smtClean="0">
                <a:cs typeface="Times New Roman" pitchFamily="18" charset="0"/>
              </a:rPr>
              <a:t>(DEPARTMENT)</a:t>
            </a:r>
          </a:p>
          <a:p>
            <a:pPr lvl="1"/>
            <a:r>
              <a:rPr lang="en-US" sz="2200" dirty="0" smtClean="0">
                <a:cs typeface="Times New Roman" pitchFamily="18" charset="0"/>
              </a:rPr>
              <a:t>(OP3): </a:t>
            </a:r>
            <a:r>
              <a:rPr lang="en-US" sz="2200" dirty="0" smtClean="0">
                <a:latin typeface="Symbol" pitchFamily="18" charset="2"/>
                <a:cs typeface="Times New Roman" pitchFamily="18" charset="0"/>
              </a:rPr>
              <a:t>s</a:t>
            </a:r>
            <a:r>
              <a:rPr lang="en-US" sz="2200" dirty="0" smtClean="0">
                <a:cs typeface="Times New Roman" pitchFamily="18" charset="0"/>
              </a:rPr>
              <a:t> </a:t>
            </a:r>
            <a:r>
              <a:rPr lang="en-US" sz="2200" baseline="-25000" dirty="0" smtClean="0">
                <a:cs typeface="Times New Roman" pitchFamily="18" charset="0"/>
              </a:rPr>
              <a:t>DNO=5</a:t>
            </a:r>
            <a:r>
              <a:rPr lang="en-US" sz="2200" dirty="0" smtClean="0">
                <a:cs typeface="Times New Roman" pitchFamily="18" charset="0"/>
              </a:rPr>
              <a:t>(EMPLOYEE)</a:t>
            </a:r>
          </a:p>
          <a:p>
            <a:pPr lvl="1"/>
            <a:r>
              <a:rPr lang="en-US" sz="2200" dirty="0" smtClean="0">
                <a:cs typeface="Times New Roman" pitchFamily="18" charset="0"/>
              </a:rPr>
              <a:t>(OP4): </a:t>
            </a:r>
            <a:r>
              <a:rPr lang="en-US" sz="2200" dirty="0" smtClean="0">
                <a:latin typeface="Symbol" pitchFamily="18" charset="2"/>
                <a:cs typeface="Times New Roman" pitchFamily="18" charset="0"/>
              </a:rPr>
              <a:t>s</a:t>
            </a:r>
            <a:r>
              <a:rPr lang="en-US" sz="2200" dirty="0" smtClean="0">
                <a:cs typeface="Times New Roman" pitchFamily="18" charset="0"/>
              </a:rPr>
              <a:t> </a:t>
            </a:r>
            <a:r>
              <a:rPr lang="en-US" sz="2200" baseline="-25000" dirty="0" smtClean="0">
                <a:cs typeface="Times New Roman" pitchFamily="18" charset="0"/>
              </a:rPr>
              <a:t>DNO=5 AND SALARY&gt;30000 AND SEX=F</a:t>
            </a:r>
            <a:r>
              <a:rPr lang="en-US" sz="2200" dirty="0" smtClean="0">
                <a:cs typeface="Times New Roman" pitchFamily="18" charset="0"/>
              </a:rPr>
              <a:t>(EMPLOYEE)</a:t>
            </a:r>
          </a:p>
          <a:p>
            <a:pPr lvl="1"/>
            <a:r>
              <a:rPr lang="en-US" sz="2200" dirty="0" smtClean="0">
                <a:cs typeface="Times New Roman" pitchFamily="18" charset="0"/>
              </a:rPr>
              <a:t>(OP5): </a:t>
            </a:r>
            <a:r>
              <a:rPr lang="en-US" sz="2200" dirty="0" smtClean="0">
                <a:latin typeface="Symbol" pitchFamily="18" charset="2"/>
                <a:cs typeface="Times New Roman" pitchFamily="18" charset="0"/>
              </a:rPr>
              <a:t>s</a:t>
            </a:r>
            <a:r>
              <a:rPr lang="en-US" sz="2200" dirty="0" smtClean="0">
                <a:cs typeface="Times New Roman" pitchFamily="18" charset="0"/>
              </a:rPr>
              <a:t> </a:t>
            </a:r>
            <a:r>
              <a:rPr lang="en-US" sz="2200" baseline="-25000" dirty="0" smtClean="0">
                <a:cs typeface="Times New Roman" pitchFamily="18" charset="0"/>
              </a:rPr>
              <a:t>ESSN=123456789 AND PNO=10</a:t>
            </a:r>
            <a:r>
              <a:rPr lang="en-US" sz="2200" dirty="0" smtClean="0">
                <a:cs typeface="Times New Roman" pitchFamily="18" charset="0"/>
              </a:rPr>
              <a:t>(WORKS_ON)</a:t>
            </a:r>
            <a:endParaRPr lang="en-US" sz="2200" dirty="0" smtClean="0"/>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6</a:t>
            </a:fld>
            <a:endParaRPr lang="en-US"/>
          </a:p>
        </p:txBody>
      </p:sp>
    </p:spTree>
    <p:extLst>
      <p:ext uri="{BB962C8B-B14F-4D97-AF65-F5344CB8AC3E}">
        <p14:creationId xmlns:p14="http://schemas.microsoft.com/office/powerpoint/2010/main" val="1998950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Selectivity and Cost Estimates in Query Optimization </a:t>
            </a:r>
          </a:p>
        </p:txBody>
      </p:sp>
      <p:sp>
        <p:nvSpPr>
          <p:cNvPr id="3" name="Content Placeholder 2"/>
          <p:cNvSpPr>
            <a:spLocks noGrp="1"/>
          </p:cNvSpPr>
          <p:nvPr>
            <p:ph idx="1"/>
          </p:nvPr>
        </p:nvSpPr>
        <p:spPr/>
        <p:txBody>
          <a:bodyPr/>
          <a:lstStyle/>
          <a:p>
            <a:r>
              <a:rPr lang="en-US" sz="2400" dirty="0"/>
              <a:t>Examples of Cost Functions for JOIN (contd.)</a:t>
            </a:r>
          </a:p>
          <a:p>
            <a:r>
              <a:rPr lang="en-US" sz="2400" dirty="0"/>
              <a:t>J1. Nested-loop join:</a:t>
            </a:r>
          </a:p>
          <a:p>
            <a:pPr lvl="1"/>
            <a:r>
              <a:rPr lang="en-US" sz="2200" dirty="0"/>
              <a:t>C</a:t>
            </a:r>
            <a:r>
              <a:rPr lang="en-US" sz="2200" baseline="-25000" dirty="0"/>
              <a:t>J1</a:t>
            </a:r>
            <a:r>
              <a:rPr lang="en-US" sz="2200" dirty="0"/>
              <a:t> = </a:t>
            </a:r>
            <a:r>
              <a:rPr lang="en-US" sz="2200" dirty="0" err="1"/>
              <a:t>b</a:t>
            </a:r>
            <a:r>
              <a:rPr lang="en-US" sz="2200" baseline="-25000" dirty="0" err="1"/>
              <a:t>R</a:t>
            </a:r>
            <a:r>
              <a:rPr lang="en-US" sz="2200" dirty="0"/>
              <a:t> + (</a:t>
            </a:r>
            <a:r>
              <a:rPr lang="en-US" sz="2200" dirty="0" err="1"/>
              <a:t>b</a:t>
            </a:r>
            <a:r>
              <a:rPr lang="en-US" sz="2200" baseline="-25000" dirty="0" err="1"/>
              <a:t>R</a:t>
            </a:r>
            <a:r>
              <a:rPr lang="en-US" sz="2200" dirty="0"/>
              <a:t>*</a:t>
            </a:r>
            <a:r>
              <a:rPr lang="en-US" sz="2200" dirty="0" err="1"/>
              <a:t>b</a:t>
            </a:r>
            <a:r>
              <a:rPr lang="en-US" sz="2200" baseline="-25000" dirty="0" err="1"/>
              <a:t>S</a:t>
            </a:r>
            <a:r>
              <a:rPr lang="en-US" sz="2200" dirty="0"/>
              <a:t>) + ((</a:t>
            </a:r>
            <a:r>
              <a:rPr lang="en-US" sz="2200" dirty="0" err="1"/>
              <a:t>js</a:t>
            </a:r>
            <a:r>
              <a:rPr lang="en-US" sz="2200" dirty="0"/>
              <a:t>* |R|* |S|)/</a:t>
            </a:r>
            <a:r>
              <a:rPr lang="en-US" sz="2200" dirty="0" err="1"/>
              <a:t>bfr</a:t>
            </a:r>
            <a:r>
              <a:rPr lang="en-US" sz="2200" baseline="-25000" dirty="0" err="1"/>
              <a:t>RS</a:t>
            </a:r>
            <a:r>
              <a:rPr lang="en-US" sz="2200" dirty="0"/>
              <a:t>)</a:t>
            </a:r>
          </a:p>
          <a:p>
            <a:pPr lvl="1"/>
            <a:r>
              <a:rPr lang="en-US" sz="2200" dirty="0"/>
              <a:t>(Use R for outer loop)</a:t>
            </a:r>
          </a:p>
          <a:p>
            <a:r>
              <a:rPr lang="en-US" sz="2400" dirty="0"/>
              <a:t>J2. Single-loop join (using an access structure to retrieve the matching record(s))</a:t>
            </a:r>
          </a:p>
          <a:p>
            <a:pPr lvl="1"/>
            <a:r>
              <a:rPr lang="en-US" sz="2200" dirty="0"/>
              <a:t>If  an index exists for the join attribute B of S with index levels </a:t>
            </a:r>
            <a:r>
              <a:rPr lang="en-US" sz="2200" dirty="0" err="1"/>
              <a:t>x</a:t>
            </a:r>
            <a:r>
              <a:rPr lang="en-US" sz="2200" baseline="-25000" dirty="0" err="1"/>
              <a:t>B</a:t>
            </a:r>
            <a:r>
              <a:rPr lang="en-US" sz="2200" dirty="0"/>
              <a:t>, we can retrieve each record s in R and then use the index to retrieve all the matching records t from S that satisfy t[B] = s[A].</a:t>
            </a:r>
          </a:p>
          <a:p>
            <a:pPr lvl="1"/>
            <a:r>
              <a:rPr lang="en-US" sz="2200" dirty="0"/>
              <a:t>The cost depends on the type of index.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60</a:t>
            </a:fld>
            <a:endParaRPr lang="en-US"/>
          </a:p>
        </p:txBody>
      </p:sp>
    </p:spTree>
    <p:extLst>
      <p:ext uri="{BB962C8B-B14F-4D97-AF65-F5344CB8AC3E}">
        <p14:creationId xmlns:p14="http://schemas.microsoft.com/office/powerpoint/2010/main" val="42462967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Selectivity and Cost Estimates in Query Optimization </a:t>
            </a:r>
          </a:p>
        </p:txBody>
      </p:sp>
      <p:sp>
        <p:nvSpPr>
          <p:cNvPr id="3" name="Content Placeholder 2"/>
          <p:cNvSpPr>
            <a:spLocks noGrp="1"/>
          </p:cNvSpPr>
          <p:nvPr>
            <p:ph idx="1"/>
          </p:nvPr>
        </p:nvSpPr>
        <p:spPr/>
        <p:txBody>
          <a:bodyPr/>
          <a:lstStyle/>
          <a:p>
            <a:pPr>
              <a:lnSpc>
                <a:spcPct val="80000"/>
              </a:lnSpc>
            </a:pPr>
            <a:r>
              <a:rPr lang="en-US" sz="2400" dirty="0"/>
              <a:t>Examples of Cost Functions for JOIN (contd.)</a:t>
            </a:r>
          </a:p>
          <a:p>
            <a:pPr>
              <a:lnSpc>
                <a:spcPct val="80000"/>
              </a:lnSpc>
            </a:pPr>
            <a:r>
              <a:rPr lang="en-US" sz="2400" dirty="0"/>
              <a:t>J2. Single-loop join (contd.)</a:t>
            </a:r>
          </a:p>
          <a:p>
            <a:pPr lvl="1">
              <a:lnSpc>
                <a:spcPct val="80000"/>
              </a:lnSpc>
            </a:pPr>
            <a:r>
              <a:rPr lang="en-US" sz="2200" dirty="0"/>
              <a:t>For a secondary index, </a:t>
            </a:r>
          </a:p>
          <a:p>
            <a:pPr lvl="2">
              <a:lnSpc>
                <a:spcPct val="80000"/>
              </a:lnSpc>
            </a:pPr>
            <a:r>
              <a:rPr lang="en-US" sz="2000" dirty="0"/>
              <a:t>C</a:t>
            </a:r>
            <a:r>
              <a:rPr lang="en-US" sz="2000" baseline="-25000" dirty="0"/>
              <a:t>J2a</a:t>
            </a:r>
            <a:r>
              <a:rPr lang="en-US" sz="2000" dirty="0"/>
              <a:t> =  </a:t>
            </a:r>
            <a:r>
              <a:rPr lang="en-US" sz="2000" dirty="0" err="1"/>
              <a:t>b</a:t>
            </a:r>
            <a:r>
              <a:rPr lang="en-US" sz="2000" baseline="-25000" dirty="0" err="1"/>
              <a:t>R</a:t>
            </a:r>
            <a:r>
              <a:rPr lang="en-US" sz="2000" dirty="0"/>
              <a:t> + (|R| * (</a:t>
            </a:r>
            <a:r>
              <a:rPr lang="en-US" sz="2000" dirty="0" err="1"/>
              <a:t>x</a:t>
            </a:r>
            <a:r>
              <a:rPr lang="en-US" sz="2000" baseline="-25000" dirty="0" err="1"/>
              <a:t>B</a:t>
            </a:r>
            <a:r>
              <a:rPr lang="en-US" sz="2000" dirty="0"/>
              <a:t> + </a:t>
            </a:r>
            <a:r>
              <a:rPr lang="en-US" sz="2000" dirty="0" err="1"/>
              <a:t>s</a:t>
            </a:r>
            <a:r>
              <a:rPr lang="en-US" sz="2000" baseline="-25000" dirty="0" err="1"/>
              <a:t>B</a:t>
            </a:r>
            <a:r>
              <a:rPr lang="en-US" sz="2000" dirty="0"/>
              <a:t>)) + ((</a:t>
            </a:r>
            <a:r>
              <a:rPr lang="en-US" sz="2000" dirty="0" err="1"/>
              <a:t>js</a:t>
            </a:r>
            <a:r>
              <a:rPr lang="en-US" sz="2000" dirty="0"/>
              <a:t>* |R|* |S|)/</a:t>
            </a:r>
            <a:r>
              <a:rPr lang="en-US" sz="2000" dirty="0" err="1"/>
              <a:t>bfr</a:t>
            </a:r>
            <a:r>
              <a:rPr lang="en-US" sz="2000" baseline="-25000" dirty="0" err="1"/>
              <a:t>RS</a:t>
            </a:r>
            <a:r>
              <a:rPr lang="en-US" sz="2000" dirty="0"/>
              <a:t>);</a:t>
            </a:r>
          </a:p>
          <a:p>
            <a:pPr lvl="1">
              <a:lnSpc>
                <a:spcPct val="80000"/>
              </a:lnSpc>
            </a:pPr>
            <a:r>
              <a:rPr lang="en-US" sz="2200" dirty="0"/>
              <a:t>For a clustering index,</a:t>
            </a:r>
          </a:p>
          <a:p>
            <a:pPr lvl="2">
              <a:lnSpc>
                <a:spcPct val="80000"/>
              </a:lnSpc>
            </a:pPr>
            <a:r>
              <a:rPr lang="en-US" sz="2000" dirty="0"/>
              <a:t>C</a:t>
            </a:r>
            <a:r>
              <a:rPr lang="en-US" sz="2000" baseline="-25000" dirty="0"/>
              <a:t>J2b</a:t>
            </a:r>
            <a:r>
              <a:rPr lang="en-US" sz="2000" dirty="0"/>
              <a:t> =  </a:t>
            </a:r>
            <a:r>
              <a:rPr lang="en-US" sz="2000" dirty="0" err="1"/>
              <a:t>b</a:t>
            </a:r>
            <a:r>
              <a:rPr lang="en-US" sz="2000" baseline="-25000" dirty="0" err="1"/>
              <a:t>R</a:t>
            </a:r>
            <a:r>
              <a:rPr lang="en-US" sz="2000" dirty="0"/>
              <a:t> + (|R| * (</a:t>
            </a:r>
            <a:r>
              <a:rPr lang="en-US" sz="2000" dirty="0" err="1"/>
              <a:t>x</a:t>
            </a:r>
            <a:r>
              <a:rPr lang="en-US" sz="2000" baseline="-25000" dirty="0" err="1"/>
              <a:t>B</a:t>
            </a:r>
            <a:r>
              <a:rPr lang="en-US" sz="2000" dirty="0"/>
              <a:t> + (</a:t>
            </a:r>
            <a:r>
              <a:rPr lang="en-US" sz="2000" dirty="0" err="1"/>
              <a:t>s</a:t>
            </a:r>
            <a:r>
              <a:rPr lang="en-US" sz="2000" baseline="-25000" dirty="0" err="1"/>
              <a:t>B</a:t>
            </a:r>
            <a:r>
              <a:rPr lang="en-US" sz="2000" dirty="0"/>
              <a:t>/</a:t>
            </a:r>
            <a:r>
              <a:rPr lang="en-US" sz="2000" dirty="0" err="1"/>
              <a:t>bfr</a:t>
            </a:r>
            <a:r>
              <a:rPr lang="en-US" sz="2000" baseline="-25000" dirty="0" err="1"/>
              <a:t>B</a:t>
            </a:r>
            <a:r>
              <a:rPr lang="en-US" sz="2000" dirty="0"/>
              <a:t>))) + ((</a:t>
            </a:r>
            <a:r>
              <a:rPr lang="en-US" sz="2000" dirty="0" err="1"/>
              <a:t>js</a:t>
            </a:r>
            <a:r>
              <a:rPr lang="en-US" sz="2000" dirty="0"/>
              <a:t>* |R|* |S|)/</a:t>
            </a:r>
            <a:r>
              <a:rPr lang="en-US" sz="2000" dirty="0" err="1"/>
              <a:t>bfr</a:t>
            </a:r>
            <a:r>
              <a:rPr lang="en-US" sz="2000" baseline="-25000" dirty="0" err="1"/>
              <a:t>RS</a:t>
            </a:r>
            <a:r>
              <a:rPr lang="en-US" sz="2000" dirty="0"/>
              <a:t>);</a:t>
            </a:r>
          </a:p>
          <a:p>
            <a:pPr lvl="1">
              <a:lnSpc>
                <a:spcPct val="80000"/>
              </a:lnSpc>
            </a:pPr>
            <a:r>
              <a:rPr lang="en-US" sz="2200" dirty="0"/>
              <a:t>For a primary index,</a:t>
            </a:r>
          </a:p>
          <a:p>
            <a:pPr lvl="2">
              <a:lnSpc>
                <a:spcPct val="80000"/>
              </a:lnSpc>
            </a:pPr>
            <a:r>
              <a:rPr lang="en-US" sz="2000" dirty="0"/>
              <a:t>C</a:t>
            </a:r>
            <a:r>
              <a:rPr lang="en-US" sz="2000" baseline="-25000" dirty="0"/>
              <a:t>J2c</a:t>
            </a:r>
            <a:r>
              <a:rPr lang="en-US" sz="2000" dirty="0"/>
              <a:t> =  </a:t>
            </a:r>
            <a:r>
              <a:rPr lang="en-US" sz="2000" dirty="0" err="1"/>
              <a:t>b</a:t>
            </a:r>
            <a:r>
              <a:rPr lang="en-US" sz="2000" baseline="-25000" dirty="0" err="1"/>
              <a:t>R</a:t>
            </a:r>
            <a:r>
              <a:rPr lang="en-US" sz="2000" dirty="0"/>
              <a:t> + (|R| * (</a:t>
            </a:r>
            <a:r>
              <a:rPr lang="en-US" sz="2000" dirty="0" err="1"/>
              <a:t>x</a:t>
            </a:r>
            <a:r>
              <a:rPr lang="en-US" sz="2000" baseline="-25000" dirty="0" err="1"/>
              <a:t>B</a:t>
            </a:r>
            <a:r>
              <a:rPr lang="en-US" sz="2000" dirty="0"/>
              <a:t> + 1)) + ((</a:t>
            </a:r>
            <a:r>
              <a:rPr lang="en-US" sz="2000" dirty="0" err="1"/>
              <a:t>js</a:t>
            </a:r>
            <a:r>
              <a:rPr lang="en-US" sz="2000" dirty="0"/>
              <a:t>* |R|* |S|)/</a:t>
            </a:r>
            <a:r>
              <a:rPr lang="en-US" sz="2000" dirty="0" err="1"/>
              <a:t>bfr</a:t>
            </a:r>
            <a:r>
              <a:rPr lang="en-US" sz="2000" baseline="-25000" dirty="0" err="1"/>
              <a:t>RS</a:t>
            </a:r>
            <a:r>
              <a:rPr lang="en-US" sz="2000" dirty="0"/>
              <a:t>);</a:t>
            </a:r>
          </a:p>
          <a:p>
            <a:pPr lvl="1">
              <a:lnSpc>
                <a:spcPct val="80000"/>
              </a:lnSpc>
            </a:pPr>
            <a:r>
              <a:rPr lang="en-US" sz="2200" dirty="0"/>
              <a:t>If a hash key exists for one of the two join attributes — B of S</a:t>
            </a:r>
          </a:p>
          <a:p>
            <a:pPr lvl="2">
              <a:lnSpc>
                <a:spcPct val="80000"/>
              </a:lnSpc>
            </a:pPr>
            <a:r>
              <a:rPr lang="en-US" sz="2000" dirty="0"/>
              <a:t>C</a:t>
            </a:r>
            <a:r>
              <a:rPr lang="en-US" sz="2000" baseline="-25000" dirty="0"/>
              <a:t>J2d</a:t>
            </a:r>
            <a:r>
              <a:rPr lang="en-US" sz="2000" dirty="0"/>
              <a:t> =  </a:t>
            </a:r>
            <a:r>
              <a:rPr lang="en-US" sz="2000" dirty="0" err="1"/>
              <a:t>b</a:t>
            </a:r>
            <a:r>
              <a:rPr lang="en-US" sz="2000" baseline="-25000" dirty="0" err="1"/>
              <a:t>R</a:t>
            </a:r>
            <a:r>
              <a:rPr lang="en-US" sz="2000" dirty="0"/>
              <a:t> + (|R| * h) + ((</a:t>
            </a:r>
            <a:r>
              <a:rPr lang="en-US" sz="2000" dirty="0" err="1"/>
              <a:t>js</a:t>
            </a:r>
            <a:r>
              <a:rPr lang="en-US" sz="2000" dirty="0"/>
              <a:t>* |R|* |S|)/</a:t>
            </a:r>
            <a:r>
              <a:rPr lang="en-US" sz="2000" dirty="0" err="1"/>
              <a:t>bfr</a:t>
            </a:r>
            <a:r>
              <a:rPr lang="en-US" sz="2000" baseline="-25000" dirty="0" err="1"/>
              <a:t>RS</a:t>
            </a:r>
            <a:r>
              <a:rPr lang="en-US" sz="2000" dirty="0"/>
              <a:t>);</a:t>
            </a:r>
          </a:p>
          <a:p>
            <a:pPr>
              <a:lnSpc>
                <a:spcPct val="80000"/>
              </a:lnSpc>
            </a:pPr>
            <a:r>
              <a:rPr lang="en-US" sz="2400" dirty="0"/>
              <a:t>J3. Sort-merge join:</a:t>
            </a:r>
          </a:p>
          <a:p>
            <a:pPr lvl="2">
              <a:lnSpc>
                <a:spcPct val="80000"/>
              </a:lnSpc>
            </a:pPr>
            <a:r>
              <a:rPr lang="en-US" sz="2000" dirty="0"/>
              <a:t>C</a:t>
            </a:r>
            <a:r>
              <a:rPr lang="en-US" sz="1800" baseline="-25000" dirty="0"/>
              <a:t>J3a</a:t>
            </a:r>
            <a:r>
              <a:rPr lang="en-US" sz="2000" dirty="0"/>
              <a:t> =  C</a:t>
            </a:r>
            <a:r>
              <a:rPr lang="en-US" sz="1800" baseline="-25000" dirty="0"/>
              <a:t>S</a:t>
            </a:r>
            <a:r>
              <a:rPr lang="en-US" sz="2000" dirty="0"/>
              <a:t> + </a:t>
            </a:r>
            <a:r>
              <a:rPr lang="en-US" sz="2000" dirty="0" err="1"/>
              <a:t>b</a:t>
            </a:r>
            <a:r>
              <a:rPr lang="en-US" sz="1800" baseline="-25000" dirty="0" err="1"/>
              <a:t>R</a:t>
            </a:r>
            <a:r>
              <a:rPr lang="en-US" sz="2000" dirty="0"/>
              <a:t> + </a:t>
            </a:r>
            <a:r>
              <a:rPr lang="en-US" sz="2000" dirty="0" err="1"/>
              <a:t>b</a:t>
            </a:r>
            <a:r>
              <a:rPr lang="en-US" sz="1800" baseline="-25000" dirty="0" err="1"/>
              <a:t>S</a:t>
            </a:r>
            <a:r>
              <a:rPr lang="en-US" sz="2000" dirty="0"/>
              <a:t> + ((</a:t>
            </a:r>
            <a:r>
              <a:rPr lang="en-US" sz="2000" dirty="0" err="1"/>
              <a:t>js</a:t>
            </a:r>
            <a:r>
              <a:rPr lang="en-US" sz="2000" dirty="0"/>
              <a:t>* |R|* |S|)/</a:t>
            </a:r>
            <a:r>
              <a:rPr lang="en-US" sz="2000" dirty="0" err="1"/>
              <a:t>bfr</a:t>
            </a:r>
            <a:r>
              <a:rPr lang="en-US" sz="1800" baseline="-25000" dirty="0" err="1"/>
              <a:t>RS</a:t>
            </a:r>
            <a:r>
              <a:rPr lang="en-US" sz="2000" dirty="0"/>
              <a:t>); 	</a:t>
            </a:r>
          </a:p>
          <a:p>
            <a:pPr lvl="2">
              <a:lnSpc>
                <a:spcPct val="80000"/>
              </a:lnSpc>
            </a:pPr>
            <a:r>
              <a:rPr lang="en-US" sz="2000" dirty="0"/>
              <a:t>(CS: Cost for sorting files)</a:t>
            </a:r>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61</a:t>
            </a:fld>
            <a:endParaRPr lang="en-US"/>
          </a:p>
        </p:txBody>
      </p:sp>
    </p:spTree>
    <p:extLst>
      <p:ext uri="{BB962C8B-B14F-4D97-AF65-F5344CB8AC3E}">
        <p14:creationId xmlns:p14="http://schemas.microsoft.com/office/powerpoint/2010/main" val="4204625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Selectivity and Cost Estimates in Query Optimization </a:t>
            </a:r>
          </a:p>
        </p:txBody>
      </p:sp>
      <p:sp>
        <p:nvSpPr>
          <p:cNvPr id="3" name="Content Placeholder 2"/>
          <p:cNvSpPr>
            <a:spLocks noGrp="1"/>
          </p:cNvSpPr>
          <p:nvPr>
            <p:ph idx="1"/>
          </p:nvPr>
        </p:nvSpPr>
        <p:spPr/>
        <p:txBody>
          <a:bodyPr/>
          <a:lstStyle/>
          <a:p>
            <a:pPr>
              <a:lnSpc>
                <a:spcPct val="90000"/>
              </a:lnSpc>
            </a:pPr>
            <a:r>
              <a:rPr lang="en-US" sz="2400" b="1" dirty="0"/>
              <a:t>Multiple Relation Queries and Join Ordering</a:t>
            </a:r>
          </a:p>
          <a:p>
            <a:pPr lvl="1">
              <a:lnSpc>
                <a:spcPct val="90000"/>
              </a:lnSpc>
            </a:pPr>
            <a:r>
              <a:rPr lang="en-US" sz="2200" dirty="0"/>
              <a:t>A query joining n relations will have n-1 join operations, and hence can have a large number of different join orders when we apply the algebraic transformation rules. </a:t>
            </a:r>
          </a:p>
          <a:p>
            <a:pPr lvl="1">
              <a:lnSpc>
                <a:spcPct val="90000"/>
              </a:lnSpc>
            </a:pPr>
            <a:r>
              <a:rPr lang="en-US" sz="2200" dirty="0"/>
              <a:t>Current query optimizers typically limit the structure of a (join) query tree to that of left-deep (or right-deep) trees.</a:t>
            </a:r>
          </a:p>
          <a:p>
            <a:pPr>
              <a:lnSpc>
                <a:spcPct val="90000"/>
              </a:lnSpc>
            </a:pPr>
            <a:endParaRPr lang="en-US" sz="2400" dirty="0"/>
          </a:p>
          <a:p>
            <a:pPr>
              <a:lnSpc>
                <a:spcPct val="90000"/>
              </a:lnSpc>
            </a:pPr>
            <a:r>
              <a:rPr lang="en-US" sz="2400" b="1" dirty="0"/>
              <a:t>Left-deep tree</a:t>
            </a:r>
            <a:r>
              <a:rPr lang="en-US" sz="2400" dirty="0"/>
              <a:t>:</a:t>
            </a:r>
          </a:p>
          <a:p>
            <a:pPr lvl="1">
              <a:lnSpc>
                <a:spcPct val="90000"/>
              </a:lnSpc>
            </a:pPr>
            <a:r>
              <a:rPr lang="en-US" sz="2200" dirty="0"/>
              <a:t>A binary tree where the right child of each non-leaf node is always a base relation.</a:t>
            </a:r>
          </a:p>
          <a:p>
            <a:pPr lvl="2">
              <a:lnSpc>
                <a:spcPct val="90000"/>
              </a:lnSpc>
            </a:pPr>
            <a:r>
              <a:rPr lang="en-US" sz="2000" dirty="0"/>
              <a:t>Amenable to pipelining</a:t>
            </a:r>
          </a:p>
          <a:p>
            <a:pPr lvl="2">
              <a:lnSpc>
                <a:spcPct val="90000"/>
              </a:lnSpc>
            </a:pPr>
            <a:r>
              <a:rPr lang="en-US" sz="2000" dirty="0"/>
              <a:t>Could utilize any access paths on the base relation (the right child) when executing the join.</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62</a:t>
            </a:fld>
            <a:endParaRPr lang="en-US"/>
          </a:p>
        </p:txBody>
      </p:sp>
    </p:spTree>
    <p:extLst>
      <p:ext uri="{BB962C8B-B14F-4D97-AF65-F5344CB8AC3E}">
        <p14:creationId xmlns:p14="http://schemas.microsoft.com/office/powerpoint/2010/main" val="16358758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of Query Optimization in Oracle</a:t>
            </a:r>
          </a:p>
        </p:txBody>
      </p:sp>
      <p:sp>
        <p:nvSpPr>
          <p:cNvPr id="3" name="Content Placeholder 2"/>
          <p:cNvSpPr>
            <a:spLocks noGrp="1"/>
          </p:cNvSpPr>
          <p:nvPr>
            <p:ph idx="1"/>
          </p:nvPr>
        </p:nvSpPr>
        <p:spPr/>
        <p:txBody>
          <a:bodyPr/>
          <a:lstStyle/>
          <a:p>
            <a:pPr>
              <a:lnSpc>
                <a:spcPct val="90000"/>
              </a:lnSpc>
            </a:pPr>
            <a:r>
              <a:rPr lang="en-US" sz="2400" dirty="0"/>
              <a:t>Oracle DBMS V8</a:t>
            </a:r>
          </a:p>
          <a:p>
            <a:pPr lvl="1">
              <a:lnSpc>
                <a:spcPct val="90000"/>
              </a:lnSpc>
            </a:pPr>
            <a:r>
              <a:rPr lang="en-US" sz="2200" b="1" dirty="0"/>
              <a:t>Rule-based query optimization</a:t>
            </a:r>
            <a:r>
              <a:rPr lang="en-US" sz="2200" dirty="0"/>
              <a:t>: the optimizer chooses execution plans based on heuristically ranked operations. </a:t>
            </a:r>
          </a:p>
          <a:p>
            <a:pPr lvl="2">
              <a:lnSpc>
                <a:spcPct val="90000"/>
              </a:lnSpc>
            </a:pPr>
            <a:r>
              <a:rPr lang="en-US" sz="2000" dirty="0"/>
              <a:t>(Currently it is being phased out) </a:t>
            </a:r>
          </a:p>
          <a:p>
            <a:pPr lvl="1">
              <a:lnSpc>
                <a:spcPct val="90000"/>
              </a:lnSpc>
            </a:pPr>
            <a:r>
              <a:rPr lang="en-US" sz="2200" b="1" dirty="0"/>
              <a:t>Cost-based query optimization</a:t>
            </a:r>
            <a:r>
              <a:rPr lang="en-US" sz="2200" dirty="0"/>
              <a:t>: the optimizer examines alternative access paths and operator algorithms and chooses the execution plan with lowest estimate cost.</a:t>
            </a:r>
          </a:p>
          <a:p>
            <a:pPr lvl="2">
              <a:lnSpc>
                <a:spcPct val="90000"/>
              </a:lnSpc>
            </a:pPr>
            <a:r>
              <a:rPr lang="en-US" sz="2000" dirty="0"/>
              <a:t>The query cost is calculated based on the estimated usage of resources such as I/O, CPU and memory needed.</a:t>
            </a:r>
          </a:p>
          <a:p>
            <a:pPr lvl="1">
              <a:lnSpc>
                <a:spcPct val="90000"/>
              </a:lnSpc>
            </a:pPr>
            <a:r>
              <a:rPr lang="en-US" sz="2200" dirty="0"/>
              <a:t>Application developers could specify hints to the ORACLE query optimizer.</a:t>
            </a:r>
          </a:p>
          <a:p>
            <a:pPr lvl="1">
              <a:lnSpc>
                <a:spcPct val="90000"/>
              </a:lnSpc>
            </a:pPr>
            <a:r>
              <a:rPr lang="en-US" sz="2200" dirty="0"/>
              <a:t>The idea is that an application developer might know more information about the data.</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63</a:t>
            </a:fld>
            <a:endParaRPr lang="en-US"/>
          </a:p>
        </p:txBody>
      </p:sp>
    </p:spTree>
    <p:extLst>
      <p:ext uri="{BB962C8B-B14F-4D97-AF65-F5344CB8AC3E}">
        <p14:creationId xmlns:p14="http://schemas.microsoft.com/office/powerpoint/2010/main" val="27851118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Query Optimization</a:t>
            </a:r>
          </a:p>
        </p:txBody>
      </p:sp>
      <p:sp>
        <p:nvSpPr>
          <p:cNvPr id="3" name="Content Placeholder 2"/>
          <p:cNvSpPr>
            <a:spLocks noGrp="1"/>
          </p:cNvSpPr>
          <p:nvPr>
            <p:ph idx="1"/>
          </p:nvPr>
        </p:nvSpPr>
        <p:spPr/>
        <p:txBody>
          <a:bodyPr/>
          <a:lstStyle/>
          <a:p>
            <a:pPr>
              <a:lnSpc>
                <a:spcPct val="80000"/>
              </a:lnSpc>
            </a:pPr>
            <a:r>
              <a:rPr lang="en-US" sz="2000" b="1" dirty="0"/>
              <a:t>Semantic Query Optimization</a:t>
            </a:r>
            <a:r>
              <a:rPr lang="en-US" sz="2000" dirty="0"/>
              <a:t>:</a:t>
            </a:r>
          </a:p>
          <a:p>
            <a:pPr lvl="1">
              <a:lnSpc>
                <a:spcPct val="80000"/>
              </a:lnSpc>
            </a:pPr>
            <a:r>
              <a:rPr lang="en-US" sz="2000" dirty="0"/>
              <a:t>Uses constraints specified on the database schema in order to modify one query into another query that is more efficient to execute. </a:t>
            </a:r>
          </a:p>
          <a:p>
            <a:pPr>
              <a:lnSpc>
                <a:spcPct val="80000"/>
              </a:lnSpc>
            </a:pPr>
            <a:r>
              <a:rPr lang="en-US" sz="2000" dirty="0"/>
              <a:t>Consider the following SQL query,</a:t>
            </a:r>
          </a:p>
          <a:p>
            <a:pPr>
              <a:lnSpc>
                <a:spcPct val="80000"/>
              </a:lnSpc>
              <a:buFont typeface="Wingdings" pitchFamily="2" charset="2"/>
              <a:buNone/>
            </a:pPr>
            <a:r>
              <a:rPr lang="en-US" sz="2000" dirty="0"/>
              <a:t>	SELECT	E.LNAME, M.LNAME</a:t>
            </a:r>
          </a:p>
          <a:p>
            <a:pPr>
              <a:lnSpc>
                <a:spcPct val="80000"/>
              </a:lnSpc>
              <a:buFont typeface="Wingdings" pitchFamily="2" charset="2"/>
              <a:buNone/>
            </a:pPr>
            <a:r>
              <a:rPr lang="en-US" sz="2000" dirty="0"/>
              <a:t>	FROM	EMPLOYEE E M</a:t>
            </a:r>
          </a:p>
          <a:p>
            <a:pPr>
              <a:lnSpc>
                <a:spcPct val="80000"/>
              </a:lnSpc>
              <a:buFont typeface="Wingdings" pitchFamily="2" charset="2"/>
              <a:buNone/>
            </a:pPr>
            <a:r>
              <a:rPr lang="en-US" sz="2000" dirty="0"/>
              <a:t>	WHERE	E.SUPERSSN=M.SSN AND E.SALARY&gt;M.SALARY </a:t>
            </a:r>
          </a:p>
          <a:p>
            <a:pPr>
              <a:lnSpc>
                <a:spcPct val="80000"/>
              </a:lnSpc>
            </a:pPr>
            <a:r>
              <a:rPr lang="en-US" sz="2000" dirty="0"/>
              <a:t>Explanation:</a:t>
            </a:r>
          </a:p>
          <a:p>
            <a:pPr lvl="1">
              <a:lnSpc>
                <a:spcPct val="80000"/>
              </a:lnSpc>
            </a:pPr>
            <a:r>
              <a:rPr lang="en-US" sz="2000" dirty="0"/>
              <a:t>Suppose that we had a constraint on the database schema that stated that no employee can earn more than his or her direct supervisor. If the semantic query optimizer checks for the existence of this constraint, it need not execute the query at all because it knows that the result of the query will be empty. Techniques known as theorem proving can be used for this purpose. </a:t>
            </a:r>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64</a:t>
            </a:fld>
            <a:endParaRPr lang="en-US"/>
          </a:p>
        </p:txBody>
      </p:sp>
    </p:spTree>
    <p:extLst>
      <p:ext uri="{BB962C8B-B14F-4D97-AF65-F5344CB8AC3E}">
        <p14:creationId xmlns:p14="http://schemas.microsoft.com/office/powerpoint/2010/main" val="358869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SELECT and JOIN Operations </a:t>
            </a:r>
            <a:endParaRPr lang="en-US" dirty="0"/>
          </a:p>
        </p:txBody>
      </p:sp>
      <p:sp>
        <p:nvSpPr>
          <p:cNvPr id="3" name="Content Placeholder 2"/>
          <p:cNvSpPr>
            <a:spLocks noGrp="1"/>
          </p:cNvSpPr>
          <p:nvPr>
            <p:ph idx="1"/>
          </p:nvPr>
        </p:nvSpPr>
        <p:spPr/>
        <p:txBody>
          <a:bodyPr/>
          <a:lstStyle/>
          <a:p>
            <a:pPr>
              <a:lnSpc>
                <a:spcPct val="80000"/>
              </a:lnSpc>
            </a:pPr>
            <a:r>
              <a:rPr lang="en-US" sz="2400" dirty="0" smtClean="0"/>
              <a:t>Implementing the SELECT Operation (contd.):</a:t>
            </a:r>
          </a:p>
          <a:p>
            <a:pPr>
              <a:lnSpc>
                <a:spcPct val="80000"/>
              </a:lnSpc>
            </a:pPr>
            <a:r>
              <a:rPr lang="en-US" sz="2400" dirty="0" smtClean="0"/>
              <a:t>Search Methods for Simple Selection:</a:t>
            </a:r>
          </a:p>
          <a:p>
            <a:pPr lvl="1">
              <a:lnSpc>
                <a:spcPct val="80000"/>
              </a:lnSpc>
            </a:pPr>
            <a:r>
              <a:rPr lang="en-US" sz="2200" dirty="0" smtClean="0"/>
              <a:t>S1 </a:t>
            </a:r>
            <a:r>
              <a:rPr lang="en-US" sz="2200" b="1" dirty="0" smtClean="0"/>
              <a:t>Linear search</a:t>
            </a:r>
            <a:r>
              <a:rPr lang="en-US" sz="2200" dirty="0" smtClean="0"/>
              <a:t> (brute force):</a:t>
            </a:r>
          </a:p>
          <a:p>
            <a:pPr lvl="2">
              <a:lnSpc>
                <a:spcPct val="80000"/>
              </a:lnSpc>
            </a:pPr>
            <a:r>
              <a:rPr lang="en-US" sz="2000" dirty="0" smtClean="0"/>
              <a:t>Retrieve every record in the file, and test whether its attribute values satisfy the selection condition.</a:t>
            </a:r>
          </a:p>
          <a:p>
            <a:pPr lvl="1">
              <a:lnSpc>
                <a:spcPct val="80000"/>
              </a:lnSpc>
            </a:pPr>
            <a:r>
              <a:rPr lang="en-US" sz="2200" dirty="0" smtClean="0"/>
              <a:t>S2 </a:t>
            </a:r>
            <a:r>
              <a:rPr lang="en-US" sz="2200" b="1" dirty="0" smtClean="0"/>
              <a:t>Binary search</a:t>
            </a:r>
            <a:r>
              <a:rPr lang="en-US" sz="2200" dirty="0" smtClean="0"/>
              <a:t>:</a:t>
            </a:r>
          </a:p>
          <a:p>
            <a:pPr lvl="2">
              <a:lnSpc>
                <a:spcPct val="80000"/>
              </a:lnSpc>
            </a:pPr>
            <a:r>
              <a:rPr lang="en-US" sz="2000" dirty="0" smtClean="0"/>
              <a:t>If the selection condition involves an equality comparison on a key attribute on which the file is ordered, binary search (which is more efficient than linear search) can be used. (See OP1).</a:t>
            </a:r>
          </a:p>
          <a:p>
            <a:pPr lvl="1">
              <a:lnSpc>
                <a:spcPct val="80000"/>
              </a:lnSpc>
            </a:pPr>
            <a:r>
              <a:rPr lang="en-US" sz="2200" dirty="0" smtClean="0"/>
              <a:t>S3 </a:t>
            </a:r>
            <a:r>
              <a:rPr lang="en-US" sz="2200" b="1" dirty="0" smtClean="0"/>
              <a:t>Using a primary index or hash key to retrieve a single record</a:t>
            </a:r>
            <a:r>
              <a:rPr lang="en-US" sz="2200" dirty="0" smtClean="0"/>
              <a:t>:</a:t>
            </a:r>
          </a:p>
          <a:p>
            <a:pPr lvl="2">
              <a:lnSpc>
                <a:spcPct val="80000"/>
              </a:lnSpc>
            </a:pPr>
            <a:r>
              <a:rPr lang="en-US" sz="2000" dirty="0" smtClean="0"/>
              <a:t>If the selection condition involves an equality comparison on a key attribute with a primary index (or a hash key), use the primary index (or the hash key) to retrieve the record.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7</a:t>
            </a:fld>
            <a:endParaRPr lang="en-US"/>
          </a:p>
        </p:txBody>
      </p:sp>
    </p:spTree>
    <p:extLst>
      <p:ext uri="{BB962C8B-B14F-4D97-AF65-F5344CB8AC3E}">
        <p14:creationId xmlns:p14="http://schemas.microsoft.com/office/powerpoint/2010/main" val="4010074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SELECT and JOIN Operations </a:t>
            </a:r>
            <a:endParaRPr lang="en-US" dirty="0"/>
          </a:p>
        </p:txBody>
      </p:sp>
      <p:sp>
        <p:nvSpPr>
          <p:cNvPr id="3" name="Content Placeholder 2"/>
          <p:cNvSpPr>
            <a:spLocks noGrp="1"/>
          </p:cNvSpPr>
          <p:nvPr>
            <p:ph idx="1"/>
          </p:nvPr>
        </p:nvSpPr>
        <p:spPr/>
        <p:txBody>
          <a:bodyPr/>
          <a:lstStyle/>
          <a:p>
            <a:pPr>
              <a:lnSpc>
                <a:spcPct val="80000"/>
              </a:lnSpc>
            </a:pPr>
            <a:r>
              <a:rPr lang="en-US" sz="2000" dirty="0" smtClean="0"/>
              <a:t>Implementing the SELECT Operation (contd.):</a:t>
            </a:r>
          </a:p>
          <a:p>
            <a:pPr>
              <a:lnSpc>
                <a:spcPct val="80000"/>
              </a:lnSpc>
            </a:pPr>
            <a:r>
              <a:rPr lang="en-US" sz="2000" dirty="0" smtClean="0"/>
              <a:t>Search Methods for Simple Selection:</a:t>
            </a:r>
          </a:p>
          <a:p>
            <a:pPr lvl="1">
              <a:lnSpc>
                <a:spcPct val="80000"/>
              </a:lnSpc>
            </a:pPr>
            <a:r>
              <a:rPr lang="en-US" sz="2000" dirty="0" smtClean="0"/>
              <a:t>S4 </a:t>
            </a:r>
            <a:r>
              <a:rPr lang="en-US" sz="2000" b="1" dirty="0" smtClean="0"/>
              <a:t>Using a primary index to retrieve multiple records</a:t>
            </a:r>
            <a:r>
              <a:rPr lang="en-US" sz="2000" dirty="0" smtClean="0"/>
              <a:t>:</a:t>
            </a:r>
          </a:p>
          <a:p>
            <a:pPr lvl="2">
              <a:lnSpc>
                <a:spcPct val="80000"/>
              </a:lnSpc>
            </a:pPr>
            <a:r>
              <a:rPr lang="en-US" sz="1800" dirty="0" smtClean="0"/>
              <a:t>If the comparison condition is &gt;, ≥, &lt;, or ≤ on a key field with a primary index, use the index to find the record satisfying the corresponding equality condition, then retrieve all subsequent records in the (ordered) file. </a:t>
            </a:r>
          </a:p>
          <a:p>
            <a:pPr lvl="1">
              <a:lnSpc>
                <a:spcPct val="80000"/>
              </a:lnSpc>
            </a:pPr>
            <a:r>
              <a:rPr lang="en-US" sz="2000" dirty="0" smtClean="0"/>
              <a:t>S5 </a:t>
            </a:r>
            <a:r>
              <a:rPr lang="en-US" sz="2000" b="1" dirty="0" smtClean="0"/>
              <a:t>Using a clustering index to retrieve multiple records</a:t>
            </a:r>
            <a:r>
              <a:rPr lang="en-US" sz="2000" dirty="0" smtClean="0"/>
              <a:t>:</a:t>
            </a:r>
          </a:p>
          <a:p>
            <a:pPr lvl="2">
              <a:lnSpc>
                <a:spcPct val="80000"/>
              </a:lnSpc>
            </a:pPr>
            <a:r>
              <a:rPr lang="en-US" sz="1800" dirty="0" smtClean="0"/>
              <a:t>If the selection condition involves an equality comparison on a non-key attribute with a clustering index, use the clustering index to retrieve all the records satisfying the selection condition.</a:t>
            </a:r>
          </a:p>
          <a:p>
            <a:pPr lvl="1">
              <a:lnSpc>
                <a:spcPct val="80000"/>
              </a:lnSpc>
            </a:pPr>
            <a:r>
              <a:rPr lang="en-US" sz="2000" dirty="0" smtClean="0"/>
              <a:t>S6 </a:t>
            </a:r>
            <a:r>
              <a:rPr lang="en-US" sz="2000" b="1" dirty="0" smtClean="0"/>
              <a:t>Using a secondary (B+-tree) index</a:t>
            </a:r>
            <a:r>
              <a:rPr lang="en-US" sz="2000" dirty="0" smtClean="0"/>
              <a:t>:</a:t>
            </a:r>
          </a:p>
          <a:p>
            <a:pPr lvl="2">
              <a:lnSpc>
                <a:spcPct val="80000"/>
              </a:lnSpc>
            </a:pPr>
            <a:r>
              <a:rPr lang="en-US" sz="1800" dirty="0" smtClean="0"/>
              <a:t>On an equality comparison, this search method can be used to retrieve a single record if the indexing field has unique values (is a key) or to retrieve multiple records if the indexing field is not a key.</a:t>
            </a:r>
          </a:p>
          <a:p>
            <a:pPr lvl="2">
              <a:lnSpc>
                <a:spcPct val="80000"/>
              </a:lnSpc>
            </a:pPr>
            <a:r>
              <a:rPr lang="en-US" sz="1800" dirty="0" smtClean="0"/>
              <a:t>In addition, it can be used to retrieve records on conditions involving &gt;,&gt;=, &lt;, or &lt;=. (FOR RANGE QUERIES) </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8</a:t>
            </a:fld>
            <a:endParaRPr lang="en-US"/>
          </a:p>
        </p:txBody>
      </p:sp>
    </p:spTree>
    <p:extLst>
      <p:ext uri="{BB962C8B-B14F-4D97-AF65-F5344CB8AC3E}">
        <p14:creationId xmlns:p14="http://schemas.microsoft.com/office/powerpoint/2010/main" val="2499266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SELECT and JOIN Operations </a:t>
            </a:r>
            <a:endParaRPr lang="en-US" dirty="0"/>
          </a:p>
        </p:txBody>
      </p:sp>
      <p:sp>
        <p:nvSpPr>
          <p:cNvPr id="3" name="Content Placeholder 2"/>
          <p:cNvSpPr>
            <a:spLocks noGrp="1"/>
          </p:cNvSpPr>
          <p:nvPr>
            <p:ph idx="1"/>
          </p:nvPr>
        </p:nvSpPr>
        <p:spPr/>
        <p:txBody>
          <a:bodyPr/>
          <a:lstStyle/>
          <a:p>
            <a:pPr>
              <a:lnSpc>
                <a:spcPct val="90000"/>
              </a:lnSpc>
            </a:pPr>
            <a:r>
              <a:rPr lang="en-US" sz="2400" dirty="0" smtClean="0"/>
              <a:t>Implementing the SELECT Operation (contd.):</a:t>
            </a:r>
          </a:p>
          <a:p>
            <a:pPr>
              <a:lnSpc>
                <a:spcPct val="90000"/>
              </a:lnSpc>
            </a:pPr>
            <a:r>
              <a:rPr lang="en-US" sz="2400" dirty="0" smtClean="0"/>
              <a:t>Search Methods for Simple Selection:</a:t>
            </a:r>
          </a:p>
          <a:p>
            <a:pPr lvl="1">
              <a:lnSpc>
                <a:spcPct val="90000"/>
              </a:lnSpc>
            </a:pPr>
            <a:r>
              <a:rPr lang="en-US" sz="2200" dirty="0" smtClean="0"/>
              <a:t>S7 </a:t>
            </a:r>
            <a:r>
              <a:rPr lang="en-US" sz="2200" b="1" dirty="0" smtClean="0"/>
              <a:t>Conjunctive selection</a:t>
            </a:r>
            <a:r>
              <a:rPr lang="en-US" sz="2200" dirty="0" smtClean="0"/>
              <a:t>:</a:t>
            </a:r>
          </a:p>
          <a:p>
            <a:pPr lvl="2">
              <a:lnSpc>
                <a:spcPct val="90000"/>
              </a:lnSpc>
            </a:pPr>
            <a:r>
              <a:rPr lang="en-US" sz="2000" dirty="0" smtClean="0"/>
              <a:t>If an attribute involved in any single simple condition in the conjunctive condition has an access path that permits the use of one of the methods S2 to S6, use that condition to retrieve the records and then check whether each retrieved record satisfies the remaining simple conditions in the conjunctive condition.</a:t>
            </a:r>
          </a:p>
          <a:p>
            <a:pPr lvl="1">
              <a:lnSpc>
                <a:spcPct val="90000"/>
              </a:lnSpc>
            </a:pPr>
            <a:r>
              <a:rPr lang="en-US" sz="2200" dirty="0" smtClean="0"/>
              <a:t>S8 </a:t>
            </a:r>
            <a:r>
              <a:rPr lang="en-US" sz="2200" b="1" dirty="0" smtClean="0"/>
              <a:t>Conjunctive selection using a composite index</a:t>
            </a:r>
          </a:p>
          <a:p>
            <a:pPr lvl="2">
              <a:lnSpc>
                <a:spcPct val="90000"/>
              </a:lnSpc>
            </a:pPr>
            <a:r>
              <a:rPr lang="en-US" sz="2000" dirty="0" smtClean="0"/>
              <a:t>If two or more attributes are involved in equality conditions in the conjunctive condition and a composite index (or hash structure) exists on the combined field, we can use the index directly.</a:t>
            </a:r>
          </a:p>
          <a:p>
            <a:endParaRPr lang="en-US" dirty="0"/>
          </a:p>
        </p:txBody>
      </p:sp>
      <p:sp>
        <p:nvSpPr>
          <p:cNvPr id="4" name="Footer Placeholder 3"/>
          <p:cNvSpPr>
            <a:spLocks noGrp="1"/>
          </p:cNvSpPr>
          <p:nvPr>
            <p:ph type="ftr" sz="quarter" idx="11"/>
          </p:nvPr>
        </p:nvSpPr>
        <p:spPr/>
        <p:txBody>
          <a:bodyPr/>
          <a:lstStyle/>
          <a:p>
            <a:r>
              <a:rPr lang="en-US" smtClean="0"/>
              <a:t>Query Processing and Optimization</a:t>
            </a:r>
            <a:endParaRPr lang="en-US"/>
          </a:p>
        </p:txBody>
      </p:sp>
      <p:sp>
        <p:nvSpPr>
          <p:cNvPr id="5" name="Slide Number Placeholder 4"/>
          <p:cNvSpPr>
            <a:spLocks noGrp="1"/>
          </p:cNvSpPr>
          <p:nvPr>
            <p:ph type="sldNum" sz="quarter" idx="12"/>
          </p:nvPr>
        </p:nvSpPr>
        <p:spPr/>
        <p:txBody>
          <a:bodyPr/>
          <a:lstStyle/>
          <a:p>
            <a:fld id="{945171CD-97E7-4B14-9E4B-3CF7A9673A47}" type="slidenum">
              <a:rPr lang="en-US" smtClean="0"/>
              <a:t>9</a:t>
            </a:fld>
            <a:endParaRPr lang="en-US"/>
          </a:p>
        </p:txBody>
      </p:sp>
    </p:spTree>
    <p:extLst>
      <p:ext uri="{BB962C8B-B14F-4D97-AF65-F5344CB8AC3E}">
        <p14:creationId xmlns:p14="http://schemas.microsoft.com/office/powerpoint/2010/main" val="3638418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4901</Words>
  <Application>Microsoft Office PowerPoint</Application>
  <PresentationFormat>On-screen Show (4:3)</PresentationFormat>
  <Paragraphs>602</Paragraphs>
  <Slides>64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MS PGothic</vt:lpstr>
      <vt:lpstr>Arial</vt:lpstr>
      <vt:lpstr>Calibri</vt:lpstr>
      <vt:lpstr>Lucida Grande</vt:lpstr>
      <vt:lpstr>Marlett</vt:lpstr>
      <vt:lpstr>Symbol</vt:lpstr>
      <vt:lpstr>Times New Roman</vt:lpstr>
      <vt:lpstr>Wingdings</vt:lpstr>
      <vt:lpstr>Wingdings 3</vt:lpstr>
      <vt:lpstr>ヒラギノ角ゴ Pro W3</vt:lpstr>
      <vt:lpstr>Office Theme</vt:lpstr>
      <vt:lpstr>Database Design</vt:lpstr>
      <vt:lpstr>Introduction to Query Processing</vt:lpstr>
      <vt:lpstr>Introduction to Query Processing</vt:lpstr>
      <vt:lpstr>Translating SQL Queries into Relational Algebra</vt:lpstr>
      <vt:lpstr>Translating SQL Queries into Relational Algebra</vt:lpstr>
      <vt:lpstr>Algorithms for SELECT and JOIN Operations </vt:lpstr>
      <vt:lpstr>Algorithms for SELECT and JOIN Operations </vt:lpstr>
      <vt:lpstr>Algorithms for SELECT and JOIN Operations </vt:lpstr>
      <vt:lpstr>Algorithms for SELECT and JOIN Operations </vt:lpstr>
      <vt:lpstr>Algorithms for SELECT and JOIN Operations </vt:lpstr>
      <vt:lpstr>Algorithms for SELECT and JOIN Operations </vt:lpstr>
      <vt:lpstr>Algorithms for SELECT and JOIN Operations </vt:lpstr>
      <vt:lpstr>Algorithms for SELECT and JOIN Operations </vt:lpstr>
      <vt:lpstr>Algorithms for SELECT and JOIN Operations </vt:lpstr>
      <vt:lpstr>Algorithms for SELECT and JOIN Operations </vt:lpstr>
      <vt:lpstr>Algorithms for SELECT and JOIN Operations </vt:lpstr>
      <vt:lpstr>Algorithms for SELECT and JOIN Operations </vt:lpstr>
      <vt:lpstr>Algorithms for SELECT and JOIN Operations </vt:lpstr>
      <vt:lpstr>Algorithms for SELECT and JOIN Operations </vt:lpstr>
      <vt:lpstr>Algorithms for SELECT and JOIN Operations </vt:lpstr>
      <vt:lpstr>Algorithms for SELECT and JOIN Operations </vt:lpstr>
      <vt:lpstr>Algorithms for SELECT and JOIN Operations </vt:lpstr>
      <vt:lpstr>Algorithms for SELECT and JOIN Operations </vt:lpstr>
      <vt:lpstr>Algorithms for SELECT and JOIN Operations </vt:lpstr>
      <vt:lpstr>Algorithms for SELECT and JOIN Operations </vt:lpstr>
      <vt:lpstr>Algorithms for PROJECT and SET Operations </vt:lpstr>
      <vt:lpstr>Algorithms for PROJECT and SET Operations </vt:lpstr>
      <vt:lpstr>Algorithms for PROJECT and SET Operations </vt:lpstr>
      <vt:lpstr>Implementing Aggregate Operations and Outer Joins </vt:lpstr>
      <vt:lpstr>Implementing Aggregate Operations and Outer Joins </vt:lpstr>
      <vt:lpstr>Implementing Aggregate Operations and Outer Joins </vt:lpstr>
      <vt:lpstr>Implementing Aggregate Operations and Outer Joins </vt:lpstr>
      <vt:lpstr>Implementing Aggregate Operations and Outer Joins </vt:lpstr>
      <vt:lpstr>Combining Operations using Pipelining</vt:lpstr>
      <vt:lpstr>Combining Operations using Pipelining</vt:lpstr>
      <vt:lpstr>Using Heuristics in Query Optimization </vt:lpstr>
      <vt:lpstr>Using Heuristics in Query Optimization</vt:lpstr>
      <vt:lpstr>Using Heuristics in Query Optimization</vt:lpstr>
      <vt:lpstr>Using Heuristics in Query Optimization</vt:lpstr>
      <vt:lpstr>Using Heuristics in Query Optimization</vt:lpstr>
      <vt:lpstr>PowerPoint Presentation</vt:lpstr>
      <vt:lpstr>PowerPoint Presentation</vt:lpstr>
      <vt:lpstr>PowerPoint Presentation</vt:lpstr>
      <vt:lpstr>Using Heuristics in Query Optimization</vt:lpstr>
      <vt:lpstr>Using Heuristics in Query Optimization</vt:lpstr>
      <vt:lpstr>Using Heuristics in Query Optimization</vt:lpstr>
      <vt:lpstr>Using Heuristics in Query Optimization</vt:lpstr>
      <vt:lpstr>Using Heuristics in Query Optimization</vt:lpstr>
      <vt:lpstr>Using Heuristics in Query Optimization</vt:lpstr>
      <vt:lpstr>Using Heuristics in Query Optimization</vt:lpstr>
      <vt:lpstr>Using Heuristics in Query Optimization</vt:lpstr>
      <vt:lpstr>Using Heuristics in Query Optimization</vt:lpstr>
      <vt:lpstr>Using Selectivity and Cost Estimates in Query Optimization </vt:lpstr>
      <vt:lpstr>Using Selectivity and Cost Estimates in Query Optimization </vt:lpstr>
      <vt:lpstr>Using Selectivity and Cost Estimates in Query Optimization </vt:lpstr>
      <vt:lpstr>Using Selectivity and Cost Estimates in Query Optimization </vt:lpstr>
      <vt:lpstr>Using Selectivity and Cost Estimates in Query Optimization </vt:lpstr>
      <vt:lpstr>Using Selectivity and Cost Estimates in Query Optimization </vt:lpstr>
      <vt:lpstr>Using Selectivity and Cost Estimates in Query Optimization </vt:lpstr>
      <vt:lpstr>Using Selectivity and Cost Estimates in Query Optimization </vt:lpstr>
      <vt:lpstr>Using Selectivity and Cost Estimates in Query Optimization </vt:lpstr>
      <vt:lpstr>Using Selectivity and Cost Estimates in Query Optimization </vt:lpstr>
      <vt:lpstr>Overview of Query Optimization in Oracle</vt:lpstr>
      <vt:lpstr>Semantic Query Optimization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jcole</dc:creator>
  <cp:lastModifiedBy>Cole, John</cp:lastModifiedBy>
  <cp:revision>24</cp:revision>
  <dcterms:created xsi:type="dcterms:W3CDTF">2013-07-22T03:19:27Z</dcterms:created>
  <dcterms:modified xsi:type="dcterms:W3CDTF">2018-11-26T19:40:40Z</dcterms:modified>
</cp:coreProperties>
</file>