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309" r:id="rId8"/>
    <p:sldId id="31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420" y="6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8139-72FF-453B-98A1-0514ED8237FB}" type="datetimeFigureOut">
              <a:rPr lang="en-US" smtClean="0"/>
              <a:t>12/3/2018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2C096-6959-42EB-94EE-CABA526A1CB6}" type="slidenum">
              <a:rPr lang="en-US" smtClean="0"/>
              <a:t>‹#›</a:t>
            </a:fld>
            <a:endParaRPr lang="en-US"/>
          </a:p>
        </p:txBody>
      </p:sp>
    </p:spTree>
    <p:extLst>
      <p:ext uri="{BB962C8B-B14F-4D97-AF65-F5344CB8AC3E}">
        <p14:creationId xmlns:p14="http://schemas.microsoft.com/office/powerpoint/2010/main" val="197957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T2 </a:t>
            </a:r>
            <a:r>
              <a:rPr lang="en-US" smtClean="0"/>
              <a:t>never updates Y</a:t>
            </a:r>
            <a:endParaRPr lang="en-US"/>
          </a:p>
        </p:txBody>
      </p:sp>
      <p:sp>
        <p:nvSpPr>
          <p:cNvPr id="4" name="Slide Number Placeholder 3"/>
          <p:cNvSpPr>
            <a:spLocks noGrp="1"/>
          </p:cNvSpPr>
          <p:nvPr>
            <p:ph type="sldNum" sz="quarter" idx="10"/>
          </p:nvPr>
        </p:nvSpPr>
        <p:spPr/>
        <p:txBody>
          <a:bodyPr/>
          <a:lstStyle/>
          <a:p>
            <a:fld id="{D3D2C096-6959-42EB-94EE-CABA526A1CB6}" type="slidenum">
              <a:rPr lang="en-US" smtClean="0"/>
              <a:t>48</a:t>
            </a:fld>
            <a:endParaRPr lang="en-US"/>
          </a:p>
        </p:txBody>
      </p:sp>
    </p:spTree>
    <p:extLst>
      <p:ext uri="{BB962C8B-B14F-4D97-AF65-F5344CB8AC3E}">
        <p14:creationId xmlns:p14="http://schemas.microsoft.com/office/powerpoint/2010/main" val="1814546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2FB981-3FD9-4124-A8A8-DD54C176E6B3}" type="datetime1">
              <a:rPr lang="en-US" smtClean="0"/>
              <a:t>12/3/2018</a:t>
            </a:fld>
            <a:endParaRPr lang="en-US"/>
          </a:p>
        </p:txBody>
      </p:sp>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35993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7CA80D-DA25-40EE-9DE4-0C04CCA02CBE}" type="datetime1">
              <a:rPr lang="en-US" smtClean="0"/>
              <a:t>12/3/2018</a:t>
            </a:fld>
            <a:endParaRPr lang="en-US"/>
          </a:p>
        </p:txBody>
      </p:sp>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291666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F8634-A73E-4BAB-9E52-7CA817B637DE}" type="datetime1">
              <a:rPr lang="en-US" smtClean="0"/>
              <a:t>12/3/2018</a:t>
            </a:fld>
            <a:endParaRPr lang="en-US"/>
          </a:p>
        </p:txBody>
      </p:sp>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195821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A402C-DB63-44A9-AEFD-6C2E280B259F}" type="datetime1">
              <a:rPr lang="en-US" smtClean="0"/>
              <a:t>12/3/2018</a:t>
            </a:fld>
            <a:endParaRPr lang="en-US"/>
          </a:p>
        </p:txBody>
      </p:sp>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332829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86E88D-03BC-40D7-B73E-48E1CA809384}" type="datetime1">
              <a:rPr lang="en-US" smtClean="0"/>
              <a:t>12/3/2018</a:t>
            </a:fld>
            <a:endParaRPr lang="en-US"/>
          </a:p>
        </p:txBody>
      </p:sp>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128757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19834-724F-45F0-A3C9-4752F8A792FC}" type="datetime1">
              <a:rPr lang="en-US" smtClean="0"/>
              <a:t>12/3/2018</a:t>
            </a:fld>
            <a:endParaRPr lang="en-US"/>
          </a:p>
        </p:txBody>
      </p:sp>
      <p:sp>
        <p:nvSpPr>
          <p:cNvPr id="6" name="Footer Placeholder 5"/>
          <p:cNvSpPr>
            <a:spLocks noGrp="1"/>
          </p:cNvSpPr>
          <p:nvPr>
            <p:ph type="ftr" sz="quarter" idx="11"/>
          </p:nvPr>
        </p:nvSpPr>
        <p:spPr/>
        <p:txBody>
          <a:bodyPr/>
          <a:lstStyle/>
          <a:p>
            <a:r>
              <a:rPr lang="en-US" smtClean="0"/>
              <a:t>Transaction Processing</a:t>
            </a:r>
            <a:endParaRPr lang="en-US"/>
          </a:p>
        </p:txBody>
      </p:sp>
      <p:sp>
        <p:nvSpPr>
          <p:cNvPr id="7" name="Slide Number Placeholder 6"/>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275079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801FEE-32CF-4AD1-BD96-22C62E7BAAAD}" type="datetime1">
              <a:rPr lang="en-US" smtClean="0"/>
              <a:t>12/3/2018</a:t>
            </a:fld>
            <a:endParaRPr lang="en-US"/>
          </a:p>
        </p:txBody>
      </p:sp>
      <p:sp>
        <p:nvSpPr>
          <p:cNvPr id="8" name="Footer Placeholder 7"/>
          <p:cNvSpPr>
            <a:spLocks noGrp="1"/>
          </p:cNvSpPr>
          <p:nvPr>
            <p:ph type="ftr" sz="quarter" idx="11"/>
          </p:nvPr>
        </p:nvSpPr>
        <p:spPr/>
        <p:txBody>
          <a:bodyPr/>
          <a:lstStyle/>
          <a:p>
            <a:r>
              <a:rPr lang="en-US" smtClean="0"/>
              <a:t>Transaction Processing</a:t>
            </a:r>
            <a:endParaRPr lang="en-US"/>
          </a:p>
        </p:txBody>
      </p:sp>
      <p:sp>
        <p:nvSpPr>
          <p:cNvPr id="9" name="Slide Number Placeholder 8"/>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81318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839E05-D0A9-42AF-8077-1DFFBD99BD1C}" type="datetime1">
              <a:rPr lang="en-US" smtClean="0"/>
              <a:t>12/3/2018</a:t>
            </a:fld>
            <a:endParaRPr lang="en-US"/>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90005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CA176-403A-4761-BA2D-EE51BF87E2B4}" type="datetime1">
              <a:rPr lang="en-US" smtClean="0"/>
              <a:t>12/3/2018</a:t>
            </a:fld>
            <a:endParaRPr lang="en-US"/>
          </a:p>
        </p:txBody>
      </p:sp>
      <p:sp>
        <p:nvSpPr>
          <p:cNvPr id="3" name="Footer Placeholder 2"/>
          <p:cNvSpPr>
            <a:spLocks noGrp="1"/>
          </p:cNvSpPr>
          <p:nvPr>
            <p:ph type="ftr" sz="quarter" idx="11"/>
          </p:nvPr>
        </p:nvSpPr>
        <p:spPr/>
        <p:txBody>
          <a:bodyPr/>
          <a:lstStyle/>
          <a:p>
            <a:r>
              <a:rPr lang="en-US" smtClean="0"/>
              <a:t>Transaction Processing</a:t>
            </a:r>
            <a:endParaRPr lang="en-US"/>
          </a:p>
        </p:txBody>
      </p:sp>
      <p:sp>
        <p:nvSpPr>
          <p:cNvPr id="4" name="Slide Number Placeholder 3"/>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368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B9ED2-2A8F-42E2-BCCD-757ED403B49B}" type="datetime1">
              <a:rPr lang="en-US" smtClean="0"/>
              <a:t>12/3/2018</a:t>
            </a:fld>
            <a:endParaRPr lang="en-US"/>
          </a:p>
        </p:txBody>
      </p:sp>
      <p:sp>
        <p:nvSpPr>
          <p:cNvPr id="6" name="Footer Placeholder 5"/>
          <p:cNvSpPr>
            <a:spLocks noGrp="1"/>
          </p:cNvSpPr>
          <p:nvPr>
            <p:ph type="ftr" sz="quarter" idx="11"/>
          </p:nvPr>
        </p:nvSpPr>
        <p:spPr/>
        <p:txBody>
          <a:bodyPr/>
          <a:lstStyle/>
          <a:p>
            <a:r>
              <a:rPr lang="en-US" smtClean="0"/>
              <a:t>Transaction Processing</a:t>
            </a:r>
            <a:endParaRPr lang="en-US"/>
          </a:p>
        </p:txBody>
      </p:sp>
      <p:sp>
        <p:nvSpPr>
          <p:cNvPr id="7" name="Slide Number Placeholder 6"/>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76072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FFC58-8B26-49FD-B5D7-6EF84BB16FBC}" type="datetime1">
              <a:rPr lang="en-US" smtClean="0"/>
              <a:t>12/3/2018</a:t>
            </a:fld>
            <a:endParaRPr lang="en-US"/>
          </a:p>
        </p:txBody>
      </p:sp>
      <p:sp>
        <p:nvSpPr>
          <p:cNvPr id="6" name="Footer Placeholder 5"/>
          <p:cNvSpPr>
            <a:spLocks noGrp="1"/>
          </p:cNvSpPr>
          <p:nvPr>
            <p:ph type="ftr" sz="quarter" idx="11"/>
          </p:nvPr>
        </p:nvSpPr>
        <p:spPr/>
        <p:txBody>
          <a:bodyPr/>
          <a:lstStyle/>
          <a:p>
            <a:r>
              <a:rPr lang="en-US" smtClean="0"/>
              <a:t>Transaction Processing</a:t>
            </a:r>
            <a:endParaRPr lang="en-US"/>
          </a:p>
        </p:txBody>
      </p:sp>
      <p:sp>
        <p:nvSpPr>
          <p:cNvPr id="7" name="Slide Number Placeholder 6"/>
          <p:cNvSpPr>
            <a:spLocks noGrp="1"/>
          </p:cNvSpPr>
          <p:nvPr>
            <p:ph type="sldNum" sz="quarter" idx="12"/>
          </p:nvPr>
        </p:nvSpPr>
        <p:spPr/>
        <p:txBody>
          <a:bodyPr/>
          <a:lstStyle/>
          <a:p>
            <a:fld id="{58F883F7-045B-40ED-BFB1-770D2B3BA800}" type="slidenum">
              <a:rPr lang="en-US" smtClean="0"/>
              <a:t>‹#›</a:t>
            </a:fld>
            <a:endParaRPr lang="en-US"/>
          </a:p>
        </p:txBody>
      </p:sp>
    </p:spTree>
    <p:extLst>
      <p:ext uri="{BB962C8B-B14F-4D97-AF65-F5344CB8AC3E}">
        <p14:creationId xmlns:p14="http://schemas.microsoft.com/office/powerpoint/2010/main" val="239620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243BE-D456-43B3-B924-6E6213067337}" type="datetime1">
              <a:rPr lang="en-US" smtClean="0"/>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Transaction Processing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883F7-045B-40ED-BFB1-770D2B3BA800}" type="slidenum">
              <a:rPr lang="en-US" smtClean="0"/>
              <a:t>‹#›</a:t>
            </a:fld>
            <a:endParaRPr lang="en-US"/>
          </a:p>
        </p:txBody>
      </p:sp>
    </p:spTree>
    <p:extLst>
      <p:ext uri="{BB962C8B-B14F-4D97-AF65-F5344CB8AC3E}">
        <p14:creationId xmlns:p14="http://schemas.microsoft.com/office/powerpoint/2010/main" val="3466467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dirty="0" smtClean="0"/>
              <a:t>Transaction Processing</a:t>
            </a:r>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a:t>
            </a:fld>
            <a:endParaRPr lang="en-US"/>
          </a:p>
        </p:txBody>
      </p:sp>
    </p:spTree>
    <p:extLst>
      <p:ext uri="{BB962C8B-B14F-4D97-AF65-F5344CB8AC3E}">
        <p14:creationId xmlns:p14="http://schemas.microsoft.com/office/powerpoint/2010/main" val="270680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000" dirty="0" smtClean="0"/>
              <a:t>Why Concurrency Control is needed:</a:t>
            </a:r>
          </a:p>
          <a:p>
            <a:pPr>
              <a:lnSpc>
                <a:spcPct val="80000"/>
              </a:lnSpc>
            </a:pPr>
            <a:r>
              <a:rPr lang="en-US" sz="2000" b="1" dirty="0" smtClean="0"/>
              <a:t>The Lost Update Problem</a:t>
            </a:r>
          </a:p>
          <a:p>
            <a:pPr lvl="1">
              <a:lnSpc>
                <a:spcPct val="80000"/>
              </a:lnSpc>
            </a:pPr>
            <a:r>
              <a:rPr lang="en-US" sz="1900" dirty="0" smtClean="0"/>
              <a:t>This occurs when two transactions that access the same database items have their operations interleaved in a way that makes the value of some database item incorrect. </a:t>
            </a:r>
          </a:p>
          <a:p>
            <a:pPr>
              <a:lnSpc>
                <a:spcPct val="80000"/>
              </a:lnSpc>
            </a:pPr>
            <a:r>
              <a:rPr lang="en-US" sz="2000" b="1" dirty="0" smtClean="0"/>
              <a:t>The Temporary Update (or Dirty Read) Problem </a:t>
            </a:r>
          </a:p>
          <a:p>
            <a:pPr lvl="1">
              <a:lnSpc>
                <a:spcPct val="80000"/>
              </a:lnSpc>
            </a:pPr>
            <a:r>
              <a:rPr lang="en-US" sz="1900" dirty="0" smtClean="0"/>
              <a:t>This occurs when one transaction updates a database item and then the transaction fails for some reason (see Section 21.1.4).</a:t>
            </a:r>
          </a:p>
          <a:p>
            <a:pPr lvl="1">
              <a:lnSpc>
                <a:spcPct val="80000"/>
              </a:lnSpc>
            </a:pPr>
            <a:r>
              <a:rPr lang="en-US" sz="1900" dirty="0" smtClean="0"/>
              <a:t>The updated item is accessed by another transaction before it is changed back to its original value. </a:t>
            </a:r>
          </a:p>
          <a:p>
            <a:pPr>
              <a:lnSpc>
                <a:spcPct val="80000"/>
              </a:lnSpc>
            </a:pPr>
            <a:r>
              <a:rPr lang="en-US" sz="2000" b="1" dirty="0" smtClean="0"/>
              <a:t>The Incorrect Summary Problem</a:t>
            </a:r>
          </a:p>
          <a:p>
            <a:pPr lvl="1">
              <a:lnSpc>
                <a:spcPct val="80000"/>
              </a:lnSpc>
            </a:pPr>
            <a:r>
              <a:rPr lang="en-US" sz="1900" dirty="0" smtClean="0"/>
              <a:t>If one transaction is calculating an aggregate summary function on a number of records while other transactions are updating some of these records, the aggregate function may calculate some values before they are updated and others after they are updated.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10</a:t>
            </a:fld>
            <a:endParaRPr lang="en-US"/>
          </a:p>
        </p:txBody>
      </p:sp>
    </p:spTree>
    <p:extLst>
      <p:ext uri="{BB962C8B-B14F-4D97-AF65-F5344CB8AC3E}">
        <p14:creationId xmlns:p14="http://schemas.microsoft.com/office/powerpoint/2010/main" val="234993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667000"/>
            <a:ext cx="89154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Grp="1" noChangeArrowheads="1"/>
          </p:cNvSpPr>
          <p:nvPr/>
        </p:nvSpPr>
        <p:spPr bwMode="auto">
          <a:xfrm>
            <a:off x="533400" y="1524000"/>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cs typeface="Arial" charset="0"/>
              </a:defRPr>
            </a:lvl2pPr>
            <a:lvl3pPr algn="l" rtl="0" fontAlgn="base">
              <a:spcBef>
                <a:spcPct val="0"/>
              </a:spcBef>
              <a:spcAft>
                <a:spcPct val="0"/>
              </a:spcAft>
              <a:defRPr sz="3600">
                <a:solidFill>
                  <a:srgbClr val="800000"/>
                </a:solidFill>
                <a:latin typeface="Arial" charset="0"/>
                <a:cs typeface="Arial" charset="0"/>
              </a:defRPr>
            </a:lvl3pPr>
            <a:lvl4pPr algn="l" rtl="0" fontAlgn="base">
              <a:spcBef>
                <a:spcPct val="0"/>
              </a:spcBef>
              <a:spcAft>
                <a:spcPct val="0"/>
              </a:spcAft>
              <a:defRPr sz="3600">
                <a:solidFill>
                  <a:srgbClr val="800000"/>
                </a:solidFill>
                <a:latin typeface="Arial" charset="0"/>
                <a:cs typeface="Arial" charset="0"/>
              </a:defRPr>
            </a:lvl4pPr>
            <a:lvl5pPr algn="l" rtl="0" fontAlgn="base">
              <a:spcBef>
                <a:spcPct val="0"/>
              </a:spcBef>
              <a:spcAft>
                <a:spcPct val="0"/>
              </a:spcAft>
              <a:defRPr sz="3600">
                <a:solidFill>
                  <a:srgbClr val="800000"/>
                </a:solidFill>
                <a:latin typeface="Arial"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a:lstStyle>
          <a:p>
            <a:r>
              <a:rPr lang="en-US" dirty="0">
                <a:solidFill>
                  <a:schemeClr val="tx1"/>
                </a:solidFill>
              </a:rPr>
              <a:t>Concurrent execution is uncontrolled: (a) The lost update problem. </a:t>
            </a:r>
          </a:p>
        </p:txBody>
      </p:sp>
      <p:sp>
        <p:nvSpPr>
          <p:cNvPr id="6" name="Footer Placeholder 5"/>
          <p:cNvSpPr>
            <a:spLocks noGrp="1"/>
          </p:cNvSpPr>
          <p:nvPr>
            <p:ph type="ftr" sz="quarter" idx="11"/>
          </p:nvPr>
        </p:nvSpPr>
        <p:spPr/>
        <p:txBody>
          <a:bodyPr/>
          <a:lstStyle/>
          <a:p>
            <a:r>
              <a:rPr lang="en-US" smtClean="0"/>
              <a:t>Transaction Processing</a:t>
            </a:r>
            <a:endParaRPr lang="en-US"/>
          </a:p>
        </p:txBody>
      </p:sp>
      <p:sp>
        <p:nvSpPr>
          <p:cNvPr id="7" name="Slide Number Placeholder 6"/>
          <p:cNvSpPr>
            <a:spLocks noGrp="1"/>
          </p:cNvSpPr>
          <p:nvPr>
            <p:ph type="sldNum" sz="quarter" idx="12"/>
          </p:nvPr>
        </p:nvSpPr>
        <p:spPr/>
        <p:txBody>
          <a:bodyPr/>
          <a:lstStyle/>
          <a:p>
            <a:fld id="{58F883F7-045B-40ED-BFB1-770D2B3BA800}" type="slidenum">
              <a:rPr lang="en-US" smtClean="0"/>
              <a:t>11</a:t>
            </a:fld>
            <a:endParaRPr lang="en-US"/>
          </a:p>
        </p:txBody>
      </p:sp>
    </p:spTree>
    <p:extLst>
      <p:ext uri="{BB962C8B-B14F-4D97-AF65-F5344CB8AC3E}">
        <p14:creationId xmlns:p14="http://schemas.microsoft.com/office/powerpoint/2010/main" val="22905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4" name="Rectangle 3"/>
          <p:cNvSpPr>
            <a:spLocks noGrp="1" noChangeArrowheads="1"/>
          </p:cNvSpPr>
          <p:nvPr/>
        </p:nvSpPr>
        <p:spPr bwMode="auto">
          <a:xfrm>
            <a:off x="666966" y="1828801"/>
            <a:ext cx="7796213" cy="110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cs typeface="Arial" charset="0"/>
              </a:defRPr>
            </a:lvl2pPr>
            <a:lvl3pPr algn="l" rtl="0" fontAlgn="base">
              <a:spcBef>
                <a:spcPct val="0"/>
              </a:spcBef>
              <a:spcAft>
                <a:spcPct val="0"/>
              </a:spcAft>
              <a:defRPr sz="3600">
                <a:solidFill>
                  <a:srgbClr val="800000"/>
                </a:solidFill>
                <a:latin typeface="Arial" charset="0"/>
                <a:cs typeface="Arial" charset="0"/>
              </a:defRPr>
            </a:lvl3pPr>
            <a:lvl4pPr algn="l" rtl="0" fontAlgn="base">
              <a:spcBef>
                <a:spcPct val="0"/>
              </a:spcBef>
              <a:spcAft>
                <a:spcPct val="0"/>
              </a:spcAft>
              <a:defRPr sz="3600">
                <a:solidFill>
                  <a:srgbClr val="800000"/>
                </a:solidFill>
                <a:latin typeface="Arial" charset="0"/>
                <a:cs typeface="Arial" charset="0"/>
              </a:defRPr>
            </a:lvl4pPr>
            <a:lvl5pPr algn="l" rtl="0" fontAlgn="base">
              <a:spcBef>
                <a:spcPct val="0"/>
              </a:spcBef>
              <a:spcAft>
                <a:spcPct val="0"/>
              </a:spcAft>
              <a:defRPr sz="3600">
                <a:solidFill>
                  <a:srgbClr val="800000"/>
                </a:solidFill>
                <a:latin typeface="Arial"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a:lstStyle>
          <a:p>
            <a:r>
              <a:rPr lang="en-US" dirty="0"/>
              <a:t>Concurrent execution is uncontrolled: (b) The temporary update problem.</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32906"/>
            <a:ext cx="86836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Transaction Processing</a:t>
            </a:r>
            <a:endParaRPr lang="en-US"/>
          </a:p>
        </p:txBody>
      </p:sp>
      <p:sp>
        <p:nvSpPr>
          <p:cNvPr id="7" name="Slide Number Placeholder 6"/>
          <p:cNvSpPr>
            <a:spLocks noGrp="1"/>
          </p:cNvSpPr>
          <p:nvPr>
            <p:ph type="sldNum" sz="quarter" idx="12"/>
          </p:nvPr>
        </p:nvSpPr>
        <p:spPr/>
        <p:txBody>
          <a:bodyPr/>
          <a:lstStyle/>
          <a:p>
            <a:fld id="{58F883F7-045B-40ED-BFB1-770D2B3BA800}" type="slidenum">
              <a:rPr lang="en-US" smtClean="0"/>
              <a:t>12</a:t>
            </a:fld>
            <a:endParaRPr lang="en-US"/>
          </a:p>
        </p:txBody>
      </p:sp>
    </p:spTree>
    <p:extLst>
      <p:ext uri="{BB962C8B-B14F-4D97-AF65-F5344CB8AC3E}">
        <p14:creationId xmlns:p14="http://schemas.microsoft.com/office/powerpoint/2010/main" val="32419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Introduction to Transaction Processing </a:t>
            </a:r>
            <a:endParaRPr lang="en-US" dirty="0"/>
          </a:p>
        </p:txBody>
      </p:sp>
      <p:sp>
        <p:nvSpPr>
          <p:cNvPr id="4" name="Rectangle 3"/>
          <p:cNvSpPr>
            <a:spLocks noGrp="1" noChangeArrowheads="1"/>
          </p:cNvSpPr>
          <p:nvPr/>
        </p:nvSpPr>
        <p:spPr bwMode="auto">
          <a:xfrm>
            <a:off x="673892" y="108289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cs typeface="Arial" charset="0"/>
              </a:defRPr>
            </a:lvl2pPr>
            <a:lvl3pPr algn="l" rtl="0" fontAlgn="base">
              <a:spcBef>
                <a:spcPct val="0"/>
              </a:spcBef>
              <a:spcAft>
                <a:spcPct val="0"/>
              </a:spcAft>
              <a:defRPr sz="3600">
                <a:solidFill>
                  <a:srgbClr val="800000"/>
                </a:solidFill>
                <a:latin typeface="Arial" charset="0"/>
                <a:cs typeface="Arial" charset="0"/>
              </a:defRPr>
            </a:lvl3pPr>
            <a:lvl4pPr algn="l" rtl="0" fontAlgn="base">
              <a:spcBef>
                <a:spcPct val="0"/>
              </a:spcBef>
              <a:spcAft>
                <a:spcPct val="0"/>
              </a:spcAft>
              <a:defRPr sz="3600">
                <a:solidFill>
                  <a:srgbClr val="800000"/>
                </a:solidFill>
                <a:latin typeface="Arial" charset="0"/>
                <a:cs typeface="Arial" charset="0"/>
              </a:defRPr>
            </a:lvl4pPr>
            <a:lvl5pPr algn="l" rtl="0" fontAlgn="base">
              <a:spcBef>
                <a:spcPct val="0"/>
              </a:spcBef>
              <a:spcAft>
                <a:spcPct val="0"/>
              </a:spcAft>
              <a:defRPr sz="3600">
                <a:solidFill>
                  <a:srgbClr val="800000"/>
                </a:solidFill>
                <a:latin typeface="Arial"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a:lstStyle>
          <a:p>
            <a:r>
              <a:rPr lang="en-US" dirty="0"/>
              <a:t>Concurrent execution is uncontrolled: (c) The incorrect summary problem.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046288"/>
            <a:ext cx="8763000" cy="420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Transaction Processing</a:t>
            </a:r>
            <a:endParaRPr lang="en-US"/>
          </a:p>
        </p:txBody>
      </p:sp>
      <p:sp>
        <p:nvSpPr>
          <p:cNvPr id="7" name="Slide Number Placeholder 6"/>
          <p:cNvSpPr>
            <a:spLocks noGrp="1"/>
          </p:cNvSpPr>
          <p:nvPr>
            <p:ph type="sldNum" sz="quarter" idx="12"/>
          </p:nvPr>
        </p:nvSpPr>
        <p:spPr/>
        <p:txBody>
          <a:bodyPr/>
          <a:lstStyle/>
          <a:p>
            <a:fld id="{58F883F7-045B-40ED-BFB1-770D2B3BA800}" type="slidenum">
              <a:rPr lang="en-US" smtClean="0"/>
              <a:t>13</a:t>
            </a:fld>
            <a:endParaRPr lang="en-US"/>
          </a:p>
        </p:txBody>
      </p:sp>
    </p:spTree>
    <p:extLst>
      <p:ext uri="{BB962C8B-B14F-4D97-AF65-F5344CB8AC3E}">
        <p14:creationId xmlns:p14="http://schemas.microsoft.com/office/powerpoint/2010/main" val="432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marL="533400" indent="-533400">
              <a:lnSpc>
                <a:spcPct val="80000"/>
              </a:lnSpc>
              <a:buFont typeface="Wingdings" pitchFamily="2" charset="2"/>
              <a:buNone/>
            </a:pPr>
            <a:r>
              <a:rPr lang="en-US" sz="2400" dirty="0" smtClean="0"/>
              <a:t>Why </a:t>
            </a:r>
            <a:r>
              <a:rPr lang="en-US" sz="2400" b="1" dirty="0" smtClean="0"/>
              <a:t>recovery</a:t>
            </a:r>
            <a:r>
              <a:rPr lang="en-US" sz="2400" dirty="0" smtClean="0"/>
              <a:t> is needed: </a:t>
            </a:r>
          </a:p>
          <a:p>
            <a:pPr marL="533400" indent="-533400">
              <a:lnSpc>
                <a:spcPct val="80000"/>
              </a:lnSpc>
              <a:buFont typeface="Wingdings" pitchFamily="2" charset="2"/>
              <a:buNone/>
            </a:pPr>
            <a:r>
              <a:rPr lang="en-US" sz="2400" dirty="0" smtClean="0"/>
              <a:t>(What causes a Transaction to fail)</a:t>
            </a:r>
          </a:p>
          <a:p>
            <a:pPr marL="952500" lvl="1" indent="-495300">
              <a:lnSpc>
                <a:spcPct val="80000"/>
              </a:lnSpc>
              <a:buSzTx/>
              <a:buFont typeface="Wingdings" pitchFamily="2" charset="2"/>
              <a:buNone/>
            </a:pPr>
            <a:r>
              <a:rPr lang="en-US" sz="2300" dirty="0" smtClean="0"/>
              <a:t>1. A computer failure (system crash):</a:t>
            </a:r>
          </a:p>
          <a:p>
            <a:pPr marL="1371600" lvl="2" indent="-457200">
              <a:lnSpc>
                <a:spcPct val="80000"/>
              </a:lnSpc>
              <a:buSzTx/>
              <a:buFont typeface="Wingdings" pitchFamily="2" charset="2"/>
              <a:buNone/>
            </a:pPr>
            <a:r>
              <a:rPr lang="en-US" sz="2000" dirty="0" smtClean="0"/>
              <a:t>A hardware or software error occurs in the computer system during transaction execution. If the hardware crashes, the contents of the computer’s internal memory may be lost.</a:t>
            </a:r>
          </a:p>
          <a:p>
            <a:pPr marL="952500" lvl="1" indent="-495300">
              <a:lnSpc>
                <a:spcPct val="80000"/>
              </a:lnSpc>
              <a:buSzTx/>
              <a:buFont typeface="Wingdings" pitchFamily="2" charset="2"/>
              <a:buNone/>
            </a:pPr>
            <a:r>
              <a:rPr lang="en-US" sz="2300" dirty="0" smtClean="0"/>
              <a:t>2. A transaction or system error:</a:t>
            </a:r>
          </a:p>
          <a:p>
            <a:pPr marL="1371600" lvl="2" indent="-457200">
              <a:lnSpc>
                <a:spcPct val="80000"/>
              </a:lnSpc>
              <a:buSzTx/>
              <a:buFont typeface="Wingdings" pitchFamily="2" charset="2"/>
              <a:buNone/>
            </a:pPr>
            <a:r>
              <a:rPr lang="en-US" sz="2000" dirty="0" smtClean="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14</a:t>
            </a:fld>
            <a:endParaRPr lang="en-US"/>
          </a:p>
        </p:txBody>
      </p:sp>
    </p:spTree>
    <p:extLst>
      <p:ext uri="{BB962C8B-B14F-4D97-AF65-F5344CB8AC3E}">
        <p14:creationId xmlns:p14="http://schemas.microsoft.com/office/powerpoint/2010/main" val="258583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marL="533400" indent="-533400">
              <a:lnSpc>
                <a:spcPct val="80000"/>
              </a:lnSpc>
              <a:buFont typeface="Wingdings" pitchFamily="2" charset="2"/>
              <a:buNone/>
            </a:pPr>
            <a:r>
              <a:rPr lang="en-US" sz="2400" dirty="0" smtClean="0"/>
              <a:t>Why </a:t>
            </a:r>
            <a:r>
              <a:rPr lang="en-US" sz="2400" b="1" dirty="0" smtClean="0"/>
              <a:t>recovery</a:t>
            </a:r>
            <a:r>
              <a:rPr lang="en-US" sz="2400" dirty="0" smtClean="0"/>
              <a:t> is needed (cont.): </a:t>
            </a:r>
          </a:p>
          <a:p>
            <a:pPr marL="533400" indent="-533400">
              <a:lnSpc>
                <a:spcPct val="80000"/>
              </a:lnSpc>
              <a:buFont typeface="Wingdings" pitchFamily="2" charset="2"/>
              <a:buNone/>
            </a:pPr>
            <a:r>
              <a:rPr lang="en-US" sz="2400" dirty="0" smtClean="0"/>
              <a:t>(What causes a Transaction to fail)</a:t>
            </a:r>
          </a:p>
          <a:p>
            <a:pPr marL="952500" lvl="1" indent="-495300">
              <a:lnSpc>
                <a:spcPct val="80000"/>
              </a:lnSpc>
              <a:buSzTx/>
              <a:buFont typeface="Wingdings" pitchFamily="2" charset="2"/>
              <a:buNone/>
            </a:pPr>
            <a:r>
              <a:rPr lang="en-US" sz="2300" dirty="0" smtClean="0"/>
              <a:t>3. Local errors or exception conditions detected by the transaction:</a:t>
            </a:r>
          </a:p>
          <a:p>
            <a:pPr marL="1371600" lvl="2" indent="-457200">
              <a:lnSpc>
                <a:spcPct val="80000"/>
              </a:lnSpc>
              <a:buSzTx/>
              <a:buFont typeface="Wingdings" pitchFamily="2" charset="2"/>
              <a:buNone/>
            </a:pPr>
            <a:r>
              <a:rPr lang="en-US" sz="2000" dirty="0" smtClean="0"/>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1371600" lvl="2" indent="-457200">
              <a:lnSpc>
                <a:spcPct val="80000"/>
              </a:lnSpc>
              <a:buSzTx/>
              <a:buFont typeface="Wingdings" pitchFamily="2" charset="2"/>
              <a:buNone/>
            </a:pPr>
            <a:r>
              <a:rPr lang="en-US" sz="2000" dirty="0" smtClean="0"/>
              <a:t>A programmed abort in the transaction causes it to fail.</a:t>
            </a:r>
          </a:p>
          <a:p>
            <a:pPr marL="952500" lvl="1" indent="-495300">
              <a:lnSpc>
                <a:spcPct val="80000"/>
              </a:lnSpc>
              <a:buSzTx/>
              <a:buFont typeface="Wingdings" pitchFamily="2" charset="2"/>
              <a:buNone/>
            </a:pPr>
            <a:r>
              <a:rPr lang="en-US" sz="2300" dirty="0" smtClean="0"/>
              <a:t>4. Concurrency control enforcement:</a:t>
            </a:r>
          </a:p>
          <a:p>
            <a:pPr marL="1371600" lvl="2" indent="-457200">
              <a:lnSpc>
                <a:spcPct val="80000"/>
              </a:lnSpc>
              <a:buSzTx/>
              <a:buFont typeface="Wingdings" pitchFamily="2" charset="2"/>
              <a:buNone/>
            </a:pPr>
            <a:r>
              <a:rPr lang="en-US" sz="2000" dirty="0" smtClean="0"/>
              <a:t>The concurrency control method may decide to abort the transaction, to be restarted later, because it violates </a:t>
            </a:r>
            <a:r>
              <a:rPr lang="en-US" sz="2000" dirty="0" err="1" smtClean="0"/>
              <a:t>serializability</a:t>
            </a:r>
            <a:r>
              <a:rPr lang="en-US" sz="2000" dirty="0" smtClean="0"/>
              <a:t> or because several transactions are in a state of deadlock (see Chapter 22).</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15</a:t>
            </a:fld>
            <a:endParaRPr lang="en-US"/>
          </a:p>
        </p:txBody>
      </p:sp>
    </p:spTree>
    <p:extLst>
      <p:ext uri="{BB962C8B-B14F-4D97-AF65-F5344CB8AC3E}">
        <p14:creationId xmlns:p14="http://schemas.microsoft.com/office/powerpoint/2010/main" val="414710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marL="533400" indent="-533400">
              <a:lnSpc>
                <a:spcPct val="80000"/>
              </a:lnSpc>
              <a:buFont typeface="Wingdings" pitchFamily="2" charset="2"/>
              <a:buNone/>
            </a:pPr>
            <a:r>
              <a:rPr lang="en-US" dirty="0" smtClean="0"/>
              <a:t>Why </a:t>
            </a:r>
            <a:r>
              <a:rPr lang="en-US" b="1" dirty="0" smtClean="0"/>
              <a:t>recovery</a:t>
            </a:r>
            <a:r>
              <a:rPr lang="en-US" dirty="0" smtClean="0"/>
              <a:t> is needed (cont.): </a:t>
            </a:r>
          </a:p>
          <a:p>
            <a:pPr marL="533400" indent="-533400">
              <a:lnSpc>
                <a:spcPct val="80000"/>
              </a:lnSpc>
              <a:buFont typeface="Wingdings" pitchFamily="2" charset="2"/>
              <a:buNone/>
            </a:pPr>
            <a:r>
              <a:rPr lang="en-US" dirty="0" smtClean="0"/>
              <a:t>(What causes a Transaction to fail)</a:t>
            </a:r>
          </a:p>
          <a:p>
            <a:pPr marL="952500" lvl="1" indent="-495300">
              <a:lnSpc>
                <a:spcPct val="80000"/>
              </a:lnSpc>
              <a:buSzTx/>
              <a:buFont typeface="Wingdings" pitchFamily="2" charset="2"/>
              <a:buNone/>
            </a:pPr>
            <a:r>
              <a:rPr lang="en-US" sz="2700" dirty="0" smtClean="0"/>
              <a:t>5. Disk failure:</a:t>
            </a:r>
          </a:p>
          <a:p>
            <a:pPr marL="1371600" lvl="2" indent="-457200">
              <a:lnSpc>
                <a:spcPct val="80000"/>
              </a:lnSpc>
              <a:buSzTx/>
              <a:buFont typeface="Wingdings" pitchFamily="2" charset="2"/>
              <a:buNone/>
            </a:pPr>
            <a:r>
              <a:rPr lang="en-US" dirty="0" smtClean="0"/>
              <a:t>Some disk blocks may lose their data because of a read or write malfunction or because of a disk read/write head crash. This may happen during a read or a write operation of the transaction.</a:t>
            </a:r>
          </a:p>
          <a:p>
            <a:pPr marL="952500" lvl="1" indent="-495300">
              <a:lnSpc>
                <a:spcPct val="80000"/>
              </a:lnSpc>
              <a:buSzTx/>
              <a:buFont typeface="Wingdings" pitchFamily="2" charset="2"/>
              <a:buNone/>
            </a:pPr>
            <a:r>
              <a:rPr lang="en-US" sz="2700" dirty="0" smtClean="0"/>
              <a:t>6. Physical problems and catastrophes:</a:t>
            </a:r>
          </a:p>
          <a:p>
            <a:pPr marL="1371600" lvl="2" indent="-457200">
              <a:lnSpc>
                <a:spcPct val="80000"/>
              </a:lnSpc>
              <a:buSzTx/>
              <a:buFont typeface="Wingdings" pitchFamily="2" charset="2"/>
              <a:buNone/>
            </a:pPr>
            <a:r>
              <a:rPr lang="en-US" dirty="0" smtClean="0"/>
              <a:t>This refers to an endless list of problems that includes power or air-conditioning failure, fire, theft, sabotage, overwriting disks or tapes by mistake, and mounting of a wrong tape by the operator.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16</a:t>
            </a:fld>
            <a:endParaRPr lang="en-US"/>
          </a:p>
        </p:txBody>
      </p:sp>
    </p:spTree>
    <p:extLst>
      <p:ext uri="{BB962C8B-B14F-4D97-AF65-F5344CB8AC3E}">
        <p14:creationId xmlns:p14="http://schemas.microsoft.com/office/powerpoint/2010/main" val="134315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US" dirty="0" smtClean="0"/>
              <a:t>A </a:t>
            </a:r>
            <a:r>
              <a:rPr lang="en-US" b="1" dirty="0" smtClean="0"/>
              <a:t>transaction</a:t>
            </a:r>
            <a:r>
              <a:rPr lang="en-US" dirty="0" smtClean="0"/>
              <a:t> is an atomic unit of work that is either completed in its entirety or not done at all. </a:t>
            </a:r>
          </a:p>
          <a:p>
            <a:pPr lvl="1">
              <a:lnSpc>
                <a:spcPct val="80000"/>
              </a:lnSpc>
            </a:pPr>
            <a:r>
              <a:rPr lang="en-US" dirty="0"/>
              <a:t>For recovery purposes, the system needs to keep track of when the transaction starts, terminates, and commits or aborts.</a:t>
            </a:r>
          </a:p>
          <a:p>
            <a:pPr>
              <a:lnSpc>
                <a:spcPct val="80000"/>
              </a:lnSpc>
            </a:pPr>
            <a:r>
              <a:rPr lang="en-US" b="1" dirty="0" smtClean="0"/>
              <a:t>Transaction</a:t>
            </a:r>
            <a:r>
              <a:rPr lang="en-US" dirty="0" smtClean="0"/>
              <a:t> </a:t>
            </a:r>
            <a:r>
              <a:rPr lang="en-US" b="1" dirty="0" smtClean="0"/>
              <a:t>states</a:t>
            </a:r>
            <a:r>
              <a:rPr lang="en-US" dirty="0" smtClean="0"/>
              <a:t>:</a:t>
            </a:r>
          </a:p>
          <a:p>
            <a:pPr lvl="1">
              <a:lnSpc>
                <a:spcPct val="80000"/>
              </a:lnSpc>
            </a:pPr>
            <a:r>
              <a:rPr lang="en-US" dirty="0"/>
              <a:t>Active state</a:t>
            </a:r>
          </a:p>
          <a:p>
            <a:pPr lvl="1">
              <a:lnSpc>
                <a:spcPct val="80000"/>
              </a:lnSpc>
            </a:pPr>
            <a:r>
              <a:rPr lang="en-US" dirty="0"/>
              <a:t>Partially committed state</a:t>
            </a:r>
          </a:p>
          <a:p>
            <a:pPr lvl="1">
              <a:lnSpc>
                <a:spcPct val="80000"/>
              </a:lnSpc>
            </a:pPr>
            <a:r>
              <a:rPr lang="en-US" dirty="0"/>
              <a:t>Committed state</a:t>
            </a:r>
          </a:p>
          <a:p>
            <a:pPr lvl="1">
              <a:lnSpc>
                <a:spcPct val="80000"/>
              </a:lnSpc>
            </a:pPr>
            <a:r>
              <a:rPr lang="en-US" dirty="0"/>
              <a:t>Failed state</a:t>
            </a:r>
          </a:p>
          <a:p>
            <a:pPr lvl="1">
              <a:lnSpc>
                <a:spcPct val="80000"/>
              </a:lnSpc>
            </a:pPr>
            <a:r>
              <a:rPr lang="en-US" dirty="0"/>
              <a:t>Terminated State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17</a:t>
            </a:fld>
            <a:endParaRPr lang="en-US"/>
          </a:p>
        </p:txBody>
      </p:sp>
    </p:spTree>
    <p:extLst>
      <p:ext uri="{BB962C8B-B14F-4D97-AF65-F5344CB8AC3E}">
        <p14:creationId xmlns:p14="http://schemas.microsoft.com/office/powerpoint/2010/main" val="24287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Recovery manager keeps track of the following operations:</a:t>
            </a:r>
          </a:p>
          <a:p>
            <a:pPr lvl="1">
              <a:lnSpc>
                <a:spcPct val="80000"/>
              </a:lnSpc>
            </a:pPr>
            <a:r>
              <a:rPr lang="en-US" sz="2400" b="1" dirty="0" err="1" smtClean="0"/>
              <a:t>begin_transaction</a:t>
            </a:r>
            <a:r>
              <a:rPr lang="en-US" sz="2400" dirty="0" smtClean="0"/>
              <a:t>: This marks the beginning of transaction execution.</a:t>
            </a:r>
          </a:p>
          <a:p>
            <a:pPr lvl="1">
              <a:lnSpc>
                <a:spcPct val="80000"/>
              </a:lnSpc>
            </a:pPr>
            <a:r>
              <a:rPr lang="en-US" sz="2400" b="1" dirty="0" smtClean="0"/>
              <a:t>read</a:t>
            </a:r>
            <a:r>
              <a:rPr lang="en-US" sz="2400" dirty="0" smtClean="0"/>
              <a:t> or </a:t>
            </a:r>
            <a:r>
              <a:rPr lang="en-US" sz="2400" b="1" dirty="0" smtClean="0"/>
              <a:t>write</a:t>
            </a:r>
            <a:r>
              <a:rPr lang="en-US" sz="2400" dirty="0" smtClean="0"/>
              <a:t>: These specify read or write operations on the database items that are executed as part of a transaction.</a:t>
            </a:r>
          </a:p>
          <a:p>
            <a:pPr lvl="1">
              <a:lnSpc>
                <a:spcPct val="80000"/>
              </a:lnSpc>
            </a:pPr>
            <a:r>
              <a:rPr lang="en-US" sz="2400" b="1" dirty="0" err="1" smtClean="0"/>
              <a:t>end_transaction</a:t>
            </a:r>
            <a:r>
              <a:rPr lang="en-US" sz="2400" dirty="0" smtClean="0"/>
              <a:t>: This specifies that read and write transaction operations have ended and marks the end limit of transaction execution.</a:t>
            </a:r>
          </a:p>
          <a:p>
            <a:pPr lvl="2">
              <a:lnSpc>
                <a:spcPct val="80000"/>
              </a:lnSpc>
            </a:pPr>
            <a:r>
              <a:rPr lang="en-US" dirty="0" smtClean="0"/>
              <a:t>At this point it may be necessary to check whether the changes introduced by the transaction can be permanently applied to the database or whether the transaction has to be aborted because it violates concurrency control or for some other reason.</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18</a:t>
            </a:fld>
            <a:endParaRPr lang="en-US"/>
          </a:p>
        </p:txBody>
      </p:sp>
    </p:spTree>
    <p:extLst>
      <p:ext uri="{BB962C8B-B14F-4D97-AF65-F5344CB8AC3E}">
        <p14:creationId xmlns:p14="http://schemas.microsoft.com/office/powerpoint/2010/main" val="265808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normAutofit fontScale="92500"/>
          </a:bodyPr>
          <a:lstStyle/>
          <a:p>
            <a:r>
              <a:rPr lang="en-US" dirty="0" smtClean="0"/>
              <a:t>Recovery manager keeps track of the following operations (</a:t>
            </a:r>
            <a:r>
              <a:rPr lang="en-US" dirty="0" err="1" smtClean="0"/>
              <a:t>cont</a:t>
            </a:r>
            <a:r>
              <a:rPr lang="en-US" dirty="0" smtClean="0"/>
              <a:t>):</a:t>
            </a:r>
          </a:p>
          <a:p>
            <a:pPr lvl="1"/>
            <a:r>
              <a:rPr lang="en-US" b="1" dirty="0" err="1" smtClean="0"/>
              <a:t>commit_transaction</a:t>
            </a:r>
            <a:r>
              <a:rPr lang="en-US" dirty="0" smtClean="0"/>
              <a:t>: This signals a successful end of the transaction so that any changes (updates) executed by the transaction can be safely committed to the database and will not be undone.</a:t>
            </a:r>
          </a:p>
          <a:p>
            <a:pPr lvl="1"/>
            <a:r>
              <a:rPr lang="en-US" b="1" dirty="0" smtClean="0"/>
              <a:t>rollback</a:t>
            </a:r>
            <a:r>
              <a:rPr lang="en-US" dirty="0" smtClean="0"/>
              <a:t> (or </a:t>
            </a:r>
            <a:r>
              <a:rPr lang="en-US" b="1" dirty="0" smtClean="0"/>
              <a:t>abort</a:t>
            </a:r>
            <a:r>
              <a:rPr lang="en-US" dirty="0" smtClean="0"/>
              <a:t>): This signals that the transaction has ended unsuccessfully, so that any changes or effects that the transaction may have applied to the database must be undone.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19</a:t>
            </a:fld>
            <a:endParaRPr lang="en-US"/>
          </a:p>
        </p:txBody>
      </p:sp>
    </p:spTree>
    <p:extLst>
      <p:ext uri="{BB962C8B-B14F-4D97-AF65-F5344CB8AC3E}">
        <p14:creationId xmlns:p14="http://schemas.microsoft.com/office/powerpoint/2010/main" val="353225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a:lnSpc>
                <a:spcPct val="80000"/>
              </a:lnSpc>
            </a:pPr>
            <a:r>
              <a:rPr lang="en-US" b="1" dirty="0" smtClean="0"/>
              <a:t>Single-User System</a:t>
            </a:r>
            <a:r>
              <a:rPr lang="en-US" dirty="0" smtClean="0"/>
              <a:t>:</a:t>
            </a:r>
          </a:p>
          <a:p>
            <a:pPr lvl="1">
              <a:lnSpc>
                <a:spcPct val="80000"/>
              </a:lnSpc>
            </a:pPr>
            <a:r>
              <a:rPr lang="en-US" dirty="0" smtClean="0"/>
              <a:t>At most one user at a time can use the system. </a:t>
            </a:r>
          </a:p>
          <a:p>
            <a:pPr>
              <a:lnSpc>
                <a:spcPct val="80000"/>
              </a:lnSpc>
            </a:pPr>
            <a:r>
              <a:rPr lang="en-US" b="1" dirty="0" smtClean="0"/>
              <a:t>Multiuser System</a:t>
            </a:r>
            <a:r>
              <a:rPr lang="en-US" dirty="0" smtClean="0"/>
              <a:t>:</a:t>
            </a:r>
          </a:p>
          <a:p>
            <a:pPr lvl="1">
              <a:lnSpc>
                <a:spcPct val="80000"/>
              </a:lnSpc>
            </a:pPr>
            <a:r>
              <a:rPr lang="en-US" dirty="0" smtClean="0"/>
              <a:t>Many users can access the system concurrently.</a:t>
            </a:r>
          </a:p>
          <a:p>
            <a:pPr>
              <a:lnSpc>
                <a:spcPct val="80000"/>
              </a:lnSpc>
            </a:pPr>
            <a:r>
              <a:rPr lang="en-US" b="1" dirty="0" smtClean="0"/>
              <a:t>Concurrency</a:t>
            </a:r>
          </a:p>
          <a:p>
            <a:pPr lvl="1">
              <a:lnSpc>
                <a:spcPct val="80000"/>
              </a:lnSpc>
            </a:pPr>
            <a:r>
              <a:rPr lang="en-US" b="1" dirty="0" smtClean="0"/>
              <a:t>Interleaved processing</a:t>
            </a:r>
            <a:r>
              <a:rPr lang="en-US" dirty="0" smtClean="0"/>
              <a:t>:</a:t>
            </a:r>
          </a:p>
          <a:p>
            <a:pPr lvl="2">
              <a:lnSpc>
                <a:spcPct val="80000"/>
              </a:lnSpc>
            </a:pPr>
            <a:r>
              <a:rPr lang="en-US" dirty="0" smtClean="0"/>
              <a:t>Concurrent execution of processes is interleaved in a single CPU</a:t>
            </a:r>
          </a:p>
          <a:p>
            <a:pPr lvl="1">
              <a:lnSpc>
                <a:spcPct val="80000"/>
              </a:lnSpc>
            </a:pPr>
            <a:r>
              <a:rPr lang="en-US" b="1" dirty="0" smtClean="0"/>
              <a:t>Parallel processing</a:t>
            </a:r>
            <a:r>
              <a:rPr lang="en-US" dirty="0" smtClean="0"/>
              <a:t>:</a:t>
            </a:r>
          </a:p>
          <a:p>
            <a:pPr lvl="2">
              <a:lnSpc>
                <a:spcPct val="80000"/>
              </a:lnSpc>
            </a:pPr>
            <a:r>
              <a:rPr lang="en-US" dirty="0" smtClean="0"/>
              <a:t>Processes are concurrently executed in multiple CPUs.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a:t>
            </a:fld>
            <a:endParaRPr lang="en-US"/>
          </a:p>
        </p:txBody>
      </p:sp>
    </p:spTree>
    <p:extLst>
      <p:ext uri="{BB962C8B-B14F-4D97-AF65-F5344CB8AC3E}">
        <p14:creationId xmlns:p14="http://schemas.microsoft.com/office/powerpoint/2010/main" val="293923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r>
              <a:rPr lang="en-US" dirty="0" smtClean="0"/>
              <a:t>Recovery techniques use the following operators:</a:t>
            </a:r>
          </a:p>
          <a:p>
            <a:pPr lvl="1"/>
            <a:r>
              <a:rPr lang="en-US" b="1" dirty="0" smtClean="0"/>
              <a:t>undo</a:t>
            </a:r>
            <a:r>
              <a:rPr lang="en-US" dirty="0" smtClean="0"/>
              <a:t>: Similar to rollback except that it applies to a single operation rather than to a whole transaction.</a:t>
            </a:r>
          </a:p>
          <a:p>
            <a:pPr lvl="1"/>
            <a:r>
              <a:rPr lang="en-US" b="1" dirty="0" smtClean="0"/>
              <a:t>redo</a:t>
            </a:r>
            <a:r>
              <a:rPr lang="en-US" dirty="0" smtClean="0"/>
              <a:t>: This specifies that certain </a:t>
            </a:r>
            <a:r>
              <a:rPr lang="en-US" i="1" dirty="0" smtClean="0"/>
              <a:t>transaction</a:t>
            </a:r>
            <a:r>
              <a:rPr lang="en-US" dirty="0" smtClean="0"/>
              <a:t> </a:t>
            </a:r>
            <a:r>
              <a:rPr lang="en-US" i="1" dirty="0" smtClean="0"/>
              <a:t>operations</a:t>
            </a:r>
            <a:r>
              <a:rPr lang="en-US" dirty="0" smtClean="0"/>
              <a:t> must be </a:t>
            </a:r>
            <a:r>
              <a:rPr lang="en-US" i="1" dirty="0" smtClean="0"/>
              <a:t>redone</a:t>
            </a:r>
            <a:r>
              <a:rPr lang="en-US" dirty="0" smtClean="0"/>
              <a:t> to ensure that all the operations of a committed transaction have been applied successfully to the database.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20</a:t>
            </a:fld>
            <a:endParaRPr lang="en-US"/>
          </a:p>
        </p:txBody>
      </p:sp>
    </p:spTree>
    <p:extLst>
      <p:ext uri="{BB962C8B-B14F-4D97-AF65-F5344CB8AC3E}">
        <p14:creationId xmlns:p14="http://schemas.microsoft.com/office/powerpoint/2010/main" val="308269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256309"/>
            <a:ext cx="8229600" cy="1143000"/>
          </a:xfrm>
        </p:spPr>
        <p:txBody>
          <a:bodyPr/>
          <a:lstStyle/>
          <a:p>
            <a:r>
              <a:rPr lang="en-US" dirty="0" smtClean="0"/>
              <a:t>Transaction and System Concepts</a:t>
            </a:r>
            <a:endParaRPr lang="en-US" dirty="0"/>
          </a:p>
        </p:txBody>
      </p:sp>
      <p:sp>
        <p:nvSpPr>
          <p:cNvPr id="5" name="Rectangle 4"/>
          <p:cNvSpPr>
            <a:spLocks noGrp="1" noChangeArrowheads="1"/>
          </p:cNvSpPr>
          <p:nvPr/>
        </p:nvSpPr>
        <p:spPr bwMode="auto">
          <a:xfrm>
            <a:off x="673892" y="1600200"/>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cs typeface="Arial" charset="0"/>
              </a:defRPr>
            </a:lvl2pPr>
            <a:lvl3pPr algn="l" rtl="0" fontAlgn="base">
              <a:spcBef>
                <a:spcPct val="0"/>
              </a:spcBef>
              <a:spcAft>
                <a:spcPct val="0"/>
              </a:spcAft>
              <a:defRPr sz="3600">
                <a:solidFill>
                  <a:srgbClr val="800000"/>
                </a:solidFill>
                <a:latin typeface="Arial" charset="0"/>
                <a:cs typeface="Arial" charset="0"/>
              </a:defRPr>
            </a:lvl3pPr>
            <a:lvl4pPr algn="l" rtl="0" fontAlgn="base">
              <a:spcBef>
                <a:spcPct val="0"/>
              </a:spcBef>
              <a:spcAft>
                <a:spcPct val="0"/>
              </a:spcAft>
              <a:defRPr sz="3600">
                <a:solidFill>
                  <a:srgbClr val="800000"/>
                </a:solidFill>
                <a:latin typeface="Arial" charset="0"/>
                <a:cs typeface="Arial" charset="0"/>
              </a:defRPr>
            </a:lvl4pPr>
            <a:lvl5pPr algn="l" rtl="0" fontAlgn="base">
              <a:spcBef>
                <a:spcPct val="0"/>
              </a:spcBef>
              <a:spcAft>
                <a:spcPct val="0"/>
              </a:spcAft>
              <a:defRPr sz="3600">
                <a:solidFill>
                  <a:srgbClr val="800000"/>
                </a:solidFill>
                <a:latin typeface="Arial" charset="0"/>
                <a:cs typeface="Arial" charset="0"/>
              </a:defRPr>
            </a:lvl5pPr>
            <a:lvl6pPr marL="457200" algn="l" rtl="0" fontAlgn="base">
              <a:spcBef>
                <a:spcPct val="0"/>
              </a:spcBef>
              <a:spcAft>
                <a:spcPct val="0"/>
              </a:spcAft>
              <a:defRPr sz="3600">
                <a:solidFill>
                  <a:srgbClr val="800000"/>
                </a:solidFill>
                <a:latin typeface="Arial" charset="0"/>
                <a:cs typeface="Arial" charset="0"/>
              </a:defRPr>
            </a:lvl6pPr>
            <a:lvl7pPr marL="914400" algn="l" rtl="0" fontAlgn="base">
              <a:spcBef>
                <a:spcPct val="0"/>
              </a:spcBef>
              <a:spcAft>
                <a:spcPct val="0"/>
              </a:spcAft>
              <a:defRPr sz="3600">
                <a:solidFill>
                  <a:srgbClr val="800000"/>
                </a:solidFill>
                <a:latin typeface="Arial" charset="0"/>
                <a:cs typeface="Arial" charset="0"/>
              </a:defRPr>
            </a:lvl7pPr>
            <a:lvl8pPr marL="1371600" algn="l" rtl="0" fontAlgn="base">
              <a:spcBef>
                <a:spcPct val="0"/>
              </a:spcBef>
              <a:spcAft>
                <a:spcPct val="0"/>
              </a:spcAft>
              <a:defRPr sz="3600">
                <a:solidFill>
                  <a:srgbClr val="800000"/>
                </a:solidFill>
                <a:latin typeface="Arial" charset="0"/>
                <a:cs typeface="Arial" charset="0"/>
              </a:defRPr>
            </a:lvl8pPr>
            <a:lvl9pPr marL="1828800" algn="l" rtl="0" fontAlgn="base">
              <a:spcBef>
                <a:spcPct val="0"/>
              </a:spcBef>
              <a:spcAft>
                <a:spcPct val="0"/>
              </a:spcAft>
              <a:defRPr sz="3600">
                <a:solidFill>
                  <a:srgbClr val="800000"/>
                </a:solidFill>
                <a:latin typeface="Arial" charset="0"/>
                <a:cs typeface="Arial" charset="0"/>
              </a:defRPr>
            </a:lvl9pPr>
          </a:lstStyle>
          <a:p>
            <a:r>
              <a:rPr lang="en-US" dirty="0"/>
              <a:t>State Transition Diagram Illustrating the States for Transaction Execution</a:t>
            </a:r>
            <a:endParaRPr lang="en-US" dirty="0">
              <a:sym typeface="Symbol" pitchFamily="18" charset="2"/>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2743200"/>
            <a:ext cx="88392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Transaction Processing</a:t>
            </a:r>
            <a:endParaRPr lang="en-US"/>
          </a:p>
        </p:txBody>
      </p:sp>
      <p:sp>
        <p:nvSpPr>
          <p:cNvPr id="8" name="Slide Number Placeholder 7"/>
          <p:cNvSpPr>
            <a:spLocks noGrp="1"/>
          </p:cNvSpPr>
          <p:nvPr>
            <p:ph type="sldNum" sz="quarter" idx="12"/>
          </p:nvPr>
        </p:nvSpPr>
        <p:spPr/>
        <p:txBody>
          <a:bodyPr/>
          <a:lstStyle/>
          <a:p>
            <a:fld id="{58F883F7-045B-40ED-BFB1-770D2B3BA800}" type="slidenum">
              <a:rPr lang="en-US" smtClean="0"/>
              <a:t>21</a:t>
            </a:fld>
            <a:endParaRPr lang="en-US"/>
          </a:p>
        </p:txBody>
      </p:sp>
    </p:spTree>
    <p:extLst>
      <p:ext uri="{BB962C8B-B14F-4D97-AF65-F5344CB8AC3E}">
        <p14:creationId xmlns:p14="http://schemas.microsoft.com/office/powerpoint/2010/main" val="236548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normAutofit lnSpcReduction="10000"/>
          </a:bodyPr>
          <a:lstStyle/>
          <a:p>
            <a:r>
              <a:rPr lang="en-US" dirty="0" smtClean="0"/>
              <a:t>The System Log</a:t>
            </a:r>
          </a:p>
          <a:p>
            <a:pPr lvl="1"/>
            <a:r>
              <a:rPr lang="en-US" b="1" dirty="0" smtClean="0"/>
              <a:t>Log</a:t>
            </a:r>
            <a:r>
              <a:rPr lang="en-US" dirty="0" smtClean="0"/>
              <a:t> or </a:t>
            </a:r>
            <a:r>
              <a:rPr lang="en-US" b="1" dirty="0" smtClean="0"/>
              <a:t>Journal</a:t>
            </a:r>
            <a:r>
              <a:rPr lang="en-US" dirty="0" smtClean="0"/>
              <a:t>: The log keeps track of all transaction operations that affect the values of database items.</a:t>
            </a:r>
          </a:p>
          <a:p>
            <a:pPr lvl="2"/>
            <a:r>
              <a:rPr lang="en-US" dirty="0" smtClean="0"/>
              <a:t>This information may be needed to permit recovery from transaction failures.</a:t>
            </a:r>
          </a:p>
          <a:p>
            <a:pPr lvl="2"/>
            <a:r>
              <a:rPr lang="en-US" dirty="0" smtClean="0"/>
              <a:t>The log is kept on disk, so it is not affected by any type of failure except for disk or catastrophic failure.</a:t>
            </a:r>
          </a:p>
          <a:p>
            <a:pPr lvl="2"/>
            <a:r>
              <a:rPr lang="en-US" dirty="0" smtClean="0"/>
              <a:t>In addition, the log is periodically backed up to archival storage (tape) to guard against such catastrophic failures.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22</a:t>
            </a:fld>
            <a:endParaRPr lang="en-US"/>
          </a:p>
        </p:txBody>
      </p:sp>
    </p:spTree>
    <p:extLst>
      <p:ext uri="{BB962C8B-B14F-4D97-AF65-F5344CB8AC3E}">
        <p14:creationId xmlns:p14="http://schemas.microsoft.com/office/powerpoint/2010/main" val="196789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The System Log (</a:t>
            </a:r>
            <a:r>
              <a:rPr lang="en-US" sz="2400" dirty="0" err="1" smtClean="0"/>
              <a:t>cont</a:t>
            </a:r>
            <a:r>
              <a:rPr lang="en-US" sz="2400" dirty="0" smtClean="0"/>
              <a:t>):</a:t>
            </a:r>
          </a:p>
          <a:p>
            <a:pPr lvl="1">
              <a:lnSpc>
                <a:spcPct val="80000"/>
              </a:lnSpc>
            </a:pPr>
            <a:r>
              <a:rPr lang="en-US" sz="2100" dirty="0" smtClean="0"/>
              <a:t>T in the following discussion refers to a unique </a:t>
            </a:r>
            <a:r>
              <a:rPr lang="en-US" sz="2100" b="1" dirty="0" smtClean="0"/>
              <a:t>transaction-id</a:t>
            </a:r>
            <a:r>
              <a:rPr lang="en-US" sz="2100" dirty="0" smtClean="0"/>
              <a:t> that is generated automatically by the system and is used to identify each transaction: </a:t>
            </a:r>
          </a:p>
          <a:p>
            <a:pPr lvl="1">
              <a:lnSpc>
                <a:spcPct val="80000"/>
              </a:lnSpc>
            </a:pPr>
            <a:r>
              <a:rPr lang="en-US" sz="2100" dirty="0" smtClean="0"/>
              <a:t>Types of log record: </a:t>
            </a:r>
          </a:p>
          <a:p>
            <a:pPr lvl="2">
              <a:lnSpc>
                <a:spcPct val="80000"/>
              </a:lnSpc>
            </a:pPr>
            <a:r>
              <a:rPr lang="en-US" sz="2000" dirty="0" smtClean="0"/>
              <a:t>[</a:t>
            </a:r>
            <a:r>
              <a:rPr lang="en-US" sz="2000" dirty="0" err="1" smtClean="0"/>
              <a:t>start_transaction,T</a:t>
            </a:r>
            <a:r>
              <a:rPr lang="en-US" sz="2000" dirty="0" smtClean="0"/>
              <a:t>]: Records that transaction T has started execution.</a:t>
            </a:r>
          </a:p>
          <a:p>
            <a:pPr lvl="2">
              <a:lnSpc>
                <a:spcPct val="80000"/>
              </a:lnSpc>
            </a:pPr>
            <a:r>
              <a:rPr lang="en-US" sz="2000" dirty="0" smtClean="0"/>
              <a:t>[</a:t>
            </a:r>
            <a:r>
              <a:rPr lang="en-US" sz="2000" dirty="0" err="1" smtClean="0"/>
              <a:t>write_item,T,X,old_value,new_value</a:t>
            </a:r>
            <a:r>
              <a:rPr lang="en-US" sz="2000" dirty="0" smtClean="0"/>
              <a:t>]: Records that transaction T has changed the value of database item X from </a:t>
            </a:r>
            <a:r>
              <a:rPr lang="en-US" sz="2000" dirty="0" err="1" smtClean="0"/>
              <a:t>old_value</a:t>
            </a:r>
            <a:r>
              <a:rPr lang="en-US" sz="2000" dirty="0" smtClean="0"/>
              <a:t> to </a:t>
            </a:r>
            <a:r>
              <a:rPr lang="en-US" sz="2000" dirty="0" err="1" smtClean="0"/>
              <a:t>new_value</a:t>
            </a:r>
            <a:r>
              <a:rPr lang="en-US" sz="2000" dirty="0" smtClean="0"/>
              <a:t>.</a:t>
            </a:r>
          </a:p>
          <a:p>
            <a:pPr lvl="2">
              <a:lnSpc>
                <a:spcPct val="80000"/>
              </a:lnSpc>
            </a:pPr>
            <a:r>
              <a:rPr lang="en-US" sz="2000" dirty="0" smtClean="0"/>
              <a:t>[</a:t>
            </a:r>
            <a:r>
              <a:rPr lang="en-US" sz="2000" dirty="0" err="1" smtClean="0"/>
              <a:t>read_item,T,X</a:t>
            </a:r>
            <a:r>
              <a:rPr lang="en-US" sz="2000" dirty="0" smtClean="0"/>
              <a:t>]: Records that transaction T  has read the value of database item X.</a:t>
            </a:r>
          </a:p>
          <a:p>
            <a:pPr lvl="2">
              <a:lnSpc>
                <a:spcPct val="80000"/>
              </a:lnSpc>
            </a:pPr>
            <a:r>
              <a:rPr lang="en-US" sz="2000" dirty="0" smtClean="0"/>
              <a:t>[</a:t>
            </a:r>
            <a:r>
              <a:rPr lang="en-US" sz="2000" dirty="0" err="1" smtClean="0"/>
              <a:t>commit,T</a:t>
            </a:r>
            <a:r>
              <a:rPr lang="en-US" sz="2000" dirty="0" smtClean="0"/>
              <a:t>]: Records that transaction T has completed successfully, and affirms that its effect can be committed (recorded permanently) to the database.</a:t>
            </a:r>
          </a:p>
          <a:p>
            <a:pPr lvl="2">
              <a:lnSpc>
                <a:spcPct val="80000"/>
              </a:lnSpc>
            </a:pPr>
            <a:r>
              <a:rPr lang="en-US" sz="2000" dirty="0" smtClean="0"/>
              <a:t>[</a:t>
            </a:r>
            <a:r>
              <a:rPr lang="en-US" sz="2000" dirty="0" err="1" smtClean="0"/>
              <a:t>abort,T</a:t>
            </a:r>
            <a:r>
              <a:rPr lang="en-US" sz="2000" dirty="0" smtClean="0"/>
              <a:t>]: Records that transaction T has been aborted.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23</a:t>
            </a:fld>
            <a:endParaRPr lang="en-US"/>
          </a:p>
        </p:txBody>
      </p:sp>
    </p:spTree>
    <p:extLst>
      <p:ext uri="{BB962C8B-B14F-4D97-AF65-F5344CB8AC3E}">
        <p14:creationId xmlns:p14="http://schemas.microsoft.com/office/powerpoint/2010/main" val="389575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r>
              <a:rPr lang="en-US" dirty="0" smtClean="0"/>
              <a:t>The System Log (</a:t>
            </a:r>
            <a:r>
              <a:rPr lang="en-US" dirty="0" err="1" smtClean="0"/>
              <a:t>cont</a:t>
            </a:r>
            <a:r>
              <a:rPr lang="en-US" dirty="0" smtClean="0"/>
              <a:t>):</a:t>
            </a:r>
          </a:p>
          <a:p>
            <a:pPr lvl="1"/>
            <a:r>
              <a:rPr lang="en-US" dirty="0" smtClean="0"/>
              <a:t>Protocols for recovery that </a:t>
            </a:r>
            <a:r>
              <a:rPr lang="en-US" i="1" dirty="0" smtClean="0"/>
              <a:t>avoid cascading rollbacks do not require that read operations be written to the system log</a:t>
            </a:r>
            <a:r>
              <a:rPr lang="en-US" dirty="0" smtClean="0"/>
              <a:t>, whereas other protocols require these entries for recovery. </a:t>
            </a:r>
          </a:p>
          <a:p>
            <a:pPr lvl="1"/>
            <a:r>
              <a:rPr lang="en-US" dirty="0" smtClean="0"/>
              <a:t>Strict protocols require simpler write entries that do not include </a:t>
            </a:r>
            <a:r>
              <a:rPr lang="en-US" dirty="0" err="1" smtClean="0"/>
              <a:t>new_value</a:t>
            </a:r>
            <a:r>
              <a:rPr lang="en-US" dirty="0" smtClean="0"/>
              <a:t> (see Section 21.4).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24</a:t>
            </a:fld>
            <a:endParaRPr lang="en-US"/>
          </a:p>
        </p:txBody>
      </p:sp>
    </p:spTree>
    <p:extLst>
      <p:ext uri="{BB962C8B-B14F-4D97-AF65-F5344CB8AC3E}">
        <p14:creationId xmlns:p14="http://schemas.microsoft.com/office/powerpoint/2010/main" val="1651270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pPr marL="533400" indent="-533400">
              <a:lnSpc>
                <a:spcPct val="80000"/>
              </a:lnSpc>
              <a:buFont typeface="Wingdings" pitchFamily="2" charset="2"/>
              <a:buNone/>
            </a:pPr>
            <a:r>
              <a:rPr lang="en-US" sz="2400" dirty="0" smtClean="0"/>
              <a:t>Recovery using log records:</a:t>
            </a:r>
          </a:p>
          <a:p>
            <a:pPr marL="533400" indent="-533400">
              <a:lnSpc>
                <a:spcPct val="80000"/>
              </a:lnSpc>
            </a:pPr>
            <a:r>
              <a:rPr lang="en-US" sz="2400" dirty="0" smtClean="0"/>
              <a:t>If the system crashes, we can recover to a consistent database state by examining the log and using one of the techniques described in Chapter 19.</a:t>
            </a:r>
          </a:p>
          <a:p>
            <a:pPr marL="952500" lvl="1" indent="-495300">
              <a:lnSpc>
                <a:spcPct val="80000"/>
              </a:lnSpc>
              <a:buSzTx/>
              <a:buFont typeface="Wingdings" pitchFamily="2" charset="2"/>
              <a:buAutoNum type="arabicPeriod"/>
            </a:pPr>
            <a:r>
              <a:rPr lang="en-US" sz="2200" dirty="0" smtClean="0"/>
              <a:t>Because the log contains a record of every write operation that changes the value of some database item, it is possible to </a:t>
            </a:r>
            <a:r>
              <a:rPr lang="en-US" sz="2200" b="1" dirty="0" smtClean="0"/>
              <a:t>undo</a:t>
            </a:r>
            <a:r>
              <a:rPr lang="en-US" sz="2200" dirty="0" smtClean="0"/>
              <a:t> the effect of these write operations of a transaction T by tracing backward through the log and resetting all items changed by a write operation of T to their </a:t>
            </a:r>
            <a:r>
              <a:rPr lang="en-US" sz="2200" dirty="0" err="1" smtClean="0"/>
              <a:t>old_values</a:t>
            </a:r>
            <a:r>
              <a:rPr lang="en-US" sz="2200" dirty="0" smtClean="0"/>
              <a:t>.</a:t>
            </a:r>
          </a:p>
          <a:p>
            <a:pPr marL="952500" lvl="1" indent="-495300">
              <a:lnSpc>
                <a:spcPct val="80000"/>
              </a:lnSpc>
              <a:buSzTx/>
              <a:buFont typeface="Wingdings" pitchFamily="2" charset="2"/>
              <a:buAutoNum type="arabicPeriod"/>
            </a:pPr>
            <a:r>
              <a:rPr lang="en-US" sz="2200" dirty="0" smtClean="0"/>
              <a:t>We can also </a:t>
            </a:r>
            <a:r>
              <a:rPr lang="en-US" sz="2200" b="1" dirty="0" smtClean="0"/>
              <a:t>redo</a:t>
            </a:r>
            <a:r>
              <a:rPr lang="en-US" sz="2200" dirty="0" smtClean="0"/>
              <a:t> the effect of the write operations of a transaction T by tracing forward through the log and setting all items changed by a write operation of T (that did not get done permanently) to their </a:t>
            </a:r>
            <a:r>
              <a:rPr lang="en-US" sz="2200" dirty="0" err="1" smtClean="0"/>
              <a:t>new_values</a:t>
            </a:r>
            <a:r>
              <a:rPr lang="en-US" sz="2200" dirty="0" smtClean="0"/>
              <a:t>.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25</a:t>
            </a:fld>
            <a:endParaRPr lang="en-US"/>
          </a:p>
        </p:txBody>
      </p:sp>
    </p:spTree>
    <p:extLst>
      <p:ext uri="{BB962C8B-B14F-4D97-AF65-F5344CB8AC3E}">
        <p14:creationId xmlns:p14="http://schemas.microsoft.com/office/powerpoint/2010/main" val="502843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400" dirty="0" smtClean="0"/>
              <a:t>Commit Point of a Transaction:</a:t>
            </a:r>
          </a:p>
          <a:p>
            <a:pPr>
              <a:lnSpc>
                <a:spcPct val="80000"/>
              </a:lnSpc>
            </a:pPr>
            <a:r>
              <a:rPr lang="en-US" sz="2400" b="1" dirty="0" smtClean="0"/>
              <a:t>Definition a Commit Point: </a:t>
            </a:r>
          </a:p>
          <a:p>
            <a:pPr lvl="1">
              <a:lnSpc>
                <a:spcPct val="80000"/>
              </a:lnSpc>
            </a:pPr>
            <a:r>
              <a:rPr lang="en-US" sz="2100" dirty="0" smtClean="0"/>
              <a:t>A transaction T reaches its </a:t>
            </a:r>
            <a:r>
              <a:rPr lang="en-US" sz="2100" b="1" dirty="0" smtClean="0"/>
              <a:t>commit point</a:t>
            </a:r>
            <a:r>
              <a:rPr lang="en-US" sz="2100" dirty="0" smtClean="0"/>
              <a:t> when all its operations that access the database have been executed successfully </a:t>
            </a:r>
            <a:r>
              <a:rPr lang="en-US" sz="2100" i="1" dirty="0" smtClean="0"/>
              <a:t>and</a:t>
            </a:r>
            <a:r>
              <a:rPr lang="en-US" sz="2100" dirty="0" smtClean="0"/>
              <a:t> the effect of all the transaction operations on the database has been recorded in the log.</a:t>
            </a:r>
          </a:p>
          <a:p>
            <a:pPr lvl="1">
              <a:lnSpc>
                <a:spcPct val="80000"/>
              </a:lnSpc>
            </a:pPr>
            <a:r>
              <a:rPr lang="en-US" sz="2100" dirty="0" smtClean="0"/>
              <a:t>Beyond the commit point, the transaction is said to be committed, and its effect is assumed to be permanently recorded in the database.</a:t>
            </a:r>
          </a:p>
          <a:p>
            <a:pPr lvl="1">
              <a:lnSpc>
                <a:spcPct val="80000"/>
              </a:lnSpc>
            </a:pPr>
            <a:r>
              <a:rPr lang="en-US" sz="2100" dirty="0" smtClean="0"/>
              <a:t>The transaction then writes an entry [</a:t>
            </a:r>
            <a:r>
              <a:rPr lang="en-US" sz="2100" dirty="0" err="1" smtClean="0"/>
              <a:t>commit,T</a:t>
            </a:r>
            <a:r>
              <a:rPr lang="en-US" sz="2100" dirty="0" smtClean="0"/>
              <a:t>] into the log. </a:t>
            </a:r>
          </a:p>
          <a:p>
            <a:pPr>
              <a:lnSpc>
                <a:spcPct val="80000"/>
              </a:lnSpc>
            </a:pPr>
            <a:r>
              <a:rPr lang="en-US" sz="2400" b="1" dirty="0" smtClean="0"/>
              <a:t>Roll Back of transactions:</a:t>
            </a:r>
          </a:p>
          <a:p>
            <a:pPr lvl="1">
              <a:lnSpc>
                <a:spcPct val="80000"/>
              </a:lnSpc>
            </a:pPr>
            <a:r>
              <a:rPr lang="en-US" sz="2100" dirty="0" smtClean="0"/>
              <a:t>Needed for transactions that have a [</a:t>
            </a:r>
            <a:r>
              <a:rPr lang="en-US" sz="2100" dirty="0" err="1" smtClean="0"/>
              <a:t>start_transaction,T</a:t>
            </a:r>
            <a:r>
              <a:rPr lang="en-US" sz="2100" dirty="0" smtClean="0"/>
              <a:t>] entry into the log but no commit entry [</a:t>
            </a:r>
            <a:r>
              <a:rPr lang="en-US" sz="2100" dirty="0" err="1" smtClean="0"/>
              <a:t>commit,T</a:t>
            </a:r>
            <a:r>
              <a:rPr lang="en-US" sz="2100" dirty="0" smtClean="0"/>
              <a:t>] into the log. </a:t>
            </a:r>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26</a:t>
            </a:fld>
            <a:endParaRPr lang="en-US"/>
          </a:p>
        </p:txBody>
      </p:sp>
    </p:spTree>
    <p:extLst>
      <p:ext uri="{BB962C8B-B14F-4D97-AF65-F5344CB8AC3E}">
        <p14:creationId xmlns:p14="http://schemas.microsoft.com/office/powerpoint/2010/main" val="140568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and System Concepts</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000" dirty="0" smtClean="0"/>
              <a:t>Commit Point of a Transaction (</a:t>
            </a:r>
            <a:r>
              <a:rPr lang="en-US" sz="2000" dirty="0" err="1" smtClean="0"/>
              <a:t>cont</a:t>
            </a:r>
            <a:r>
              <a:rPr lang="en-US" sz="2000" dirty="0" smtClean="0"/>
              <a:t>):</a:t>
            </a:r>
          </a:p>
          <a:p>
            <a:pPr>
              <a:lnSpc>
                <a:spcPct val="80000"/>
              </a:lnSpc>
            </a:pPr>
            <a:r>
              <a:rPr lang="en-US" sz="2000" b="1" dirty="0" smtClean="0"/>
              <a:t>Redoing transactions:</a:t>
            </a:r>
          </a:p>
          <a:p>
            <a:pPr lvl="1">
              <a:lnSpc>
                <a:spcPct val="80000"/>
              </a:lnSpc>
            </a:pPr>
            <a:r>
              <a:rPr lang="en-US" sz="2000" dirty="0" smtClean="0"/>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1">
              <a:lnSpc>
                <a:spcPct val="80000"/>
              </a:lnSpc>
            </a:pPr>
            <a:r>
              <a:rPr lang="en-US" sz="2000" dirty="0" smtClean="0"/>
              <a:t>At the time of a system crash, only the log entries that have been written back to disk are considered in the recovery process because the contents of main memory may be lost.)</a:t>
            </a:r>
          </a:p>
          <a:p>
            <a:pPr>
              <a:lnSpc>
                <a:spcPct val="80000"/>
              </a:lnSpc>
            </a:pPr>
            <a:r>
              <a:rPr lang="en-US" sz="2000" b="1" dirty="0" smtClean="0"/>
              <a:t>Force writing a log:</a:t>
            </a:r>
          </a:p>
          <a:p>
            <a:pPr lvl="1">
              <a:lnSpc>
                <a:spcPct val="80000"/>
              </a:lnSpc>
            </a:pPr>
            <a:r>
              <a:rPr lang="en-US" sz="2000" dirty="0" smtClean="0"/>
              <a:t>Before a transaction reaches its commit point, any portion of the log that has not been written to the disk yet must now be written to the disk. </a:t>
            </a:r>
          </a:p>
          <a:p>
            <a:pPr lvl="1">
              <a:lnSpc>
                <a:spcPct val="80000"/>
              </a:lnSpc>
            </a:pPr>
            <a:r>
              <a:rPr lang="en-US" sz="2000" dirty="0" smtClean="0"/>
              <a:t>This process is called force-writing the log file before committing a transaction.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27</a:t>
            </a:fld>
            <a:endParaRPr lang="en-US"/>
          </a:p>
        </p:txBody>
      </p:sp>
    </p:spTree>
    <p:extLst>
      <p:ext uri="{BB962C8B-B14F-4D97-AF65-F5344CB8AC3E}">
        <p14:creationId xmlns:p14="http://schemas.microsoft.com/office/powerpoint/2010/main" val="1430326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Desirable Properties of Transactions </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buFont typeface="Wingdings" pitchFamily="2" charset="2"/>
              <a:buNone/>
            </a:pPr>
            <a:r>
              <a:rPr lang="en-US" dirty="0" smtClean="0"/>
              <a:t>ACID properties:</a:t>
            </a:r>
          </a:p>
          <a:p>
            <a:pPr>
              <a:lnSpc>
                <a:spcPct val="90000"/>
              </a:lnSpc>
            </a:pPr>
            <a:r>
              <a:rPr lang="en-US" b="1" dirty="0" smtClean="0"/>
              <a:t>Atomicity</a:t>
            </a:r>
            <a:r>
              <a:rPr lang="en-US" dirty="0" smtClean="0"/>
              <a:t>: A transaction is an atomic unit of processing; it is either performed in its entirety or not performed at all.</a:t>
            </a:r>
          </a:p>
          <a:p>
            <a:pPr>
              <a:lnSpc>
                <a:spcPct val="90000"/>
              </a:lnSpc>
            </a:pPr>
            <a:r>
              <a:rPr lang="en-US" b="1" dirty="0" smtClean="0"/>
              <a:t>Consistency preservation</a:t>
            </a:r>
            <a:r>
              <a:rPr lang="en-US" dirty="0" smtClean="0"/>
              <a:t>: A correct execution of the transaction must take the database from one consistent state to another.</a:t>
            </a:r>
          </a:p>
          <a:p>
            <a:pPr>
              <a:lnSpc>
                <a:spcPct val="90000"/>
              </a:lnSpc>
            </a:pPr>
            <a:r>
              <a:rPr lang="en-US" b="1" dirty="0" smtClean="0"/>
              <a:t>Isolation</a:t>
            </a:r>
            <a:r>
              <a:rPr lang="en-US" dirty="0" smtClean="0"/>
              <a:t>: A transaction should not make its updates visible to other transactions until it is committed; this property, when enforced strictly, solves the temporary update problem and makes cascading rollbacks of transactions  unnecessary (see Chapter 21).</a:t>
            </a:r>
          </a:p>
          <a:p>
            <a:pPr>
              <a:lnSpc>
                <a:spcPct val="90000"/>
              </a:lnSpc>
            </a:pPr>
            <a:r>
              <a:rPr lang="en-US" b="1" dirty="0" smtClean="0"/>
              <a:t>Durability or permanency</a:t>
            </a:r>
            <a:r>
              <a:rPr lang="en-US" dirty="0" smtClean="0"/>
              <a:t>: Once a transaction changes the database and the changes are committed, these changes must never be lost because of subsequent failure.</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28</a:t>
            </a:fld>
            <a:endParaRPr lang="en-US"/>
          </a:p>
        </p:txBody>
      </p:sp>
    </p:spTree>
    <p:extLst>
      <p:ext uri="{BB962C8B-B14F-4D97-AF65-F5344CB8AC3E}">
        <p14:creationId xmlns:p14="http://schemas.microsoft.com/office/powerpoint/2010/main" val="2727420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Recoverability </a:t>
            </a:r>
            <a:endParaRPr lang="en-US" dirty="0"/>
          </a:p>
        </p:txBody>
      </p:sp>
      <p:sp>
        <p:nvSpPr>
          <p:cNvPr id="3" name="Content Placeholder 2"/>
          <p:cNvSpPr>
            <a:spLocks noGrp="1"/>
          </p:cNvSpPr>
          <p:nvPr>
            <p:ph idx="1"/>
          </p:nvPr>
        </p:nvSpPr>
        <p:spPr/>
        <p:txBody>
          <a:bodyPr/>
          <a:lstStyle/>
          <a:p>
            <a:pPr>
              <a:lnSpc>
                <a:spcPct val="80000"/>
              </a:lnSpc>
            </a:pPr>
            <a:r>
              <a:rPr lang="en-US" sz="2400" b="1" dirty="0" smtClean="0"/>
              <a:t>Transaction schedule or history</a:t>
            </a:r>
            <a:r>
              <a:rPr lang="en-US" sz="2400" dirty="0" smtClean="0"/>
              <a:t>:</a:t>
            </a:r>
          </a:p>
          <a:p>
            <a:pPr lvl="1">
              <a:lnSpc>
                <a:spcPct val="80000"/>
              </a:lnSpc>
            </a:pPr>
            <a:r>
              <a:rPr lang="en-US" sz="2100" dirty="0" smtClean="0"/>
              <a:t>When transactions are executing concurrently in an interleaved fashion, the order of execution of operations from the various transactions forms what is known as a transaction schedule (or history). </a:t>
            </a:r>
          </a:p>
          <a:p>
            <a:pPr>
              <a:lnSpc>
                <a:spcPct val="80000"/>
              </a:lnSpc>
            </a:pPr>
            <a:r>
              <a:rPr lang="en-US" sz="2400" dirty="0" smtClean="0"/>
              <a:t>A </a:t>
            </a:r>
            <a:r>
              <a:rPr lang="en-US" sz="2400" b="1" dirty="0" smtClean="0"/>
              <a:t>schedule</a:t>
            </a:r>
            <a:r>
              <a:rPr lang="en-US" sz="2400" dirty="0" smtClean="0"/>
              <a:t> (or </a:t>
            </a:r>
            <a:r>
              <a:rPr lang="en-US" sz="2400" b="1" dirty="0" smtClean="0"/>
              <a:t>history</a:t>
            </a:r>
            <a:r>
              <a:rPr lang="en-US" sz="2400" dirty="0" smtClean="0"/>
              <a:t>) S of n transactions T1, T2, …, </a:t>
            </a:r>
            <a:r>
              <a:rPr lang="en-US" sz="2400" dirty="0" err="1" smtClean="0"/>
              <a:t>Tn</a:t>
            </a:r>
            <a:r>
              <a:rPr lang="en-US" sz="2400" dirty="0" smtClean="0"/>
              <a:t>:</a:t>
            </a:r>
          </a:p>
          <a:p>
            <a:pPr lvl="1">
              <a:lnSpc>
                <a:spcPct val="80000"/>
              </a:lnSpc>
            </a:pPr>
            <a:r>
              <a:rPr lang="en-US" sz="2100" dirty="0" smtClean="0"/>
              <a:t>It is an ordering of the operations of the transactions subject to the constraint that, for each transaction Ti that participates in S, the operations of T1 in S must appear in the same order in which they occur in T1.</a:t>
            </a:r>
          </a:p>
          <a:p>
            <a:pPr lvl="1">
              <a:lnSpc>
                <a:spcPct val="80000"/>
              </a:lnSpc>
            </a:pPr>
            <a:r>
              <a:rPr lang="en-US" sz="2100" dirty="0" smtClean="0"/>
              <a:t>Note, however, that operations from other transactions </a:t>
            </a:r>
            <a:r>
              <a:rPr lang="en-US" sz="2100" dirty="0" err="1" smtClean="0"/>
              <a:t>Tj</a:t>
            </a:r>
            <a:r>
              <a:rPr lang="en-US" sz="2100" dirty="0" smtClean="0"/>
              <a:t> can be interleaved with the operations of Ti in S.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29</a:t>
            </a:fld>
            <a:endParaRPr lang="en-US"/>
          </a:p>
        </p:txBody>
      </p:sp>
    </p:spTree>
    <p:extLst>
      <p:ext uri="{BB962C8B-B14F-4D97-AF65-F5344CB8AC3E}">
        <p14:creationId xmlns:p14="http://schemas.microsoft.com/office/powerpoint/2010/main" val="347272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A </a:t>
            </a:r>
            <a:r>
              <a:rPr lang="en-US" sz="2400" b="1" dirty="0" smtClean="0"/>
              <a:t>Transaction</a:t>
            </a:r>
            <a:r>
              <a:rPr lang="en-US" sz="2400" dirty="0" smtClean="0"/>
              <a:t>:</a:t>
            </a:r>
          </a:p>
          <a:p>
            <a:pPr lvl="1">
              <a:lnSpc>
                <a:spcPct val="80000"/>
              </a:lnSpc>
            </a:pPr>
            <a:r>
              <a:rPr lang="en-US" sz="2100" dirty="0" smtClean="0"/>
              <a:t>Logical unit of database processing that includes one or more access operations (read -retrieval, write - insert or update, delete).</a:t>
            </a:r>
          </a:p>
          <a:p>
            <a:pPr>
              <a:lnSpc>
                <a:spcPct val="80000"/>
              </a:lnSpc>
            </a:pPr>
            <a:r>
              <a:rPr lang="en-US" sz="2400" dirty="0" smtClean="0"/>
              <a:t>A transaction (set of operations) may be stand-alone specified in a high level language like SQL submitted interactively, or may be embedded within a program.</a:t>
            </a:r>
          </a:p>
          <a:p>
            <a:pPr>
              <a:lnSpc>
                <a:spcPct val="80000"/>
              </a:lnSpc>
            </a:pPr>
            <a:r>
              <a:rPr lang="en-US" sz="2400" b="1" dirty="0" smtClean="0"/>
              <a:t>Transaction boundaries</a:t>
            </a:r>
            <a:r>
              <a:rPr lang="en-US" sz="2400" dirty="0" smtClean="0"/>
              <a:t>:</a:t>
            </a:r>
          </a:p>
          <a:p>
            <a:pPr lvl="1">
              <a:lnSpc>
                <a:spcPct val="80000"/>
              </a:lnSpc>
            </a:pPr>
            <a:r>
              <a:rPr lang="en-US" sz="2100" dirty="0" smtClean="0"/>
              <a:t>Begin and End transaction.</a:t>
            </a:r>
          </a:p>
          <a:p>
            <a:pPr>
              <a:lnSpc>
                <a:spcPct val="80000"/>
              </a:lnSpc>
            </a:pPr>
            <a:r>
              <a:rPr lang="en-US" sz="2400" dirty="0" smtClean="0"/>
              <a:t>An </a:t>
            </a:r>
            <a:r>
              <a:rPr lang="en-US" sz="2400" b="1" dirty="0" smtClean="0"/>
              <a:t>application program</a:t>
            </a:r>
            <a:r>
              <a:rPr lang="en-US" sz="2400" dirty="0" smtClean="0"/>
              <a:t> may contain several transactions separated by the Begin and End transaction boundaries.</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a:t>
            </a:fld>
            <a:endParaRPr lang="en-US"/>
          </a:p>
        </p:txBody>
      </p:sp>
    </p:spTree>
    <p:extLst>
      <p:ext uri="{BB962C8B-B14F-4D97-AF65-F5344CB8AC3E}">
        <p14:creationId xmlns:p14="http://schemas.microsoft.com/office/powerpoint/2010/main" val="1787674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Recoverability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dirty="0" smtClean="0"/>
              <a:t>Schedules classified on recoverability:</a:t>
            </a:r>
          </a:p>
          <a:p>
            <a:pPr>
              <a:lnSpc>
                <a:spcPct val="80000"/>
              </a:lnSpc>
            </a:pPr>
            <a:r>
              <a:rPr lang="en-US" b="1" dirty="0" smtClean="0"/>
              <a:t>Recoverable schedule</a:t>
            </a:r>
            <a:r>
              <a:rPr lang="en-US" dirty="0" smtClean="0"/>
              <a:t>:</a:t>
            </a:r>
          </a:p>
          <a:p>
            <a:pPr lvl="1">
              <a:lnSpc>
                <a:spcPct val="80000"/>
              </a:lnSpc>
            </a:pPr>
            <a:r>
              <a:rPr lang="en-US" dirty="0"/>
              <a:t>One where no transaction needs to be rolled back. </a:t>
            </a:r>
          </a:p>
          <a:p>
            <a:pPr lvl="1">
              <a:lnSpc>
                <a:spcPct val="80000"/>
              </a:lnSpc>
            </a:pPr>
            <a:r>
              <a:rPr lang="en-US" dirty="0"/>
              <a:t>A schedule S is recoverable if no transaction T in S commits until all transactions T’ that have written an item that T reads have committed.</a:t>
            </a:r>
          </a:p>
          <a:p>
            <a:pPr>
              <a:lnSpc>
                <a:spcPct val="80000"/>
              </a:lnSpc>
            </a:pPr>
            <a:r>
              <a:rPr lang="en-US" b="1" dirty="0" err="1" smtClean="0"/>
              <a:t>Cascadeless</a:t>
            </a:r>
            <a:r>
              <a:rPr lang="en-US" b="1" dirty="0" smtClean="0"/>
              <a:t> schedule</a:t>
            </a:r>
            <a:r>
              <a:rPr lang="en-US" dirty="0" smtClean="0"/>
              <a:t>:</a:t>
            </a:r>
          </a:p>
          <a:p>
            <a:pPr lvl="1">
              <a:lnSpc>
                <a:spcPct val="80000"/>
              </a:lnSpc>
            </a:pPr>
            <a:r>
              <a:rPr lang="en-US" dirty="0"/>
              <a:t>One where every transaction reads only  the items that are written by committed transactions.</a:t>
            </a:r>
          </a:p>
          <a:p>
            <a:pPr lvl="1"/>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30</a:t>
            </a:fld>
            <a:endParaRPr lang="en-US"/>
          </a:p>
        </p:txBody>
      </p:sp>
    </p:spTree>
    <p:extLst>
      <p:ext uri="{BB962C8B-B14F-4D97-AF65-F5344CB8AC3E}">
        <p14:creationId xmlns:p14="http://schemas.microsoft.com/office/powerpoint/2010/main" val="1344298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Characterizing Schedules Based on Recoverability </a:t>
            </a:r>
          </a:p>
        </p:txBody>
      </p:sp>
      <p:sp>
        <p:nvSpPr>
          <p:cNvPr id="3" name="Content Placeholder 2"/>
          <p:cNvSpPr>
            <a:spLocks noGrp="1"/>
          </p:cNvSpPr>
          <p:nvPr>
            <p:ph idx="1"/>
          </p:nvPr>
        </p:nvSpPr>
        <p:spPr/>
        <p:txBody>
          <a:bodyPr/>
          <a:lstStyle/>
          <a:p>
            <a:pPr>
              <a:lnSpc>
                <a:spcPct val="90000"/>
              </a:lnSpc>
              <a:buFont typeface="Wingdings" pitchFamily="2" charset="2"/>
              <a:buNone/>
            </a:pPr>
            <a:r>
              <a:rPr lang="en-US" dirty="0"/>
              <a:t>Schedules classified on recoverability (cont.):</a:t>
            </a:r>
          </a:p>
          <a:p>
            <a:pPr>
              <a:lnSpc>
                <a:spcPct val="90000"/>
              </a:lnSpc>
            </a:pPr>
            <a:r>
              <a:rPr lang="en-US" b="1" dirty="0"/>
              <a:t>Schedules requiring cascaded rollback</a:t>
            </a:r>
            <a:r>
              <a:rPr lang="en-US" dirty="0"/>
              <a:t>:</a:t>
            </a:r>
          </a:p>
          <a:p>
            <a:pPr lvl="1">
              <a:lnSpc>
                <a:spcPct val="90000"/>
              </a:lnSpc>
            </a:pPr>
            <a:r>
              <a:rPr lang="en-US" sz="3000" dirty="0" smtClean="0"/>
              <a:t>A schedule in which uncommitted transactions that read an item from a failed transaction must be rolled back. </a:t>
            </a:r>
          </a:p>
          <a:p>
            <a:pPr>
              <a:lnSpc>
                <a:spcPct val="90000"/>
              </a:lnSpc>
            </a:pPr>
            <a:r>
              <a:rPr lang="en-US" b="1" dirty="0" smtClean="0"/>
              <a:t>Strict Schedules</a:t>
            </a:r>
            <a:r>
              <a:rPr lang="en-US" dirty="0" smtClean="0"/>
              <a:t>:</a:t>
            </a:r>
          </a:p>
          <a:p>
            <a:pPr lvl="1">
              <a:lnSpc>
                <a:spcPct val="90000"/>
              </a:lnSpc>
            </a:pPr>
            <a:r>
              <a:rPr lang="en-US" dirty="0" smtClean="0"/>
              <a:t>A schedule in which a transaction can neither read or write an item X until the last transaction that wrote X has committed.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31</a:t>
            </a:fld>
            <a:endParaRPr lang="en-US"/>
          </a:p>
        </p:txBody>
      </p:sp>
    </p:spTree>
    <p:extLst>
      <p:ext uri="{BB962C8B-B14F-4D97-AF65-F5344CB8AC3E}">
        <p14:creationId xmlns:p14="http://schemas.microsoft.com/office/powerpoint/2010/main" val="500082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r>
              <a:rPr lang="en-US" dirty="0" smtClean="0"/>
              <a:t>Serial schedule:</a:t>
            </a:r>
          </a:p>
          <a:p>
            <a:pPr lvl="1"/>
            <a:r>
              <a:rPr lang="en-US" dirty="0" smtClean="0"/>
              <a:t>A schedule S is serial if, for every transaction T participating in the schedule, all the operations of T are executed consecutively in the schedule.</a:t>
            </a:r>
          </a:p>
          <a:p>
            <a:pPr lvl="2"/>
            <a:r>
              <a:rPr lang="en-US" dirty="0" smtClean="0"/>
              <a:t>Otherwise, the schedule is called </a:t>
            </a:r>
            <a:r>
              <a:rPr lang="en-US" dirty="0" err="1" smtClean="0"/>
              <a:t>nonserial</a:t>
            </a:r>
            <a:r>
              <a:rPr lang="en-US" dirty="0" smtClean="0"/>
              <a:t> schedule.</a:t>
            </a:r>
          </a:p>
          <a:p>
            <a:r>
              <a:rPr lang="en-US" dirty="0" err="1" smtClean="0"/>
              <a:t>Serializable</a:t>
            </a:r>
            <a:r>
              <a:rPr lang="en-US" dirty="0" smtClean="0"/>
              <a:t> schedule:</a:t>
            </a:r>
          </a:p>
          <a:p>
            <a:pPr lvl="1"/>
            <a:r>
              <a:rPr lang="en-US" dirty="0" smtClean="0"/>
              <a:t>A schedule S is </a:t>
            </a:r>
            <a:r>
              <a:rPr lang="en-US" dirty="0" err="1" smtClean="0"/>
              <a:t>serializable</a:t>
            </a:r>
            <a:r>
              <a:rPr lang="en-US" dirty="0" smtClean="0"/>
              <a:t> if it is equivalent to some serial schedule of the same n transactions.</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32</a:t>
            </a:fld>
            <a:endParaRPr lang="en-US"/>
          </a:p>
        </p:txBody>
      </p:sp>
    </p:spTree>
    <p:extLst>
      <p:ext uri="{BB962C8B-B14F-4D97-AF65-F5344CB8AC3E}">
        <p14:creationId xmlns:p14="http://schemas.microsoft.com/office/powerpoint/2010/main" val="1391432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Result equivalent:</a:t>
            </a:r>
          </a:p>
          <a:p>
            <a:pPr lvl="1"/>
            <a:r>
              <a:rPr lang="en-US" dirty="0" smtClean="0"/>
              <a:t>Two schedules are called result equivalent if they produce the same final state of the database.</a:t>
            </a:r>
          </a:p>
          <a:p>
            <a:r>
              <a:rPr lang="en-US" dirty="0" smtClean="0"/>
              <a:t>Conflict equivalent:</a:t>
            </a:r>
          </a:p>
          <a:p>
            <a:pPr lvl="1"/>
            <a:r>
              <a:rPr lang="en-US" dirty="0" smtClean="0"/>
              <a:t>Two schedules are said to be conflict equivalent if the order of any two conflicting operations is the same in both schedules.</a:t>
            </a:r>
          </a:p>
          <a:p>
            <a:r>
              <a:rPr lang="en-US" dirty="0" smtClean="0"/>
              <a:t>Conflict </a:t>
            </a:r>
            <a:r>
              <a:rPr lang="en-US" dirty="0" err="1" smtClean="0"/>
              <a:t>serializable</a:t>
            </a:r>
            <a:r>
              <a:rPr lang="en-US" dirty="0" smtClean="0"/>
              <a:t>:</a:t>
            </a:r>
          </a:p>
          <a:p>
            <a:pPr lvl="1"/>
            <a:r>
              <a:rPr lang="en-US" dirty="0" smtClean="0"/>
              <a:t>A schedule S is said to be conflict </a:t>
            </a:r>
            <a:r>
              <a:rPr lang="en-US" dirty="0" err="1" smtClean="0"/>
              <a:t>serializable</a:t>
            </a:r>
            <a:r>
              <a:rPr lang="en-US" dirty="0" smtClean="0"/>
              <a:t> if it is conflict equivalent to some serial schedule S’.</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33</a:t>
            </a:fld>
            <a:endParaRPr lang="en-US"/>
          </a:p>
        </p:txBody>
      </p:sp>
    </p:spTree>
    <p:extLst>
      <p:ext uri="{BB962C8B-B14F-4D97-AF65-F5344CB8AC3E}">
        <p14:creationId xmlns:p14="http://schemas.microsoft.com/office/powerpoint/2010/main" val="1952211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r>
              <a:rPr lang="en-US" dirty="0" smtClean="0"/>
              <a:t>Being </a:t>
            </a:r>
            <a:r>
              <a:rPr lang="en-US" dirty="0" err="1" smtClean="0"/>
              <a:t>serializable</a:t>
            </a:r>
            <a:r>
              <a:rPr lang="en-US" dirty="0" smtClean="0"/>
              <a:t> is </a:t>
            </a:r>
            <a:r>
              <a:rPr lang="en-US" u="sng" dirty="0" smtClean="0"/>
              <a:t>not</a:t>
            </a:r>
            <a:r>
              <a:rPr lang="en-US" dirty="0" smtClean="0"/>
              <a:t> the same as being serial</a:t>
            </a:r>
          </a:p>
          <a:p>
            <a:r>
              <a:rPr lang="en-US" dirty="0" smtClean="0"/>
              <a:t>Being </a:t>
            </a:r>
            <a:r>
              <a:rPr lang="en-US" dirty="0" err="1" smtClean="0"/>
              <a:t>serializable</a:t>
            </a:r>
            <a:r>
              <a:rPr lang="en-US" dirty="0" smtClean="0"/>
              <a:t> implies that the schedule is a </a:t>
            </a:r>
            <a:r>
              <a:rPr lang="en-US" u="sng" dirty="0" smtClean="0"/>
              <a:t>correct</a:t>
            </a:r>
            <a:r>
              <a:rPr lang="en-US" dirty="0" smtClean="0"/>
              <a:t> schedule.</a:t>
            </a:r>
          </a:p>
          <a:p>
            <a:pPr lvl="1"/>
            <a:r>
              <a:rPr lang="en-US" dirty="0" smtClean="0"/>
              <a:t>It will leave the database in a consistent state. </a:t>
            </a:r>
          </a:p>
          <a:p>
            <a:pPr lvl="1"/>
            <a:r>
              <a:rPr lang="en-US" dirty="0" smtClean="0"/>
              <a:t>The interleaving is appropriate and will result in a state as if the transactions were serially executed, yet will achieve efficiency due to concurrent execution.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34</a:t>
            </a:fld>
            <a:endParaRPr lang="en-US"/>
          </a:p>
        </p:txBody>
      </p:sp>
    </p:spTree>
    <p:extLst>
      <p:ext uri="{BB962C8B-B14F-4D97-AF65-F5344CB8AC3E}">
        <p14:creationId xmlns:p14="http://schemas.microsoft.com/office/powerpoint/2010/main" val="42175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Serializability</a:t>
            </a:r>
            <a:r>
              <a:rPr lang="en-US" dirty="0" smtClean="0"/>
              <a:t> is hard to check.</a:t>
            </a:r>
          </a:p>
          <a:p>
            <a:pPr lvl="1"/>
            <a:r>
              <a:rPr lang="en-US" dirty="0" smtClean="0"/>
              <a:t>Interleaving of operations occurs in an operating system through some scheduler</a:t>
            </a:r>
          </a:p>
          <a:p>
            <a:pPr lvl="1"/>
            <a:r>
              <a:rPr lang="en-US" dirty="0" smtClean="0"/>
              <a:t>Difficult to determine beforehand how the operations in a schedule will be interleaved.</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35</a:t>
            </a:fld>
            <a:endParaRPr lang="en-US"/>
          </a:p>
        </p:txBody>
      </p:sp>
    </p:spTree>
    <p:extLst>
      <p:ext uri="{BB962C8B-B14F-4D97-AF65-F5344CB8AC3E}">
        <p14:creationId xmlns:p14="http://schemas.microsoft.com/office/powerpoint/2010/main" val="3901971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nSpc>
                <a:spcPct val="80000"/>
              </a:lnSpc>
              <a:buFont typeface="Wingdings" pitchFamily="2" charset="2"/>
              <a:buNone/>
            </a:pPr>
            <a:r>
              <a:rPr lang="en-US" dirty="0" smtClean="0"/>
              <a:t>Practical approach:</a:t>
            </a:r>
          </a:p>
          <a:p>
            <a:pPr>
              <a:lnSpc>
                <a:spcPct val="80000"/>
              </a:lnSpc>
            </a:pPr>
            <a:r>
              <a:rPr lang="en-US" dirty="0" smtClean="0"/>
              <a:t>Come up with methods (protocols) to ensure </a:t>
            </a:r>
            <a:r>
              <a:rPr lang="en-US" dirty="0" err="1" smtClean="0"/>
              <a:t>serializability</a:t>
            </a:r>
            <a:r>
              <a:rPr lang="en-US" dirty="0" smtClean="0"/>
              <a:t>. </a:t>
            </a:r>
          </a:p>
          <a:p>
            <a:pPr>
              <a:lnSpc>
                <a:spcPct val="80000"/>
              </a:lnSpc>
            </a:pPr>
            <a:r>
              <a:rPr lang="en-US" dirty="0" smtClean="0"/>
              <a:t>It’s not possible to determine when a schedule begins and when it ends.</a:t>
            </a:r>
          </a:p>
          <a:p>
            <a:pPr lvl="1">
              <a:lnSpc>
                <a:spcPct val="80000"/>
              </a:lnSpc>
            </a:pPr>
            <a:r>
              <a:rPr lang="en-US" dirty="0" smtClean="0"/>
              <a:t>Hence, we reduce the problem of checking the whole schedule to checking only a </a:t>
            </a:r>
            <a:r>
              <a:rPr lang="en-US" b="1" dirty="0" smtClean="0"/>
              <a:t>committed</a:t>
            </a:r>
            <a:r>
              <a:rPr lang="en-US" dirty="0" smtClean="0"/>
              <a:t> </a:t>
            </a:r>
            <a:r>
              <a:rPr lang="en-US" b="1" dirty="0" smtClean="0"/>
              <a:t>project</a:t>
            </a:r>
            <a:r>
              <a:rPr lang="en-US" dirty="0" smtClean="0"/>
              <a:t> of the schedule (i.e. operations from only the committed transactions.)</a:t>
            </a:r>
          </a:p>
          <a:p>
            <a:pPr>
              <a:lnSpc>
                <a:spcPct val="80000"/>
              </a:lnSpc>
            </a:pPr>
            <a:r>
              <a:rPr lang="en-US" dirty="0" smtClean="0"/>
              <a:t>Current approach used in most DBMSs: </a:t>
            </a:r>
          </a:p>
          <a:p>
            <a:pPr lvl="1">
              <a:lnSpc>
                <a:spcPct val="80000"/>
              </a:lnSpc>
            </a:pPr>
            <a:r>
              <a:rPr lang="en-US" dirty="0" smtClean="0"/>
              <a:t>Use of locks with two phase locking</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36</a:t>
            </a:fld>
            <a:endParaRPr lang="en-US"/>
          </a:p>
        </p:txBody>
      </p:sp>
    </p:spTree>
    <p:extLst>
      <p:ext uri="{BB962C8B-B14F-4D97-AF65-F5344CB8AC3E}">
        <p14:creationId xmlns:p14="http://schemas.microsoft.com/office/powerpoint/2010/main" val="757070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View equivalence:</a:t>
            </a:r>
          </a:p>
          <a:p>
            <a:pPr lvl="1"/>
            <a:r>
              <a:rPr lang="en-US" dirty="0" smtClean="0"/>
              <a:t>A less restrictive definition of equivalence of schedules  </a:t>
            </a:r>
          </a:p>
          <a:p>
            <a:endParaRPr lang="en-US" dirty="0" smtClean="0"/>
          </a:p>
          <a:p>
            <a:r>
              <a:rPr lang="en-US" dirty="0" smtClean="0"/>
              <a:t>View </a:t>
            </a:r>
            <a:r>
              <a:rPr lang="en-US" dirty="0" err="1" smtClean="0"/>
              <a:t>serializability</a:t>
            </a:r>
            <a:r>
              <a:rPr lang="en-US" dirty="0" smtClean="0"/>
              <a:t>:</a:t>
            </a:r>
          </a:p>
          <a:p>
            <a:pPr lvl="1"/>
            <a:r>
              <a:rPr lang="en-US" dirty="0" smtClean="0"/>
              <a:t>Definition of </a:t>
            </a:r>
            <a:r>
              <a:rPr lang="en-US" dirty="0" err="1" smtClean="0"/>
              <a:t>serializability</a:t>
            </a:r>
            <a:r>
              <a:rPr lang="en-US" dirty="0" smtClean="0"/>
              <a:t> based on view equivalence. </a:t>
            </a:r>
          </a:p>
          <a:p>
            <a:pPr lvl="1"/>
            <a:r>
              <a:rPr lang="en-US" dirty="0" smtClean="0"/>
              <a:t>A schedule is </a:t>
            </a:r>
            <a:r>
              <a:rPr lang="en-US" i="1" dirty="0" smtClean="0"/>
              <a:t>view</a:t>
            </a:r>
            <a:r>
              <a:rPr lang="en-US" dirty="0" smtClean="0"/>
              <a:t> </a:t>
            </a:r>
            <a:r>
              <a:rPr lang="en-US" i="1" dirty="0" err="1" smtClean="0"/>
              <a:t>serializable</a:t>
            </a:r>
            <a:r>
              <a:rPr lang="en-US" dirty="0" smtClean="0"/>
              <a:t> if it is </a:t>
            </a:r>
            <a:r>
              <a:rPr lang="en-US" i="1" dirty="0" smtClean="0"/>
              <a:t>view</a:t>
            </a:r>
            <a:r>
              <a:rPr lang="en-US" dirty="0" smtClean="0"/>
              <a:t> </a:t>
            </a:r>
            <a:r>
              <a:rPr lang="en-US" i="1" dirty="0" smtClean="0"/>
              <a:t>equivalent</a:t>
            </a:r>
            <a:r>
              <a:rPr lang="en-US" dirty="0" smtClean="0"/>
              <a:t> to a serial schedule.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37</a:t>
            </a:fld>
            <a:endParaRPr lang="en-US"/>
          </a:p>
        </p:txBody>
      </p:sp>
    </p:spTree>
    <p:extLst>
      <p:ext uri="{BB962C8B-B14F-4D97-AF65-F5344CB8AC3E}">
        <p14:creationId xmlns:p14="http://schemas.microsoft.com/office/powerpoint/2010/main" val="1130131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pPr marL="533400" indent="-533400">
              <a:lnSpc>
                <a:spcPct val="80000"/>
              </a:lnSpc>
            </a:pPr>
            <a:r>
              <a:rPr lang="en-US" sz="2400" dirty="0" smtClean="0"/>
              <a:t>Two schedules are said to be view equivalent if the following three conditions hold:</a:t>
            </a:r>
          </a:p>
          <a:p>
            <a:pPr marL="952500" lvl="1" indent="-495300">
              <a:lnSpc>
                <a:spcPct val="80000"/>
              </a:lnSpc>
              <a:buSzTx/>
              <a:buFont typeface="Wingdings" pitchFamily="2" charset="2"/>
              <a:buAutoNum type="arabicPeriod"/>
            </a:pPr>
            <a:r>
              <a:rPr lang="en-US" sz="2100" dirty="0" smtClean="0"/>
              <a:t>The same set of transactions participates in S and S’, and S and S’ include the same operations of those transactions.</a:t>
            </a:r>
          </a:p>
          <a:p>
            <a:pPr marL="952500" lvl="1" indent="-495300">
              <a:lnSpc>
                <a:spcPct val="80000"/>
              </a:lnSpc>
              <a:buSzTx/>
              <a:buFont typeface="Wingdings" pitchFamily="2" charset="2"/>
              <a:buAutoNum type="arabicPeriod"/>
            </a:pPr>
            <a:r>
              <a:rPr lang="en-US" sz="2100" dirty="0" smtClean="0"/>
              <a:t>For any operation </a:t>
            </a:r>
            <a:r>
              <a:rPr lang="en-US" sz="2100" dirty="0" err="1" smtClean="0"/>
              <a:t>Ri</a:t>
            </a:r>
            <a:r>
              <a:rPr lang="en-US" sz="2100" dirty="0" smtClean="0"/>
              <a:t>(X) of Ti in S, if the value of X read by the operation has been written by an operation </a:t>
            </a:r>
            <a:r>
              <a:rPr lang="en-US" sz="2100" dirty="0" err="1" smtClean="0"/>
              <a:t>Wj</a:t>
            </a:r>
            <a:r>
              <a:rPr lang="en-US" sz="2100" dirty="0" smtClean="0"/>
              <a:t>(X) of </a:t>
            </a:r>
            <a:r>
              <a:rPr lang="en-US" sz="2100" dirty="0" err="1" smtClean="0"/>
              <a:t>Tj</a:t>
            </a:r>
            <a:r>
              <a:rPr lang="en-US" sz="2100" dirty="0" smtClean="0"/>
              <a:t> (or if it is the original value of X before the schedule started), the same condition must hold for the value of X read by operation </a:t>
            </a:r>
            <a:r>
              <a:rPr lang="en-US" sz="2100" dirty="0" err="1" smtClean="0"/>
              <a:t>Ri</a:t>
            </a:r>
            <a:r>
              <a:rPr lang="en-US" sz="2100" dirty="0" smtClean="0"/>
              <a:t>(X) of Ti in S’.</a:t>
            </a:r>
          </a:p>
          <a:p>
            <a:pPr marL="952500" lvl="1" indent="-495300">
              <a:lnSpc>
                <a:spcPct val="80000"/>
              </a:lnSpc>
              <a:buSzTx/>
              <a:buFont typeface="Wingdings" pitchFamily="2" charset="2"/>
              <a:buAutoNum type="arabicPeriod"/>
            </a:pPr>
            <a:r>
              <a:rPr lang="en-US" sz="2100" dirty="0" smtClean="0"/>
              <a:t>If the operation </a:t>
            </a:r>
            <a:r>
              <a:rPr lang="en-US" sz="2100" dirty="0" err="1" smtClean="0"/>
              <a:t>Wk</a:t>
            </a:r>
            <a:r>
              <a:rPr lang="en-US" sz="2100" dirty="0" smtClean="0"/>
              <a:t>(Y) of </a:t>
            </a:r>
            <a:r>
              <a:rPr lang="en-US" sz="2100" dirty="0" err="1" smtClean="0"/>
              <a:t>Tk</a:t>
            </a:r>
            <a:r>
              <a:rPr lang="en-US" sz="2100" dirty="0" smtClean="0"/>
              <a:t> is the last operation to write item Y in S, then </a:t>
            </a:r>
            <a:r>
              <a:rPr lang="en-US" sz="2100" dirty="0" err="1" smtClean="0"/>
              <a:t>Wk</a:t>
            </a:r>
            <a:r>
              <a:rPr lang="en-US" sz="2100" dirty="0" smtClean="0"/>
              <a:t>(Y) of </a:t>
            </a:r>
            <a:r>
              <a:rPr lang="en-US" sz="2100" dirty="0" err="1" smtClean="0"/>
              <a:t>Tk</a:t>
            </a:r>
            <a:r>
              <a:rPr lang="en-US" sz="2100" dirty="0" smtClean="0"/>
              <a:t> must also be the last operation to write item Y in S’.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38</a:t>
            </a:fld>
            <a:endParaRPr lang="en-US"/>
          </a:p>
        </p:txBody>
      </p:sp>
    </p:spTree>
    <p:extLst>
      <p:ext uri="{BB962C8B-B14F-4D97-AF65-F5344CB8AC3E}">
        <p14:creationId xmlns:p14="http://schemas.microsoft.com/office/powerpoint/2010/main" val="1303565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r>
              <a:rPr lang="en-US" dirty="0" smtClean="0"/>
              <a:t>The premise behind view equivalence:</a:t>
            </a:r>
          </a:p>
          <a:p>
            <a:pPr lvl="1"/>
            <a:r>
              <a:rPr lang="en-US" dirty="0" smtClean="0"/>
              <a:t>As long as each read operation of a transaction reads the result of </a:t>
            </a:r>
            <a:r>
              <a:rPr lang="en-US" i="1" dirty="0" smtClean="0"/>
              <a:t>the same write operation</a:t>
            </a:r>
            <a:r>
              <a:rPr lang="en-US" dirty="0" smtClean="0"/>
              <a:t> in both schedules, the write operations of each transaction must produce the same results.</a:t>
            </a:r>
          </a:p>
          <a:p>
            <a:pPr lvl="1"/>
            <a:r>
              <a:rPr lang="en-US" dirty="0" smtClean="0"/>
              <a:t>“</a:t>
            </a:r>
            <a:r>
              <a:rPr lang="en-US" b="1" dirty="0" smtClean="0"/>
              <a:t>The view</a:t>
            </a:r>
            <a:r>
              <a:rPr lang="en-US" dirty="0" smtClean="0"/>
              <a:t>”: the read operations are said to see </a:t>
            </a:r>
            <a:r>
              <a:rPr lang="en-US" i="1" dirty="0" smtClean="0"/>
              <a:t>the same view</a:t>
            </a:r>
            <a:r>
              <a:rPr lang="en-US" dirty="0" smtClean="0"/>
              <a:t> in both schedules.</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39</a:t>
            </a:fld>
            <a:endParaRPr lang="en-US"/>
          </a:p>
        </p:txBody>
      </p:sp>
    </p:spTree>
    <p:extLst>
      <p:ext uri="{BB962C8B-B14F-4D97-AF65-F5344CB8AC3E}">
        <p14:creationId xmlns:p14="http://schemas.microsoft.com/office/powerpoint/2010/main" val="157092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a:lnSpc>
                <a:spcPct val="90000"/>
              </a:lnSpc>
              <a:buFont typeface="Wingdings" pitchFamily="2" charset="2"/>
              <a:buNone/>
            </a:pPr>
            <a:r>
              <a:rPr lang="en-US" sz="2400" dirty="0" smtClean="0"/>
              <a:t>SIMPLE MODEL OF A DATABASE (for purposes of discussing transactions):</a:t>
            </a:r>
          </a:p>
          <a:p>
            <a:pPr>
              <a:lnSpc>
                <a:spcPct val="90000"/>
              </a:lnSpc>
            </a:pPr>
            <a:r>
              <a:rPr lang="en-US" sz="2400" b="1" dirty="0" smtClean="0"/>
              <a:t>A database</a:t>
            </a:r>
            <a:r>
              <a:rPr lang="en-US" sz="2400" dirty="0" smtClean="0"/>
              <a:t> is a collection of named data items</a:t>
            </a:r>
          </a:p>
          <a:p>
            <a:pPr>
              <a:lnSpc>
                <a:spcPct val="90000"/>
              </a:lnSpc>
            </a:pPr>
            <a:r>
              <a:rPr lang="en-US" sz="2400" b="1" dirty="0" smtClean="0"/>
              <a:t>Granularity</a:t>
            </a:r>
            <a:r>
              <a:rPr lang="en-US" sz="2400" dirty="0" smtClean="0"/>
              <a:t> of data - a field, a record , or a whole disk block (Concepts are independent of granularity)</a:t>
            </a:r>
          </a:p>
          <a:p>
            <a:pPr>
              <a:lnSpc>
                <a:spcPct val="90000"/>
              </a:lnSpc>
            </a:pPr>
            <a:r>
              <a:rPr lang="en-US" sz="2400" dirty="0" smtClean="0"/>
              <a:t>Basic operations are </a:t>
            </a:r>
            <a:r>
              <a:rPr lang="en-US" sz="2400" b="1" dirty="0" smtClean="0"/>
              <a:t>read</a:t>
            </a:r>
            <a:r>
              <a:rPr lang="en-US" sz="2400" dirty="0" smtClean="0"/>
              <a:t> and </a:t>
            </a:r>
            <a:r>
              <a:rPr lang="en-US" sz="2400" b="1" dirty="0" smtClean="0"/>
              <a:t>write</a:t>
            </a:r>
          </a:p>
          <a:p>
            <a:pPr lvl="1">
              <a:lnSpc>
                <a:spcPct val="90000"/>
              </a:lnSpc>
            </a:pPr>
            <a:r>
              <a:rPr lang="en-US" sz="2400" b="1" dirty="0" err="1" smtClean="0"/>
              <a:t>read_item</a:t>
            </a:r>
            <a:r>
              <a:rPr lang="en-US" sz="2400" b="1" dirty="0" smtClean="0"/>
              <a:t>(X</a:t>
            </a:r>
            <a:r>
              <a:rPr lang="en-US" sz="2400" dirty="0" smtClean="0"/>
              <a:t>): Reads a database item named X into a program variable. To simplify our notation, we assume that the program variable is also named X.</a:t>
            </a:r>
          </a:p>
          <a:p>
            <a:pPr lvl="1">
              <a:lnSpc>
                <a:spcPct val="90000"/>
              </a:lnSpc>
            </a:pPr>
            <a:r>
              <a:rPr lang="en-US" sz="2400" b="1" dirty="0" err="1" smtClean="0"/>
              <a:t>write_item</a:t>
            </a:r>
            <a:r>
              <a:rPr lang="en-US" sz="2400" b="1" dirty="0" smtClean="0"/>
              <a:t>(X</a:t>
            </a:r>
            <a:r>
              <a:rPr lang="en-US" sz="2400" dirty="0" smtClean="0"/>
              <a:t>): Writes the value of program variable X into the database item named X.</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a:t>
            </a:fld>
            <a:endParaRPr lang="en-US"/>
          </a:p>
        </p:txBody>
      </p:sp>
    </p:spTree>
    <p:extLst>
      <p:ext uri="{BB962C8B-B14F-4D97-AF65-F5344CB8AC3E}">
        <p14:creationId xmlns:p14="http://schemas.microsoft.com/office/powerpoint/2010/main" val="1196787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US" b="1" dirty="0" smtClean="0"/>
              <a:t>Relationship between</a:t>
            </a:r>
            <a:r>
              <a:rPr lang="en-US" dirty="0" smtClean="0"/>
              <a:t> </a:t>
            </a:r>
            <a:r>
              <a:rPr lang="en-US" b="1" dirty="0" smtClean="0"/>
              <a:t>view and conflict equivalence</a:t>
            </a:r>
            <a:r>
              <a:rPr lang="en-US" dirty="0" smtClean="0"/>
              <a:t>:</a:t>
            </a:r>
          </a:p>
          <a:p>
            <a:pPr lvl="1">
              <a:lnSpc>
                <a:spcPct val="80000"/>
              </a:lnSpc>
            </a:pPr>
            <a:r>
              <a:rPr lang="en-US" dirty="0" smtClean="0"/>
              <a:t>The two are same under </a:t>
            </a:r>
            <a:r>
              <a:rPr lang="en-US" b="1" dirty="0" smtClean="0"/>
              <a:t>constrained write assumption</a:t>
            </a:r>
            <a:r>
              <a:rPr lang="en-US" dirty="0" smtClean="0"/>
              <a:t> which assumes that if T writes X, it is constrained by the value of X it read; i.e., new X  = f(old X)</a:t>
            </a:r>
          </a:p>
          <a:p>
            <a:pPr lvl="1">
              <a:lnSpc>
                <a:spcPct val="80000"/>
              </a:lnSpc>
            </a:pPr>
            <a:r>
              <a:rPr lang="en-US" dirty="0" smtClean="0"/>
              <a:t>Conflict </a:t>
            </a:r>
            <a:r>
              <a:rPr lang="en-US" dirty="0" err="1" smtClean="0"/>
              <a:t>serializability</a:t>
            </a:r>
            <a:r>
              <a:rPr lang="en-US" dirty="0" smtClean="0"/>
              <a:t> is </a:t>
            </a:r>
            <a:r>
              <a:rPr lang="en-US" b="1" dirty="0" smtClean="0"/>
              <a:t>stricter</a:t>
            </a:r>
            <a:r>
              <a:rPr lang="en-US" dirty="0" smtClean="0"/>
              <a:t> than view </a:t>
            </a:r>
            <a:r>
              <a:rPr lang="en-US" dirty="0" err="1" smtClean="0"/>
              <a:t>serializability</a:t>
            </a:r>
            <a:r>
              <a:rPr lang="en-US" dirty="0" smtClean="0"/>
              <a:t>. With unconstrained write (or blind write), a schedule that is view </a:t>
            </a:r>
            <a:r>
              <a:rPr lang="en-US" dirty="0" err="1" smtClean="0"/>
              <a:t>serializable</a:t>
            </a:r>
            <a:r>
              <a:rPr lang="en-US" dirty="0" smtClean="0"/>
              <a:t> is not necessarily conflict </a:t>
            </a:r>
            <a:r>
              <a:rPr lang="en-US" dirty="0" err="1" smtClean="0"/>
              <a:t>serializable</a:t>
            </a:r>
            <a:r>
              <a:rPr lang="en-US" dirty="0" smtClean="0"/>
              <a:t>.</a:t>
            </a:r>
          </a:p>
          <a:p>
            <a:pPr lvl="1">
              <a:lnSpc>
                <a:spcPct val="80000"/>
              </a:lnSpc>
            </a:pPr>
            <a:r>
              <a:rPr lang="en-US" dirty="0" smtClean="0"/>
              <a:t>Any conflict </a:t>
            </a:r>
            <a:r>
              <a:rPr lang="en-US" dirty="0" err="1" smtClean="0"/>
              <a:t>serializable</a:t>
            </a:r>
            <a:r>
              <a:rPr lang="en-US" dirty="0" smtClean="0"/>
              <a:t> schedule is also view </a:t>
            </a:r>
            <a:r>
              <a:rPr lang="en-US" dirty="0" err="1" smtClean="0"/>
              <a:t>serializable</a:t>
            </a:r>
            <a:r>
              <a:rPr lang="en-US" dirty="0" smtClean="0"/>
              <a:t>, but not vice versa.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40</a:t>
            </a:fld>
            <a:endParaRPr lang="en-US"/>
          </a:p>
        </p:txBody>
      </p:sp>
    </p:spTree>
    <p:extLst>
      <p:ext uri="{BB962C8B-B14F-4D97-AF65-F5344CB8AC3E}">
        <p14:creationId xmlns:p14="http://schemas.microsoft.com/office/powerpoint/2010/main" val="1070150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Relationship between view and conflict equivalence (</a:t>
            </a:r>
            <a:r>
              <a:rPr lang="en-US" sz="2400" dirty="0" err="1" smtClean="0"/>
              <a:t>cont</a:t>
            </a:r>
            <a:r>
              <a:rPr lang="en-US" sz="2400" dirty="0" smtClean="0"/>
              <a:t>):</a:t>
            </a:r>
          </a:p>
          <a:p>
            <a:pPr lvl="1">
              <a:lnSpc>
                <a:spcPct val="80000"/>
              </a:lnSpc>
            </a:pPr>
            <a:r>
              <a:rPr lang="en-US" sz="2100" dirty="0" smtClean="0"/>
              <a:t>Consider the following schedule of three transactions </a:t>
            </a:r>
          </a:p>
          <a:p>
            <a:pPr lvl="2">
              <a:lnSpc>
                <a:spcPct val="80000"/>
              </a:lnSpc>
            </a:pPr>
            <a:r>
              <a:rPr lang="en-US" sz="2000" dirty="0" smtClean="0"/>
              <a:t>T1: r1(X), w1(X); 	T2: w2(X); 	and  	T3: w3(X):</a:t>
            </a:r>
          </a:p>
          <a:p>
            <a:pPr lvl="1">
              <a:lnSpc>
                <a:spcPct val="80000"/>
              </a:lnSpc>
            </a:pPr>
            <a:r>
              <a:rPr lang="en-US" sz="2100" dirty="0" smtClean="0"/>
              <a:t>Schedule Sa: r1(X); w2(X); w1(X); w3(X); c1; c2; c3;</a:t>
            </a:r>
          </a:p>
          <a:p>
            <a:pPr>
              <a:lnSpc>
                <a:spcPct val="80000"/>
              </a:lnSpc>
            </a:pPr>
            <a:endParaRPr lang="en-US" sz="2400" dirty="0" smtClean="0"/>
          </a:p>
          <a:p>
            <a:pPr>
              <a:lnSpc>
                <a:spcPct val="80000"/>
              </a:lnSpc>
            </a:pPr>
            <a:r>
              <a:rPr lang="en-US" sz="2400" dirty="0" smtClean="0"/>
              <a:t>In Sa, the operations w2(X) and w3(X) are blind writes, since T1 and T3 do not read the value of X. </a:t>
            </a:r>
          </a:p>
          <a:p>
            <a:pPr lvl="1">
              <a:lnSpc>
                <a:spcPct val="80000"/>
              </a:lnSpc>
            </a:pPr>
            <a:r>
              <a:rPr lang="en-US" sz="2100" dirty="0" smtClean="0"/>
              <a:t>Sa is view </a:t>
            </a:r>
            <a:r>
              <a:rPr lang="en-US" sz="2100" dirty="0" err="1" smtClean="0"/>
              <a:t>serializable</a:t>
            </a:r>
            <a:r>
              <a:rPr lang="en-US" sz="2100" dirty="0" smtClean="0"/>
              <a:t>, since it is view equivalent to the serial schedule T1, T2, T3.</a:t>
            </a:r>
          </a:p>
          <a:p>
            <a:pPr lvl="1">
              <a:lnSpc>
                <a:spcPct val="80000"/>
              </a:lnSpc>
            </a:pPr>
            <a:r>
              <a:rPr lang="en-US" sz="2100" dirty="0" smtClean="0"/>
              <a:t>However, Sa is not conflict </a:t>
            </a:r>
            <a:r>
              <a:rPr lang="en-US" sz="2100" dirty="0" err="1" smtClean="0"/>
              <a:t>serializable</a:t>
            </a:r>
            <a:r>
              <a:rPr lang="en-US" sz="2100" dirty="0" smtClean="0"/>
              <a:t>, since it is not conflict equivalent to any serial schedule.</a:t>
            </a:r>
            <a:endParaRPr lang="en-US" sz="2100"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41</a:t>
            </a:fld>
            <a:endParaRPr lang="en-US"/>
          </a:p>
        </p:txBody>
      </p:sp>
    </p:spTree>
    <p:extLst>
      <p:ext uri="{BB962C8B-B14F-4D97-AF65-F5344CB8AC3E}">
        <p14:creationId xmlns:p14="http://schemas.microsoft.com/office/powerpoint/2010/main" val="577676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None/>
            </a:pPr>
            <a:r>
              <a:rPr lang="en-US" b="1" dirty="0" smtClean="0"/>
              <a:t>Testing for conflict </a:t>
            </a:r>
            <a:r>
              <a:rPr lang="en-US" b="1" dirty="0" err="1" smtClean="0"/>
              <a:t>serializability</a:t>
            </a:r>
            <a:r>
              <a:rPr lang="en-US" b="1" dirty="0" smtClean="0"/>
              <a:t>: Algorithm 21.1: </a:t>
            </a:r>
          </a:p>
          <a:p>
            <a:pPr lvl="1"/>
            <a:r>
              <a:rPr lang="en-US" dirty="0" smtClean="0"/>
              <a:t>Looks at only </a:t>
            </a:r>
            <a:r>
              <a:rPr lang="en-US" dirty="0" err="1" smtClean="0"/>
              <a:t>read_Item</a:t>
            </a:r>
            <a:r>
              <a:rPr lang="en-US" dirty="0" smtClean="0"/>
              <a:t> (X) and </a:t>
            </a:r>
            <a:r>
              <a:rPr lang="en-US" dirty="0" err="1" smtClean="0"/>
              <a:t>write_Item</a:t>
            </a:r>
            <a:r>
              <a:rPr lang="en-US" dirty="0" smtClean="0"/>
              <a:t> (X) operations</a:t>
            </a:r>
          </a:p>
          <a:p>
            <a:pPr lvl="1"/>
            <a:r>
              <a:rPr lang="en-US" dirty="0" smtClean="0"/>
              <a:t>Constructs a precedence graph (serialization graph) - a graph with directed edges </a:t>
            </a:r>
          </a:p>
          <a:p>
            <a:pPr lvl="1"/>
            <a:r>
              <a:rPr lang="en-US" dirty="0" smtClean="0"/>
              <a:t>An edge is created from Ti  to  </a:t>
            </a:r>
            <a:r>
              <a:rPr lang="en-US" dirty="0" err="1" smtClean="0"/>
              <a:t>Tj</a:t>
            </a:r>
            <a:r>
              <a:rPr lang="en-US" dirty="0" smtClean="0"/>
              <a:t> if one of the operations in  Ti  appears before a conflicting operation in </a:t>
            </a:r>
            <a:r>
              <a:rPr lang="en-US" dirty="0" err="1" smtClean="0"/>
              <a:t>Tj</a:t>
            </a:r>
            <a:endParaRPr lang="en-US" dirty="0" smtClean="0"/>
          </a:p>
          <a:p>
            <a:pPr lvl="1"/>
            <a:r>
              <a:rPr lang="en-US" dirty="0" smtClean="0"/>
              <a:t>The schedule is </a:t>
            </a:r>
            <a:r>
              <a:rPr lang="en-US" dirty="0" err="1" smtClean="0"/>
              <a:t>serializable</a:t>
            </a:r>
            <a:r>
              <a:rPr lang="en-US" dirty="0" smtClean="0"/>
              <a:t> if and only if the precedence graph has no cycles.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42</a:t>
            </a:fld>
            <a:endParaRPr lang="en-US"/>
          </a:p>
        </p:txBody>
      </p:sp>
    </p:spTree>
    <p:extLst>
      <p:ext uri="{BB962C8B-B14F-4D97-AF65-F5344CB8AC3E}">
        <p14:creationId xmlns:p14="http://schemas.microsoft.com/office/powerpoint/2010/main" val="596314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the Precedence Graphs</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 y="1371600"/>
            <a:ext cx="7543800" cy="51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43</a:t>
            </a:fld>
            <a:endParaRPr lang="en-US"/>
          </a:p>
        </p:txBody>
      </p:sp>
    </p:spTree>
    <p:extLst>
      <p:ext uri="{BB962C8B-B14F-4D97-AF65-F5344CB8AC3E}">
        <p14:creationId xmlns:p14="http://schemas.microsoft.com/office/powerpoint/2010/main" val="4218496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Example of </a:t>
            </a:r>
            <a:r>
              <a:rPr lang="en-US" dirty="0" err="1" smtClean="0"/>
              <a:t>Serializability</a:t>
            </a:r>
            <a:r>
              <a:rPr lang="en-US" dirty="0" smtClean="0"/>
              <a:t> Testing</a:t>
            </a:r>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44</a:t>
            </a:fld>
            <a:endParaRPr lang="en-US"/>
          </a:p>
        </p:txBody>
      </p:sp>
      <p:pic>
        <p:nvPicPr>
          <p:cNvPr id="6" name="Picture 5"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 y="1455737"/>
            <a:ext cx="8759825" cy="2503488"/>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850" y="3959225"/>
            <a:ext cx="2278062" cy="23653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099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08075"/>
          </a:xfrm>
        </p:spPr>
        <p:txBody>
          <a:bodyPr>
            <a:normAutofit fontScale="90000"/>
          </a:bodyPr>
          <a:lstStyle/>
          <a:p>
            <a:r>
              <a:rPr lang="en-US" dirty="0" smtClean="0"/>
              <a:t>Another Example of </a:t>
            </a:r>
            <a:r>
              <a:rPr lang="en-US" dirty="0" err="1" smtClean="0"/>
              <a:t>Serializability</a:t>
            </a:r>
            <a:r>
              <a:rPr lang="en-US" dirty="0" smtClean="0"/>
              <a:t> Testing</a:t>
            </a:r>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382713"/>
            <a:ext cx="7616825" cy="402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45025"/>
            <a:ext cx="1911350" cy="19843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627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Example of </a:t>
            </a:r>
            <a:r>
              <a:rPr lang="en-US" dirty="0" err="1" smtClean="0"/>
              <a:t>Serializability</a:t>
            </a:r>
            <a:r>
              <a:rPr lang="en-US" dirty="0" smtClean="0"/>
              <a:t> Testing</a:t>
            </a:r>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46</a:t>
            </a:fld>
            <a:endParaRPr lang="en-US"/>
          </a:p>
        </p:txBody>
      </p:sp>
      <p:pic>
        <p:nvPicPr>
          <p:cNvPr id="6" name="Picture 5"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3225"/>
            <a:ext cx="7391400" cy="38893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5025"/>
            <a:ext cx="1692275" cy="17557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311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pPr>
              <a:buFont typeface="Wingdings" pitchFamily="2" charset="2"/>
              <a:buNone/>
            </a:pPr>
            <a:r>
              <a:rPr lang="en-US" b="1" dirty="0" smtClean="0"/>
              <a:t>Other Types of Equivalence of Schedules </a:t>
            </a:r>
          </a:p>
          <a:p>
            <a:r>
              <a:rPr lang="en-US" dirty="0" smtClean="0"/>
              <a:t>Under special </a:t>
            </a:r>
            <a:r>
              <a:rPr lang="en-US" b="1" dirty="0" smtClean="0"/>
              <a:t>semantic</a:t>
            </a:r>
            <a:r>
              <a:rPr lang="en-US" dirty="0" smtClean="0"/>
              <a:t> </a:t>
            </a:r>
            <a:r>
              <a:rPr lang="en-US" b="1" dirty="0" smtClean="0"/>
              <a:t>constraints</a:t>
            </a:r>
            <a:r>
              <a:rPr lang="en-US" dirty="0" smtClean="0"/>
              <a:t>, schedules that are otherwise not conflict </a:t>
            </a:r>
            <a:r>
              <a:rPr lang="en-US" dirty="0" err="1" smtClean="0"/>
              <a:t>serializable</a:t>
            </a:r>
            <a:r>
              <a:rPr lang="en-US" dirty="0" smtClean="0"/>
              <a:t> may work correctly.</a:t>
            </a:r>
          </a:p>
          <a:p>
            <a:pPr lvl="1"/>
            <a:r>
              <a:rPr lang="en-US" dirty="0" smtClean="0"/>
              <a:t>Using commutative operations of addition and subtraction (which can be done in any order) certain non-</a:t>
            </a:r>
            <a:r>
              <a:rPr lang="en-US" dirty="0" err="1" smtClean="0"/>
              <a:t>serializable</a:t>
            </a:r>
            <a:r>
              <a:rPr lang="en-US" dirty="0" smtClean="0"/>
              <a:t> transactions may work correctly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47</a:t>
            </a:fld>
            <a:endParaRPr lang="en-US"/>
          </a:p>
        </p:txBody>
      </p:sp>
    </p:spTree>
    <p:extLst>
      <p:ext uri="{BB962C8B-B14F-4D97-AF65-F5344CB8AC3E}">
        <p14:creationId xmlns:p14="http://schemas.microsoft.com/office/powerpoint/2010/main" val="1588799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Schedules Based on </a:t>
            </a:r>
            <a:r>
              <a:rPr lang="en-US" dirty="0" err="1" smtClean="0"/>
              <a:t>Serializability</a:t>
            </a:r>
            <a:r>
              <a:rPr lang="en-US" dirty="0" smtClean="0"/>
              <a:t>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400" dirty="0" smtClean="0"/>
              <a:t>Other Types of Equivalence of Schedules (cont.)</a:t>
            </a:r>
          </a:p>
          <a:p>
            <a:pPr>
              <a:lnSpc>
                <a:spcPct val="80000"/>
              </a:lnSpc>
            </a:pPr>
            <a:r>
              <a:rPr lang="en-US" sz="2400" dirty="0" smtClean="0"/>
              <a:t>Example: bank credit / debit transactions on a given item are </a:t>
            </a:r>
            <a:r>
              <a:rPr lang="en-US" sz="2400" b="1" dirty="0" smtClean="0"/>
              <a:t>separable</a:t>
            </a:r>
            <a:r>
              <a:rPr lang="en-US" sz="2400" dirty="0" smtClean="0"/>
              <a:t> and </a:t>
            </a:r>
            <a:r>
              <a:rPr lang="en-US" sz="2400" b="1" dirty="0" smtClean="0"/>
              <a:t>commutative</a:t>
            </a:r>
            <a:r>
              <a:rPr lang="en-US" sz="2400" dirty="0" smtClean="0"/>
              <a:t>.</a:t>
            </a:r>
          </a:p>
          <a:p>
            <a:pPr lvl="1">
              <a:lnSpc>
                <a:spcPct val="80000"/>
              </a:lnSpc>
            </a:pPr>
            <a:r>
              <a:rPr lang="en-US" sz="2100" dirty="0" smtClean="0"/>
              <a:t>Consider the following schedule S for the two transactions:</a:t>
            </a:r>
          </a:p>
          <a:p>
            <a:pPr lvl="1">
              <a:lnSpc>
                <a:spcPct val="80000"/>
              </a:lnSpc>
            </a:pPr>
            <a:r>
              <a:rPr lang="en-US" sz="2100" dirty="0" err="1" smtClean="0"/>
              <a:t>Sh</a:t>
            </a:r>
            <a:r>
              <a:rPr lang="en-US" sz="2100" dirty="0" smtClean="0"/>
              <a:t> : r1(X); w1(X); r2(Y); w2(Y); r1(Y); w1(Y); r2(X); w2(X);</a:t>
            </a:r>
          </a:p>
          <a:p>
            <a:pPr lvl="1">
              <a:lnSpc>
                <a:spcPct val="80000"/>
              </a:lnSpc>
            </a:pPr>
            <a:r>
              <a:rPr lang="en-US" sz="2100" dirty="0" smtClean="0"/>
              <a:t>Using conflict </a:t>
            </a:r>
            <a:r>
              <a:rPr lang="en-US" sz="2100" dirty="0" err="1" smtClean="0"/>
              <a:t>serializability</a:t>
            </a:r>
            <a:r>
              <a:rPr lang="en-US" sz="2100" dirty="0" smtClean="0"/>
              <a:t>, it is </a:t>
            </a:r>
            <a:r>
              <a:rPr lang="en-US" sz="2100" b="1" dirty="0" smtClean="0"/>
              <a:t>not </a:t>
            </a:r>
            <a:r>
              <a:rPr lang="en-US" sz="2100" b="1" dirty="0" err="1" smtClean="0"/>
              <a:t>serializable</a:t>
            </a:r>
            <a:r>
              <a:rPr lang="en-US" sz="2100" dirty="0" smtClean="0"/>
              <a:t>.</a:t>
            </a:r>
          </a:p>
          <a:p>
            <a:pPr lvl="1">
              <a:lnSpc>
                <a:spcPct val="80000"/>
              </a:lnSpc>
            </a:pPr>
            <a:r>
              <a:rPr lang="en-US" sz="2100" dirty="0" smtClean="0"/>
              <a:t>However, if it came from a (</a:t>
            </a:r>
            <a:r>
              <a:rPr lang="en-US" sz="2100" dirty="0" err="1" smtClean="0"/>
              <a:t>read,update</a:t>
            </a:r>
            <a:r>
              <a:rPr lang="en-US" sz="2100" dirty="0" smtClean="0"/>
              <a:t>, write) sequence as follows: </a:t>
            </a:r>
          </a:p>
          <a:p>
            <a:pPr lvl="2">
              <a:lnSpc>
                <a:spcPct val="80000"/>
              </a:lnSpc>
            </a:pPr>
            <a:r>
              <a:rPr lang="en-US" sz="2000" dirty="0" smtClean="0"/>
              <a:t>r1(X); X := X – 10; w1(X); r2(Y); Y := Y </a:t>
            </a:r>
            <a:r>
              <a:rPr lang="en-US" sz="2000" smtClean="0"/>
              <a:t>– </a:t>
            </a:r>
            <a:r>
              <a:rPr lang="en-US" sz="2000" smtClean="0"/>
              <a:t>20;w2(Y); </a:t>
            </a:r>
            <a:endParaRPr lang="en-US" sz="2000" dirty="0" smtClean="0"/>
          </a:p>
          <a:p>
            <a:pPr lvl="2">
              <a:lnSpc>
                <a:spcPct val="80000"/>
              </a:lnSpc>
            </a:pPr>
            <a:r>
              <a:rPr lang="en-US" sz="2000" dirty="0"/>
              <a:t>r1(Y);Y </a:t>
            </a:r>
            <a:r>
              <a:rPr lang="en-US" sz="2000" dirty="0" smtClean="0"/>
              <a:t>:= Y + 10; w1(Y); r2(X); X := X + 20; w2(X);</a:t>
            </a:r>
          </a:p>
          <a:p>
            <a:pPr lvl="1">
              <a:lnSpc>
                <a:spcPct val="80000"/>
              </a:lnSpc>
            </a:pPr>
            <a:r>
              <a:rPr lang="en-US" sz="2100" dirty="0" smtClean="0"/>
              <a:t>Sequence explanation: debit, debit, credit, credit.</a:t>
            </a:r>
          </a:p>
          <a:p>
            <a:pPr lvl="1">
              <a:lnSpc>
                <a:spcPct val="80000"/>
              </a:lnSpc>
            </a:pPr>
            <a:r>
              <a:rPr lang="en-US" sz="2100" dirty="0" smtClean="0"/>
              <a:t>It is a </a:t>
            </a:r>
            <a:r>
              <a:rPr lang="en-US" sz="2100" i="1" dirty="0" smtClean="0"/>
              <a:t>correct schedule </a:t>
            </a:r>
            <a:r>
              <a:rPr lang="en-US" sz="2100" i="1" u="sng" dirty="0" smtClean="0"/>
              <a:t>for the given semantics</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48</a:t>
            </a:fld>
            <a:endParaRPr lang="en-US"/>
          </a:p>
        </p:txBody>
      </p:sp>
    </p:spTree>
    <p:extLst>
      <p:ext uri="{BB962C8B-B14F-4D97-AF65-F5344CB8AC3E}">
        <p14:creationId xmlns:p14="http://schemas.microsoft.com/office/powerpoint/2010/main" val="9408656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Support in SQL2 </a:t>
            </a:r>
            <a:endParaRPr lang="en-US" dirty="0"/>
          </a:p>
        </p:txBody>
      </p:sp>
      <p:sp>
        <p:nvSpPr>
          <p:cNvPr id="3" name="Content Placeholder 2"/>
          <p:cNvSpPr>
            <a:spLocks noGrp="1"/>
          </p:cNvSpPr>
          <p:nvPr>
            <p:ph idx="1"/>
          </p:nvPr>
        </p:nvSpPr>
        <p:spPr/>
        <p:txBody>
          <a:bodyPr>
            <a:normAutofit lnSpcReduction="10000"/>
          </a:bodyPr>
          <a:lstStyle/>
          <a:p>
            <a:pPr>
              <a:lnSpc>
                <a:spcPct val="80000"/>
              </a:lnSpc>
            </a:pPr>
            <a:r>
              <a:rPr lang="en-US" dirty="0" smtClean="0"/>
              <a:t>A </a:t>
            </a:r>
            <a:r>
              <a:rPr lang="en-US" b="1" dirty="0" smtClean="0"/>
              <a:t>single</a:t>
            </a:r>
            <a:r>
              <a:rPr lang="en-US" dirty="0" smtClean="0"/>
              <a:t> SQL statement is always considered to  be </a:t>
            </a:r>
            <a:r>
              <a:rPr lang="en-US" b="1" dirty="0" smtClean="0"/>
              <a:t>atomic</a:t>
            </a:r>
            <a:r>
              <a:rPr lang="en-US" dirty="0" smtClean="0"/>
              <a:t>.  </a:t>
            </a:r>
          </a:p>
          <a:p>
            <a:pPr lvl="1">
              <a:lnSpc>
                <a:spcPct val="80000"/>
              </a:lnSpc>
            </a:pPr>
            <a:r>
              <a:rPr lang="en-US" dirty="0" smtClean="0"/>
              <a:t>Either the statement completes execution without error or it fails and leaves the database unchanged.  </a:t>
            </a:r>
          </a:p>
          <a:p>
            <a:pPr>
              <a:lnSpc>
                <a:spcPct val="80000"/>
              </a:lnSpc>
            </a:pPr>
            <a:r>
              <a:rPr lang="en-US" dirty="0" smtClean="0"/>
              <a:t>With SQL, there is </a:t>
            </a:r>
            <a:r>
              <a:rPr lang="en-US" u="sng" dirty="0" smtClean="0"/>
              <a:t>no explicit Begin</a:t>
            </a:r>
            <a:r>
              <a:rPr lang="en-US" dirty="0" smtClean="0"/>
              <a:t> Transaction statement.</a:t>
            </a:r>
          </a:p>
          <a:p>
            <a:pPr lvl="1">
              <a:lnSpc>
                <a:spcPct val="80000"/>
              </a:lnSpc>
            </a:pPr>
            <a:r>
              <a:rPr lang="en-US" dirty="0" smtClean="0"/>
              <a:t>Transaction   initiation is done implicitly when particular SQL statements are   encountered.</a:t>
            </a:r>
          </a:p>
          <a:p>
            <a:pPr>
              <a:lnSpc>
                <a:spcPct val="80000"/>
              </a:lnSpc>
            </a:pPr>
            <a:r>
              <a:rPr lang="en-US" dirty="0" smtClean="0"/>
              <a:t>Every transaction </a:t>
            </a:r>
            <a:r>
              <a:rPr lang="en-US" u="sng" dirty="0" smtClean="0"/>
              <a:t>must have an explicit end</a:t>
            </a:r>
            <a:r>
              <a:rPr lang="en-US" dirty="0" smtClean="0"/>
              <a:t> statement,  which is either a COMMIT or ROLLBACK.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49</a:t>
            </a:fld>
            <a:endParaRPr lang="en-US"/>
          </a:p>
        </p:txBody>
      </p:sp>
    </p:spTree>
    <p:extLst>
      <p:ext uri="{BB962C8B-B14F-4D97-AF65-F5344CB8AC3E}">
        <p14:creationId xmlns:p14="http://schemas.microsoft.com/office/powerpoint/2010/main" val="76078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400" dirty="0" smtClean="0"/>
              <a:t>READ AND WRITE OPERATIONS:</a:t>
            </a:r>
          </a:p>
          <a:p>
            <a:pPr>
              <a:lnSpc>
                <a:spcPct val="80000"/>
              </a:lnSpc>
            </a:pPr>
            <a:r>
              <a:rPr lang="en-US" sz="2400" dirty="0" smtClean="0"/>
              <a:t>Basic unit of data transfer from the disk to the computer main memory is one block. In general, a data item (what is read or written) will be the field of some record in the database, although it may be a larger unit such as a record or even a whole block.</a:t>
            </a:r>
          </a:p>
          <a:p>
            <a:pPr>
              <a:lnSpc>
                <a:spcPct val="80000"/>
              </a:lnSpc>
            </a:pPr>
            <a:r>
              <a:rPr lang="en-US" sz="2400" dirty="0" err="1" smtClean="0"/>
              <a:t>read_item</a:t>
            </a:r>
            <a:r>
              <a:rPr lang="en-US" sz="2400" dirty="0" smtClean="0"/>
              <a:t>(X) command includes the following steps:</a:t>
            </a:r>
          </a:p>
          <a:p>
            <a:pPr lvl="1">
              <a:lnSpc>
                <a:spcPct val="80000"/>
              </a:lnSpc>
            </a:pPr>
            <a:r>
              <a:rPr lang="en-US" sz="2100" dirty="0" smtClean="0"/>
              <a:t>Find the address of the disk block that contains item X.</a:t>
            </a:r>
          </a:p>
          <a:p>
            <a:pPr lvl="1">
              <a:lnSpc>
                <a:spcPct val="80000"/>
              </a:lnSpc>
            </a:pPr>
            <a:r>
              <a:rPr lang="en-US" sz="2100" dirty="0" smtClean="0"/>
              <a:t>Copy that disk block into a buffer in main memory (if that disk block is not already in some main memory buffer).</a:t>
            </a:r>
          </a:p>
          <a:p>
            <a:pPr lvl="1">
              <a:lnSpc>
                <a:spcPct val="80000"/>
              </a:lnSpc>
            </a:pPr>
            <a:r>
              <a:rPr lang="en-US" sz="2100" dirty="0" smtClean="0"/>
              <a:t>Copy item X from the buffer to the program variable named X.   </a:t>
            </a:r>
            <a:endParaRPr lang="en-US" sz="2100"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a:t>
            </a:fld>
            <a:endParaRPr lang="en-US"/>
          </a:p>
        </p:txBody>
      </p:sp>
    </p:spTree>
    <p:extLst>
      <p:ext uri="{BB962C8B-B14F-4D97-AF65-F5344CB8AC3E}">
        <p14:creationId xmlns:p14="http://schemas.microsoft.com/office/powerpoint/2010/main" val="1238597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Support in SQL2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None/>
            </a:pPr>
            <a:r>
              <a:rPr lang="en-US" dirty="0" smtClean="0"/>
              <a:t>Characteristics specified by a SET TRANSACTION statement in SQL2:</a:t>
            </a:r>
          </a:p>
          <a:p>
            <a:r>
              <a:rPr lang="en-US" b="1" dirty="0" smtClean="0"/>
              <a:t>Access mode</a:t>
            </a:r>
            <a:r>
              <a:rPr lang="en-US" dirty="0" smtClean="0"/>
              <a:t>: </a:t>
            </a:r>
          </a:p>
          <a:p>
            <a:pPr lvl="1"/>
            <a:r>
              <a:rPr lang="en-US" dirty="0" smtClean="0"/>
              <a:t>READ ONLY or READ WRITE.  </a:t>
            </a:r>
          </a:p>
          <a:p>
            <a:pPr lvl="2"/>
            <a:r>
              <a:rPr lang="en-US" dirty="0" smtClean="0"/>
              <a:t>The default is READ WRITE unless the isolation level of READ UNCOMITTED is specified, in which case READ ONLY is assumed.</a:t>
            </a:r>
          </a:p>
          <a:p>
            <a:r>
              <a:rPr lang="en-US" b="1" dirty="0" smtClean="0"/>
              <a:t>Diagnostic size</a:t>
            </a:r>
            <a:r>
              <a:rPr lang="en-US" dirty="0" smtClean="0"/>
              <a:t> n,  specifies an integer value n, indicating   the number of conditions that can be held simultaneously in the diagnostic  area.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50</a:t>
            </a:fld>
            <a:endParaRPr lang="en-US"/>
          </a:p>
        </p:txBody>
      </p:sp>
    </p:spTree>
    <p:extLst>
      <p:ext uri="{BB962C8B-B14F-4D97-AF65-F5344CB8AC3E}">
        <p14:creationId xmlns:p14="http://schemas.microsoft.com/office/powerpoint/2010/main" val="3167494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Support in SQL2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dirty="0" smtClean="0"/>
              <a:t>Characteristics specified by a SET TRANSACTION statement in SQL2 (cont.):</a:t>
            </a:r>
          </a:p>
          <a:p>
            <a:pPr>
              <a:lnSpc>
                <a:spcPct val="80000"/>
              </a:lnSpc>
            </a:pPr>
            <a:r>
              <a:rPr lang="en-US" b="1" dirty="0" smtClean="0"/>
              <a:t>Isolation level</a:t>
            </a:r>
            <a:r>
              <a:rPr lang="en-US" dirty="0" smtClean="0"/>
              <a:t> &lt;isolation&gt;, where &lt;isolation&gt; can be READ UNCOMMITTED, READ COMMITTED, REPEATABLE READ or SERIALIZABLE.   The default is SERIALIZABLE. </a:t>
            </a:r>
          </a:p>
          <a:p>
            <a:pPr lvl="1">
              <a:lnSpc>
                <a:spcPct val="80000"/>
              </a:lnSpc>
            </a:pPr>
            <a:r>
              <a:rPr lang="en-US" dirty="0"/>
              <a:t>With SERIALIZABLE: the interleaved execution of transactions  will adhere to our notion of </a:t>
            </a:r>
            <a:r>
              <a:rPr lang="en-US" dirty="0" err="1"/>
              <a:t>serializability</a:t>
            </a:r>
            <a:r>
              <a:rPr lang="en-US" dirty="0"/>
              <a:t>. </a:t>
            </a:r>
          </a:p>
          <a:p>
            <a:pPr lvl="1">
              <a:lnSpc>
                <a:spcPct val="80000"/>
              </a:lnSpc>
            </a:pPr>
            <a:r>
              <a:rPr lang="en-US" dirty="0"/>
              <a:t>However, if any transaction executes at a lower level, then </a:t>
            </a:r>
            <a:r>
              <a:rPr lang="en-US" dirty="0" err="1"/>
              <a:t>serializability</a:t>
            </a:r>
            <a:r>
              <a:rPr lang="en-US" dirty="0"/>
              <a:t> may be violated.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51</a:t>
            </a:fld>
            <a:endParaRPr lang="en-US"/>
          </a:p>
        </p:txBody>
      </p:sp>
    </p:spTree>
    <p:extLst>
      <p:ext uri="{BB962C8B-B14F-4D97-AF65-F5344CB8AC3E}">
        <p14:creationId xmlns:p14="http://schemas.microsoft.com/office/powerpoint/2010/main" val="2105238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Support in SQL2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400" dirty="0" smtClean="0"/>
              <a:t>Potential problem with lower isolation levels:</a:t>
            </a:r>
          </a:p>
          <a:p>
            <a:pPr>
              <a:lnSpc>
                <a:spcPct val="80000"/>
              </a:lnSpc>
            </a:pPr>
            <a:r>
              <a:rPr lang="en-US" sz="2400" b="1" dirty="0" smtClean="0"/>
              <a:t>Dirty Read</a:t>
            </a:r>
            <a:r>
              <a:rPr lang="en-US" sz="2400" dirty="0" smtClean="0"/>
              <a:t>: </a:t>
            </a:r>
          </a:p>
          <a:p>
            <a:pPr lvl="1">
              <a:lnSpc>
                <a:spcPct val="80000"/>
              </a:lnSpc>
            </a:pPr>
            <a:r>
              <a:rPr lang="en-US" sz="2100" dirty="0" smtClean="0"/>
              <a:t>Reading a value that was written by a transaction which failed.</a:t>
            </a:r>
          </a:p>
          <a:p>
            <a:pPr>
              <a:lnSpc>
                <a:spcPct val="80000"/>
              </a:lnSpc>
            </a:pPr>
            <a:r>
              <a:rPr lang="en-US" sz="2400" b="1" dirty="0" err="1" smtClean="0"/>
              <a:t>Nonrepeatable</a:t>
            </a:r>
            <a:r>
              <a:rPr lang="en-US" sz="2400" b="1" dirty="0" smtClean="0"/>
              <a:t> Read</a:t>
            </a:r>
            <a:r>
              <a:rPr lang="en-US" sz="2400" dirty="0" smtClean="0"/>
              <a:t>: </a:t>
            </a:r>
          </a:p>
          <a:p>
            <a:pPr lvl="1">
              <a:lnSpc>
                <a:spcPct val="80000"/>
              </a:lnSpc>
            </a:pPr>
            <a:r>
              <a:rPr lang="en-US" sz="2100" dirty="0" smtClean="0"/>
              <a:t>Allowing another transaction to write a new value between multiple reads of one transaction. </a:t>
            </a:r>
          </a:p>
          <a:p>
            <a:pPr lvl="1">
              <a:lnSpc>
                <a:spcPct val="80000"/>
              </a:lnSpc>
            </a:pPr>
            <a:r>
              <a:rPr lang="en-US" sz="2100" dirty="0" smtClean="0"/>
              <a:t>A transaction T1 may read a given value from a table. If another transaction T2 later updates that value and T1 reads that value again, T1 will see a different value.  </a:t>
            </a:r>
          </a:p>
          <a:p>
            <a:pPr lvl="2">
              <a:lnSpc>
                <a:spcPct val="80000"/>
              </a:lnSpc>
            </a:pPr>
            <a:r>
              <a:rPr lang="en-US" sz="2100" dirty="0" smtClean="0"/>
              <a:t>Consider that T1 reads the employee salary for Smith. Next, T2 updates the salary for Smith.  If T1 reads Smith's salary again, then it will see a different value for Smith's salary.</a:t>
            </a:r>
            <a:r>
              <a:rPr lang="en-US" sz="2000" dirty="0" smtClean="0"/>
              <a:t>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52</a:t>
            </a:fld>
            <a:endParaRPr lang="en-US"/>
          </a:p>
        </p:txBody>
      </p:sp>
    </p:spTree>
    <p:extLst>
      <p:ext uri="{BB962C8B-B14F-4D97-AF65-F5344CB8AC3E}">
        <p14:creationId xmlns:p14="http://schemas.microsoft.com/office/powerpoint/2010/main" val="2626286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Support in SQL2 </a:t>
            </a:r>
            <a:endParaRPr lang="en-US" dirty="0"/>
          </a:p>
        </p:txBody>
      </p:sp>
      <p:sp>
        <p:nvSpPr>
          <p:cNvPr id="3" name="Content Placeholder 2"/>
          <p:cNvSpPr>
            <a:spLocks noGrp="1"/>
          </p:cNvSpPr>
          <p:nvPr>
            <p:ph idx="1"/>
          </p:nvPr>
        </p:nvSpPr>
        <p:spPr/>
        <p:txBody>
          <a:bodyPr/>
          <a:lstStyle/>
          <a:p>
            <a:pPr>
              <a:lnSpc>
                <a:spcPct val="90000"/>
              </a:lnSpc>
            </a:pPr>
            <a:r>
              <a:rPr lang="en-US" dirty="0" smtClean="0"/>
              <a:t>Potential problem with lower isolation levels (cont.):</a:t>
            </a:r>
          </a:p>
          <a:p>
            <a:pPr lvl="1">
              <a:lnSpc>
                <a:spcPct val="90000"/>
              </a:lnSpc>
            </a:pPr>
            <a:r>
              <a:rPr lang="en-US" dirty="0"/>
              <a:t>Phantoms:</a:t>
            </a:r>
          </a:p>
          <a:p>
            <a:pPr lvl="2">
              <a:lnSpc>
                <a:spcPct val="90000"/>
              </a:lnSpc>
            </a:pPr>
            <a:r>
              <a:rPr lang="en-US" dirty="0" smtClean="0"/>
              <a:t>New rows being read using the same read with a condition. </a:t>
            </a:r>
          </a:p>
          <a:p>
            <a:pPr lvl="3">
              <a:lnSpc>
                <a:spcPct val="90000"/>
              </a:lnSpc>
            </a:pPr>
            <a:r>
              <a:rPr lang="en-US" dirty="0" smtClean="0"/>
              <a:t>A transaction T1  may read a set of rows from a table, perhaps based on some condition specified in the SQL WHERE clause.</a:t>
            </a:r>
          </a:p>
          <a:p>
            <a:pPr lvl="3">
              <a:lnSpc>
                <a:spcPct val="90000"/>
              </a:lnSpc>
            </a:pPr>
            <a:r>
              <a:rPr lang="en-US" dirty="0" smtClean="0"/>
              <a:t>Now suppose that a transaction T2 inserts a new row that also satisfies the WHERE clause condition of T1, into the table used by T1. </a:t>
            </a:r>
          </a:p>
          <a:p>
            <a:pPr lvl="3">
              <a:lnSpc>
                <a:spcPct val="90000"/>
              </a:lnSpc>
            </a:pPr>
            <a:r>
              <a:rPr lang="en-US" dirty="0" smtClean="0"/>
              <a:t>If T1 is repeated, then T1 will see a row that previously did not exist, called a phantom.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53</a:t>
            </a:fld>
            <a:endParaRPr lang="en-US"/>
          </a:p>
        </p:txBody>
      </p:sp>
    </p:spTree>
    <p:extLst>
      <p:ext uri="{BB962C8B-B14F-4D97-AF65-F5344CB8AC3E}">
        <p14:creationId xmlns:p14="http://schemas.microsoft.com/office/powerpoint/2010/main" val="825394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Support in SQL2 </a:t>
            </a:r>
            <a:endParaRPr lang="en-US" dirty="0"/>
          </a:p>
        </p:txBody>
      </p:sp>
      <p:sp>
        <p:nvSpPr>
          <p:cNvPr id="3" name="Content Placeholder 2"/>
          <p:cNvSpPr>
            <a:spLocks noGrp="1"/>
          </p:cNvSpPr>
          <p:nvPr>
            <p:ph idx="1"/>
          </p:nvPr>
        </p:nvSpPr>
        <p:spPr/>
        <p:txBody>
          <a:bodyPr/>
          <a:lstStyle/>
          <a:p>
            <a:pPr>
              <a:lnSpc>
                <a:spcPct val="80000"/>
              </a:lnSpc>
            </a:pPr>
            <a:r>
              <a:rPr lang="en-US" sz="1800" dirty="0" smtClean="0"/>
              <a:t>Sample SQL transaction:</a:t>
            </a:r>
          </a:p>
          <a:p>
            <a:pPr lvl="1">
              <a:lnSpc>
                <a:spcPct val="80000"/>
              </a:lnSpc>
              <a:buFont typeface="Wingdings" pitchFamily="2" charset="2"/>
              <a:buNone/>
            </a:pPr>
            <a:r>
              <a:rPr lang="en-US" sz="1700" dirty="0" smtClean="0"/>
              <a:t> EXEC SQL whenever </a:t>
            </a:r>
            <a:r>
              <a:rPr lang="en-US" sz="1700" dirty="0" err="1" smtClean="0"/>
              <a:t>sqlerror</a:t>
            </a:r>
            <a:r>
              <a:rPr lang="en-US" sz="1700" dirty="0" smtClean="0"/>
              <a:t> go to UNDO;  </a:t>
            </a:r>
          </a:p>
          <a:p>
            <a:pPr lvl="1">
              <a:lnSpc>
                <a:spcPct val="80000"/>
              </a:lnSpc>
              <a:buFont typeface="Wingdings" pitchFamily="2" charset="2"/>
              <a:buNone/>
            </a:pPr>
            <a:r>
              <a:rPr lang="en-US" sz="1700" dirty="0" smtClean="0"/>
              <a:t> EXEC SQL SET TRANSACTION </a:t>
            </a:r>
          </a:p>
          <a:p>
            <a:pPr lvl="1">
              <a:lnSpc>
                <a:spcPct val="80000"/>
              </a:lnSpc>
              <a:buFont typeface="Wingdings" pitchFamily="2" charset="2"/>
              <a:buNone/>
            </a:pPr>
            <a:r>
              <a:rPr lang="en-US" sz="1700" dirty="0" smtClean="0"/>
              <a:t>              READ WRITE </a:t>
            </a:r>
          </a:p>
          <a:p>
            <a:pPr lvl="1">
              <a:lnSpc>
                <a:spcPct val="80000"/>
              </a:lnSpc>
              <a:buFont typeface="Wingdings" pitchFamily="2" charset="2"/>
              <a:buNone/>
            </a:pPr>
            <a:r>
              <a:rPr lang="en-US" sz="1700" dirty="0" smtClean="0"/>
              <a:t>              DIAGNOSTICS SIZE 5 </a:t>
            </a:r>
          </a:p>
          <a:p>
            <a:pPr lvl="1">
              <a:lnSpc>
                <a:spcPct val="80000"/>
              </a:lnSpc>
              <a:buFont typeface="Wingdings" pitchFamily="2" charset="2"/>
              <a:buNone/>
            </a:pPr>
            <a:r>
              <a:rPr lang="en-US" sz="1700" dirty="0" smtClean="0"/>
              <a:t>              ISOLATION LEVEL SERIALIZABLE;</a:t>
            </a:r>
          </a:p>
          <a:p>
            <a:pPr lvl="1">
              <a:lnSpc>
                <a:spcPct val="80000"/>
              </a:lnSpc>
              <a:buFont typeface="Wingdings" pitchFamily="2" charset="2"/>
              <a:buNone/>
            </a:pPr>
            <a:r>
              <a:rPr lang="en-US" sz="1700" dirty="0" smtClean="0"/>
              <a:t> EXEC SQL INSERT </a:t>
            </a:r>
          </a:p>
          <a:p>
            <a:pPr lvl="1">
              <a:lnSpc>
                <a:spcPct val="80000"/>
              </a:lnSpc>
              <a:buFont typeface="Wingdings" pitchFamily="2" charset="2"/>
              <a:buNone/>
            </a:pPr>
            <a:r>
              <a:rPr lang="en-US" sz="1700" dirty="0" smtClean="0"/>
              <a:t>             INTO EMPLOYEE (FNAME, LNAME, SSN, DNO, SALARY) </a:t>
            </a:r>
          </a:p>
          <a:p>
            <a:pPr lvl="1">
              <a:lnSpc>
                <a:spcPct val="80000"/>
              </a:lnSpc>
              <a:buFont typeface="Wingdings" pitchFamily="2" charset="2"/>
              <a:buNone/>
            </a:pPr>
            <a:r>
              <a:rPr lang="en-US" sz="1700" dirty="0" smtClean="0"/>
              <a:t>             VALUES ('Robert','Smith','991004321',2,35000); </a:t>
            </a:r>
          </a:p>
          <a:p>
            <a:pPr lvl="1">
              <a:lnSpc>
                <a:spcPct val="80000"/>
              </a:lnSpc>
              <a:buFont typeface="Wingdings" pitchFamily="2" charset="2"/>
              <a:buNone/>
            </a:pPr>
            <a:r>
              <a:rPr lang="en-US" sz="1700" dirty="0" smtClean="0"/>
              <a:t>EXEC SQL UPDATE EMPLOYEE  </a:t>
            </a:r>
          </a:p>
          <a:p>
            <a:pPr lvl="1">
              <a:lnSpc>
                <a:spcPct val="80000"/>
              </a:lnSpc>
              <a:buFont typeface="Wingdings" pitchFamily="2" charset="2"/>
              <a:buNone/>
            </a:pPr>
            <a:r>
              <a:rPr lang="en-US" sz="1700" dirty="0" smtClean="0"/>
              <a:t>             SET SALARY = SALARY * 1.1 </a:t>
            </a:r>
          </a:p>
          <a:p>
            <a:pPr lvl="1">
              <a:lnSpc>
                <a:spcPct val="80000"/>
              </a:lnSpc>
              <a:buFont typeface="Wingdings" pitchFamily="2" charset="2"/>
              <a:buNone/>
            </a:pPr>
            <a:r>
              <a:rPr lang="en-US" sz="1700" dirty="0" smtClean="0"/>
              <a:t>             WHERE DNO = 2;   </a:t>
            </a:r>
          </a:p>
          <a:p>
            <a:pPr lvl="1">
              <a:lnSpc>
                <a:spcPct val="80000"/>
              </a:lnSpc>
              <a:buFont typeface="Wingdings" pitchFamily="2" charset="2"/>
              <a:buNone/>
            </a:pPr>
            <a:r>
              <a:rPr lang="en-US" sz="1700" dirty="0" smtClean="0"/>
              <a:t>EXEC SQL COMMIT;  </a:t>
            </a:r>
          </a:p>
          <a:p>
            <a:pPr lvl="1">
              <a:lnSpc>
                <a:spcPct val="80000"/>
              </a:lnSpc>
              <a:buFont typeface="Wingdings" pitchFamily="2" charset="2"/>
              <a:buNone/>
            </a:pPr>
            <a:r>
              <a:rPr lang="en-US" sz="1700" dirty="0" smtClean="0"/>
              <a:t>             GOTO  THE_END;   </a:t>
            </a:r>
          </a:p>
          <a:p>
            <a:pPr lvl="1">
              <a:lnSpc>
                <a:spcPct val="80000"/>
              </a:lnSpc>
              <a:buFont typeface="Wingdings" pitchFamily="2" charset="2"/>
              <a:buNone/>
            </a:pPr>
            <a:r>
              <a:rPr lang="en-US" sz="1700" dirty="0" smtClean="0"/>
              <a:t> UNDO: EXEC SQL ROLLBACK;   </a:t>
            </a:r>
          </a:p>
          <a:p>
            <a:pPr lvl="1">
              <a:lnSpc>
                <a:spcPct val="80000"/>
              </a:lnSpc>
              <a:buFont typeface="Wingdings" pitchFamily="2" charset="2"/>
              <a:buNone/>
            </a:pPr>
            <a:r>
              <a:rPr lang="en-US" sz="1700" dirty="0" smtClean="0"/>
              <a:t> THE_END:  ...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54</a:t>
            </a:fld>
            <a:endParaRPr lang="en-US"/>
          </a:p>
        </p:txBody>
      </p:sp>
    </p:spTree>
    <p:extLst>
      <p:ext uri="{BB962C8B-B14F-4D97-AF65-F5344CB8AC3E}">
        <p14:creationId xmlns:p14="http://schemas.microsoft.com/office/powerpoint/2010/main" val="482747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Transaction Support in SQL2 </a:t>
            </a:r>
            <a:endParaRPr lang="en-US"/>
          </a:p>
        </p:txBody>
      </p:sp>
      <p:sp>
        <p:nvSpPr>
          <p:cNvPr id="3" name="Content Placeholder 2"/>
          <p:cNvSpPr>
            <a:spLocks noGrp="1"/>
          </p:cNvSpPr>
          <p:nvPr>
            <p:ph idx="1"/>
          </p:nvPr>
        </p:nvSpPr>
        <p:spPr/>
        <p:txBody>
          <a:bodyPr>
            <a:normAutofit/>
          </a:bodyPr>
          <a:lstStyle/>
          <a:p>
            <a:pPr>
              <a:lnSpc>
                <a:spcPct val="80000"/>
              </a:lnSpc>
            </a:pPr>
            <a:r>
              <a:rPr lang="en-US" dirty="0" smtClean="0"/>
              <a:t>Possible violation of </a:t>
            </a:r>
            <a:r>
              <a:rPr lang="en-US" dirty="0" err="1" smtClean="0"/>
              <a:t>serializabilty</a:t>
            </a:r>
            <a:r>
              <a:rPr lang="en-US" dirty="0" smtClean="0"/>
              <a:t>:</a:t>
            </a:r>
          </a:p>
          <a:p>
            <a:pPr>
              <a:lnSpc>
                <a:spcPct val="80000"/>
              </a:lnSpc>
              <a:buFont typeface="Wingdings" pitchFamily="2" charset="2"/>
              <a:buNone/>
            </a:pPr>
            <a:r>
              <a:rPr lang="en-US" sz="2200" dirty="0" smtClean="0"/>
              <a:t>					Type of Violation </a:t>
            </a:r>
          </a:p>
          <a:p>
            <a:pPr>
              <a:lnSpc>
                <a:spcPct val="80000"/>
              </a:lnSpc>
              <a:buFont typeface="Wingdings" pitchFamily="2" charset="2"/>
              <a:buNone/>
            </a:pPr>
            <a:r>
              <a:rPr lang="en-US" sz="2200" dirty="0" smtClean="0"/>
              <a:t>Isolation                              Dirty       </a:t>
            </a:r>
            <a:r>
              <a:rPr lang="en-US" sz="2200" dirty="0" err="1" smtClean="0"/>
              <a:t>nonrepeatable</a:t>
            </a:r>
            <a:r>
              <a:rPr lang="en-US" sz="2200" dirty="0" smtClean="0"/>
              <a:t>         </a:t>
            </a:r>
          </a:p>
          <a:p>
            <a:pPr>
              <a:lnSpc>
                <a:spcPct val="80000"/>
              </a:lnSpc>
              <a:buFont typeface="Wingdings" pitchFamily="2" charset="2"/>
              <a:buNone/>
            </a:pPr>
            <a:r>
              <a:rPr lang="en-US" sz="2200" dirty="0" smtClean="0"/>
              <a:t>   level                                   read              </a:t>
            </a:r>
            <a:r>
              <a:rPr lang="en-US" sz="2200" dirty="0" err="1" smtClean="0"/>
              <a:t>read</a:t>
            </a:r>
            <a:r>
              <a:rPr lang="en-US" sz="2200" dirty="0" smtClean="0"/>
              <a:t>                     phantom   </a:t>
            </a:r>
          </a:p>
          <a:p>
            <a:pPr>
              <a:lnSpc>
                <a:spcPct val="80000"/>
              </a:lnSpc>
              <a:buFont typeface="Wingdings" pitchFamily="2" charset="2"/>
              <a:buNone/>
            </a:pPr>
            <a:r>
              <a:rPr lang="en-US" sz="2200" dirty="0" smtClean="0"/>
              <a:t>_______________________________________________________</a:t>
            </a:r>
          </a:p>
          <a:p>
            <a:pPr>
              <a:lnSpc>
                <a:spcPct val="80000"/>
              </a:lnSpc>
              <a:buFont typeface="Wingdings" pitchFamily="2" charset="2"/>
              <a:buNone/>
            </a:pPr>
            <a:r>
              <a:rPr lang="en-US" sz="2200" dirty="0" smtClean="0"/>
              <a:t>READ UNCOMMITTED           yes                </a:t>
            </a:r>
            <a:r>
              <a:rPr lang="en-US" sz="2200" dirty="0" err="1" smtClean="0"/>
              <a:t>yes</a:t>
            </a:r>
            <a:r>
              <a:rPr lang="en-US" sz="2200" dirty="0" smtClean="0"/>
              <a:t>                            </a:t>
            </a:r>
            <a:r>
              <a:rPr lang="en-US" sz="2200" dirty="0" err="1" smtClean="0"/>
              <a:t>yes</a:t>
            </a:r>
            <a:r>
              <a:rPr lang="en-US" sz="2200" dirty="0" smtClean="0"/>
              <a:t>   </a:t>
            </a:r>
          </a:p>
          <a:p>
            <a:pPr>
              <a:lnSpc>
                <a:spcPct val="80000"/>
              </a:lnSpc>
              <a:buFont typeface="Wingdings" pitchFamily="2" charset="2"/>
              <a:buNone/>
            </a:pPr>
            <a:r>
              <a:rPr lang="en-US" sz="2200" dirty="0" smtClean="0"/>
              <a:t>READ COMMITTED                 no                 yes                            </a:t>
            </a:r>
            <a:r>
              <a:rPr lang="en-US" sz="2200" dirty="0" err="1" smtClean="0"/>
              <a:t>yes</a:t>
            </a:r>
            <a:r>
              <a:rPr lang="en-US" sz="2200" dirty="0" smtClean="0"/>
              <a:t>    </a:t>
            </a:r>
          </a:p>
          <a:p>
            <a:pPr>
              <a:lnSpc>
                <a:spcPct val="80000"/>
              </a:lnSpc>
              <a:buFont typeface="Wingdings" pitchFamily="2" charset="2"/>
              <a:buNone/>
            </a:pPr>
            <a:r>
              <a:rPr lang="en-US" sz="2200" dirty="0" smtClean="0"/>
              <a:t>REPEATABLE READ                no                  </a:t>
            </a:r>
            <a:r>
              <a:rPr lang="en-US" sz="2200" dirty="0" err="1" smtClean="0"/>
              <a:t>no</a:t>
            </a:r>
            <a:r>
              <a:rPr lang="en-US" sz="2200" dirty="0" smtClean="0"/>
              <a:t>                             yes   </a:t>
            </a:r>
          </a:p>
          <a:p>
            <a:pPr>
              <a:lnSpc>
                <a:spcPct val="80000"/>
              </a:lnSpc>
              <a:buFont typeface="Wingdings" pitchFamily="2" charset="2"/>
              <a:buNone/>
            </a:pPr>
            <a:r>
              <a:rPr lang="en-US" sz="2200" dirty="0" smtClean="0"/>
              <a:t>SERIALIZABLE                          no                 </a:t>
            </a:r>
            <a:r>
              <a:rPr lang="en-US" sz="2200" dirty="0" err="1" smtClean="0"/>
              <a:t>no</a:t>
            </a:r>
            <a:r>
              <a:rPr lang="en-US" sz="2200" dirty="0" smtClean="0"/>
              <a:t>                              </a:t>
            </a:r>
            <a:r>
              <a:rPr lang="en-US" sz="2200" dirty="0" err="1" smtClean="0"/>
              <a:t>no</a:t>
            </a:r>
            <a:r>
              <a:rPr lang="en-US" sz="2200" dirty="0" smtClean="0"/>
              <a:t> </a:t>
            </a:r>
          </a:p>
          <a:p>
            <a:pPr>
              <a:lnSpc>
                <a:spcPct val="80000"/>
              </a:lnSpc>
            </a:pPr>
            <a:endParaRPr lang="en-US" dirty="0" smtClean="0"/>
          </a:p>
          <a:p>
            <a:endParaRPr lang="en-US" sz="2400"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55</a:t>
            </a:fld>
            <a:endParaRPr lang="en-US"/>
          </a:p>
        </p:txBody>
      </p:sp>
    </p:spTree>
    <p:extLst>
      <p:ext uri="{BB962C8B-B14F-4D97-AF65-F5344CB8AC3E}">
        <p14:creationId xmlns:p14="http://schemas.microsoft.com/office/powerpoint/2010/main" val="363269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Transaction Processing </a:t>
            </a:r>
            <a:endParaRPr lang="en-US" dirty="0"/>
          </a:p>
        </p:txBody>
      </p:sp>
      <p:sp>
        <p:nvSpPr>
          <p:cNvPr id="3" name="Content Placeholder 2"/>
          <p:cNvSpPr>
            <a:spLocks noGrp="1"/>
          </p:cNvSpPr>
          <p:nvPr>
            <p:ph idx="1"/>
          </p:nvPr>
        </p:nvSpPr>
        <p:spPr/>
        <p:txBody>
          <a:bodyPr/>
          <a:lstStyle/>
          <a:p>
            <a:pPr>
              <a:lnSpc>
                <a:spcPct val="80000"/>
              </a:lnSpc>
              <a:buFont typeface="Wingdings" pitchFamily="2" charset="2"/>
              <a:buNone/>
            </a:pPr>
            <a:r>
              <a:rPr lang="en-US" sz="2400" dirty="0" smtClean="0"/>
              <a:t>READ AND WRITE OPERATIONS (cont.):</a:t>
            </a:r>
          </a:p>
          <a:p>
            <a:pPr>
              <a:lnSpc>
                <a:spcPct val="80000"/>
              </a:lnSpc>
            </a:pPr>
            <a:r>
              <a:rPr lang="en-US" sz="2400" b="1" dirty="0" err="1" smtClean="0"/>
              <a:t>write_item</a:t>
            </a:r>
            <a:r>
              <a:rPr lang="en-US" sz="2400" b="1" dirty="0" smtClean="0"/>
              <a:t>(X</a:t>
            </a:r>
            <a:r>
              <a:rPr lang="en-US" sz="2400" dirty="0" smtClean="0"/>
              <a:t>) command includes the following steps:</a:t>
            </a:r>
          </a:p>
          <a:p>
            <a:pPr lvl="1">
              <a:lnSpc>
                <a:spcPct val="80000"/>
              </a:lnSpc>
            </a:pPr>
            <a:r>
              <a:rPr lang="en-US" sz="2100" dirty="0" smtClean="0"/>
              <a:t>Find the address of the disk block that contains item X.</a:t>
            </a:r>
          </a:p>
          <a:p>
            <a:pPr lvl="1">
              <a:lnSpc>
                <a:spcPct val="80000"/>
              </a:lnSpc>
            </a:pPr>
            <a:r>
              <a:rPr lang="en-US" sz="2100" dirty="0" smtClean="0"/>
              <a:t>Copy that disk block into a buffer in main memory (if that disk block is not already in some main memory buffer).</a:t>
            </a:r>
          </a:p>
          <a:p>
            <a:pPr lvl="1">
              <a:lnSpc>
                <a:spcPct val="80000"/>
              </a:lnSpc>
            </a:pPr>
            <a:r>
              <a:rPr lang="en-US" sz="2100" dirty="0" smtClean="0"/>
              <a:t>Copy item X from the program variable named X into its correct location in the buffer.</a:t>
            </a:r>
          </a:p>
          <a:p>
            <a:pPr lvl="1">
              <a:lnSpc>
                <a:spcPct val="80000"/>
              </a:lnSpc>
            </a:pPr>
            <a:r>
              <a:rPr lang="en-US" sz="2100" dirty="0" smtClean="0"/>
              <a:t>Store the updated block from the buffer back to disk (either immediately or at some later point in time). </a:t>
            </a:r>
          </a:p>
          <a:p>
            <a:endParaRPr lang="en-US" dirty="0"/>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6</a:t>
            </a:fld>
            <a:endParaRPr lang="en-US"/>
          </a:p>
        </p:txBody>
      </p:sp>
    </p:spTree>
    <p:extLst>
      <p:ext uri="{BB962C8B-B14F-4D97-AF65-F5344CB8AC3E}">
        <p14:creationId xmlns:p14="http://schemas.microsoft.com/office/powerpoint/2010/main" val="428113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in Java</a:t>
            </a:r>
            <a:endParaRPr lang="en-US" dirty="0"/>
          </a:p>
        </p:txBody>
      </p:sp>
      <p:sp>
        <p:nvSpPr>
          <p:cNvPr id="3" name="Content Placeholder 2"/>
          <p:cNvSpPr>
            <a:spLocks noGrp="1"/>
          </p:cNvSpPr>
          <p:nvPr>
            <p:ph idx="1"/>
          </p:nvPr>
        </p:nvSpPr>
        <p:spPr>
          <a:xfrm>
            <a:off x="304800" y="1417638"/>
            <a:ext cx="8534400" cy="4938712"/>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try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con.setAutoCommit</a:t>
            </a:r>
            <a:r>
              <a:rPr lang="en-US" dirty="0">
                <a:latin typeface="Consolas" panose="020B0609020204030204" pitchFamily="49" charset="0"/>
                <a:cs typeface="Consolas" panose="020B0609020204030204" pitchFamily="49" charset="0"/>
              </a:rPr>
              <a:t>(false);</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updateSales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con.prepareStatement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updateString</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updateTotal</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con.prepareStatement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updateStatement</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Map.Entry</a:t>
            </a:r>
            <a:r>
              <a:rPr lang="en-US" dirty="0">
                <a:latin typeface="Consolas" panose="020B0609020204030204" pitchFamily="49" charset="0"/>
                <a:cs typeface="Consolas" panose="020B0609020204030204" pitchFamily="49" charset="0"/>
              </a:rPr>
              <a:t>&lt;String, Integer&gt; e : </a:t>
            </a:r>
            <a:r>
              <a:rPr lang="en-US" dirty="0" err="1">
                <a:latin typeface="Consolas" panose="020B0609020204030204" pitchFamily="49" charset="0"/>
                <a:cs typeface="Consolas" panose="020B0609020204030204" pitchFamily="49" charset="0"/>
              </a:rPr>
              <a:t>salesForWeek.entrySet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updateSales.setInt</a:t>
            </a:r>
            <a:r>
              <a:rPr lang="en-US" dirty="0">
                <a:latin typeface="Consolas" panose="020B0609020204030204" pitchFamily="49" charset="0"/>
                <a:cs typeface="Consolas" panose="020B0609020204030204" pitchFamily="49" charset="0"/>
              </a:rPr>
              <a:t>(1, </a:t>
            </a:r>
            <a:r>
              <a:rPr lang="en-US" dirty="0" err="1">
                <a:latin typeface="Consolas" panose="020B0609020204030204" pitchFamily="49" charset="0"/>
                <a:cs typeface="Consolas" panose="020B0609020204030204" pitchFamily="49" charset="0"/>
              </a:rPr>
              <a:t>e.getValue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intValue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updateSales.setString</a:t>
            </a:r>
            <a:r>
              <a:rPr lang="en-US" dirty="0">
                <a:latin typeface="Consolas" panose="020B0609020204030204" pitchFamily="49" charset="0"/>
                <a:cs typeface="Consolas" panose="020B0609020204030204" pitchFamily="49" charset="0"/>
              </a:rPr>
              <a:t>(2, </a:t>
            </a:r>
            <a:r>
              <a:rPr lang="en-US" dirty="0" err="1">
                <a:latin typeface="Consolas" panose="020B0609020204030204" pitchFamily="49" charset="0"/>
                <a:cs typeface="Consolas" panose="020B0609020204030204" pitchFamily="49" charset="0"/>
              </a:rPr>
              <a:t>e.getKey</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updateSales.executeUpdate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updateTotal.setInt</a:t>
            </a:r>
            <a:r>
              <a:rPr lang="en-US" dirty="0">
                <a:latin typeface="Consolas" panose="020B0609020204030204" pitchFamily="49" charset="0"/>
                <a:cs typeface="Consolas" panose="020B0609020204030204" pitchFamily="49" charset="0"/>
              </a:rPr>
              <a:t>(1, </a:t>
            </a:r>
            <a:r>
              <a:rPr lang="en-US" dirty="0" err="1">
                <a:latin typeface="Consolas" panose="020B0609020204030204" pitchFamily="49" charset="0"/>
                <a:cs typeface="Consolas" panose="020B0609020204030204" pitchFamily="49" charset="0"/>
              </a:rPr>
              <a:t>e.getValue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intValue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updateTotal.setString</a:t>
            </a:r>
            <a:r>
              <a:rPr lang="en-US" dirty="0">
                <a:latin typeface="Consolas" panose="020B0609020204030204" pitchFamily="49" charset="0"/>
                <a:cs typeface="Consolas" panose="020B0609020204030204" pitchFamily="49" charset="0"/>
              </a:rPr>
              <a:t>(2, </a:t>
            </a:r>
            <a:r>
              <a:rPr lang="en-US" dirty="0" err="1">
                <a:latin typeface="Consolas" panose="020B0609020204030204" pitchFamily="49" charset="0"/>
                <a:cs typeface="Consolas" panose="020B0609020204030204" pitchFamily="49" charset="0"/>
              </a:rPr>
              <a:t>e.getKey</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updateTotal.executeUpdate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con.commit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7</a:t>
            </a:fld>
            <a:endParaRPr lang="en-US"/>
          </a:p>
        </p:txBody>
      </p:sp>
    </p:spTree>
    <p:extLst>
      <p:ext uri="{BB962C8B-B14F-4D97-AF65-F5344CB8AC3E}">
        <p14:creationId xmlns:p14="http://schemas.microsoft.com/office/powerpoint/2010/main" val="1114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in Java</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dirty="0">
                <a:latin typeface="Consolas" panose="020B0609020204030204" pitchFamily="49" charset="0"/>
                <a:cs typeface="Consolas" panose="020B0609020204030204" pitchFamily="49" charset="0"/>
              </a:rPr>
              <a:t>} catch (</a:t>
            </a:r>
            <a:r>
              <a:rPr lang="en-US" dirty="0" err="1">
                <a:latin typeface="Consolas" panose="020B0609020204030204" pitchFamily="49" charset="0"/>
                <a:cs typeface="Consolas" panose="020B0609020204030204" pitchFamily="49" charset="0"/>
              </a:rPr>
              <a:t>SQLException</a:t>
            </a:r>
            <a:r>
              <a:rPr lang="en-US" dirty="0">
                <a:latin typeface="Consolas" panose="020B0609020204030204" pitchFamily="49" charset="0"/>
                <a:cs typeface="Consolas" panose="020B0609020204030204" pitchFamily="49" charset="0"/>
              </a:rPr>
              <a:t> e )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JDBCTutorialUtilities.printSQLException</a:t>
            </a:r>
            <a:r>
              <a:rPr lang="en-US" dirty="0">
                <a:latin typeface="Consolas" panose="020B0609020204030204" pitchFamily="49" charset="0"/>
                <a:cs typeface="Consolas" panose="020B0609020204030204" pitchFamily="49" charset="0"/>
              </a:rPr>
              <a:t>(e);</a:t>
            </a:r>
          </a:p>
          <a:p>
            <a:pPr marL="0" indent="0">
              <a:buNone/>
            </a:pPr>
            <a:r>
              <a:rPr lang="en-US" dirty="0">
                <a:latin typeface="Consolas" panose="020B0609020204030204" pitchFamily="49" charset="0"/>
                <a:cs typeface="Consolas" panose="020B0609020204030204" pitchFamily="49" charset="0"/>
              </a:rPr>
              <a:t>        if (con != null) {</a:t>
            </a:r>
          </a:p>
          <a:p>
            <a:pPr marL="0" indent="0">
              <a:buNone/>
            </a:pPr>
            <a:r>
              <a:rPr lang="en-US" dirty="0">
                <a:latin typeface="Consolas" panose="020B0609020204030204" pitchFamily="49" charset="0"/>
                <a:cs typeface="Consolas" panose="020B0609020204030204" pitchFamily="49" charset="0"/>
              </a:rPr>
              <a:t>            try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System.err.print</a:t>
            </a:r>
            <a:r>
              <a:rPr lang="en-US" dirty="0">
                <a:latin typeface="Consolas" panose="020B0609020204030204" pitchFamily="49" charset="0"/>
                <a:cs typeface="Consolas" panose="020B0609020204030204" pitchFamily="49" charset="0"/>
              </a:rPr>
              <a:t>("Transaction is being rolled back");</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con.rollback</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 catch(</a:t>
            </a:r>
            <a:r>
              <a:rPr lang="en-US" dirty="0" err="1">
                <a:latin typeface="Consolas" panose="020B0609020204030204" pitchFamily="49" charset="0"/>
                <a:cs typeface="Consolas" panose="020B0609020204030204" pitchFamily="49" charset="0"/>
              </a:rPr>
              <a:t>SQLException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excep</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JDBCTutorialUtilities.printSQLException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excep</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p:txBody>
      </p:sp>
      <p:sp>
        <p:nvSpPr>
          <p:cNvPr id="4" name="Footer Placeholder 3"/>
          <p:cNvSpPr>
            <a:spLocks noGrp="1"/>
          </p:cNvSpPr>
          <p:nvPr>
            <p:ph type="ftr" sz="quarter" idx="11"/>
          </p:nvPr>
        </p:nvSpPr>
        <p:spPr/>
        <p:txBody>
          <a:bodyPr/>
          <a:lstStyle/>
          <a:p>
            <a:r>
              <a:rPr lang="en-US" smtClean="0"/>
              <a:t>Transaction Processing</a:t>
            </a:r>
            <a:endParaRPr lang="en-US"/>
          </a:p>
        </p:txBody>
      </p:sp>
      <p:sp>
        <p:nvSpPr>
          <p:cNvPr id="5" name="Slide Number Placeholder 4"/>
          <p:cNvSpPr>
            <a:spLocks noGrp="1"/>
          </p:cNvSpPr>
          <p:nvPr>
            <p:ph type="sldNum" sz="quarter" idx="12"/>
          </p:nvPr>
        </p:nvSpPr>
        <p:spPr/>
        <p:txBody>
          <a:bodyPr/>
          <a:lstStyle/>
          <a:p>
            <a:fld id="{58F883F7-045B-40ED-BFB1-770D2B3BA800}" type="slidenum">
              <a:rPr lang="en-US" smtClean="0"/>
              <a:t>8</a:t>
            </a:fld>
            <a:endParaRPr lang="en-US"/>
          </a:p>
        </p:txBody>
      </p:sp>
    </p:spTree>
    <p:extLst>
      <p:ext uri="{BB962C8B-B14F-4D97-AF65-F5344CB8AC3E}">
        <p14:creationId xmlns:p14="http://schemas.microsoft.com/office/powerpoint/2010/main" val="16025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Sample Transactions</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905000"/>
            <a:ext cx="8839200"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Transaction Processing</a:t>
            </a:r>
            <a:endParaRPr lang="en-US"/>
          </a:p>
        </p:txBody>
      </p:sp>
      <p:sp>
        <p:nvSpPr>
          <p:cNvPr id="6" name="Slide Number Placeholder 5"/>
          <p:cNvSpPr>
            <a:spLocks noGrp="1"/>
          </p:cNvSpPr>
          <p:nvPr>
            <p:ph type="sldNum" sz="quarter" idx="12"/>
          </p:nvPr>
        </p:nvSpPr>
        <p:spPr/>
        <p:txBody>
          <a:bodyPr/>
          <a:lstStyle/>
          <a:p>
            <a:fld id="{58F883F7-045B-40ED-BFB1-770D2B3BA800}" type="slidenum">
              <a:rPr lang="en-US" smtClean="0"/>
              <a:t>9</a:t>
            </a:fld>
            <a:endParaRPr lang="en-US"/>
          </a:p>
        </p:txBody>
      </p:sp>
    </p:spTree>
    <p:extLst>
      <p:ext uri="{BB962C8B-B14F-4D97-AF65-F5344CB8AC3E}">
        <p14:creationId xmlns:p14="http://schemas.microsoft.com/office/powerpoint/2010/main" val="4022362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4090</Words>
  <Application>Microsoft Office PowerPoint</Application>
  <PresentationFormat>On-screen Show (4:3)</PresentationFormat>
  <Paragraphs>449</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Consolas</vt:lpstr>
      <vt:lpstr>Symbol</vt:lpstr>
      <vt:lpstr>Wingdings</vt:lpstr>
      <vt:lpstr>Office Theme</vt:lpstr>
      <vt:lpstr>Database Systems</vt:lpstr>
      <vt:lpstr>Introduction to Transaction Processing </vt:lpstr>
      <vt:lpstr>Introduction to Transaction Processing </vt:lpstr>
      <vt:lpstr>Introduction to Transaction Processing </vt:lpstr>
      <vt:lpstr>Introduction to Transaction Processing </vt:lpstr>
      <vt:lpstr>Introduction to Transaction Processing </vt:lpstr>
      <vt:lpstr>Transactions in Java</vt:lpstr>
      <vt:lpstr>Transactions in Java</vt:lpstr>
      <vt:lpstr>Two Sample Transactions</vt:lpstr>
      <vt:lpstr>Introduction to Transaction Processing </vt:lpstr>
      <vt:lpstr>Introduction to Transaction Processing </vt:lpstr>
      <vt:lpstr>Introduction to Transaction Processing </vt:lpstr>
      <vt:lpstr>Introduction to Transaction Processing </vt:lpstr>
      <vt:lpstr>Introduction to Transaction Processing </vt:lpstr>
      <vt:lpstr>Introduction to Transaction Processing </vt:lpstr>
      <vt:lpstr>Introduction to Transaction Processing </vt:lpstr>
      <vt:lpstr>Transaction and System Concepts</vt:lpstr>
      <vt:lpstr>Transaction and System Concepts</vt:lpstr>
      <vt:lpstr>Transaction and System Concepts</vt:lpstr>
      <vt:lpstr>Transaction and System Concepts</vt:lpstr>
      <vt:lpstr>Transaction and System Concepts</vt:lpstr>
      <vt:lpstr>Transaction and System Concepts</vt:lpstr>
      <vt:lpstr>Transaction and System Concepts</vt:lpstr>
      <vt:lpstr>Transaction and System Concepts</vt:lpstr>
      <vt:lpstr>Transaction and System Concepts</vt:lpstr>
      <vt:lpstr>Transaction and System Concepts</vt:lpstr>
      <vt:lpstr>Transaction and System Concepts</vt:lpstr>
      <vt:lpstr>Desirable Properties of Transactions </vt:lpstr>
      <vt:lpstr>Characterizing Schedules Based on Recoverability </vt:lpstr>
      <vt:lpstr>Characterizing Schedules Based on Recoverability </vt:lpstr>
      <vt:lpstr>Characterizing Schedules Based on Recoverability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Characterizing Schedules Based on Serializability </vt:lpstr>
      <vt:lpstr>Constructing the Precedence Graphs</vt:lpstr>
      <vt:lpstr>Another Example of Serializability Testing</vt:lpstr>
      <vt:lpstr>Another Example of Serializability Testing</vt:lpstr>
      <vt:lpstr>Another Example of Serializability Testing</vt:lpstr>
      <vt:lpstr>Characterizing Schedules Based on Serializability </vt:lpstr>
      <vt:lpstr>Characterizing Schedules Based on Serializability </vt:lpstr>
      <vt:lpstr>Transaction Support in SQL2 </vt:lpstr>
      <vt:lpstr>Transaction Support in SQL2 </vt:lpstr>
      <vt:lpstr>Transaction Support in SQL2 </vt:lpstr>
      <vt:lpstr>Transaction Support in SQL2 </vt:lpstr>
      <vt:lpstr>Transaction Support in SQL2 </vt:lpstr>
      <vt:lpstr>Transaction Support in SQL2 </vt:lpstr>
      <vt:lpstr>Transaction Support in SQL2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jcole</dc:creator>
  <cp:lastModifiedBy>Cole, John</cp:lastModifiedBy>
  <cp:revision>21</cp:revision>
  <dcterms:created xsi:type="dcterms:W3CDTF">2013-07-29T00:37:24Z</dcterms:created>
  <dcterms:modified xsi:type="dcterms:W3CDTF">2018-12-03T14:47:29Z</dcterms:modified>
</cp:coreProperties>
</file>